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305" r:id="rId2"/>
    <p:sldId id="386" r:id="rId3"/>
    <p:sldId id="475" r:id="rId4"/>
    <p:sldId id="476" r:id="rId5"/>
    <p:sldId id="440" r:id="rId6"/>
    <p:sldId id="441" r:id="rId7"/>
    <p:sldId id="452" r:id="rId8"/>
    <p:sldId id="453" r:id="rId9"/>
    <p:sldId id="455" r:id="rId10"/>
    <p:sldId id="454" r:id="rId11"/>
    <p:sldId id="465" r:id="rId12"/>
    <p:sldId id="466" r:id="rId13"/>
    <p:sldId id="467" r:id="rId14"/>
    <p:sldId id="468" r:id="rId15"/>
    <p:sldId id="462" r:id="rId16"/>
    <p:sldId id="463" r:id="rId17"/>
    <p:sldId id="458" r:id="rId18"/>
    <p:sldId id="461" r:id="rId19"/>
    <p:sldId id="459" r:id="rId20"/>
    <p:sldId id="464" r:id="rId21"/>
    <p:sldId id="473" r:id="rId22"/>
    <p:sldId id="456" r:id="rId23"/>
    <p:sldId id="460" r:id="rId24"/>
    <p:sldId id="457" r:id="rId25"/>
    <p:sldId id="474" r:id="rId26"/>
    <p:sldId id="471" r:id="rId27"/>
    <p:sldId id="472" r:id="rId28"/>
  </p:sldIdLst>
  <p:sldSz cx="9906000" cy="6858000" type="A4"/>
  <p:notesSz cx="6797675" cy="9928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bg2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bg2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bg2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bg2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bg2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bg2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bg2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bg2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bg2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D34D90"/>
    <a:srgbClr val="003368"/>
    <a:srgbClr val="CCCC00"/>
    <a:srgbClr val="006600"/>
    <a:srgbClr val="FFFF66"/>
    <a:srgbClr val="FF33CC"/>
    <a:srgbClr val="00FF00"/>
    <a:srgbClr val="949494"/>
    <a:srgbClr val="4765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296" autoAdjust="0"/>
    <p:restoredTop sz="94660"/>
  </p:normalViewPr>
  <p:slideViewPr>
    <p:cSldViewPr>
      <p:cViewPr varScale="1">
        <p:scale>
          <a:sx n="96" d="100"/>
          <a:sy n="96" d="100"/>
        </p:scale>
        <p:origin x="-989" y="-77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2496" y="-84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192" cy="496731"/>
          </a:xfrm>
          <a:prstGeom prst="rect">
            <a:avLst/>
          </a:prstGeom>
        </p:spPr>
        <p:txBody>
          <a:bodyPr vert="horz" lIns="92044" tIns="46022" rIns="92044" bIns="46022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9884" y="1"/>
            <a:ext cx="2946192" cy="496731"/>
          </a:xfrm>
          <a:prstGeom prst="rect">
            <a:avLst/>
          </a:prstGeom>
        </p:spPr>
        <p:txBody>
          <a:bodyPr vert="horz" lIns="92044" tIns="46022" rIns="92044" bIns="46022" rtlCol="0"/>
          <a:lstStyle>
            <a:lvl1pPr algn="r">
              <a:defRPr sz="1200"/>
            </a:lvl1pPr>
          </a:lstStyle>
          <a:p>
            <a:fld id="{B8FDDF89-C698-4415-B54B-66350BC501BB}" type="datetimeFigureOut">
              <a:rPr lang="fr-FR" smtClean="0"/>
              <a:pPr/>
              <a:t>16/03/2015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9429898"/>
            <a:ext cx="2946192" cy="496731"/>
          </a:xfrm>
          <a:prstGeom prst="rect">
            <a:avLst/>
          </a:prstGeom>
        </p:spPr>
        <p:txBody>
          <a:bodyPr vert="horz" lIns="92044" tIns="46022" rIns="92044" bIns="46022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9884" y="9429898"/>
            <a:ext cx="2946192" cy="496731"/>
          </a:xfrm>
          <a:prstGeom prst="rect">
            <a:avLst/>
          </a:prstGeom>
        </p:spPr>
        <p:txBody>
          <a:bodyPr vert="horz" lIns="92044" tIns="46022" rIns="92044" bIns="46022" rtlCol="0" anchor="b"/>
          <a:lstStyle>
            <a:lvl1pPr algn="r">
              <a:defRPr sz="1200"/>
            </a:lvl1pPr>
          </a:lstStyle>
          <a:p>
            <a:fld id="{7CCE74AF-EFF1-4F6C-A758-0493908C43C2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3039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884" y="1"/>
            <a:ext cx="2946192" cy="496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44" tIns="46022" rIns="92044" bIns="46022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6547"/>
            <a:ext cx="5438140" cy="4467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44" tIns="46022" rIns="92044" bIns="4602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29898"/>
            <a:ext cx="2946192" cy="496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44" tIns="46022" rIns="92044" bIns="46022" numCol="1" anchor="b" anchorCtr="0" compatLnSpc="1">
            <a:prstTxWarp prst="textNoShape">
              <a:avLst/>
            </a:prstTxWarp>
          </a:bodyPr>
          <a:lstStyle>
            <a:lvl1pPr eaLnBrk="1" hangingPunct="1"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884" y="9429898"/>
            <a:ext cx="2946192" cy="496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44" tIns="46022" rIns="92044" bIns="46022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928C1851-F1B8-4E0C-8CDA-91B2A66317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Espace réservé de l'image des diapositives 7"/>
          <p:cNvSpPr>
            <a:spLocks noGrp="1" noRot="1" noChangeAspect="1"/>
          </p:cNvSpPr>
          <p:nvPr>
            <p:ph type="sldImg" idx="2"/>
          </p:nvPr>
        </p:nvSpPr>
        <p:spPr>
          <a:xfrm>
            <a:off x="709613" y="744538"/>
            <a:ext cx="537845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044" tIns="46022" rIns="92044" bIns="46022" rtlCol="0" anchor="ctr"/>
          <a:lstStyle/>
          <a:p>
            <a:endParaRPr lang="fr-FR"/>
          </a:p>
        </p:txBody>
      </p:sp>
      <p:sp>
        <p:nvSpPr>
          <p:cNvPr id="9" name="Espace réservé de l'en-tête 8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192" cy="496731"/>
          </a:xfrm>
          <a:prstGeom prst="rect">
            <a:avLst/>
          </a:prstGeom>
        </p:spPr>
        <p:txBody>
          <a:bodyPr vert="horz" lIns="92044" tIns="46022" rIns="92044" bIns="46022" rtlCol="0"/>
          <a:lstStyle>
            <a:lvl1pPr algn="l">
              <a:defRPr sz="1200"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7659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64400" y="2"/>
            <a:ext cx="2228850" cy="6278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7850" y="2"/>
            <a:ext cx="6521450" cy="6278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69342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577850" y="1143001"/>
            <a:ext cx="8915400" cy="5135563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69342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77850" y="1143001"/>
            <a:ext cx="4375150" cy="51355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8100" y="1143001"/>
            <a:ext cx="4375150" cy="51355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2"/>
            <a:ext cx="8420100" cy="136207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7850" y="1143001"/>
            <a:ext cx="4375150" cy="513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8100" y="1143001"/>
            <a:ext cx="4375150" cy="513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7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4"/>
            <a:ext cx="4376870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4" y="1535114"/>
            <a:ext cx="4378590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4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3" y="273050"/>
            <a:ext cx="3259006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2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3" y="1435102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40"/>
            <a:ext cx="59436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685800"/>
            <a:ext cx="247650" cy="61722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60400" y="0"/>
            <a:ext cx="9245600" cy="685800"/>
          </a:xfrm>
          <a:prstGeom prst="rect">
            <a:avLst/>
          </a:prstGeom>
          <a:gradFill rotWithShape="1">
            <a:gsLst>
              <a:gs pos="0">
                <a:srgbClr val="003368">
                  <a:alpha val="67999"/>
                </a:srgbClr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eaLnBrk="1" hangingPunct="1">
              <a:defRPr/>
            </a:pPr>
            <a:endParaRPr lang="en-GB" sz="240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0"/>
            <a:ext cx="6934200" cy="685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86360" tIns="43181" rIns="86360" bIns="4318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7850" y="1143001"/>
            <a:ext cx="8915400" cy="513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030" name="Picture 8" descr="Logo CERN width=144,      height=144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74295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8750304" y="6477000"/>
            <a:ext cx="1105827" cy="265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6223" tIns="48111" rIns="96223" bIns="48111"/>
          <a:lstStyle/>
          <a:p>
            <a:pPr algn="r" defTabSz="962025">
              <a:defRPr/>
            </a:pPr>
            <a:fld id="{123DCD0A-8D91-40D9-ADAE-200361E97965}" type="slidenum">
              <a:rPr lang="de-DE" altLang="de-DE">
                <a:solidFill>
                  <a:srgbClr val="808080"/>
                </a:solidFill>
              </a:rPr>
              <a:pPr algn="r" defTabSz="962025">
                <a:defRPr/>
              </a:pPr>
              <a:t>‹#›</a:t>
            </a:fld>
            <a:endParaRPr lang="de-DE" altLang="de-DE">
              <a:solidFill>
                <a:srgbClr val="808080"/>
              </a:solidFill>
            </a:endParaRPr>
          </a:p>
        </p:txBody>
      </p:sp>
      <p:pic>
        <p:nvPicPr>
          <p:cNvPr id="1027" name="Picture 3" descr="C:\Documents and Settings\AUJE\Bureau\ATOP\Photos\New logo TE.PNG"/>
          <p:cNvPicPr>
            <a:picLocks noChangeAspect="1" noChangeArrowheads="1"/>
          </p:cNvPicPr>
          <p:nvPr userDrawn="1"/>
        </p:nvPicPr>
        <p:blipFill>
          <a:blip r:embed="rId16" cstate="print"/>
          <a:srcRect l="3086" t="3086" r="84568" b="83745"/>
          <a:stretch>
            <a:fillRect/>
          </a:stretch>
        </p:blipFill>
        <p:spPr bwMode="auto">
          <a:xfrm>
            <a:off x="8977312" y="0"/>
            <a:ext cx="928688" cy="685800"/>
          </a:xfrm>
          <a:prstGeom prst="rect">
            <a:avLst/>
          </a:prstGeom>
          <a:noFill/>
        </p:spPr>
      </p:pic>
      <p:pic>
        <p:nvPicPr>
          <p:cNvPr id="3" name="Picture 4" descr="C:\Documents and Settings\AUJE\Bureau\ATOP\Photos\Logo+dépa[1]...png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3467101" y="7162800"/>
            <a:ext cx="3439485" cy="609600"/>
          </a:xfrm>
          <a:prstGeom prst="rect">
            <a:avLst/>
          </a:prstGeom>
          <a:noFill/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727075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+mj-lt"/>
          <a:ea typeface="+mj-ea"/>
          <a:cs typeface="+mj-cs"/>
        </a:defRPr>
      </a:lvl1pPr>
      <a:lvl2pPr algn="l" defTabSz="727075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2pPr>
      <a:lvl3pPr algn="l" defTabSz="727075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3pPr>
      <a:lvl4pPr algn="l" defTabSz="727075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4pPr>
      <a:lvl5pPr algn="l" defTabSz="727075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5pPr>
      <a:lvl6pPr marL="457200" algn="l" defTabSz="727075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6pPr>
      <a:lvl7pPr marL="914400" algn="l" defTabSz="727075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7pPr>
      <a:lvl8pPr marL="1371600" algn="l" defTabSz="727075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8pPr>
      <a:lvl9pPr marL="1828800" algn="l" defTabSz="727075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lnSpc>
          <a:spcPts val="2075"/>
        </a:lnSpc>
        <a:spcBef>
          <a:spcPct val="50000"/>
        </a:spcBef>
        <a:spcAft>
          <a:spcPct val="0"/>
        </a:spcAft>
        <a:buClr>
          <a:srgbClr val="013469"/>
        </a:buClr>
        <a:buSzPct val="95000"/>
        <a:buFont typeface="Wingdings" pitchFamily="2" charset="2"/>
        <a:buChar char="è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ts val="2075"/>
        </a:lnSpc>
        <a:spcBef>
          <a:spcPct val="50000"/>
        </a:spcBef>
        <a:spcAft>
          <a:spcPct val="0"/>
        </a:spcAft>
        <a:buClr>
          <a:srgbClr val="013469"/>
        </a:buClr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lnSpc>
          <a:spcPts val="2075"/>
        </a:lnSpc>
        <a:spcBef>
          <a:spcPct val="50000"/>
        </a:spcBef>
        <a:spcAft>
          <a:spcPct val="0"/>
        </a:spcAft>
        <a:buClr>
          <a:srgbClr val="013469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lnSpc>
          <a:spcPts val="2075"/>
        </a:lnSpc>
        <a:spcBef>
          <a:spcPct val="50000"/>
        </a:spcBef>
        <a:spcAft>
          <a:spcPct val="0"/>
        </a:spcAft>
        <a:buClr>
          <a:srgbClr val="013469"/>
        </a:buClr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lnSpc>
          <a:spcPts val="2075"/>
        </a:lnSpc>
        <a:spcBef>
          <a:spcPct val="50000"/>
        </a:spcBef>
        <a:spcAft>
          <a:spcPct val="0"/>
        </a:spcAft>
        <a:buClr>
          <a:srgbClr val="013469"/>
        </a:buClr>
        <a:buFont typeface="Arial" charset="0"/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lnSpc>
          <a:spcPts val="2075"/>
        </a:lnSpc>
        <a:spcBef>
          <a:spcPct val="50000"/>
        </a:spcBef>
        <a:spcAft>
          <a:spcPct val="0"/>
        </a:spcAft>
        <a:buClr>
          <a:srgbClr val="013469"/>
        </a:buClr>
        <a:buFont typeface="Arial" charset="0"/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lnSpc>
          <a:spcPts val="2075"/>
        </a:lnSpc>
        <a:spcBef>
          <a:spcPct val="50000"/>
        </a:spcBef>
        <a:spcAft>
          <a:spcPct val="0"/>
        </a:spcAft>
        <a:buClr>
          <a:srgbClr val="013469"/>
        </a:buClr>
        <a:buFont typeface="Arial" charset="0"/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lnSpc>
          <a:spcPts val="2075"/>
        </a:lnSpc>
        <a:spcBef>
          <a:spcPct val="50000"/>
        </a:spcBef>
        <a:spcAft>
          <a:spcPct val="0"/>
        </a:spcAft>
        <a:buClr>
          <a:srgbClr val="013469"/>
        </a:buClr>
        <a:buFont typeface="Arial" charset="0"/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emf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847556" y="2323837"/>
            <a:ext cx="8255000" cy="1371600"/>
          </a:xfrm>
        </p:spPr>
        <p:txBody>
          <a:bodyPr/>
          <a:lstStyle/>
          <a:p>
            <a:pPr algn="ctr"/>
            <a:r>
              <a:rPr lang="en-US" sz="4800" dirty="0" smtClean="0">
                <a:solidFill>
                  <a:schemeClr val="bg2">
                    <a:lumMod val="50000"/>
                  </a:schemeClr>
                </a:solidFill>
                <a:latin typeface="Comic Sans MS" pitchFamily="66" charset="0"/>
              </a:rPr>
              <a:t>Feedback on Warm Magnet </a:t>
            </a:r>
            <a:r>
              <a:rPr lang="en-US" sz="4800" dirty="0">
                <a:solidFill>
                  <a:schemeClr val="bg2">
                    <a:lumMod val="50000"/>
                  </a:schemeClr>
                </a:solidFill>
                <a:latin typeface="Comic Sans MS" pitchFamily="66" charset="0"/>
              </a:rPr>
              <a:t>A</a:t>
            </a:r>
            <a:r>
              <a:rPr lang="en-US" sz="4800" dirty="0" smtClean="0">
                <a:solidFill>
                  <a:schemeClr val="bg2">
                    <a:lumMod val="50000"/>
                  </a:schemeClr>
                </a:solidFill>
                <a:latin typeface="Comic Sans MS" pitchFamily="66" charset="0"/>
              </a:rPr>
              <a:t>ctivities </a:t>
            </a:r>
            <a:r>
              <a:rPr lang="en-US" sz="4800" dirty="0" smtClean="0">
                <a:solidFill>
                  <a:schemeClr val="bg2">
                    <a:lumMod val="50000"/>
                  </a:schemeClr>
                </a:solidFill>
                <a:latin typeface="Comic Sans MS" pitchFamily="66" charset="0"/>
              </a:rPr>
              <a:t>during LS1</a:t>
            </a:r>
            <a:endParaRPr lang="en-US" sz="4800" dirty="0">
              <a:solidFill>
                <a:schemeClr val="bg2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2819400" y="4412311"/>
            <a:ext cx="4419599" cy="381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86360" tIns="43181" rIns="86360" bIns="43181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7270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1" u="none" strike="noStrike" kern="0" cap="none" spc="0" normalizeH="0" baseline="0" noProof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J.Bauche,</a:t>
            </a:r>
            <a:r>
              <a:rPr lang="en-US" sz="1600" b="1" i="1" kern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ea typeface="+mj-ea"/>
                <a:cs typeface="+mj-cs"/>
              </a:rPr>
              <a:t> on behalf of the TE/MSC/MNC section</a:t>
            </a:r>
            <a:endParaRPr kumimoji="0" lang="en-US" sz="1600" b="1" i="1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624840" y="5481430"/>
            <a:ext cx="8762999" cy="381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86360" tIns="43181" rIns="86360" bIns="43181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7270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u="none" strike="noStrike" kern="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With contributions </a:t>
            </a:r>
            <a:r>
              <a:rPr kumimoji="0" lang="en-US" sz="2000" b="1" u="none" strike="noStrike" kern="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from:</a:t>
            </a:r>
          </a:p>
          <a:p>
            <a:pPr marL="0" marR="0" lvl="0" indent="0" algn="ctr" defTabSz="7270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u="none" strike="noStrike" kern="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 P. Catherine, M</a:t>
            </a:r>
            <a:r>
              <a:rPr kumimoji="0" lang="en-US" sz="2000" b="1" u="none" strike="noStrike" kern="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. Dumas, </a:t>
            </a:r>
            <a:r>
              <a:rPr kumimoji="0" lang="en-US" sz="2000" b="1" u="none" strike="noStrike" kern="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P. Fessia, A</a:t>
            </a:r>
            <a:r>
              <a:rPr kumimoji="0" lang="en-US" sz="2000" b="1" u="none" strike="noStrike" kern="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. </a:t>
            </a:r>
            <a:r>
              <a:rPr kumimoji="0" lang="en-US" sz="2000" b="1" u="none" strike="noStrike" kern="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Newborough, P. Thonet, and </a:t>
            </a:r>
            <a:r>
              <a:rPr kumimoji="0" lang="en-US" sz="2000" b="1" u="none" strike="noStrike" kern="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D. Tommasini</a:t>
            </a:r>
            <a:endParaRPr kumimoji="0" lang="en-US" sz="2000" b="1" u="none" strike="noStrike" kern="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950" y="0"/>
            <a:ext cx="8255000" cy="685800"/>
          </a:xfrm>
        </p:spPr>
        <p:txBody>
          <a:bodyPr/>
          <a:lstStyle/>
          <a:p>
            <a:pPr algn="ctr"/>
            <a:r>
              <a:rPr lang="en-US" sz="3200" dirty="0"/>
              <a:t>Maintenance and consolidation in IEF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143000"/>
            <a:ext cx="7086600" cy="5257800"/>
          </a:xfrm>
        </p:spPr>
        <p:txBody>
          <a:bodyPr/>
          <a:lstStyle/>
          <a:p>
            <a:pPr marL="342900" lvl="1" indent="-342900">
              <a:lnSpc>
                <a:spcPts val="2800"/>
              </a:lnSpc>
              <a:buSzPct val="95000"/>
              <a:buFont typeface="Wingdings" pitchFamily="2" charset="2"/>
              <a:buChar char="è"/>
            </a:pPr>
            <a:r>
              <a:rPr lang="en-US" b="1" dirty="0" smtClean="0">
                <a:solidFill>
                  <a:srgbClr val="00B050"/>
                </a:solidFill>
              </a:rPr>
              <a:t>Refurbishment </a:t>
            </a:r>
            <a:r>
              <a:rPr lang="en-US" b="1" i="1" dirty="0" smtClean="0">
                <a:solidFill>
                  <a:srgbClr val="00B050"/>
                </a:solidFill>
              </a:rPr>
              <a:t>in-situ</a:t>
            </a:r>
            <a:r>
              <a:rPr lang="en-US" b="1" dirty="0" smtClean="0">
                <a:solidFill>
                  <a:srgbClr val="00B050"/>
                </a:solidFill>
              </a:rPr>
              <a:t> of separator magnets GPS and HRS</a:t>
            </a:r>
          </a:p>
          <a:p>
            <a:pPr lvl="1">
              <a:lnSpc>
                <a:spcPts val="1600"/>
              </a:lnSpc>
              <a:buFont typeface="Arial" pitchFamily="34" charset="0"/>
              <a:buChar char="•"/>
            </a:pPr>
            <a:r>
              <a:rPr lang="en-US" sz="2000" dirty="0" smtClean="0"/>
              <a:t>Missed preventive maintenance</a:t>
            </a:r>
          </a:p>
          <a:p>
            <a:r>
              <a:rPr lang="en-US" sz="2400" dirty="0" smtClean="0">
                <a:solidFill>
                  <a:srgbClr val="0070C0"/>
                </a:solidFill>
              </a:rPr>
              <a:t>Support from other groups</a:t>
            </a:r>
            <a:endParaRPr lang="en-US" sz="2400" dirty="0">
              <a:solidFill>
                <a:srgbClr val="0070C0"/>
              </a:solidFill>
            </a:endParaRPr>
          </a:p>
          <a:p>
            <a:pPr lvl="1">
              <a:lnSpc>
                <a:spcPts val="2000"/>
              </a:lnSpc>
              <a:buFont typeface="Arial" pitchFamily="34" charset="0"/>
              <a:buChar char="•"/>
            </a:pPr>
            <a:r>
              <a:rPr lang="en-US" sz="2000" dirty="0" smtClean="0"/>
              <a:t>None if work in-situ</a:t>
            </a:r>
          </a:p>
          <a:p>
            <a:pPr lvl="1">
              <a:lnSpc>
                <a:spcPts val="2000"/>
              </a:lnSpc>
              <a:buFont typeface="Arial" pitchFamily="34" charset="0"/>
              <a:buChar char="•"/>
            </a:pPr>
            <a:r>
              <a:rPr lang="en-US" sz="2000" dirty="0" smtClean="0"/>
              <a:t>EN/HE, TE/VSC, BE/ABP, if major refurbishment in workshop is needed</a:t>
            </a:r>
            <a:endParaRPr lang="en-US" sz="2000" dirty="0"/>
          </a:p>
          <a:p>
            <a:pPr>
              <a:lnSpc>
                <a:spcPts val="1200"/>
              </a:lnSpc>
            </a:pPr>
            <a:r>
              <a:rPr lang="en-US" sz="2400" i="1" dirty="0" smtClean="0">
                <a:solidFill>
                  <a:srgbClr val="0070C0"/>
                </a:solidFill>
              </a:rPr>
              <a:t>After radiation cool-down period</a:t>
            </a:r>
            <a:endParaRPr lang="en-US" sz="2400" i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en-US" sz="2400" i="1" dirty="0" smtClean="0">
                <a:solidFill>
                  <a:srgbClr val="C00000"/>
                </a:solidFill>
              </a:rPr>
              <a:t>		</a:t>
            </a:r>
            <a:endParaRPr lang="en-US" sz="2000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en-US" sz="2400" dirty="0" smtClean="0">
              <a:sym typeface="Wingdings" pitchFamily="2" charset="2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381000" y="762000"/>
            <a:ext cx="8458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0" fontAlgn="base" latinLnBrk="0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US" sz="2800" b="1" u="sng" kern="0" dirty="0" smtClean="0">
                <a:solidFill>
                  <a:schemeClr val="tx1"/>
                </a:solidFill>
                <a:latin typeface="+mn-lt"/>
              </a:rPr>
              <a:t>ISOLDE</a:t>
            </a:r>
            <a:endParaRPr lang="en-US" sz="2000" dirty="0" smtClean="0">
              <a:solidFill>
                <a:srgbClr val="FF0000"/>
              </a:solidFill>
            </a:endParaRPr>
          </a:p>
        </p:txBody>
      </p:sp>
      <p:pic>
        <p:nvPicPr>
          <p:cNvPr id="8" name="Picture 2" descr="C:\Users\jbauche\AppData\Local\Microsoft\Windows\Temporary Internet Files\Content.IE5\2ZETR4UC\MC900437093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00200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norma-db.web.cern.ch/media/uploads/design_photos/PXMDSEAHWC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234"/>
          <a:stretch>
            <a:fillRect/>
          </a:stretch>
        </p:blipFill>
        <p:spPr bwMode="auto">
          <a:xfrm>
            <a:off x="7568726" y="1919577"/>
            <a:ext cx="2026702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://norma-db.web.cern.ch/media/uploads/design_photos/PXMDSFACWC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4457369"/>
            <a:ext cx="2542371" cy="1758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 cstate="print"/>
          <a:srcRect b="45902"/>
          <a:stretch>
            <a:fillRect/>
          </a:stretch>
        </p:blipFill>
        <p:spPr bwMode="auto">
          <a:xfrm>
            <a:off x="1143000" y="4471946"/>
            <a:ext cx="2438400" cy="1758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6"/>
          <p:cNvSpPr txBox="1"/>
          <p:nvPr/>
        </p:nvSpPr>
        <p:spPr>
          <a:xfrm>
            <a:off x="7797326" y="4815177"/>
            <a:ext cx="16193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GPS 70 deg. magnet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TextBox 6"/>
          <p:cNvSpPr txBox="1"/>
          <p:nvPr/>
        </p:nvSpPr>
        <p:spPr>
          <a:xfrm>
            <a:off x="4937919" y="6300746"/>
            <a:ext cx="1617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HRS 60 deg. magnet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TextBox 6"/>
          <p:cNvSpPr txBox="1"/>
          <p:nvPr/>
        </p:nvSpPr>
        <p:spPr>
          <a:xfrm>
            <a:off x="1552523" y="6294811"/>
            <a:ext cx="1617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HRS 90 deg. magnet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8518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950" y="0"/>
            <a:ext cx="8255000" cy="685800"/>
          </a:xfrm>
        </p:spPr>
        <p:txBody>
          <a:bodyPr/>
          <a:lstStyle/>
          <a:p>
            <a:pPr algn="ctr"/>
            <a:r>
              <a:rPr lang="en-US" sz="3200" dirty="0"/>
              <a:t>Maintenance and consolidation in IEF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143000"/>
            <a:ext cx="7086600" cy="5257800"/>
          </a:xfrm>
        </p:spPr>
        <p:txBody>
          <a:bodyPr/>
          <a:lstStyle/>
          <a:p>
            <a:pPr marL="342900" lvl="1" indent="-342900">
              <a:lnSpc>
                <a:spcPts val="2800"/>
              </a:lnSpc>
              <a:buSzPct val="95000"/>
              <a:buFont typeface="Wingdings" pitchFamily="2" charset="2"/>
              <a:buChar char="è"/>
            </a:pPr>
            <a:r>
              <a:rPr lang="en-US" b="1" dirty="0" smtClean="0">
                <a:solidFill>
                  <a:srgbClr val="00B050"/>
                </a:solidFill>
              </a:rPr>
              <a:t>Replacement of PFW sets on main units #55 and #75</a:t>
            </a:r>
          </a:p>
          <a:p>
            <a:pPr lvl="1">
              <a:lnSpc>
                <a:spcPts val="2000"/>
              </a:lnSpc>
              <a:buFont typeface="Arial" pitchFamily="34" charset="0"/>
              <a:buChar char="•"/>
            </a:pPr>
            <a:r>
              <a:rPr lang="en-US" sz="2000" dirty="0" smtClean="0"/>
              <a:t>Corrective maintenance</a:t>
            </a:r>
          </a:p>
          <a:p>
            <a:pPr lvl="1">
              <a:lnSpc>
                <a:spcPts val="2000"/>
              </a:lnSpc>
              <a:buFont typeface="Arial" pitchFamily="34" charset="0"/>
              <a:buChar char="•"/>
            </a:pPr>
            <a:r>
              <a:rPr lang="en-US" sz="2000" dirty="0" smtClean="0"/>
              <a:t>Crimped contact resistance increase monitored recently</a:t>
            </a:r>
          </a:p>
          <a:p>
            <a:r>
              <a:rPr lang="en-US" sz="2400" dirty="0" smtClean="0">
                <a:solidFill>
                  <a:srgbClr val="0070C0"/>
                </a:solidFill>
              </a:rPr>
              <a:t>Support from other groups</a:t>
            </a:r>
            <a:endParaRPr lang="en-US" sz="2400" dirty="0">
              <a:solidFill>
                <a:srgbClr val="0070C0"/>
              </a:solidFill>
            </a:endParaRPr>
          </a:p>
          <a:p>
            <a:pPr lvl="1">
              <a:lnSpc>
                <a:spcPts val="2000"/>
              </a:lnSpc>
              <a:buFont typeface="Arial" pitchFamily="34" charset="0"/>
              <a:buChar char="•"/>
            </a:pPr>
            <a:r>
              <a:rPr lang="en-US" sz="2000" dirty="0" smtClean="0"/>
              <a:t>EN/HE, TE/VSC, BE/ABP</a:t>
            </a:r>
          </a:p>
          <a:p>
            <a:pPr>
              <a:lnSpc>
                <a:spcPts val="1200"/>
              </a:lnSpc>
            </a:pPr>
            <a:r>
              <a:rPr lang="en-US" sz="2400" i="1" dirty="0" smtClean="0">
                <a:solidFill>
                  <a:srgbClr val="0070C0"/>
                </a:solidFill>
              </a:rPr>
              <a:t>After radiation cool-down period</a:t>
            </a:r>
            <a:endParaRPr lang="en-US" sz="2400" i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en-US" sz="2400" i="1" dirty="0" smtClean="0">
                <a:solidFill>
                  <a:srgbClr val="C00000"/>
                </a:solidFill>
              </a:rPr>
              <a:t>		</a:t>
            </a:r>
            <a:endParaRPr lang="en-US" sz="2000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en-US" sz="2400" dirty="0" smtClean="0">
              <a:sym typeface="Wingdings" pitchFamily="2" charset="2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381000" y="762000"/>
            <a:ext cx="8458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0" fontAlgn="base" latinLnBrk="0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US" sz="2800" b="1" u="sng" kern="0" dirty="0" smtClean="0">
                <a:solidFill>
                  <a:schemeClr val="tx1"/>
                </a:solidFill>
                <a:latin typeface="+mn-lt"/>
              </a:rPr>
              <a:t>PS ring</a:t>
            </a:r>
            <a:endParaRPr lang="en-US" sz="2000" dirty="0" smtClean="0">
              <a:solidFill>
                <a:srgbClr val="FF0000"/>
              </a:solidFill>
            </a:endParaRPr>
          </a:p>
        </p:txBody>
      </p:sp>
      <p:sp>
        <p:nvSpPr>
          <p:cNvPr id="12" name="TextBox 6"/>
          <p:cNvSpPr txBox="1"/>
          <p:nvPr/>
        </p:nvSpPr>
        <p:spPr>
          <a:xfrm>
            <a:off x="7848600" y="3810000"/>
            <a:ext cx="10550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PS main unit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TextBox 6"/>
          <p:cNvSpPr txBox="1"/>
          <p:nvPr/>
        </p:nvSpPr>
        <p:spPr>
          <a:xfrm>
            <a:off x="5257800" y="6292189"/>
            <a:ext cx="2736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Typical increase of contact resistance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TextBox 6"/>
          <p:cNvSpPr txBox="1"/>
          <p:nvPr/>
        </p:nvSpPr>
        <p:spPr>
          <a:xfrm>
            <a:off x="2133600" y="6296222"/>
            <a:ext cx="1763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PFW internal assembly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lum bright="20000"/>
          </a:blip>
          <a:srcRect l="4563" t="22565" r="49126" b="23475"/>
          <a:stretch/>
        </p:blipFill>
        <p:spPr bwMode="auto">
          <a:xfrm>
            <a:off x="1600200" y="4453080"/>
            <a:ext cx="2589979" cy="1791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8"/>
          <p:cNvPicPr>
            <a:picLocks noChangeAspect="1" noChangeArrowheads="1"/>
          </p:cNvPicPr>
          <p:nvPr/>
        </p:nvPicPr>
        <p:blipFill>
          <a:blip r:embed="rId3" cstate="print">
            <a:lum bright="10000" contrast="10000"/>
          </a:blip>
          <a:srcRect/>
          <a:stretch>
            <a:fillRect/>
          </a:stretch>
        </p:blipFill>
        <p:spPr bwMode="auto">
          <a:xfrm>
            <a:off x="6934200" y="1447800"/>
            <a:ext cx="2735416" cy="227106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17" name="Picture 4"/>
          <p:cNvPicPr>
            <a:picLocks noChangeAspect="1" noChangeArrowheads="1"/>
          </p:cNvPicPr>
          <p:nvPr/>
        </p:nvPicPr>
        <p:blipFill rotWithShape="1">
          <a:blip r:embed="rId4" cstate="screen"/>
          <a:srcRect t="21946"/>
          <a:stretch/>
        </p:blipFill>
        <p:spPr bwMode="auto">
          <a:xfrm>
            <a:off x="5257800" y="4448557"/>
            <a:ext cx="2703154" cy="179566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18" name="Oval 17"/>
          <p:cNvSpPr/>
          <p:nvPr/>
        </p:nvSpPr>
        <p:spPr>
          <a:xfrm>
            <a:off x="3015413" y="5181601"/>
            <a:ext cx="232208" cy="24520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3247621" y="5265976"/>
            <a:ext cx="2010179" cy="38228"/>
          </a:xfrm>
          <a:prstGeom prst="straightConnector1">
            <a:avLst/>
          </a:prstGeom>
          <a:ln w="254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2" descr="C:\Users\jbauche\AppData\Local\Microsoft\Windows\Temporary Internet Files\Content.IE5\2ZETR4UC\MC900437093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7910" y="1447800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9774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950" y="0"/>
            <a:ext cx="8255000" cy="685800"/>
          </a:xfrm>
        </p:spPr>
        <p:txBody>
          <a:bodyPr/>
          <a:lstStyle/>
          <a:p>
            <a:pPr algn="ctr"/>
            <a:r>
              <a:rPr lang="en-US" sz="3200" dirty="0"/>
              <a:t>Maintenance and consolidation in IEF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143000"/>
            <a:ext cx="8915400" cy="5257800"/>
          </a:xfrm>
        </p:spPr>
        <p:txBody>
          <a:bodyPr/>
          <a:lstStyle/>
          <a:p>
            <a:pPr marL="342900" lvl="1" indent="-342900">
              <a:lnSpc>
                <a:spcPts val="2800"/>
              </a:lnSpc>
              <a:buSzPct val="95000"/>
              <a:buFont typeface="Wingdings" pitchFamily="2" charset="2"/>
              <a:buChar char="è"/>
            </a:pPr>
            <a:r>
              <a:rPr lang="en-US" b="1" dirty="0" smtClean="0">
                <a:solidFill>
                  <a:srgbClr val="00B050"/>
                </a:solidFill>
              </a:rPr>
              <a:t>Refurbishment of most critical </a:t>
            </a:r>
            <a:r>
              <a:rPr lang="en-US" b="1" dirty="0" err="1" smtClean="0">
                <a:solidFill>
                  <a:srgbClr val="00B050"/>
                </a:solidFill>
              </a:rPr>
              <a:t>quadrupole</a:t>
            </a:r>
            <a:r>
              <a:rPr lang="en-US" b="1" dirty="0" smtClean="0">
                <a:solidFill>
                  <a:srgbClr val="00B050"/>
                </a:solidFill>
              </a:rPr>
              <a:t> cooling circuits</a:t>
            </a:r>
          </a:p>
          <a:p>
            <a:pPr lvl="1">
              <a:lnSpc>
                <a:spcPts val="1600"/>
              </a:lnSpc>
              <a:buFont typeface="Arial" pitchFamily="34" charset="0"/>
              <a:buChar char="•"/>
            </a:pPr>
            <a:r>
              <a:rPr lang="en-US" sz="2000" dirty="0" smtClean="0"/>
              <a:t>Corroded brazed hydraulic connections on several magnets</a:t>
            </a:r>
          </a:p>
          <a:p>
            <a:pPr lvl="1">
              <a:lnSpc>
                <a:spcPts val="1600"/>
              </a:lnSpc>
              <a:buFont typeface="Arial" pitchFamily="34" charset="0"/>
              <a:buChar char="•"/>
            </a:pPr>
            <a:r>
              <a:rPr lang="en-US" sz="2000" dirty="0" smtClean="0"/>
              <a:t>Degraded internal soft hoses to be replaced</a:t>
            </a:r>
          </a:p>
          <a:p>
            <a:r>
              <a:rPr lang="en-US" sz="2400" dirty="0" smtClean="0">
                <a:solidFill>
                  <a:srgbClr val="0070C0"/>
                </a:solidFill>
              </a:rPr>
              <a:t>Support from other groups</a:t>
            </a:r>
            <a:endParaRPr lang="en-US" sz="2400" dirty="0">
              <a:solidFill>
                <a:srgbClr val="0070C0"/>
              </a:solidFill>
            </a:endParaRPr>
          </a:p>
          <a:p>
            <a:pPr lvl="1">
              <a:lnSpc>
                <a:spcPts val="2000"/>
              </a:lnSpc>
              <a:buFont typeface="Arial" pitchFamily="34" charset="0"/>
              <a:buChar char="•"/>
            </a:pPr>
            <a:r>
              <a:rPr lang="en-US" sz="2000" dirty="0" smtClean="0"/>
              <a:t>EN/HE, TE/VSC, BE/ABP for</a:t>
            </a:r>
            <a:r>
              <a:rPr lang="en-US" sz="2000" dirty="0"/>
              <a:t> replacement of some of the </a:t>
            </a:r>
            <a:r>
              <a:rPr lang="en-US" sz="2000" dirty="0" smtClean="0"/>
              <a:t>magnets</a:t>
            </a:r>
          </a:p>
          <a:p>
            <a:pPr>
              <a:buNone/>
            </a:pPr>
            <a:r>
              <a:rPr lang="en-US" sz="2400" i="1" dirty="0" smtClean="0">
                <a:solidFill>
                  <a:srgbClr val="C00000"/>
                </a:solidFill>
              </a:rPr>
              <a:t>		</a:t>
            </a:r>
            <a:endParaRPr lang="en-US" sz="2000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en-US" sz="2400" dirty="0" smtClean="0">
              <a:sym typeface="Wingdings" pitchFamily="2" charset="2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381000" y="762000"/>
            <a:ext cx="8458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0" fontAlgn="base" latinLnBrk="0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US" sz="2800" b="1" u="sng" kern="0" dirty="0" smtClean="0">
                <a:solidFill>
                  <a:schemeClr val="tx1"/>
                </a:solidFill>
                <a:latin typeface="+mn-lt"/>
              </a:rPr>
              <a:t>TT2 transfer line</a:t>
            </a:r>
            <a:endParaRPr lang="en-US" sz="2000" dirty="0" smtClean="0">
              <a:solidFill>
                <a:srgbClr val="FF0000"/>
              </a:solidFill>
            </a:endParaRPr>
          </a:p>
        </p:txBody>
      </p:sp>
      <p:sp>
        <p:nvSpPr>
          <p:cNvPr id="12" name="TextBox 6"/>
          <p:cNvSpPr txBox="1"/>
          <p:nvPr/>
        </p:nvSpPr>
        <p:spPr>
          <a:xfrm>
            <a:off x="5105399" y="6179213"/>
            <a:ext cx="32765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Degraded hydraulic connection brazed joints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TextBox 6"/>
          <p:cNvSpPr txBox="1"/>
          <p:nvPr/>
        </p:nvSpPr>
        <p:spPr>
          <a:xfrm>
            <a:off x="2346914" y="6186682"/>
            <a:ext cx="13436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TT2 </a:t>
            </a:r>
            <a:r>
              <a:rPr lang="en-GB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quadrupoles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0" name="Picture 3" descr="\\cern.ch\dfs\Users\d\dbodart\Documents\My Pictures\TT2 inspection 2012\IMG_138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3821" y="3652467"/>
            <a:ext cx="3220104" cy="2415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\\cern.ch\dfs\Users\d\dbodart\Documents\My Pictures\TT2 inspection 2012\IMG_138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2606" y="3670852"/>
            <a:ext cx="3195593" cy="2396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9845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950" y="0"/>
            <a:ext cx="8255000" cy="685800"/>
          </a:xfrm>
        </p:spPr>
        <p:txBody>
          <a:bodyPr/>
          <a:lstStyle/>
          <a:p>
            <a:pPr algn="ctr"/>
            <a:r>
              <a:rPr lang="en-US" sz="3200" dirty="0"/>
              <a:t>Maintenance and consolidation in IEF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88155"/>
            <a:ext cx="5562600" cy="5257800"/>
          </a:xfrm>
        </p:spPr>
        <p:txBody>
          <a:bodyPr/>
          <a:lstStyle/>
          <a:p>
            <a:pPr marL="342900" lvl="1" indent="-342900">
              <a:lnSpc>
                <a:spcPts val="2800"/>
              </a:lnSpc>
              <a:buSzPct val="95000"/>
              <a:buFont typeface="Wingdings" pitchFamily="2" charset="2"/>
              <a:buChar char="è"/>
            </a:pPr>
            <a:r>
              <a:rPr lang="en-US" b="1" dirty="0" smtClean="0">
                <a:solidFill>
                  <a:srgbClr val="00B050"/>
                </a:solidFill>
              </a:rPr>
              <a:t>Refurbishment of defective magnets</a:t>
            </a:r>
          </a:p>
          <a:p>
            <a:pPr lvl="1">
              <a:lnSpc>
                <a:spcPts val="2000"/>
              </a:lnSpc>
              <a:buFont typeface="Arial" pitchFamily="34" charset="0"/>
              <a:buChar char="•"/>
            </a:pPr>
            <a:r>
              <a:rPr lang="en-US" sz="2000" dirty="0" smtClean="0"/>
              <a:t>F61N.DVT01 out of service due to water leak, replacement requires to dismount part of the concrete block shielding around</a:t>
            </a:r>
          </a:p>
          <a:p>
            <a:pPr lvl="1">
              <a:lnSpc>
                <a:spcPts val="2000"/>
              </a:lnSpc>
              <a:buFont typeface="Arial" pitchFamily="34" charset="0"/>
              <a:buChar char="•"/>
            </a:pPr>
            <a:r>
              <a:rPr lang="en-US" sz="2000" dirty="0" smtClean="0"/>
              <a:t>F61N.DHZ01 in degraded state, no spare</a:t>
            </a:r>
          </a:p>
          <a:p>
            <a:pPr lvl="1">
              <a:lnSpc>
                <a:spcPts val="2000"/>
              </a:lnSpc>
              <a:buFont typeface="Arial" pitchFamily="34" charset="0"/>
              <a:buChar char="•"/>
            </a:pPr>
            <a:r>
              <a:rPr lang="en-US" sz="2000" dirty="0" smtClean="0"/>
              <a:t>Magnets to be refurbished in workshop</a:t>
            </a:r>
          </a:p>
          <a:p>
            <a:r>
              <a:rPr lang="en-US" sz="2400" dirty="0" smtClean="0">
                <a:solidFill>
                  <a:srgbClr val="0070C0"/>
                </a:solidFill>
              </a:rPr>
              <a:t>Support from other groups</a:t>
            </a:r>
            <a:endParaRPr lang="en-US" sz="2400" dirty="0">
              <a:solidFill>
                <a:srgbClr val="0070C0"/>
              </a:solidFill>
            </a:endParaRPr>
          </a:p>
          <a:p>
            <a:pPr lvl="1">
              <a:lnSpc>
                <a:spcPts val="2000"/>
              </a:lnSpc>
              <a:buFont typeface="Arial" pitchFamily="34" charset="0"/>
              <a:buChar char="•"/>
            </a:pPr>
            <a:r>
              <a:rPr lang="en-US" sz="2000" dirty="0" smtClean="0"/>
              <a:t>EN/HE, TE/VSC, BE/ABP</a:t>
            </a:r>
          </a:p>
          <a:p>
            <a:pPr>
              <a:buNone/>
            </a:pPr>
            <a:r>
              <a:rPr lang="en-US" sz="2400" i="1" dirty="0" smtClean="0">
                <a:solidFill>
                  <a:srgbClr val="C00000"/>
                </a:solidFill>
              </a:rPr>
              <a:t>		</a:t>
            </a:r>
            <a:endParaRPr lang="en-US" sz="2000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en-US" sz="2400" dirty="0" smtClean="0">
              <a:sym typeface="Wingdings" pitchFamily="2" charset="2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381000" y="809708"/>
            <a:ext cx="8458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0" fontAlgn="base" latinLnBrk="0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US" sz="2800" b="1" u="sng" kern="0" dirty="0" smtClean="0">
                <a:solidFill>
                  <a:schemeClr val="tx1"/>
                </a:solidFill>
                <a:latin typeface="+mn-lt"/>
              </a:rPr>
              <a:t>East Area</a:t>
            </a:r>
            <a:endParaRPr lang="en-US" sz="2000" dirty="0" smtClean="0">
              <a:solidFill>
                <a:srgbClr val="FF0000"/>
              </a:solidFill>
            </a:endParaRPr>
          </a:p>
        </p:txBody>
      </p:sp>
      <p:pic>
        <p:nvPicPr>
          <p:cNvPr id="13" name="Picture 2" descr="\\cern.ch\dfs\Users\d\dbodart\Documents\My Pictures\2012-01-17\09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4191000"/>
            <a:ext cx="2883622" cy="2162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5531" y="1066800"/>
            <a:ext cx="1939246" cy="2585662"/>
          </a:xfrm>
          <a:prstGeom prst="rect">
            <a:avLst/>
          </a:prstGeom>
        </p:spPr>
      </p:pic>
      <p:sp>
        <p:nvSpPr>
          <p:cNvPr id="16" name="TextBox 6"/>
          <p:cNvSpPr txBox="1"/>
          <p:nvPr/>
        </p:nvSpPr>
        <p:spPr>
          <a:xfrm>
            <a:off x="7275543" y="3660915"/>
            <a:ext cx="19326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F61N.DVT01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TextBox 6"/>
          <p:cNvSpPr txBox="1"/>
          <p:nvPr/>
        </p:nvSpPr>
        <p:spPr>
          <a:xfrm>
            <a:off x="6942140" y="6353716"/>
            <a:ext cx="19326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F61N.DHZ01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6032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950" y="0"/>
            <a:ext cx="8255000" cy="685800"/>
          </a:xfrm>
        </p:spPr>
        <p:txBody>
          <a:bodyPr/>
          <a:lstStyle/>
          <a:p>
            <a:pPr algn="ctr"/>
            <a:r>
              <a:rPr lang="en-US" sz="3200" dirty="0"/>
              <a:t>Maintenance and consolidation in IEF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9525000" cy="5257800"/>
          </a:xfrm>
        </p:spPr>
        <p:txBody>
          <a:bodyPr/>
          <a:lstStyle/>
          <a:p>
            <a:pPr marL="342900" lvl="1" indent="-342900">
              <a:lnSpc>
                <a:spcPts val="2400"/>
              </a:lnSpc>
              <a:buSzPct val="95000"/>
              <a:buFont typeface="Wingdings" pitchFamily="2" charset="2"/>
              <a:buChar char="è"/>
            </a:pPr>
            <a:r>
              <a:rPr lang="en-US" b="1" dirty="0" smtClean="0">
                <a:solidFill>
                  <a:srgbClr val="00B050"/>
                </a:solidFill>
              </a:rPr>
              <a:t>Replacement of the SMH.01 splitter by a “standard” dipole</a:t>
            </a:r>
          </a:p>
          <a:p>
            <a:pPr lvl="1">
              <a:lnSpc>
                <a:spcPts val="2000"/>
              </a:lnSpc>
              <a:buFont typeface="Arial" pitchFamily="34" charset="0"/>
              <a:buChar char="•"/>
            </a:pPr>
            <a:r>
              <a:rPr lang="en-US" sz="2000" dirty="0" smtClean="0"/>
              <a:t>Control system of mechanical movement is “orphan” equipment</a:t>
            </a:r>
          </a:p>
          <a:p>
            <a:pPr lvl="1">
              <a:lnSpc>
                <a:spcPts val="2000"/>
              </a:lnSpc>
              <a:buFont typeface="Arial" pitchFamily="34" charset="0"/>
              <a:buChar char="•"/>
            </a:pPr>
            <a:r>
              <a:rPr lang="en-US" sz="2000" dirty="0" smtClean="0"/>
              <a:t>Split functionality not needed anymore with modification of beam distribution mode (replacement of MNP23 septum by MCB)</a:t>
            </a:r>
          </a:p>
          <a:p>
            <a:r>
              <a:rPr lang="en-US" sz="2400" dirty="0" smtClean="0">
                <a:solidFill>
                  <a:srgbClr val="0070C0"/>
                </a:solidFill>
              </a:rPr>
              <a:t>Support from other groups</a:t>
            </a:r>
            <a:endParaRPr lang="en-US" sz="2400" dirty="0">
              <a:solidFill>
                <a:srgbClr val="0070C0"/>
              </a:solidFill>
            </a:endParaRPr>
          </a:p>
          <a:p>
            <a:pPr lvl="1">
              <a:lnSpc>
                <a:spcPts val="2000"/>
              </a:lnSpc>
              <a:buFont typeface="Arial" pitchFamily="34" charset="0"/>
              <a:buChar char="•"/>
            </a:pPr>
            <a:r>
              <a:rPr lang="en-US" sz="2000" dirty="0" smtClean="0"/>
              <a:t>EN/HE, TE/VSC, BE/ABP</a:t>
            </a:r>
          </a:p>
          <a:p>
            <a:pPr>
              <a:lnSpc>
                <a:spcPts val="1200"/>
              </a:lnSpc>
            </a:pPr>
            <a:r>
              <a:rPr lang="en-US" sz="2400" i="1" dirty="0" smtClean="0">
                <a:solidFill>
                  <a:srgbClr val="0070C0"/>
                </a:solidFill>
              </a:rPr>
              <a:t>Start after </a:t>
            </a:r>
            <a:r>
              <a:rPr lang="en-US" sz="2400" i="1" dirty="0">
                <a:solidFill>
                  <a:srgbClr val="0070C0"/>
                </a:solidFill>
              </a:rPr>
              <a:t>radiation cool-down period</a:t>
            </a:r>
            <a:endParaRPr lang="en-US" sz="2400" i="1" dirty="0">
              <a:solidFill>
                <a:srgbClr val="C00000"/>
              </a:solidFill>
            </a:endParaRPr>
          </a:p>
          <a:p>
            <a:pPr>
              <a:buNone/>
            </a:pPr>
            <a:r>
              <a:rPr lang="en-US" sz="2400" i="1" dirty="0" smtClean="0">
                <a:solidFill>
                  <a:srgbClr val="C00000"/>
                </a:solidFill>
              </a:rPr>
              <a:t>		</a:t>
            </a:r>
            <a:endParaRPr lang="en-US" sz="2000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en-US" sz="2400" dirty="0" smtClean="0">
              <a:sym typeface="Wingdings" pitchFamily="2" charset="2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381000" y="762000"/>
            <a:ext cx="8458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0" fontAlgn="base" latinLnBrk="0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US" sz="2800" b="1" u="sng" kern="0" dirty="0" smtClean="0">
                <a:solidFill>
                  <a:schemeClr val="tx1"/>
                </a:solidFill>
                <a:latin typeface="+mn-lt"/>
              </a:rPr>
              <a:t>East Area</a:t>
            </a:r>
            <a:endParaRPr lang="en-US" sz="2000" dirty="0" smtClean="0">
              <a:solidFill>
                <a:srgbClr val="FF0000"/>
              </a:solidFill>
            </a:endParaRPr>
          </a:p>
        </p:txBody>
      </p:sp>
      <p:sp>
        <p:nvSpPr>
          <p:cNvPr id="14" name="TextBox 6"/>
          <p:cNvSpPr txBox="1"/>
          <p:nvPr/>
        </p:nvSpPr>
        <p:spPr>
          <a:xfrm>
            <a:off x="2346914" y="6548067"/>
            <a:ext cx="12238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MEP35 splitter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4371825"/>
            <a:ext cx="3200400" cy="2091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 t="7149" r="9312" b="36154"/>
          <a:stretch>
            <a:fillRect/>
          </a:stretch>
        </p:blipFill>
        <p:spPr bwMode="auto">
          <a:xfrm>
            <a:off x="5943600" y="4371825"/>
            <a:ext cx="2657313" cy="2091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6"/>
          <p:cNvSpPr txBox="1"/>
          <p:nvPr/>
        </p:nvSpPr>
        <p:spPr>
          <a:xfrm>
            <a:off x="6858000" y="6547586"/>
            <a:ext cx="976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MCB dipole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2" name="Picture 2" descr="C:\Users\jbauche\AppData\Local\Microsoft\Windows\Temporary Internet Files\Content.IE5\2ZETR4UC\MC900437093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752600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6376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950" y="0"/>
            <a:ext cx="8255000" cy="685800"/>
          </a:xfrm>
        </p:spPr>
        <p:txBody>
          <a:bodyPr/>
          <a:lstStyle/>
          <a:p>
            <a:pPr algn="ctr"/>
            <a:r>
              <a:rPr lang="en-US" sz="3200" dirty="0"/>
              <a:t>Maintenance and consolidation in IEF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143000"/>
            <a:ext cx="6425121" cy="5257800"/>
          </a:xfrm>
        </p:spPr>
        <p:txBody>
          <a:bodyPr/>
          <a:lstStyle/>
          <a:p>
            <a:pPr marL="342900" lvl="1" indent="-342900">
              <a:lnSpc>
                <a:spcPts val="2800"/>
              </a:lnSpc>
              <a:buSzPct val="95000"/>
              <a:buFont typeface="Wingdings" pitchFamily="2" charset="2"/>
              <a:buChar char="è"/>
            </a:pPr>
            <a:r>
              <a:rPr lang="en-US" b="1" dirty="0" smtClean="0">
                <a:solidFill>
                  <a:srgbClr val="00B050"/>
                </a:solidFill>
              </a:rPr>
              <a:t>Special inspections and tests of main magnet circuits</a:t>
            </a:r>
          </a:p>
          <a:p>
            <a:pPr lvl="1">
              <a:lnSpc>
                <a:spcPts val="2000"/>
              </a:lnSpc>
              <a:buFont typeface="Arial" pitchFamily="34" charset="0"/>
              <a:buChar char="•"/>
            </a:pPr>
            <a:r>
              <a:rPr lang="en-US" sz="2000" dirty="0" smtClean="0"/>
              <a:t>Inspection of the </a:t>
            </a:r>
            <a:r>
              <a:rPr lang="en-US" sz="2000" dirty="0" err="1" smtClean="0"/>
              <a:t>busbars</a:t>
            </a:r>
            <a:r>
              <a:rPr lang="en-US" sz="2000" dirty="0" smtClean="0"/>
              <a:t> </a:t>
            </a:r>
            <a:r>
              <a:rPr lang="en-US" sz="2000" dirty="0" smtClean="0">
                <a:sym typeface="Wingdings" pitchFamily="2" charset="2"/>
              </a:rPr>
              <a:t> removing of all BB covers</a:t>
            </a:r>
          </a:p>
          <a:p>
            <a:pPr lvl="1">
              <a:lnSpc>
                <a:spcPts val="2000"/>
              </a:lnSpc>
              <a:buFont typeface="Arial" pitchFamily="34" charset="0"/>
              <a:buChar char="•"/>
            </a:pPr>
            <a:r>
              <a:rPr lang="en-US" sz="2000" dirty="0" smtClean="0">
                <a:sym typeface="Wingdings" pitchFamily="2" charset="2"/>
              </a:rPr>
              <a:t>Completion of capacitive discharge tests campaign (3/3): 250 dipole coils</a:t>
            </a:r>
          </a:p>
          <a:p>
            <a:r>
              <a:rPr lang="en-US" sz="2400" dirty="0" smtClean="0">
                <a:solidFill>
                  <a:srgbClr val="0070C0"/>
                </a:solidFill>
              </a:rPr>
              <a:t>Machine conditions</a:t>
            </a:r>
          </a:p>
          <a:p>
            <a:pPr lvl="1">
              <a:lnSpc>
                <a:spcPts val="2000"/>
              </a:lnSpc>
              <a:buFont typeface="Arial" pitchFamily="34" charset="0"/>
              <a:buChar char="•"/>
            </a:pPr>
            <a:r>
              <a:rPr lang="en-US" sz="2000" dirty="0" smtClean="0"/>
              <a:t>Sectors 1-2 and 2-3 not accessible during a few days (capacitive discharge)</a:t>
            </a:r>
          </a:p>
          <a:p>
            <a:r>
              <a:rPr lang="en-US" sz="2400" dirty="0" smtClean="0">
                <a:solidFill>
                  <a:srgbClr val="0070C0"/>
                </a:solidFill>
              </a:rPr>
              <a:t>Support from other groups</a:t>
            </a:r>
            <a:endParaRPr lang="en-US" sz="2400" dirty="0">
              <a:solidFill>
                <a:srgbClr val="0070C0"/>
              </a:solidFill>
            </a:endParaRPr>
          </a:p>
          <a:p>
            <a:pPr lvl="1">
              <a:lnSpc>
                <a:spcPts val="2000"/>
              </a:lnSpc>
              <a:buFont typeface="Arial" pitchFamily="34" charset="0"/>
              <a:buChar char="•"/>
            </a:pPr>
            <a:r>
              <a:rPr lang="en-US" sz="2000" dirty="0" smtClean="0"/>
              <a:t>TE/EPC to separate the SMD’s from the load in sector 6-1 and 1-2</a:t>
            </a:r>
            <a:endParaRPr lang="en-US" sz="2000" dirty="0"/>
          </a:p>
          <a:p>
            <a:r>
              <a:rPr lang="en-US" sz="2400" i="1" dirty="0" smtClean="0">
                <a:solidFill>
                  <a:srgbClr val="0070C0"/>
                </a:solidFill>
              </a:rPr>
              <a:t>After cool-down time for works in half-sextants 1+ and 2-</a:t>
            </a:r>
            <a:endParaRPr lang="en-US" sz="2400" i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en-US" sz="2400" i="1" dirty="0" smtClean="0">
                <a:solidFill>
                  <a:srgbClr val="C00000"/>
                </a:solidFill>
              </a:rPr>
              <a:t>		</a:t>
            </a:r>
            <a:endParaRPr lang="en-US" sz="2000" dirty="0" smtClean="0">
              <a:solidFill>
                <a:srgbClr val="C00000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381000" y="762000"/>
            <a:ext cx="8458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0" fontAlgn="base" latinLnBrk="0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US" sz="2800" b="1" u="sng" kern="0" dirty="0" smtClean="0">
                <a:solidFill>
                  <a:schemeClr val="tx1"/>
                </a:solidFill>
                <a:latin typeface="+mn-lt"/>
              </a:rPr>
              <a:t>SPS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Wingdings" pitchFamily="2" charset="2"/>
            </a:endParaRPr>
          </a:p>
        </p:txBody>
      </p:sp>
      <p:pic>
        <p:nvPicPr>
          <p:cNvPr id="5" name="Picture 2" descr="C:\Users\jbauche\AppData\Local\Microsoft\Windows\Temporary Internet Files\Content.IE5\2ZETR4UC\MC900437093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519349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bb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5" t="20656" r="10859"/>
          <a:stretch/>
        </p:blipFill>
        <p:spPr bwMode="auto">
          <a:xfrm>
            <a:off x="7239000" y="1371600"/>
            <a:ext cx="2311491" cy="176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343"/>
          <a:stretch/>
        </p:blipFill>
        <p:spPr bwMode="auto">
          <a:xfrm>
            <a:off x="6958520" y="3581400"/>
            <a:ext cx="2738561" cy="226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6"/>
          <p:cNvSpPr txBox="1"/>
          <p:nvPr/>
        </p:nvSpPr>
        <p:spPr>
          <a:xfrm>
            <a:off x="7061245" y="5865921"/>
            <a:ext cx="266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Inter-turn short-circuit on MBB 40330 during capacitive discharge campaign 2/3 in 2011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TextBox 6"/>
          <p:cNvSpPr txBox="1"/>
          <p:nvPr/>
        </p:nvSpPr>
        <p:spPr>
          <a:xfrm>
            <a:off x="7543800" y="3298494"/>
            <a:ext cx="20066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SPS cross-section </a:t>
            </a:r>
            <a:r>
              <a:rPr lang="fr-CH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at</a:t>
            </a:r>
            <a:r>
              <a:rPr lang="fr-CH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MBB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8518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950" y="0"/>
            <a:ext cx="8255000" cy="685800"/>
          </a:xfrm>
        </p:spPr>
        <p:txBody>
          <a:bodyPr/>
          <a:lstStyle/>
          <a:p>
            <a:pPr algn="ctr"/>
            <a:r>
              <a:rPr lang="en-US" sz="3200" dirty="0"/>
              <a:t>Maintenance and consolidation in IEF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915400" cy="5257800"/>
          </a:xfrm>
        </p:spPr>
        <p:txBody>
          <a:bodyPr/>
          <a:lstStyle/>
          <a:p>
            <a:pPr marL="342900" lvl="1" indent="-342900">
              <a:lnSpc>
                <a:spcPts val="2800"/>
              </a:lnSpc>
              <a:buSzPct val="95000"/>
              <a:buFont typeface="Wingdings" pitchFamily="2" charset="2"/>
              <a:buChar char="è"/>
            </a:pPr>
            <a:r>
              <a:rPr lang="en-US" b="1" dirty="0" smtClean="0">
                <a:solidFill>
                  <a:srgbClr val="00B050"/>
                </a:solidFill>
              </a:rPr>
              <a:t>Replacement of all cooling supply flexible hoses</a:t>
            </a:r>
          </a:p>
          <a:p>
            <a:pPr lvl="1">
              <a:lnSpc>
                <a:spcPts val="1600"/>
              </a:lnSpc>
              <a:buFont typeface="Arial" pitchFamily="34" charset="0"/>
              <a:buChar char="•"/>
            </a:pPr>
            <a:r>
              <a:rPr lang="en-US" sz="2000" dirty="0" smtClean="0"/>
              <a:t>Consolidation approved, all 2000 </a:t>
            </a:r>
            <a:r>
              <a:rPr lang="en-US" sz="2000" dirty="0"/>
              <a:t>hoses already purchased </a:t>
            </a:r>
            <a:r>
              <a:rPr lang="en-US" sz="2000" dirty="0" smtClean="0"/>
              <a:t>in 2010</a:t>
            </a:r>
          </a:p>
          <a:p>
            <a:pPr lvl="1">
              <a:lnSpc>
                <a:spcPts val="1600"/>
              </a:lnSpc>
              <a:buFont typeface="Arial" pitchFamily="34" charset="0"/>
              <a:buChar char="•"/>
            </a:pPr>
            <a:r>
              <a:rPr lang="en-US" sz="2000" dirty="0" smtClean="0"/>
              <a:t>Equipment stored since then, could not be installed during previous short shutdowns</a:t>
            </a:r>
          </a:p>
          <a:p>
            <a:r>
              <a:rPr lang="en-US" sz="2400" dirty="0" smtClean="0">
                <a:solidFill>
                  <a:srgbClr val="0070C0"/>
                </a:solidFill>
              </a:rPr>
              <a:t>Support from other groups</a:t>
            </a:r>
            <a:endParaRPr lang="en-US" sz="2400" dirty="0">
              <a:solidFill>
                <a:srgbClr val="0070C0"/>
              </a:solidFill>
            </a:endParaRPr>
          </a:p>
          <a:p>
            <a:pPr lvl="1">
              <a:lnSpc>
                <a:spcPts val="2000"/>
              </a:lnSpc>
              <a:buFont typeface="Arial" pitchFamily="34" charset="0"/>
              <a:buChar char="•"/>
            </a:pPr>
            <a:r>
              <a:rPr lang="en-US" sz="2000" dirty="0" smtClean="0"/>
              <a:t>EN/CV to empty demineralized water circuits in all sextants</a:t>
            </a:r>
            <a:endParaRPr lang="en-US" sz="2000" dirty="0"/>
          </a:p>
          <a:p>
            <a:r>
              <a:rPr lang="en-US" sz="2400" i="1" dirty="0" smtClean="0">
                <a:solidFill>
                  <a:srgbClr val="0070C0"/>
                </a:solidFill>
              </a:rPr>
              <a:t>When all inspections requiring cooling water will be completed</a:t>
            </a:r>
            <a:endParaRPr lang="en-US" sz="2400" i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en-US" sz="2400" i="1" dirty="0" smtClean="0">
                <a:solidFill>
                  <a:srgbClr val="C00000"/>
                </a:solidFill>
              </a:rPr>
              <a:t>		</a:t>
            </a:r>
            <a:endParaRPr lang="en-US" sz="2000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en-US" sz="2400" dirty="0" smtClean="0">
              <a:sym typeface="Wingdings" pitchFamily="2" charset="2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381000" y="762000"/>
            <a:ext cx="8458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0" fontAlgn="base" latinLnBrk="0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US" sz="2800" b="1" u="sng" kern="0" dirty="0" smtClean="0">
                <a:solidFill>
                  <a:schemeClr val="tx1"/>
                </a:solidFill>
                <a:latin typeface="+mn-lt"/>
              </a:rPr>
              <a:t>SPS and transfer lines</a:t>
            </a:r>
            <a:endParaRPr lang="en-US" sz="2000" dirty="0" smtClean="0">
              <a:solidFill>
                <a:srgbClr val="FF0000"/>
              </a:solidFill>
            </a:endParaRPr>
          </a:p>
        </p:txBody>
      </p:sp>
      <p:pic>
        <p:nvPicPr>
          <p:cNvPr id="5" name="Picture 2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3927188"/>
            <a:ext cx="1827213" cy="226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\\cern.ch\dfs\Users\p\pcatheri\Public\flexibles\IMG_033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4305011"/>
            <a:ext cx="2514522" cy="1885952"/>
          </a:xfrm>
          <a:prstGeom prst="rect">
            <a:avLst/>
          </a:prstGeom>
          <a:noFill/>
        </p:spPr>
      </p:pic>
      <p:pic>
        <p:nvPicPr>
          <p:cNvPr id="8" name="Picture 3" descr="\\cern.ch\dfs\Users\p\pcatheri\Public\flexibles\IMG_034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7922" y="4304953"/>
            <a:ext cx="2514600" cy="1886010"/>
          </a:xfrm>
          <a:prstGeom prst="rect">
            <a:avLst/>
          </a:prstGeom>
          <a:noFill/>
        </p:spPr>
      </p:pic>
      <p:sp>
        <p:nvSpPr>
          <p:cNvPr id="9" name="TextBox 6"/>
          <p:cNvSpPr txBox="1"/>
          <p:nvPr/>
        </p:nvSpPr>
        <p:spPr>
          <a:xfrm>
            <a:off x="1332706" y="6262192"/>
            <a:ext cx="2057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Delaminated cooling hose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TextBox 6"/>
          <p:cNvSpPr txBox="1"/>
          <p:nvPr/>
        </p:nvSpPr>
        <p:spPr>
          <a:xfrm>
            <a:off x="5829222" y="6212166"/>
            <a:ext cx="2057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Burst cooling hose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8518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950" y="0"/>
            <a:ext cx="8255000" cy="685800"/>
          </a:xfrm>
        </p:spPr>
        <p:txBody>
          <a:bodyPr/>
          <a:lstStyle/>
          <a:p>
            <a:pPr algn="ctr"/>
            <a:r>
              <a:rPr lang="en-US" sz="3200" dirty="0"/>
              <a:t>Maintenance and consolidation in IEF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143000"/>
            <a:ext cx="8610600" cy="5257800"/>
          </a:xfrm>
        </p:spPr>
        <p:txBody>
          <a:bodyPr/>
          <a:lstStyle/>
          <a:p>
            <a:pPr marL="342900" lvl="1" indent="-342900">
              <a:lnSpc>
                <a:spcPts val="2800"/>
              </a:lnSpc>
              <a:buSzPct val="95000"/>
              <a:buFont typeface="Wingdings" pitchFamily="2" charset="2"/>
              <a:buChar char="è"/>
            </a:pPr>
            <a:r>
              <a:rPr lang="en-US" b="1" dirty="0" smtClean="0">
                <a:solidFill>
                  <a:srgbClr val="00B050"/>
                </a:solidFill>
              </a:rPr>
              <a:t>Expected exchange of 10 to 15 main magnets, following audio-visual inspection results</a:t>
            </a:r>
          </a:p>
          <a:p>
            <a:pPr lvl="1">
              <a:lnSpc>
                <a:spcPts val="1600"/>
              </a:lnSpc>
              <a:buFont typeface="Arial" pitchFamily="34" charset="0"/>
              <a:buChar char="•"/>
            </a:pPr>
            <a:r>
              <a:rPr lang="en-US" sz="2000" dirty="0" smtClean="0"/>
              <a:t>Standard preventive and corrective maintenance (few spares)</a:t>
            </a:r>
            <a:endParaRPr lang="en-US" sz="2000" dirty="0" smtClean="0">
              <a:sym typeface="Wingdings" pitchFamily="2" charset="2"/>
            </a:endParaRPr>
          </a:p>
          <a:p>
            <a:r>
              <a:rPr lang="en-US" sz="2400" dirty="0" smtClean="0">
                <a:solidFill>
                  <a:srgbClr val="0070C0"/>
                </a:solidFill>
              </a:rPr>
              <a:t>Machine conditions</a:t>
            </a:r>
          </a:p>
          <a:p>
            <a:pPr lvl="1">
              <a:lnSpc>
                <a:spcPts val="1600"/>
              </a:lnSpc>
              <a:buFont typeface="Arial" pitchFamily="34" charset="0"/>
              <a:buChar char="•"/>
            </a:pPr>
            <a:r>
              <a:rPr lang="en-US" sz="2000" dirty="0" smtClean="0"/>
              <a:t>Need access to material lift</a:t>
            </a:r>
          </a:p>
          <a:p>
            <a:r>
              <a:rPr lang="en-US" sz="2400" dirty="0" smtClean="0">
                <a:solidFill>
                  <a:srgbClr val="0070C0"/>
                </a:solidFill>
              </a:rPr>
              <a:t>Support from other groups</a:t>
            </a:r>
            <a:endParaRPr lang="en-US" sz="2400" dirty="0">
              <a:solidFill>
                <a:srgbClr val="0070C0"/>
              </a:solidFill>
            </a:endParaRPr>
          </a:p>
          <a:p>
            <a:pPr lvl="1">
              <a:lnSpc>
                <a:spcPts val="2000"/>
              </a:lnSpc>
              <a:buFont typeface="Arial" pitchFamily="34" charset="0"/>
              <a:buChar char="•"/>
            </a:pPr>
            <a:r>
              <a:rPr lang="en-US" sz="2000" dirty="0" smtClean="0"/>
              <a:t>EN/HE, TE/VSC, BE/ABP</a:t>
            </a:r>
            <a:endParaRPr lang="en-US" sz="2000" dirty="0"/>
          </a:p>
          <a:p>
            <a:pPr>
              <a:buNone/>
            </a:pPr>
            <a:r>
              <a:rPr lang="en-US" sz="2400" i="1" dirty="0" smtClean="0">
                <a:solidFill>
                  <a:srgbClr val="C00000"/>
                </a:solidFill>
              </a:rPr>
              <a:t>		</a:t>
            </a:r>
            <a:endParaRPr lang="en-US" sz="2000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en-US" sz="2400" dirty="0" smtClean="0">
              <a:sym typeface="Wingdings" pitchFamily="2" charset="2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381000" y="762000"/>
            <a:ext cx="8458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0" fontAlgn="base" latinLnBrk="0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US" sz="2800" b="1" u="sng" kern="0" dirty="0" smtClean="0">
                <a:solidFill>
                  <a:schemeClr val="tx1"/>
                </a:solidFill>
                <a:latin typeface="+mn-lt"/>
              </a:rPr>
              <a:t>SPS</a:t>
            </a:r>
            <a:endParaRPr lang="en-US" sz="2000" dirty="0" smtClean="0">
              <a:solidFill>
                <a:srgbClr val="FF0000"/>
              </a:solidFill>
            </a:endParaRPr>
          </a:p>
          <a:p>
            <a:pPr marL="342900" marR="0" lvl="0" indent="-342900" algn="ctr" defTabSz="914400" rtl="0" eaLnBrk="0" fontAlgn="base" latinLnBrk="0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SzPct val="95000"/>
              <a:buFont typeface="Wingdings" pitchFamily="2" charset="2"/>
              <a:buNone/>
              <a:tabLst/>
              <a:defRPr/>
            </a:pPr>
            <a:endParaRPr kumimoji="0" lang="en-US" sz="2800" b="1" i="0" u="sng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SzPct val="95000"/>
              <a:buFont typeface="Wingdings" pitchFamily="2" charset="2"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Wingdings" pitchFamily="2" charset="2"/>
            </a:endParaRPr>
          </a:p>
        </p:txBody>
      </p:sp>
      <p:pic>
        <p:nvPicPr>
          <p:cNvPr id="5" name="Picture 16" descr="Transport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80000" y="2895600"/>
            <a:ext cx="41656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6"/>
          <p:cNvSpPr txBox="1"/>
          <p:nvPr/>
        </p:nvSpPr>
        <p:spPr>
          <a:xfrm>
            <a:off x="5791200" y="6096000"/>
            <a:ext cx="2768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Main dipole exchange in the SPS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8518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950" y="0"/>
            <a:ext cx="8255000" cy="685800"/>
          </a:xfrm>
        </p:spPr>
        <p:txBody>
          <a:bodyPr/>
          <a:lstStyle/>
          <a:p>
            <a:pPr algn="ctr"/>
            <a:r>
              <a:rPr lang="en-US" sz="3200" dirty="0"/>
              <a:t>Maintenance and consolidation in IEF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143000"/>
            <a:ext cx="8610600" cy="5257800"/>
          </a:xfrm>
        </p:spPr>
        <p:txBody>
          <a:bodyPr/>
          <a:lstStyle/>
          <a:p>
            <a:pPr marL="342900" lvl="1" indent="-342900">
              <a:lnSpc>
                <a:spcPts val="2800"/>
              </a:lnSpc>
              <a:buSzPct val="95000"/>
              <a:buFont typeface="Wingdings" pitchFamily="2" charset="2"/>
              <a:buChar char="è"/>
            </a:pPr>
            <a:r>
              <a:rPr lang="en-US" b="1" dirty="0" smtClean="0">
                <a:solidFill>
                  <a:srgbClr val="00B050"/>
                </a:solidFill>
              </a:rPr>
              <a:t>Refurbishment of the 10 most critical MBA  magnets with corroded manifold brazed joints</a:t>
            </a:r>
          </a:p>
          <a:p>
            <a:pPr lvl="1">
              <a:lnSpc>
                <a:spcPts val="1600"/>
              </a:lnSpc>
              <a:buFont typeface="Arial" pitchFamily="34" charset="0"/>
              <a:buChar char="•"/>
            </a:pPr>
            <a:r>
              <a:rPr lang="en-US" sz="2000" dirty="0" smtClean="0"/>
              <a:t>Brazed joints corrosion </a:t>
            </a:r>
            <a:r>
              <a:rPr lang="en-US" sz="2000" dirty="0" smtClean="0">
                <a:sym typeface="Wingdings" pitchFamily="2" charset="2"/>
              </a:rPr>
              <a:t> sign of future water leaks</a:t>
            </a:r>
          </a:p>
          <a:p>
            <a:pPr lvl="1">
              <a:lnSpc>
                <a:spcPts val="1600"/>
              </a:lnSpc>
              <a:buFont typeface="Arial" pitchFamily="34" charset="0"/>
              <a:buChar char="•"/>
            </a:pPr>
            <a:r>
              <a:rPr lang="en-US" sz="2000" dirty="0" smtClean="0">
                <a:sym typeface="Wingdings" pitchFamily="2" charset="2"/>
              </a:rPr>
              <a:t>Problem identified on 70 dipoles, mostly MBA</a:t>
            </a:r>
            <a:endParaRPr lang="en-US" sz="2000" dirty="0" smtClean="0"/>
          </a:p>
          <a:p>
            <a:r>
              <a:rPr lang="en-US" sz="2400" dirty="0" smtClean="0">
                <a:solidFill>
                  <a:srgbClr val="0070C0"/>
                </a:solidFill>
              </a:rPr>
              <a:t>Machine conditions</a:t>
            </a:r>
          </a:p>
          <a:p>
            <a:pPr lvl="1">
              <a:lnSpc>
                <a:spcPts val="1600"/>
              </a:lnSpc>
              <a:buFont typeface="Arial" pitchFamily="34" charset="0"/>
              <a:buChar char="•"/>
            </a:pPr>
            <a:r>
              <a:rPr lang="en-US" sz="2000" dirty="0" smtClean="0"/>
              <a:t>Possibility to do it in ECX5 to avoid logistics </a:t>
            </a:r>
          </a:p>
          <a:p>
            <a:pPr marL="457200" lvl="1" indent="0">
              <a:lnSpc>
                <a:spcPts val="1600"/>
              </a:lnSpc>
              <a:buNone/>
            </a:pPr>
            <a:r>
              <a:rPr lang="en-US" sz="2000" dirty="0"/>
              <a:t> </a:t>
            </a:r>
            <a:r>
              <a:rPr lang="en-US" sz="2000" dirty="0" smtClean="0"/>
              <a:t>   in surface? TBC</a:t>
            </a:r>
          </a:p>
          <a:p>
            <a:pPr lvl="1">
              <a:lnSpc>
                <a:spcPts val="1600"/>
              </a:lnSpc>
              <a:buFont typeface="Arial" pitchFamily="34" charset="0"/>
              <a:buChar char="•"/>
            </a:pPr>
            <a:r>
              <a:rPr lang="en-US" sz="2000" dirty="0" smtClean="0"/>
              <a:t>Otherwise, need access to material lift</a:t>
            </a:r>
          </a:p>
          <a:p>
            <a:r>
              <a:rPr lang="en-US" sz="2400" dirty="0" smtClean="0">
                <a:solidFill>
                  <a:srgbClr val="0070C0"/>
                </a:solidFill>
              </a:rPr>
              <a:t>Support from other groups</a:t>
            </a:r>
            <a:endParaRPr lang="en-US" sz="2400" dirty="0">
              <a:solidFill>
                <a:srgbClr val="0070C0"/>
              </a:solidFill>
            </a:endParaRPr>
          </a:p>
          <a:p>
            <a:pPr lvl="1">
              <a:lnSpc>
                <a:spcPts val="2000"/>
              </a:lnSpc>
              <a:buFont typeface="Arial" pitchFamily="34" charset="0"/>
              <a:buChar char="•"/>
            </a:pPr>
            <a:r>
              <a:rPr lang="en-US" sz="2000" dirty="0" smtClean="0"/>
              <a:t>EN/HE, TE/VSC, BE/ABP</a:t>
            </a:r>
            <a:endParaRPr lang="en-US" sz="2000" dirty="0"/>
          </a:p>
          <a:p>
            <a:pPr>
              <a:buNone/>
            </a:pPr>
            <a:r>
              <a:rPr lang="en-US" sz="2400" i="1" dirty="0" smtClean="0">
                <a:solidFill>
                  <a:srgbClr val="C00000"/>
                </a:solidFill>
              </a:rPr>
              <a:t>		</a:t>
            </a:r>
            <a:endParaRPr lang="en-US" sz="2000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en-US" sz="2400" dirty="0" smtClean="0">
              <a:sym typeface="Wingdings" pitchFamily="2" charset="2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381000" y="762000"/>
            <a:ext cx="8458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0" fontAlgn="base" latinLnBrk="0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US" sz="2800" b="1" u="sng" kern="0" dirty="0" smtClean="0">
                <a:solidFill>
                  <a:schemeClr val="tx1"/>
                </a:solidFill>
                <a:latin typeface="+mn-lt"/>
              </a:rPr>
              <a:t>SPS</a:t>
            </a:r>
            <a:endParaRPr lang="en-US" sz="2000" dirty="0" smtClean="0">
              <a:solidFill>
                <a:srgbClr val="FF0000"/>
              </a:solidFill>
            </a:endParaRPr>
          </a:p>
          <a:p>
            <a:pPr marL="342900" marR="0" lvl="0" indent="-342900" algn="ctr" defTabSz="914400" rtl="0" eaLnBrk="0" fontAlgn="base" latinLnBrk="0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SzPct val="95000"/>
              <a:buFont typeface="Wingdings" pitchFamily="2" charset="2"/>
              <a:buNone/>
              <a:tabLst/>
              <a:defRPr/>
            </a:pPr>
            <a:endParaRPr kumimoji="0" lang="en-US" sz="2800" b="1" i="0" u="sng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SzPct val="95000"/>
              <a:buFont typeface="Wingdings" pitchFamily="2" charset="2"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Wingdings" pitchFamily="2" charset="2"/>
            </a:endParaRPr>
          </a:p>
        </p:txBody>
      </p:sp>
      <p:pic>
        <p:nvPicPr>
          <p:cNvPr id="5" name="Picture 2" descr="G:\Workspaces\n\NORMA\MI\MLS\Bauche\Commitees\IEFC 02-2011\Photos\Alsthom brasing corrosion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2819400"/>
            <a:ext cx="2743200" cy="2909829"/>
          </a:xfrm>
          <a:prstGeom prst="rect">
            <a:avLst/>
          </a:prstGeom>
          <a:noFill/>
        </p:spPr>
      </p:pic>
      <p:sp>
        <p:nvSpPr>
          <p:cNvPr id="6" name="TextBox 6"/>
          <p:cNvSpPr txBox="1"/>
          <p:nvPr/>
        </p:nvSpPr>
        <p:spPr>
          <a:xfrm>
            <a:off x="6680200" y="5867400"/>
            <a:ext cx="2768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Corroded brazed joint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8518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950" y="0"/>
            <a:ext cx="8255000" cy="685800"/>
          </a:xfrm>
        </p:spPr>
        <p:txBody>
          <a:bodyPr/>
          <a:lstStyle/>
          <a:p>
            <a:pPr algn="ctr"/>
            <a:r>
              <a:rPr lang="en-US" sz="3200" dirty="0"/>
              <a:t>Maintenance and consolidation in IEF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143000"/>
            <a:ext cx="8991600" cy="5257800"/>
          </a:xfrm>
        </p:spPr>
        <p:txBody>
          <a:bodyPr/>
          <a:lstStyle/>
          <a:p>
            <a:pPr marL="342900" lvl="1" indent="-342900">
              <a:lnSpc>
                <a:spcPts val="2800"/>
              </a:lnSpc>
              <a:buSzPct val="95000"/>
              <a:buFont typeface="Wingdings" pitchFamily="2" charset="2"/>
              <a:buChar char="è"/>
            </a:pPr>
            <a:r>
              <a:rPr lang="en-US" b="1" dirty="0" smtClean="0">
                <a:solidFill>
                  <a:srgbClr val="00B050"/>
                </a:solidFill>
              </a:rPr>
              <a:t>Suppression of weak electrical contacts of water pressure and water temperature interlocks</a:t>
            </a:r>
          </a:p>
          <a:p>
            <a:pPr lvl="1">
              <a:lnSpc>
                <a:spcPts val="1600"/>
              </a:lnSpc>
              <a:buFont typeface="Arial" pitchFamily="34" charset="0"/>
              <a:buChar char="•"/>
            </a:pPr>
            <a:r>
              <a:rPr lang="en-US" sz="2000" dirty="0" smtClean="0"/>
              <a:t>False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/>
              <a:t>triggering of interlock system </a:t>
            </a:r>
            <a:r>
              <a:rPr lang="en-US" sz="2000" dirty="0" smtClean="0">
                <a:sym typeface="Wingdings" pitchFamily="2" charset="2"/>
              </a:rPr>
              <a:t> important part of piquet interventions</a:t>
            </a:r>
          </a:p>
          <a:p>
            <a:pPr lvl="1">
              <a:lnSpc>
                <a:spcPts val="1600"/>
              </a:lnSpc>
              <a:buFont typeface="Arial" pitchFamily="34" charset="0"/>
              <a:buChar char="•"/>
            </a:pPr>
            <a:r>
              <a:rPr lang="en-US" sz="2000" dirty="0" smtClean="0">
                <a:sym typeface="Wingdings" pitchFamily="2" charset="2"/>
              </a:rPr>
              <a:t>Decision to be taken about technical solution</a:t>
            </a:r>
          </a:p>
          <a:p>
            <a:r>
              <a:rPr lang="en-US" sz="2400" dirty="0" smtClean="0">
                <a:solidFill>
                  <a:srgbClr val="0070C0"/>
                </a:solidFill>
              </a:rPr>
              <a:t>Support from other groups</a:t>
            </a:r>
            <a:endParaRPr lang="en-US" sz="2400" dirty="0">
              <a:solidFill>
                <a:srgbClr val="0070C0"/>
              </a:solidFill>
            </a:endParaRPr>
          </a:p>
          <a:p>
            <a:pPr lvl="1">
              <a:lnSpc>
                <a:spcPts val="2000"/>
              </a:lnSpc>
              <a:buFont typeface="Arial" pitchFamily="34" charset="0"/>
              <a:buChar char="•"/>
            </a:pPr>
            <a:r>
              <a:rPr lang="en-US" sz="2000" dirty="0" smtClean="0"/>
              <a:t>Possibly TE/MPE, depending on technical solution</a:t>
            </a:r>
            <a:endParaRPr lang="en-US" sz="2000" dirty="0"/>
          </a:p>
          <a:p>
            <a:r>
              <a:rPr lang="en-US" sz="2400" i="1" dirty="0" smtClean="0">
                <a:solidFill>
                  <a:srgbClr val="0070C0"/>
                </a:solidFill>
              </a:rPr>
              <a:t>After cool-down period</a:t>
            </a:r>
            <a:endParaRPr lang="en-US" sz="2400" i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en-US" sz="2400" i="1" dirty="0" smtClean="0">
                <a:solidFill>
                  <a:srgbClr val="C00000"/>
                </a:solidFill>
              </a:rPr>
              <a:t>		</a:t>
            </a:r>
            <a:endParaRPr lang="en-US" sz="2000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en-US" sz="2400" dirty="0" smtClean="0">
              <a:sym typeface="Wingdings" pitchFamily="2" charset="2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381000" y="762000"/>
            <a:ext cx="8458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0" fontAlgn="base" latinLnBrk="0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US" sz="2800" b="1" u="sng" kern="0" dirty="0" smtClean="0">
                <a:solidFill>
                  <a:schemeClr val="tx1"/>
                </a:solidFill>
                <a:latin typeface="+mn-lt"/>
              </a:rPr>
              <a:t>North Experimental Area – TCC2</a:t>
            </a:r>
            <a:endParaRPr lang="en-US" sz="2000" dirty="0" smtClean="0">
              <a:solidFill>
                <a:srgbClr val="FF0000"/>
              </a:solidFill>
            </a:endParaRPr>
          </a:p>
          <a:p>
            <a:pPr marL="342900" marR="0" lvl="0" indent="-342900" algn="ctr" defTabSz="914400" rtl="0" eaLnBrk="0" fontAlgn="base" latinLnBrk="0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SzPct val="95000"/>
              <a:buFont typeface="Wingdings" pitchFamily="2" charset="2"/>
              <a:buNone/>
              <a:tabLst/>
              <a:defRPr/>
            </a:pPr>
            <a:endParaRPr kumimoji="0" lang="en-US" sz="2800" b="1" i="0" u="sng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SzPct val="95000"/>
              <a:buFont typeface="Wingdings" pitchFamily="2" charset="2"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Wingdings" pitchFamily="2" charset="2"/>
            </a:endParaRPr>
          </a:p>
        </p:txBody>
      </p:sp>
      <p:pic>
        <p:nvPicPr>
          <p:cNvPr id="5" name="Picture 2" descr="C:\Users\jbauche\AppData\Local\Microsoft\Windows\Temporary Internet Files\Content.IE5\2ZETR4UC\MC900437093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447800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H:\DCIM\103_PANA\P1030742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06" t="12026" r="23417" b="24260"/>
          <a:stretch/>
        </p:blipFill>
        <p:spPr bwMode="auto">
          <a:xfrm>
            <a:off x="1371600" y="4418365"/>
            <a:ext cx="2743200" cy="201952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Rectangle 8"/>
          <p:cNvSpPr/>
          <p:nvPr/>
        </p:nvSpPr>
        <p:spPr>
          <a:xfrm>
            <a:off x="5753270" y="3899416"/>
            <a:ext cx="3400120" cy="255017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7172192" y="4271138"/>
            <a:ext cx="1828800" cy="18288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>
            <a:stCxn id="10" idx="0"/>
          </p:cNvCxnSpPr>
          <p:nvPr/>
        </p:nvCxnSpPr>
        <p:spPr>
          <a:xfrm>
            <a:off x="8086592" y="4271138"/>
            <a:ext cx="0" cy="2275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8772392" y="5185538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 flipV="1">
            <a:off x="7400792" y="4575938"/>
            <a:ext cx="152400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 flipV="1">
            <a:off x="8543792" y="5718938"/>
            <a:ext cx="152400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7491600" y="5718938"/>
            <a:ext cx="152400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8619992" y="4575938"/>
            <a:ext cx="152400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6448292" y="4728338"/>
            <a:ext cx="0" cy="2667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6448292" y="4995038"/>
            <a:ext cx="95250" cy="3619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6448292" y="4995038"/>
            <a:ext cx="952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6714992" y="5185538"/>
            <a:ext cx="1352550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Isosceles Triangle 20"/>
          <p:cNvSpPr/>
          <p:nvPr/>
        </p:nvSpPr>
        <p:spPr>
          <a:xfrm rot="19923178">
            <a:off x="7852312" y="4376715"/>
            <a:ext cx="102168" cy="914400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>
            <a:off x="6448292" y="5356988"/>
            <a:ext cx="0" cy="2667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6448293" y="5004563"/>
            <a:ext cx="201218" cy="3524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" descr="C:\Users\dumasm\AppData\Local\Microsoft\Windows\Temporary Internet Files\Content.IE5\AF98WGGS\MC900441735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73378">
            <a:off x="6521355" y="4547079"/>
            <a:ext cx="387275" cy="387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C:\Users\dumasm\AppData\Local\Microsoft\Windows\Temporary Internet Files\Content.IE5\AF98WGGS\MC900441735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661784">
            <a:off x="6421068" y="4739157"/>
            <a:ext cx="189515" cy="189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6" name="Straight Connector 25"/>
          <p:cNvCxnSpPr/>
          <p:nvPr/>
        </p:nvCxnSpPr>
        <p:spPr>
          <a:xfrm>
            <a:off x="6105392" y="4728338"/>
            <a:ext cx="0" cy="89534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6105392" y="5623686"/>
            <a:ext cx="342900" cy="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6105392" y="4347338"/>
            <a:ext cx="0" cy="39337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6448288" y="4347338"/>
            <a:ext cx="0" cy="39337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7638910" y="5654406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k</a:t>
            </a:r>
            <a:r>
              <a:rPr lang="en-US" dirty="0" smtClean="0"/>
              <a:t>g/cm²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5890482" y="5623628"/>
            <a:ext cx="7483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Interlock</a:t>
            </a:r>
          </a:p>
          <a:p>
            <a:pPr algn="ctr"/>
            <a:r>
              <a:rPr lang="en-US" sz="1000" dirty="0" smtClean="0"/>
              <a:t>circuit</a:t>
            </a:r>
            <a:endParaRPr lang="en-US" sz="1000" dirty="0"/>
          </a:p>
        </p:txBody>
      </p:sp>
      <p:sp>
        <p:nvSpPr>
          <p:cNvPr id="32" name="TextBox 6"/>
          <p:cNvSpPr txBox="1"/>
          <p:nvPr/>
        </p:nvSpPr>
        <p:spPr>
          <a:xfrm>
            <a:off x="4114800" y="5079998"/>
            <a:ext cx="16384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Manometer with gold tip contacts corroding due to water pressure oscillations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8518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5" presetClass="emph" presetSubtype="0" repeatCount="indefinite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0"/>
            <a:ext cx="7264400" cy="685800"/>
          </a:xfrm>
        </p:spPr>
        <p:txBody>
          <a:bodyPr/>
          <a:lstStyle/>
          <a:p>
            <a:pPr algn="ctr"/>
            <a:r>
              <a:rPr lang="en-US" sz="3200" dirty="0" smtClean="0"/>
              <a:t>Outline</a:t>
            </a: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990600" y="1066800"/>
            <a:ext cx="8153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81000" indent="-381000">
              <a:lnSpc>
                <a:spcPts val="2075"/>
              </a:lnSpc>
              <a:spcBef>
                <a:spcPts val="1800"/>
              </a:spcBef>
              <a:buClr>
                <a:srgbClr val="013469"/>
              </a:buClr>
              <a:buSzPct val="95000"/>
              <a:buFont typeface="Arial" pitchFamily="34" charset="0"/>
              <a:buChar char="•"/>
              <a:defRPr/>
            </a:pPr>
            <a:r>
              <a:rPr lang="en-US" sz="2800" i="1" kern="0" dirty="0" smtClean="0">
                <a:solidFill>
                  <a:schemeClr val="tx1"/>
                </a:solidFill>
              </a:rPr>
              <a:t>Magnet maintenance program in LS</a:t>
            </a:r>
            <a:endParaRPr lang="en-US" sz="2800" i="1" kern="0" dirty="0" smtClean="0">
              <a:solidFill>
                <a:schemeClr val="tx1"/>
              </a:solidFill>
            </a:endParaRPr>
          </a:p>
          <a:p>
            <a:pPr marL="381000" indent="-381000">
              <a:lnSpc>
                <a:spcPts val="2600"/>
              </a:lnSpc>
              <a:spcBef>
                <a:spcPts val="1800"/>
              </a:spcBef>
              <a:spcAft>
                <a:spcPts val="0"/>
              </a:spcAft>
              <a:buClr>
                <a:srgbClr val="013469"/>
              </a:buClr>
              <a:buSzPct val="95000"/>
              <a:buFont typeface="Arial" pitchFamily="34" charset="0"/>
              <a:buChar char="•"/>
              <a:defRPr/>
            </a:pPr>
            <a:r>
              <a:rPr lang="en-US" sz="2800" i="1" kern="0" dirty="0" smtClean="0">
                <a:solidFill>
                  <a:schemeClr val="tx1"/>
                </a:solidFill>
              </a:rPr>
              <a:t>Review of TE/MSC/MNC activities in LS1</a:t>
            </a:r>
          </a:p>
          <a:p>
            <a:pPr marL="838200" lvl="1" indent="-381000">
              <a:lnSpc>
                <a:spcPts val="2000"/>
              </a:lnSpc>
              <a:spcBef>
                <a:spcPts val="1200"/>
              </a:spcBef>
              <a:spcAft>
                <a:spcPts val="0"/>
              </a:spcAft>
              <a:buClr>
                <a:srgbClr val="013469"/>
              </a:buClr>
              <a:buSzPct val="95000"/>
              <a:buFont typeface="Arial" pitchFamily="34" charset="0"/>
              <a:buChar char="•"/>
              <a:defRPr/>
            </a:pPr>
            <a:r>
              <a:rPr lang="en-US" sz="2400" i="1" kern="0" dirty="0" smtClean="0">
                <a:solidFill>
                  <a:schemeClr val="tx1"/>
                </a:solidFill>
              </a:rPr>
              <a:t>Foreseen</a:t>
            </a:r>
          </a:p>
          <a:p>
            <a:pPr marL="838200" lvl="1" indent="-381000">
              <a:lnSpc>
                <a:spcPts val="2000"/>
              </a:lnSpc>
              <a:spcBef>
                <a:spcPts val="1200"/>
              </a:spcBef>
              <a:spcAft>
                <a:spcPts val="0"/>
              </a:spcAft>
              <a:buClr>
                <a:srgbClr val="013469"/>
              </a:buClr>
              <a:buSzPct val="95000"/>
              <a:buFont typeface="Arial" pitchFamily="34" charset="0"/>
              <a:buChar char="•"/>
              <a:defRPr/>
            </a:pPr>
            <a:r>
              <a:rPr lang="en-US" sz="2400" i="1" kern="0" dirty="0" smtClean="0">
                <a:solidFill>
                  <a:schemeClr val="tx1"/>
                </a:solidFill>
              </a:rPr>
              <a:t>Unforeseen</a:t>
            </a:r>
            <a:endParaRPr lang="en-US" sz="2400" i="1" kern="0" dirty="0" smtClean="0">
              <a:solidFill>
                <a:schemeClr val="tx1"/>
              </a:solidFill>
            </a:endParaRPr>
          </a:p>
          <a:p>
            <a:pPr marL="381000" indent="-381000">
              <a:lnSpc>
                <a:spcPts val="2600"/>
              </a:lnSpc>
              <a:spcBef>
                <a:spcPts val="1800"/>
              </a:spcBef>
              <a:spcAft>
                <a:spcPts val="0"/>
              </a:spcAft>
              <a:buClr>
                <a:srgbClr val="013469"/>
              </a:buClr>
              <a:buSzPct val="95000"/>
              <a:buFont typeface="Arial" pitchFamily="34" charset="0"/>
              <a:buChar char="•"/>
              <a:defRPr/>
            </a:pPr>
            <a:r>
              <a:rPr lang="en-US" sz="2800" i="1" kern="0" dirty="0" smtClean="0">
                <a:solidFill>
                  <a:schemeClr val="tx1"/>
                </a:solidFill>
              </a:rPr>
              <a:t>Feedback</a:t>
            </a:r>
          </a:p>
          <a:p>
            <a:pPr marL="838200" lvl="1" indent="-381000">
              <a:lnSpc>
                <a:spcPts val="2000"/>
              </a:lnSpc>
              <a:spcBef>
                <a:spcPts val="1200"/>
              </a:spcBef>
              <a:spcAft>
                <a:spcPts val="0"/>
              </a:spcAft>
              <a:buClr>
                <a:srgbClr val="013469"/>
              </a:buClr>
              <a:buSzPct val="95000"/>
              <a:buFont typeface="Arial" pitchFamily="34" charset="0"/>
              <a:buChar char="•"/>
              <a:defRPr/>
            </a:pPr>
            <a:r>
              <a:rPr lang="en-US" sz="2400" i="1" kern="0" dirty="0">
                <a:solidFill>
                  <a:schemeClr val="tx1"/>
                </a:solidFill>
              </a:rPr>
              <a:t>Support from/to other groups</a:t>
            </a:r>
          </a:p>
          <a:p>
            <a:pPr marL="838200" lvl="1" indent="-381000">
              <a:lnSpc>
                <a:spcPts val="2000"/>
              </a:lnSpc>
              <a:spcBef>
                <a:spcPts val="1200"/>
              </a:spcBef>
              <a:spcAft>
                <a:spcPts val="0"/>
              </a:spcAft>
              <a:buClr>
                <a:srgbClr val="013469"/>
              </a:buClr>
              <a:buSzPct val="95000"/>
              <a:buFont typeface="Arial" pitchFamily="34" charset="0"/>
              <a:buChar char="•"/>
              <a:defRPr/>
            </a:pPr>
            <a:r>
              <a:rPr lang="en-US" sz="2400" i="1" kern="0" dirty="0">
                <a:solidFill>
                  <a:schemeClr val="tx1"/>
                </a:solidFill>
              </a:rPr>
              <a:t>Coordination</a:t>
            </a:r>
          </a:p>
          <a:p>
            <a:pPr marL="838200" lvl="1" indent="-381000">
              <a:lnSpc>
                <a:spcPts val="2000"/>
              </a:lnSpc>
              <a:spcBef>
                <a:spcPts val="1200"/>
              </a:spcBef>
              <a:spcAft>
                <a:spcPts val="0"/>
              </a:spcAft>
              <a:buClr>
                <a:srgbClr val="013469"/>
              </a:buClr>
              <a:buSzPct val="95000"/>
              <a:buFont typeface="Arial" pitchFamily="34" charset="0"/>
              <a:buChar char="•"/>
              <a:defRPr/>
            </a:pPr>
            <a:r>
              <a:rPr lang="en-US" sz="2400" i="1" kern="0" dirty="0" smtClean="0">
                <a:solidFill>
                  <a:schemeClr val="tx1"/>
                </a:solidFill>
              </a:rPr>
              <a:t>Electrical and radiation safety</a:t>
            </a:r>
          </a:p>
          <a:p>
            <a:pPr marL="838200" lvl="1" indent="-381000">
              <a:lnSpc>
                <a:spcPts val="2000"/>
              </a:lnSpc>
              <a:spcBef>
                <a:spcPts val="1200"/>
              </a:spcBef>
              <a:spcAft>
                <a:spcPts val="0"/>
              </a:spcAft>
              <a:buClr>
                <a:srgbClr val="013469"/>
              </a:buClr>
              <a:buSzPct val="95000"/>
              <a:buFont typeface="Arial" pitchFamily="34" charset="0"/>
              <a:buChar char="•"/>
              <a:defRPr/>
            </a:pPr>
            <a:r>
              <a:rPr lang="en-US" sz="2400" i="1" kern="0" dirty="0" smtClean="0">
                <a:solidFill>
                  <a:schemeClr val="tx1"/>
                </a:solidFill>
              </a:rPr>
              <a:t>Infrastructure (incl. access)</a:t>
            </a:r>
          </a:p>
          <a:p>
            <a:pPr marL="381000" indent="-381000">
              <a:lnSpc>
                <a:spcPts val="2600"/>
              </a:lnSpc>
              <a:spcBef>
                <a:spcPts val="1800"/>
              </a:spcBef>
              <a:spcAft>
                <a:spcPts val="0"/>
              </a:spcAft>
              <a:buClr>
                <a:srgbClr val="013469"/>
              </a:buClr>
              <a:buSzPct val="95000"/>
              <a:buFont typeface="Arial" pitchFamily="34" charset="0"/>
              <a:buChar char="•"/>
              <a:defRPr/>
            </a:pPr>
            <a:r>
              <a:rPr lang="en-US" sz="2800" i="1" kern="0" dirty="0" smtClean="0">
                <a:solidFill>
                  <a:schemeClr val="tx1"/>
                </a:solidFill>
              </a:rPr>
              <a:t>Resources</a:t>
            </a:r>
            <a:endParaRPr lang="en-US" sz="2800" i="1" kern="0" dirty="0" smtClean="0">
              <a:solidFill>
                <a:schemeClr val="tx1"/>
              </a:solidFill>
            </a:endParaRPr>
          </a:p>
          <a:p>
            <a:pPr marL="323850" indent="-381000">
              <a:lnSpc>
                <a:spcPts val="2075"/>
              </a:lnSpc>
              <a:spcBef>
                <a:spcPts val="1800"/>
              </a:spcBef>
              <a:buClr>
                <a:srgbClr val="013469"/>
              </a:buClr>
              <a:buFont typeface="Arial" pitchFamily="34" charset="0"/>
              <a:buChar char="•"/>
              <a:defRPr/>
            </a:pPr>
            <a:r>
              <a:rPr lang="en-US" sz="2800" i="1" kern="0" dirty="0" smtClean="0">
                <a:solidFill>
                  <a:schemeClr val="tx1"/>
                </a:solidFill>
                <a:latin typeface="+mn-lt"/>
              </a:rPr>
              <a:t>Summary</a:t>
            </a:r>
            <a:endParaRPr kumimoji="0" lang="en-US" sz="2800" b="0" i="1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381000" marR="0" lvl="0" indent="-381000" algn="l" defTabSz="914400" rtl="0" eaLnBrk="0" fontAlgn="base" latinLnBrk="0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SzPct val="95000"/>
              <a:buFont typeface="Wingdings" pitchFamily="2" charset="2"/>
              <a:buNone/>
              <a:tabLst/>
              <a:defRPr/>
            </a:pPr>
            <a:endParaRPr kumimoji="0" lang="en-US" sz="2800" b="0" i="1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81000" marR="0" lvl="0" indent="-381000" algn="l" defTabSz="914400" rtl="0" eaLnBrk="0" fontAlgn="base" latinLnBrk="0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SzPct val="95000"/>
              <a:buFont typeface="Wingdings" pitchFamily="2" charset="2"/>
              <a:buNone/>
              <a:tabLst/>
              <a:defRPr/>
            </a:pPr>
            <a:endParaRPr kumimoji="0" lang="en-US" sz="2800" b="0" i="1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950" y="0"/>
            <a:ext cx="8255000" cy="685800"/>
          </a:xfrm>
        </p:spPr>
        <p:txBody>
          <a:bodyPr/>
          <a:lstStyle/>
          <a:p>
            <a:pPr algn="ctr"/>
            <a:r>
              <a:rPr lang="en-US" sz="3200" dirty="0"/>
              <a:t>Maintenance and consolidation in IEF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1674" y="1301317"/>
            <a:ext cx="8991600" cy="4953000"/>
          </a:xfrm>
        </p:spPr>
        <p:txBody>
          <a:bodyPr/>
          <a:lstStyle/>
          <a:p>
            <a:pPr marL="342900" lvl="1" indent="-342900">
              <a:lnSpc>
                <a:spcPts val="2400"/>
              </a:lnSpc>
              <a:buSzPct val="95000"/>
              <a:buFont typeface="Wingdings" pitchFamily="2" charset="2"/>
              <a:buChar char="è"/>
            </a:pPr>
            <a:r>
              <a:rPr lang="en-US" b="1" dirty="0" smtClean="0">
                <a:solidFill>
                  <a:srgbClr val="00B050"/>
                </a:solidFill>
              </a:rPr>
              <a:t>Improvements to magnet supply circuits</a:t>
            </a:r>
          </a:p>
          <a:p>
            <a:pPr lvl="1">
              <a:lnSpc>
                <a:spcPts val="1600"/>
              </a:lnSpc>
              <a:buFont typeface="Arial" pitchFamily="34" charset="0"/>
              <a:buChar char="•"/>
            </a:pPr>
            <a:r>
              <a:rPr lang="en-US" sz="2000" dirty="0" smtClean="0"/>
              <a:t>Reduction of hoses interconnections in radiation exposed areas</a:t>
            </a:r>
            <a:endParaRPr lang="en-US" sz="2000" dirty="0" smtClean="0">
              <a:sym typeface="Wingdings" pitchFamily="2" charset="2"/>
            </a:endParaRPr>
          </a:p>
          <a:p>
            <a:pPr lvl="1">
              <a:lnSpc>
                <a:spcPts val="1600"/>
              </a:lnSpc>
              <a:buFont typeface="Arial" pitchFamily="34" charset="0"/>
              <a:buChar char="•"/>
            </a:pPr>
            <a:r>
              <a:rPr lang="en-US" sz="2000" dirty="0" smtClean="0">
                <a:sym typeface="Wingdings" pitchFamily="2" charset="2"/>
              </a:rPr>
              <a:t>Replacement of obsolete electro-valves by manual valves</a:t>
            </a:r>
          </a:p>
          <a:p>
            <a:pPr lvl="1">
              <a:lnSpc>
                <a:spcPts val="1600"/>
              </a:lnSpc>
              <a:buFont typeface="Arial" pitchFamily="34" charset="0"/>
              <a:buChar char="•"/>
            </a:pPr>
            <a:r>
              <a:rPr lang="en-US" sz="2000" dirty="0" smtClean="0">
                <a:sym typeface="Wingdings" pitchFamily="2" charset="2"/>
              </a:rPr>
              <a:t>Proper sleeving of power cables connections on the ground</a:t>
            </a:r>
          </a:p>
          <a:p>
            <a:r>
              <a:rPr lang="en-US" sz="2400" b="1" i="1" dirty="0" smtClean="0">
                <a:solidFill>
                  <a:srgbClr val="0070C0"/>
                </a:solidFill>
              </a:rPr>
              <a:t>After radiation cool-down period</a:t>
            </a:r>
            <a:endParaRPr lang="en-US" sz="2400" b="1" i="1" dirty="0" smtClean="0">
              <a:solidFill>
                <a:srgbClr val="C00000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381000" y="762000"/>
            <a:ext cx="8458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0" fontAlgn="base" latinLnBrk="0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US" sz="2800" b="1" u="sng" kern="0" dirty="0" smtClean="0">
                <a:solidFill>
                  <a:schemeClr val="tx1"/>
                </a:solidFill>
                <a:latin typeface="+mn-lt"/>
              </a:rPr>
              <a:t>North Experimental Area – TCC2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Wingdings" pitchFamily="2" charset="2"/>
            </a:endParaRPr>
          </a:p>
        </p:txBody>
      </p:sp>
      <p:pic>
        <p:nvPicPr>
          <p:cNvPr id="5" name="Picture 2" descr="C:\Users\jbauche\AppData\Local\Microsoft\Windows\Temporary Internet Files\Content.IE5\2ZETR4UC\MC900437093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752600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Z:\CERN\Projet\Bible Web\Photo Aimants\P1020526b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9728" y="3104361"/>
            <a:ext cx="1930372" cy="1447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Z:\CERN\Projet\Consolidation\P1030046b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9488" y="4552237"/>
            <a:ext cx="1930612" cy="1447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Z:\CERN\Projet\Consolidation\P1020390b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3437824"/>
            <a:ext cx="2209800" cy="1657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5089986"/>
            <a:ext cx="2209800" cy="11194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6"/>
          <p:cNvSpPr txBox="1"/>
          <p:nvPr/>
        </p:nvSpPr>
        <p:spPr>
          <a:xfrm>
            <a:off x="6362700" y="6134488"/>
            <a:ext cx="205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Quick connector gaskets degraded by irradiation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TextBox 6"/>
          <p:cNvSpPr txBox="1"/>
          <p:nvPr/>
        </p:nvSpPr>
        <p:spPr>
          <a:xfrm>
            <a:off x="1828800" y="6124431"/>
            <a:ext cx="3124200" cy="471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Improper electrical connections to be sealed with appropriate sleeves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2291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\\cern.ch\dfs\Workspaces\n\NORMA\MI\MLS\Bauche\Commitees\IEFC\IEFC workshop 09-03-2012\117-11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1883" y="2507894"/>
            <a:ext cx="7708900" cy="927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950" y="0"/>
            <a:ext cx="8255000" cy="685800"/>
          </a:xfrm>
        </p:spPr>
        <p:txBody>
          <a:bodyPr/>
          <a:lstStyle/>
          <a:p>
            <a:pPr algn="ctr"/>
            <a:r>
              <a:rPr lang="en-US" sz="3200" dirty="0"/>
              <a:t>Maintenance and consolidation in IEF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80427"/>
            <a:ext cx="9144000" cy="1219200"/>
          </a:xfrm>
        </p:spPr>
        <p:txBody>
          <a:bodyPr/>
          <a:lstStyle/>
          <a:p>
            <a:pPr marL="342900" lvl="1" indent="-342900">
              <a:lnSpc>
                <a:spcPts val="2000"/>
              </a:lnSpc>
              <a:buSzPct val="95000"/>
              <a:buFont typeface="Wingdings" pitchFamily="2" charset="2"/>
              <a:buChar char="è"/>
            </a:pPr>
            <a:r>
              <a:rPr lang="en-US" sz="2400" b="1" dirty="0" smtClean="0">
                <a:solidFill>
                  <a:srgbClr val="00B050"/>
                </a:solidFill>
              </a:rPr>
              <a:t>EN/EL</a:t>
            </a:r>
            <a:r>
              <a:rPr lang="en-US" sz="2400" dirty="0" smtClean="0">
                <a:solidFill>
                  <a:srgbClr val="00B050"/>
                </a:solidFill>
              </a:rPr>
              <a:t> - Removal of magnets in SPS – LSS1+</a:t>
            </a:r>
          </a:p>
          <a:p>
            <a:pPr lvl="1">
              <a:lnSpc>
                <a:spcPts val="2000"/>
              </a:lnSpc>
              <a:buFont typeface="Arial" pitchFamily="34" charset="0"/>
              <a:buChar char="•"/>
            </a:pPr>
            <a:r>
              <a:rPr lang="en-US" sz="1800" dirty="0" smtClean="0"/>
              <a:t>To allow access to cable trays for irradiated cable replacement campaign</a:t>
            </a:r>
          </a:p>
          <a:p>
            <a:pPr>
              <a:lnSpc>
                <a:spcPts val="2000"/>
              </a:lnSpc>
            </a:pPr>
            <a:r>
              <a:rPr lang="en-US" sz="2400" b="1" i="1" dirty="0" smtClean="0">
                <a:solidFill>
                  <a:srgbClr val="0070C0"/>
                </a:solidFill>
              </a:rPr>
              <a:t>To be confirmed</a:t>
            </a:r>
            <a:endParaRPr lang="en-US" sz="2000" dirty="0" smtClean="0">
              <a:solidFill>
                <a:srgbClr val="C00000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381000" y="914400"/>
            <a:ext cx="8458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0" fontAlgn="base" latinLnBrk="0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US" sz="2800" b="1" u="sng" kern="0" dirty="0" smtClean="0">
                <a:solidFill>
                  <a:schemeClr val="tx1"/>
                </a:solidFill>
                <a:latin typeface="+mn-lt"/>
              </a:rPr>
              <a:t>Requests </a:t>
            </a:r>
            <a:r>
              <a:rPr lang="en-US" sz="2800" b="1" i="1" u="sng" kern="0" dirty="0" smtClean="0">
                <a:solidFill>
                  <a:schemeClr val="tx1"/>
                </a:solidFill>
                <a:latin typeface="+mn-lt"/>
              </a:rPr>
              <a:t>from</a:t>
            </a:r>
            <a:r>
              <a:rPr lang="en-US" sz="2800" b="1" u="sng" kern="0" dirty="0" smtClean="0">
                <a:solidFill>
                  <a:schemeClr val="tx1"/>
                </a:solidFill>
                <a:latin typeface="+mn-lt"/>
              </a:rPr>
              <a:t> other groups</a:t>
            </a:r>
            <a:endParaRPr lang="en-US" sz="2000" dirty="0" smtClean="0">
              <a:solidFill>
                <a:srgbClr val="FF0000"/>
              </a:solidFill>
            </a:endParaRPr>
          </a:p>
        </p:txBody>
      </p:sp>
      <p:sp>
        <p:nvSpPr>
          <p:cNvPr id="13" name="TextBox 6"/>
          <p:cNvSpPr txBox="1"/>
          <p:nvPr/>
        </p:nvSpPr>
        <p:spPr>
          <a:xfrm>
            <a:off x="7957430" y="3840960"/>
            <a:ext cx="19485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Layout of dumping region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3074" name="Picture 2" descr="\\cern.ch\dfs\Workspaces\n\NORMA\MI\MLS\Bauche\Commitees\IEFC\IEFC workshop 09-03-2012\118-119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912"/>
          <a:stretch/>
        </p:blipFill>
        <p:spPr bwMode="auto">
          <a:xfrm>
            <a:off x="381000" y="3471250"/>
            <a:ext cx="7576430" cy="739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Content Placeholder 2"/>
          <p:cNvSpPr txBox="1">
            <a:spLocks/>
          </p:cNvSpPr>
          <p:nvPr/>
        </p:nvSpPr>
        <p:spPr bwMode="auto">
          <a:xfrm>
            <a:off x="519898" y="4495800"/>
            <a:ext cx="8458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0" fontAlgn="base" latinLnBrk="0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US" sz="2800" b="1" u="sng" kern="0" dirty="0" smtClean="0">
                <a:solidFill>
                  <a:schemeClr val="tx1"/>
                </a:solidFill>
                <a:latin typeface="+mn-lt"/>
              </a:rPr>
              <a:t>Requests </a:t>
            </a:r>
            <a:r>
              <a:rPr lang="en-US" sz="2800" b="1" i="1" u="sng" kern="0" dirty="0" smtClean="0">
                <a:solidFill>
                  <a:schemeClr val="tx1"/>
                </a:solidFill>
                <a:latin typeface="+mn-lt"/>
              </a:rPr>
              <a:t>to</a:t>
            </a:r>
            <a:r>
              <a:rPr lang="en-US" sz="2800" b="1" u="sng" kern="0" dirty="0" smtClean="0">
                <a:solidFill>
                  <a:schemeClr val="tx1"/>
                </a:solidFill>
                <a:latin typeface="+mn-lt"/>
              </a:rPr>
              <a:t> other groups</a:t>
            </a:r>
            <a:endParaRPr lang="en-US" sz="2000" dirty="0" smtClean="0">
              <a:solidFill>
                <a:srgbClr val="FF0000"/>
              </a:solidFill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 bwMode="auto">
          <a:xfrm>
            <a:off x="454550" y="5103412"/>
            <a:ext cx="9144000" cy="129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SzPct val="95000"/>
              <a:buFont typeface="Wingdings" pitchFamily="2" charset="2"/>
              <a:buChar char="è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Font typeface="Arial" charset="0"/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Font typeface="Arial" charset="0"/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Font typeface="Arial" charset="0"/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Font typeface="Arial" charset="0"/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Font typeface="Arial" charset="0"/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342900" lvl="1" indent="-342900">
              <a:lnSpc>
                <a:spcPts val="2000"/>
              </a:lnSpc>
              <a:buSzPct val="95000"/>
              <a:buFont typeface="Wingdings" pitchFamily="2" charset="2"/>
              <a:buChar char="è"/>
            </a:pPr>
            <a:r>
              <a:rPr lang="en-US" sz="2400" b="1" dirty="0">
                <a:solidFill>
                  <a:srgbClr val="00B050"/>
                </a:solidFill>
              </a:rPr>
              <a:t>DGS/RP</a:t>
            </a:r>
            <a:r>
              <a:rPr lang="en-US" sz="2400" dirty="0">
                <a:solidFill>
                  <a:srgbClr val="00B050"/>
                </a:solidFill>
              </a:rPr>
              <a:t> – Support needed in all interventions described above</a:t>
            </a:r>
          </a:p>
          <a:p>
            <a:pPr marL="342900" lvl="1" indent="-342900">
              <a:lnSpc>
                <a:spcPts val="2000"/>
              </a:lnSpc>
              <a:buSzPct val="95000"/>
              <a:buFont typeface="Wingdings" pitchFamily="2" charset="2"/>
              <a:buChar char="è"/>
            </a:pPr>
            <a:r>
              <a:rPr lang="en-US" sz="2400" b="1" dirty="0" smtClean="0">
                <a:solidFill>
                  <a:srgbClr val="00B050"/>
                </a:solidFill>
              </a:rPr>
              <a:t>TE/EPC </a:t>
            </a:r>
            <a:r>
              <a:rPr lang="en-US" sz="2400" dirty="0" smtClean="0">
                <a:solidFill>
                  <a:srgbClr val="00B050"/>
                </a:solidFill>
              </a:rPr>
              <a:t>– Consignation of power converters</a:t>
            </a:r>
          </a:p>
          <a:p>
            <a:pPr marL="342900" lvl="1" indent="-342900">
              <a:lnSpc>
                <a:spcPts val="2000"/>
              </a:lnSpc>
              <a:buSzPct val="95000"/>
              <a:buFont typeface="Wingdings" pitchFamily="2" charset="2"/>
              <a:buChar char="è"/>
            </a:pPr>
            <a:r>
              <a:rPr lang="en-US" sz="2400" b="1" dirty="0" smtClean="0">
                <a:solidFill>
                  <a:srgbClr val="00B050"/>
                </a:solidFill>
              </a:rPr>
              <a:t>EN/CV</a:t>
            </a:r>
            <a:r>
              <a:rPr lang="en-US" sz="2400" dirty="0" smtClean="0">
                <a:solidFill>
                  <a:srgbClr val="00B050"/>
                </a:solidFill>
              </a:rPr>
              <a:t> – Maintain flow in demineralized water circuits</a:t>
            </a:r>
          </a:p>
          <a:p>
            <a:pPr marL="342900" lvl="1" indent="-342900">
              <a:lnSpc>
                <a:spcPts val="2000"/>
              </a:lnSpc>
              <a:buSzPct val="95000"/>
              <a:buFont typeface="Wingdings" pitchFamily="2" charset="2"/>
              <a:buChar char="è"/>
            </a:pPr>
            <a:endParaRPr lang="en-US" sz="2400" dirty="0" smtClean="0">
              <a:solidFill>
                <a:srgbClr val="00B050"/>
              </a:solidFill>
            </a:endParaRPr>
          </a:p>
        </p:txBody>
      </p:sp>
      <p:pic>
        <p:nvPicPr>
          <p:cNvPr id="11" name="Picture 2" descr="C:\Users\jbauche\AppData\Local\Microsoft\Windows\Temporary Internet Files\Content.IE5\2ZETR4UC\MC900437093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1397339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4279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950" y="0"/>
            <a:ext cx="8255000" cy="685800"/>
          </a:xfrm>
        </p:spPr>
        <p:txBody>
          <a:bodyPr/>
          <a:lstStyle/>
          <a:p>
            <a:pPr algn="ctr"/>
            <a:r>
              <a:rPr lang="en-US" sz="3200" dirty="0" smtClean="0"/>
              <a:t>LHC Injector Upgrade activities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8797"/>
            <a:ext cx="5562600" cy="5257800"/>
          </a:xfrm>
        </p:spPr>
        <p:txBody>
          <a:bodyPr/>
          <a:lstStyle/>
          <a:p>
            <a:pPr marL="342900" lvl="1" indent="-342900">
              <a:lnSpc>
                <a:spcPts val="2400"/>
              </a:lnSpc>
              <a:buSzPct val="95000"/>
              <a:buFont typeface="Wingdings" pitchFamily="2" charset="2"/>
              <a:buChar char="è"/>
            </a:pPr>
            <a:r>
              <a:rPr lang="en-US" sz="2400" b="1" dirty="0" smtClean="0">
                <a:solidFill>
                  <a:srgbClr val="00B050"/>
                </a:solidFill>
              </a:rPr>
              <a:t>Upgrade of cooling circuits of the main bending and </a:t>
            </a:r>
            <a:r>
              <a:rPr lang="en-US" sz="2400" b="1" dirty="0" err="1" smtClean="0">
                <a:solidFill>
                  <a:srgbClr val="00B050"/>
                </a:solidFill>
              </a:rPr>
              <a:t>quadrupole</a:t>
            </a:r>
            <a:r>
              <a:rPr lang="en-US" sz="2400" b="1" dirty="0" smtClean="0">
                <a:solidFill>
                  <a:srgbClr val="00B050"/>
                </a:solidFill>
              </a:rPr>
              <a:t> magnets</a:t>
            </a:r>
            <a:endParaRPr lang="en-US" sz="2600" b="1" dirty="0" smtClean="0">
              <a:solidFill>
                <a:srgbClr val="00B050"/>
              </a:solidFill>
            </a:endParaRPr>
          </a:p>
          <a:p>
            <a:pPr lvl="1">
              <a:lnSpc>
                <a:spcPts val="2000"/>
              </a:lnSpc>
              <a:buFont typeface="Arial" pitchFamily="34" charset="0"/>
              <a:buChar char="•"/>
            </a:pPr>
            <a:r>
              <a:rPr lang="en-US" sz="2000" dirty="0" smtClean="0"/>
              <a:t>Necessary to allow 2 </a:t>
            </a:r>
            <a:r>
              <a:rPr lang="en-US" sz="2000" dirty="0" err="1" smtClean="0"/>
              <a:t>GeV</a:t>
            </a:r>
            <a:r>
              <a:rPr lang="en-US" sz="2000" dirty="0" smtClean="0"/>
              <a:t> operation of main magnets</a:t>
            </a:r>
          </a:p>
          <a:p>
            <a:pPr lvl="1">
              <a:lnSpc>
                <a:spcPts val="2000"/>
              </a:lnSpc>
              <a:buFont typeface="Arial" pitchFamily="34" charset="0"/>
              <a:buChar char="•"/>
            </a:pPr>
            <a:r>
              <a:rPr lang="en-US" sz="2000" dirty="0"/>
              <a:t>C</a:t>
            </a:r>
            <a:r>
              <a:rPr lang="en-US" sz="2000" dirty="0" smtClean="0"/>
              <a:t>annot fit with other modifications in LS2 planning</a:t>
            </a:r>
          </a:p>
          <a:p>
            <a:pPr lvl="1">
              <a:lnSpc>
                <a:spcPts val="2000"/>
              </a:lnSpc>
              <a:buFont typeface="Arial" pitchFamily="34" charset="0"/>
              <a:buChar char="•"/>
            </a:pPr>
            <a:r>
              <a:rPr lang="en-US" sz="2000" dirty="0" smtClean="0"/>
              <a:t>Removal of flow-switches and installation of additional temperature interlocks</a:t>
            </a:r>
          </a:p>
          <a:p>
            <a:pPr lvl="1">
              <a:lnSpc>
                <a:spcPts val="2000"/>
              </a:lnSpc>
              <a:buFont typeface="Arial" pitchFamily="34" charset="0"/>
              <a:buChar char="•"/>
            </a:pPr>
            <a:r>
              <a:rPr lang="en-US" sz="2000" dirty="0" smtClean="0"/>
              <a:t>Upgrade of hydraulic connections</a:t>
            </a:r>
          </a:p>
          <a:p>
            <a:pPr>
              <a:lnSpc>
                <a:spcPts val="2400"/>
              </a:lnSpc>
            </a:pPr>
            <a:r>
              <a:rPr lang="en-US" sz="2400" i="1" dirty="0" smtClean="0">
                <a:solidFill>
                  <a:srgbClr val="0070C0"/>
                </a:solidFill>
              </a:rPr>
              <a:t>Activity </a:t>
            </a:r>
            <a:r>
              <a:rPr lang="en-US" sz="2400" i="1" dirty="0">
                <a:solidFill>
                  <a:srgbClr val="0070C0"/>
                </a:solidFill>
              </a:rPr>
              <a:t>spread over the whole LS1 duration, ending with the most radioactive zones</a:t>
            </a:r>
            <a:endParaRPr lang="en-US" sz="2400" i="1" dirty="0">
              <a:solidFill>
                <a:srgbClr val="C00000"/>
              </a:solidFill>
            </a:endParaRPr>
          </a:p>
          <a:p>
            <a:pPr>
              <a:buNone/>
            </a:pPr>
            <a:r>
              <a:rPr lang="en-US" sz="2400" i="1" dirty="0" smtClean="0">
                <a:solidFill>
                  <a:srgbClr val="C00000"/>
                </a:solidFill>
              </a:rPr>
              <a:t>		</a:t>
            </a:r>
            <a:endParaRPr lang="en-US" sz="2000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en-US" sz="2400" dirty="0" smtClean="0">
              <a:sym typeface="Wingdings" pitchFamily="2" charset="2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381000" y="762000"/>
            <a:ext cx="8458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0" fontAlgn="base" latinLnBrk="0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US" sz="2800" b="1" u="sng" kern="0" dirty="0" smtClean="0">
                <a:solidFill>
                  <a:schemeClr val="tx1"/>
                </a:solidFill>
                <a:latin typeface="+mn-lt"/>
              </a:rPr>
              <a:t>LIU-PSB</a:t>
            </a:r>
            <a:endParaRPr lang="en-US" sz="2000" dirty="0" smtClean="0">
              <a:solidFill>
                <a:srgbClr val="FF0000"/>
              </a:solidFill>
            </a:endParaRPr>
          </a:p>
        </p:txBody>
      </p:sp>
      <p:grpSp>
        <p:nvGrpSpPr>
          <p:cNvPr id="17" name="Group 7"/>
          <p:cNvGrpSpPr/>
          <p:nvPr/>
        </p:nvGrpSpPr>
        <p:grpSpPr>
          <a:xfrm>
            <a:off x="6781800" y="3927697"/>
            <a:ext cx="2438400" cy="2536162"/>
            <a:chOff x="4548280" y="1988840"/>
            <a:chExt cx="3515087" cy="3843798"/>
          </a:xfrm>
        </p:grpSpPr>
        <p:pic>
          <p:nvPicPr>
            <p:cNvPr id="18" name="Picture 3" descr="G:\Workspaces\n\NORMA\Best Pictures\PSB\PSB-Main_Quad_small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914848" y="1988840"/>
              <a:ext cx="2537472" cy="3384376"/>
            </a:xfrm>
            <a:prstGeom prst="rect">
              <a:avLst/>
            </a:prstGeom>
            <a:noFill/>
          </p:spPr>
        </p:pic>
        <p:sp>
          <p:nvSpPr>
            <p:cNvPr id="19" name="TextBox 5"/>
            <p:cNvSpPr txBox="1"/>
            <p:nvPr/>
          </p:nvSpPr>
          <p:spPr>
            <a:xfrm>
              <a:off x="4548280" y="5393952"/>
              <a:ext cx="3515087" cy="4386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PSB main Quadrupole magnet</a:t>
              </a:r>
              <a:endParaRPr lang="en-GB" dirty="0"/>
            </a:p>
          </p:txBody>
        </p:sp>
      </p:grpSp>
      <p:grpSp>
        <p:nvGrpSpPr>
          <p:cNvPr id="20" name="Group 6"/>
          <p:cNvGrpSpPr/>
          <p:nvPr/>
        </p:nvGrpSpPr>
        <p:grpSpPr>
          <a:xfrm>
            <a:off x="6912334" y="1066800"/>
            <a:ext cx="2057400" cy="2536162"/>
            <a:chOff x="924393" y="1988840"/>
            <a:chExt cx="3034137" cy="3945980"/>
          </a:xfrm>
        </p:grpSpPr>
        <p:pic>
          <p:nvPicPr>
            <p:cNvPr id="21" name="Picture 2" descr="G:\Workspaces\n\NORMA\Best Pictures\PSB\PSB-Main_DIP_small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98426" y="1988840"/>
              <a:ext cx="2600793" cy="3468831"/>
            </a:xfrm>
            <a:prstGeom prst="rect">
              <a:avLst/>
            </a:prstGeom>
            <a:noFill/>
          </p:spPr>
        </p:pic>
        <p:sp>
          <p:nvSpPr>
            <p:cNvPr id="22" name="TextBox 4"/>
            <p:cNvSpPr txBox="1"/>
            <p:nvPr/>
          </p:nvSpPr>
          <p:spPr>
            <a:xfrm>
              <a:off x="924393" y="5523265"/>
              <a:ext cx="3034137" cy="411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PSB main bending magnet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718518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950" y="0"/>
            <a:ext cx="8255000" cy="685800"/>
          </a:xfrm>
        </p:spPr>
        <p:txBody>
          <a:bodyPr/>
          <a:lstStyle/>
          <a:p>
            <a:pPr algn="ctr"/>
            <a:r>
              <a:rPr lang="en-US" sz="3200" dirty="0" smtClean="0"/>
              <a:t>LHC Injector Upgrade activities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6705600" cy="5257800"/>
          </a:xfrm>
        </p:spPr>
        <p:txBody>
          <a:bodyPr/>
          <a:lstStyle/>
          <a:p>
            <a:pPr marL="342900" lvl="1" indent="-342900">
              <a:lnSpc>
                <a:spcPts val="2800"/>
              </a:lnSpc>
              <a:buSzPct val="95000"/>
              <a:buFont typeface="Wingdings" pitchFamily="2" charset="2"/>
              <a:buChar char="è"/>
            </a:pPr>
            <a:r>
              <a:rPr lang="en-US" sz="2600" b="1" dirty="0" smtClean="0">
                <a:solidFill>
                  <a:srgbClr val="00B050"/>
                </a:solidFill>
              </a:rPr>
              <a:t>Installation of the PSB injections magnets </a:t>
            </a:r>
          </a:p>
          <a:p>
            <a:pPr lvl="1">
              <a:lnSpc>
                <a:spcPts val="2000"/>
              </a:lnSpc>
              <a:buFont typeface="Arial" pitchFamily="34" charset="0"/>
              <a:buChar char="•"/>
            </a:pPr>
            <a:r>
              <a:rPr lang="en-US" sz="2000" dirty="0" smtClean="0"/>
              <a:t>To reduce congestion during the connection of LINAC 4</a:t>
            </a:r>
          </a:p>
          <a:p>
            <a:pPr lvl="1">
              <a:lnSpc>
                <a:spcPts val="2000"/>
              </a:lnSpc>
              <a:buFont typeface="Arial" pitchFamily="34" charset="0"/>
              <a:buChar char="•"/>
            </a:pPr>
            <a:r>
              <a:rPr lang="en-US" sz="2000" dirty="0" smtClean="0"/>
              <a:t>BI.BVT10 – required for LINAC 4 (160 MeV) operation </a:t>
            </a:r>
          </a:p>
          <a:p>
            <a:pPr lvl="1">
              <a:lnSpc>
                <a:spcPts val="2000"/>
              </a:lnSpc>
              <a:buFont typeface="Arial" pitchFamily="34" charset="0"/>
              <a:buChar char="•"/>
            </a:pPr>
            <a:r>
              <a:rPr lang="en-US" sz="2000" dirty="0" smtClean="0"/>
              <a:t>BI.QNO 50 &amp; 60 – Consolidation action (profit of vacuum opening)</a:t>
            </a:r>
          </a:p>
          <a:p>
            <a:r>
              <a:rPr lang="en-US" sz="2400" dirty="0" smtClean="0">
                <a:solidFill>
                  <a:srgbClr val="0070C0"/>
                </a:solidFill>
              </a:rPr>
              <a:t>Support from other groups</a:t>
            </a:r>
            <a:endParaRPr lang="en-US" sz="2400" dirty="0">
              <a:solidFill>
                <a:srgbClr val="0070C0"/>
              </a:solidFill>
            </a:endParaRPr>
          </a:p>
          <a:p>
            <a:pPr lvl="1">
              <a:lnSpc>
                <a:spcPts val="2000"/>
              </a:lnSpc>
              <a:buFont typeface="Arial" pitchFamily="34" charset="0"/>
              <a:buChar char="•"/>
            </a:pPr>
            <a:r>
              <a:rPr lang="en-US" sz="2000" dirty="0" smtClean="0"/>
              <a:t>EN/HE, TE/VSC, BE/ABP</a:t>
            </a:r>
            <a:endParaRPr lang="en-US" sz="2000" dirty="0" smtClean="0">
              <a:solidFill>
                <a:srgbClr val="FF0000"/>
              </a:solidFill>
            </a:endParaRPr>
          </a:p>
          <a:p>
            <a:pPr>
              <a:lnSpc>
                <a:spcPts val="2400"/>
              </a:lnSpc>
            </a:pPr>
            <a:r>
              <a:rPr lang="en-US" sz="2400" b="1" i="1" dirty="0" smtClean="0">
                <a:solidFill>
                  <a:srgbClr val="0070C0"/>
                </a:solidFill>
              </a:rPr>
              <a:t>To be confirmed based on magnet availability and planning agreement</a:t>
            </a:r>
            <a:endParaRPr lang="en-US" sz="2400" i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 sz="2400" i="1" dirty="0" smtClean="0">
                <a:solidFill>
                  <a:srgbClr val="C00000"/>
                </a:solidFill>
              </a:rPr>
              <a:t>		</a:t>
            </a:r>
            <a:endParaRPr lang="en-US" sz="2000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en-US" sz="2400" dirty="0" smtClean="0">
              <a:sym typeface="Wingdings" pitchFamily="2" charset="2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381000" y="800100"/>
            <a:ext cx="8458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0" fontAlgn="base" latinLnBrk="0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US" sz="2800" b="1" u="sng" kern="0" dirty="0" smtClean="0">
                <a:solidFill>
                  <a:schemeClr val="tx1"/>
                </a:solidFill>
                <a:latin typeface="+mn-lt"/>
              </a:rPr>
              <a:t>LIU-PSB</a:t>
            </a:r>
            <a:endParaRPr lang="en-US" sz="2000" dirty="0" smtClean="0">
              <a:solidFill>
                <a:srgbClr val="FF0000"/>
              </a:solidFill>
            </a:endParaRPr>
          </a:p>
        </p:txBody>
      </p:sp>
      <p:grpSp>
        <p:nvGrpSpPr>
          <p:cNvPr id="4" name="Group 5"/>
          <p:cNvGrpSpPr/>
          <p:nvPr/>
        </p:nvGrpSpPr>
        <p:grpSpPr>
          <a:xfrm>
            <a:off x="7239000" y="3581400"/>
            <a:ext cx="2362200" cy="2911229"/>
            <a:chOff x="395536" y="1966726"/>
            <a:chExt cx="3917297" cy="4152328"/>
          </a:xfrm>
        </p:grpSpPr>
        <p:pic>
          <p:nvPicPr>
            <p:cNvPr id="12" name="Picture 3" descr="C:\Users\anewboro\AppData\Local\Microsoft\Windows\Temporary Internet Files\Content.Outlook\0OQJOMUV\booster-6.jpg"/>
            <p:cNvPicPr>
              <a:picLocks noChangeAspect="1" noChangeArrowheads="1"/>
            </p:cNvPicPr>
            <p:nvPr/>
          </p:nvPicPr>
          <p:blipFill>
            <a:blip r:embed="rId2" cstate="print"/>
            <a:srcRect l="29525" t="3100" r="29525"/>
            <a:stretch>
              <a:fillRect/>
            </a:stretch>
          </p:blipFill>
          <p:spPr bwMode="auto">
            <a:xfrm>
              <a:off x="1178995" y="1966726"/>
              <a:ext cx="2364711" cy="3838538"/>
            </a:xfrm>
            <a:prstGeom prst="rect">
              <a:avLst/>
            </a:prstGeom>
            <a:noFill/>
          </p:spPr>
        </p:pic>
        <p:sp>
          <p:nvSpPr>
            <p:cNvPr id="13" name="TextBox 4"/>
            <p:cNvSpPr txBox="1"/>
            <p:nvPr/>
          </p:nvSpPr>
          <p:spPr>
            <a:xfrm>
              <a:off x="395536" y="5723966"/>
              <a:ext cx="3917297" cy="3950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/>
                <a:t>Design of new BI.BVT 10</a:t>
              </a:r>
              <a:endParaRPr lang="en-GB" dirty="0"/>
            </a:p>
          </p:txBody>
        </p:sp>
      </p:grpSp>
      <p:grpSp>
        <p:nvGrpSpPr>
          <p:cNvPr id="5" name="Group 7"/>
          <p:cNvGrpSpPr/>
          <p:nvPr/>
        </p:nvGrpSpPr>
        <p:grpSpPr>
          <a:xfrm>
            <a:off x="7056323" y="990600"/>
            <a:ext cx="2849677" cy="2450381"/>
            <a:chOff x="3419872" y="2195144"/>
            <a:chExt cx="5859856" cy="4259285"/>
          </a:xfrm>
        </p:grpSpPr>
        <p:pic>
          <p:nvPicPr>
            <p:cNvPr id="15" name="Picture 2" descr="http://psb-machine.web.cern.ch/psb-machine/foto/bi/BI_QNO50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108898" y="2195144"/>
              <a:ext cx="4320478" cy="3456385"/>
            </a:xfrm>
            <a:prstGeom prst="rect">
              <a:avLst/>
            </a:prstGeom>
            <a:noFill/>
          </p:spPr>
        </p:pic>
        <p:sp>
          <p:nvSpPr>
            <p:cNvPr id="16" name="TextBox 6"/>
            <p:cNvSpPr txBox="1"/>
            <p:nvPr/>
          </p:nvSpPr>
          <p:spPr>
            <a:xfrm>
              <a:off x="3419872" y="5651957"/>
              <a:ext cx="5859856" cy="8024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/>
                <a:t>Magnets BI.BVT10 (red) and BI.QNO 50 &amp; 60 (green)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718518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950" y="0"/>
            <a:ext cx="8255000" cy="685800"/>
          </a:xfrm>
        </p:spPr>
        <p:txBody>
          <a:bodyPr/>
          <a:lstStyle/>
          <a:p>
            <a:pPr algn="ctr"/>
            <a:r>
              <a:rPr lang="en-US" sz="3200" dirty="0" smtClean="0"/>
              <a:t>LHC Injector Upgrade activities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6985041" cy="5257800"/>
          </a:xfrm>
        </p:spPr>
        <p:txBody>
          <a:bodyPr/>
          <a:lstStyle/>
          <a:p>
            <a:pPr marL="342900" lvl="1" indent="-342900">
              <a:lnSpc>
                <a:spcPts val="2800"/>
              </a:lnSpc>
              <a:buSzPct val="95000"/>
              <a:buFont typeface="Wingdings" pitchFamily="2" charset="2"/>
              <a:buChar char="è"/>
            </a:pPr>
            <a:r>
              <a:rPr lang="en-US" sz="2600" b="1" dirty="0" smtClean="0">
                <a:solidFill>
                  <a:srgbClr val="00B050"/>
                </a:solidFill>
              </a:rPr>
              <a:t>Coating of 16 dipoles and 4 </a:t>
            </a:r>
            <a:r>
              <a:rPr lang="en-US" sz="2600" b="1" dirty="0" err="1" smtClean="0">
                <a:solidFill>
                  <a:srgbClr val="00B050"/>
                </a:solidFill>
              </a:rPr>
              <a:t>quadrupoles</a:t>
            </a:r>
            <a:r>
              <a:rPr lang="en-US" sz="2600" b="1" dirty="0" smtClean="0">
                <a:solidFill>
                  <a:srgbClr val="00B050"/>
                </a:solidFill>
              </a:rPr>
              <a:t> in 2 adjacent cells of sextant 5</a:t>
            </a:r>
          </a:p>
          <a:p>
            <a:pPr lvl="1">
              <a:lnSpc>
                <a:spcPts val="2000"/>
              </a:lnSpc>
              <a:buFont typeface="Arial" pitchFamily="34" charset="0"/>
              <a:buChar char="•"/>
            </a:pPr>
            <a:r>
              <a:rPr lang="en-US" sz="2000" dirty="0" smtClean="0"/>
              <a:t>Validation of both magnetron sputtering and hollow cathode coating of </a:t>
            </a:r>
            <a:r>
              <a:rPr lang="en-US" sz="2000" dirty="0"/>
              <a:t>VC with a-C during </a:t>
            </a:r>
            <a:r>
              <a:rPr lang="en-US" sz="2000" dirty="0" smtClean="0"/>
              <a:t>2014 MD’s</a:t>
            </a:r>
          </a:p>
          <a:p>
            <a:pPr lvl="1">
              <a:lnSpc>
                <a:spcPts val="2000"/>
              </a:lnSpc>
              <a:buFont typeface="Arial" pitchFamily="34" charset="0"/>
              <a:buChar char="•"/>
            </a:pPr>
            <a:r>
              <a:rPr lang="en-US" sz="2000" dirty="0" smtClean="0"/>
              <a:t>Dipoles removed from machine to be coated in workshop (50% to be rebuilt)</a:t>
            </a:r>
          </a:p>
          <a:p>
            <a:pPr lvl="1">
              <a:lnSpc>
                <a:spcPts val="2000"/>
              </a:lnSpc>
              <a:buFont typeface="Arial" pitchFamily="34" charset="0"/>
              <a:buChar char="•"/>
            </a:pPr>
            <a:r>
              <a:rPr lang="en-US" sz="2000" dirty="0" smtClean="0"/>
              <a:t>Installation of pre-coated VC in </a:t>
            </a:r>
            <a:r>
              <a:rPr lang="en-US" sz="2000" dirty="0" err="1" smtClean="0"/>
              <a:t>quadrupoles</a:t>
            </a:r>
            <a:endParaRPr lang="en-US" sz="2000" dirty="0" smtClean="0"/>
          </a:p>
          <a:p>
            <a:r>
              <a:rPr lang="en-US" sz="2400" dirty="0" smtClean="0">
                <a:solidFill>
                  <a:srgbClr val="0070C0"/>
                </a:solidFill>
              </a:rPr>
              <a:t>Machine conditions</a:t>
            </a:r>
          </a:p>
          <a:p>
            <a:pPr lvl="1">
              <a:lnSpc>
                <a:spcPts val="1600"/>
              </a:lnSpc>
              <a:buFont typeface="Arial" pitchFamily="34" charset="0"/>
              <a:buChar char="•"/>
            </a:pPr>
            <a:r>
              <a:rPr lang="en-US" sz="2000" dirty="0" smtClean="0"/>
              <a:t>Access needed to material lift</a:t>
            </a:r>
          </a:p>
          <a:p>
            <a:r>
              <a:rPr lang="en-US" sz="2400" dirty="0" smtClean="0">
                <a:solidFill>
                  <a:srgbClr val="0070C0"/>
                </a:solidFill>
              </a:rPr>
              <a:t>Support from other groups</a:t>
            </a:r>
            <a:endParaRPr lang="en-US" sz="2400" dirty="0">
              <a:solidFill>
                <a:srgbClr val="0070C0"/>
              </a:solidFill>
            </a:endParaRPr>
          </a:p>
          <a:p>
            <a:pPr lvl="1">
              <a:lnSpc>
                <a:spcPts val="2000"/>
              </a:lnSpc>
              <a:buFont typeface="Arial" pitchFamily="34" charset="0"/>
              <a:buChar char="•"/>
            </a:pPr>
            <a:r>
              <a:rPr lang="en-US" sz="2000" dirty="0" smtClean="0"/>
              <a:t>EN/HE, TE/VSC, BE/ABP</a:t>
            </a:r>
            <a:endParaRPr lang="en-US" sz="2000" dirty="0">
              <a:solidFill>
                <a:srgbClr val="FF0000"/>
              </a:solidFill>
            </a:endParaRPr>
          </a:p>
          <a:p>
            <a:pPr>
              <a:lnSpc>
                <a:spcPts val="2400"/>
              </a:lnSpc>
            </a:pPr>
            <a:r>
              <a:rPr lang="en-US" sz="2400" b="1" i="1" dirty="0" smtClean="0">
                <a:solidFill>
                  <a:srgbClr val="0070C0"/>
                </a:solidFill>
              </a:rPr>
              <a:t>All magnet should be removed from SPS at the beginning of LS1, and put back in place at the end in a single batch</a:t>
            </a:r>
            <a:endParaRPr lang="en-US" sz="2000" dirty="0" smtClean="0">
              <a:solidFill>
                <a:srgbClr val="C00000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381000" y="762000"/>
            <a:ext cx="8458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0" fontAlgn="base" latinLnBrk="0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US" sz="2800" b="1" u="sng" kern="0" dirty="0" smtClean="0">
                <a:solidFill>
                  <a:schemeClr val="tx1"/>
                </a:solidFill>
                <a:latin typeface="+mn-lt"/>
              </a:rPr>
              <a:t>LIU-SPS</a:t>
            </a:r>
            <a:r>
              <a:rPr lang="en-US" sz="2800" b="1" kern="0" dirty="0" smtClean="0">
                <a:solidFill>
                  <a:schemeClr val="tx1"/>
                </a:solidFill>
                <a:latin typeface="+mn-lt"/>
              </a:rPr>
              <a:t> (e-cloud mitigation)</a:t>
            </a:r>
            <a:endParaRPr lang="en-US" sz="2000" dirty="0" smtClean="0">
              <a:solidFill>
                <a:srgbClr val="FF0000"/>
              </a:solidFill>
            </a:endParaRPr>
          </a:p>
          <a:p>
            <a:pPr marL="342900" marR="0" lvl="0" indent="-342900" algn="ctr" defTabSz="914400" rtl="0" eaLnBrk="0" fontAlgn="base" latinLnBrk="0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SzPct val="95000"/>
              <a:buFont typeface="Wingdings" pitchFamily="2" charset="2"/>
              <a:buNone/>
              <a:tabLst/>
              <a:defRPr/>
            </a:pPr>
            <a:endParaRPr kumimoji="0" lang="en-US" sz="2800" b="1" i="0" u="sng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SzPct val="95000"/>
              <a:buFont typeface="Wingdings" pitchFamily="2" charset="2"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Wingdings" pitchFamily="2" charset="2"/>
            </a:endParaRPr>
          </a:p>
        </p:txBody>
      </p:sp>
      <p:pic>
        <p:nvPicPr>
          <p:cNvPr id="5" name="Picture 4" descr="P607026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91400" y="1295400"/>
            <a:ext cx="2336800" cy="1752600"/>
          </a:xfrm>
          <a:prstGeom prst="rect">
            <a:avLst/>
          </a:prstGeom>
        </p:spPr>
      </p:pic>
      <p:pic>
        <p:nvPicPr>
          <p:cNvPr id="11" name="Picture 10" descr="IMG_4536.jpg"/>
          <p:cNvPicPr>
            <a:picLocks noChangeAspect="1"/>
          </p:cNvPicPr>
          <p:nvPr/>
        </p:nvPicPr>
        <p:blipFill>
          <a:blip r:embed="rId3" cstate="print"/>
          <a:srcRect t="21296" r="208" b="22222"/>
          <a:stretch>
            <a:fillRect/>
          </a:stretch>
        </p:blipFill>
        <p:spPr>
          <a:xfrm>
            <a:off x="5715000" y="4038600"/>
            <a:ext cx="2590800" cy="1099783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0" name="Picture 6" descr="DSCN146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72400" y="3580737"/>
            <a:ext cx="1905000" cy="2750497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Box 6"/>
          <p:cNvSpPr txBox="1"/>
          <p:nvPr/>
        </p:nvSpPr>
        <p:spPr>
          <a:xfrm>
            <a:off x="7620000" y="6411486"/>
            <a:ext cx="1905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Magnetron sputtering *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TextBox 6"/>
          <p:cNvSpPr txBox="1"/>
          <p:nvPr/>
        </p:nvSpPr>
        <p:spPr>
          <a:xfrm>
            <a:off x="7531100" y="3124200"/>
            <a:ext cx="2057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Hollow cathode coating *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TextBox 6"/>
          <p:cNvSpPr txBox="1"/>
          <p:nvPr/>
        </p:nvSpPr>
        <p:spPr>
          <a:xfrm>
            <a:off x="2971800" y="6534596"/>
            <a:ext cx="4191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>
                <a:solidFill>
                  <a:schemeClr val="tx1"/>
                </a:solidFill>
              </a:rPr>
              <a:t>* </a:t>
            </a:r>
            <a:r>
              <a:rPr lang="en-US" sz="1400" i="1" u="sng" dirty="0" smtClean="0">
                <a:solidFill>
                  <a:schemeClr val="tx1"/>
                </a:solidFill>
              </a:rPr>
              <a:t>Pictures</a:t>
            </a:r>
            <a:r>
              <a:rPr lang="en-US" sz="1400" i="1" dirty="0" smtClean="0">
                <a:solidFill>
                  <a:schemeClr val="tx1"/>
                </a:solidFill>
              </a:rPr>
              <a:t>: courtesy of </a:t>
            </a:r>
            <a:r>
              <a:rPr lang="en-US" sz="1400" i="1" dirty="0" err="1" smtClean="0">
                <a:solidFill>
                  <a:schemeClr val="tx1"/>
                </a:solidFill>
              </a:rPr>
              <a:t>P.Costa</a:t>
            </a:r>
            <a:r>
              <a:rPr lang="en-US" sz="1400" i="1" dirty="0" smtClean="0">
                <a:solidFill>
                  <a:schemeClr val="tx1"/>
                </a:solidFill>
              </a:rPr>
              <a:t> Pinto – TE/VSC</a:t>
            </a:r>
            <a:endParaRPr lang="en-US" sz="14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8518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950" y="0"/>
            <a:ext cx="8255000" cy="685800"/>
          </a:xfrm>
        </p:spPr>
        <p:txBody>
          <a:bodyPr/>
          <a:lstStyle/>
          <a:p>
            <a:pPr algn="ctr"/>
            <a:r>
              <a:rPr lang="en-US" sz="3200" dirty="0" smtClean="0"/>
              <a:t>LHC Injector Upgrade activities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359" y="1276796"/>
            <a:ext cx="6146841" cy="5257800"/>
          </a:xfrm>
        </p:spPr>
        <p:txBody>
          <a:bodyPr/>
          <a:lstStyle/>
          <a:p>
            <a:pPr marL="342900" lvl="1" indent="-342900">
              <a:lnSpc>
                <a:spcPts val="2800"/>
              </a:lnSpc>
              <a:buSzPct val="95000"/>
              <a:buFont typeface="Wingdings" pitchFamily="2" charset="2"/>
              <a:buChar char="è"/>
            </a:pPr>
            <a:r>
              <a:rPr lang="en-US" sz="2600" b="1" dirty="0" smtClean="0">
                <a:solidFill>
                  <a:srgbClr val="00B050"/>
                </a:solidFill>
              </a:rPr>
              <a:t>Modification of the MDHD 11832 for injection dogleg compensation</a:t>
            </a:r>
          </a:p>
          <a:p>
            <a:pPr lvl="1">
              <a:lnSpc>
                <a:spcPts val="2000"/>
              </a:lnSpc>
              <a:buFont typeface="Arial" pitchFamily="34" charset="0"/>
              <a:buChar char="•"/>
            </a:pPr>
            <a:r>
              <a:rPr lang="en-US" sz="2000" dirty="0" smtClean="0"/>
              <a:t>Modification of the coils powering scheme from series to parallel to increase strength</a:t>
            </a:r>
          </a:p>
          <a:p>
            <a:pPr lvl="1">
              <a:lnSpc>
                <a:spcPts val="2000"/>
              </a:lnSpc>
              <a:buFont typeface="Arial" pitchFamily="34" charset="0"/>
              <a:buChar char="•"/>
            </a:pPr>
            <a:r>
              <a:rPr lang="en-US" sz="2000" dirty="0" smtClean="0"/>
              <a:t>Required to be done in workshop</a:t>
            </a:r>
          </a:p>
          <a:p>
            <a:r>
              <a:rPr lang="en-US" sz="2400" dirty="0" smtClean="0">
                <a:solidFill>
                  <a:srgbClr val="0070C0"/>
                </a:solidFill>
              </a:rPr>
              <a:t>Machine conditions</a:t>
            </a:r>
          </a:p>
          <a:p>
            <a:pPr lvl="1">
              <a:lnSpc>
                <a:spcPts val="1600"/>
              </a:lnSpc>
              <a:buFont typeface="Arial" pitchFamily="34" charset="0"/>
              <a:buChar char="•"/>
            </a:pPr>
            <a:r>
              <a:rPr lang="en-US" sz="2000" dirty="0" smtClean="0"/>
              <a:t>Access needed to material lift</a:t>
            </a:r>
          </a:p>
          <a:p>
            <a:r>
              <a:rPr lang="en-US" sz="2400" dirty="0" smtClean="0">
                <a:solidFill>
                  <a:srgbClr val="0070C0"/>
                </a:solidFill>
              </a:rPr>
              <a:t>Support from other groups</a:t>
            </a:r>
            <a:endParaRPr lang="en-US" sz="2400" dirty="0">
              <a:solidFill>
                <a:srgbClr val="0070C0"/>
              </a:solidFill>
            </a:endParaRPr>
          </a:p>
          <a:p>
            <a:pPr lvl="1">
              <a:lnSpc>
                <a:spcPts val="2000"/>
              </a:lnSpc>
              <a:buFont typeface="Arial" pitchFamily="34" charset="0"/>
              <a:buChar char="•"/>
            </a:pPr>
            <a:r>
              <a:rPr lang="en-US" sz="2000" dirty="0" smtClean="0"/>
              <a:t>EN/HE, TE/VSC, BE/ABP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381000" y="762000"/>
            <a:ext cx="8458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0" fontAlgn="base" latinLnBrk="0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US" sz="2800" b="1" u="sng" kern="0" dirty="0" smtClean="0">
                <a:solidFill>
                  <a:schemeClr val="tx1"/>
                </a:solidFill>
                <a:latin typeface="+mn-lt"/>
              </a:rPr>
              <a:t>LIU-SPS</a:t>
            </a:r>
            <a:r>
              <a:rPr lang="en-US" sz="2800" b="1" kern="0" dirty="0" smtClean="0">
                <a:solidFill>
                  <a:schemeClr val="tx1"/>
                </a:solidFill>
                <a:latin typeface="+mn-lt"/>
              </a:rPr>
              <a:t> (Q20)</a:t>
            </a:r>
            <a:endParaRPr lang="en-US" sz="2000" dirty="0" smtClean="0">
              <a:solidFill>
                <a:srgbClr val="FF0000"/>
              </a:solidFill>
            </a:endParaRPr>
          </a:p>
        </p:txBody>
      </p:sp>
      <p:pic>
        <p:nvPicPr>
          <p:cNvPr id="15" name="Picture 2" descr="\\cern.ch\dfs\Workspaces\n\NORMA\MI\MLS\Bauche\Commitees\IEFC\IEFC workshop 09-03-2012\118-119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9" r="17936" b="13912"/>
          <a:stretch/>
        </p:blipFill>
        <p:spPr bwMode="auto">
          <a:xfrm>
            <a:off x="380998" y="4953000"/>
            <a:ext cx="9280209" cy="1120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6"/>
          <p:cNvSpPr txBox="1"/>
          <p:nvPr/>
        </p:nvSpPr>
        <p:spPr>
          <a:xfrm>
            <a:off x="4046817" y="6141622"/>
            <a:ext cx="19485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Layout of half-cell 118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026" name="Picture 2" descr="http://ab-dep-op-sps.web.cern.ch/ab-dep-op-sps/SPS_Photos/ts1/TS1-11831-VVSB-MDHD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0577" y="2057400"/>
            <a:ext cx="3352800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6"/>
          <p:cNvSpPr txBox="1"/>
          <p:nvPr/>
        </p:nvSpPr>
        <p:spPr>
          <a:xfrm>
            <a:off x="6982692" y="4676001"/>
            <a:ext cx="19485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MDHD11832 (green)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072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950" y="0"/>
            <a:ext cx="8255000" cy="685800"/>
          </a:xfrm>
        </p:spPr>
        <p:txBody>
          <a:bodyPr/>
          <a:lstStyle/>
          <a:p>
            <a:pPr algn="ctr"/>
            <a:r>
              <a:rPr lang="en-US" sz="3200" dirty="0" smtClean="0"/>
              <a:t>Resources</a:t>
            </a:r>
            <a:endParaRPr lang="en-US" sz="3200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356483" y="1066800"/>
            <a:ext cx="952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0" fontAlgn="base" latinLnBrk="0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US" sz="2800" b="1" u="sng" kern="0" dirty="0" smtClean="0">
                <a:solidFill>
                  <a:schemeClr val="tx1"/>
                </a:solidFill>
                <a:latin typeface="+mn-lt"/>
              </a:rPr>
              <a:t>MNC staff and FSU resources</a:t>
            </a:r>
            <a:endParaRPr lang="en-US" sz="2000" dirty="0" smtClean="0">
              <a:solidFill>
                <a:srgbClr val="FF0000"/>
              </a:solidFill>
            </a:endParaRPr>
          </a:p>
        </p:txBody>
      </p:sp>
      <p:sp>
        <p:nvSpPr>
          <p:cNvPr id="13" name="TextBox 6"/>
          <p:cNvSpPr txBox="1"/>
          <p:nvPr/>
        </p:nvSpPr>
        <p:spPr>
          <a:xfrm>
            <a:off x="1110532" y="6248400"/>
            <a:ext cx="3657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MNC resources distribution per activity in 2011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TextBox 6"/>
          <p:cNvSpPr txBox="1"/>
          <p:nvPr/>
        </p:nvSpPr>
        <p:spPr>
          <a:xfrm>
            <a:off x="5410200" y="6248399"/>
            <a:ext cx="3657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MNC resources distribution per activity during LS1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099" name="Picture 3" descr="\\cern.ch\dfs\Workspaces\n\NORMA\MI\MLS\Bauche\Commitees\IEFC\IEFC workshop 09-03-2012\MNC resources LS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7908" y="2068758"/>
            <a:ext cx="3988040" cy="3848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\\cern.ch\dfs\Workspaces\n\NORMA\MI\MLS\Bauche\Commitees\IEFC\IEFC workshop 09-03-2012\MNC resources 201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076044"/>
            <a:ext cx="3918074" cy="3833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4102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950" y="0"/>
            <a:ext cx="8255000" cy="685800"/>
          </a:xfrm>
        </p:spPr>
        <p:txBody>
          <a:bodyPr/>
          <a:lstStyle/>
          <a:p>
            <a:pPr algn="ctr"/>
            <a:r>
              <a:rPr lang="en-GB" sz="3200" dirty="0" smtClean="0"/>
              <a:t>Summary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914400"/>
            <a:ext cx="9067800" cy="5791200"/>
          </a:xfrm>
        </p:spPr>
        <p:txBody>
          <a:bodyPr/>
          <a:lstStyle/>
          <a:p>
            <a:pPr>
              <a:lnSpc>
                <a:spcPts val="2400"/>
              </a:lnSpc>
            </a:pPr>
            <a:r>
              <a:rPr lang="en-US" sz="2400" dirty="0" smtClean="0"/>
              <a:t>Baseline strategy described in </a:t>
            </a:r>
            <a:r>
              <a:rPr lang="en-US" sz="2400" u="sng" dirty="0" smtClean="0"/>
              <a:t>EDMS 1169429</a:t>
            </a:r>
          </a:p>
          <a:p>
            <a:pPr lvl="1">
              <a:lnSpc>
                <a:spcPts val="2400"/>
              </a:lnSpc>
            </a:pPr>
            <a:r>
              <a:rPr lang="en-US" sz="2000" dirty="0" smtClean="0"/>
              <a:t>More than half of the staff and FSU personnel of MNC will be involved in the LHC splice consolidation</a:t>
            </a:r>
          </a:p>
          <a:p>
            <a:pPr lvl="1">
              <a:lnSpc>
                <a:spcPts val="2400"/>
              </a:lnSpc>
            </a:pPr>
            <a:r>
              <a:rPr lang="en-US" sz="2000" dirty="0" smtClean="0"/>
              <a:t>We will perform all the necessary actions to ensure a reliable operation of the magnets in the CERN accelerator complex, including the ones </a:t>
            </a:r>
            <a:r>
              <a:rPr lang="en-US" sz="2000" u="sng" dirty="0" smtClean="0"/>
              <a:t>only</a:t>
            </a:r>
            <a:r>
              <a:rPr lang="en-US" sz="2000" dirty="0" smtClean="0"/>
              <a:t> possible during a </a:t>
            </a:r>
            <a:r>
              <a:rPr lang="en-US" sz="2000" u="sng" dirty="0" smtClean="0"/>
              <a:t>long</a:t>
            </a:r>
            <a:r>
              <a:rPr lang="en-US" sz="2000" dirty="0" smtClean="0"/>
              <a:t> shutdown</a:t>
            </a:r>
          </a:p>
          <a:p>
            <a:pPr lvl="1">
              <a:lnSpc>
                <a:spcPts val="2400"/>
              </a:lnSpc>
            </a:pPr>
            <a:r>
              <a:rPr lang="en-US" sz="2000" dirty="0" smtClean="0"/>
              <a:t>We will perform all the necessary actions required by the LIU and the other approved projects</a:t>
            </a:r>
          </a:p>
          <a:p>
            <a:pPr lvl="1">
              <a:lnSpc>
                <a:spcPts val="2400"/>
              </a:lnSpc>
            </a:pPr>
            <a:r>
              <a:rPr lang="en-US" sz="2000" dirty="0" smtClean="0"/>
              <a:t>We must postpone less urgent consolidation and maintenance</a:t>
            </a:r>
          </a:p>
          <a:p>
            <a:pPr>
              <a:lnSpc>
                <a:spcPts val="2400"/>
              </a:lnSpc>
            </a:pPr>
            <a:r>
              <a:rPr lang="en-US" sz="2400" dirty="0" smtClean="0"/>
              <a:t>We acknowledge in advance our colleagues for:</a:t>
            </a:r>
          </a:p>
          <a:p>
            <a:pPr lvl="1">
              <a:lnSpc>
                <a:spcPts val="2400"/>
              </a:lnSpc>
            </a:pPr>
            <a:r>
              <a:rPr lang="en-US" sz="2000" dirty="0" smtClean="0"/>
              <a:t>Their support to our activity </a:t>
            </a:r>
          </a:p>
          <a:p>
            <a:pPr lvl="1">
              <a:lnSpc>
                <a:spcPts val="2400"/>
              </a:lnSpc>
            </a:pPr>
            <a:r>
              <a:rPr lang="en-US" sz="2000" dirty="0" smtClean="0"/>
              <a:t>Ensuring the availability of the technical services during the inspections</a:t>
            </a:r>
          </a:p>
          <a:p>
            <a:pPr lvl="1">
              <a:lnSpc>
                <a:spcPts val="2400"/>
              </a:lnSpc>
            </a:pPr>
            <a:r>
              <a:rPr lang="en-US" sz="2000" dirty="0"/>
              <a:t>T</a:t>
            </a:r>
            <a:r>
              <a:rPr lang="en-US" sz="2000" dirty="0" smtClean="0"/>
              <a:t>o avoid interrupting the water flow in magnets for long periods</a:t>
            </a:r>
          </a:p>
          <a:p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398877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0"/>
            <a:ext cx="7264400" cy="685800"/>
          </a:xfrm>
        </p:spPr>
        <p:txBody>
          <a:bodyPr/>
          <a:lstStyle/>
          <a:p>
            <a:pPr algn="ctr"/>
            <a:r>
              <a:rPr lang="en-US" sz="3200" dirty="0" smtClean="0"/>
              <a:t>Main Conclusions</a:t>
            </a:r>
            <a:endParaRPr lang="en-US" sz="3200" dirty="0" smtClean="0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381000" y="685800"/>
            <a:ext cx="9372600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81000" indent="-381000">
              <a:lnSpc>
                <a:spcPts val="2075"/>
              </a:lnSpc>
              <a:spcBef>
                <a:spcPts val="1200"/>
              </a:spcBef>
              <a:buClr>
                <a:srgbClr val="013469"/>
              </a:buClr>
              <a:buSzPct val="95000"/>
              <a:buFont typeface="Arial" pitchFamily="34" charset="0"/>
              <a:buChar char="•"/>
              <a:defRPr/>
            </a:pPr>
            <a:r>
              <a:rPr lang="en-US" sz="2000" i="1" kern="0" dirty="0" smtClean="0">
                <a:solidFill>
                  <a:schemeClr val="tx1"/>
                </a:solidFill>
              </a:rPr>
              <a:t>LS </a:t>
            </a:r>
            <a:r>
              <a:rPr lang="en-US" sz="2000" i="1" kern="0" dirty="0" smtClean="0">
                <a:solidFill>
                  <a:schemeClr val="tx1"/>
                </a:solidFill>
              </a:rPr>
              <a:t>meets well m</a:t>
            </a:r>
            <a:r>
              <a:rPr lang="en-US" sz="2000" i="1" kern="0" dirty="0" smtClean="0">
                <a:solidFill>
                  <a:schemeClr val="tx1"/>
                </a:solidFill>
              </a:rPr>
              <a:t>agnet maintenance program; magnet inspection dedicated period at start of LS period shall be kept</a:t>
            </a:r>
            <a:endParaRPr lang="en-US" sz="2000" i="1" kern="0" dirty="0" smtClean="0">
              <a:solidFill>
                <a:schemeClr val="tx1"/>
              </a:solidFill>
            </a:endParaRPr>
          </a:p>
          <a:p>
            <a:pPr marL="381000" indent="-381000">
              <a:lnSpc>
                <a:spcPts val="2600"/>
              </a:lnSpc>
              <a:spcBef>
                <a:spcPts val="1200"/>
              </a:spcBef>
              <a:spcAft>
                <a:spcPts val="0"/>
              </a:spcAft>
              <a:buClr>
                <a:srgbClr val="013469"/>
              </a:buClr>
              <a:buSzPct val="95000"/>
              <a:buFont typeface="Arial" pitchFamily="34" charset="0"/>
              <a:buChar char="•"/>
              <a:defRPr/>
            </a:pPr>
            <a:r>
              <a:rPr lang="en-US" sz="2000" i="1" kern="0" dirty="0" smtClean="0">
                <a:solidFill>
                  <a:schemeClr val="tx1"/>
                </a:solidFill>
              </a:rPr>
              <a:t>Overall feedback: </a:t>
            </a:r>
          </a:p>
          <a:p>
            <a:pPr marL="648000" lvl="1" indent="-381000">
              <a:lnSpc>
                <a:spcPts val="1800"/>
              </a:lnSpc>
              <a:spcBef>
                <a:spcPts val="1200"/>
              </a:spcBef>
              <a:spcAft>
                <a:spcPts val="0"/>
              </a:spcAft>
              <a:buClr>
                <a:srgbClr val="013469"/>
              </a:buClr>
              <a:buSzPct val="95000"/>
              <a:buFont typeface="Arial" pitchFamily="34" charset="0"/>
              <a:buChar char="•"/>
              <a:defRPr/>
            </a:pPr>
            <a:r>
              <a:rPr lang="en-US" sz="2000" i="1" kern="0" dirty="0" smtClean="0">
                <a:solidFill>
                  <a:schemeClr val="tx1"/>
                </a:solidFill>
              </a:rPr>
              <a:t>LS1 work well prepared, well in advance (commitment of resources already at this stage). Initiatives like IEFC workshop </a:t>
            </a:r>
            <a:r>
              <a:rPr lang="en-US" sz="2000" i="1" kern="0" dirty="0" smtClean="0">
                <a:solidFill>
                  <a:schemeClr val="tx1"/>
                </a:solidFill>
              </a:rPr>
              <a:t>03/2012 helped a lot.</a:t>
            </a:r>
          </a:p>
          <a:p>
            <a:pPr marL="648000" lvl="1" indent="-381000">
              <a:lnSpc>
                <a:spcPts val="1800"/>
              </a:lnSpc>
              <a:spcBef>
                <a:spcPts val="1200"/>
              </a:spcBef>
              <a:spcAft>
                <a:spcPts val="0"/>
              </a:spcAft>
              <a:buClr>
                <a:srgbClr val="013469"/>
              </a:buClr>
              <a:buSzPct val="95000"/>
              <a:buFont typeface="Arial" pitchFamily="34" charset="0"/>
              <a:buChar char="•"/>
              <a:defRPr/>
            </a:pPr>
            <a:r>
              <a:rPr lang="en-US" sz="2000" i="1" kern="0" dirty="0" smtClean="0">
                <a:solidFill>
                  <a:schemeClr val="tx1"/>
                </a:solidFill>
              </a:rPr>
              <a:t>Excellent collaboration with other groups, good communication in technical coordination meetings</a:t>
            </a:r>
          </a:p>
          <a:p>
            <a:pPr marL="381000" indent="-381000">
              <a:lnSpc>
                <a:spcPts val="2600"/>
              </a:lnSpc>
              <a:spcBef>
                <a:spcPts val="1200"/>
              </a:spcBef>
              <a:spcAft>
                <a:spcPts val="0"/>
              </a:spcAft>
              <a:buClr>
                <a:srgbClr val="013469"/>
              </a:buClr>
              <a:buSzPct val="95000"/>
              <a:buFont typeface="Arial" pitchFamily="34" charset="0"/>
              <a:buChar char="•"/>
              <a:defRPr/>
            </a:pPr>
            <a:r>
              <a:rPr lang="en-US" sz="2000" i="1" kern="0" dirty="0" smtClean="0">
                <a:solidFill>
                  <a:schemeClr val="tx1"/>
                </a:solidFill>
              </a:rPr>
              <a:t>Additional workload from inspection results or from external requests</a:t>
            </a:r>
            <a:endParaRPr lang="en-US" sz="2000" i="1" kern="0" dirty="0">
              <a:solidFill>
                <a:schemeClr val="tx1"/>
              </a:solidFill>
            </a:endParaRPr>
          </a:p>
          <a:p>
            <a:pPr marL="381000" indent="-381000">
              <a:lnSpc>
                <a:spcPts val="2600"/>
              </a:lnSpc>
              <a:spcBef>
                <a:spcPts val="1200"/>
              </a:spcBef>
              <a:spcAft>
                <a:spcPts val="0"/>
              </a:spcAft>
              <a:buClr>
                <a:srgbClr val="013469"/>
              </a:buClr>
              <a:buSzPct val="95000"/>
              <a:buFont typeface="Arial" pitchFamily="34" charset="0"/>
              <a:buChar char="•"/>
              <a:defRPr/>
            </a:pPr>
            <a:r>
              <a:rPr lang="en-US" sz="2000" i="1" kern="0" dirty="0" smtClean="0">
                <a:solidFill>
                  <a:schemeClr val="tx1"/>
                </a:solidFill>
                <a:latin typeface="+mn-lt"/>
              </a:rPr>
              <a:t>SMACC priority committed a lot of MNC resources. Support with external collaborations (BINP &amp; NCBJ) helped to recover some</a:t>
            </a:r>
          </a:p>
          <a:p>
            <a:pPr marL="381000" indent="-381000">
              <a:lnSpc>
                <a:spcPts val="2600"/>
              </a:lnSpc>
              <a:spcBef>
                <a:spcPts val="1200"/>
              </a:spcBef>
              <a:spcAft>
                <a:spcPts val="0"/>
              </a:spcAft>
              <a:buClr>
                <a:srgbClr val="013469"/>
              </a:buClr>
              <a:buSzPct val="95000"/>
              <a:buFont typeface="Arial" pitchFamily="34" charset="0"/>
              <a:buChar char="•"/>
              <a:defRPr/>
            </a:pPr>
            <a:r>
              <a:rPr lang="en-US" sz="2000" i="1" kern="0" dirty="0" smtClean="0">
                <a:solidFill>
                  <a:schemeClr val="tx1"/>
                </a:solidFill>
                <a:latin typeface="+mn-lt"/>
              </a:rPr>
              <a:t>Margin to be considered in schedules in particular for restart phase (late activities / issues found during restart tests)</a:t>
            </a:r>
          </a:p>
          <a:p>
            <a:pPr marL="381000" indent="-381000">
              <a:lnSpc>
                <a:spcPts val="2600"/>
              </a:lnSpc>
              <a:spcBef>
                <a:spcPts val="1200"/>
              </a:spcBef>
              <a:spcAft>
                <a:spcPts val="0"/>
              </a:spcAft>
              <a:buClr>
                <a:srgbClr val="013469"/>
              </a:buClr>
              <a:buSzPct val="95000"/>
              <a:buFont typeface="Arial" pitchFamily="34" charset="0"/>
              <a:buChar char="•"/>
              <a:defRPr/>
            </a:pPr>
            <a:r>
              <a:rPr lang="en-US" sz="2000" i="1" kern="0" dirty="0" smtClean="0">
                <a:solidFill>
                  <a:schemeClr val="tx1"/>
                </a:solidFill>
                <a:latin typeface="+mn-lt"/>
              </a:rPr>
              <a:t>Prioritization of projects is of utmost importance for resource allocation</a:t>
            </a:r>
          </a:p>
          <a:p>
            <a:pPr marL="381000" indent="-381000">
              <a:lnSpc>
                <a:spcPts val="2600"/>
              </a:lnSpc>
              <a:spcBef>
                <a:spcPts val="1200"/>
              </a:spcBef>
              <a:spcAft>
                <a:spcPts val="0"/>
              </a:spcAft>
              <a:buClr>
                <a:srgbClr val="013469"/>
              </a:buClr>
              <a:buSzPct val="95000"/>
              <a:buFont typeface="Arial" pitchFamily="34" charset="0"/>
              <a:buChar char="•"/>
              <a:defRPr/>
            </a:pPr>
            <a:r>
              <a:rPr lang="en-US" sz="2000" i="1" kern="0" dirty="0" smtClean="0">
                <a:solidFill>
                  <a:schemeClr val="tx1"/>
                </a:solidFill>
                <a:latin typeface="+mn-lt"/>
              </a:rPr>
              <a:t>Radiation aspects well addressed (e.g. TDC2 / LSS1+); few electrical safety issues: reminder of basic safety rules</a:t>
            </a:r>
          </a:p>
          <a:p>
            <a:pPr marL="381000" indent="-381000">
              <a:lnSpc>
                <a:spcPts val="2600"/>
              </a:lnSpc>
              <a:spcBef>
                <a:spcPts val="1200"/>
              </a:spcBef>
              <a:spcAft>
                <a:spcPts val="0"/>
              </a:spcAft>
              <a:buClr>
                <a:srgbClr val="013469"/>
              </a:buClr>
              <a:buSzPct val="95000"/>
              <a:buFont typeface="Arial" pitchFamily="34" charset="0"/>
              <a:buChar char="•"/>
              <a:defRPr/>
            </a:pPr>
            <a:r>
              <a:rPr lang="en-US" sz="2000" i="1" kern="0" dirty="0" smtClean="0">
                <a:solidFill>
                  <a:schemeClr val="tx1"/>
                </a:solidFill>
                <a:latin typeface="+mn-lt"/>
              </a:rPr>
              <a:t>Safety rules and procedures demanding more and more resources</a:t>
            </a:r>
          </a:p>
          <a:p>
            <a:pPr marL="323850" indent="-381000">
              <a:lnSpc>
                <a:spcPts val="2075"/>
              </a:lnSpc>
              <a:spcBef>
                <a:spcPts val="1200"/>
              </a:spcBef>
              <a:buClr>
                <a:srgbClr val="013469"/>
              </a:buClr>
              <a:buFont typeface="Arial" pitchFamily="34" charset="0"/>
              <a:buChar char="•"/>
              <a:defRPr/>
            </a:pPr>
            <a:endParaRPr kumimoji="0" lang="en-US" sz="2000" b="0" i="1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381000" marR="0" lvl="0" indent="-381000" algn="l" defTabSz="914400" rtl="0" eaLnBrk="0" fontAlgn="base" latinLnBrk="0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SzPct val="95000"/>
              <a:buFont typeface="Wingdings" pitchFamily="2" charset="2"/>
              <a:buNone/>
              <a:tabLst/>
              <a:defRPr/>
            </a:pPr>
            <a:endParaRPr kumimoji="0" lang="en-US" sz="2800" b="0" i="1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81000" marR="0" lvl="0" indent="-381000" algn="l" defTabSz="914400" rtl="0" eaLnBrk="0" fontAlgn="base" latinLnBrk="0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SzPct val="95000"/>
              <a:buFont typeface="Wingdings" pitchFamily="2" charset="2"/>
              <a:buNone/>
              <a:tabLst/>
              <a:defRPr/>
            </a:pPr>
            <a:endParaRPr kumimoji="0" lang="en-US" sz="2800" b="0" i="1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01438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847556" y="2323837"/>
            <a:ext cx="8255000" cy="1371600"/>
          </a:xfrm>
        </p:spPr>
        <p:txBody>
          <a:bodyPr/>
          <a:lstStyle/>
          <a:p>
            <a:pPr algn="ctr"/>
            <a:r>
              <a:rPr lang="en-US" sz="4800" dirty="0" smtClean="0">
                <a:solidFill>
                  <a:schemeClr val="bg2">
                    <a:lumMod val="50000"/>
                  </a:schemeClr>
                </a:solidFill>
                <a:latin typeface="Comic Sans MS" pitchFamily="66" charset="0"/>
              </a:rPr>
              <a:t>Spare slides from IEFC workshop 03/2012</a:t>
            </a:r>
            <a:endParaRPr lang="en-US" sz="4800" dirty="0">
              <a:solidFill>
                <a:schemeClr val="bg2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6652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950" y="0"/>
            <a:ext cx="8255000" cy="685800"/>
          </a:xfrm>
        </p:spPr>
        <p:txBody>
          <a:bodyPr/>
          <a:lstStyle/>
          <a:p>
            <a:pPr algn="ctr"/>
            <a:r>
              <a:rPr lang="en-GB" sz="3200" dirty="0" smtClean="0"/>
              <a:t>Magnet baseline strategy for LS1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800170"/>
            <a:ext cx="8915400" cy="5981629"/>
          </a:xfrm>
        </p:spPr>
        <p:txBody>
          <a:bodyPr/>
          <a:lstStyle/>
          <a:p>
            <a:pPr marL="0" indent="0" algn="ctr">
              <a:lnSpc>
                <a:spcPct val="100000"/>
              </a:lnSpc>
              <a:buFont typeface="Wingdings"/>
              <a:buChar char="à"/>
            </a:pPr>
            <a:r>
              <a:rPr lang="en-US" sz="2400" b="1" dirty="0" smtClean="0">
                <a:solidFill>
                  <a:srgbClr val="0070C0"/>
                </a:solidFill>
              </a:rPr>
              <a:t>Memorandum</a:t>
            </a:r>
            <a:r>
              <a:rPr lang="en-US" sz="2000" dirty="0" smtClean="0"/>
              <a:t> </a:t>
            </a:r>
            <a:r>
              <a:rPr lang="en-US" sz="1800" dirty="0" smtClean="0"/>
              <a:t>addressed in October 2011: 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US" sz="1800" i="1" dirty="0" smtClean="0"/>
              <a:t>TE/MSC/MNC activities in IEF during LS1</a:t>
            </a:r>
            <a:r>
              <a:rPr lang="en-US" sz="1800" dirty="0" smtClean="0"/>
              <a:t> (EDMS 1169429)</a:t>
            </a:r>
            <a:endParaRPr lang="en-US" sz="1800" dirty="0"/>
          </a:p>
          <a:p>
            <a:r>
              <a:rPr lang="en-US" sz="2800" dirty="0" smtClean="0">
                <a:solidFill>
                  <a:srgbClr val="00B050"/>
                </a:solidFill>
              </a:rPr>
              <a:t>We intend to complete:</a:t>
            </a:r>
            <a:endParaRPr lang="en-US" sz="2400" dirty="0" smtClean="0">
              <a:solidFill>
                <a:srgbClr val="00B050"/>
              </a:solidFill>
            </a:endParaRPr>
          </a:p>
          <a:p>
            <a:pPr lvl="1">
              <a:lnSpc>
                <a:spcPts val="1400"/>
              </a:lnSpc>
              <a:buFont typeface="Arial" pitchFamily="34" charset="0"/>
              <a:buChar char="•"/>
            </a:pPr>
            <a:r>
              <a:rPr lang="en-US" sz="2000" dirty="0" smtClean="0"/>
              <a:t>Full inspection of the magnets</a:t>
            </a:r>
          </a:p>
          <a:p>
            <a:pPr lvl="1">
              <a:lnSpc>
                <a:spcPts val="1400"/>
              </a:lnSpc>
              <a:buFont typeface="Arial" pitchFamily="34" charset="0"/>
              <a:buChar char="•"/>
            </a:pPr>
            <a:r>
              <a:rPr lang="en-US" sz="2000" dirty="0" smtClean="0"/>
              <a:t>Corrective maintenance </a:t>
            </a:r>
          </a:p>
          <a:p>
            <a:pPr lvl="1">
              <a:lnSpc>
                <a:spcPts val="1400"/>
              </a:lnSpc>
              <a:buFont typeface="Arial" pitchFamily="34" charset="0"/>
              <a:buChar char="•"/>
            </a:pPr>
            <a:r>
              <a:rPr lang="en-US" sz="2000" dirty="0" smtClean="0"/>
              <a:t>Preventive maintenance and necessary consolidations</a:t>
            </a:r>
          </a:p>
          <a:p>
            <a:pPr lvl="1">
              <a:lnSpc>
                <a:spcPts val="1400"/>
              </a:lnSpc>
              <a:buFont typeface="Arial" pitchFamily="34" charset="0"/>
              <a:buChar char="•"/>
            </a:pPr>
            <a:r>
              <a:rPr lang="en-US" sz="2000" dirty="0" smtClean="0"/>
              <a:t>Necessary actions in highly radioactive areas</a:t>
            </a:r>
          </a:p>
          <a:p>
            <a:pPr lvl="1">
              <a:lnSpc>
                <a:spcPts val="1400"/>
              </a:lnSpc>
              <a:buFont typeface="Arial" pitchFamily="34" charset="0"/>
              <a:buChar char="•"/>
            </a:pPr>
            <a:r>
              <a:rPr lang="en-US" sz="2000" dirty="0" smtClean="0"/>
              <a:t>LIU activities to be done during LS1</a:t>
            </a:r>
            <a:endParaRPr lang="en-US" sz="2000" dirty="0" smtClean="0">
              <a:sym typeface="Wingdings" pitchFamily="2" charset="2"/>
            </a:endParaRPr>
          </a:p>
          <a:p>
            <a:pPr>
              <a:lnSpc>
                <a:spcPct val="100000"/>
              </a:lnSpc>
            </a:pPr>
            <a:r>
              <a:rPr lang="en-US" sz="2800" dirty="0" smtClean="0">
                <a:solidFill>
                  <a:srgbClr val="C00000"/>
                </a:solidFill>
              </a:rPr>
              <a:t>To reserve resources for LHC splice consolidation, we will put on hold:</a:t>
            </a:r>
            <a:endParaRPr lang="en-US" sz="2800" dirty="0">
              <a:solidFill>
                <a:srgbClr val="C00000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Less urgent consolidations (SMIT quadrupoles in L2, L3 and PSB; SPS pole shims, PS </a:t>
            </a:r>
            <a:r>
              <a:rPr lang="en-US" sz="2000" dirty="0" err="1" smtClean="0"/>
              <a:t>busbars</a:t>
            </a:r>
            <a:r>
              <a:rPr lang="en-US" sz="2000" dirty="0" smtClean="0"/>
              <a:t> and PFW’s, NEA interlock cabling, etc.)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Many desirable but less urgent maintenance activities</a:t>
            </a:r>
            <a:r>
              <a:rPr lang="en-US" sz="2800" i="1" dirty="0" smtClean="0"/>
              <a:t>	</a:t>
            </a:r>
          </a:p>
          <a:p>
            <a:pPr marL="0" indent="0">
              <a:buNone/>
            </a:pPr>
            <a:r>
              <a:rPr lang="en-US" sz="2800" i="1" dirty="0" smtClean="0"/>
              <a:t>	</a:t>
            </a:r>
            <a:endParaRPr lang="en-US" sz="2400" i="1" dirty="0" smtClean="0"/>
          </a:p>
          <a:p>
            <a:pPr marL="457200" lvl="1" indent="0">
              <a:buNone/>
            </a:pPr>
            <a:endParaRPr lang="en-US" sz="2400" dirty="0" smtClean="0"/>
          </a:p>
          <a:p>
            <a:endParaRPr lang="en-US" sz="2400" dirty="0" smtClean="0"/>
          </a:p>
          <a:p>
            <a:pPr>
              <a:buNone/>
            </a:pPr>
            <a:endParaRPr lang="en-US" sz="2400" dirty="0" smtClean="0">
              <a:sym typeface="Wingdings" pitchFamily="2" charset="2"/>
            </a:endParaRPr>
          </a:p>
        </p:txBody>
      </p:sp>
      <p:sp>
        <p:nvSpPr>
          <p:cNvPr id="5" name="Accolade fermante 4"/>
          <p:cNvSpPr/>
          <p:nvPr/>
        </p:nvSpPr>
        <p:spPr bwMode="auto">
          <a:xfrm>
            <a:off x="7543800" y="2136250"/>
            <a:ext cx="228600" cy="1295400"/>
          </a:xfrm>
          <a:prstGeom prst="rightBrace">
            <a:avLst/>
          </a:prstGeom>
          <a:noFill/>
          <a:ln w="3175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35" tIns="45718" rIns="91435" bIns="4571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2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7467600" y="2212450"/>
            <a:ext cx="24384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0" fontAlgn="base" latinLnBrk="0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kumimoji="0" lang="en-US" sz="1800" b="1" i="0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1800" i="0" u="sng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Most of it could not be</a:t>
            </a:r>
            <a:r>
              <a:rPr kumimoji="0" lang="en-US" sz="1800" i="0" u="sng" strike="noStrike" kern="0" cap="none" spc="0" normalizeH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800" i="0" u="sng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done during short shutdowns of the last 3 years</a:t>
            </a:r>
            <a:endParaRPr lang="en-US" sz="1800" dirty="0" smtClean="0">
              <a:solidFill>
                <a:srgbClr val="7030A0"/>
              </a:solidFill>
              <a:latin typeface="+mn-lt"/>
            </a:endParaRPr>
          </a:p>
          <a:p>
            <a:pPr marL="342900" marR="0" lvl="0" indent="-342900" algn="ctr" defTabSz="914400" rtl="0" eaLnBrk="0" fontAlgn="base" latinLnBrk="0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SzPct val="95000"/>
              <a:buFont typeface="Wingdings" pitchFamily="2" charset="2"/>
              <a:buNone/>
              <a:tabLst/>
              <a:defRPr/>
            </a:pPr>
            <a:endParaRPr kumimoji="0" lang="en-US" sz="2800" b="1" i="0" u="sng" strike="noStrike" kern="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0" fontAlgn="base" latinLnBrk="0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SzPct val="95000"/>
              <a:buFont typeface="Wingdings" pitchFamily="2" charset="2"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n-lt"/>
              <a:ea typeface="+mn-ea"/>
              <a:cs typeface="+mn-cs"/>
              <a:sym typeface="Wingdings" pitchFamily="2" charset="2"/>
            </a:endParaRPr>
          </a:p>
        </p:txBody>
      </p:sp>
      <p:pic>
        <p:nvPicPr>
          <p:cNvPr id="7" name="Picture 2" descr="C:\Users\jbauche\AppData\Local\Microsoft\Windows\Temporary Internet Files\Content.IE5\2ZETR4UC\MC900437093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3048000"/>
            <a:ext cx="5334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8877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950" y="0"/>
            <a:ext cx="8255000" cy="685800"/>
          </a:xfrm>
        </p:spPr>
        <p:txBody>
          <a:bodyPr/>
          <a:lstStyle/>
          <a:p>
            <a:pPr algn="ctr"/>
            <a:r>
              <a:rPr lang="en-US" sz="3200" dirty="0"/>
              <a:t>Maintenance and consolidation in IEF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7239000" cy="5562600"/>
          </a:xfrm>
        </p:spPr>
        <p:txBody>
          <a:bodyPr/>
          <a:lstStyle/>
          <a:p>
            <a:r>
              <a:rPr lang="en-US" sz="2800" b="1" dirty="0" smtClean="0">
                <a:solidFill>
                  <a:srgbClr val="00B050"/>
                </a:solidFill>
              </a:rPr>
              <a:t>Detailed inspection of magnets </a:t>
            </a:r>
          </a:p>
          <a:p>
            <a:pPr lvl="1">
              <a:lnSpc>
                <a:spcPts val="1600"/>
              </a:lnSpc>
              <a:buFont typeface="Arial" pitchFamily="34" charset="0"/>
              <a:buChar char="•"/>
            </a:pPr>
            <a:r>
              <a:rPr lang="en-US" sz="2000" dirty="0"/>
              <a:t>Removal of the magnet covers</a:t>
            </a:r>
          </a:p>
          <a:p>
            <a:pPr lvl="1">
              <a:lnSpc>
                <a:spcPts val="1600"/>
              </a:lnSpc>
              <a:buFont typeface="Arial" pitchFamily="34" charset="0"/>
              <a:buChar char="•"/>
            </a:pPr>
            <a:r>
              <a:rPr lang="en-US" sz="2000" dirty="0" smtClean="0"/>
              <a:t>Electrical tests</a:t>
            </a:r>
            <a:endParaRPr lang="en-US" sz="2000" dirty="0"/>
          </a:p>
          <a:p>
            <a:pPr lvl="1">
              <a:lnSpc>
                <a:spcPts val="1600"/>
              </a:lnSpc>
              <a:buFont typeface="Arial" pitchFamily="34" charset="0"/>
              <a:buChar char="•"/>
            </a:pPr>
            <a:r>
              <a:rPr lang="en-US" sz="2000" dirty="0" smtClean="0"/>
              <a:t>Audio-visual inspection in pulsed mode</a:t>
            </a:r>
            <a:endParaRPr lang="en-US" sz="2000" dirty="0">
              <a:solidFill>
                <a:srgbClr val="FF0000"/>
              </a:solidFill>
            </a:endParaRPr>
          </a:p>
          <a:p>
            <a:pPr lvl="1">
              <a:lnSpc>
                <a:spcPts val="1600"/>
              </a:lnSpc>
              <a:buFont typeface="Arial" pitchFamily="34" charset="0"/>
              <a:buChar char="•"/>
            </a:pPr>
            <a:r>
              <a:rPr lang="en-US" sz="2000" dirty="0" smtClean="0"/>
              <a:t>Thermal inspections</a:t>
            </a:r>
          </a:p>
          <a:p>
            <a:r>
              <a:rPr lang="en-US" sz="2400" dirty="0" smtClean="0">
                <a:solidFill>
                  <a:srgbClr val="0070C0"/>
                </a:solidFill>
              </a:rPr>
              <a:t>Machine conditions</a:t>
            </a:r>
            <a:endParaRPr lang="en-US" sz="2400" dirty="0">
              <a:solidFill>
                <a:srgbClr val="0070C0"/>
              </a:solidFill>
            </a:endParaRPr>
          </a:p>
          <a:p>
            <a:pPr lvl="1">
              <a:lnSpc>
                <a:spcPts val="1600"/>
              </a:lnSpc>
              <a:buFont typeface="Arial" pitchFamily="34" charset="0"/>
              <a:buChar char="•"/>
            </a:pPr>
            <a:r>
              <a:rPr lang="en-US" sz="2000" dirty="0" smtClean="0"/>
              <a:t>Machine closed to non-MNC personnel during power tests</a:t>
            </a:r>
          </a:p>
          <a:p>
            <a:pPr lvl="1">
              <a:lnSpc>
                <a:spcPts val="1600"/>
              </a:lnSpc>
              <a:buFont typeface="Arial" pitchFamily="34" charset="0"/>
              <a:buChar char="•"/>
            </a:pPr>
            <a:r>
              <a:rPr lang="en-US" sz="2000" dirty="0" smtClean="0"/>
              <a:t>Power, cooling, interlocks, access operational</a:t>
            </a:r>
          </a:p>
          <a:p>
            <a:r>
              <a:rPr lang="en-US" sz="2400" dirty="0" smtClean="0">
                <a:solidFill>
                  <a:srgbClr val="0070C0"/>
                </a:solidFill>
              </a:rPr>
              <a:t>Support from other groups</a:t>
            </a:r>
            <a:endParaRPr lang="en-US" sz="2400" dirty="0">
              <a:solidFill>
                <a:srgbClr val="0070C0"/>
              </a:solidFill>
            </a:endParaRPr>
          </a:p>
          <a:p>
            <a:pPr lvl="1">
              <a:lnSpc>
                <a:spcPts val="1600"/>
              </a:lnSpc>
              <a:buFont typeface="Arial" pitchFamily="34" charset="0"/>
              <a:buChar char="•"/>
            </a:pPr>
            <a:r>
              <a:rPr lang="en-US" sz="2000" dirty="0" smtClean="0"/>
              <a:t>BE/OP to power the magnets and lock the accesses</a:t>
            </a:r>
          </a:p>
          <a:p>
            <a:pPr lvl="1">
              <a:lnSpc>
                <a:spcPts val="1600"/>
              </a:lnSpc>
              <a:buFont typeface="Arial" pitchFamily="34" charset="0"/>
              <a:buChar char="•"/>
            </a:pPr>
            <a:r>
              <a:rPr lang="en-US" sz="2000" dirty="0" smtClean="0"/>
              <a:t>TE/EPC support for power converters operation</a:t>
            </a:r>
            <a:endParaRPr lang="en-US" sz="2000" dirty="0"/>
          </a:p>
          <a:p>
            <a:r>
              <a:rPr lang="en-US" sz="2400" i="1" dirty="0" smtClean="0">
                <a:solidFill>
                  <a:srgbClr val="C00000"/>
                </a:solidFill>
              </a:rPr>
              <a:t>To be done in the </a:t>
            </a:r>
            <a:r>
              <a:rPr lang="en-US" sz="2400" i="1" u="sng" dirty="0" smtClean="0">
                <a:solidFill>
                  <a:srgbClr val="C00000"/>
                </a:solidFill>
              </a:rPr>
              <a:t>beginning</a:t>
            </a:r>
            <a:r>
              <a:rPr lang="en-US" sz="2400" i="1" dirty="0" smtClean="0">
                <a:solidFill>
                  <a:srgbClr val="C00000"/>
                </a:solidFill>
              </a:rPr>
              <a:t> of LS1 </a:t>
            </a:r>
          </a:p>
          <a:p>
            <a:pPr>
              <a:buNone/>
            </a:pPr>
            <a:r>
              <a:rPr lang="en-US" sz="2400" i="1" dirty="0" smtClean="0">
                <a:solidFill>
                  <a:srgbClr val="0070C0"/>
                </a:solidFill>
              </a:rPr>
              <a:t>		</a:t>
            </a:r>
            <a:r>
              <a:rPr lang="en-US" sz="2000" dirty="0" smtClean="0"/>
              <a:t>(except       zones!)</a:t>
            </a:r>
          </a:p>
          <a:p>
            <a:pPr>
              <a:buNone/>
            </a:pPr>
            <a:endParaRPr lang="en-US" sz="2400" dirty="0" smtClean="0">
              <a:sym typeface="Wingdings" pitchFamily="2" charset="2"/>
            </a:endParaRPr>
          </a:p>
        </p:txBody>
      </p:sp>
      <p:pic>
        <p:nvPicPr>
          <p:cNvPr id="2050" name="Picture 2" descr="C:\Users\jbauche\AppData\Local\Microsoft\Windows\Temporary Internet Files\Content.IE5\2ZETR4UC\MC900437093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6019800"/>
            <a:ext cx="5334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381000" y="762000"/>
            <a:ext cx="9296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0" fontAlgn="base" latinLnBrk="0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kumimoji="0" lang="en-US" sz="2800" b="1" i="0" u="sng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 all machines</a:t>
            </a:r>
            <a:endParaRPr lang="en-US" sz="2000" dirty="0" smtClean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/>
          <a:srcRect b="7946"/>
          <a:stretch/>
        </p:blipFill>
        <p:spPr bwMode="auto">
          <a:xfrm>
            <a:off x="6634701" y="1219200"/>
            <a:ext cx="2895600" cy="2016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ZoneTexte 8"/>
          <p:cNvSpPr txBox="1"/>
          <p:nvPr/>
        </p:nvSpPr>
        <p:spPr>
          <a:xfrm>
            <a:off x="6815994" y="3236181"/>
            <a:ext cx="25330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Loose electrical connection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8518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950" y="0"/>
            <a:ext cx="8255000" cy="685800"/>
          </a:xfrm>
        </p:spPr>
        <p:txBody>
          <a:bodyPr/>
          <a:lstStyle/>
          <a:p>
            <a:pPr algn="ctr"/>
            <a:r>
              <a:rPr lang="en-US" sz="3200" dirty="0"/>
              <a:t>Maintenance and consolidation in IEF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6781800" cy="5562600"/>
          </a:xfrm>
        </p:spPr>
        <p:txBody>
          <a:bodyPr/>
          <a:lstStyle/>
          <a:p>
            <a:r>
              <a:rPr lang="en-US" sz="2800" b="1" dirty="0" smtClean="0">
                <a:solidFill>
                  <a:srgbClr val="00B050"/>
                </a:solidFill>
              </a:rPr>
              <a:t>Corrective /  preventive maintenance</a:t>
            </a:r>
          </a:p>
          <a:p>
            <a:pPr lvl="1">
              <a:lnSpc>
                <a:spcPts val="1600"/>
              </a:lnSpc>
              <a:buFont typeface="Arial" pitchFamily="34" charset="0"/>
              <a:buChar char="•"/>
            </a:pPr>
            <a:r>
              <a:rPr lang="en-US" sz="2000" dirty="0" smtClean="0"/>
              <a:t>Repair / replacement of faulty magnets</a:t>
            </a:r>
            <a:endParaRPr lang="en-US" sz="2000" dirty="0">
              <a:solidFill>
                <a:srgbClr val="FF0000"/>
              </a:solidFill>
            </a:endParaRPr>
          </a:p>
          <a:p>
            <a:pPr lvl="1">
              <a:lnSpc>
                <a:spcPts val="2000"/>
              </a:lnSpc>
              <a:buFont typeface="Arial" pitchFamily="34" charset="0"/>
              <a:buChar char="•"/>
            </a:pPr>
            <a:r>
              <a:rPr lang="en-US" sz="2000" dirty="0" smtClean="0"/>
              <a:t>Shimming in-situ or replacement of magnets with critical coil movement</a:t>
            </a:r>
          </a:p>
          <a:p>
            <a:pPr lvl="1">
              <a:lnSpc>
                <a:spcPts val="1600"/>
              </a:lnSpc>
              <a:buFont typeface="Arial" pitchFamily="34" charset="0"/>
              <a:buChar char="•"/>
            </a:pPr>
            <a:r>
              <a:rPr lang="en-US" sz="2000" dirty="0" smtClean="0"/>
              <a:t>Refurbishment of defective magnets in workshops</a:t>
            </a:r>
          </a:p>
          <a:p>
            <a:pPr lvl="1">
              <a:lnSpc>
                <a:spcPts val="1600"/>
              </a:lnSpc>
              <a:buFont typeface="Arial" pitchFamily="34" charset="0"/>
              <a:buChar char="•"/>
            </a:pPr>
            <a:r>
              <a:rPr lang="en-US" sz="2000" dirty="0" smtClean="0"/>
              <a:t>Cleaning of all magnet filters</a:t>
            </a:r>
          </a:p>
          <a:p>
            <a:r>
              <a:rPr lang="en-US" sz="2400" dirty="0" smtClean="0">
                <a:solidFill>
                  <a:srgbClr val="0070C0"/>
                </a:solidFill>
              </a:rPr>
              <a:t>Machine conditions</a:t>
            </a:r>
            <a:endParaRPr lang="en-US" sz="2400" dirty="0">
              <a:solidFill>
                <a:srgbClr val="0070C0"/>
              </a:solidFill>
            </a:endParaRPr>
          </a:p>
          <a:p>
            <a:pPr lvl="1">
              <a:lnSpc>
                <a:spcPts val="1600"/>
              </a:lnSpc>
              <a:buFont typeface="Arial" pitchFamily="34" charset="0"/>
              <a:buChar char="•"/>
            </a:pPr>
            <a:r>
              <a:rPr lang="en-US" sz="2000" dirty="0" smtClean="0"/>
              <a:t>Free access for handling and transport in the tunnel (coactivity)</a:t>
            </a:r>
          </a:p>
          <a:p>
            <a:r>
              <a:rPr lang="en-US" sz="2400" dirty="0" smtClean="0">
                <a:solidFill>
                  <a:srgbClr val="0070C0"/>
                </a:solidFill>
              </a:rPr>
              <a:t>Support from other groups</a:t>
            </a:r>
            <a:endParaRPr lang="en-US" sz="2400" dirty="0">
              <a:solidFill>
                <a:srgbClr val="0070C0"/>
              </a:solidFill>
            </a:endParaRPr>
          </a:p>
          <a:p>
            <a:pPr lvl="1">
              <a:lnSpc>
                <a:spcPts val="1600"/>
              </a:lnSpc>
              <a:buFont typeface="Arial" pitchFamily="34" charset="0"/>
              <a:buChar char="•"/>
            </a:pPr>
            <a:r>
              <a:rPr lang="en-US" sz="2000" dirty="0" smtClean="0"/>
              <a:t>EN/HE, TE/VSC, BE/ABP for magnet replacements</a:t>
            </a:r>
          </a:p>
          <a:p>
            <a:r>
              <a:rPr lang="en-US" sz="2400" i="1" dirty="0" smtClean="0">
                <a:solidFill>
                  <a:srgbClr val="0070C0"/>
                </a:solidFill>
              </a:rPr>
              <a:t>Activity spread over the whole LS1 duration, ending with the most radioactive zones</a:t>
            </a:r>
            <a:endParaRPr lang="en-US" sz="2400" i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en-US" sz="2400" i="1" dirty="0" smtClean="0">
                <a:solidFill>
                  <a:srgbClr val="C00000"/>
                </a:solidFill>
              </a:rPr>
              <a:t>		</a:t>
            </a:r>
            <a:endParaRPr lang="en-US" sz="2000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en-US" sz="2400" dirty="0" smtClean="0">
              <a:sym typeface="Wingdings" pitchFamily="2" charset="2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381000" y="762000"/>
            <a:ext cx="9296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0" fontAlgn="base" latinLnBrk="0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kumimoji="0" lang="en-US" sz="2800" b="1" i="0" u="sng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 all machines</a:t>
            </a:r>
            <a:endParaRPr lang="en-US" sz="2000" dirty="0" smtClean="0">
              <a:solidFill>
                <a:srgbClr val="FF0000"/>
              </a:solidFill>
            </a:endParaRPr>
          </a:p>
          <a:p>
            <a:pPr marL="342900" marR="0" lvl="0" indent="-342900" algn="ctr" defTabSz="914400" rtl="0" eaLnBrk="0" fontAlgn="base" latinLnBrk="0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SzPct val="95000"/>
              <a:buFont typeface="Wingdings" pitchFamily="2" charset="2"/>
              <a:buNone/>
              <a:tabLst/>
              <a:defRPr/>
            </a:pPr>
            <a:endParaRPr kumimoji="0" lang="en-US" sz="2800" b="1" i="0" u="sng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SzPct val="95000"/>
              <a:buFont typeface="Wingdings" pitchFamily="2" charset="2"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Wingdings" pitchFamily="2" charset="2"/>
            </a:endParaRPr>
          </a:p>
        </p:txBody>
      </p:sp>
      <p:pic>
        <p:nvPicPr>
          <p:cNvPr id="2050" name="Picture 2" descr="G:\Workspaces\n\NORMA\MI\MPC\CTF3\Photos\CLEX water-filters\Combiner.CR.QFJ.0880.filter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99" t="19304" r="24883"/>
          <a:stretch/>
        </p:blipFill>
        <p:spPr bwMode="auto">
          <a:xfrm>
            <a:off x="7223736" y="1586598"/>
            <a:ext cx="2272748" cy="2334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\\cern.ch\dfs\Users\d\dumasm\Desktop\IR000045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46" t="18651" r="31670" b="19240"/>
          <a:stretch/>
        </p:blipFill>
        <p:spPr bwMode="auto">
          <a:xfrm>
            <a:off x="7223736" y="4352015"/>
            <a:ext cx="2272749" cy="20574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ZoneTexte 7"/>
          <p:cNvSpPr txBox="1"/>
          <p:nvPr/>
        </p:nvSpPr>
        <p:spPr>
          <a:xfrm>
            <a:off x="7407610" y="3935232"/>
            <a:ext cx="1905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Clogged filter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ZoneTexte 7"/>
          <p:cNvSpPr txBox="1"/>
          <p:nvPr/>
        </p:nvSpPr>
        <p:spPr>
          <a:xfrm>
            <a:off x="7407610" y="6427981"/>
            <a:ext cx="1905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Clogged coil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8518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950" y="0"/>
            <a:ext cx="8255000" cy="685800"/>
          </a:xfrm>
        </p:spPr>
        <p:txBody>
          <a:bodyPr/>
          <a:lstStyle/>
          <a:p>
            <a:pPr algn="ctr"/>
            <a:r>
              <a:rPr lang="en-US" sz="3200" dirty="0"/>
              <a:t>Maintenance and consolidation in IEF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33900"/>
            <a:ext cx="4495800" cy="5015299"/>
          </a:xfrm>
        </p:spPr>
        <p:txBody>
          <a:bodyPr/>
          <a:lstStyle/>
          <a:p>
            <a:pPr marL="342900" lvl="1" indent="-342900">
              <a:lnSpc>
                <a:spcPts val="2800"/>
              </a:lnSpc>
              <a:buSzPct val="95000"/>
              <a:buFont typeface="Wingdings" pitchFamily="2" charset="2"/>
              <a:buChar char="è"/>
            </a:pPr>
            <a:r>
              <a:rPr lang="en-US" b="1" dirty="0" smtClean="0">
                <a:solidFill>
                  <a:srgbClr val="00B050"/>
                </a:solidFill>
              </a:rPr>
              <a:t>Revise most critical auxiliary magnet cooling circuits</a:t>
            </a:r>
          </a:p>
          <a:p>
            <a:pPr lvl="1">
              <a:lnSpc>
                <a:spcPts val="2000"/>
              </a:lnSpc>
              <a:buFont typeface="Arial" pitchFamily="34" charset="0"/>
              <a:buChar char="•"/>
            </a:pPr>
            <a:r>
              <a:rPr lang="en-US" sz="2000" dirty="0" smtClean="0"/>
              <a:t>Missed preventive maintenance</a:t>
            </a:r>
          </a:p>
          <a:p>
            <a:pPr lvl="1">
              <a:lnSpc>
                <a:spcPts val="2000"/>
              </a:lnSpc>
              <a:buFont typeface="Arial" pitchFamily="34" charset="0"/>
              <a:buChar char="•"/>
            </a:pPr>
            <a:r>
              <a:rPr lang="en-US" sz="2000" dirty="0" smtClean="0"/>
              <a:t>Replacement of internal flexible hoses</a:t>
            </a:r>
          </a:p>
          <a:p>
            <a:pPr lvl="1">
              <a:lnSpc>
                <a:spcPts val="2000"/>
              </a:lnSpc>
              <a:buFont typeface="Arial" pitchFamily="34" charset="0"/>
              <a:buChar char="•"/>
            </a:pPr>
            <a:r>
              <a:rPr lang="en-US" sz="2000" dirty="0" smtClean="0"/>
              <a:t>Check hoses crimping system</a:t>
            </a:r>
          </a:p>
          <a:p>
            <a:pPr marL="342900" lvl="1" indent="-342900">
              <a:lnSpc>
                <a:spcPts val="2800"/>
              </a:lnSpc>
              <a:buSzPct val="95000"/>
              <a:buFont typeface="Wingdings" pitchFamily="2" charset="2"/>
              <a:buChar char="è"/>
            </a:pPr>
            <a:r>
              <a:rPr lang="en-US" sz="2400" i="1" dirty="0" smtClean="0">
                <a:solidFill>
                  <a:srgbClr val="0070C0"/>
                </a:solidFill>
              </a:rPr>
              <a:t>Activity </a:t>
            </a:r>
            <a:r>
              <a:rPr lang="en-US" sz="2400" i="1" dirty="0">
                <a:solidFill>
                  <a:srgbClr val="0070C0"/>
                </a:solidFill>
              </a:rPr>
              <a:t>spread over the whole LS1 duration</a:t>
            </a:r>
            <a:endParaRPr lang="en-US" sz="2400" dirty="0" smtClean="0">
              <a:sym typeface="Wingdings" pitchFamily="2" charset="2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381000" y="762000"/>
            <a:ext cx="8839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0" fontAlgn="base" latinLnBrk="0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US" sz="2800" b="1" u="sng" kern="0" dirty="0" smtClean="0">
                <a:solidFill>
                  <a:schemeClr val="tx1"/>
                </a:solidFill>
                <a:latin typeface="+mn-lt"/>
              </a:rPr>
              <a:t>PS Booster</a:t>
            </a:r>
            <a:endParaRPr lang="en-US" sz="2000" dirty="0" smtClean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27160" r="3704"/>
          <a:stretch>
            <a:fillRect/>
          </a:stretch>
        </p:blipFill>
        <p:spPr bwMode="auto">
          <a:xfrm>
            <a:off x="7224889" y="1600200"/>
            <a:ext cx="2331155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 l="22222" r="22222" b="16667"/>
          <a:stretch>
            <a:fillRect/>
          </a:stretch>
        </p:blipFill>
        <p:spPr bwMode="auto">
          <a:xfrm>
            <a:off x="4800600" y="1600200"/>
            <a:ext cx="22479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ZoneTexte 7"/>
          <p:cNvSpPr txBox="1"/>
          <p:nvPr/>
        </p:nvSpPr>
        <p:spPr>
          <a:xfrm>
            <a:off x="4972050" y="6190090"/>
            <a:ext cx="1905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ONO/XNO/QSK-Type IA</a:t>
            </a:r>
            <a:endParaRPr lang="fr-FR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7467600" y="6172200"/>
            <a:ext cx="190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OSK/XSK/DVT/DHZ (Type B)</a:t>
            </a:r>
            <a:endParaRPr lang="fr-FR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8518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950" y="0"/>
            <a:ext cx="8255000" cy="685800"/>
          </a:xfrm>
        </p:spPr>
        <p:txBody>
          <a:bodyPr/>
          <a:lstStyle/>
          <a:p>
            <a:pPr algn="ctr"/>
            <a:r>
              <a:rPr lang="en-US" sz="3200" dirty="0"/>
              <a:t>Maintenance and consolidation in IEF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143000"/>
            <a:ext cx="8077200" cy="5257800"/>
          </a:xfrm>
        </p:spPr>
        <p:txBody>
          <a:bodyPr/>
          <a:lstStyle/>
          <a:p>
            <a:pPr marL="342900" lvl="1" indent="-342900">
              <a:lnSpc>
                <a:spcPts val="2800"/>
              </a:lnSpc>
              <a:buSzPct val="95000"/>
              <a:buFont typeface="Wingdings" pitchFamily="2" charset="2"/>
              <a:buChar char="è"/>
            </a:pPr>
            <a:r>
              <a:rPr lang="en-US" b="1" dirty="0" smtClean="0">
                <a:solidFill>
                  <a:srgbClr val="00B050"/>
                </a:solidFill>
              </a:rPr>
              <a:t>Removal of unused magnet in beam lines 7000 and 8000</a:t>
            </a:r>
            <a:endParaRPr lang="en-US" b="1" i="1" dirty="0" smtClean="0"/>
          </a:p>
          <a:p>
            <a:pPr lvl="1">
              <a:lnSpc>
                <a:spcPts val="1600"/>
              </a:lnSpc>
              <a:buFont typeface="Arial" pitchFamily="34" charset="0"/>
              <a:buChar char="•"/>
            </a:pPr>
            <a:r>
              <a:rPr lang="en-US" sz="2000" dirty="0" smtClean="0"/>
              <a:t>Required for the ELENA project</a:t>
            </a:r>
          </a:p>
          <a:p>
            <a:r>
              <a:rPr lang="en-US" sz="2400" dirty="0" smtClean="0">
                <a:solidFill>
                  <a:srgbClr val="0070C0"/>
                </a:solidFill>
              </a:rPr>
              <a:t>Machine conditions</a:t>
            </a:r>
          </a:p>
          <a:p>
            <a:pPr lvl="1">
              <a:lnSpc>
                <a:spcPts val="1600"/>
              </a:lnSpc>
              <a:buFont typeface="Arial" pitchFamily="34" charset="0"/>
              <a:buChar char="•"/>
            </a:pPr>
            <a:r>
              <a:rPr lang="en-US" sz="2000" dirty="0" smtClean="0"/>
              <a:t>Opening the concrete roof of AD</a:t>
            </a:r>
          </a:p>
          <a:p>
            <a:r>
              <a:rPr lang="en-US" sz="2400" dirty="0" smtClean="0">
                <a:solidFill>
                  <a:srgbClr val="0070C0"/>
                </a:solidFill>
              </a:rPr>
              <a:t>Support from other groups</a:t>
            </a:r>
            <a:endParaRPr lang="en-US" sz="2400" dirty="0">
              <a:solidFill>
                <a:srgbClr val="0070C0"/>
              </a:solidFill>
            </a:endParaRPr>
          </a:p>
          <a:p>
            <a:pPr lvl="1">
              <a:lnSpc>
                <a:spcPts val="2000"/>
              </a:lnSpc>
              <a:buFont typeface="Arial" pitchFamily="34" charset="0"/>
              <a:buChar char="•"/>
            </a:pPr>
            <a:r>
              <a:rPr lang="en-US" sz="2000" dirty="0" smtClean="0"/>
              <a:t>EN/HE, TE/VSC</a:t>
            </a:r>
            <a:endParaRPr lang="en-US" sz="2000" dirty="0"/>
          </a:p>
          <a:p>
            <a:pPr>
              <a:buNone/>
            </a:pPr>
            <a:r>
              <a:rPr lang="en-US" sz="2400" i="1" dirty="0" smtClean="0">
                <a:solidFill>
                  <a:srgbClr val="C00000"/>
                </a:solidFill>
              </a:rPr>
              <a:t>		</a:t>
            </a:r>
            <a:endParaRPr lang="en-US" sz="2000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en-US" sz="2400" dirty="0" smtClean="0">
              <a:sym typeface="Wingdings" pitchFamily="2" charset="2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381000" y="762000"/>
            <a:ext cx="8458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0" fontAlgn="base" latinLnBrk="0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US" sz="2800" b="1" u="sng" kern="0" dirty="0" smtClean="0">
                <a:solidFill>
                  <a:schemeClr val="tx1"/>
                </a:solidFill>
                <a:latin typeface="+mn-lt"/>
              </a:rPr>
              <a:t>AD transfer lines</a:t>
            </a:r>
            <a:endParaRPr lang="en-US" sz="2000" dirty="0" smtClean="0">
              <a:solidFill>
                <a:srgbClr val="FF0000"/>
              </a:solidFill>
            </a:endParaRPr>
          </a:p>
        </p:txBody>
      </p:sp>
      <p:pic>
        <p:nvPicPr>
          <p:cNvPr id="11" name="Picture 4" descr="Redressement final en Vertical par le BTI80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4446" y="4430694"/>
            <a:ext cx="4174486" cy="1699051"/>
          </a:xfrm>
          <a:prstGeom prst="rect">
            <a:avLst/>
          </a:prstGeom>
          <a:noFill/>
        </p:spPr>
      </p:pic>
      <p:pic>
        <p:nvPicPr>
          <p:cNvPr id="12" name="Picture 1" descr="G:\Workspaces\n\NORMA\MI\MPC\AD\AD_magnets_pictures\100_4629.JPG"/>
          <p:cNvPicPr>
            <a:picLocks noChangeAspect="1" noChangeArrowheads="1"/>
          </p:cNvPicPr>
          <p:nvPr/>
        </p:nvPicPr>
        <p:blipFill>
          <a:blip r:embed="rId3" cstate="print"/>
          <a:srcRect l="6139" t="9692" r="11733" b="3502"/>
          <a:stretch>
            <a:fillRect/>
          </a:stretch>
        </p:blipFill>
        <p:spPr bwMode="auto">
          <a:xfrm>
            <a:off x="6871252" y="1680117"/>
            <a:ext cx="2598420" cy="1901283"/>
          </a:xfrm>
          <a:prstGeom prst="rect">
            <a:avLst/>
          </a:prstGeom>
          <a:noFill/>
        </p:spPr>
      </p:pic>
      <p:pic>
        <p:nvPicPr>
          <p:cNvPr id="13" name="Picture 2" descr="G:\Workspaces\n\NORMA\MI\MPC\AD\AD_magnets_pictures\100_464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1252" y="4270917"/>
            <a:ext cx="2641736" cy="1828800"/>
          </a:xfrm>
          <a:prstGeom prst="rect">
            <a:avLst/>
          </a:prstGeom>
          <a:noFill/>
        </p:spPr>
      </p:pic>
      <p:sp>
        <p:nvSpPr>
          <p:cNvPr id="14" name="TextBox 5"/>
          <p:cNvSpPr txBox="1"/>
          <p:nvPr/>
        </p:nvSpPr>
        <p:spPr>
          <a:xfrm>
            <a:off x="7557052" y="3661317"/>
            <a:ext cx="13521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BHZ 8000 – 30 T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TextBox 6"/>
          <p:cNvSpPr txBox="1"/>
          <p:nvPr/>
        </p:nvSpPr>
        <p:spPr>
          <a:xfrm>
            <a:off x="7633252" y="6175917"/>
            <a:ext cx="1328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BTI 8002 – 7.5 T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TextBox 6"/>
          <p:cNvSpPr txBox="1"/>
          <p:nvPr/>
        </p:nvSpPr>
        <p:spPr>
          <a:xfrm>
            <a:off x="2596789" y="6189817"/>
            <a:ext cx="2209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Layout of transfer line 8000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8518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T-MEL_template">
  <a:themeElements>
    <a:clrScheme name="AT-MEL_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T-MEL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35" tIns="45718" rIns="91435" bIns="45718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35" tIns="45718" rIns="91435" bIns="45718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AT-MEL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T-MEL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T-MEL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T-MEL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T-MEL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T-MEL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T-MEL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T-MEL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T-MEL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T-MEL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T-MEL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T-MEL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16140</TotalTime>
  <Words>1801</Words>
  <Application>Microsoft Office PowerPoint</Application>
  <PresentationFormat>A4 Paper (210x297 mm)</PresentationFormat>
  <Paragraphs>293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AT-MEL_template</vt:lpstr>
      <vt:lpstr>Feedback on Warm Magnet Activities during LS1</vt:lpstr>
      <vt:lpstr>Outline</vt:lpstr>
      <vt:lpstr>Main Conclusions</vt:lpstr>
      <vt:lpstr>Spare slides from IEFC workshop 03/2012</vt:lpstr>
      <vt:lpstr>Magnet baseline strategy for LS1</vt:lpstr>
      <vt:lpstr>Maintenance and consolidation in IEF</vt:lpstr>
      <vt:lpstr>Maintenance and consolidation in IEF</vt:lpstr>
      <vt:lpstr>Maintenance and consolidation in IEF</vt:lpstr>
      <vt:lpstr>Maintenance and consolidation in IEF</vt:lpstr>
      <vt:lpstr>Maintenance and consolidation in IEF</vt:lpstr>
      <vt:lpstr>Maintenance and consolidation in IEF</vt:lpstr>
      <vt:lpstr>Maintenance and consolidation in IEF</vt:lpstr>
      <vt:lpstr>Maintenance and consolidation in IEF</vt:lpstr>
      <vt:lpstr>Maintenance and consolidation in IEF</vt:lpstr>
      <vt:lpstr>Maintenance and consolidation in IEF</vt:lpstr>
      <vt:lpstr>Maintenance and consolidation in IEF</vt:lpstr>
      <vt:lpstr>Maintenance and consolidation in IEF</vt:lpstr>
      <vt:lpstr>Maintenance and consolidation in IEF</vt:lpstr>
      <vt:lpstr>Maintenance and consolidation in IEF</vt:lpstr>
      <vt:lpstr>Maintenance and consolidation in IEF</vt:lpstr>
      <vt:lpstr>Maintenance and consolidation in IEF</vt:lpstr>
      <vt:lpstr>LHC Injector Upgrade activities</vt:lpstr>
      <vt:lpstr>LHC Injector Upgrade activities</vt:lpstr>
      <vt:lpstr>LHC Injector Upgrade activities</vt:lpstr>
      <vt:lpstr>LHC Injector Upgrade activities</vt:lpstr>
      <vt:lpstr>Resources</vt:lpstr>
      <vt:lpstr>Summary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MNC Internal review-Findings</dc:title>
  <dc:creator>J. Bauche</dc:creator>
  <cp:lastModifiedBy>Jeremie Bauche</cp:lastModifiedBy>
  <cp:revision>1018</cp:revision>
  <cp:lastPrinted>2015-03-17T08:52:18Z</cp:lastPrinted>
  <dcterms:created xsi:type="dcterms:W3CDTF">2003-10-02T10:03:25Z</dcterms:created>
  <dcterms:modified xsi:type="dcterms:W3CDTF">2015-03-17T14:36:19Z</dcterms:modified>
</cp:coreProperties>
</file>