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58" r:id="rId4"/>
    <p:sldId id="259" r:id="rId5"/>
    <p:sldId id="26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1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56158-14D7-E447-83CC-966BD39F0A5B}" type="datetimeFigureOut">
              <a:rPr lang="en-US" smtClean="0"/>
              <a:t>04/06/15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09090-A326-CD4E-8435-6BC00550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79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EE457-726D-46F6-B2A7-1511CB351AC3}" type="datetimeFigureOut">
              <a:rPr lang="en-US" smtClean="0"/>
              <a:pPr/>
              <a:t>04/06/15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2497D-25DB-4B38-A718-A5E8567DF3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419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6F2D0-0F91-4EFB-8F30-B9D014E699A2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623618" name="Rectangle 7"/>
          <p:cNvSpPr txBox="1">
            <a:spLocks noGrp="1" noChangeArrowheads="1"/>
          </p:cNvSpPr>
          <p:nvPr/>
        </p:nvSpPr>
        <p:spPr bwMode="auto">
          <a:xfrm>
            <a:off x="3811588" y="9359900"/>
            <a:ext cx="29178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72" tIns="45336" rIns="90672" bIns="45336" anchor="b"/>
          <a:lstStyle>
            <a:lvl1pPr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7013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7013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9938" indent="-227013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71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43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15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687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0" hangingPunct="0"/>
            <a:fld id="{AEC7D78D-1EC6-4D1B-BD46-98AEE454E987}" type="slidenum">
              <a:rPr lang="sl-SI" altLang="en-US" sz="1200"/>
              <a:pPr algn="r" eaLnBrk="0" hangingPunct="0"/>
              <a:t>2</a:t>
            </a:fld>
            <a:endParaRPr lang="sl-SI" altLang="en-US" sz="1200"/>
          </a:p>
        </p:txBody>
      </p:sp>
      <p:sp>
        <p:nvSpPr>
          <p:cNvPr id="6236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3288" y="739775"/>
            <a:ext cx="4926012" cy="3694113"/>
          </a:xfrm>
          <a:ln/>
        </p:spPr>
      </p:sp>
      <p:sp>
        <p:nvSpPr>
          <p:cNvPr id="623620" name="Notes Placeholder 2"/>
          <p:cNvSpPr>
            <a:spLocks noGrp="1"/>
          </p:cNvSpPr>
          <p:nvPr>
            <p:ph type="body" idx="1"/>
          </p:nvPr>
        </p:nvSpPr>
        <p:spPr>
          <a:xfrm>
            <a:off x="896938" y="4679950"/>
            <a:ext cx="4937125" cy="4435475"/>
          </a:xfrm>
        </p:spPr>
        <p:txBody>
          <a:bodyPr lIns="90672" tIns="45336" rIns="90672" bIns="45336"/>
          <a:lstStyle/>
          <a:p>
            <a:endParaRPr lang="sl-SI" altLang="en-US"/>
          </a:p>
        </p:txBody>
      </p:sp>
      <p:sp>
        <p:nvSpPr>
          <p:cNvPr id="623621" name="Slide Number Placeholder 3"/>
          <p:cNvSpPr txBox="1">
            <a:spLocks noGrp="1"/>
          </p:cNvSpPr>
          <p:nvPr/>
        </p:nvSpPr>
        <p:spPr bwMode="auto">
          <a:xfrm>
            <a:off x="3813175" y="9361488"/>
            <a:ext cx="29178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72" tIns="45336" rIns="90672" bIns="45336" anchor="b"/>
          <a:lstStyle>
            <a:lvl1pPr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7013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7013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39938" indent="-227013" algn="l" defTabSz="9064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71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43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15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68738" indent="-227013" defTabSz="9064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0" hangingPunct="0"/>
            <a:fld id="{49DFC5EA-6FBA-41D4-BDF9-35C54396958C}" type="slidenum">
              <a:rPr lang="en-US" altLang="en-US" sz="1200">
                <a:latin typeface="Times New Roman" panose="02020603050405020304" pitchFamily="18" charset="0"/>
              </a:rPr>
              <a:pPr algn="r" eaLnBrk="0" hangingPunct="0"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010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150" y="0"/>
            <a:ext cx="14668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150" y="0"/>
            <a:ext cx="14668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150" y="0"/>
            <a:ext cx="14668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CERN, 4/6/2015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M.Mikuž, L.Snoj: WP15.5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CBD2A-04D7-4F77-BCFA-23190D59E91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 rot="10800000">
            <a:off x="428596" y="1357298"/>
            <a:ext cx="8286808" cy="142876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3241651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/>
            </a:r>
            <a:br>
              <a:rPr lang="en-US" sz="4900" b="1" dirty="0" smtClean="0"/>
            </a:br>
            <a:r>
              <a:rPr lang="en-US" sz="4900" b="1" dirty="0" smtClean="0"/>
              <a:t>Transport System </a:t>
            </a:r>
            <a:r>
              <a:rPr lang="en-US" sz="4900" b="1" dirty="0"/>
              <a:t>for </a:t>
            </a:r>
            <a:r>
              <a:rPr lang="en-US" sz="4900" b="1" dirty="0" smtClean="0"/>
              <a:t/>
            </a:r>
            <a:br>
              <a:rPr lang="en-US" sz="4900" b="1" dirty="0" smtClean="0"/>
            </a:br>
            <a:r>
              <a:rPr lang="en-US" sz="4900" b="1" dirty="0" smtClean="0"/>
              <a:t>Large </a:t>
            </a:r>
            <a:r>
              <a:rPr lang="en-US" sz="4900" b="1" dirty="0"/>
              <a:t>objects </a:t>
            </a:r>
            <a:r>
              <a:rPr lang="en-US" sz="4900" b="1" dirty="0" smtClean="0"/>
              <a:t>at </a:t>
            </a:r>
            <a:br>
              <a:rPr lang="en-US" sz="4900" b="1" dirty="0" smtClean="0"/>
            </a:br>
            <a:r>
              <a:rPr lang="en-US" sz="4900" b="1" dirty="0" smtClean="0"/>
              <a:t>Ljubljana </a:t>
            </a:r>
            <a:r>
              <a:rPr lang="en-US" sz="4900" b="1" dirty="0"/>
              <a:t>JSI TRIGA </a:t>
            </a:r>
            <a:r>
              <a:rPr lang="en-US" sz="4900" b="1" dirty="0" smtClean="0"/>
              <a:t>Reactor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(part of WP15.5</a:t>
            </a:r>
            <a:r>
              <a:rPr lang="en-US" sz="3600" b="1" dirty="0"/>
              <a:t>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157192"/>
            <a:ext cx="8208912" cy="1392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Marko Miku</a:t>
            </a:r>
            <a:r>
              <a:rPr lang="sl-SI" sz="2400" dirty="0" smtClean="0"/>
              <a:t>ž, Luka Snoj</a:t>
            </a:r>
          </a:p>
          <a:p>
            <a:r>
              <a:rPr lang="sl-SI" sz="2400" dirty="0" smtClean="0"/>
              <a:t>J.Stefan Inst. &amp; Univ. </a:t>
            </a:r>
            <a:r>
              <a:rPr lang="sl-SI" sz="2400" smtClean="0"/>
              <a:t>Ljubljana, Slovenia</a:t>
            </a:r>
            <a:endParaRPr lang="sl-SI" sz="2400" dirty="0" smtClean="0"/>
          </a:p>
          <a:p>
            <a:r>
              <a:rPr lang="en-GB" sz="2400" dirty="0" smtClean="0"/>
              <a:t>AIDA2 Kick-Off Meeting, CERN, June 4, 2015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4968552" cy="1912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alculations to support development of the irradiation facility</a:t>
            </a:r>
          </a:p>
          <a:p>
            <a:r>
              <a:rPr lang="en-GB" dirty="0"/>
              <a:t>E</a:t>
            </a:r>
            <a:r>
              <a:rPr lang="en-GB" dirty="0" smtClean="0"/>
              <a:t>xperimental and computational characterisation of the facility</a:t>
            </a:r>
          </a:p>
          <a:p>
            <a:r>
              <a:rPr lang="en-GB" dirty="0"/>
              <a:t>D</a:t>
            </a:r>
            <a:r>
              <a:rPr lang="en-GB" dirty="0" smtClean="0"/>
              <a:t>esign and installation of the facility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need for strong neutron + gamma shields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2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Milestone, Deliverable,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MS15.9: Design </a:t>
            </a:r>
            <a:r>
              <a:rPr lang="en-US" sz="9600" dirty="0"/>
              <a:t>of a transport system for neutron irradiations of large samples: </a:t>
            </a:r>
            <a:endParaRPr lang="en-US" sz="9600" dirty="0" smtClean="0"/>
          </a:p>
          <a:p>
            <a:pPr lvl="1"/>
            <a:r>
              <a:rPr lang="en-US" sz="8000" i="1" dirty="0"/>
              <a:t>The design of a transport system for large objects of a diameter of up to 12cm into the Ljubljana reactor irradiation position including the possibility for electrical and cooling connections to the samples has been documented.</a:t>
            </a:r>
          </a:p>
          <a:p>
            <a:pPr lvl="1"/>
            <a:r>
              <a:rPr lang="en-US" sz="9200" dirty="0" smtClean="0"/>
              <a:t>Milestone for M12 (Report </a:t>
            </a:r>
            <a:r>
              <a:rPr lang="en-US" sz="9200" dirty="0"/>
              <a:t>to </a:t>
            </a:r>
            <a:r>
              <a:rPr lang="en-US" sz="9200" dirty="0" err="1" smtClean="0"/>
              <a:t>StCom</a:t>
            </a:r>
            <a:r>
              <a:rPr lang="en-US" sz="9200" dirty="0" smtClean="0"/>
              <a:t>)</a:t>
            </a:r>
            <a:endParaRPr lang="en-US" sz="9200" dirty="0"/>
          </a:p>
          <a:p>
            <a:r>
              <a:rPr lang="en-US" sz="9600" dirty="0" smtClean="0"/>
              <a:t>D15.9: JSI </a:t>
            </a:r>
            <a:r>
              <a:rPr lang="en-US" sz="9600" dirty="0"/>
              <a:t>TRIGA Reactor Transport system:</a:t>
            </a:r>
            <a:r>
              <a:rPr lang="en-US" sz="9600" i="1" dirty="0"/>
              <a:t> </a:t>
            </a:r>
            <a:endParaRPr lang="en-US" sz="9600" i="1" dirty="0" smtClean="0"/>
          </a:p>
          <a:p>
            <a:pPr lvl="1"/>
            <a:r>
              <a:rPr lang="en-US" sz="8000" i="1" dirty="0" smtClean="0"/>
              <a:t>The </a:t>
            </a:r>
            <a:r>
              <a:rPr lang="en-US" sz="8000" i="1" dirty="0"/>
              <a:t>transport system for large objects of a diameter of up to 12cm into the reactor irradiation position including the possibility for electrical and cooling connections to the samples has been installed and commissioned. (Task 15.5)</a:t>
            </a:r>
            <a:endParaRPr lang="en-US" sz="8000" dirty="0"/>
          </a:p>
          <a:p>
            <a:pPr lvl="1"/>
            <a:r>
              <a:rPr lang="en-US" sz="9200" dirty="0" smtClean="0"/>
              <a:t>Deliverable for M18</a:t>
            </a:r>
            <a:endParaRPr lang="en-US" sz="9600" dirty="0" smtClean="0"/>
          </a:p>
          <a:p>
            <a:r>
              <a:rPr lang="en-US" sz="9600" dirty="0" smtClean="0"/>
              <a:t>Budgeted with 25 k€ EC contribution, additional cost covered by internal funds</a:t>
            </a:r>
            <a:r>
              <a:rPr lang="en-US" sz="9600" dirty="0"/>
              <a:t/>
            </a:r>
            <a:br>
              <a:rPr lang="en-US" sz="9600" dirty="0"/>
            </a:br>
            <a:endParaRPr lang="en-US" sz="96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4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M.Mikuž</a:t>
            </a:r>
            <a:r>
              <a:rPr lang="en-US" dirty="0" smtClean="0"/>
              <a:t>: WP11.2</a:t>
            </a:r>
            <a:endParaRPr lang="en-US" dirty="0"/>
          </a:p>
        </p:txBody>
      </p:sp>
      <p:pic>
        <p:nvPicPr>
          <p:cNvPr id="622595" name="Picture 9" descr="vrata hala dale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981075"/>
            <a:ext cx="273685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2596" name="Rectangle 6"/>
          <p:cNvSpPr>
            <a:spLocks noGrp="1" noChangeArrowheads="1"/>
          </p:cNvSpPr>
          <p:nvPr>
            <p:ph type="title"/>
          </p:nvPr>
        </p:nvSpPr>
        <p:spPr>
          <a:xfrm>
            <a:off x="699986" y="21430"/>
            <a:ext cx="7886700" cy="1325563"/>
          </a:xfrm>
        </p:spPr>
        <p:txBody>
          <a:bodyPr lIns="91440" tIns="45720" rIns="91440" bIns="45720">
            <a:normAutofit/>
          </a:bodyPr>
          <a:lstStyle/>
          <a:p>
            <a:r>
              <a:rPr lang="sv-SE" altLang="en-US" dirty="0"/>
              <a:t>TRIGA Mark II Reactor Ljubljana</a:t>
            </a:r>
            <a:endParaRPr lang="sl-SI" altLang="en-US" dirty="0"/>
          </a:p>
        </p:txBody>
      </p:sp>
      <p:sp>
        <p:nvSpPr>
          <p:cNvPr id="6225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4" y="3429000"/>
            <a:ext cx="4177159" cy="29523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sl-SI" altLang="en-US" dirty="0"/>
              <a:t>1</a:t>
            </a:r>
            <a:r>
              <a:rPr lang="sl-SI" altLang="en-US" baseline="30000" dirty="0"/>
              <a:t>st</a:t>
            </a:r>
            <a:r>
              <a:rPr lang="sl-SI" altLang="en-US" dirty="0"/>
              <a:t> criticality: </a:t>
            </a:r>
            <a:endParaRPr lang="sl-SI" altLang="en-US" dirty="0"/>
          </a:p>
          <a:p>
            <a:pPr lvl="1">
              <a:lnSpc>
                <a:spcPct val="80000"/>
              </a:lnSpc>
            </a:pPr>
            <a:r>
              <a:rPr lang="sl-SI" altLang="en-US" sz="3000" dirty="0"/>
              <a:t>31</a:t>
            </a:r>
            <a:r>
              <a:rPr lang="sl-SI" altLang="en-US" sz="3000" baseline="30000" dirty="0"/>
              <a:t>st</a:t>
            </a:r>
            <a:r>
              <a:rPr lang="sl-SI" altLang="en-US" sz="3000" dirty="0"/>
              <a:t> </a:t>
            </a:r>
            <a:r>
              <a:rPr lang="sl-SI" altLang="en-US" sz="3000" dirty="0"/>
              <a:t>May, 1966</a:t>
            </a:r>
          </a:p>
          <a:p>
            <a:pPr>
              <a:lnSpc>
                <a:spcPct val="80000"/>
              </a:lnSpc>
            </a:pPr>
            <a:r>
              <a:rPr lang="sl-SI" altLang="en-US" dirty="0"/>
              <a:t>P</a:t>
            </a:r>
            <a:r>
              <a:rPr lang="sl-SI" altLang="en-US" baseline="-25000" dirty="0"/>
              <a:t>max</a:t>
            </a:r>
            <a:r>
              <a:rPr lang="sl-SI" altLang="en-US" dirty="0"/>
              <a:t> </a:t>
            </a:r>
          </a:p>
          <a:p>
            <a:pPr lvl="1">
              <a:lnSpc>
                <a:spcPct val="80000"/>
              </a:lnSpc>
            </a:pPr>
            <a:r>
              <a:rPr lang="sl-SI" altLang="en-US" sz="3000" dirty="0"/>
              <a:t>250 kW (steady state)</a:t>
            </a:r>
          </a:p>
          <a:p>
            <a:pPr lvl="1">
              <a:lnSpc>
                <a:spcPct val="80000"/>
              </a:lnSpc>
            </a:pPr>
            <a:r>
              <a:rPr lang="sl-SI" altLang="en-US" sz="3000" dirty="0"/>
              <a:t>1 GW (pulse)</a:t>
            </a:r>
          </a:p>
          <a:p>
            <a:pPr>
              <a:lnSpc>
                <a:spcPct val="80000"/>
              </a:lnSpc>
            </a:pPr>
            <a:r>
              <a:rPr lang="sl-SI" altLang="en-US" dirty="0"/>
              <a:t>Fuel</a:t>
            </a:r>
          </a:p>
          <a:p>
            <a:pPr lvl="1">
              <a:lnSpc>
                <a:spcPct val="80000"/>
              </a:lnSpc>
            </a:pPr>
            <a:r>
              <a:rPr lang="sl-SI" altLang="en-US" sz="3000" dirty="0"/>
              <a:t>UZrH (12 wt. % U)</a:t>
            </a:r>
          </a:p>
          <a:p>
            <a:pPr lvl="1">
              <a:lnSpc>
                <a:spcPct val="80000"/>
              </a:lnSpc>
            </a:pPr>
            <a:r>
              <a:rPr lang="sl-SI" altLang="en-US" sz="3000" dirty="0"/>
              <a:t>E= 20 %</a:t>
            </a:r>
          </a:p>
          <a:p>
            <a:pPr>
              <a:lnSpc>
                <a:spcPct val="80000"/>
              </a:lnSpc>
            </a:pPr>
            <a:endParaRPr lang="sl-SI" altLang="en-US" sz="2000" dirty="0"/>
          </a:p>
        </p:txBody>
      </p:sp>
      <p:pic>
        <p:nvPicPr>
          <p:cNvPr id="622598" name="Picture 6" descr="105-0597_IMG"/>
          <p:cNvPicPr>
            <a:picLocks noChangeAspect="1" noChangeArrowheads="1"/>
          </p:cNvPicPr>
          <p:nvPr/>
        </p:nvPicPr>
        <p:blipFill>
          <a:blip r:embed="rId4" cstate="print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268413"/>
            <a:ext cx="3024188" cy="24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2599" name="Picture 7" descr="DSC_868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81075"/>
            <a:ext cx="3455988" cy="229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2600" name="Picture 8" descr="DSC_096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716338"/>
            <a:ext cx="3671887" cy="243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509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717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612983"/>
            <a:ext cx="5580061" cy="371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6988" y="0"/>
            <a:ext cx="4598988" cy="3068638"/>
          </a:xfrm>
        </p:spPr>
      </p:pic>
      <p:pic>
        <p:nvPicPr>
          <p:cNvPr id="717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4351338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0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/>
              <a:t>Naris</a:t>
            </a:r>
            <a:endParaRPr lang="en-US" altLang="en-US"/>
          </a:p>
        </p:txBody>
      </p:sp>
      <p:pic>
        <p:nvPicPr>
          <p:cNvPr id="25605" name="Picture 5" descr="side_view_of_the_TRIGA_reactor_gc99_01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3"/>
            <a:ext cx="9180513" cy="641191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9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/>
              <a:t>TLORIS</a:t>
            </a:r>
            <a:endParaRPr lang="en-US" altLang="en-US"/>
          </a:p>
        </p:txBody>
      </p:sp>
      <p:pic>
        <p:nvPicPr>
          <p:cNvPr id="24580" name="Picture 4" descr="top_view_of_the_TRIGA_reactor_06-ga50000-2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160"/>
            <a:ext cx="8784976" cy="6362006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4" name="Straight Arrow Connector 3"/>
          <p:cNvCxnSpPr>
            <a:stCxn id="8" idx="2"/>
            <a:endCxn id="10" idx="1"/>
          </p:cNvCxnSpPr>
          <p:nvPr/>
        </p:nvCxnSpPr>
        <p:spPr>
          <a:xfrm>
            <a:off x="2483151" y="1082353"/>
            <a:ext cx="2520897" cy="23106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1560" y="620688"/>
            <a:ext cx="3743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b="1" dirty="0">
                <a:solidFill>
                  <a:schemeClr val="accent2"/>
                </a:solidFill>
              </a:rPr>
              <a:t>P</a:t>
            </a:r>
            <a:r>
              <a:rPr lang="sl-SI" sz="2400" b="1" dirty="0" smtClean="0">
                <a:solidFill>
                  <a:schemeClr val="accent2"/>
                </a:solidFill>
              </a:rPr>
              <a:t>roposed </a:t>
            </a:r>
            <a:r>
              <a:rPr lang="sl-SI" sz="2400" b="1" dirty="0" smtClean="0">
                <a:solidFill>
                  <a:schemeClr val="accent2"/>
                </a:solidFill>
              </a:rPr>
              <a:t>irradiation facility</a:t>
            </a:r>
            <a:endParaRPr lang="sl-SI" sz="2400" b="1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04048" y="3212976"/>
            <a:ext cx="72008" cy="36004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849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TRIGA </a:t>
            </a:r>
            <a:r>
              <a:rPr lang="sl-SI" dirty="0"/>
              <a:t>I</a:t>
            </a:r>
            <a:r>
              <a:rPr lang="sl-SI" dirty="0" smtClean="0"/>
              <a:t>rradiation </a:t>
            </a:r>
            <a:r>
              <a:rPr lang="sl-SI" dirty="0"/>
              <a:t>C</a:t>
            </a:r>
            <a:r>
              <a:rPr lang="sl-SI" dirty="0" smtClean="0"/>
              <a:t>hannels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1628800"/>
            <a:ext cx="5102461" cy="45365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M.Mikuž, L.Snoj: WP15.5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1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Goal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Develop and install a large sample irradiation (2R &lt; 15 cm) facility in the tangential channel of the JSI TRIGA reactor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1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Tangential Channel </a:t>
            </a:r>
            <a:r>
              <a:rPr lang="en-GB" dirty="0"/>
              <a:t>C</a:t>
            </a:r>
            <a:r>
              <a:rPr lang="en-GB" dirty="0" smtClean="0"/>
              <a:t>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</a:t>
            </a:r>
            <a:r>
              <a:rPr lang="en-GB" dirty="0" smtClean="0"/>
              <a:t>nner diameter: </a:t>
            </a:r>
            <a:r>
              <a:rPr lang="en-GB" dirty="0" smtClean="0">
                <a:solidFill>
                  <a:srgbClr val="008000"/>
                </a:solidFill>
              </a:rPr>
              <a:t>15 cm</a:t>
            </a:r>
          </a:p>
          <a:p>
            <a:r>
              <a:rPr lang="en-GB" dirty="0"/>
              <a:t>N</a:t>
            </a:r>
            <a:r>
              <a:rPr lang="en-GB" dirty="0" smtClean="0"/>
              <a:t>eutron flux characterisation: </a:t>
            </a:r>
          </a:p>
          <a:p>
            <a:pPr lvl="1"/>
            <a:r>
              <a:rPr lang="en-GB" dirty="0" smtClean="0"/>
              <a:t>L. Snoj et al., Appl. Rad. </a:t>
            </a:r>
            <a:r>
              <a:rPr lang="en-GB" dirty="0" err="1" smtClean="0"/>
              <a:t>Isot</a:t>
            </a:r>
            <a:r>
              <a:rPr lang="en-GB" dirty="0" smtClean="0"/>
              <a:t>. 70 (2012) 483–488 </a:t>
            </a:r>
          </a:p>
          <a:p>
            <a:r>
              <a:rPr lang="en-GB" dirty="0"/>
              <a:t>N</a:t>
            </a:r>
            <a:r>
              <a:rPr lang="en-GB" dirty="0" smtClean="0"/>
              <a:t>eutron flux: 1.3e12 n/cm</a:t>
            </a:r>
            <a:r>
              <a:rPr lang="en-GB" baseline="30000" dirty="0" smtClean="0"/>
              <a:t>2</a:t>
            </a:r>
            <a:r>
              <a:rPr lang="en-GB" dirty="0" smtClean="0"/>
              <a:t>s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hermal (E&lt;0.625 </a:t>
            </a:r>
            <a:r>
              <a:rPr lang="en-GB" dirty="0" err="1" smtClean="0"/>
              <a:t>eV</a:t>
            </a:r>
            <a:r>
              <a:rPr lang="en-GB" dirty="0" smtClean="0"/>
              <a:t>): 58 %</a:t>
            </a:r>
          </a:p>
          <a:p>
            <a:pPr lvl="1"/>
            <a:r>
              <a:rPr lang="en-GB" dirty="0" smtClean="0"/>
              <a:t>Epithermal (0.625 </a:t>
            </a:r>
            <a:r>
              <a:rPr lang="en-GB" dirty="0" err="1" smtClean="0"/>
              <a:t>eV</a:t>
            </a:r>
            <a:r>
              <a:rPr lang="en-GB" dirty="0" smtClean="0"/>
              <a:t> &lt; E &lt; 100 </a:t>
            </a:r>
            <a:r>
              <a:rPr lang="en-GB" dirty="0" err="1" smtClean="0"/>
              <a:t>keV</a:t>
            </a:r>
            <a:r>
              <a:rPr lang="en-GB" dirty="0" smtClean="0"/>
              <a:t>): 25 %</a:t>
            </a:r>
          </a:p>
          <a:p>
            <a:pPr lvl="1"/>
            <a:r>
              <a:rPr lang="en-GB" dirty="0" smtClean="0"/>
              <a:t>Fast ( E &gt; 100 </a:t>
            </a:r>
            <a:r>
              <a:rPr lang="en-GB" dirty="0" err="1" smtClean="0"/>
              <a:t>keV</a:t>
            </a:r>
            <a:r>
              <a:rPr lang="en-GB" dirty="0" smtClean="0"/>
              <a:t>): 17 % -</a:t>
            </a:r>
            <a:r>
              <a:rPr lang="en-GB" dirty="0"/>
              <a:t>&gt; </a:t>
            </a:r>
            <a:r>
              <a:rPr lang="en-GB" dirty="0" smtClean="0"/>
              <a:t>2.2 E11 </a:t>
            </a:r>
            <a:r>
              <a:rPr lang="en-GB" dirty="0"/>
              <a:t>n/</a:t>
            </a:r>
            <a:r>
              <a:rPr lang="en-GB" dirty="0" smtClean="0"/>
              <a:t>cm</a:t>
            </a:r>
            <a:r>
              <a:rPr lang="en-GB" baseline="30000" dirty="0" smtClean="0"/>
              <a:t>2</a:t>
            </a:r>
            <a:r>
              <a:rPr lang="en-GB" dirty="0" smtClean="0"/>
              <a:t>s </a:t>
            </a:r>
          </a:p>
          <a:p>
            <a:pPr lvl="2"/>
            <a:r>
              <a:rPr lang="en-GB" sz="3200" dirty="0">
                <a:solidFill>
                  <a:srgbClr val="008000"/>
                </a:solidFill>
              </a:rPr>
              <a:t>1e15 </a:t>
            </a:r>
            <a:r>
              <a:rPr lang="en-GB" sz="3200" dirty="0" err="1" smtClean="0">
                <a:solidFill>
                  <a:srgbClr val="008000"/>
                </a:solidFill>
              </a:rPr>
              <a:t>n</a:t>
            </a:r>
            <a:r>
              <a:rPr lang="en-GB" sz="3200" baseline="-25000" dirty="0" err="1" smtClean="0">
                <a:solidFill>
                  <a:srgbClr val="008000"/>
                </a:solidFill>
              </a:rPr>
              <a:t>eq</a:t>
            </a:r>
            <a:r>
              <a:rPr lang="en-GB" sz="3200" dirty="0" smtClean="0">
                <a:solidFill>
                  <a:srgbClr val="008000"/>
                </a:solidFill>
              </a:rPr>
              <a:t>/cm</a:t>
            </a:r>
            <a:r>
              <a:rPr lang="en-GB" sz="3200" baseline="30000" dirty="0" smtClean="0">
                <a:solidFill>
                  <a:srgbClr val="008000"/>
                </a:solidFill>
              </a:rPr>
              <a:t>2</a:t>
            </a:r>
            <a:r>
              <a:rPr lang="en-GB" sz="3200" dirty="0" smtClean="0">
                <a:solidFill>
                  <a:srgbClr val="008000"/>
                </a:solidFill>
              </a:rPr>
              <a:t> </a:t>
            </a:r>
            <a:r>
              <a:rPr lang="en-GB" sz="3200" dirty="0">
                <a:solidFill>
                  <a:srgbClr val="008000"/>
                </a:solidFill>
              </a:rPr>
              <a:t>in </a:t>
            </a:r>
            <a:r>
              <a:rPr lang="en-GB" sz="3200" dirty="0" smtClean="0">
                <a:solidFill>
                  <a:srgbClr val="008000"/>
                </a:solidFill>
              </a:rPr>
              <a:t>1 ½ hours</a:t>
            </a:r>
            <a:endParaRPr lang="en-GB" sz="3200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5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N</a:t>
            </a:r>
            <a:r>
              <a:rPr lang="sl-SI" dirty="0" smtClean="0"/>
              <a:t>eutron </a:t>
            </a:r>
            <a:r>
              <a:rPr lang="sl-SI" dirty="0"/>
              <a:t>S</a:t>
            </a:r>
            <a:r>
              <a:rPr lang="sl-SI" dirty="0" smtClean="0"/>
              <a:t>pectra</a:t>
            </a:r>
            <a:endParaRPr lang="sl-SI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101799"/>
              </p:ext>
            </p:extLst>
          </p:nvPr>
        </p:nvGraphicFramePr>
        <p:xfrm>
          <a:off x="827584" y="1556792"/>
          <a:ext cx="7255219" cy="5095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Graph" r:id="rId3" imgW="4132440" imgH="2901600" progId="Origin50.Graph">
                  <p:embed/>
                </p:oleObj>
              </mc:Choice>
              <mc:Fallback>
                <p:oleObj name="Graph" r:id="rId3" imgW="41324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4" y="1556792"/>
                        <a:ext cx="7255219" cy="5095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4/6/2015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M.Mikuž, L.Snoj: WP15.5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588224" y="2852936"/>
            <a:ext cx="1224136" cy="1008112"/>
          </a:xfrm>
          <a:prstGeom prst="straightConnector1">
            <a:avLst/>
          </a:prstGeom>
          <a:ln w="38100" cmpd="sng">
            <a:solidFill>
              <a:srgbClr val="F317FF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89399" y="2420888"/>
            <a:ext cx="1999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317FF"/>
                </a:solidFill>
              </a:rPr>
              <a:t>Tangential channel</a:t>
            </a:r>
            <a:endParaRPr lang="en-GB" b="1" dirty="0">
              <a:solidFill>
                <a:srgbClr val="F317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23728" y="2132856"/>
            <a:ext cx="936104" cy="3672408"/>
          </a:xfrm>
          <a:prstGeom prst="rect">
            <a:avLst/>
          </a:prstGeom>
          <a:solidFill>
            <a:schemeClr val="tx2">
              <a:lumMod val="20000"/>
              <a:lumOff val="80000"/>
              <a:alpha val="33000"/>
            </a:schemeClr>
          </a:solidFill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59832" y="2132856"/>
            <a:ext cx="2880320" cy="3672408"/>
          </a:xfrm>
          <a:prstGeom prst="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40152" y="2132856"/>
            <a:ext cx="1152128" cy="3672408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1772816"/>
            <a:ext cx="979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Thermal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3928" y="1772816"/>
            <a:ext cx="130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Epi-thermal</a:t>
            </a:r>
            <a:endParaRPr lang="en-GB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1772816"/>
            <a:ext cx="57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Fast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0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2839</TotalTime>
  <Words>479</Words>
  <Application>Microsoft Macintosh PowerPoint</Application>
  <PresentationFormat>On-screen Show (4:3)</PresentationFormat>
  <Paragraphs>81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Graph</vt:lpstr>
      <vt:lpstr> Transport System for  Large objects at  Ljubljana JSI TRIGA Reactor (part of WP15.5) </vt:lpstr>
      <vt:lpstr>TRIGA Mark II Reactor Ljubljana</vt:lpstr>
      <vt:lpstr>PowerPoint Presentation</vt:lpstr>
      <vt:lpstr>Naris</vt:lpstr>
      <vt:lpstr>TLORIS</vt:lpstr>
      <vt:lpstr>TRIGA Irradiation Channels</vt:lpstr>
      <vt:lpstr>Goal</vt:lpstr>
      <vt:lpstr>Tangential Channel Characteristics</vt:lpstr>
      <vt:lpstr>Neutron Spectra</vt:lpstr>
      <vt:lpstr>Activities</vt:lpstr>
      <vt:lpstr>Milestone, Deliverable, Budget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WP7 Access to European irradiation facilities</dc:title>
  <dc:creator>mm</dc:creator>
  <cp:lastModifiedBy>Marko Mikuz</cp:lastModifiedBy>
  <cp:revision>84</cp:revision>
  <dcterms:created xsi:type="dcterms:W3CDTF">2009-09-29T13:02:27Z</dcterms:created>
  <dcterms:modified xsi:type="dcterms:W3CDTF">2015-06-04T09:39:35Z</dcterms:modified>
</cp:coreProperties>
</file>