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56" r:id="rId2"/>
    <p:sldId id="258" r:id="rId3"/>
    <p:sldId id="259" r:id="rId4"/>
    <p:sldId id="260" r:id="rId5"/>
    <p:sldId id="261" r:id="rId6"/>
    <p:sldId id="267" r:id="rId7"/>
    <p:sldId id="262" r:id="rId8"/>
    <p:sldId id="263" r:id="rId9"/>
    <p:sldId id="264" r:id="rId10"/>
    <p:sldId id="265" r:id="rId11"/>
    <p:sldId id="266" r:id="rId12"/>
    <p:sldId id="284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5" r:id="rId22"/>
    <p:sldId id="277" r:id="rId23"/>
    <p:sldId id="278" r:id="rId24"/>
    <p:sldId id="279" r:id="rId25"/>
    <p:sldId id="280" r:id="rId26"/>
    <p:sldId id="281" r:id="rId27"/>
    <p:sldId id="283" r:id="rId28"/>
    <p:sldId id="28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7EEB"/>
    <a:srgbClr val="171A6C"/>
    <a:srgbClr val="232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9" d="100"/>
          <a:sy n="89" d="100"/>
        </p:scale>
        <p:origin x="131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02/06/2015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0409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0679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8931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7148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2857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9772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8924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2269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7040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5902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68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1143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8406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1017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2257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220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2254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7171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579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422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627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188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1061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185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447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584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June 3rd,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‹N°›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628650" y="6032852"/>
            <a:ext cx="851535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GB" sz="1000" b="0" i="1" dirty="0" smtClean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654168.</a:t>
            </a:r>
            <a:endParaRPr lang="en-GB" sz="10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2700" b="0" dirty="0" smtClean="0">
                <a:solidFill>
                  <a:schemeClr val="bg1"/>
                </a:solidFill>
                <a:latin typeface="+mn-lt"/>
              </a:rPr>
              <a:t>Advanced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European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Infrastructures</a:t>
            </a:r>
          </a:p>
          <a:p>
            <a:pPr algn="r"/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for Detectors at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Accelerators</a:t>
            </a:r>
            <a:endParaRPr lang="en-GB" sz="27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1540" y="6008570"/>
            <a:ext cx="447110" cy="29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June 3rd,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June 3rd,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 smtClean="0"/>
              <a:t>AIDA-2020 kick-off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r>
              <a:rPr lang="fr-FR" smtClean="0"/>
              <a:t>June 3rd, 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‹N°›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June 3rd,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June 3rd, 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June 3rd,  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June 3rd,  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June 3rd,  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June 3rd, 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June 3rd, 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AIDA-2020 kick-off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8" y="106507"/>
            <a:ext cx="3619047" cy="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10" Type="http://schemas.openxmlformats.org/officeDocument/2006/relationships/image" Target="../media/image16.emf"/><Relationship Id="rId4" Type="http://schemas.openxmlformats.org/officeDocument/2006/relationships/image" Target="../media/image10.emf"/><Relationship Id="rId9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aida2020.web.cern.ch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ern.ch/aida2020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AIDA-2020 kick-off meeting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L. Serin (CNRS/LAL)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514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10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Networking activities   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sp>
        <p:nvSpPr>
          <p:cNvPr id="2" name="ZoneTexte 1"/>
          <p:cNvSpPr txBox="1"/>
          <p:nvPr/>
        </p:nvSpPr>
        <p:spPr>
          <a:xfrm>
            <a:off x="25882" y="1345726"/>
            <a:ext cx="901316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</a:t>
            </a:r>
            <a:r>
              <a:rPr lang="en-GB" b="1" dirty="0" smtClean="0">
                <a:solidFill>
                  <a:schemeClr val="tx1">
                    <a:lumMod val="75000"/>
                  </a:schemeClr>
                </a:solidFill>
              </a:rPr>
              <a:t>-  Three specific </a:t>
            </a:r>
            <a:r>
              <a:rPr lang="en-GB" b="1" dirty="0" smtClean="0">
                <a:solidFill>
                  <a:schemeClr val="tx1">
                    <a:lumMod val="75000"/>
                  </a:schemeClr>
                </a:solidFill>
              </a:rPr>
              <a:t>NA covering </a:t>
            </a:r>
            <a:r>
              <a:rPr lang="en-GB" b="1" dirty="0" smtClean="0">
                <a:solidFill>
                  <a:schemeClr val="tx1">
                    <a:lumMod val="75000"/>
                  </a:schemeClr>
                </a:solidFill>
              </a:rPr>
              <a:t>in a coherent way “pixel detectors” aspects </a:t>
            </a:r>
            <a:r>
              <a:rPr lang="en-GB" dirty="0" smtClean="0"/>
              <a:t>:</a:t>
            </a:r>
          </a:p>
          <a:p>
            <a:r>
              <a:rPr lang="en-GB" dirty="0"/>
              <a:t> </a:t>
            </a:r>
            <a:r>
              <a:rPr lang="en-GB" dirty="0" smtClean="0"/>
              <a:t>     - </a:t>
            </a:r>
            <a:r>
              <a:rPr lang="en-GB" dirty="0" smtClean="0">
                <a:solidFill>
                  <a:srgbClr val="FF0000"/>
                </a:solidFill>
              </a:rPr>
              <a:t>WP6</a:t>
            </a:r>
            <a:r>
              <a:rPr lang="en-GB" dirty="0" smtClean="0"/>
              <a:t> : Novel resistive and High Voltage CMOS sensors</a:t>
            </a:r>
          </a:p>
          <a:p>
            <a:r>
              <a:rPr lang="en-GB" dirty="0"/>
              <a:t> </a:t>
            </a:r>
            <a:r>
              <a:rPr lang="en-GB" dirty="0" smtClean="0"/>
              <a:t>                 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investigate / assess performance of CMOS sensors for HL-LHC environment</a:t>
            </a:r>
          </a:p>
          <a:p>
            <a:r>
              <a:rPr lang="en-GB" dirty="0">
                <a:solidFill>
                  <a:srgbClr val="171A6C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171A6C"/>
                </a:solidFill>
                <a:sym typeface="Wingdings" panose="05000000000000000000" pitchFamily="2" charset="2"/>
              </a:rPr>
              <a:t>     -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WP7</a:t>
            </a:r>
            <a:r>
              <a:rPr lang="en-GB" dirty="0" smtClean="0">
                <a:solidFill>
                  <a:srgbClr val="171A6C"/>
                </a:solidFill>
                <a:sym typeface="Wingdings" panose="05000000000000000000" pitchFamily="2" charset="2"/>
              </a:rPr>
              <a:t> :  Advanced hybrid pixels detectors </a:t>
            </a:r>
          </a:p>
          <a:p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                 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Technological guidelines for production of advanced hybrid pixels  (HL-LHC/CLIC)</a:t>
            </a:r>
          </a:p>
          <a:p>
            <a:r>
              <a:rPr lang="en-GB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                        Investigate LGAD technology performances </a:t>
            </a:r>
          </a:p>
          <a:p>
            <a:r>
              <a:rPr lang="en-GB" dirty="0">
                <a:solidFill>
                  <a:srgbClr val="171A6C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171A6C"/>
                </a:solidFill>
                <a:sym typeface="Wingdings" panose="05000000000000000000" pitchFamily="2" charset="2"/>
              </a:rPr>
              <a:t>    -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 WP9 </a:t>
            </a:r>
            <a:r>
              <a:rPr lang="en-GB" dirty="0" smtClean="0">
                <a:solidFill>
                  <a:srgbClr val="171A6C"/>
                </a:solidFill>
                <a:sym typeface="Wingdings" panose="05000000000000000000" pitchFamily="2" charset="2"/>
              </a:rPr>
              <a:t>: New support structure and micro channel-cooling  </a:t>
            </a:r>
            <a:r>
              <a:rPr lang="en-GB" dirty="0">
                <a:solidFill>
                  <a:srgbClr val="171A6C"/>
                </a:solidFill>
                <a:sym typeface="Wingdings" panose="05000000000000000000" pitchFamily="2" charset="2"/>
              </a:rPr>
              <a:t> </a:t>
            </a:r>
          </a:p>
          <a:p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                  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 sharing expertise on support structure characterisation and cooling </a:t>
            </a:r>
          </a:p>
          <a:p>
            <a:r>
              <a:rPr lang="en-GB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                         Standardisation of production techniques</a:t>
            </a:r>
          </a:p>
          <a:p>
            <a:endParaRPr lang="en-GB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GB" dirty="0" smtClean="0">
                <a:solidFill>
                  <a:srgbClr val="171A6C"/>
                </a:solidFill>
                <a:sym typeface="Wingdings" panose="05000000000000000000" pitchFamily="2" charset="2"/>
              </a:rPr>
              <a:t>         + interconnection aspects in WP4  </a:t>
            </a:r>
          </a:p>
          <a:p>
            <a:endParaRPr lang="en-GB" dirty="0">
              <a:solidFill>
                <a:srgbClr val="171A6C"/>
              </a:solidFill>
              <a:sym typeface="Wingdings" panose="05000000000000000000" pitchFamily="2" charset="2"/>
            </a:endParaRPr>
          </a:p>
          <a:p>
            <a:r>
              <a:rPr lang="en-GB" dirty="0" smtClean="0">
                <a:solidFill>
                  <a:srgbClr val="171A6C"/>
                </a:solidFill>
                <a:sym typeface="Wingdings" panose="05000000000000000000" pitchFamily="2" charset="2"/>
              </a:rPr>
              <a:t>         Expect regular common discussion between these three NA. </a:t>
            </a:r>
            <a:endParaRPr lang="en-GB" dirty="0" smtClean="0">
              <a:solidFill>
                <a:srgbClr val="171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5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11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Innovation and outreach   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sp>
        <p:nvSpPr>
          <p:cNvPr id="2" name="ZoneTexte 1"/>
          <p:cNvSpPr txBox="1"/>
          <p:nvPr/>
        </p:nvSpPr>
        <p:spPr>
          <a:xfrm>
            <a:off x="43134" y="1145501"/>
            <a:ext cx="9100866" cy="5417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- Innovation / TT was specifically recommended in </a:t>
            </a:r>
            <a:r>
              <a:rPr lang="en-GB" dirty="0" err="1" smtClean="0">
                <a:solidFill>
                  <a:schemeClr val="tx1">
                    <a:lumMod val="75000"/>
                  </a:schemeClr>
                </a:solidFill>
              </a:rPr>
              <a:t>ECcall</a:t>
            </a: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. Long discussion during proposal        </a:t>
            </a:r>
          </a:p>
          <a:p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  submission how to implement it * .</a:t>
            </a:r>
          </a:p>
          <a:p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  Decided to have a specific networking WP including </a:t>
            </a:r>
          </a:p>
          <a:p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     - TT networking + academic-industry  workshop</a:t>
            </a:r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+ link with other fields</a:t>
            </a:r>
          </a:p>
          <a:p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     - Proof of Concept task (mechanism will be explained in WP2 plenary talk by Marcello ) </a:t>
            </a:r>
          </a:p>
          <a:p>
            <a:endParaRPr lang="en-GB" dirty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   </a:t>
            </a:r>
          </a:p>
          <a:p>
            <a:endParaRPr lang="en-GB" dirty="0">
              <a:solidFill>
                <a:schemeClr val="tx1">
                  <a:lumMod val="75000"/>
                </a:schemeClr>
              </a:solidFill>
            </a:endParaRPr>
          </a:p>
          <a:p>
            <a:endParaRPr lang="en-GB" dirty="0" smtClean="0">
              <a:solidFill>
                <a:schemeClr val="tx1">
                  <a:lumMod val="75000"/>
                </a:schemeClr>
              </a:solidFill>
            </a:endParaRPr>
          </a:p>
          <a:p>
            <a:endParaRPr lang="en-GB" dirty="0">
              <a:solidFill>
                <a:schemeClr val="tx1">
                  <a:lumMod val="75000"/>
                </a:schemeClr>
              </a:solidFill>
            </a:endParaRPr>
          </a:p>
          <a:p>
            <a:endParaRPr lang="en-GB" dirty="0" smtClean="0">
              <a:solidFill>
                <a:schemeClr val="tx1">
                  <a:lumMod val="75000"/>
                </a:schemeClr>
              </a:solidFill>
            </a:endParaRPr>
          </a:p>
          <a:p>
            <a:endParaRPr lang="en-GB" dirty="0">
              <a:solidFill>
                <a:schemeClr val="tx1">
                  <a:lumMod val="75000"/>
                </a:schemeClr>
              </a:solidFill>
            </a:endParaRPr>
          </a:p>
          <a:p>
            <a:endParaRPr lang="en-GB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      - European industry survey/ assessment for large production Si detectors </a:t>
            </a:r>
          </a:p>
          <a:p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     - Communication/outreach (more visibility &amp;weight / AIDA). Any new idea welcome</a:t>
            </a:r>
          </a:p>
          <a:p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        </a:t>
            </a:r>
            <a:r>
              <a:rPr lang="en-GB" dirty="0" smtClean="0">
                <a:solidFill>
                  <a:schemeClr val="tx1">
                    <a:lumMod val="75000"/>
                  </a:schemeClr>
                </a:solidFill>
                <a:sym typeface="Wingdings" panose="05000000000000000000" pitchFamily="2" charset="2"/>
              </a:rPr>
              <a:t> Today’s talk by Agnes </a:t>
            </a:r>
          </a:p>
          <a:p>
            <a:endParaRPr lang="en-GB" i="1" dirty="0">
              <a:solidFill>
                <a:schemeClr val="tx1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r>
              <a:rPr lang="en-GB" i="1" dirty="0" smtClean="0">
                <a:solidFill>
                  <a:schemeClr val="tx1">
                    <a:lumMod val="75000"/>
                  </a:schemeClr>
                </a:solidFill>
                <a:sym typeface="Wingdings" panose="05000000000000000000" pitchFamily="2" charset="2"/>
              </a:rPr>
              <a:t>* Non selected project (ENSAR3 and Hadron physics project) paid less attention  to this recommendation, not including specific WP and new ideas</a:t>
            </a:r>
            <a:endParaRPr lang="en-GB" i="1" dirty="0" smtClean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968" y="2925365"/>
            <a:ext cx="6732803" cy="177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62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Joint Research Activities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sp>
        <p:nvSpPr>
          <p:cNvPr id="7" name="ZoneTexte 6"/>
          <p:cNvSpPr txBox="1"/>
          <p:nvPr/>
        </p:nvSpPr>
        <p:spPr>
          <a:xfrm>
            <a:off x="25882" y="1345726"/>
            <a:ext cx="901316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</a:t>
            </a:r>
            <a:r>
              <a:rPr lang="en-GB" b="1" dirty="0" smtClean="0">
                <a:solidFill>
                  <a:schemeClr val="tx1">
                    <a:lumMod val="75000"/>
                  </a:schemeClr>
                </a:solidFill>
              </a:rPr>
              <a:t>-  Two JRA centred on two detector topics   </a:t>
            </a:r>
            <a:r>
              <a:rPr lang="en-GB" dirty="0" smtClean="0"/>
              <a:t>:</a:t>
            </a:r>
          </a:p>
          <a:p>
            <a:r>
              <a:rPr lang="en-GB" dirty="0"/>
              <a:t> </a:t>
            </a:r>
            <a:r>
              <a:rPr lang="en-GB" dirty="0" smtClean="0"/>
              <a:t>     - </a:t>
            </a:r>
            <a:r>
              <a:rPr lang="en-GB" dirty="0" smtClean="0">
                <a:solidFill>
                  <a:srgbClr val="FF0000"/>
                </a:solidFill>
              </a:rPr>
              <a:t>WP13</a:t>
            </a:r>
            <a:r>
              <a:rPr lang="en-GB" dirty="0" smtClean="0"/>
              <a:t>: Innovative gas detectors </a:t>
            </a:r>
          </a:p>
          <a:p>
            <a:r>
              <a:rPr lang="en-GB" dirty="0" smtClean="0"/>
              <a:t>                  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R&amp;D on RPCs and MGPDs (gas, high rate performance…) , common tools and 	     infrastructure to prepare low cost large series production </a:t>
            </a:r>
          </a:p>
          <a:p>
            <a:r>
              <a:rPr lang="en-GB" dirty="0">
                <a:solidFill>
                  <a:srgbClr val="171A6C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171A6C"/>
                </a:solidFill>
                <a:sym typeface="Wingdings" panose="05000000000000000000" pitchFamily="2" charset="2"/>
              </a:rPr>
              <a:t>     -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WP14</a:t>
            </a:r>
            <a:r>
              <a:rPr lang="en-GB" dirty="0" smtClean="0">
                <a:solidFill>
                  <a:srgbClr val="171A6C"/>
                </a:solidFill>
                <a:sym typeface="Wingdings" panose="05000000000000000000" pitchFamily="2" charset="2"/>
              </a:rPr>
              <a:t> :  Advanced calorimeter infrastructure </a:t>
            </a:r>
          </a:p>
          <a:p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                 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R&amp;D on highly granular calorimeters and associated infrastructures </a:t>
            </a:r>
          </a:p>
          <a:p>
            <a:r>
              <a:rPr lang="en-GB" dirty="0"/>
              <a:t> </a:t>
            </a:r>
            <a:endParaRPr lang="en-GB" dirty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b="1" dirty="0">
                <a:solidFill>
                  <a:schemeClr val="tx1">
                    <a:lumMod val="75000"/>
                  </a:schemeClr>
                </a:solidFill>
              </a:rPr>
              <a:t>-  </a:t>
            </a:r>
            <a:r>
              <a:rPr lang="en-GB" b="1" dirty="0" smtClean="0">
                <a:solidFill>
                  <a:schemeClr val="tx1">
                    <a:lumMod val="75000"/>
                  </a:schemeClr>
                </a:solidFill>
              </a:rPr>
              <a:t>One JRA centred on test facility upgrade  </a:t>
            </a:r>
            <a:r>
              <a:rPr lang="en-GB" dirty="0" smtClean="0"/>
              <a:t>:</a:t>
            </a:r>
            <a:endParaRPr lang="en-GB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r>
              <a:rPr lang="en-GB" dirty="0" smtClean="0">
                <a:solidFill>
                  <a:srgbClr val="171A6C"/>
                </a:solidFill>
                <a:sym typeface="Wingdings" panose="05000000000000000000" pitchFamily="2" charset="2"/>
              </a:rPr>
              <a:t>     -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 WP15 </a:t>
            </a:r>
            <a:r>
              <a:rPr lang="en-GB" dirty="0" smtClean="0">
                <a:solidFill>
                  <a:srgbClr val="171A6C"/>
                </a:solidFill>
                <a:sym typeface="Wingdings" panose="05000000000000000000" pitchFamily="2" charset="2"/>
              </a:rPr>
              <a:t>: Upgrade of beam and irradiation test infrastructure </a:t>
            </a:r>
            <a:endParaRPr lang="en-GB" dirty="0">
              <a:solidFill>
                <a:srgbClr val="171A6C"/>
              </a:solidFill>
              <a:sym typeface="Wingdings" panose="05000000000000000000" pitchFamily="2" charset="2"/>
            </a:endParaRPr>
          </a:p>
          <a:p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                  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 </a:t>
            </a:r>
            <a:r>
              <a:rPr lang="en-GB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Beam test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: permanent pixel telescope on CERN PS + user support for beam 	        telescope, Si strip telescope for DESY PCMAG facility , </a:t>
            </a:r>
            <a:r>
              <a:rPr lang="en-GB" dirty="0">
                <a:solidFill>
                  <a:srgbClr val="00B050"/>
                </a:solidFill>
                <a:sym typeface="Wingdings" panose="05000000000000000000" pitchFamily="2" charset="2"/>
              </a:rPr>
              <a:t>a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dditional beam line at               	        LNF</a:t>
            </a:r>
          </a:p>
          <a:p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                          </a:t>
            </a:r>
            <a:r>
              <a:rPr lang="en-GB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Irradiations facilities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: </a:t>
            </a:r>
            <a:r>
              <a:rPr lang="en-GB" dirty="0">
                <a:solidFill>
                  <a:srgbClr val="171A6C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171A6C"/>
                </a:solidFill>
                <a:sym typeface="Wingdings" panose="05000000000000000000" pitchFamily="2" charset="2"/>
              </a:rPr>
              <a:t>upgrade at IRRAD/GIF++@CERN, JSI and Birmingham</a:t>
            </a:r>
            <a:endParaRPr lang="en-GB" dirty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2500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13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AIDA-2020 collaboration    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0747" y="3421928"/>
            <a:ext cx="5271881" cy="2817924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89706" y="1185111"/>
            <a:ext cx="880613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19 countries involved and three different status for institute </a:t>
            </a:r>
            <a:r>
              <a:rPr lang="en-GB" dirty="0" smtClean="0"/>
              <a:t>involved</a:t>
            </a:r>
            <a:r>
              <a:rPr lang="en-GB" dirty="0" smtClean="0"/>
              <a:t> </a:t>
            </a:r>
            <a:r>
              <a:rPr lang="en-GB" dirty="0" smtClean="0"/>
              <a:t>: 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1) Beneficiaries</a:t>
            </a:r>
            <a:r>
              <a:rPr lang="en-GB" dirty="0" smtClean="0"/>
              <a:t> : received contribution from EC (except CH) </a:t>
            </a:r>
          </a:p>
          <a:p>
            <a:r>
              <a:rPr lang="en-GB" dirty="0" smtClean="0"/>
              <a:t>      </a:t>
            </a:r>
            <a:r>
              <a:rPr lang="en-GB" dirty="0" smtClean="0">
                <a:solidFill>
                  <a:srgbClr val="00B050"/>
                </a:solidFill>
              </a:rPr>
              <a:t>Duties with respect to EC and AIDA consortium  </a:t>
            </a:r>
            <a:r>
              <a:rPr lang="en-GB" dirty="0" smtClean="0"/>
              <a:t>: scientific (milestones/deliverables) and      </a:t>
            </a:r>
          </a:p>
          <a:p>
            <a:r>
              <a:rPr lang="en-GB" dirty="0"/>
              <a:t> </a:t>
            </a:r>
            <a:r>
              <a:rPr lang="en-GB" dirty="0" smtClean="0"/>
              <a:t>     administrative reporting/resource utilisation declaration (Form C)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2) Partner organisations </a:t>
            </a:r>
            <a:r>
              <a:rPr lang="en-GB" dirty="0" smtClean="0"/>
              <a:t>: </a:t>
            </a:r>
            <a:r>
              <a:rPr lang="en-GB" dirty="0"/>
              <a:t> </a:t>
            </a:r>
            <a:r>
              <a:rPr lang="en-GB" dirty="0" smtClean="0"/>
              <a:t>Received </a:t>
            </a:r>
            <a:r>
              <a:rPr lang="en-GB" dirty="0" smtClean="0"/>
              <a:t>indirectly EC grant through a beneficiary, or commit </a:t>
            </a:r>
            <a:r>
              <a:rPr lang="en-GB" dirty="0"/>
              <a:t> </a:t>
            </a:r>
            <a:r>
              <a:rPr lang="en-GB" dirty="0" smtClean="0"/>
              <a:t>  </a:t>
            </a:r>
          </a:p>
          <a:p>
            <a:r>
              <a:rPr lang="en-GB" dirty="0"/>
              <a:t> </a:t>
            </a:r>
            <a:r>
              <a:rPr lang="en-GB" dirty="0" smtClean="0"/>
              <a:t>     funds</a:t>
            </a:r>
            <a:r>
              <a:rPr lang="en-GB" dirty="0"/>
              <a:t> </a:t>
            </a:r>
            <a:r>
              <a:rPr lang="en-GB" dirty="0" smtClean="0"/>
              <a:t>in </a:t>
            </a:r>
            <a:r>
              <a:rPr lang="en-GB" dirty="0" smtClean="0"/>
              <a:t>project </a:t>
            </a:r>
            <a:r>
              <a:rPr lang="en-GB" dirty="0" smtClean="0"/>
              <a:t>receiving specific funds from their agency (</a:t>
            </a:r>
            <a:r>
              <a:rPr lang="en-US" dirty="0" smtClean="0"/>
              <a:t>Gangneung-</a:t>
            </a:r>
            <a:r>
              <a:rPr lang="en-US" dirty="0" err="1" smtClean="0"/>
              <a:t>Wonju</a:t>
            </a:r>
            <a:r>
              <a:rPr lang="en-US" dirty="0" smtClean="0"/>
              <a:t>).</a:t>
            </a:r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smtClean="0">
                <a:solidFill>
                  <a:srgbClr val="00B050"/>
                </a:solidFill>
              </a:rPr>
              <a:t>Duties with respect to AIDA-2020 consortium </a:t>
            </a:r>
            <a:r>
              <a:rPr lang="en-US" dirty="0" smtClean="0"/>
              <a:t>(agreed commitments) and to        </a:t>
            </a:r>
          </a:p>
          <a:p>
            <a:r>
              <a:rPr lang="en-US" dirty="0"/>
              <a:t> </a:t>
            </a:r>
            <a:r>
              <a:rPr lang="en-US" dirty="0" smtClean="0"/>
              <a:t>     linked beneficiaries </a:t>
            </a:r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3) Collaborating institutes  </a:t>
            </a:r>
            <a:r>
              <a:rPr lang="en-GB" dirty="0" smtClean="0"/>
              <a:t>: </a:t>
            </a:r>
          </a:p>
          <a:p>
            <a:r>
              <a:rPr lang="en-GB" dirty="0" smtClean="0"/>
              <a:t>      Scientific collaboration </a:t>
            </a:r>
          </a:p>
          <a:p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smtClean="0">
                <a:solidFill>
                  <a:srgbClr val="00B050"/>
                </a:solidFill>
              </a:rPr>
              <a:t>     No duty </a:t>
            </a:r>
          </a:p>
          <a:p>
            <a:endParaRPr lang="en-GB" dirty="0">
              <a:solidFill>
                <a:srgbClr val="00B050"/>
              </a:solidFill>
            </a:endParaRPr>
          </a:p>
          <a:p>
            <a:pPr marL="342900" indent="-342900">
              <a:buAutoNum type="arabicParenR"/>
            </a:pPr>
            <a:r>
              <a:rPr lang="en-GB" dirty="0" smtClean="0"/>
              <a:t>Is defined  by Grant agreement </a:t>
            </a:r>
          </a:p>
          <a:p>
            <a:pPr marL="342900" indent="-342900">
              <a:buAutoNum type="arabicParenR" startAt="2"/>
            </a:pPr>
            <a:r>
              <a:rPr lang="en-GB" dirty="0" smtClean="0"/>
              <a:t>Is defined by Consortium Agreement </a:t>
            </a:r>
          </a:p>
          <a:p>
            <a:pPr marL="342900" indent="-342900">
              <a:buAutoNum type="arabicParenR"/>
            </a:pPr>
            <a:r>
              <a:rPr lang="en-GB" dirty="0" smtClean="0"/>
              <a:t>+ 2) are members of governing board</a:t>
            </a:r>
          </a:p>
          <a:p>
            <a:r>
              <a:rPr lang="en-GB" dirty="0"/>
              <a:t>b</a:t>
            </a:r>
            <a:r>
              <a:rPr lang="en-GB" dirty="0" smtClean="0"/>
              <a:t>ody</a:t>
            </a:r>
            <a:endParaRPr lang="en-GB" dirty="0"/>
          </a:p>
          <a:p>
            <a:r>
              <a:rPr lang="en-GB" dirty="0" smtClean="0"/>
              <a:t>Consortium agreement to </a:t>
            </a:r>
            <a:r>
              <a:rPr lang="en-GB" dirty="0"/>
              <a:t>b</a:t>
            </a:r>
            <a:r>
              <a:rPr lang="en-GB" dirty="0" smtClean="0"/>
              <a:t>e validated </a:t>
            </a:r>
          </a:p>
          <a:p>
            <a:r>
              <a:rPr lang="en-GB" dirty="0"/>
              <a:t>a</a:t>
            </a:r>
            <a:r>
              <a:rPr lang="en-GB" dirty="0" smtClean="0"/>
              <a:t>t Friday GB and signed by the 38 beneficiaries + 14 partner organisations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623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14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Beneficiaries (38 )      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999" y="1173308"/>
            <a:ext cx="8556001" cy="595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097" y="1772753"/>
            <a:ext cx="8300251" cy="776333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595" y="2592010"/>
            <a:ext cx="8370001" cy="74233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8341" y="3304787"/>
            <a:ext cx="8230501" cy="6970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8227" y="3976715"/>
            <a:ext cx="8114251" cy="957667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3618" y="4736896"/>
            <a:ext cx="8393251" cy="714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8614" y="5438467"/>
            <a:ext cx="8114251" cy="708333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0475" y="6174294"/>
            <a:ext cx="5324250" cy="668667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5572665" y="6288665"/>
            <a:ext cx="3159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2"/>
                </a:solidFill>
              </a:rPr>
              <a:t>CNRS, INFN &amp; CSIC are national </a:t>
            </a:r>
          </a:p>
          <a:p>
            <a:r>
              <a:rPr lang="fr-FR" dirty="0" smtClean="0">
                <a:solidFill>
                  <a:schemeClr val="bg2"/>
                </a:solidFill>
              </a:rPr>
              <a:t>consortia of Institutes </a:t>
            </a:r>
            <a:endParaRPr lang="fr-FR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40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Partner organisations and collaborating institutes    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794" y="1266244"/>
            <a:ext cx="7347244" cy="71966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194" y="2085252"/>
            <a:ext cx="7184251" cy="65166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186" y="2709692"/>
            <a:ext cx="5859000" cy="714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9407" y="4226746"/>
            <a:ext cx="7486501" cy="94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2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16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Management structure 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24" y="1211670"/>
            <a:ext cx="8897092" cy="4394952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77970" y="5529535"/>
            <a:ext cx="84537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Administrative Manager should be from project Host lab (CERN)</a:t>
            </a:r>
          </a:p>
          <a:p>
            <a:r>
              <a:rPr lang="en-GB" dirty="0" smtClean="0"/>
              <a:t>Scientific coordinator should be validated by CERN DG</a:t>
            </a:r>
          </a:p>
          <a:p>
            <a:r>
              <a:rPr lang="en-GB" dirty="0" smtClean="0"/>
              <a:t>Management team + steering group to be endorsed by GB on Friday for project duration</a:t>
            </a:r>
          </a:p>
          <a:p>
            <a:r>
              <a:rPr lang="en-GB" dirty="0" smtClean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214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17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Management team 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sp>
        <p:nvSpPr>
          <p:cNvPr id="7" name="ZoneTexte 6"/>
          <p:cNvSpPr txBox="1"/>
          <p:nvPr/>
        </p:nvSpPr>
        <p:spPr>
          <a:xfrm>
            <a:off x="897146" y="1518250"/>
            <a:ext cx="6692794" cy="2031325"/>
          </a:xfrm>
          <a:prstGeom prst="rect">
            <a:avLst/>
          </a:prstGeom>
          <a:solidFill>
            <a:schemeClr val="accent6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L. Serin (</a:t>
            </a:r>
            <a:r>
              <a:rPr lang="en-GB" dirty="0" smtClean="0"/>
              <a:t>CNRS/LAL)                                    Scientific Coordinator </a:t>
            </a:r>
          </a:p>
          <a:p>
            <a:endParaRPr lang="en-GB" dirty="0"/>
          </a:p>
          <a:p>
            <a:r>
              <a:rPr lang="en-GB" dirty="0" smtClean="0"/>
              <a:t>S. </a:t>
            </a:r>
            <a:r>
              <a:rPr lang="en-GB" dirty="0" err="1" smtClean="0"/>
              <a:t>Stavrev</a:t>
            </a:r>
            <a:r>
              <a:rPr lang="en-GB" dirty="0" smtClean="0"/>
              <a:t> (CERN)                                        Administrative manager</a:t>
            </a:r>
          </a:p>
          <a:p>
            <a:endParaRPr lang="en-GB" dirty="0"/>
          </a:p>
          <a:p>
            <a:r>
              <a:rPr lang="en-GB" dirty="0" smtClean="0"/>
              <a:t>P. </a:t>
            </a:r>
            <a:r>
              <a:rPr lang="en-GB" dirty="0" err="1" smtClean="0"/>
              <a:t>Giacomelli</a:t>
            </a:r>
            <a:r>
              <a:rPr lang="en-GB" dirty="0" smtClean="0"/>
              <a:t> (INFN/Bologna)                   Scientific Deputy coordinator </a:t>
            </a:r>
          </a:p>
          <a:p>
            <a:endParaRPr lang="en-GB" dirty="0"/>
          </a:p>
          <a:p>
            <a:r>
              <a:rPr lang="en-GB" dirty="0" smtClean="0"/>
              <a:t>F. </a:t>
            </a:r>
            <a:r>
              <a:rPr lang="en-GB" dirty="0" err="1" smtClean="0"/>
              <a:t>Sefkow</a:t>
            </a:r>
            <a:r>
              <a:rPr lang="en-GB" dirty="0" smtClean="0"/>
              <a:t> (DESY)                                         Scientific Deputy Coordinator 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40746" y="4123434"/>
            <a:ext cx="87272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Were members of AIDA-2020 coordination team during proposal preparation</a:t>
            </a:r>
          </a:p>
          <a:p>
            <a:r>
              <a:rPr lang="en-GB" dirty="0" smtClean="0"/>
              <a:t>To be endorsed on Friday </a:t>
            </a:r>
            <a:endParaRPr lang="en-GB" dirty="0"/>
          </a:p>
          <a:p>
            <a:r>
              <a:rPr lang="en-GB" dirty="0" smtClean="0"/>
              <a:t>As announced at proposal submission time, I will step down as scientific coordinator at the </a:t>
            </a:r>
          </a:p>
          <a:p>
            <a:r>
              <a:rPr lang="en-GB" dirty="0"/>
              <a:t>l</a:t>
            </a:r>
            <a:r>
              <a:rPr lang="en-GB" dirty="0" smtClean="0"/>
              <a:t>atest in May 2016.  (discussion at GB meeting)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734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18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Steering group  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2738369"/>
              </p:ext>
            </p:extLst>
          </p:nvPr>
        </p:nvGraphicFramePr>
        <p:xfrm>
          <a:off x="202409" y="1621773"/>
          <a:ext cx="8907087" cy="5129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5210"/>
                <a:gridCol w="682336"/>
                <a:gridCol w="4081141"/>
                <a:gridCol w="1716983"/>
                <a:gridCol w="1781417"/>
              </a:tblGrid>
              <a:tr h="203929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700" dirty="0" smtClean="0"/>
                        <a:t>No</a:t>
                      </a:r>
                      <a:endParaRPr lang="en-GB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700" dirty="0" smtClean="0"/>
                        <a:t>Type</a:t>
                      </a:r>
                      <a:endParaRPr lang="en-GB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700" dirty="0" smtClean="0"/>
                        <a:t>WP</a:t>
                      </a:r>
                      <a:endParaRPr lang="en-GB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700" dirty="0" smtClean="0"/>
                        <a:t>WP </a:t>
                      </a:r>
                      <a:r>
                        <a:rPr lang="fr-CH" sz="700" dirty="0" err="1" smtClean="0"/>
                        <a:t>Coordinators</a:t>
                      </a:r>
                      <a:endParaRPr lang="en-GB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700" dirty="0" smtClean="0"/>
                        <a:t>Institute</a:t>
                      </a:r>
                      <a:endParaRPr lang="en-GB" sz="700" dirty="0"/>
                    </a:p>
                  </a:txBody>
                  <a:tcPr/>
                </a:tc>
              </a:tr>
              <a:tr h="219616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WP1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MGT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dirty="0" smtClean="0"/>
                        <a:t>Project management and coordination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Laurent Serin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CERN,</a:t>
                      </a:r>
                      <a:r>
                        <a:rPr lang="en-GB" sz="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CNRS</a:t>
                      </a:r>
                      <a:endParaRPr lang="en-GB" sz="800" dirty="0"/>
                    </a:p>
                  </a:txBody>
                  <a:tcPr/>
                </a:tc>
              </a:tr>
              <a:tr h="34511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WP2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NA1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Innovation and outreach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Marcello </a:t>
                      </a: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Lossasso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Agnes Szeberenyi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CERN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CERN</a:t>
                      </a:r>
                      <a:endParaRPr lang="en-GB" sz="800" dirty="0"/>
                    </a:p>
                  </a:txBody>
                  <a:tcPr/>
                </a:tc>
              </a:tr>
              <a:tr h="34511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WP3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NA2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Advanced software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Witold</a:t>
                      </a: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Pokorski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Frank </a:t>
                      </a: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Gaede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CERN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DESY</a:t>
                      </a:r>
                      <a:endParaRPr lang="en-GB" sz="800" dirty="0"/>
                    </a:p>
                  </a:txBody>
                  <a:tcPr/>
                </a:tc>
              </a:tr>
              <a:tr h="34511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WP4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NA3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Micro-electronics and interconnections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FR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Christophe De La Taille</a:t>
                      </a:r>
                      <a:r>
                        <a:rPr lang="fr-FR" sz="800" dirty="0" smtClean="0"/>
                        <a:t/>
                      </a:r>
                      <a:br>
                        <a:rPr lang="fr-FR" sz="800" dirty="0" smtClean="0"/>
                      </a:br>
                      <a:r>
                        <a:rPr lang="fr-FR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Valerio </a:t>
                      </a:r>
                      <a:r>
                        <a:rPr lang="fr-FR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CNRS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INFN</a:t>
                      </a:r>
                      <a:endParaRPr lang="en-GB" sz="800" dirty="0"/>
                    </a:p>
                  </a:txBody>
                  <a:tcPr/>
                </a:tc>
              </a:tr>
              <a:tr h="34511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WP5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NA4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acquisition system for beam tests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Matthew Wing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David </a:t>
                      </a: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Cussans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UCL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UNIBRIS</a:t>
                      </a:r>
                      <a:endParaRPr lang="en-GB" sz="800" dirty="0"/>
                    </a:p>
                  </a:txBody>
                  <a:tcPr/>
                </a:tc>
              </a:tr>
              <a:tr h="34511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WP6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NA5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Novel high voltage and resistive CMOS sensors 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Ivan </a:t>
                      </a: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Peric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Gianluigi </a:t>
                      </a: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Casse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KIT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UNILIV</a:t>
                      </a:r>
                      <a:endParaRPr lang="en-GB" sz="800" dirty="0"/>
                    </a:p>
                  </a:txBody>
                  <a:tcPr/>
                </a:tc>
              </a:tr>
              <a:tr h="34511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WP7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NA6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Advanced hybrid pixel detectors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Anna </a:t>
                      </a: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Macchiolo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Ivan Vila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MPG-MPP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CSIC</a:t>
                      </a:r>
                      <a:endParaRPr lang="en-GB" sz="800" dirty="0"/>
                    </a:p>
                  </a:txBody>
                  <a:tcPr/>
                </a:tc>
              </a:tr>
              <a:tr h="34511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WP8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NA7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Large scale cryogenic liquid detectors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Dario </a:t>
                      </a: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Autiero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Sebastien Murphy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CNRS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ETHZ</a:t>
                      </a:r>
                      <a:endParaRPr lang="en-GB" sz="800" dirty="0"/>
                    </a:p>
                  </a:txBody>
                  <a:tcPr/>
                </a:tc>
              </a:tr>
              <a:tr h="34511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WP9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NA8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 support structures and micro-channel cooling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Paolo </a:t>
                      </a: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Petagna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Georg </a:t>
                      </a: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Viehhauser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CERN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UOXF</a:t>
                      </a:r>
                      <a:endParaRPr lang="en-GB" sz="800" dirty="0"/>
                    </a:p>
                  </a:txBody>
                  <a:tcPr/>
                </a:tc>
              </a:tr>
              <a:tr h="34511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WP10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TA1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test facilities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Henric</a:t>
                      </a: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Wilkens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Natalia </a:t>
                      </a: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Potylitsina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CERN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DESY</a:t>
                      </a:r>
                      <a:endParaRPr lang="en-GB" sz="800" dirty="0"/>
                    </a:p>
                  </a:txBody>
                  <a:tcPr/>
                </a:tc>
              </a:tr>
              <a:tr h="219616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WP11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TA2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Irradiation facilities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Marko </a:t>
                      </a: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Mikuz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JSI</a:t>
                      </a:r>
                      <a:endParaRPr lang="en-GB" sz="800" dirty="0"/>
                    </a:p>
                  </a:txBody>
                  <a:tcPr/>
                </a:tc>
              </a:tr>
              <a:tr h="34511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WP12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TA3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Detector characterisation facilities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Stjepko</a:t>
                      </a: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Fazinic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Fernando </a:t>
                      </a: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Arteche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RBI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ITAINNOVA</a:t>
                      </a:r>
                      <a:endParaRPr lang="en-GB" sz="800" dirty="0"/>
                    </a:p>
                  </a:txBody>
                  <a:tcPr/>
                </a:tc>
              </a:tr>
              <a:tr h="34511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WP13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JRA1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Innovative gas detectors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Silvia </a:t>
                      </a: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Dalla</a:t>
                      </a: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Torre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Imad</a:t>
                      </a: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Laktineh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INFN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CNRS</a:t>
                      </a:r>
                      <a:endParaRPr lang="en-GB" sz="800" dirty="0"/>
                    </a:p>
                  </a:txBody>
                  <a:tcPr/>
                </a:tc>
              </a:tr>
              <a:tr h="34511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WP14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JRA2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Infrastructure for advanced calorimeters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Roman </a:t>
                      </a: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Poeschl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Frank Simon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CNRS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MPG-MPP</a:t>
                      </a:r>
                      <a:endParaRPr lang="en-GB" sz="800" dirty="0"/>
                    </a:p>
                  </a:txBody>
                  <a:tcPr/>
                </a:tc>
              </a:tr>
              <a:tr h="34511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WP15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fr-CH" sz="800" dirty="0" smtClean="0"/>
                        <a:t>JRA3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Upgrade of beam and irradiation test infrastructure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Federico </a:t>
                      </a: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Ravotti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Marcel </a:t>
                      </a:r>
                      <a:r>
                        <a:rPr lang="en-GB" sz="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Stanitzki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</a:pP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CERN</a:t>
                      </a:r>
                      <a:r>
                        <a:rPr lang="en-GB" sz="800" dirty="0" smtClean="0"/>
                        <a:t/>
                      </a:r>
                      <a:br>
                        <a:rPr lang="en-GB" sz="800" dirty="0" smtClean="0"/>
                      </a:br>
                      <a:r>
                        <a:rPr lang="en-GB" sz="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DESY</a:t>
                      </a:r>
                      <a:endParaRPr lang="en-GB" sz="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612474" y="1181824"/>
            <a:ext cx="7648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Try to select expert persons while respecting community/geographic balance…. 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607170" y="1837426"/>
            <a:ext cx="1751162" cy="4952311"/>
          </a:xfrm>
          <a:prstGeom prst="rect">
            <a:avLst/>
          </a:prstGeom>
          <a:solidFill>
            <a:schemeClr val="accent6">
              <a:lumMod val="90000"/>
              <a:alpha val="2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646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19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Scientific Advisory Panel   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sp>
        <p:nvSpPr>
          <p:cNvPr id="2" name="ZoneTexte 1"/>
          <p:cNvSpPr txBox="1"/>
          <p:nvPr/>
        </p:nvSpPr>
        <p:spPr>
          <a:xfrm>
            <a:off x="336429" y="1345722"/>
            <a:ext cx="8660256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External committee with internationally known experts (not involved in the project)</a:t>
            </a:r>
          </a:p>
          <a:p>
            <a:endParaRPr lang="en-GB" dirty="0" smtClean="0"/>
          </a:p>
          <a:p>
            <a:r>
              <a:rPr lang="en-GB" dirty="0" smtClean="0"/>
              <a:t>-    4-5 members covering the various AIDA-2020 activity fields &amp; community  </a:t>
            </a:r>
            <a:endParaRPr lang="en-GB" dirty="0"/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Attend </a:t>
            </a:r>
            <a:r>
              <a:rPr lang="en-GB" dirty="0" smtClean="0"/>
              <a:t>Annual </a:t>
            </a:r>
            <a:r>
              <a:rPr lang="en-GB" dirty="0"/>
              <a:t>M</a:t>
            </a:r>
            <a:r>
              <a:rPr lang="en-GB" dirty="0" smtClean="0"/>
              <a:t>eeting </a:t>
            </a:r>
            <a:r>
              <a:rPr lang="en-GB" dirty="0" smtClean="0"/>
              <a:t>and make suggestions/recommendations  to </a:t>
            </a:r>
            <a:r>
              <a:rPr lang="en-GB" dirty="0" smtClean="0"/>
              <a:t>GB. Short written</a:t>
            </a:r>
          </a:p>
          <a:p>
            <a:r>
              <a:rPr lang="en-GB" dirty="0"/>
              <a:t> </a:t>
            </a:r>
            <a:r>
              <a:rPr lang="en-GB" dirty="0" smtClean="0"/>
              <a:t>     document.</a:t>
            </a:r>
            <a:endParaRPr lang="en-GB" dirty="0" smtClean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Demonstrated to be useful in AIDA for discussion with CERN management with respect </a:t>
            </a:r>
          </a:p>
          <a:p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smtClean="0">
                <a:sym typeface="Wingdings" panose="05000000000000000000" pitchFamily="2" charset="2"/>
              </a:rPr>
              <a:t>    to PS-IRRAD upgrade and for the Mid Term review with project officer. </a:t>
            </a:r>
          </a:p>
          <a:p>
            <a:endParaRPr lang="en-GB" dirty="0" smtClean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Composition to be  discussed at GB meeting</a:t>
            </a:r>
          </a:p>
          <a:p>
            <a:r>
              <a:rPr lang="en-GB" dirty="0">
                <a:sym typeface="Wingdings" panose="05000000000000000000" pitchFamily="2" charset="2"/>
              </a:rPr>
              <a:t>W</a:t>
            </a:r>
            <a:r>
              <a:rPr lang="en-GB" dirty="0" smtClean="0">
                <a:sym typeface="Wingdings" panose="05000000000000000000" pitchFamily="2" charset="2"/>
              </a:rPr>
              <a:t>ould like to have it ready by September/October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75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236914" y="1169416"/>
            <a:ext cx="8666018" cy="525519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 </a:t>
            </a:r>
            <a:r>
              <a:rPr lang="en-GB" b="1" dirty="0" smtClean="0"/>
              <a:t>Project history </a:t>
            </a:r>
          </a:p>
          <a:p>
            <a:endParaRPr lang="en-GB" dirty="0"/>
          </a:p>
          <a:p>
            <a:r>
              <a:rPr lang="en-GB" dirty="0" smtClean="0"/>
              <a:t> </a:t>
            </a:r>
            <a:r>
              <a:rPr lang="en-GB" b="1" dirty="0" smtClean="0"/>
              <a:t>Overview of scientific content </a:t>
            </a:r>
          </a:p>
          <a:p>
            <a:pPr marL="0" indent="0">
              <a:buNone/>
            </a:pPr>
            <a:r>
              <a:rPr lang="en-GB" dirty="0" smtClean="0"/>
              <a:t>      - Networking Activities 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- Transnational Access 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- Joint Research Activities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 </a:t>
            </a:r>
            <a:r>
              <a:rPr lang="en-GB" b="1" dirty="0" smtClean="0"/>
              <a:t>Collaboration members</a:t>
            </a:r>
            <a:r>
              <a:rPr lang="en-GB" b="1" dirty="0"/>
              <a:t> -</a:t>
            </a:r>
            <a:r>
              <a:rPr lang="en-GB" b="1" dirty="0" smtClean="0"/>
              <a:t>Management structure – Budget </a:t>
            </a:r>
            <a:endParaRPr lang="en-GB" b="1" dirty="0"/>
          </a:p>
          <a:p>
            <a:endParaRPr lang="en-GB" dirty="0" smtClean="0"/>
          </a:p>
          <a:p>
            <a:r>
              <a:rPr lang="en-GB" dirty="0" smtClean="0"/>
              <a:t> </a:t>
            </a:r>
            <a:r>
              <a:rPr lang="en-GB" b="1" dirty="0" smtClean="0"/>
              <a:t>Main AIDA 2020  steps </a:t>
            </a:r>
            <a:r>
              <a:rPr lang="en-GB" dirty="0" smtClean="0"/>
              <a:t>: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- Resources utilisation justification  </a:t>
            </a:r>
          </a:p>
          <a:p>
            <a:pPr marL="0" indent="0">
              <a:buNone/>
            </a:pPr>
            <a:r>
              <a:rPr lang="en-GB" dirty="0" smtClean="0"/>
              <a:t>   - Milestones / deliverables  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- Periodic reporting 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- Publication 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b="1" dirty="0" smtClean="0"/>
              <a:t> Conclusion </a:t>
            </a:r>
            <a:endParaRPr lang="en-GB" b="1" dirty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3602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20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Budget  sharing (I) 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sp>
        <p:nvSpPr>
          <p:cNvPr id="2" name="ZoneTexte 1"/>
          <p:cNvSpPr txBox="1"/>
          <p:nvPr/>
        </p:nvSpPr>
        <p:spPr>
          <a:xfrm>
            <a:off x="336429" y="1311218"/>
            <a:ext cx="810055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Budget sharing is fully defined by Grant Agreement signed by all beneficiaries</a:t>
            </a:r>
          </a:p>
          <a:p>
            <a:r>
              <a:rPr lang="en-GB" dirty="0" smtClean="0"/>
              <a:t>Most of the matching funds are man-power.  </a:t>
            </a:r>
          </a:p>
          <a:p>
            <a:r>
              <a:rPr lang="en-GB" dirty="0" smtClean="0"/>
              <a:t>Total budget                          :  29.0 M€ (beneficiaries) + 1.2 M€ (Partner organisation) </a:t>
            </a:r>
          </a:p>
          <a:p>
            <a:r>
              <a:rPr lang="en-GB" dirty="0" smtClean="0"/>
              <a:t>Total eligible budget for EC :  13 M€</a:t>
            </a:r>
          </a:p>
          <a:p>
            <a:r>
              <a:rPr lang="en-GB" dirty="0" smtClean="0"/>
              <a:t>EC grant                                  :  10 M€</a:t>
            </a:r>
            <a:endParaRPr lang="en-GB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4" y="2932982"/>
            <a:ext cx="8789913" cy="393563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4908430" y="3476445"/>
            <a:ext cx="3879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Matching funds ratio from 1 (TA) to 3 .5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964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21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Budget  sharing  (II)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64" r="22676"/>
          <a:stretch/>
        </p:blipFill>
        <p:spPr>
          <a:xfrm>
            <a:off x="34508" y="1130062"/>
            <a:ext cx="3104163" cy="303649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30" r="21695"/>
          <a:stretch/>
        </p:blipFill>
        <p:spPr>
          <a:xfrm>
            <a:off x="3088270" y="1130061"/>
            <a:ext cx="2931711" cy="3036497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8" t="-568" r="15325" b="568"/>
          <a:stretch/>
        </p:blipFill>
        <p:spPr>
          <a:xfrm>
            <a:off x="6029860" y="1112808"/>
            <a:ext cx="3114136" cy="3036498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7267" y="4520237"/>
            <a:ext cx="91808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Large fraction of WP10 (CERN&amp;DESY TA) only due to the </a:t>
            </a:r>
            <a:r>
              <a:rPr lang="en-GB" dirty="0"/>
              <a:t>a</a:t>
            </a:r>
            <a:r>
              <a:rPr lang="en-GB" dirty="0" smtClean="0"/>
              <a:t>ccess costs are included, while free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 </a:t>
            </a:r>
            <a:r>
              <a:rPr lang="en-GB" dirty="0" smtClean="0"/>
              <a:t>14 % of budget in TA, 5 % Innovation &amp; communication and other WP  from 5-10 %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 </a:t>
            </a:r>
            <a:r>
              <a:rPr lang="en-GB" dirty="0" smtClean="0"/>
              <a:t>Large fraction of matching funds are manpower : up to 2500 PM 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314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sz="3600" dirty="0" smtClean="0"/>
              <a:t>EC payments to AIDA-2020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87890" y="6453286"/>
            <a:ext cx="1149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03 June 2015</a:t>
            </a:r>
            <a:endParaRPr lang="en-GB" sz="140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51474" y="1217673"/>
            <a:ext cx="8857818" cy="3487294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 fontScale="77500" lnSpcReduction="20000"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10000"/>
              </a:lnSpc>
              <a:buFont typeface="Wingdings 2" panose="05020102010507070707" pitchFamily="18" charset="2"/>
              <a:buChar char="¡"/>
            </a:pPr>
            <a:r>
              <a:rPr lang="en-GB" altLang="en-US" sz="22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Max. EC Grant = </a:t>
            </a:r>
            <a:r>
              <a:rPr lang="en-GB" altLang="en-US" sz="2200" dirty="0" smtClean="0">
                <a:solidFill>
                  <a:srgbClr val="002060"/>
                </a:solidFill>
                <a:sym typeface="Wingdings 2" panose="05020102010507070707" pitchFamily="18" charset="2"/>
              </a:rPr>
              <a:t>10 M€</a:t>
            </a:r>
          </a:p>
          <a:p>
            <a:pPr lvl="1">
              <a:lnSpc>
                <a:spcPct val="110000"/>
              </a:lnSpc>
              <a:buFont typeface="Wingdings 2" panose="05020102010507070707" pitchFamily="18" charset="2"/>
              <a:buChar char="¡"/>
            </a:pPr>
            <a:r>
              <a:rPr lang="en-GB" altLang="en-US" sz="2200" dirty="0" smtClean="0">
                <a:solidFill>
                  <a:srgbClr val="002060"/>
                </a:solidFill>
                <a:sym typeface="Wingdings 2" panose="05020102010507070707" pitchFamily="18" charset="2"/>
              </a:rPr>
              <a:t>Pre-financing </a:t>
            </a:r>
            <a:r>
              <a:rPr lang="en-GB" altLang="en-US" sz="2200" dirty="0">
                <a:solidFill>
                  <a:srgbClr val="002060"/>
                </a:solidFill>
                <a:sym typeface="Wingdings 2" panose="05020102010507070707" pitchFamily="18" charset="2"/>
              </a:rPr>
              <a:t>= </a:t>
            </a:r>
            <a:r>
              <a:rPr lang="en-GB" altLang="en-US" sz="2200" dirty="0" smtClean="0">
                <a:solidFill>
                  <a:srgbClr val="002060"/>
                </a:solidFill>
                <a:sym typeface="Wingdings 2" panose="05020102010507070707" pitchFamily="18" charset="2"/>
              </a:rPr>
              <a:t>37.5 %, </a:t>
            </a:r>
            <a:r>
              <a:rPr lang="en-GB" altLang="en-US" sz="22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including 5</a:t>
            </a:r>
            <a:r>
              <a:rPr lang="en-GB" altLang="en-US" sz="2200" dirty="0">
                <a:solidFill>
                  <a:srgbClr val="FF0000"/>
                </a:solidFill>
                <a:sym typeface="Wingdings 2" panose="05020102010507070707" pitchFamily="18" charset="2"/>
              </a:rPr>
              <a:t>% withheld </a:t>
            </a:r>
            <a:r>
              <a:rPr lang="en-GB" altLang="en-US" sz="22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for H2020 </a:t>
            </a:r>
            <a:r>
              <a:rPr lang="en-GB" altLang="en-US" sz="2200" dirty="0">
                <a:solidFill>
                  <a:srgbClr val="FF0000"/>
                </a:solidFill>
                <a:sym typeface="Wingdings 2" panose="05020102010507070707" pitchFamily="18" charset="2"/>
              </a:rPr>
              <a:t>Guarantee Fund, to be reimbursed at the </a:t>
            </a:r>
            <a:r>
              <a:rPr lang="en-GB" altLang="en-US" sz="22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end</a:t>
            </a:r>
            <a:endParaRPr lang="en-GB" altLang="en-US" sz="2200" dirty="0">
              <a:solidFill>
                <a:srgbClr val="FF0000"/>
              </a:solidFill>
              <a:sym typeface="Wingdings 2" panose="05020102010507070707" pitchFamily="18" charset="2"/>
            </a:endParaRPr>
          </a:p>
          <a:p>
            <a:pPr lvl="1">
              <a:lnSpc>
                <a:spcPct val="110000"/>
              </a:lnSpc>
              <a:buFont typeface="Wingdings 2" panose="05020102010507070707" pitchFamily="18" charset="2"/>
              <a:buChar char="¡"/>
            </a:pPr>
            <a:r>
              <a:rPr lang="en-GB" altLang="en-US" sz="2200" dirty="0">
                <a:solidFill>
                  <a:srgbClr val="002060"/>
                </a:solidFill>
                <a:sym typeface="Wingdings 2" panose="05020102010507070707" pitchFamily="18" charset="2"/>
              </a:rPr>
              <a:t>Effective pre-financing </a:t>
            </a:r>
            <a:r>
              <a:rPr lang="en-GB" altLang="en-US" sz="2200" dirty="0" smtClean="0">
                <a:solidFill>
                  <a:srgbClr val="002060"/>
                </a:solidFill>
                <a:sym typeface="Wingdings 2" panose="05020102010507070707" pitchFamily="18" charset="2"/>
              </a:rPr>
              <a:t>received </a:t>
            </a:r>
            <a:r>
              <a:rPr lang="en-GB" altLang="en-US" sz="2200" dirty="0">
                <a:solidFill>
                  <a:srgbClr val="002060"/>
                </a:solidFill>
                <a:sym typeface="Wingdings 2" panose="05020102010507070707" pitchFamily="18" charset="2"/>
              </a:rPr>
              <a:t>= </a:t>
            </a:r>
            <a:r>
              <a:rPr lang="en-GB" altLang="en-US" sz="2200" dirty="0" smtClean="0">
                <a:solidFill>
                  <a:srgbClr val="002060"/>
                </a:solidFill>
                <a:sym typeface="Wingdings 2" panose="05020102010507070707" pitchFamily="18" charset="2"/>
              </a:rPr>
              <a:t>32.5% </a:t>
            </a:r>
            <a:r>
              <a:rPr lang="en-GB" altLang="en-US" sz="2200" dirty="0">
                <a:solidFill>
                  <a:srgbClr val="FF0000"/>
                </a:solidFill>
                <a:sym typeface="Wingdings 2" panose="05020102010507070707" pitchFamily="18" charset="2"/>
              </a:rPr>
              <a:t>of the </a:t>
            </a:r>
            <a:r>
              <a:rPr lang="en-GB" altLang="en-US" sz="22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10 </a:t>
            </a:r>
            <a:r>
              <a:rPr lang="en-GB" altLang="en-US" sz="2200" dirty="0">
                <a:solidFill>
                  <a:srgbClr val="FF0000"/>
                </a:solidFill>
                <a:sym typeface="Wingdings 2" panose="05020102010507070707" pitchFamily="18" charset="2"/>
              </a:rPr>
              <a:t>M€ of which </a:t>
            </a:r>
            <a:r>
              <a:rPr lang="en-GB" altLang="en-US" sz="22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70</a:t>
            </a:r>
            <a:r>
              <a:rPr lang="en-GB" altLang="en-US" sz="2200" dirty="0">
                <a:solidFill>
                  <a:srgbClr val="FF0000"/>
                </a:solidFill>
                <a:sym typeface="Wingdings 2" panose="05020102010507070707" pitchFamily="18" charset="2"/>
              </a:rPr>
              <a:t>% will be paid to each participant (pro-rata to project share) a.s.a.p. and the other </a:t>
            </a:r>
            <a:r>
              <a:rPr lang="en-GB" altLang="en-US" sz="22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30</a:t>
            </a:r>
            <a:r>
              <a:rPr lang="en-GB" altLang="en-US" sz="2200" dirty="0">
                <a:solidFill>
                  <a:srgbClr val="FF0000"/>
                </a:solidFill>
                <a:sym typeface="Wingdings 2" panose="05020102010507070707" pitchFamily="18" charset="2"/>
              </a:rPr>
              <a:t>% will be distributed after the </a:t>
            </a:r>
            <a:r>
              <a:rPr lang="en-GB" altLang="en-US" sz="22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end of the first year.   </a:t>
            </a:r>
          </a:p>
          <a:p>
            <a:pPr marL="342891" lvl="1" indent="0">
              <a:lnSpc>
                <a:spcPct val="110000"/>
              </a:lnSpc>
              <a:buNone/>
            </a:pPr>
            <a:r>
              <a:rPr lang="en-GB" altLang="en-US" sz="2200" dirty="0">
                <a:solidFill>
                  <a:srgbClr val="00B050"/>
                </a:solidFill>
                <a:sym typeface="Wingdings 2" panose="05020102010507070707" pitchFamily="18" charset="2"/>
              </a:rPr>
              <a:t> </a:t>
            </a:r>
            <a:r>
              <a:rPr lang="en-GB" altLang="en-US" sz="2200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  </a:t>
            </a:r>
            <a:r>
              <a:rPr lang="en-GB" altLang="en-US" sz="22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en-GB" altLang="en-US" sz="2200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Received at CERN. 70 % to be delivered after CA signature : 15-19/06, 22-26/06 or later </a:t>
            </a:r>
          </a:p>
          <a:p>
            <a:pPr marL="342891" lvl="1" indent="0">
              <a:lnSpc>
                <a:spcPct val="110000"/>
              </a:lnSpc>
              <a:buNone/>
            </a:pPr>
            <a:r>
              <a:rPr lang="en-GB" altLang="en-US" sz="2200" dirty="0">
                <a:solidFill>
                  <a:srgbClr val="00B050"/>
                </a:solidFill>
                <a:sym typeface="Wingdings 2" panose="05020102010507070707" pitchFamily="18" charset="2"/>
              </a:rPr>
              <a:t> </a:t>
            </a:r>
            <a:r>
              <a:rPr lang="en-GB" altLang="en-US" sz="2200" dirty="0" smtClean="0">
                <a:solidFill>
                  <a:srgbClr val="00B050"/>
                </a:solidFill>
                <a:sym typeface="Wingdings 2" panose="05020102010507070707" pitchFamily="18" charset="2"/>
              </a:rPr>
              <a:t>     (100 % for beneficiary with less than 100 k€ EC contribution) </a:t>
            </a:r>
            <a:endParaRPr lang="en-GB" altLang="en-US" sz="2200" dirty="0">
              <a:solidFill>
                <a:srgbClr val="00B050"/>
              </a:solidFill>
              <a:sym typeface="Wingdings 2" panose="05020102010507070707" pitchFamily="18" charset="2"/>
            </a:endParaRPr>
          </a:p>
          <a:p>
            <a:pPr lvl="1">
              <a:lnSpc>
                <a:spcPct val="110000"/>
              </a:lnSpc>
              <a:buFont typeface="Wingdings 2" panose="05020102010507070707" pitchFamily="18" charset="2"/>
              <a:buChar char="¡"/>
            </a:pPr>
            <a:r>
              <a:rPr lang="en-GB" altLang="en-US" sz="2200" dirty="0">
                <a:solidFill>
                  <a:srgbClr val="002060"/>
                </a:solidFill>
                <a:sym typeface="Wingdings 2" panose="05020102010507070707" pitchFamily="18" charset="2"/>
              </a:rPr>
              <a:t>Second EC payment </a:t>
            </a:r>
            <a:r>
              <a:rPr lang="en-GB" altLang="en-US" sz="2200" dirty="0">
                <a:solidFill>
                  <a:srgbClr val="FF0000"/>
                </a:solidFill>
                <a:sym typeface="Wingdings 2" panose="05020102010507070707" pitchFamily="18" charset="2"/>
              </a:rPr>
              <a:t>– at </a:t>
            </a:r>
            <a:r>
              <a:rPr lang="en-GB" altLang="en-US" sz="22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(M18+2-3) = reimbursement </a:t>
            </a:r>
            <a:r>
              <a:rPr lang="en-GB" altLang="en-US" sz="2200" dirty="0">
                <a:solidFill>
                  <a:srgbClr val="FF0000"/>
                </a:solidFill>
                <a:sym typeface="Wingdings 2" panose="05020102010507070707" pitchFamily="18" charset="2"/>
              </a:rPr>
              <a:t>of costs for the first Reporting </a:t>
            </a:r>
            <a:r>
              <a:rPr lang="en-GB" altLang="en-US" sz="22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Period </a:t>
            </a:r>
            <a:r>
              <a:rPr lang="en-GB" altLang="en-US" sz="2200" dirty="0">
                <a:solidFill>
                  <a:srgbClr val="FF0000"/>
                </a:solidFill>
                <a:sym typeface="Wingdings 2" panose="05020102010507070707" pitchFamily="18" charset="2"/>
              </a:rPr>
              <a:t>~ </a:t>
            </a:r>
            <a:r>
              <a:rPr lang="en-GB" altLang="en-US" sz="22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37.5% </a:t>
            </a:r>
            <a:r>
              <a:rPr lang="en-GB" altLang="en-US" sz="2200" dirty="0">
                <a:solidFill>
                  <a:srgbClr val="FF0000"/>
                </a:solidFill>
                <a:sym typeface="Wingdings 2" panose="05020102010507070707" pitchFamily="18" charset="2"/>
              </a:rPr>
              <a:t>assuming uniform spending profile (18 / 48)</a:t>
            </a:r>
          </a:p>
          <a:p>
            <a:pPr lvl="1">
              <a:lnSpc>
                <a:spcPct val="110000"/>
              </a:lnSpc>
              <a:buFont typeface="Wingdings 2" panose="05020102010507070707" pitchFamily="18" charset="2"/>
              <a:buChar char="¡"/>
            </a:pPr>
            <a:r>
              <a:rPr lang="en-GB" altLang="en-US" sz="2200" dirty="0">
                <a:solidFill>
                  <a:srgbClr val="002060"/>
                </a:solidFill>
                <a:sym typeface="Wingdings 2" panose="05020102010507070707" pitchFamily="18" charset="2"/>
              </a:rPr>
              <a:t>Third EC payment </a:t>
            </a:r>
            <a:r>
              <a:rPr lang="en-GB" altLang="en-US" sz="2200" dirty="0">
                <a:solidFill>
                  <a:srgbClr val="FF0000"/>
                </a:solidFill>
                <a:sym typeface="Wingdings 2" panose="05020102010507070707" pitchFamily="18" charset="2"/>
              </a:rPr>
              <a:t>(limited by </a:t>
            </a:r>
            <a:r>
              <a:rPr lang="en-GB" altLang="en-US" sz="22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85% </a:t>
            </a:r>
            <a:r>
              <a:rPr lang="en-GB" altLang="en-US" sz="2200" dirty="0">
                <a:solidFill>
                  <a:srgbClr val="FF0000"/>
                </a:solidFill>
                <a:sym typeface="Wingdings 2" panose="05020102010507070707" pitchFamily="18" charset="2"/>
              </a:rPr>
              <a:t>of the </a:t>
            </a:r>
            <a:r>
              <a:rPr lang="en-GB" altLang="en-US" sz="22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10 </a:t>
            </a:r>
            <a:r>
              <a:rPr lang="en-GB" altLang="en-US" sz="2200" dirty="0">
                <a:solidFill>
                  <a:srgbClr val="FF0000"/>
                </a:solidFill>
                <a:sym typeface="Wingdings 2" panose="05020102010507070707" pitchFamily="18" charset="2"/>
              </a:rPr>
              <a:t>M€) – at </a:t>
            </a:r>
            <a:r>
              <a:rPr lang="en-GB" altLang="en-US" sz="22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(M36+2-3) </a:t>
            </a:r>
            <a:r>
              <a:rPr lang="en-GB" altLang="en-US" sz="2200" dirty="0">
                <a:solidFill>
                  <a:srgbClr val="FF0000"/>
                </a:solidFill>
                <a:sym typeface="Wingdings 2" panose="05020102010507070707" pitchFamily="18" charset="2"/>
              </a:rPr>
              <a:t>~ </a:t>
            </a:r>
            <a:r>
              <a:rPr lang="en-GB" altLang="en-US" sz="2200" dirty="0" smtClean="0">
                <a:solidFill>
                  <a:srgbClr val="FF0000"/>
                </a:solidFill>
                <a:sym typeface="Wingdings 2" panose="05020102010507070707" pitchFamily="18" charset="2"/>
              </a:rPr>
              <a:t>15%</a:t>
            </a:r>
            <a:endParaRPr lang="en-GB" altLang="en-US" sz="2200" dirty="0">
              <a:solidFill>
                <a:srgbClr val="FF0000"/>
              </a:solidFill>
              <a:sym typeface="Wingdings 2" panose="05020102010507070707" pitchFamily="18" charset="2"/>
            </a:endParaRPr>
          </a:p>
          <a:p>
            <a:pPr lvl="1">
              <a:lnSpc>
                <a:spcPct val="110000"/>
              </a:lnSpc>
              <a:buFont typeface="Wingdings 2" panose="05020102010507070707" pitchFamily="18" charset="2"/>
              <a:buChar char="¡"/>
            </a:pPr>
            <a:r>
              <a:rPr lang="en-GB" altLang="en-US" sz="2200" dirty="0">
                <a:solidFill>
                  <a:srgbClr val="002060"/>
                </a:solidFill>
                <a:sym typeface="Wingdings 2" panose="05020102010507070707" pitchFamily="18" charset="2"/>
              </a:rPr>
              <a:t>Final EC payment </a:t>
            </a:r>
            <a:r>
              <a:rPr lang="en-GB" altLang="en-US" sz="2200" dirty="0">
                <a:solidFill>
                  <a:srgbClr val="FF0000"/>
                </a:solidFill>
                <a:sym typeface="Wingdings 2" panose="05020102010507070707" pitchFamily="18" charset="2"/>
              </a:rPr>
              <a:t>(10% + 5%) – after the Final Report is approved</a:t>
            </a:r>
          </a:p>
          <a:p>
            <a:pPr marL="342891" lvl="1" indent="0">
              <a:lnSpc>
                <a:spcPct val="110000"/>
              </a:lnSpc>
              <a:buNone/>
            </a:pPr>
            <a:endParaRPr lang="en-GB" altLang="en-US" sz="2300" dirty="0">
              <a:solidFill>
                <a:srgbClr val="0070C0"/>
              </a:solidFill>
              <a:sym typeface="Wingdings 2" panose="05020102010507070707" pitchFamily="18" charset="2"/>
            </a:endParaRPr>
          </a:p>
          <a:p>
            <a:pPr lvl="1">
              <a:lnSpc>
                <a:spcPct val="110000"/>
              </a:lnSpc>
              <a:buFont typeface="Wingdings 2" panose="05020102010507070707" pitchFamily="18" charset="2"/>
              <a:buChar char="¡"/>
            </a:pPr>
            <a:endParaRPr lang="en-GB" altLang="en-US" dirty="0" smtClean="0">
              <a:solidFill>
                <a:srgbClr val="0070C0"/>
              </a:solidFill>
              <a:sym typeface="Wingdings 2" panose="05020102010507070707" pitchFamily="18" charset="2"/>
            </a:endParaRPr>
          </a:p>
          <a:p>
            <a:pPr marL="342891" lvl="1" indent="0">
              <a:lnSpc>
                <a:spcPct val="110000"/>
              </a:lnSpc>
              <a:buNone/>
            </a:pPr>
            <a:endParaRPr lang="en-GB" altLang="en-US" dirty="0">
              <a:solidFill>
                <a:srgbClr val="0070C0"/>
              </a:solidFill>
              <a:sym typeface="Wingdings 2" panose="05020102010507070707" pitchFamily="18" charset="2"/>
            </a:endParaRPr>
          </a:p>
        </p:txBody>
      </p:sp>
      <p:sp>
        <p:nvSpPr>
          <p:cNvPr id="37" name="AutoShape 23"/>
          <p:cNvSpPr>
            <a:spLocks/>
          </p:cNvSpPr>
          <p:nvPr/>
        </p:nvSpPr>
        <p:spPr bwMode="auto">
          <a:xfrm rot="5400000">
            <a:off x="6875463" y="4797425"/>
            <a:ext cx="287338" cy="1944687"/>
          </a:xfrm>
          <a:prstGeom prst="rightBrace">
            <a:avLst>
              <a:gd name="adj1" fmla="val 56400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" name="Line 24"/>
          <p:cNvSpPr>
            <a:spLocks noChangeShapeType="1"/>
          </p:cNvSpPr>
          <p:nvPr/>
        </p:nvSpPr>
        <p:spPr bwMode="auto">
          <a:xfrm>
            <a:off x="574675" y="5175250"/>
            <a:ext cx="2736850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 type="oval" w="lg" len="lg"/>
            <a:tailEnd type="oval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" name="Text Box 25"/>
          <p:cNvSpPr txBox="1">
            <a:spLocks noChangeArrowheads="1"/>
          </p:cNvSpPr>
          <p:nvPr/>
        </p:nvSpPr>
        <p:spPr bwMode="auto">
          <a:xfrm>
            <a:off x="287338" y="5248275"/>
            <a:ext cx="49885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CH" altLang="en-US" sz="1800" dirty="0" smtClean="0"/>
              <a:t>M0</a:t>
            </a:r>
            <a:endParaRPr lang="en-US" altLang="en-US" sz="1800" dirty="0"/>
          </a:p>
        </p:txBody>
      </p:sp>
      <p:sp>
        <p:nvSpPr>
          <p:cNvPr id="40" name="Text Box 26"/>
          <p:cNvSpPr txBox="1">
            <a:spLocks noChangeArrowheads="1"/>
          </p:cNvSpPr>
          <p:nvPr/>
        </p:nvSpPr>
        <p:spPr bwMode="auto">
          <a:xfrm>
            <a:off x="2970213" y="5248275"/>
            <a:ext cx="628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CH" altLang="en-US" sz="1800"/>
              <a:t>M18</a:t>
            </a:r>
            <a:endParaRPr lang="en-US" altLang="en-US" sz="1800"/>
          </a:p>
        </p:txBody>
      </p:sp>
      <p:sp>
        <p:nvSpPr>
          <p:cNvPr id="41" name="AutoShape 27"/>
          <p:cNvSpPr>
            <a:spLocks/>
          </p:cNvSpPr>
          <p:nvPr/>
        </p:nvSpPr>
        <p:spPr bwMode="auto">
          <a:xfrm rot="5400000">
            <a:off x="1763713" y="4564063"/>
            <a:ext cx="287337" cy="2376487"/>
          </a:xfrm>
          <a:prstGeom prst="rightBrace">
            <a:avLst>
              <a:gd name="adj1" fmla="val 68923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2" name="Text Box 28"/>
          <p:cNvSpPr txBox="1">
            <a:spLocks noChangeArrowheads="1"/>
          </p:cNvSpPr>
          <p:nvPr/>
        </p:nvSpPr>
        <p:spPr bwMode="auto">
          <a:xfrm>
            <a:off x="1006475" y="5895975"/>
            <a:ext cx="21605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r-CH" altLang="en-US">
                <a:solidFill>
                  <a:schemeClr val="accent2"/>
                </a:solidFill>
              </a:rPr>
              <a:t>1st Reporting Period</a:t>
            </a:r>
            <a:endParaRPr lang="en-US" altLang="en-US">
              <a:solidFill>
                <a:schemeClr val="accent2"/>
              </a:solidFill>
            </a:endParaRPr>
          </a:p>
        </p:txBody>
      </p:sp>
      <p:sp>
        <p:nvSpPr>
          <p:cNvPr id="43" name="Text Box 29"/>
          <p:cNvSpPr txBox="1">
            <a:spLocks noChangeArrowheads="1"/>
          </p:cNvSpPr>
          <p:nvPr/>
        </p:nvSpPr>
        <p:spPr bwMode="auto">
          <a:xfrm>
            <a:off x="749300" y="4670425"/>
            <a:ext cx="758541" cy="369332"/>
          </a:xfrm>
          <a:prstGeom prst="rect">
            <a:avLst/>
          </a:prstGeom>
          <a:noFill/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CH" altLang="en-US" dirty="0" smtClean="0">
                <a:solidFill>
                  <a:srgbClr val="0070C0"/>
                </a:solidFill>
              </a:rPr>
              <a:t>32.5</a:t>
            </a:r>
            <a:r>
              <a:rPr lang="fr-CH" altLang="en-US" sz="1800" dirty="0" smtClean="0">
                <a:solidFill>
                  <a:srgbClr val="0070C0"/>
                </a:solidFill>
              </a:rPr>
              <a:t>%</a:t>
            </a:r>
            <a:endParaRPr lang="fr-CH" altLang="en-US" sz="1800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44" name="Text Box 30"/>
          <p:cNvSpPr txBox="1">
            <a:spLocks noChangeArrowheads="1"/>
          </p:cNvSpPr>
          <p:nvPr/>
        </p:nvSpPr>
        <p:spPr bwMode="auto">
          <a:xfrm>
            <a:off x="3803650" y="4652963"/>
            <a:ext cx="758541" cy="369332"/>
          </a:xfrm>
          <a:prstGeom prst="rect">
            <a:avLst/>
          </a:prstGeom>
          <a:noFill/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CH" altLang="en-US" sz="1800" dirty="0" smtClean="0">
                <a:solidFill>
                  <a:srgbClr val="0070C0"/>
                </a:solidFill>
              </a:rPr>
              <a:t>37.5%</a:t>
            </a:r>
            <a:endParaRPr lang="fr-CH" altLang="en-US" sz="1800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45" name="Line 31"/>
          <p:cNvSpPr>
            <a:spLocks noChangeShapeType="1"/>
          </p:cNvSpPr>
          <p:nvPr/>
        </p:nvSpPr>
        <p:spPr bwMode="auto">
          <a:xfrm>
            <a:off x="3311525" y="5175250"/>
            <a:ext cx="2736850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 type="oval" w="lg" len="lg"/>
            <a:tailEnd type="oval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6" name="Text Box 32"/>
          <p:cNvSpPr txBox="1">
            <a:spLocks noChangeArrowheads="1"/>
          </p:cNvSpPr>
          <p:nvPr/>
        </p:nvSpPr>
        <p:spPr bwMode="auto">
          <a:xfrm>
            <a:off x="5707063" y="5248275"/>
            <a:ext cx="628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CH" altLang="en-US" sz="1800"/>
              <a:t>M36</a:t>
            </a:r>
            <a:endParaRPr lang="en-US" altLang="en-US" sz="1800"/>
          </a:p>
        </p:txBody>
      </p:sp>
      <p:sp>
        <p:nvSpPr>
          <p:cNvPr id="47" name="AutoShape 33"/>
          <p:cNvSpPr>
            <a:spLocks/>
          </p:cNvSpPr>
          <p:nvPr/>
        </p:nvSpPr>
        <p:spPr bwMode="auto">
          <a:xfrm rot="5400000">
            <a:off x="4643438" y="4562475"/>
            <a:ext cx="287338" cy="2376487"/>
          </a:xfrm>
          <a:prstGeom prst="rightBrace">
            <a:avLst>
              <a:gd name="adj1" fmla="val 68923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8" name="Text Box 34"/>
          <p:cNvSpPr txBox="1">
            <a:spLocks noChangeArrowheads="1"/>
          </p:cNvSpPr>
          <p:nvPr/>
        </p:nvSpPr>
        <p:spPr bwMode="auto">
          <a:xfrm>
            <a:off x="3886200" y="5895975"/>
            <a:ext cx="21605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r-CH" altLang="en-US">
                <a:solidFill>
                  <a:schemeClr val="accent2"/>
                </a:solidFill>
              </a:rPr>
              <a:t>2nd Reporting Period</a:t>
            </a:r>
            <a:endParaRPr lang="en-US" altLang="en-US">
              <a:solidFill>
                <a:schemeClr val="accent2"/>
              </a:solidFill>
            </a:endParaRPr>
          </a:p>
        </p:txBody>
      </p:sp>
      <p:sp>
        <p:nvSpPr>
          <p:cNvPr id="49" name="Text Box 35"/>
          <p:cNvSpPr txBox="1">
            <a:spLocks noChangeArrowheads="1"/>
          </p:cNvSpPr>
          <p:nvPr/>
        </p:nvSpPr>
        <p:spPr bwMode="auto">
          <a:xfrm>
            <a:off x="3941763" y="5248275"/>
            <a:ext cx="628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CH" altLang="en-US" sz="1800" dirty="0"/>
              <a:t>M24</a:t>
            </a:r>
            <a:endParaRPr lang="en-US" altLang="en-US" sz="1800" dirty="0"/>
          </a:p>
        </p:txBody>
      </p:sp>
      <p:sp>
        <p:nvSpPr>
          <p:cNvPr id="50" name="Line 36"/>
          <p:cNvSpPr>
            <a:spLocks noChangeShapeType="1"/>
          </p:cNvSpPr>
          <p:nvPr/>
        </p:nvSpPr>
        <p:spPr bwMode="auto">
          <a:xfrm>
            <a:off x="4246563" y="5103813"/>
            <a:ext cx="0" cy="161925"/>
          </a:xfrm>
          <a:prstGeom prst="line">
            <a:avLst/>
          </a:prstGeom>
          <a:noFill/>
          <a:ln w="190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" name="Line 37"/>
          <p:cNvSpPr>
            <a:spLocks noChangeShapeType="1"/>
          </p:cNvSpPr>
          <p:nvPr/>
        </p:nvSpPr>
        <p:spPr bwMode="auto">
          <a:xfrm>
            <a:off x="6046788" y="5175250"/>
            <a:ext cx="1873250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 type="oval" w="lg" len="lg"/>
            <a:tailEnd type="oval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2" name="Text Box 38"/>
          <p:cNvSpPr txBox="1">
            <a:spLocks noChangeArrowheads="1"/>
          </p:cNvSpPr>
          <p:nvPr/>
        </p:nvSpPr>
        <p:spPr bwMode="auto">
          <a:xfrm>
            <a:off x="7578725" y="5248275"/>
            <a:ext cx="628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CH" altLang="en-US" sz="1800"/>
              <a:t>M48</a:t>
            </a:r>
            <a:endParaRPr lang="en-US" altLang="en-US" sz="1800"/>
          </a:p>
        </p:txBody>
      </p:sp>
      <p:sp>
        <p:nvSpPr>
          <p:cNvPr id="53" name="Text Box 39"/>
          <p:cNvSpPr txBox="1">
            <a:spLocks noChangeArrowheads="1"/>
          </p:cNvSpPr>
          <p:nvPr/>
        </p:nvSpPr>
        <p:spPr bwMode="auto">
          <a:xfrm>
            <a:off x="6191250" y="5824538"/>
            <a:ext cx="21605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r-CH" altLang="en-US">
                <a:solidFill>
                  <a:schemeClr val="accent2"/>
                </a:solidFill>
              </a:rPr>
              <a:t>3rd Reporting Period</a:t>
            </a:r>
            <a:endParaRPr lang="en-US" altLang="en-US">
              <a:solidFill>
                <a:schemeClr val="accent2"/>
              </a:solidFill>
            </a:endParaRPr>
          </a:p>
        </p:txBody>
      </p:sp>
      <p:sp>
        <p:nvSpPr>
          <p:cNvPr id="54" name="Text Box 40"/>
          <p:cNvSpPr txBox="1">
            <a:spLocks noChangeArrowheads="1"/>
          </p:cNvSpPr>
          <p:nvPr/>
        </p:nvSpPr>
        <p:spPr bwMode="auto">
          <a:xfrm>
            <a:off x="6637338" y="4670425"/>
            <a:ext cx="583814" cy="369332"/>
          </a:xfrm>
          <a:prstGeom prst="rect">
            <a:avLst/>
          </a:prstGeom>
          <a:noFill/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CH" altLang="en-US" dirty="0" smtClean="0">
                <a:solidFill>
                  <a:srgbClr val="0070C0"/>
                </a:solidFill>
              </a:rPr>
              <a:t>15</a:t>
            </a:r>
            <a:r>
              <a:rPr lang="fr-CH" altLang="en-US" sz="1800" dirty="0" smtClean="0">
                <a:solidFill>
                  <a:srgbClr val="0070C0"/>
                </a:solidFill>
              </a:rPr>
              <a:t>%</a:t>
            </a:r>
            <a:endParaRPr lang="fr-CH" altLang="en-US" sz="1800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55" name="Text Box 41"/>
          <p:cNvSpPr txBox="1">
            <a:spLocks noChangeArrowheads="1"/>
          </p:cNvSpPr>
          <p:nvPr/>
        </p:nvSpPr>
        <p:spPr bwMode="auto">
          <a:xfrm>
            <a:off x="6642100" y="5265738"/>
            <a:ext cx="628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CH" altLang="en-US" sz="1800"/>
              <a:t>M42</a:t>
            </a:r>
            <a:endParaRPr lang="en-US" altLang="en-US" sz="1800"/>
          </a:p>
        </p:txBody>
      </p:sp>
      <p:sp>
        <p:nvSpPr>
          <p:cNvPr id="56" name="Line 42"/>
          <p:cNvSpPr>
            <a:spLocks noChangeShapeType="1"/>
          </p:cNvSpPr>
          <p:nvPr/>
        </p:nvSpPr>
        <p:spPr bwMode="auto">
          <a:xfrm>
            <a:off x="6929438" y="5103813"/>
            <a:ext cx="0" cy="161925"/>
          </a:xfrm>
          <a:prstGeom prst="line">
            <a:avLst/>
          </a:prstGeom>
          <a:noFill/>
          <a:ln w="190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7" name="Text Box 44"/>
          <p:cNvSpPr txBox="1">
            <a:spLocks noChangeArrowheads="1"/>
          </p:cNvSpPr>
          <p:nvPr/>
        </p:nvSpPr>
        <p:spPr bwMode="auto">
          <a:xfrm>
            <a:off x="7848600" y="4670425"/>
            <a:ext cx="682625" cy="379413"/>
          </a:xfrm>
          <a:prstGeom prst="rect">
            <a:avLst/>
          </a:prstGeom>
          <a:noFill/>
          <a:ln w="12700" cap="sq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r-CH" altLang="en-US" sz="1800" dirty="0">
                <a:solidFill>
                  <a:srgbClr val="0070C0"/>
                </a:solidFill>
              </a:rPr>
              <a:t>10%</a:t>
            </a:r>
            <a:endParaRPr lang="fr-CH" altLang="en-US" sz="1800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58" name="Line 45"/>
          <p:cNvSpPr>
            <a:spLocks noChangeShapeType="1"/>
          </p:cNvSpPr>
          <p:nvPr/>
        </p:nvSpPr>
        <p:spPr bwMode="auto">
          <a:xfrm>
            <a:off x="7920038" y="5157788"/>
            <a:ext cx="719137" cy="0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" name="Line 46"/>
          <p:cNvSpPr>
            <a:spLocks noChangeShapeType="1"/>
          </p:cNvSpPr>
          <p:nvPr/>
        </p:nvSpPr>
        <p:spPr bwMode="auto">
          <a:xfrm>
            <a:off x="8639175" y="5084763"/>
            <a:ext cx="0" cy="142875"/>
          </a:xfrm>
          <a:prstGeom prst="line">
            <a:avLst/>
          </a:prstGeom>
          <a:noFill/>
          <a:ln w="190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0" name="Line 48"/>
          <p:cNvSpPr>
            <a:spLocks noChangeShapeType="1"/>
          </p:cNvSpPr>
          <p:nvPr/>
        </p:nvSpPr>
        <p:spPr bwMode="auto">
          <a:xfrm>
            <a:off x="1006475" y="5084763"/>
            <a:ext cx="0" cy="161925"/>
          </a:xfrm>
          <a:prstGeom prst="line">
            <a:avLst/>
          </a:prstGeom>
          <a:noFill/>
          <a:ln w="190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" name="Text Box 49"/>
          <p:cNvSpPr txBox="1">
            <a:spLocks noChangeArrowheads="1"/>
          </p:cNvSpPr>
          <p:nvPr/>
        </p:nvSpPr>
        <p:spPr bwMode="auto">
          <a:xfrm>
            <a:off x="757238" y="5257800"/>
            <a:ext cx="49885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CH" altLang="en-US" sz="1800" dirty="0" smtClean="0"/>
              <a:t>M1</a:t>
            </a:r>
            <a:endParaRPr lang="en-US" altLang="en-US" sz="1800" dirty="0"/>
          </a:p>
        </p:txBody>
      </p:sp>
      <p:sp>
        <p:nvSpPr>
          <p:cNvPr id="62" name="Text Box 53"/>
          <p:cNvSpPr txBox="1">
            <a:spLocks noChangeArrowheads="1"/>
          </p:cNvSpPr>
          <p:nvPr/>
        </p:nvSpPr>
        <p:spPr bwMode="auto">
          <a:xfrm>
            <a:off x="142875" y="4670425"/>
            <a:ext cx="466794" cy="369332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CH" altLang="en-US" sz="1800" dirty="0">
                <a:solidFill>
                  <a:srgbClr val="0070C0"/>
                </a:solidFill>
              </a:rPr>
              <a:t>5%</a:t>
            </a:r>
            <a:endParaRPr lang="fr-CH" altLang="en-US" sz="1800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63" name="Line 54"/>
          <p:cNvSpPr>
            <a:spLocks noChangeShapeType="1"/>
          </p:cNvSpPr>
          <p:nvPr/>
        </p:nvSpPr>
        <p:spPr bwMode="auto">
          <a:xfrm flipV="1">
            <a:off x="358775" y="4545013"/>
            <a:ext cx="0" cy="107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4" name="Line 55"/>
          <p:cNvSpPr>
            <a:spLocks noChangeShapeType="1"/>
          </p:cNvSpPr>
          <p:nvPr/>
        </p:nvSpPr>
        <p:spPr bwMode="auto">
          <a:xfrm>
            <a:off x="358775" y="4545013"/>
            <a:ext cx="84978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5" name="Line 56"/>
          <p:cNvSpPr>
            <a:spLocks noChangeShapeType="1"/>
          </p:cNvSpPr>
          <p:nvPr/>
        </p:nvSpPr>
        <p:spPr bwMode="auto">
          <a:xfrm>
            <a:off x="8856663" y="4545013"/>
            <a:ext cx="0" cy="1079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6" name="Text Box 57"/>
          <p:cNvSpPr txBox="1">
            <a:spLocks noChangeArrowheads="1"/>
          </p:cNvSpPr>
          <p:nvPr/>
        </p:nvSpPr>
        <p:spPr bwMode="auto">
          <a:xfrm>
            <a:off x="8604250" y="4652963"/>
            <a:ext cx="466794" cy="369332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CH" altLang="en-US" sz="1800" dirty="0">
                <a:solidFill>
                  <a:srgbClr val="0070C0"/>
                </a:solidFill>
              </a:rPr>
              <a:t>5%</a:t>
            </a:r>
            <a:endParaRPr lang="fr-CH" altLang="en-US" sz="1800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June 3rd,  2015</a:t>
            </a:r>
            <a:endParaRPr lang="en-GB" dirty="0"/>
          </a:p>
        </p:txBody>
      </p:sp>
      <p:sp>
        <p:nvSpPr>
          <p:cNvPr id="67" name="ZoneTexte 66"/>
          <p:cNvSpPr txBox="1"/>
          <p:nvPr/>
        </p:nvSpPr>
        <p:spPr>
          <a:xfrm>
            <a:off x="1567130" y="6397916"/>
            <a:ext cx="58156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There will a detailed presentation by </a:t>
            </a:r>
            <a:r>
              <a:rPr lang="en-GB" dirty="0" err="1" smtClean="0"/>
              <a:t>Svet</a:t>
            </a:r>
            <a:r>
              <a:rPr lang="en-GB" dirty="0" smtClean="0"/>
              <a:t> at the GB meeting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708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23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AIDA-2020 steps – reports   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sp>
        <p:nvSpPr>
          <p:cNvPr id="2" name="ZoneTexte 1"/>
          <p:cNvSpPr txBox="1"/>
          <p:nvPr/>
        </p:nvSpPr>
        <p:spPr>
          <a:xfrm>
            <a:off x="120772" y="1259461"/>
            <a:ext cx="9062930" cy="4555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Success of AIDA-2020 will rely on few important steps (some being contractual by </a:t>
            </a:r>
            <a:r>
              <a:rPr lang="en-GB" dirty="0" smtClean="0">
                <a:solidFill>
                  <a:srgbClr val="00B050"/>
                </a:solidFill>
              </a:rPr>
              <a:t>GA </a:t>
            </a:r>
            <a:r>
              <a:rPr lang="en-GB" dirty="0" smtClean="0"/>
              <a:t>or </a:t>
            </a:r>
            <a:r>
              <a:rPr lang="en-GB" dirty="0" smtClean="0">
                <a:solidFill>
                  <a:srgbClr val="FF0000"/>
                </a:solidFill>
              </a:rPr>
              <a:t>CA </a:t>
            </a:r>
            <a:r>
              <a:rPr lang="en-GB" dirty="0" smtClean="0"/>
              <a:t>) : </a:t>
            </a:r>
          </a:p>
          <a:p>
            <a:endParaRPr lang="en-GB" dirty="0" smtClean="0"/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FF0000"/>
                </a:solidFill>
              </a:rPr>
              <a:t>Interim Resource utilisation </a:t>
            </a:r>
            <a:r>
              <a:rPr lang="en-GB" dirty="0"/>
              <a:t> </a:t>
            </a:r>
            <a:r>
              <a:rPr lang="en-GB" dirty="0" smtClean="0"/>
              <a:t>at M12, M18, M36 and M48 </a:t>
            </a:r>
          </a:p>
          <a:p>
            <a:r>
              <a:rPr lang="en-GB" dirty="0" smtClean="0"/>
              <a:t> 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00B050"/>
                </a:solidFill>
              </a:rPr>
              <a:t>Periodic reporting </a:t>
            </a:r>
            <a:r>
              <a:rPr lang="en-GB" dirty="0" smtClean="0"/>
              <a:t>: scientific (all) and resource utilisation for beneficiaries  at P1 (M18), </a:t>
            </a:r>
          </a:p>
          <a:p>
            <a:r>
              <a:rPr lang="en-GB" dirty="0"/>
              <a:t> </a:t>
            </a:r>
            <a:r>
              <a:rPr lang="en-GB" dirty="0" smtClean="0"/>
              <a:t>     P2 (M36) and P3 (M48). Reimbursement of cost by EC only under validation of periodic</a:t>
            </a:r>
          </a:p>
          <a:p>
            <a:r>
              <a:rPr lang="en-GB" dirty="0" smtClean="0"/>
              <a:t>      report. To be delivered at </a:t>
            </a:r>
            <a:r>
              <a:rPr lang="en-GB" dirty="0" err="1" smtClean="0"/>
              <a:t>Px</a:t>
            </a:r>
            <a:r>
              <a:rPr lang="en-GB" dirty="0" smtClean="0"/>
              <a:t> + 2 months </a:t>
            </a:r>
          </a:p>
          <a:p>
            <a:r>
              <a:rPr lang="en-GB" dirty="0"/>
              <a:t> </a:t>
            </a:r>
            <a:r>
              <a:rPr lang="en-GB" dirty="0" smtClean="0"/>
              <a:t>      </a:t>
            </a:r>
            <a:r>
              <a:rPr lang="en-GB" dirty="0" smtClean="0">
                <a:sym typeface="Wingdings" panose="05000000000000000000" pitchFamily="2" charset="2"/>
              </a:rPr>
              <a:t> Any delay or mistake in resource declaration of one beneficiary impact </a:t>
            </a:r>
            <a:r>
              <a:rPr lang="en-GB" b="1" dirty="0" smtClean="0">
                <a:sym typeface="Wingdings" panose="05000000000000000000" pitchFamily="2" charset="2"/>
              </a:rPr>
              <a:t>ALL</a:t>
            </a:r>
            <a:r>
              <a:rPr lang="en-GB" dirty="0" smtClean="0">
                <a:sym typeface="Wingdings" panose="05000000000000000000" pitchFamily="2" charset="2"/>
              </a:rPr>
              <a:t> beneficiaries</a:t>
            </a: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00B050"/>
                </a:solidFill>
              </a:rPr>
              <a:t>Final Report :  </a:t>
            </a:r>
            <a:r>
              <a:rPr lang="en-GB" dirty="0" smtClean="0">
                <a:solidFill>
                  <a:srgbClr val="171A6C"/>
                </a:solidFill>
              </a:rPr>
              <a:t>Last 15 % of EC grant delivered under validation of final report </a:t>
            </a: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171A6C"/>
              </a:solidFill>
            </a:endParaRPr>
          </a:p>
          <a:p>
            <a:r>
              <a:rPr lang="en-GB" dirty="0" smtClean="0">
                <a:solidFill>
                  <a:srgbClr val="171A6C"/>
                </a:solidFill>
              </a:rPr>
              <a:t>  In AIDA, even it was quite tough, always succeed to deliver Periodic/Final report in time or </a:t>
            </a:r>
          </a:p>
          <a:p>
            <a:r>
              <a:rPr lang="en-GB" dirty="0">
                <a:solidFill>
                  <a:srgbClr val="171A6C"/>
                </a:solidFill>
              </a:rPr>
              <a:t>w</a:t>
            </a:r>
            <a:r>
              <a:rPr lang="en-GB" dirty="0" smtClean="0">
                <a:solidFill>
                  <a:srgbClr val="171A6C"/>
                </a:solidFill>
              </a:rPr>
              <a:t>ith minor delays (a few days) negotiated with EC officer. Project ended 31/01/15, final </a:t>
            </a:r>
          </a:p>
          <a:p>
            <a:r>
              <a:rPr lang="en-GB" dirty="0" smtClean="0">
                <a:solidFill>
                  <a:srgbClr val="171A6C"/>
                </a:solidFill>
              </a:rPr>
              <a:t>payment received in May.</a:t>
            </a:r>
          </a:p>
          <a:p>
            <a:r>
              <a:rPr lang="en-GB" dirty="0" smtClean="0">
                <a:solidFill>
                  <a:srgbClr val="171A6C"/>
                </a:solidFill>
              </a:rPr>
              <a:t>  </a:t>
            </a:r>
          </a:p>
          <a:p>
            <a:r>
              <a:rPr lang="en-GB" sz="2000" b="1" dirty="0">
                <a:solidFill>
                  <a:srgbClr val="171A6C"/>
                </a:solidFill>
              </a:rPr>
              <a:t> </a:t>
            </a:r>
            <a:r>
              <a:rPr lang="en-GB" sz="2000" b="1" dirty="0" smtClean="0">
                <a:solidFill>
                  <a:srgbClr val="171A6C"/>
                </a:solidFill>
              </a:rPr>
              <a:t>                                          </a:t>
            </a:r>
            <a:r>
              <a:rPr lang="en-GB" sz="2000" b="1" dirty="0" smtClean="0">
                <a:solidFill>
                  <a:srgbClr val="171A6C"/>
                </a:solidFill>
                <a:sym typeface="Wingdings" panose="05000000000000000000" pitchFamily="2" charset="2"/>
              </a:rPr>
              <a:t> SHOULD BE SIMILAR IN AIDA-2020 </a:t>
            </a:r>
            <a:endParaRPr lang="en-GB" sz="2000" b="1" dirty="0">
              <a:solidFill>
                <a:srgbClr val="171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52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24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AIDA 2020 steps-deliverables 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sp>
        <p:nvSpPr>
          <p:cNvPr id="2" name="ZoneTexte 1"/>
          <p:cNvSpPr txBox="1"/>
          <p:nvPr/>
        </p:nvSpPr>
        <p:spPr>
          <a:xfrm>
            <a:off x="120772" y="1259461"/>
            <a:ext cx="901599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Success of AIDA-2020 will rely on few important steps (some being contractual by </a:t>
            </a:r>
            <a:r>
              <a:rPr lang="en-GB" dirty="0" smtClean="0">
                <a:solidFill>
                  <a:srgbClr val="00B050"/>
                </a:solidFill>
              </a:rPr>
              <a:t>GA external </a:t>
            </a:r>
          </a:p>
          <a:p>
            <a:r>
              <a:rPr lang="en-GB" dirty="0" smtClean="0"/>
              <a:t>or </a:t>
            </a:r>
            <a:r>
              <a:rPr lang="en-GB" dirty="0" smtClean="0">
                <a:solidFill>
                  <a:srgbClr val="FF0000"/>
                </a:solidFill>
              </a:rPr>
              <a:t>CA internal </a:t>
            </a:r>
            <a:r>
              <a:rPr lang="en-GB" dirty="0" smtClean="0"/>
              <a:t>) : 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00B050"/>
                </a:solidFill>
              </a:rPr>
              <a:t>Deliverables :  </a:t>
            </a:r>
            <a:r>
              <a:rPr lang="en-GB" dirty="0" smtClean="0"/>
              <a:t>produced “objects” if any + written report </a:t>
            </a:r>
          </a:p>
          <a:p>
            <a:r>
              <a:rPr lang="en-GB" dirty="0" smtClean="0"/>
              <a:t>                               </a:t>
            </a:r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Responsibility of the Lead beneficiary </a:t>
            </a:r>
            <a:r>
              <a:rPr lang="en-GB" dirty="0" smtClean="0"/>
              <a:t>of the deliverable as defined in GA</a:t>
            </a:r>
          </a:p>
          <a:p>
            <a:r>
              <a:rPr lang="en-GB" dirty="0" smtClean="0"/>
              <a:t>                               Has to be approved last day of contractual month by Steering Group </a:t>
            </a:r>
          </a:p>
          <a:p>
            <a:r>
              <a:rPr lang="en-GB" dirty="0" smtClean="0"/>
              <a:t>                               Small delays (&lt; 3 months) can be managed internally by Coordination,</a:t>
            </a:r>
          </a:p>
          <a:p>
            <a:r>
              <a:rPr lang="en-GB" dirty="0"/>
              <a:t> </a:t>
            </a:r>
            <a:r>
              <a:rPr lang="en-GB" dirty="0" smtClean="0"/>
              <a:t>                              longer delays  will need justification with respect to EC. </a:t>
            </a:r>
          </a:p>
          <a:p>
            <a:r>
              <a:rPr lang="en-GB" dirty="0"/>
              <a:t> </a:t>
            </a:r>
            <a:r>
              <a:rPr lang="en-GB" dirty="0" smtClean="0"/>
              <a:t>    </a:t>
            </a:r>
          </a:p>
          <a:p>
            <a:r>
              <a:rPr lang="en-GB" dirty="0"/>
              <a:t> </a:t>
            </a:r>
            <a:r>
              <a:rPr lang="en-GB" dirty="0" smtClean="0"/>
              <a:t>     Producing the deliverable reports  in time is essential for the success of the project.</a:t>
            </a:r>
          </a:p>
          <a:p>
            <a:r>
              <a:rPr lang="en-GB" dirty="0"/>
              <a:t> </a:t>
            </a:r>
            <a:r>
              <a:rPr lang="en-GB" dirty="0" smtClean="0"/>
              <a:t>     Would like to improve the process / AIDA.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276049" y="5011950"/>
            <a:ext cx="21076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80</a:t>
            </a:r>
            <a:r>
              <a:rPr lang="fr-FR" dirty="0" smtClean="0"/>
              <a:t> </a:t>
            </a:r>
            <a:r>
              <a:rPr lang="en-GB" dirty="0" smtClean="0"/>
              <a:t>deliverables</a:t>
            </a:r>
          </a:p>
          <a:p>
            <a:r>
              <a:rPr lang="en-GB" dirty="0" smtClean="0"/>
              <a:t>No deliverable in Y1 </a:t>
            </a:r>
          </a:p>
          <a:p>
            <a:r>
              <a:rPr lang="en-GB" dirty="0" smtClean="0"/>
              <a:t>First peak before </a:t>
            </a:r>
          </a:p>
          <a:p>
            <a:r>
              <a:rPr lang="en-GB" dirty="0" smtClean="0"/>
              <a:t>Mid-term review</a:t>
            </a:r>
            <a:endParaRPr lang="en-GB" dirty="0"/>
          </a:p>
        </p:txBody>
      </p:sp>
      <p:pic>
        <p:nvPicPr>
          <p:cNvPr id="34" name="Imag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7291" y="4338919"/>
            <a:ext cx="6540057" cy="1998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38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AIDA 2020 steps - milestones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sp>
        <p:nvSpPr>
          <p:cNvPr id="2" name="ZoneTexte 1"/>
          <p:cNvSpPr txBox="1"/>
          <p:nvPr/>
        </p:nvSpPr>
        <p:spPr>
          <a:xfrm>
            <a:off x="120772" y="1259461"/>
            <a:ext cx="901599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Success of AIDA-2020 will rely on few important steps (some being contractual by </a:t>
            </a:r>
            <a:r>
              <a:rPr lang="en-GB" dirty="0" smtClean="0">
                <a:solidFill>
                  <a:srgbClr val="00B050"/>
                </a:solidFill>
              </a:rPr>
              <a:t>GA external </a:t>
            </a:r>
          </a:p>
          <a:p>
            <a:r>
              <a:rPr lang="en-GB" dirty="0" smtClean="0"/>
              <a:t>or </a:t>
            </a:r>
            <a:r>
              <a:rPr lang="en-GB" dirty="0" smtClean="0">
                <a:solidFill>
                  <a:srgbClr val="FF0000"/>
                </a:solidFill>
              </a:rPr>
              <a:t>CA internal </a:t>
            </a:r>
            <a:r>
              <a:rPr lang="en-GB" dirty="0" smtClean="0"/>
              <a:t>) : 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FF0000"/>
                </a:solidFill>
              </a:rPr>
              <a:t>Miles</a:t>
            </a:r>
            <a:r>
              <a:rPr lang="en-GB" dirty="0" smtClean="0">
                <a:solidFill>
                  <a:srgbClr val="00B050"/>
                </a:solidFill>
              </a:rPr>
              <a:t>tones</a:t>
            </a:r>
            <a:r>
              <a:rPr lang="en-GB" dirty="0" smtClean="0"/>
              <a:t> : There are defined in the </a:t>
            </a:r>
            <a:r>
              <a:rPr lang="en-GB" dirty="0" smtClean="0">
                <a:solidFill>
                  <a:srgbClr val="00B050"/>
                </a:solidFill>
              </a:rPr>
              <a:t>GA </a:t>
            </a:r>
            <a:r>
              <a:rPr lang="en-GB" dirty="0" smtClean="0"/>
              <a:t>but not contractual as the deliverables  yes/no</a:t>
            </a:r>
          </a:p>
          <a:p>
            <a:r>
              <a:rPr lang="en-GB" dirty="0" smtClean="0"/>
              <a:t>                             but not achieving the milestones would be the sign of a bad project… </a:t>
            </a:r>
          </a:p>
          <a:p>
            <a:r>
              <a:rPr lang="en-GB" dirty="0"/>
              <a:t> </a:t>
            </a:r>
            <a:r>
              <a:rPr lang="en-GB" dirty="0" smtClean="0"/>
              <a:t>                            Responsibility of the lead beneficiary </a:t>
            </a:r>
          </a:p>
          <a:p>
            <a:r>
              <a:rPr lang="en-GB" dirty="0" smtClean="0"/>
              <a:t>                             Short (1-2 page) document requested by management and delay justification </a:t>
            </a:r>
          </a:p>
          <a:p>
            <a:r>
              <a:rPr lang="en-GB" dirty="0"/>
              <a:t> </a:t>
            </a:r>
            <a:r>
              <a:rPr lang="en-GB" dirty="0" smtClean="0"/>
              <a:t>                            if exceeds 3 months </a:t>
            </a:r>
          </a:p>
          <a:p>
            <a:r>
              <a:rPr lang="en-GB" dirty="0"/>
              <a:t> </a:t>
            </a:r>
            <a:r>
              <a:rPr lang="en-GB" dirty="0" smtClean="0"/>
              <a:t>                            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    </a:t>
            </a:r>
            <a:endParaRPr lang="en-GB" dirty="0"/>
          </a:p>
          <a:p>
            <a:endParaRPr lang="en-GB" dirty="0" smtClean="0"/>
          </a:p>
        </p:txBody>
      </p:sp>
      <p:sp>
        <p:nvSpPr>
          <p:cNvPr id="9" name="ZoneTexte 8"/>
          <p:cNvSpPr txBox="1"/>
          <p:nvPr/>
        </p:nvSpPr>
        <p:spPr>
          <a:xfrm>
            <a:off x="187588" y="4206817"/>
            <a:ext cx="1604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100</a:t>
            </a:r>
            <a:r>
              <a:rPr lang="fr-FR" dirty="0" smtClean="0"/>
              <a:t> </a:t>
            </a:r>
            <a:r>
              <a:rPr lang="en-GB" dirty="0" smtClean="0"/>
              <a:t>milestones</a:t>
            </a:r>
            <a:endParaRPr lang="en-GB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9758" y="3801034"/>
            <a:ext cx="6695654" cy="2154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56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26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AIDA 2020 steps :   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/>
          <a:srcRect r="65626"/>
          <a:stretch/>
        </p:blipFill>
        <p:spPr>
          <a:xfrm>
            <a:off x="189784" y="1170763"/>
            <a:ext cx="2424020" cy="5142023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/>
          <a:srcRect l="67226"/>
          <a:stretch/>
        </p:blipFill>
        <p:spPr>
          <a:xfrm>
            <a:off x="2613817" y="1176515"/>
            <a:ext cx="2313042" cy="5142023"/>
          </a:xfrm>
          <a:prstGeom prst="rect">
            <a:avLst/>
          </a:prstGeom>
        </p:spPr>
      </p:pic>
      <p:sp>
        <p:nvSpPr>
          <p:cNvPr id="9" name="Ellipse 8"/>
          <p:cNvSpPr/>
          <p:nvPr/>
        </p:nvSpPr>
        <p:spPr>
          <a:xfrm>
            <a:off x="2587925" y="1630397"/>
            <a:ext cx="1604513" cy="439944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4856675" y="1190456"/>
            <a:ext cx="421147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Please : </a:t>
            </a:r>
          </a:p>
          <a:p>
            <a:r>
              <a:rPr lang="en-GB" dirty="0" smtClean="0"/>
              <a:t>- use the AIDA-2020 acknowledgement </a:t>
            </a:r>
          </a:p>
          <a:p>
            <a:r>
              <a:rPr lang="en-GB" dirty="0" smtClean="0"/>
              <a:t>sentence in publication and conference </a:t>
            </a:r>
          </a:p>
          <a:p>
            <a:r>
              <a:rPr lang="en-GB" dirty="0"/>
              <a:t>p</a:t>
            </a:r>
            <a:r>
              <a:rPr lang="en-GB" dirty="0" smtClean="0"/>
              <a:t>roceedings, and AIDA logo on conference </a:t>
            </a:r>
          </a:p>
          <a:p>
            <a:r>
              <a:rPr lang="en-GB" dirty="0" smtClean="0"/>
              <a:t>slides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Send us or upload them on AIDA-2020 </a:t>
            </a:r>
          </a:p>
          <a:p>
            <a:r>
              <a:rPr lang="en-GB" dirty="0" smtClean="0"/>
              <a:t>repository system (in discussion with CERN</a:t>
            </a:r>
          </a:p>
          <a:p>
            <a:r>
              <a:rPr lang="en-GB" dirty="0" smtClean="0"/>
              <a:t>If  CDS used or new system </a:t>
            </a:r>
            <a:r>
              <a:rPr lang="en-GB" dirty="0" smtClean="0"/>
              <a:t>for </a:t>
            </a:r>
            <a:r>
              <a:rPr lang="en-GB" dirty="0" smtClean="0"/>
              <a:t>EC project) </a:t>
            </a:r>
            <a:endParaRPr lang="en-GB" dirty="0"/>
          </a:p>
        </p:txBody>
      </p:sp>
      <p:sp>
        <p:nvSpPr>
          <p:cNvPr id="11" name="Ellipse 10"/>
          <p:cNvSpPr/>
          <p:nvPr/>
        </p:nvSpPr>
        <p:spPr>
          <a:xfrm>
            <a:off x="3094004" y="4244196"/>
            <a:ext cx="1176068" cy="531961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4965945" y="3982542"/>
            <a:ext cx="4273542" cy="258532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Expect 2-3 </a:t>
            </a:r>
            <a:r>
              <a:rPr lang="en-GB" dirty="0" smtClean="0"/>
              <a:t>academic</a:t>
            </a:r>
            <a:r>
              <a:rPr lang="en-GB" dirty="0" smtClean="0"/>
              <a:t>-industry</a:t>
            </a:r>
            <a:r>
              <a:rPr lang="en-GB" dirty="0" smtClean="0"/>
              <a:t> </a:t>
            </a:r>
            <a:r>
              <a:rPr lang="en-GB" dirty="0" smtClean="0"/>
              <a:t>and 2-3 </a:t>
            </a:r>
          </a:p>
          <a:p>
            <a:r>
              <a:rPr lang="en-GB" dirty="0"/>
              <a:t>d</a:t>
            </a:r>
            <a:r>
              <a:rPr lang="en-GB" dirty="0" smtClean="0"/>
              <a:t>etector workshop intra-communities </a:t>
            </a:r>
          </a:p>
          <a:p>
            <a:r>
              <a:rPr lang="en-GB" dirty="0" smtClean="0"/>
              <a:t>during Annual </a:t>
            </a:r>
            <a:r>
              <a:rPr lang="en-GB" dirty="0" smtClean="0"/>
              <a:t>Meeting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WP2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Let’s us know when students are working in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AIDA-2020  even if only part time. </a:t>
            </a:r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Upload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smtClean="0">
                <a:sym typeface="Wingdings" panose="05000000000000000000" pitchFamily="2" charset="2"/>
              </a:rPr>
              <a:t>PhD </a:t>
            </a:r>
            <a:r>
              <a:rPr lang="en-GB" dirty="0" smtClean="0">
                <a:sym typeface="Wingdings" panose="05000000000000000000" pitchFamily="2" charset="2"/>
              </a:rPr>
              <a:t>thesis document </a:t>
            </a:r>
            <a:r>
              <a:rPr lang="en-GB" dirty="0" smtClean="0">
                <a:sym typeface="Wingdings" panose="05000000000000000000" pitchFamily="2" charset="2"/>
              </a:rPr>
              <a:t>if contains 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fair fraction of work in AIDA-2020 </a:t>
            </a:r>
            <a:endParaRPr lang="en-GB" dirty="0"/>
          </a:p>
        </p:txBody>
      </p:sp>
      <p:sp>
        <p:nvSpPr>
          <p:cNvPr id="13" name="Ellipse 12"/>
          <p:cNvSpPr/>
          <p:nvPr/>
        </p:nvSpPr>
        <p:spPr>
          <a:xfrm>
            <a:off x="2901346" y="4741647"/>
            <a:ext cx="989166" cy="373816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3134262" y="5319620"/>
            <a:ext cx="1176068" cy="531961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51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27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AIDA 2020 mailing list / web  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sp>
        <p:nvSpPr>
          <p:cNvPr id="2" name="Rectangle 1"/>
          <p:cNvSpPr/>
          <p:nvPr/>
        </p:nvSpPr>
        <p:spPr>
          <a:xfrm>
            <a:off x="584660" y="1639824"/>
            <a:ext cx="578543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AIDA-2020 web page </a:t>
            </a:r>
            <a:r>
              <a:rPr lang="fr-FR" dirty="0" smtClean="0">
                <a:hlinkClick r:id="rId3"/>
              </a:rPr>
              <a:t>http://</a:t>
            </a:r>
            <a:r>
              <a:rPr lang="fr-FR" dirty="0">
                <a:hlinkClick r:id="rId3"/>
              </a:rPr>
              <a:t>aida2020.web.cern.ch</a:t>
            </a:r>
            <a:r>
              <a:rPr lang="fr-FR" dirty="0" smtClean="0">
                <a:hlinkClick r:id="rId3"/>
              </a:rPr>
              <a:t>/</a:t>
            </a:r>
            <a:r>
              <a:rPr lang="fr-FR" dirty="0" smtClean="0"/>
              <a:t> or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                 </a:t>
            </a:r>
            <a:r>
              <a:rPr lang="fr-FR" dirty="0" smtClean="0">
                <a:hlinkClick r:id="rId4"/>
              </a:rPr>
              <a:t>http://cern.ch/aida2020</a:t>
            </a:r>
            <a:r>
              <a:rPr lang="fr-FR" dirty="0" smtClean="0"/>
              <a:t> </a:t>
            </a:r>
          </a:p>
          <a:p>
            <a:endParaRPr lang="fr-FR" dirty="0"/>
          </a:p>
          <a:p>
            <a:r>
              <a:rPr lang="en-GB" dirty="0" smtClean="0"/>
              <a:t>It contains  link to </a:t>
            </a:r>
            <a:r>
              <a:rPr lang="en-GB" dirty="0" err="1" smtClean="0"/>
              <a:t>Indico</a:t>
            </a:r>
            <a:r>
              <a:rPr lang="en-GB" dirty="0" smtClean="0"/>
              <a:t>, repository document system</a:t>
            </a:r>
          </a:p>
          <a:p>
            <a:endParaRPr lang="en-GB" dirty="0" smtClean="0"/>
          </a:p>
          <a:p>
            <a:r>
              <a:rPr lang="en-GB" dirty="0" smtClean="0"/>
              <a:t>Member registration : Please do subscribe of the email lists </a:t>
            </a:r>
          </a:p>
        </p:txBody>
      </p:sp>
    </p:spTree>
    <p:extLst>
      <p:ext uri="{BB962C8B-B14F-4D97-AF65-F5344CB8AC3E}">
        <p14:creationId xmlns:p14="http://schemas.microsoft.com/office/powerpoint/2010/main" val="215568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28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   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sp>
        <p:nvSpPr>
          <p:cNvPr id="15" name="ZoneTexte 14"/>
          <p:cNvSpPr txBox="1"/>
          <p:nvPr/>
        </p:nvSpPr>
        <p:spPr>
          <a:xfrm>
            <a:off x="87112" y="1346299"/>
            <a:ext cx="8951938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AIDA-2020 is started since May 1</a:t>
            </a:r>
            <a:r>
              <a:rPr lang="en-GB" b="1" baseline="30000" dirty="0" smtClean="0"/>
              <a:t>st</a:t>
            </a:r>
            <a:r>
              <a:rPr lang="en-GB" b="1" dirty="0" smtClean="0"/>
              <a:t> ! 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dirty="0">
                <a:sym typeface="Wingdings" panose="05000000000000000000" pitchFamily="2" charset="2"/>
              </a:rPr>
              <a:t>The success of AIDA paves the way to </a:t>
            </a:r>
            <a:r>
              <a:rPr lang="en-GB" dirty="0" smtClean="0">
                <a:sym typeface="Wingdings" panose="05000000000000000000" pitchFamily="2" charset="2"/>
              </a:rPr>
              <a:t>AIDA-2020 project which should continue on the same 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way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Success will be based on the deliverable reports (quality of scientific activity) and periodic </a:t>
            </a:r>
          </a:p>
          <a:p>
            <a:r>
              <a:rPr lang="en-GB" dirty="0" smtClean="0"/>
              <a:t>reports (scientific and resource utilization ) submitted to the EC </a:t>
            </a:r>
          </a:p>
          <a:p>
            <a:endParaRPr lang="en-GB" dirty="0" smtClean="0"/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Can be achieved by the commitments and cooperation of ALL the AIDA-2020 participants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i="1" dirty="0" smtClean="0">
                <a:sym typeface="Wingdings" panose="05000000000000000000" pitchFamily="2" charset="2"/>
              </a:rPr>
              <a:t>                                        Reminder : Cocktail-Diner at R1 Thursday from </a:t>
            </a:r>
            <a:r>
              <a:rPr lang="en-GB" i="1" dirty="0" smtClean="0">
                <a:sym typeface="Wingdings" panose="05000000000000000000" pitchFamily="2" charset="2"/>
              </a:rPr>
              <a:t>19h00</a:t>
            </a:r>
          </a:p>
          <a:p>
            <a:r>
              <a:rPr lang="en-GB" i="1" dirty="0" smtClean="0">
                <a:sym typeface="Wingdings" panose="05000000000000000000" pitchFamily="2" charset="2"/>
              </a:rPr>
              <a:t>                                                             Friday plenary starts at 8h30 !      </a:t>
            </a:r>
            <a:endParaRPr lang="en-GB" i="1" dirty="0">
              <a:sym typeface="Wingdings" panose="05000000000000000000" pitchFamily="2" charset="2"/>
            </a:endParaRPr>
          </a:p>
          <a:p>
            <a:r>
              <a:rPr lang="en-GB" dirty="0" smtClean="0"/>
              <a:t>    </a:t>
            </a:r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3444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History  (1)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236913" y="1272929"/>
            <a:ext cx="8802137" cy="4886789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 </a:t>
            </a:r>
            <a:r>
              <a:rPr lang="en-GB" b="1" dirty="0" smtClean="0"/>
              <a:t>Nov 2012 </a:t>
            </a:r>
            <a:r>
              <a:rPr lang="en-GB" dirty="0" smtClean="0"/>
              <a:t>: </a:t>
            </a:r>
            <a:r>
              <a:rPr lang="en-GB" dirty="0" smtClean="0">
                <a:solidFill>
                  <a:srgbClr val="FF0000"/>
                </a:solidFill>
              </a:rPr>
              <a:t>EC consultation on possible topics </a:t>
            </a:r>
            <a:r>
              <a:rPr lang="en-GB" dirty="0" smtClean="0"/>
              <a:t>:contribution from AIDA community, similar to contribution sent to European Particle Physics Strategy</a:t>
            </a:r>
          </a:p>
          <a:p>
            <a:r>
              <a:rPr lang="en-GB" dirty="0" smtClean="0"/>
              <a:t> </a:t>
            </a:r>
            <a:r>
              <a:rPr lang="en-GB" b="1" dirty="0" smtClean="0"/>
              <a:t>Feb 2013 </a:t>
            </a:r>
            <a:r>
              <a:rPr lang="en-GB" dirty="0" smtClean="0"/>
              <a:t>: </a:t>
            </a:r>
            <a:r>
              <a:rPr lang="en-GB" dirty="0" smtClean="0">
                <a:solidFill>
                  <a:srgbClr val="FF0000"/>
                </a:solidFill>
              </a:rPr>
              <a:t>“AIDA” topic  included in the list of high </a:t>
            </a:r>
            <a:r>
              <a:rPr lang="en-GB" dirty="0" smtClean="0">
                <a:solidFill>
                  <a:srgbClr val="FF0000"/>
                </a:solidFill>
              </a:rPr>
              <a:t>priority projects</a:t>
            </a:r>
            <a:r>
              <a:rPr lang="en-GB" dirty="0" smtClean="0"/>
              <a:t>. </a:t>
            </a:r>
            <a:r>
              <a:rPr lang="en-GB" dirty="0" smtClean="0"/>
              <a:t>List </a:t>
            </a:r>
            <a:r>
              <a:rPr lang="en-GB" dirty="0" smtClean="0"/>
              <a:t>was</a:t>
            </a:r>
            <a:r>
              <a:rPr lang="en-GB" dirty="0" smtClean="0"/>
              <a:t>               		about </a:t>
            </a:r>
            <a:r>
              <a:rPr lang="en-GB" dirty="0" smtClean="0"/>
              <a:t>2 </a:t>
            </a:r>
            <a:r>
              <a:rPr lang="en-GB" dirty="0" smtClean="0"/>
              <a:t>times </a:t>
            </a:r>
            <a:r>
              <a:rPr lang="en-GB" dirty="0" smtClean="0"/>
              <a:t>more than what could be really funded. </a:t>
            </a:r>
          </a:p>
          <a:p>
            <a:r>
              <a:rPr lang="en-GB" b="1" dirty="0" smtClean="0"/>
              <a:t>October 2013 </a:t>
            </a:r>
            <a:r>
              <a:rPr lang="en-GB" dirty="0" smtClean="0"/>
              <a:t>: </a:t>
            </a:r>
            <a:r>
              <a:rPr lang="en-GB" dirty="0" smtClean="0"/>
              <a:t>looked </a:t>
            </a:r>
            <a:r>
              <a:rPr lang="en-GB" dirty="0" smtClean="0"/>
              <a:t>like that our topic would be in the first call in ” Advanced   Physics community”. Call was opened in December 2013 with submission dead line September 2</a:t>
            </a:r>
            <a:r>
              <a:rPr lang="en-GB" baseline="30000" dirty="0" smtClean="0"/>
              <a:t>nd</a:t>
            </a:r>
            <a:r>
              <a:rPr lang="en-GB" dirty="0" smtClean="0"/>
              <a:t> 2014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>
                <a:sym typeface="Wingdings" panose="05000000000000000000" pitchFamily="2" charset="2"/>
              </a:rPr>
              <a:t>Decided </a:t>
            </a:r>
            <a:r>
              <a:rPr lang="en-GB" dirty="0" smtClean="0">
                <a:sym typeface="Wingdings" panose="05000000000000000000" pitchFamily="2" charset="2"/>
              </a:rPr>
              <a:t>to go through a large consultation 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smtClean="0">
                <a:sym typeface="Wingdings" panose="05000000000000000000" pitchFamily="2" charset="2"/>
              </a:rPr>
              <a:t>  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Call for Expression of 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I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nterest </a:t>
            </a:r>
            <a:r>
              <a:rPr lang="en-GB" dirty="0" smtClean="0">
                <a:sym typeface="Wingdings" panose="05000000000000000000" pitchFamily="2" charset="2"/>
              </a:rPr>
              <a:t>(sent to HEP communities through         project/experiments). Received about 50 documents with a total about 70-80 expression of interest 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smtClean="0">
                <a:sym typeface="Wingdings" panose="05000000000000000000" pitchFamily="2" charset="2"/>
              </a:rPr>
              <a:t> 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Open meeting </a:t>
            </a:r>
            <a:r>
              <a:rPr lang="en-GB" dirty="0" smtClean="0">
                <a:sym typeface="Wingdings" panose="05000000000000000000" pitchFamily="2" charset="2"/>
              </a:rPr>
              <a:t>summarizing these </a:t>
            </a:r>
            <a:r>
              <a:rPr lang="en-GB" dirty="0" err="1" smtClean="0">
                <a:sym typeface="Wingdings" panose="05000000000000000000" pitchFamily="2" charset="2"/>
              </a:rPr>
              <a:t>EoI</a:t>
            </a:r>
            <a:r>
              <a:rPr lang="en-GB" dirty="0" smtClean="0">
                <a:sym typeface="Wingdings" panose="05000000000000000000" pitchFamily="2" charset="2"/>
              </a:rPr>
              <a:t> by topics on </a:t>
            </a:r>
            <a:r>
              <a:rPr lang="en-GB" b="1" dirty="0" smtClean="0">
                <a:sym typeface="Wingdings" panose="05000000000000000000" pitchFamily="2" charset="2"/>
              </a:rPr>
              <a:t>Feb 2014</a:t>
            </a:r>
            <a:r>
              <a:rPr lang="en-GB" dirty="0" smtClean="0">
                <a:sym typeface="Wingdings" panose="05000000000000000000" pitchFamily="2" charset="2"/>
              </a:rPr>
              <a:t>. Promising topics identified with working groups to build concrete proposal, grouping </a:t>
            </a:r>
            <a:r>
              <a:rPr lang="en-GB" dirty="0" err="1" smtClean="0">
                <a:sym typeface="Wingdings" panose="05000000000000000000" pitchFamily="2" charset="2"/>
              </a:rPr>
              <a:t>EoI</a:t>
            </a:r>
            <a:r>
              <a:rPr lang="en-GB" dirty="0" smtClean="0">
                <a:sym typeface="Wingdings" panose="05000000000000000000" pitchFamily="2" charset="2"/>
              </a:rPr>
              <a:t>. </a:t>
            </a:r>
            <a:r>
              <a:rPr lang="en-GB" dirty="0" smtClean="0">
                <a:sym typeface="Wingdings" panose="05000000000000000000" pitchFamily="2" charset="2"/>
              </a:rPr>
              <a:t>Set up a c</a:t>
            </a:r>
            <a:r>
              <a:rPr lang="en-GB" dirty="0" smtClean="0">
                <a:sym typeface="Wingdings" panose="05000000000000000000" pitchFamily="2" charset="2"/>
              </a:rPr>
              <a:t>oordination </a:t>
            </a:r>
            <a:r>
              <a:rPr lang="en-GB" dirty="0" smtClean="0">
                <a:sym typeface="Wingdings" panose="05000000000000000000" pitchFamily="2" charset="2"/>
              </a:rPr>
              <a:t>team with members of each scientific community (LHC, ILC, CLIC, neutrinos</a:t>
            </a:r>
            <a:r>
              <a:rPr lang="en-GB" dirty="0" smtClean="0">
                <a:sym typeface="Wingdings" panose="05000000000000000000" pitchFamily="2" charset="2"/>
              </a:rPr>
              <a:t>). </a:t>
            </a:r>
            <a:endParaRPr lang="en-GB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5191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4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History  (2)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129397" y="1247051"/>
            <a:ext cx="8909654" cy="5177561"/>
          </a:xfrm>
        </p:spPr>
        <p:txBody>
          <a:bodyPr>
            <a:normAutofit/>
          </a:bodyPr>
          <a:lstStyle/>
          <a:p>
            <a:r>
              <a:rPr lang="en-GB" dirty="0" smtClean="0"/>
              <a:t> </a:t>
            </a:r>
            <a:r>
              <a:rPr lang="en-GB" dirty="0" smtClean="0"/>
              <a:t>Converged </a:t>
            </a:r>
            <a:r>
              <a:rPr lang="en-GB" dirty="0" smtClean="0"/>
              <a:t>on </a:t>
            </a:r>
            <a:r>
              <a:rPr lang="en-GB" dirty="0" smtClean="0"/>
              <a:t>work package definition &amp; budget sharing/allocation per work </a:t>
            </a:r>
            <a:r>
              <a:rPr lang="en-GB" dirty="0" smtClean="0"/>
              <a:t>package </a:t>
            </a:r>
            <a:r>
              <a:rPr lang="en-GB" dirty="0" smtClean="0"/>
              <a:t> in June 2014, and beneficiary list in July2014. First Draft was circulated in July/August </a:t>
            </a:r>
            <a:r>
              <a:rPr lang="en-GB" dirty="0" smtClean="0"/>
              <a:t>2014 </a:t>
            </a:r>
            <a:r>
              <a:rPr lang="en-GB" dirty="0" smtClean="0">
                <a:sym typeface="Wingdings" panose="05000000000000000000" pitchFamily="2" charset="2"/>
              </a:rPr>
              <a:t> submitted on </a:t>
            </a:r>
            <a:r>
              <a:rPr lang="en-GB" b="1" dirty="0" smtClean="0">
                <a:sym typeface="Wingdings" panose="05000000000000000000" pitchFamily="2" charset="2"/>
              </a:rPr>
              <a:t>September 2</a:t>
            </a:r>
            <a:r>
              <a:rPr lang="en-GB" b="1" baseline="30000" dirty="0" smtClean="0">
                <a:sym typeface="Wingdings" panose="05000000000000000000" pitchFamily="2" charset="2"/>
              </a:rPr>
              <a:t>nd</a:t>
            </a:r>
            <a:r>
              <a:rPr lang="en-GB" b="1" dirty="0" smtClean="0">
                <a:sym typeface="Wingdings" panose="05000000000000000000" pitchFamily="2" charset="2"/>
              </a:rPr>
              <a:t> 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 Project selected on </a:t>
            </a:r>
            <a:r>
              <a:rPr lang="en-GB" b="1" dirty="0" smtClean="0">
                <a:sym typeface="Wingdings" panose="05000000000000000000" pitchFamily="2" charset="2"/>
              </a:rPr>
              <a:t>January 18</a:t>
            </a:r>
            <a:r>
              <a:rPr lang="en-GB" b="1" baseline="30000" dirty="0" smtClean="0">
                <a:sym typeface="Wingdings" panose="05000000000000000000" pitchFamily="2" charset="2"/>
              </a:rPr>
              <a:t>th</a:t>
            </a:r>
            <a:r>
              <a:rPr lang="en-GB" b="1" dirty="0" smtClean="0">
                <a:sym typeface="Wingdings" panose="05000000000000000000" pitchFamily="2" charset="2"/>
              </a:rPr>
              <a:t> 2014</a:t>
            </a:r>
            <a:r>
              <a:rPr lang="en-GB" dirty="0" smtClean="0">
                <a:sym typeface="Wingdings" panose="05000000000000000000" pitchFamily="2" charset="2"/>
              </a:rPr>
              <a:t>, ranking 14.5/15 </a:t>
            </a:r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                     Excellence : 5/5  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smtClean="0">
                <a:sym typeface="Wingdings" panose="05000000000000000000" pitchFamily="2" charset="2"/>
              </a:rPr>
              <a:t>                    Impact        : 5/5 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smtClean="0">
                <a:sym typeface="Wingdings" panose="05000000000000000000" pitchFamily="2" charset="2"/>
              </a:rPr>
              <a:t>                    Quality and efficiency of the implementation : 4.5/5 </a:t>
            </a:r>
          </a:p>
          <a:p>
            <a:pPr marL="0" indent="0">
              <a:buNone/>
            </a:pP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 smtClean="0">
              <a:sym typeface="Wingdings" panose="05000000000000000000" pitchFamily="2" charset="2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56" y="4269325"/>
            <a:ext cx="9039047" cy="1355092"/>
          </a:xfrm>
          <a:prstGeom prst="rect">
            <a:avLst/>
          </a:prstGeom>
        </p:spPr>
      </p:pic>
      <p:cxnSp>
        <p:nvCxnSpPr>
          <p:cNvPr id="9" name="Connecteur droit 8"/>
          <p:cNvCxnSpPr/>
          <p:nvPr/>
        </p:nvCxnSpPr>
        <p:spPr>
          <a:xfrm>
            <a:off x="2587923" y="4744523"/>
            <a:ext cx="34505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4336207" y="4750275"/>
            <a:ext cx="34505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495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History  (3)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" y="1247051"/>
            <a:ext cx="9039047" cy="5177561"/>
          </a:xfrm>
        </p:spPr>
        <p:txBody>
          <a:bodyPr>
            <a:normAutofit/>
          </a:bodyPr>
          <a:lstStyle/>
          <a:p>
            <a:r>
              <a:rPr lang="en-GB" dirty="0" smtClean="0"/>
              <a:t> Strict delay to prepare  &amp; sign </a:t>
            </a:r>
            <a:r>
              <a:rPr lang="en-GB" dirty="0" smtClean="0"/>
              <a:t>Grant </a:t>
            </a:r>
            <a:r>
              <a:rPr lang="en-GB" dirty="0"/>
              <a:t>A</a:t>
            </a:r>
            <a:r>
              <a:rPr lang="en-GB" dirty="0" smtClean="0"/>
              <a:t>greement </a:t>
            </a:r>
            <a:r>
              <a:rPr lang="en-GB" dirty="0" smtClean="0"/>
              <a:t>(&lt; 3 months from invitation </a:t>
            </a:r>
            <a:r>
              <a:rPr lang="en-GB" dirty="0" smtClean="0"/>
              <a:t>letter received on January </a:t>
            </a:r>
            <a:r>
              <a:rPr lang="en-GB" dirty="0" smtClean="0"/>
              <a:t>18</a:t>
            </a:r>
            <a:r>
              <a:rPr lang="en-GB" baseline="30000" dirty="0" smtClean="0"/>
              <a:t>th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</a:t>
            </a:r>
            <a:r>
              <a:rPr lang="en-GB" dirty="0" smtClean="0"/>
              <a:t>Only minor </a:t>
            </a:r>
            <a:r>
              <a:rPr lang="en-GB" dirty="0" smtClean="0"/>
              <a:t>modifications with respect to proposal :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- more detailed description of deliverables/milestones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- TA resources corrected following EC requests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- Reduced the total eligible cost from 110 to 100 % except for two partners 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(AGH, CNRS) willing to declare their total costs.   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smtClean="0">
                <a:sym typeface="Wingdings" panose="05000000000000000000" pitchFamily="2" charset="2"/>
              </a:rPr>
              <a:t>        -  Added two new collaborating Institutes : IHEP (China) and </a:t>
            </a:r>
            <a:r>
              <a:rPr lang="en-US" dirty="0" smtClean="0"/>
              <a:t>Gangneung-	</a:t>
            </a:r>
            <a:r>
              <a:rPr lang="en-US" dirty="0" err="1" smtClean="0"/>
              <a:t>Wonju</a:t>
            </a:r>
            <a:r>
              <a:rPr lang="en-US" dirty="0" smtClean="0"/>
              <a:t> </a:t>
            </a:r>
            <a:r>
              <a:rPr lang="en-US" dirty="0"/>
              <a:t>National</a:t>
            </a:r>
            <a:r>
              <a:rPr lang="en-US" i="1" dirty="0"/>
              <a:t> </a:t>
            </a:r>
            <a:r>
              <a:rPr lang="en-US" dirty="0" smtClean="0"/>
              <a:t>University</a:t>
            </a:r>
            <a:r>
              <a:rPr lang="en-US" dirty="0"/>
              <a:t> </a:t>
            </a:r>
            <a:r>
              <a:rPr lang="en-US" dirty="0" smtClean="0"/>
              <a:t>(Korea)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 Was tough to get all administrative </a:t>
            </a:r>
            <a:r>
              <a:rPr lang="en-US" dirty="0" smtClean="0">
                <a:sym typeface="Wingdings" panose="05000000000000000000" pitchFamily="2" charset="2"/>
              </a:rPr>
              <a:t>inputs </a:t>
            </a:r>
            <a:r>
              <a:rPr lang="en-US" dirty="0" smtClean="0">
                <a:sym typeface="Wingdings" panose="05000000000000000000" pitchFamily="2" charset="2"/>
              </a:rPr>
              <a:t>from beneficiaries but  succeed to                            </a:t>
            </a:r>
            <a:r>
              <a:rPr lang="en-US" dirty="0" smtClean="0">
                <a:sym typeface="Wingdings" panose="05000000000000000000" pitchFamily="2" charset="2"/>
              </a:rPr>
              <a:t>    	submit </a:t>
            </a:r>
            <a:r>
              <a:rPr lang="en-US" dirty="0" smtClean="0">
                <a:sym typeface="Wingdings" panose="05000000000000000000" pitchFamily="2" charset="2"/>
              </a:rPr>
              <a:t>GA on </a:t>
            </a:r>
            <a:r>
              <a:rPr lang="en-US" b="1" dirty="0" smtClean="0">
                <a:sym typeface="Wingdings" panose="05000000000000000000" pitchFamily="2" charset="2"/>
              </a:rPr>
              <a:t>March 27</a:t>
            </a:r>
            <a:r>
              <a:rPr lang="en-US" b="1" baseline="30000" dirty="0" smtClean="0">
                <a:sym typeface="Wingdings" panose="05000000000000000000" pitchFamily="2" charset="2"/>
              </a:rPr>
              <a:t>th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and get all signatures by </a:t>
            </a:r>
            <a:r>
              <a:rPr lang="en-US" b="1" dirty="0" smtClean="0">
                <a:sym typeface="Wingdings" panose="05000000000000000000" pitchFamily="2" charset="2"/>
              </a:rPr>
              <a:t>April 28</a:t>
            </a:r>
            <a:r>
              <a:rPr lang="en-US" b="1" baseline="30000" dirty="0" smtClean="0">
                <a:sym typeface="Wingdings" panose="05000000000000000000" pitchFamily="2" charset="2"/>
              </a:rPr>
              <a:t>th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</a:t>
            </a:r>
            <a:r>
              <a:rPr lang="en-US" dirty="0" smtClean="0">
                <a:sym typeface="Wingdings" panose="05000000000000000000" pitchFamily="2" charset="2"/>
              </a:rPr>
              <a:t>			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Project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officially started on 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May 1</a:t>
            </a:r>
            <a:r>
              <a:rPr lang="en-US" b="1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st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!</a:t>
            </a:r>
            <a:endParaRPr lang="en-GB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8610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6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AIDA-2020 overview  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" y="2175101"/>
            <a:ext cx="9119329" cy="3497465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087596" y="5978104"/>
            <a:ext cx="4998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Covers mostly all  steps in detector R&amp;D life-cycle  </a:t>
            </a:r>
            <a:endParaRPr lang="en-GB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57" y="1287018"/>
            <a:ext cx="9071826" cy="541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8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7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cientific contents 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476" y="1168121"/>
            <a:ext cx="8877381" cy="515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37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8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Trans-national Access  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sp>
        <p:nvSpPr>
          <p:cNvPr id="2" name="ZoneTexte 1"/>
          <p:cNvSpPr txBox="1"/>
          <p:nvPr/>
        </p:nvSpPr>
        <p:spPr>
          <a:xfrm>
            <a:off x="25882" y="1371605"/>
            <a:ext cx="9043053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Financial support </a:t>
            </a:r>
            <a:r>
              <a:rPr lang="en-GB" dirty="0" smtClean="0"/>
              <a:t>to facilitate access </a:t>
            </a:r>
            <a:r>
              <a:rPr lang="en-GB" dirty="0" smtClean="0"/>
              <a:t>and use </a:t>
            </a:r>
            <a:r>
              <a:rPr lang="en-GB" dirty="0" smtClean="0"/>
              <a:t>of test facilities </a:t>
            </a:r>
            <a:r>
              <a:rPr lang="en-GB" dirty="0" smtClean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WP10 </a:t>
            </a:r>
            <a:r>
              <a:rPr lang="en-GB" dirty="0" smtClean="0"/>
              <a:t>: </a:t>
            </a:r>
            <a:r>
              <a:rPr lang="en-GB" b="1" dirty="0" smtClean="0"/>
              <a:t>Beam Test at CERN &amp; DESY  </a:t>
            </a:r>
            <a:r>
              <a:rPr lang="en-GB" dirty="0" smtClean="0"/>
              <a:t>(beam is “free”, support mainly subsistence fee for </a:t>
            </a:r>
          </a:p>
          <a:p>
            <a:r>
              <a:rPr lang="en-GB" dirty="0"/>
              <a:t> </a:t>
            </a:r>
            <a:r>
              <a:rPr lang="en-GB" dirty="0" smtClean="0"/>
              <a:t>    user on site, try </a:t>
            </a:r>
            <a:r>
              <a:rPr lang="en-GB" dirty="0" smtClean="0"/>
              <a:t>to </a:t>
            </a:r>
            <a:r>
              <a:rPr lang="en-GB" dirty="0" smtClean="0"/>
              <a:t>facilitate </a:t>
            </a:r>
            <a:r>
              <a:rPr lang="en-GB" dirty="0" smtClean="0"/>
              <a:t>PhD </a:t>
            </a:r>
            <a:r>
              <a:rPr lang="en-GB" dirty="0" smtClean="0"/>
              <a:t>&amp;</a:t>
            </a:r>
            <a:r>
              <a:rPr lang="en-GB" dirty="0" smtClean="0"/>
              <a:t> </a:t>
            </a:r>
            <a:r>
              <a:rPr lang="en-GB" dirty="0" smtClean="0"/>
              <a:t>postdoc)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WP11</a:t>
            </a:r>
            <a:r>
              <a:rPr lang="en-GB" dirty="0" smtClean="0"/>
              <a:t> : </a:t>
            </a:r>
            <a:r>
              <a:rPr lang="en-GB" b="1" dirty="0" smtClean="0"/>
              <a:t>Irradiation test facilities </a:t>
            </a:r>
            <a:r>
              <a:rPr lang="en-GB" dirty="0" smtClean="0"/>
              <a:t>: try to cover (LHC) community </a:t>
            </a:r>
            <a:r>
              <a:rPr lang="en-GB" dirty="0" smtClean="0"/>
              <a:t>needs </a:t>
            </a:r>
            <a:r>
              <a:rPr lang="en-GB" dirty="0" smtClean="0"/>
              <a:t>in terms of particle </a:t>
            </a:r>
          </a:p>
          <a:p>
            <a:r>
              <a:rPr lang="en-GB" dirty="0" smtClean="0"/>
              <a:t>                   type, flux and energy : </a:t>
            </a:r>
            <a:r>
              <a:rPr lang="en-GB" dirty="0" smtClean="0">
                <a:solidFill>
                  <a:srgbClr val="FF0000"/>
                </a:solidFill>
              </a:rPr>
              <a:t>Birmingham cyclotron</a:t>
            </a:r>
            <a:r>
              <a:rPr lang="en-GB" dirty="0" smtClean="0"/>
              <a:t>, CERN (IRRAD + </a:t>
            </a:r>
            <a:r>
              <a:rPr lang="en-GB" dirty="0" smtClean="0">
                <a:solidFill>
                  <a:srgbClr val="FF0000"/>
                </a:solidFill>
              </a:rPr>
              <a:t>GIF++</a:t>
            </a:r>
            <a:r>
              <a:rPr lang="en-GB" dirty="0" smtClean="0"/>
              <a:t>), JSI, KIT, UCL </a:t>
            </a:r>
          </a:p>
          <a:p>
            <a:r>
              <a:rPr lang="en-GB" dirty="0"/>
              <a:t> </a:t>
            </a:r>
            <a:r>
              <a:rPr lang="en-GB" dirty="0" smtClean="0"/>
              <a:t>                  Budget mainly to pay beam “hours” and subsistence </a:t>
            </a:r>
            <a:r>
              <a:rPr lang="en-GB" dirty="0" smtClean="0"/>
              <a:t>fees/shipments </a:t>
            </a:r>
            <a:r>
              <a:rPr lang="en-GB" dirty="0" smtClean="0"/>
              <a:t>of components</a:t>
            </a:r>
          </a:p>
          <a:p>
            <a:r>
              <a:rPr lang="en-GB" dirty="0"/>
              <a:t> </a:t>
            </a:r>
            <a:r>
              <a:rPr lang="en-GB" dirty="0" smtClean="0"/>
              <a:t>                  depending of the way the facility is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WP12</a:t>
            </a:r>
            <a:r>
              <a:rPr lang="en-GB" dirty="0" smtClean="0">
                <a:solidFill>
                  <a:srgbClr val="171A6C"/>
                </a:solidFill>
              </a:rPr>
              <a:t> : </a:t>
            </a:r>
            <a:r>
              <a:rPr lang="en-GB" b="1" dirty="0" smtClean="0">
                <a:solidFill>
                  <a:srgbClr val="171A6C"/>
                </a:solidFill>
              </a:rPr>
              <a:t>Detector characterisation </a:t>
            </a:r>
            <a:r>
              <a:rPr lang="en-GB" b="1" dirty="0" smtClean="0"/>
              <a:t>facilities </a:t>
            </a:r>
            <a:r>
              <a:rPr lang="en-GB" dirty="0" smtClean="0"/>
              <a:t>: new with respect to AIDA </a:t>
            </a:r>
          </a:p>
          <a:p>
            <a:r>
              <a:rPr lang="en-GB" dirty="0" smtClean="0"/>
              <a:t>                    ITANOVA : EMC measurements on </a:t>
            </a:r>
            <a:r>
              <a:rPr lang="en-GB" dirty="0" smtClean="0"/>
              <a:t>components &amp;  </a:t>
            </a:r>
            <a:r>
              <a:rPr lang="en-GB" dirty="0" smtClean="0"/>
              <a:t>detector elements</a:t>
            </a:r>
          </a:p>
          <a:p>
            <a:r>
              <a:rPr lang="en-GB" dirty="0"/>
              <a:t> </a:t>
            </a:r>
            <a:r>
              <a:rPr lang="en-GB" dirty="0" smtClean="0"/>
              <a:t>                   RBI  : micro ion beam to study characterise solid state detectors </a:t>
            </a:r>
          </a:p>
          <a:p>
            <a:endParaRPr lang="en-GB" dirty="0"/>
          </a:p>
          <a:p>
            <a:r>
              <a:rPr lang="en-GB" dirty="0" smtClean="0"/>
              <a:t>Reminder : </a:t>
            </a:r>
          </a:p>
          <a:p>
            <a:r>
              <a:rPr lang="en-GB" dirty="0" smtClean="0"/>
              <a:t>-    Do not need to be AIDA-2020 member to benefit from TA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European people are eligible if not from same country as facility used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Non European also if member of a European group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Need to fill application form (available from AIDA-2020 web) with formal acceptation by </a:t>
            </a:r>
          </a:p>
          <a:p>
            <a:r>
              <a:rPr lang="en-GB" dirty="0"/>
              <a:t> </a:t>
            </a:r>
            <a:r>
              <a:rPr lang="en-GB" dirty="0" smtClean="0"/>
              <a:t>     facility leader and AIDA-2020 user selection panel  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                                                          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67103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kick-off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9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Networking activities    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r>
              <a:rPr lang="fr-FR" sz="1100" smtClean="0"/>
              <a:t>June 3rd,  2015</a:t>
            </a:r>
            <a:endParaRPr lang="en-GB" sz="1400" dirty="0"/>
          </a:p>
        </p:txBody>
      </p:sp>
      <p:sp>
        <p:nvSpPr>
          <p:cNvPr id="2" name="ZoneTexte 1"/>
          <p:cNvSpPr txBox="1"/>
          <p:nvPr/>
        </p:nvSpPr>
        <p:spPr>
          <a:xfrm>
            <a:off x="25882" y="1345726"/>
            <a:ext cx="901316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Organised around : </a:t>
            </a:r>
          </a:p>
          <a:p>
            <a:r>
              <a:rPr lang="en-GB" b="1" dirty="0" smtClean="0">
                <a:solidFill>
                  <a:schemeClr val="tx1">
                    <a:lumMod val="75000"/>
                  </a:schemeClr>
                </a:solidFill>
              </a:rPr>
              <a:t>-  Two specific “community” oriented WP </a:t>
            </a:r>
            <a:r>
              <a:rPr lang="en-GB" dirty="0" smtClean="0"/>
              <a:t>:</a:t>
            </a:r>
          </a:p>
          <a:p>
            <a:r>
              <a:rPr lang="en-GB" dirty="0"/>
              <a:t> </a:t>
            </a:r>
            <a:r>
              <a:rPr lang="en-GB" dirty="0" smtClean="0"/>
              <a:t>     - </a:t>
            </a:r>
            <a:r>
              <a:rPr lang="en-GB" dirty="0" smtClean="0">
                <a:solidFill>
                  <a:srgbClr val="FF0000"/>
                </a:solidFill>
              </a:rPr>
              <a:t>WP5</a:t>
            </a:r>
            <a:r>
              <a:rPr lang="en-GB" dirty="0" smtClean="0"/>
              <a:t> : Data acquisition system/framework  for beam test of LC detectors </a:t>
            </a:r>
          </a:p>
          <a:p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smtClean="0">
                <a:solidFill>
                  <a:srgbClr val="00B050"/>
                </a:solidFill>
              </a:rPr>
              <a:t>                  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achieve combined sub-detector test beams </a:t>
            </a:r>
            <a:endParaRPr lang="en-GB" dirty="0" smtClean="0">
              <a:solidFill>
                <a:srgbClr val="00B050"/>
              </a:solidFill>
            </a:endParaRPr>
          </a:p>
          <a:p>
            <a:r>
              <a:rPr lang="en-GB" dirty="0"/>
              <a:t> </a:t>
            </a:r>
            <a:r>
              <a:rPr lang="en-GB" dirty="0" smtClean="0"/>
              <a:t>     - </a:t>
            </a:r>
            <a:r>
              <a:rPr lang="en-GB" dirty="0" smtClean="0">
                <a:solidFill>
                  <a:srgbClr val="FF0000"/>
                </a:solidFill>
              </a:rPr>
              <a:t>WP8</a:t>
            </a:r>
            <a:r>
              <a:rPr lang="en-GB" dirty="0" smtClean="0"/>
              <a:t> : Large scale cryogenic liquid detector (neutrinos) </a:t>
            </a:r>
          </a:p>
          <a:p>
            <a:r>
              <a:rPr lang="en-GB" dirty="0"/>
              <a:t> </a:t>
            </a:r>
            <a:r>
              <a:rPr lang="en-GB" dirty="0" smtClean="0"/>
              <a:t> 	 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</a:t>
            </a:r>
            <a:r>
              <a:rPr lang="en-GB" dirty="0" smtClean="0">
                <a:solidFill>
                  <a:srgbClr val="00B050"/>
                </a:solidFill>
              </a:rPr>
              <a:t>  R&amp;D and assessment of  keys elements for large scale cryogenic liquid detectors</a:t>
            </a:r>
          </a:p>
          <a:p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smtClean="0">
                <a:solidFill>
                  <a:srgbClr val="00B050"/>
                </a:solidFill>
              </a:rPr>
              <a:t>                        (purification charge and light readout, very high voltage…) </a:t>
            </a:r>
            <a:endParaRPr lang="en-GB" dirty="0">
              <a:solidFill>
                <a:srgbClr val="00B050"/>
              </a:solidFill>
            </a:endParaRPr>
          </a:p>
          <a:p>
            <a:endParaRPr lang="en-GB" dirty="0"/>
          </a:p>
          <a:p>
            <a:r>
              <a:rPr lang="en-GB" b="1" dirty="0" smtClean="0">
                <a:solidFill>
                  <a:schemeClr val="tx1">
                    <a:lumMod val="75000"/>
                  </a:schemeClr>
                </a:solidFill>
              </a:rPr>
              <a:t>-  Two networking WP transversal to all communities and AIDA-2020 WP </a:t>
            </a:r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: </a:t>
            </a:r>
          </a:p>
          <a:p>
            <a:r>
              <a:rPr lang="en-GB" dirty="0"/>
              <a:t> </a:t>
            </a:r>
            <a:r>
              <a:rPr lang="en-GB" dirty="0" smtClean="0"/>
              <a:t>    -  </a:t>
            </a:r>
            <a:r>
              <a:rPr lang="en-GB" dirty="0" smtClean="0">
                <a:solidFill>
                  <a:srgbClr val="FF0000"/>
                </a:solidFill>
              </a:rPr>
              <a:t>WP3</a:t>
            </a:r>
            <a:r>
              <a:rPr lang="en-GB" dirty="0" smtClean="0"/>
              <a:t> : Advanced software </a:t>
            </a:r>
          </a:p>
          <a:p>
            <a:r>
              <a:rPr lang="en-GB" dirty="0"/>
              <a:t> </a:t>
            </a:r>
            <a:r>
              <a:rPr lang="en-GB" dirty="0" smtClean="0"/>
              <a:t>                  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Continuation/improvement of AIDA developments + implementation of parallel</a:t>
            </a:r>
          </a:p>
          <a:p>
            <a:r>
              <a:rPr lang="en-GB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                         mechanisms/software </a:t>
            </a:r>
          </a:p>
          <a:p>
            <a:r>
              <a:rPr lang="en-GB" dirty="0">
                <a:solidFill>
                  <a:srgbClr val="171A6C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171A6C"/>
                </a:solidFill>
                <a:sym typeface="Wingdings" panose="05000000000000000000" pitchFamily="2" charset="2"/>
              </a:rPr>
              <a:t>    -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WP4</a:t>
            </a:r>
            <a:r>
              <a:rPr lang="en-GB" dirty="0" smtClean="0">
                <a:solidFill>
                  <a:srgbClr val="171A6C"/>
                </a:solidFill>
                <a:sym typeface="Wingdings" panose="05000000000000000000" pitchFamily="2" charset="2"/>
              </a:rPr>
              <a:t> : Micro-Electronics &amp; interconnections </a:t>
            </a:r>
          </a:p>
          <a:p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                  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Provide access to (and develop) micro-electronics for detectors in AIDA (trackers, 	        calorimeters, gas detector, neutrinos…)</a:t>
            </a:r>
          </a:p>
          <a:p>
            <a:r>
              <a:rPr lang="en-GB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                        Provide interconnection process for pixel detector (WP6 and WP7)  </a:t>
            </a:r>
            <a:endParaRPr lang="en-GB" dirty="0">
              <a:solidFill>
                <a:srgbClr val="00B050"/>
              </a:solidFill>
            </a:endParaRP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0711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770</TotalTime>
  <Words>2446</Words>
  <Application>Microsoft Office PowerPoint</Application>
  <PresentationFormat>Affichage à l'écran (4:3)</PresentationFormat>
  <Paragraphs>502</Paragraphs>
  <Slides>28</Slides>
  <Notes>26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Wingdings</vt:lpstr>
      <vt:lpstr>Wingdings 2</vt:lpstr>
      <vt:lpstr>Office Theme</vt:lpstr>
      <vt:lpstr>AIDA-2020 kick-off meeting </vt:lpstr>
      <vt:lpstr>Outline </vt:lpstr>
      <vt:lpstr>Project History  (1) </vt:lpstr>
      <vt:lpstr>Project History  (2) </vt:lpstr>
      <vt:lpstr>Project History  (3) </vt:lpstr>
      <vt:lpstr>AIDA-2020 overview   </vt:lpstr>
      <vt:lpstr>Scientific contents  </vt:lpstr>
      <vt:lpstr>Trans-national Access   </vt:lpstr>
      <vt:lpstr>Networking activities    </vt:lpstr>
      <vt:lpstr>Networking activities    </vt:lpstr>
      <vt:lpstr>Innovation and outreach    </vt:lpstr>
      <vt:lpstr>Joint Research Activities </vt:lpstr>
      <vt:lpstr>AIDA-2020 collaboration     </vt:lpstr>
      <vt:lpstr>Beneficiaries (38 )       </vt:lpstr>
      <vt:lpstr>Partner organisations and collaborating institutes     </vt:lpstr>
      <vt:lpstr>Management structure  </vt:lpstr>
      <vt:lpstr>Management team  </vt:lpstr>
      <vt:lpstr>Steering group   </vt:lpstr>
      <vt:lpstr>Scientific Advisory Panel    </vt:lpstr>
      <vt:lpstr>Budget  sharing (I)  </vt:lpstr>
      <vt:lpstr>Budget  sharing  (II) </vt:lpstr>
      <vt:lpstr>EC payments to AIDA-2020</vt:lpstr>
      <vt:lpstr>AIDA-2020 steps – reports    </vt:lpstr>
      <vt:lpstr>AIDA 2020 steps-deliverables  </vt:lpstr>
      <vt:lpstr>AIDA 2020 steps - milestones </vt:lpstr>
      <vt:lpstr>AIDA 2020 steps :    </vt:lpstr>
      <vt:lpstr>AIDA 2020 mailing list / web   </vt:lpstr>
      <vt:lpstr>Conclusion   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Laurent Serin</cp:lastModifiedBy>
  <cp:revision>103</cp:revision>
  <dcterms:created xsi:type="dcterms:W3CDTF">2015-04-17T13:06:14Z</dcterms:created>
  <dcterms:modified xsi:type="dcterms:W3CDTF">2015-06-02T17:00:38Z</dcterms:modified>
</cp:coreProperties>
</file>