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7" r:id="rId2"/>
    <p:sldId id="264" r:id="rId3"/>
    <p:sldId id="263" r:id="rId4"/>
    <p:sldId id="261" r:id="rId5"/>
    <p:sldId id="259" r:id="rId6"/>
    <p:sldId id="266" r:id="rId7"/>
    <p:sldId id="269" r:id="rId8"/>
    <p:sldId id="268" r:id="rId9"/>
    <p:sldId id="270" r:id="rId10"/>
    <p:sldId id="258" r:id="rId11"/>
    <p:sldId id="273" r:id="rId12"/>
    <p:sldId id="288" r:id="rId13"/>
    <p:sldId id="271" r:id="rId14"/>
    <p:sldId id="272" r:id="rId15"/>
    <p:sldId id="274" r:id="rId16"/>
    <p:sldId id="275" r:id="rId17"/>
    <p:sldId id="276" r:id="rId18"/>
    <p:sldId id="284" r:id="rId19"/>
    <p:sldId id="291" r:id="rId20"/>
    <p:sldId id="293" r:id="rId21"/>
    <p:sldId id="278" r:id="rId22"/>
    <p:sldId id="279" r:id="rId23"/>
    <p:sldId id="280" r:id="rId24"/>
    <p:sldId id="281" r:id="rId25"/>
    <p:sldId id="294" r:id="rId26"/>
    <p:sldId id="295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42A"/>
    <a:srgbClr val="006600"/>
    <a:srgbClr val="008000"/>
    <a:srgbClr val="DEA900"/>
    <a:srgbClr val="FFFFCC"/>
    <a:srgbClr val="C9E6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>
        <p:scale>
          <a:sx n="125" d="100"/>
          <a:sy n="125" d="100"/>
        </p:scale>
        <p:origin x="90" y="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3A0CD0-32B4-4467-A64E-ADDA16CD085F}" type="datetimeFigureOut">
              <a:rPr lang="it-IT" smtClean="0"/>
              <a:t>08/04/2015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81C36-C801-4B3C-B2E8-1EA5F22C004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879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186E5-B2BD-46B1-8148-419683F5C944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572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186E5-B2BD-46B1-8148-419683F5C944}" type="slidenum">
              <a:rPr lang="en-GB" smtClean="0">
                <a:solidFill>
                  <a:prstClr val="black"/>
                </a:solidFill>
              </a:rPr>
              <a:pPr/>
              <a:t>26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64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4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9117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67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1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8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5455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595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1" name="Rectangle 90"/>
          <p:cNvSpPr/>
          <p:nvPr userDrawn="1"/>
        </p:nvSpPr>
        <p:spPr>
          <a:xfrm>
            <a:off x="1" y="181474"/>
            <a:ext cx="9144000" cy="62033"/>
          </a:xfrm>
          <a:prstGeom prst="rect">
            <a:avLst/>
          </a:prstGeom>
          <a:solidFill>
            <a:srgbClr val="629DD1">
              <a:alpha val="50000"/>
            </a:srgbClr>
          </a:solidFill>
          <a:ln w="50800" cap="rnd" cmpd="thickThin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92" name="Rectangle 91"/>
          <p:cNvSpPr/>
          <p:nvPr userDrawn="1"/>
        </p:nvSpPr>
        <p:spPr>
          <a:xfrm>
            <a:off x="0" y="134057"/>
            <a:ext cx="9144001" cy="67202"/>
          </a:xfrm>
          <a:prstGeom prst="rect">
            <a:avLst/>
          </a:prstGeom>
          <a:solidFill>
            <a:srgbClr val="629DD1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95" name="Rounded Rectangle 94"/>
          <p:cNvSpPr/>
          <p:nvPr userDrawn="1"/>
        </p:nvSpPr>
        <p:spPr>
          <a:xfrm>
            <a:off x="5407339" y="543733"/>
            <a:ext cx="3063240" cy="20160"/>
          </a:xfrm>
          <a:prstGeom prst="roundRect">
            <a:avLst>
              <a:gd name="adj" fmla="val 16667"/>
            </a:avLst>
          </a:prstGeom>
          <a:solidFill>
            <a:srgbClr val="FFFFFF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96" name="Rounded Rectangle 95"/>
          <p:cNvSpPr/>
          <p:nvPr userDrawn="1"/>
        </p:nvSpPr>
        <p:spPr>
          <a:xfrm>
            <a:off x="7373646" y="610933"/>
            <a:ext cx="1600200" cy="26881"/>
          </a:xfrm>
          <a:prstGeom prst="roundRect">
            <a:avLst>
              <a:gd name="adj" fmla="val 16667"/>
            </a:avLst>
          </a:prstGeom>
          <a:solidFill>
            <a:srgbClr val="FFFFFF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105" name="Rectangle 104"/>
          <p:cNvSpPr/>
          <p:nvPr userDrawn="1"/>
        </p:nvSpPr>
        <p:spPr>
          <a:xfrm>
            <a:off x="0" y="-1"/>
            <a:ext cx="9144000" cy="148493"/>
          </a:xfrm>
          <a:prstGeom prst="rect">
            <a:avLst/>
          </a:prstGeom>
          <a:solidFill>
            <a:srgbClr val="297FD5">
              <a:lumMod val="50000"/>
            </a:srgbClr>
          </a:solidFill>
          <a:ln w="50800" cap="rnd" cmpd="thickThin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171" name="Slide Number Placeholder 4"/>
          <p:cNvSpPr txBox="1">
            <a:spLocks/>
          </p:cNvSpPr>
          <p:nvPr userDrawn="1"/>
        </p:nvSpPr>
        <p:spPr>
          <a:xfrm>
            <a:off x="8567128" y="-76572"/>
            <a:ext cx="813436" cy="45012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 cap="none" spc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61C44E05-631C-4892-B577-17C57620ECE9}" type="slidenum">
              <a:rPr lang="en-US" smtClean="0">
                <a:ln w="10160">
                  <a:solidFill>
                    <a:prstClr val="white"/>
                  </a:solidFill>
                  <a:prstDash val="solid"/>
                </a:ln>
                <a:solidFill>
                  <a:prstClr val="white"/>
                </a:solidFill>
                <a:latin typeface="Georgia"/>
              </a:rPr>
              <a:pPr algn="l"/>
              <a:t>‹#›</a:t>
            </a:fld>
            <a:endParaRPr lang="en-US" dirty="0">
              <a:ln w="10160">
                <a:solidFill>
                  <a:prstClr val="white"/>
                </a:solidFill>
                <a:prstDash val="solid"/>
              </a:ln>
              <a:solidFill>
                <a:prstClr val="white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055385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377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75" indent="-182875" algn="l" defTabSz="914377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indent="-182875" algn="l" defTabSz="914377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02" indent="-182875" algn="l" defTabSz="914377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15" indent="-182875" algn="l" defTabSz="914377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690" indent="-137157" algn="l" defTabSz="914377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566" indent="-182875" algn="l" defTabSz="914377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41" indent="-182875" algn="l" defTabSz="914377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17" indent="-182875" algn="l" defTabSz="914377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192" indent="-182875" algn="l" defTabSz="914377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espace.cern.ch/GBT-Project/GBT-SCA/Manuals/Forms/AllItems.aspx" TargetMode="External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8328660" cy="3352800"/>
          </a:xfrm>
        </p:spPr>
        <p:txBody>
          <a:bodyPr>
            <a:noAutofit/>
          </a:bodyPr>
          <a:lstStyle/>
          <a:p>
            <a:pPr>
              <a:tabLst>
                <a:tab pos="1524000" algn="l"/>
                <a:tab pos="2781300" algn="l"/>
                <a:tab pos="3946525" algn="l"/>
              </a:tabLst>
            </a:pPr>
            <a:r>
              <a:rPr lang="en-GB" sz="1400" dirty="0" smtClean="0">
                <a:latin typeface="+mj-lt"/>
              </a:rPr>
              <a:t>Alessandro Caratelli,	Kostas Kloukinas,	Cristian Paillard,	Sandro Bonacini, </a:t>
            </a:r>
          </a:p>
          <a:p>
            <a:pPr>
              <a:tabLst>
                <a:tab pos="1524000" algn="l"/>
                <a:tab pos="2781300" algn="l"/>
                <a:tab pos="3946525" algn="l"/>
              </a:tabLst>
            </a:pPr>
            <a:r>
              <a:rPr lang="en-GB" sz="1400" dirty="0" smtClean="0">
                <a:latin typeface="+mj-lt"/>
              </a:rPr>
              <a:t>Alessandro Marchioro,	Rui De Oliveira,	Paulo Moreira</a:t>
            </a:r>
          </a:p>
          <a:p>
            <a:pPr>
              <a:spcBef>
                <a:spcPts val="1200"/>
              </a:spcBef>
            </a:pPr>
            <a:r>
              <a:rPr lang="en-GB" sz="1600" dirty="0" smtClean="0">
                <a:latin typeface="+mj-lt"/>
              </a:rPr>
              <a:t>CERN PH-ESE/ME</a:t>
            </a:r>
            <a:endParaRPr lang="en-GB" sz="1600" dirty="0">
              <a:latin typeface="+mj-lt"/>
            </a:endParaRPr>
          </a:p>
          <a:p>
            <a:endParaRPr lang="en-GB" sz="1200" dirty="0">
              <a:latin typeface="+mj-lt"/>
            </a:endParaRPr>
          </a:p>
          <a:p>
            <a:endParaRPr lang="en-GB" sz="1200" dirty="0">
              <a:latin typeface="+mj-lt"/>
            </a:endParaRPr>
          </a:p>
          <a:p>
            <a:endParaRPr lang="en-GB" sz="1200" dirty="0" smtClean="0">
              <a:latin typeface="+mj-lt"/>
            </a:endParaRPr>
          </a:p>
          <a:p>
            <a:endParaRPr lang="en-GB" sz="1200" dirty="0">
              <a:latin typeface="+mj-lt"/>
            </a:endParaRPr>
          </a:p>
          <a:p>
            <a:endParaRPr lang="en-GB" sz="1200" dirty="0" smtClean="0">
              <a:latin typeface="+mj-lt"/>
            </a:endParaRPr>
          </a:p>
          <a:p>
            <a:endParaRPr lang="en-GB" sz="1200" dirty="0" smtClean="0">
              <a:latin typeface="+mj-lt"/>
            </a:endParaRPr>
          </a:p>
          <a:p>
            <a:endParaRPr lang="en-GB" sz="1200" dirty="0">
              <a:latin typeface="+mj-lt"/>
            </a:endParaRPr>
          </a:p>
          <a:p>
            <a:endParaRPr lang="en-GB" sz="1200" dirty="0" smtClean="0">
              <a:latin typeface="+mj-lt"/>
            </a:endParaRPr>
          </a:p>
          <a:p>
            <a:endParaRPr lang="en-GB" sz="1200" dirty="0">
              <a:latin typeface="+mj-lt"/>
            </a:endParaRPr>
          </a:p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alessandro.caratelli@cern.ch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200" dirty="0">
              <a:latin typeface="+mj-lt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685800" y="1371603"/>
            <a:ext cx="7848600" cy="1927225"/>
          </a:xfrm>
        </p:spPr>
        <p:txBody>
          <a:bodyPr/>
          <a:lstStyle/>
          <a:p>
            <a:r>
              <a:rPr lang="en-GB" sz="4800" b="1" i="1" cap="none" dirty="0"/>
              <a:t>GBT-SCA</a:t>
            </a:r>
            <a:r>
              <a:rPr lang="en-GB" sz="4000" dirty="0"/>
              <a:t/>
            </a:r>
            <a:br>
              <a:rPr lang="en-GB" sz="4000" dirty="0"/>
            </a:br>
            <a:r>
              <a:rPr lang="en-GB" sz="2800" i="1" cap="none" dirty="0"/>
              <a:t>T</a:t>
            </a:r>
            <a:r>
              <a:rPr lang="en-GB" sz="2800" i="1" cap="none" dirty="0" smtClean="0"/>
              <a:t>he </a:t>
            </a:r>
            <a:r>
              <a:rPr lang="en-GB" sz="2800" b="1" i="1" cap="none" dirty="0" smtClean="0"/>
              <a:t>S</a:t>
            </a:r>
            <a:r>
              <a:rPr lang="en-GB" sz="2800" i="1" cap="none" dirty="0" smtClean="0"/>
              <a:t>low </a:t>
            </a:r>
            <a:r>
              <a:rPr lang="en-GB" sz="2800" b="1" i="1" cap="none" dirty="0"/>
              <a:t>C</a:t>
            </a:r>
            <a:r>
              <a:rPr lang="en-GB" sz="2800" i="1" cap="none" dirty="0" smtClean="0"/>
              <a:t>ontrol </a:t>
            </a:r>
            <a:r>
              <a:rPr lang="en-GB" sz="2800" b="1" i="1" cap="none" dirty="0"/>
              <a:t>A</a:t>
            </a:r>
            <a:r>
              <a:rPr lang="en-GB" sz="2800" i="1" cap="none" dirty="0" smtClean="0"/>
              <a:t>dapter for the GBT system</a:t>
            </a:r>
            <a:endParaRPr lang="en-GB" sz="2800" i="1" cap="none" dirty="0">
              <a:latin typeface="Arial Narrow" panose="020B060602020203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524905" y="4504888"/>
            <a:ext cx="2872335" cy="1597263"/>
            <a:chOff x="3664746" y="1620363"/>
            <a:chExt cx="2684965" cy="1480025"/>
          </a:xfrm>
        </p:grpSpPr>
        <p:grpSp>
          <p:nvGrpSpPr>
            <p:cNvPr id="9" name="Group 8"/>
            <p:cNvGrpSpPr/>
            <p:nvPr/>
          </p:nvGrpSpPr>
          <p:grpSpPr>
            <a:xfrm>
              <a:off x="3664746" y="1620363"/>
              <a:ext cx="2684965" cy="1429703"/>
              <a:chOff x="4490904" y="3704989"/>
              <a:chExt cx="3809220" cy="1898642"/>
            </a:xfrm>
          </p:grpSpPr>
          <p:pic>
            <p:nvPicPr>
              <p:cNvPr id="7" name="Picture 6" descr="Screenshot 2014-10-16 23.03.20.png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39028" b="46600"/>
              <a:stretch/>
            </p:blipFill>
            <p:spPr>
              <a:xfrm>
                <a:off x="4490904" y="3704989"/>
                <a:ext cx="3574573" cy="1898642"/>
              </a:xfrm>
              <a:prstGeom prst="rect">
                <a:avLst/>
              </a:prstGeom>
            </p:spPr>
          </p:pic>
          <p:sp>
            <p:nvSpPr>
              <p:cNvPr id="5" name="Rectangle 4"/>
              <p:cNvSpPr/>
              <p:nvPr/>
            </p:nvSpPr>
            <p:spPr>
              <a:xfrm>
                <a:off x="5302765" y="3820571"/>
                <a:ext cx="2997359" cy="76944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isometricOffAxis2Top">
                    <a:rot lat="20820000" lon="4457895" rev="17400000"/>
                  </a:camera>
                  <a:lightRig rig="threePt" dir="t"/>
                </a:scene3d>
              </a:bodyPr>
              <a:lstStyle/>
              <a:p>
                <a:pPr algn="ctr"/>
                <a:r>
                  <a:rPr lang="en-US" sz="4400" cap="none" spc="0" dirty="0" smtClean="0">
                    <a:ln w="1016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  <a:solidFill>
                      <a:schemeClr val="bg1">
                        <a:lumMod val="50000"/>
                      </a:schemeClr>
                    </a:solidFill>
                    <a:effectLst>
                      <a:outerShdw blurRad="38100" dist="22860" dir="5400000" algn="tl" rotWithShape="0">
                        <a:srgbClr val="000000">
                          <a:alpha val="30000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GBT - SCA</a:t>
                </a:r>
                <a:endParaRPr lang="en-US" sz="4400" cap="none" spc="0" dirty="0">
                  <a:ln w="1016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  <a:solidFill>
                    <a:schemeClr val="bg1">
                      <a:lumMod val="50000"/>
                    </a:schemeClr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-66000" contrast="2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83414" y="4121955"/>
                <a:ext cx="1038827" cy="1038827"/>
              </a:xfrm>
              <a:prstGeom prst="rect">
                <a:avLst/>
              </a:prstGeom>
              <a:scene3d>
                <a:camera prst="orthographicFront">
                  <a:rot lat="19935896" lon="3425495" rev="17181936"/>
                </a:camera>
                <a:lightRig rig="threePt" dir="t"/>
              </a:scene3d>
            </p:spPr>
          </p:pic>
        </p:grpSp>
        <p:sp>
          <p:nvSpPr>
            <p:cNvPr id="11" name="Right Triangle 10"/>
            <p:cNvSpPr/>
            <p:nvPr/>
          </p:nvSpPr>
          <p:spPr>
            <a:xfrm rot="10800000" flipV="1">
              <a:off x="5037219" y="2579064"/>
              <a:ext cx="1188311" cy="521324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29442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GBT-SCA architecture</a:t>
            </a:r>
            <a:endParaRPr lang="en-US" dirty="0"/>
          </a:p>
        </p:txBody>
      </p:sp>
      <p:grpSp>
        <p:nvGrpSpPr>
          <p:cNvPr id="393" name="Group 392"/>
          <p:cNvGrpSpPr/>
          <p:nvPr/>
        </p:nvGrpSpPr>
        <p:grpSpPr>
          <a:xfrm>
            <a:off x="457200" y="1530517"/>
            <a:ext cx="8130540" cy="5067300"/>
            <a:chOff x="720090" y="1609726"/>
            <a:chExt cx="8130540" cy="5067300"/>
          </a:xfrm>
        </p:grpSpPr>
        <p:grpSp>
          <p:nvGrpSpPr>
            <p:cNvPr id="6" name="Group 5"/>
            <p:cNvGrpSpPr/>
            <p:nvPr/>
          </p:nvGrpSpPr>
          <p:grpSpPr>
            <a:xfrm flipH="1">
              <a:off x="3682900" y="1651488"/>
              <a:ext cx="663667" cy="5022903"/>
              <a:chOff x="4518862" y="109839"/>
              <a:chExt cx="679933" cy="622800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4540800" y="610947"/>
                <a:ext cx="429417" cy="62616"/>
                <a:chOff x="7917581" y="9417508"/>
                <a:chExt cx="368416" cy="110306"/>
              </a:xfrm>
            </p:grpSpPr>
            <p:cxnSp>
              <p:nvCxnSpPr>
                <p:cNvPr id="37" name="Straight Arrow Connector 36"/>
                <p:cNvCxnSpPr/>
                <p:nvPr/>
              </p:nvCxnSpPr>
              <p:spPr>
                <a:xfrm flipV="1">
                  <a:off x="7917581" y="9417508"/>
                  <a:ext cx="368414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38" name="Straight Arrow Connector 37"/>
                <p:cNvCxnSpPr/>
                <p:nvPr/>
              </p:nvCxnSpPr>
              <p:spPr>
                <a:xfrm flipH="1" flipV="1">
                  <a:off x="7967725" y="9527039"/>
                  <a:ext cx="318272" cy="775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</p:grpSp>
          <p:grpSp>
            <p:nvGrpSpPr>
              <p:cNvPr id="8" name="Group 7"/>
              <p:cNvGrpSpPr/>
              <p:nvPr/>
            </p:nvGrpSpPr>
            <p:grpSpPr>
              <a:xfrm>
                <a:off x="4548125" y="779878"/>
                <a:ext cx="429417" cy="62616"/>
                <a:chOff x="7917581" y="9417508"/>
                <a:chExt cx="368416" cy="110306"/>
              </a:xfrm>
            </p:grpSpPr>
            <p:cxnSp>
              <p:nvCxnSpPr>
                <p:cNvPr id="35" name="Straight Arrow Connector 34"/>
                <p:cNvCxnSpPr/>
                <p:nvPr/>
              </p:nvCxnSpPr>
              <p:spPr>
                <a:xfrm flipV="1">
                  <a:off x="7917581" y="9417508"/>
                  <a:ext cx="368414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36" name="Straight Arrow Connector 35"/>
                <p:cNvCxnSpPr/>
                <p:nvPr/>
              </p:nvCxnSpPr>
              <p:spPr>
                <a:xfrm flipH="1" flipV="1">
                  <a:off x="7967725" y="9527039"/>
                  <a:ext cx="318272" cy="775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</p:grpSp>
          <p:grpSp>
            <p:nvGrpSpPr>
              <p:cNvPr id="9" name="Group 8"/>
              <p:cNvGrpSpPr/>
              <p:nvPr/>
            </p:nvGrpSpPr>
            <p:grpSpPr>
              <a:xfrm>
                <a:off x="4550795" y="440948"/>
                <a:ext cx="648000" cy="63684"/>
                <a:chOff x="7917581" y="9417508"/>
                <a:chExt cx="368416" cy="112187"/>
              </a:xfrm>
            </p:grpSpPr>
            <p:cxnSp>
              <p:nvCxnSpPr>
                <p:cNvPr id="33" name="Straight Arrow Connector 32"/>
                <p:cNvCxnSpPr/>
                <p:nvPr/>
              </p:nvCxnSpPr>
              <p:spPr>
                <a:xfrm flipV="1">
                  <a:off x="7917581" y="9417508"/>
                  <a:ext cx="368414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34" name="Straight Arrow Connector 33"/>
                <p:cNvCxnSpPr/>
                <p:nvPr/>
              </p:nvCxnSpPr>
              <p:spPr>
                <a:xfrm flipH="1">
                  <a:off x="7947630" y="9527815"/>
                  <a:ext cx="338367" cy="188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</p:grpSp>
          <p:grpSp>
            <p:nvGrpSpPr>
              <p:cNvPr id="10" name="Group 9"/>
              <p:cNvGrpSpPr/>
              <p:nvPr/>
            </p:nvGrpSpPr>
            <p:grpSpPr>
              <a:xfrm>
                <a:off x="4518862" y="109839"/>
                <a:ext cx="85083" cy="6228000"/>
                <a:chOff x="7897945" y="8508828"/>
                <a:chExt cx="113648" cy="10908000"/>
              </a:xfrm>
            </p:grpSpPr>
            <p:cxnSp>
              <p:nvCxnSpPr>
                <p:cNvPr id="29" name="Straight Connector 28"/>
                <p:cNvCxnSpPr/>
                <p:nvPr/>
              </p:nvCxnSpPr>
              <p:spPr>
                <a:xfrm>
                  <a:off x="8011593" y="8508828"/>
                  <a:ext cx="0" cy="1090800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</p:cxnSp>
            <p:cxnSp>
              <p:nvCxnSpPr>
                <p:cNvPr id="30" name="Straight Connector 29"/>
                <p:cNvCxnSpPr/>
                <p:nvPr/>
              </p:nvCxnSpPr>
              <p:spPr>
                <a:xfrm flipH="1">
                  <a:off x="7977959" y="8537349"/>
                  <a:ext cx="1358" cy="10879479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7934073" y="8584406"/>
                  <a:ext cx="1" cy="10832422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7897945" y="8612981"/>
                  <a:ext cx="0" cy="10803847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</p:cxnSp>
          </p:grpSp>
          <p:grpSp>
            <p:nvGrpSpPr>
              <p:cNvPr id="11" name="Group 10"/>
              <p:cNvGrpSpPr/>
              <p:nvPr/>
            </p:nvGrpSpPr>
            <p:grpSpPr>
              <a:xfrm>
                <a:off x="4540659" y="948810"/>
                <a:ext cx="263879" cy="70196"/>
                <a:chOff x="7933524" y="9404154"/>
                <a:chExt cx="352473" cy="123660"/>
              </a:xfrm>
            </p:grpSpPr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7933524" y="9404154"/>
                  <a:ext cx="352472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28" name="Straight Arrow Connector 27"/>
                <p:cNvCxnSpPr/>
                <p:nvPr/>
              </p:nvCxnSpPr>
              <p:spPr>
                <a:xfrm flipH="1">
                  <a:off x="8011593" y="9527814"/>
                  <a:ext cx="274404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</p:grpSp>
          <p:grpSp>
            <p:nvGrpSpPr>
              <p:cNvPr id="12" name="Group 11"/>
              <p:cNvGrpSpPr/>
              <p:nvPr/>
            </p:nvGrpSpPr>
            <p:grpSpPr>
              <a:xfrm>
                <a:off x="4540659" y="1716601"/>
                <a:ext cx="263879" cy="70196"/>
                <a:chOff x="7933524" y="9404154"/>
                <a:chExt cx="352473" cy="123660"/>
              </a:xfrm>
            </p:grpSpPr>
            <p:cxnSp>
              <p:nvCxnSpPr>
                <p:cNvPr id="25" name="Straight Arrow Connector 24"/>
                <p:cNvCxnSpPr/>
                <p:nvPr/>
              </p:nvCxnSpPr>
              <p:spPr>
                <a:xfrm>
                  <a:off x="7933524" y="9404154"/>
                  <a:ext cx="352472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26" name="Straight Arrow Connector 25"/>
                <p:cNvCxnSpPr/>
                <p:nvPr/>
              </p:nvCxnSpPr>
              <p:spPr>
                <a:xfrm flipH="1">
                  <a:off x="8011593" y="9527814"/>
                  <a:ext cx="274404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</p:grpSp>
          <p:grpSp>
            <p:nvGrpSpPr>
              <p:cNvPr id="13" name="Group 12"/>
              <p:cNvGrpSpPr/>
              <p:nvPr/>
            </p:nvGrpSpPr>
            <p:grpSpPr>
              <a:xfrm>
                <a:off x="4545342" y="2365658"/>
                <a:ext cx="263879" cy="70196"/>
                <a:chOff x="7933524" y="9404154"/>
                <a:chExt cx="352473" cy="123660"/>
              </a:xfrm>
            </p:grpSpPr>
            <p:cxnSp>
              <p:nvCxnSpPr>
                <p:cNvPr id="23" name="Straight Arrow Connector 22"/>
                <p:cNvCxnSpPr/>
                <p:nvPr/>
              </p:nvCxnSpPr>
              <p:spPr>
                <a:xfrm>
                  <a:off x="7933524" y="9404154"/>
                  <a:ext cx="352472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24" name="Straight Arrow Connector 23"/>
                <p:cNvCxnSpPr/>
                <p:nvPr/>
              </p:nvCxnSpPr>
              <p:spPr>
                <a:xfrm flipH="1">
                  <a:off x="8011593" y="9527814"/>
                  <a:ext cx="274404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</p:grpSp>
          <p:grpSp>
            <p:nvGrpSpPr>
              <p:cNvPr id="14" name="Group 13"/>
              <p:cNvGrpSpPr/>
              <p:nvPr/>
            </p:nvGrpSpPr>
            <p:grpSpPr>
              <a:xfrm>
                <a:off x="4544273" y="3118018"/>
                <a:ext cx="263879" cy="70196"/>
                <a:chOff x="7933524" y="9404154"/>
                <a:chExt cx="352473" cy="123660"/>
              </a:xfrm>
            </p:grpSpPr>
            <p:cxnSp>
              <p:nvCxnSpPr>
                <p:cNvPr id="21" name="Straight Arrow Connector 20"/>
                <p:cNvCxnSpPr/>
                <p:nvPr/>
              </p:nvCxnSpPr>
              <p:spPr>
                <a:xfrm>
                  <a:off x="7933524" y="9404154"/>
                  <a:ext cx="352472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22" name="Straight Arrow Connector 21"/>
                <p:cNvCxnSpPr/>
                <p:nvPr/>
              </p:nvCxnSpPr>
              <p:spPr>
                <a:xfrm flipH="1">
                  <a:off x="8011593" y="9527814"/>
                  <a:ext cx="274404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</p:grpSp>
          <p:grpSp>
            <p:nvGrpSpPr>
              <p:cNvPr id="15" name="Group 14"/>
              <p:cNvGrpSpPr/>
              <p:nvPr/>
            </p:nvGrpSpPr>
            <p:grpSpPr>
              <a:xfrm>
                <a:off x="4547471" y="4254312"/>
                <a:ext cx="263879" cy="70196"/>
                <a:chOff x="7933524" y="9404154"/>
                <a:chExt cx="352473" cy="123660"/>
              </a:xfrm>
            </p:grpSpPr>
            <p:cxnSp>
              <p:nvCxnSpPr>
                <p:cNvPr id="19" name="Straight Arrow Connector 18"/>
                <p:cNvCxnSpPr/>
                <p:nvPr/>
              </p:nvCxnSpPr>
              <p:spPr>
                <a:xfrm>
                  <a:off x="7933524" y="9404154"/>
                  <a:ext cx="352472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20" name="Straight Arrow Connector 19"/>
                <p:cNvCxnSpPr/>
                <p:nvPr/>
              </p:nvCxnSpPr>
              <p:spPr>
                <a:xfrm flipH="1">
                  <a:off x="8011593" y="9527814"/>
                  <a:ext cx="274404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</p:grpSp>
          <p:grpSp>
            <p:nvGrpSpPr>
              <p:cNvPr id="16" name="Group 15"/>
              <p:cNvGrpSpPr/>
              <p:nvPr/>
            </p:nvGrpSpPr>
            <p:grpSpPr>
              <a:xfrm>
                <a:off x="4540659" y="5855175"/>
                <a:ext cx="263879" cy="70196"/>
                <a:chOff x="7933524" y="9404154"/>
                <a:chExt cx="352473" cy="123660"/>
              </a:xfrm>
            </p:grpSpPr>
            <p:cxnSp>
              <p:nvCxnSpPr>
                <p:cNvPr id="17" name="Straight Arrow Connector 16"/>
                <p:cNvCxnSpPr/>
                <p:nvPr/>
              </p:nvCxnSpPr>
              <p:spPr>
                <a:xfrm>
                  <a:off x="7933524" y="9404154"/>
                  <a:ext cx="352472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18" name="Straight Arrow Connector 17"/>
                <p:cNvCxnSpPr/>
                <p:nvPr/>
              </p:nvCxnSpPr>
              <p:spPr>
                <a:xfrm flipH="1">
                  <a:off x="8011593" y="9527814"/>
                  <a:ext cx="274404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</p:grpSp>
        </p:grpSp>
        <p:cxnSp>
          <p:nvCxnSpPr>
            <p:cNvPr id="39" name="Straight Connector 38"/>
            <p:cNvCxnSpPr/>
            <p:nvPr/>
          </p:nvCxnSpPr>
          <p:spPr>
            <a:xfrm>
              <a:off x="3767191" y="1835275"/>
              <a:ext cx="878470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40" name="Straight Connector 39"/>
            <p:cNvCxnSpPr/>
            <p:nvPr/>
          </p:nvCxnSpPr>
          <p:spPr>
            <a:xfrm flipV="1">
              <a:off x="3637499" y="1742691"/>
              <a:ext cx="1054163" cy="852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grpSp>
          <p:nvGrpSpPr>
            <p:cNvPr id="41" name="Group 40"/>
            <p:cNvGrpSpPr/>
            <p:nvPr/>
          </p:nvGrpSpPr>
          <p:grpSpPr>
            <a:xfrm flipH="1">
              <a:off x="1687661" y="1648135"/>
              <a:ext cx="1998863" cy="660992"/>
              <a:chOff x="5195082" y="105682"/>
              <a:chExt cx="2047853" cy="819577"/>
            </a:xfrm>
          </p:grpSpPr>
          <p:sp>
            <p:nvSpPr>
              <p:cNvPr id="42" name="Rectangle 41"/>
              <p:cNvSpPr/>
              <p:nvPr/>
            </p:nvSpPr>
            <p:spPr>
              <a:xfrm>
                <a:off x="5195082" y="105682"/>
                <a:ext cx="1714392" cy="819577"/>
              </a:xfrm>
              <a:prstGeom prst="rect">
                <a:avLst/>
              </a:prstGeom>
              <a:solidFill>
                <a:srgbClr val="DBF3F4"/>
              </a:solidFill>
              <a:ln w="12700" cap="flat" cmpd="sng" algn="ctr">
                <a:solidFill>
                  <a:srgbClr val="4A66AC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I2C master </a:t>
                </a:r>
              </a:p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X 16</a:t>
                </a:r>
              </a:p>
            </p:txBody>
          </p:sp>
          <p:cxnSp>
            <p:nvCxnSpPr>
              <p:cNvPr id="43" name="Straight Connector 42"/>
              <p:cNvCxnSpPr/>
              <p:nvPr/>
            </p:nvCxnSpPr>
            <p:spPr>
              <a:xfrm flipH="1">
                <a:off x="6918935" y="477748"/>
                <a:ext cx="32400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type="triangle" w="sm" len="sm"/>
                <a:tailEnd type="none" w="sm" len="sm"/>
              </a:ln>
              <a:effectLst/>
            </p:spPr>
          </p:cxnSp>
          <p:cxnSp>
            <p:nvCxnSpPr>
              <p:cNvPr id="44" name="Straight Connector 43"/>
              <p:cNvCxnSpPr/>
              <p:nvPr/>
            </p:nvCxnSpPr>
            <p:spPr>
              <a:xfrm flipH="1">
                <a:off x="6918935" y="383723"/>
                <a:ext cx="32400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type="triangle" w="sm" len="sm"/>
                <a:tailEnd type="triangle" w="sm" len="sm"/>
              </a:ln>
              <a:effectLst/>
            </p:spPr>
          </p:cxnSp>
        </p:grpSp>
        <p:grpSp>
          <p:nvGrpSpPr>
            <p:cNvPr id="45" name="Group 44"/>
            <p:cNvGrpSpPr/>
            <p:nvPr/>
          </p:nvGrpSpPr>
          <p:grpSpPr>
            <a:xfrm flipH="1">
              <a:off x="1687662" y="1773828"/>
              <a:ext cx="2123289" cy="660992"/>
              <a:chOff x="5067606" y="261530"/>
              <a:chExt cx="2175329" cy="819577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5067606" y="261530"/>
                <a:ext cx="1714392" cy="819577"/>
              </a:xfrm>
              <a:prstGeom prst="rect">
                <a:avLst/>
              </a:prstGeom>
              <a:solidFill>
                <a:srgbClr val="DBF3F4"/>
              </a:solidFill>
              <a:ln w="12700" cap="flat" cmpd="sng" algn="ctr">
                <a:solidFill>
                  <a:srgbClr val="4A66AC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I2C master </a:t>
                </a:r>
              </a:p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X 16</a:t>
                </a:r>
              </a:p>
            </p:txBody>
          </p:sp>
          <p:cxnSp>
            <p:nvCxnSpPr>
              <p:cNvPr id="47" name="Straight Connector 46"/>
              <p:cNvCxnSpPr/>
              <p:nvPr/>
            </p:nvCxnSpPr>
            <p:spPr>
              <a:xfrm flipH="1">
                <a:off x="6774935" y="665797"/>
                <a:ext cx="46800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type="triangle" w="sm" len="sm"/>
                <a:tailEnd type="none" w="sm" len="sm"/>
              </a:ln>
              <a:effectLst/>
            </p:spPr>
          </p:cxnSp>
          <p:cxnSp>
            <p:nvCxnSpPr>
              <p:cNvPr id="48" name="Straight Connector 47"/>
              <p:cNvCxnSpPr/>
              <p:nvPr/>
            </p:nvCxnSpPr>
            <p:spPr>
              <a:xfrm flipH="1">
                <a:off x="6774935" y="571773"/>
                <a:ext cx="46800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type="triangle" w="sm" len="sm"/>
                <a:tailEnd type="triangle" w="sm" len="sm"/>
              </a:ln>
              <a:effectLst/>
            </p:spPr>
          </p:cxnSp>
        </p:grpSp>
        <p:grpSp>
          <p:nvGrpSpPr>
            <p:cNvPr id="49" name="Group 48"/>
            <p:cNvGrpSpPr/>
            <p:nvPr/>
          </p:nvGrpSpPr>
          <p:grpSpPr>
            <a:xfrm flipH="1">
              <a:off x="1687662" y="1899519"/>
              <a:ext cx="2247715" cy="660992"/>
              <a:chOff x="4940131" y="417378"/>
              <a:chExt cx="2302804" cy="819577"/>
            </a:xfrm>
          </p:grpSpPr>
          <p:sp>
            <p:nvSpPr>
              <p:cNvPr id="50" name="Rectangle 49"/>
              <p:cNvSpPr/>
              <p:nvPr/>
            </p:nvSpPr>
            <p:spPr>
              <a:xfrm>
                <a:off x="4940131" y="417378"/>
                <a:ext cx="1714392" cy="819577"/>
              </a:xfrm>
              <a:prstGeom prst="rect">
                <a:avLst/>
              </a:prstGeom>
              <a:solidFill>
                <a:srgbClr val="DBF3F4"/>
              </a:solidFill>
              <a:ln w="12700" cap="flat" cmpd="sng" algn="ctr">
                <a:solidFill>
                  <a:srgbClr val="4A66AC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I2C master </a:t>
                </a:r>
              </a:p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X 16</a:t>
                </a:r>
              </a:p>
            </p:txBody>
          </p:sp>
          <p:cxnSp>
            <p:nvCxnSpPr>
              <p:cNvPr id="51" name="Straight Connector 50"/>
              <p:cNvCxnSpPr/>
              <p:nvPr/>
            </p:nvCxnSpPr>
            <p:spPr>
              <a:xfrm flipH="1">
                <a:off x="6666935" y="853847"/>
                <a:ext cx="57600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type="triangle" w="sm" len="sm"/>
                <a:tailEnd type="none" w="sm" len="sm"/>
              </a:ln>
              <a:effectLst/>
            </p:spPr>
          </p:cxnSp>
          <p:cxnSp>
            <p:nvCxnSpPr>
              <p:cNvPr id="52" name="Straight Connector 51"/>
              <p:cNvCxnSpPr/>
              <p:nvPr/>
            </p:nvCxnSpPr>
            <p:spPr>
              <a:xfrm flipH="1">
                <a:off x="6666935" y="759822"/>
                <a:ext cx="57600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type="triangle" w="sm" len="sm"/>
                <a:tailEnd type="triangle" w="sm" len="sm"/>
              </a:ln>
              <a:effectLst/>
            </p:spPr>
          </p:cxnSp>
        </p:grpSp>
        <p:cxnSp>
          <p:nvCxnSpPr>
            <p:cNvPr id="53" name="Straight Connector 52"/>
            <p:cNvCxnSpPr/>
            <p:nvPr/>
          </p:nvCxnSpPr>
          <p:spPr>
            <a:xfrm flipV="1">
              <a:off x="1694365" y="6182400"/>
              <a:ext cx="316249" cy="458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none" w="sm" len="sm"/>
            </a:ln>
            <a:effectLst/>
          </p:spPr>
        </p:cxnSp>
        <p:cxnSp>
          <p:nvCxnSpPr>
            <p:cNvPr id="54" name="Straight Connector 53"/>
            <p:cNvCxnSpPr/>
            <p:nvPr/>
          </p:nvCxnSpPr>
          <p:spPr>
            <a:xfrm flipH="1">
              <a:off x="6144170" y="5303970"/>
              <a:ext cx="1276683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w="sm" len="sm"/>
            </a:ln>
            <a:effectLst/>
          </p:spPr>
        </p:cxnSp>
        <p:grpSp>
          <p:nvGrpSpPr>
            <p:cNvPr id="55" name="Group 54"/>
            <p:cNvGrpSpPr/>
            <p:nvPr/>
          </p:nvGrpSpPr>
          <p:grpSpPr>
            <a:xfrm flipH="1">
              <a:off x="6157474" y="1645488"/>
              <a:ext cx="1867778" cy="3758721"/>
              <a:chOff x="2502878" y="8519816"/>
              <a:chExt cx="2556000" cy="6188529"/>
            </a:xfrm>
            <a:solidFill>
              <a:srgbClr val="297FD5">
                <a:lumMod val="20000"/>
                <a:lumOff val="80000"/>
              </a:srgbClr>
            </a:solidFill>
          </p:grpSpPr>
          <p:sp>
            <p:nvSpPr>
              <p:cNvPr id="56" name="Rectangle 55"/>
              <p:cNvSpPr/>
              <p:nvPr/>
            </p:nvSpPr>
            <p:spPr>
              <a:xfrm>
                <a:off x="2502878" y="13490304"/>
                <a:ext cx="2556000" cy="1218041"/>
              </a:xfrm>
              <a:prstGeom prst="rect">
                <a:avLst/>
              </a:prstGeom>
              <a:grpFill/>
              <a:ln w="12700" cap="flat" cmpd="sng" algn="ctr">
                <a:solidFill>
                  <a:srgbClr val="4A66AC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57" name="Group 56"/>
              <p:cNvGrpSpPr/>
              <p:nvPr/>
            </p:nvGrpSpPr>
            <p:grpSpPr>
              <a:xfrm>
                <a:off x="2502878" y="8519816"/>
                <a:ext cx="2556000" cy="4683634"/>
                <a:chOff x="2502878" y="8519816"/>
                <a:chExt cx="2556000" cy="4683634"/>
              </a:xfrm>
              <a:grpFill/>
            </p:grpSpPr>
            <p:sp>
              <p:nvSpPr>
                <p:cNvPr id="58" name="Rectangle 57"/>
                <p:cNvSpPr/>
                <p:nvPr/>
              </p:nvSpPr>
              <p:spPr>
                <a:xfrm>
                  <a:off x="2502878" y="8519816"/>
                  <a:ext cx="2556000" cy="219217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4A66AC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6112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" name="Rectangle 58"/>
                <p:cNvSpPr/>
                <p:nvPr/>
              </p:nvSpPr>
              <p:spPr>
                <a:xfrm>
                  <a:off x="2502878" y="11011280"/>
                  <a:ext cx="2556000" cy="219217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4A66AC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6112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cxnSp>
          <p:nvCxnSpPr>
            <p:cNvPr id="60" name="Straight Connector 59"/>
            <p:cNvCxnSpPr/>
            <p:nvPr/>
          </p:nvCxnSpPr>
          <p:spPr>
            <a:xfrm flipH="1">
              <a:off x="6160500" y="3445606"/>
              <a:ext cx="1005209" cy="0"/>
            </a:xfrm>
            <a:prstGeom prst="line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miter lim="800000"/>
              <a:headEnd w="sm" len="sm"/>
              <a:tailEnd w="sm" len="sm"/>
            </a:ln>
            <a:effectLst/>
          </p:spPr>
        </p:cxnSp>
        <p:cxnSp>
          <p:nvCxnSpPr>
            <p:cNvPr id="61" name="Straight Connector 60"/>
            <p:cNvCxnSpPr/>
            <p:nvPr/>
          </p:nvCxnSpPr>
          <p:spPr>
            <a:xfrm flipH="1" flipV="1">
              <a:off x="4431817" y="4217401"/>
              <a:ext cx="0" cy="1161365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>
            <a:xfrm flipH="1" flipV="1">
              <a:off x="4050292" y="4217634"/>
              <a:ext cx="383858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63" name="Straight Connector 62"/>
            <p:cNvCxnSpPr/>
            <p:nvPr/>
          </p:nvCxnSpPr>
          <p:spPr>
            <a:xfrm flipH="1">
              <a:off x="4434150" y="5434876"/>
              <a:ext cx="0" cy="98716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64" name="Straight Connector 63"/>
            <p:cNvCxnSpPr/>
            <p:nvPr/>
          </p:nvCxnSpPr>
          <p:spPr>
            <a:xfrm flipH="1">
              <a:off x="4061076" y="6421437"/>
              <a:ext cx="374347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65" name="Straight Connector 64"/>
            <p:cNvCxnSpPr/>
            <p:nvPr/>
          </p:nvCxnSpPr>
          <p:spPr>
            <a:xfrm>
              <a:off x="4049608" y="5407082"/>
              <a:ext cx="1196255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66" name="Straight Connector 65"/>
            <p:cNvCxnSpPr/>
            <p:nvPr/>
          </p:nvCxnSpPr>
          <p:spPr>
            <a:xfrm flipH="1">
              <a:off x="4433466" y="5434876"/>
              <a:ext cx="812397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67" name="Straight Connector 66"/>
            <p:cNvCxnSpPr/>
            <p:nvPr/>
          </p:nvCxnSpPr>
          <p:spPr>
            <a:xfrm flipH="1" flipV="1">
              <a:off x="4434149" y="5379284"/>
              <a:ext cx="811714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68" name="Straight Connector 67"/>
            <p:cNvCxnSpPr/>
            <p:nvPr/>
          </p:nvCxnSpPr>
          <p:spPr>
            <a:xfrm flipH="1">
              <a:off x="4475928" y="5349704"/>
              <a:ext cx="769935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69" name="Straight Connector 68"/>
            <p:cNvCxnSpPr/>
            <p:nvPr/>
          </p:nvCxnSpPr>
          <p:spPr>
            <a:xfrm flipH="1" flipV="1">
              <a:off x="4517707" y="5318108"/>
              <a:ext cx="728156" cy="2012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70" name="Straight Connector 69"/>
            <p:cNvCxnSpPr/>
            <p:nvPr/>
          </p:nvCxnSpPr>
          <p:spPr>
            <a:xfrm flipH="1" flipV="1">
              <a:off x="4562302" y="5288524"/>
              <a:ext cx="683561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71" name="Straight Connector 70"/>
            <p:cNvCxnSpPr/>
            <p:nvPr/>
          </p:nvCxnSpPr>
          <p:spPr>
            <a:xfrm flipH="1" flipV="1">
              <a:off x="4605019" y="5256725"/>
              <a:ext cx="640844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72" name="Straight Connector 71"/>
            <p:cNvCxnSpPr/>
            <p:nvPr/>
          </p:nvCxnSpPr>
          <p:spPr>
            <a:xfrm flipH="1" flipV="1">
              <a:off x="4650194" y="5230226"/>
              <a:ext cx="595669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73" name="Straight Connector 72"/>
            <p:cNvCxnSpPr/>
            <p:nvPr/>
          </p:nvCxnSpPr>
          <p:spPr>
            <a:xfrm flipH="1" flipV="1">
              <a:off x="4692983" y="5199996"/>
              <a:ext cx="552880" cy="1791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74" name="Straight Connector 73"/>
            <p:cNvCxnSpPr/>
            <p:nvPr/>
          </p:nvCxnSpPr>
          <p:spPr>
            <a:xfrm flipH="1" flipV="1">
              <a:off x="4476868" y="3615632"/>
              <a:ext cx="0" cy="173452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75" name="Straight Connector 74"/>
            <p:cNvCxnSpPr/>
            <p:nvPr/>
          </p:nvCxnSpPr>
          <p:spPr>
            <a:xfrm flipH="1" flipV="1">
              <a:off x="4517683" y="3079871"/>
              <a:ext cx="1877" cy="2235628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76" name="Straight Connector 75"/>
            <p:cNvCxnSpPr/>
            <p:nvPr/>
          </p:nvCxnSpPr>
          <p:spPr>
            <a:xfrm flipH="1" flipV="1">
              <a:off x="4562303" y="2141719"/>
              <a:ext cx="0" cy="3146806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77" name="Straight Connector 76"/>
            <p:cNvCxnSpPr/>
            <p:nvPr/>
          </p:nvCxnSpPr>
          <p:spPr>
            <a:xfrm flipV="1">
              <a:off x="4604089" y="2005785"/>
              <a:ext cx="1" cy="3251821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78" name="Straight Connector 77"/>
            <p:cNvCxnSpPr/>
            <p:nvPr/>
          </p:nvCxnSpPr>
          <p:spPr>
            <a:xfrm flipV="1">
              <a:off x="4645472" y="1835657"/>
              <a:ext cx="1" cy="3396993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>
            <a:xfrm flipH="1">
              <a:off x="4059802" y="3609456"/>
              <a:ext cx="417065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80" name="Straight Connector 79"/>
            <p:cNvCxnSpPr/>
            <p:nvPr/>
          </p:nvCxnSpPr>
          <p:spPr>
            <a:xfrm flipH="1">
              <a:off x="4059368" y="3077636"/>
              <a:ext cx="460217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81" name="Straight Connector 80"/>
            <p:cNvCxnSpPr/>
            <p:nvPr/>
          </p:nvCxnSpPr>
          <p:spPr>
            <a:xfrm flipH="1">
              <a:off x="4038421" y="2141719"/>
              <a:ext cx="523882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82" name="Straight Connector 81"/>
            <p:cNvCxnSpPr/>
            <p:nvPr/>
          </p:nvCxnSpPr>
          <p:spPr>
            <a:xfrm flipH="1">
              <a:off x="3936193" y="2004085"/>
              <a:ext cx="667637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83" name="Straight Connector 82"/>
            <p:cNvCxnSpPr/>
            <p:nvPr/>
          </p:nvCxnSpPr>
          <p:spPr>
            <a:xfrm flipV="1">
              <a:off x="4689591" y="1745087"/>
              <a:ext cx="1" cy="3455061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grpSp>
          <p:nvGrpSpPr>
            <p:cNvPr id="84" name="Group 83"/>
            <p:cNvGrpSpPr/>
            <p:nvPr/>
          </p:nvGrpSpPr>
          <p:grpSpPr>
            <a:xfrm flipH="1">
              <a:off x="5208442" y="1932368"/>
              <a:ext cx="950530" cy="3653698"/>
              <a:chOff x="4968339" y="8992148"/>
              <a:chExt cx="1300775" cy="6015613"/>
            </a:xfrm>
          </p:grpSpPr>
          <p:cxnSp>
            <p:nvCxnSpPr>
              <p:cNvPr id="85" name="Straight Connector 84"/>
              <p:cNvCxnSpPr/>
              <p:nvPr/>
            </p:nvCxnSpPr>
            <p:spPr>
              <a:xfrm>
                <a:off x="4968339" y="11484616"/>
                <a:ext cx="899061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C00000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5867400" y="11484616"/>
                <a:ext cx="0" cy="159961"/>
              </a:xfrm>
              <a:prstGeom prst="line">
                <a:avLst/>
              </a:prstGeom>
              <a:noFill/>
              <a:ln w="9525" cap="flat" cmpd="sng" algn="ctr">
                <a:solidFill>
                  <a:srgbClr val="C00000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  <p:cxnSp>
            <p:nvCxnSpPr>
              <p:cNvPr id="87" name="Straight Connector 86"/>
              <p:cNvCxnSpPr/>
              <p:nvPr/>
            </p:nvCxnSpPr>
            <p:spPr>
              <a:xfrm flipV="1">
                <a:off x="5943600" y="9076884"/>
                <a:ext cx="0" cy="2567693"/>
              </a:xfrm>
              <a:prstGeom prst="line">
                <a:avLst/>
              </a:prstGeom>
              <a:noFill/>
              <a:ln w="9525" cap="flat" cmpd="sng" algn="ctr">
                <a:solidFill>
                  <a:srgbClr val="C00000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  <p:cxnSp>
            <p:nvCxnSpPr>
              <p:cNvPr id="88" name="Straight Connector 87"/>
              <p:cNvCxnSpPr/>
              <p:nvPr/>
            </p:nvCxnSpPr>
            <p:spPr>
              <a:xfrm>
                <a:off x="4968339" y="8992148"/>
                <a:ext cx="972086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C00000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  <p:cxnSp>
            <p:nvCxnSpPr>
              <p:cNvPr id="89" name="Straight Connector 88"/>
              <p:cNvCxnSpPr/>
              <p:nvPr/>
            </p:nvCxnSpPr>
            <p:spPr>
              <a:xfrm flipV="1">
                <a:off x="5943600" y="8992148"/>
                <a:ext cx="0" cy="118077"/>
              </a:xfrm>
              <a:prstGeom prst="line">
                <a:avLst/>
              </a:prstGeom>
              <a:noFill/>
              <a:ln w="9525" cap="flat" cmpd="sng" algn="ctr">
                <a:solidFill>
                  <a:srgbClr val="C00000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  <p:sp>
            <p:nvSpPr>
              <p:cNvPr id="90" name="Flowchart: Manual Operation 89"/>
              <p:cNvSpPr/>
              <p:nvPr/>
            </p:nvSpPr>
            <p:spPr>
              <a:xfrm>
                <a:off x="5776811" y="11648484"/>
                <a:ext cx="252169" cy="109405"/>
              </a:xfrm>
              <a:prstGeom prst="flowChartManualOperation">
                <a:avLst/>
              </a:prstGeom>
              <a:solidFill>
                <a:sysClr val="window" lastClr="FFFFFF">
                  <a:lumMod val="85000"/>
                </a:sysClr>
              </a:solidFill>
              <a:ln w="9525" cap="flat" cmpd="sng" algn="ctr">
                <a:solidFill>
                  <a:srgbClr val="7F8FA9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91" name="Straight Connector 90"/>
              <p:cNvCxnSpPr/>
              <p:nvPr/>
            </p:nvCxnSpPr>
            <p:spPr>
              <a:xfrm flipH="1">
                <a:off x="5902895" y="11762652"/>
                <a:ext cx="1337" cy="3245109"/>
              </a:xfrm>
              <a:prstGeom prst="line">
                <a:avLst/>
              </a:prstGeom>
              <a:noFill/>
              <a:ln w="9525" cap="flat" cmpd="sng" algn="ctr">
                <a:solidFill>
                  <a:srgbClr val="C00000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  <p:cxnSp>
            <p:nvCxnSpPr>
              <p:cNvPr id="92" name="Straight Connector 91"/>
              <p:cNvCxnSpPr/>
              <p:nvPr/>
            </p:nvCxnSpPr>
            <p:spPr>
              <a:xfrm flipH="1">
                <a:off x="5902895" y="15007761"/>
                <a:ext cx="366219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C00000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</p:grpSp>
        <p:grpSp>
          <p:nvGrpSpPr>
            <p:cNvPr id="93" name="Group 92"/>
            <p:cNvGrpSpPr/>
            <p:nvPr/>
          </p:nvGrpSpPr>
          <p:grpSpPr>
            <a:xfrm flipH="1">
              <a:off x="4893890" y="1932369"/>
              <a:ext cx="3131363" cy="4414926"/>
              <a:chOff x="2502878" y="8992149"/>
              <a:chExt cx="4285183" cy="7268933"/>
            </a:xfrm>
            <a:solidFill>
              <a:srgbClr val="CCCCFF"/>
            </a:solidFill>
          </p:grpSpPr>
          <p:grpSp>
            <p:nvGrpSpPr>
              <p:cNvPr id="94" name="Group 93"/>
              <p:cNvGrpSpPr/>
              <p:nvPr/>
            </p:nvGrpSpPr>
            <p:grpSpPr>
              <a:xfrm>
                <a:off x="2502878" y="8992149"/>
                <a:ext cx="4285180" cy="7268933"/>
                <a:chOff x="2502878" y="8992149"/>
                <a:chExt cx="4285180" cy="7268933"/>
              </a:xfrm>
              <a:grpFill/>
            </p:grpSpPr>
            <p:sp>
              <p:nvSpPr>
                <p:cNvPr id="96" name="Rectangle 95"/>
                <p:cNvSpPr/>
                <p:nvPr/>
              </p:nvSpPr>
              <p:spPr>
                <a:xfrm rot="16200000">
                  <a:off x="3961873" y="11299390"/>
                  <a:ext cx="5133426" cy="518944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4A66AC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6112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5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Network controller</a:t>
                  </a:r>
                </a:p>
              </p:txBody>
            </p:sp>
            <p:sp>
              <p:nvSpPr>
                <p:cNvPr id="97" name="Rectangle 96"/>
                <p:cNvSpPr/>
                <p:nvPr/>
              </p:nvSpPr>
              <p:spPr>
                <a:xfrm>
                  <a:off x="2502878" y="14948759"/>
                  <a:ext cx="2553952" cy="535954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4A66AC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6112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5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Arbiter</a:t>
                  </a:r>
                </a:p>
              </p:txBody>
            </p:sp>
            <p:sp>
              <p:nvSpPr>
                <p:cNvPr id="98" name="Rectangle 97"/>
                <p:cNvSpPr/>
                <p:nvPr/>
              </p:nvSpPr>
              <p:spPr>
                <a:xfrm>
                  <a:off x="2502878" y="15725128"/>
                  <a:ext cx="2553952" cy="535954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4A66AC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6112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5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SEU counter</a:t>
                  </a:r>
                </a:p>
              </p:txBody>
            </p:sp>
          </p:grpSp>
          <p:sp>
            <p:nvSpPr>
              <p:cNvPr id="95" name="Rectangle 94"/>
              <p:cNvSpPr/>
              <p:nvPr/>
            </p:nvSpPr>
            <p:spPr>
              <a:xfrm rot="16200000">
                <a:off x="5775936" y="14749371"/>
                <a:ext cx="1507461" cy="516789"/>
              </a:xfrm>
              <a:prstGeom prst="rect">
                <a:avLst/>
              </a:prstGeom>
              <a:grpFill/>
              <a:ln w="12700" cap="flat" cmpd="sng" algn="ctr">
                <a:solidFill>
                  <a:srgbClr val="4A66AC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Clock ctrl</a:t>
                </a:r>
              </a:p>
            </p:txBody>
          </p:sp>
        </p:grpSp>
        <p:sp>
          <p:nvSpPr>
            <p:cNvPr id="99" name="Rectangle 98"/>
            <p:cNvSpPr/>
            <p:nvPr/>
          </p:nvSpPr>
          <p:spPr>
            <a:xfrm flipH="1">
              <a:off x="6865816" y="4883332"/>
              <a:ext cx="1044991" cy="205873"/>
            </a:xfrm>
            <a:prstGeom prst="rect">
              <a:avLst/>
            </a:prstGeom>
            <a:solidFill>
              <a:srgbClr val="7F8FA9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Serial interface</a:t>
              </a:r>
            </a:p>
          </p:txBody>
        </p:sp>
        <p:sp>
          <p:nvSpPr>
            <p:cNvPr id="100" name="Rectangle 99"/>
            <p:cNvSpPr/>
            <p:nvPr/>
          </p:nvSpPr>
          <p:spPr>
            <a:xfrm flipH="1">
              <a:off x="7458755" y="5140335"/>
              <a:ext cx="446089" cy="205873"/>
            </a:xfrm>
            <a:prstGeom prst="rect">
              <a:avLst/>
            </a:prstGeom>
            <a:solidFill>
              <a:srgbClr val="7F8FA9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sync</a:t>
              </a:r>
            </a:p>
          </p:txBody>
        </p:sp>
        <p:sp>
          <p:nvSpPr>
            <p:cNvPr id="101" name="Round Same Side Corner Rectangle 100"/>
            <p:cNvSpPr/>
            <p:nvPr/>
          </p:nvSpPr>
          <p:spPr>
            <a:xfrm rot="16200000" flipH="1">
              <a:off x="7201156" y="5126626"/>
              <a:ext cx="113444" cy="1488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" lastClr="FFFFFF"/>
            </a:solidFill>
            <a:ln w="9525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 flipH="1">
              <a:off x="6502672" y="4883332"/>
              <a:ext cx="192412" cy="201755"/>
            </a:xfrm>
            <a:prstGeom prst="rect">
              <a:avLst/>
            </a:prstGeom>
            <a:solidFill>
              <a:srgbClr val="7F8FA9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 flipH="1">
              <a:off x="6444435" y="4883332"/>
              <a:ext cx="192412" cy="201755"/>
            </a:xfrm>
            <a:prstGeom prst="rect">
              <a:avLst/>
            </a:prstGeom>
            <a:solidFill>
              <a:srgbClr val="7F8FA9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 flipH="1">
              <a:off x="6386198" y="4883332"/>
              <a:ext cx="192412" cy="201755"/>
            </a:xfrm>
            <a:prstGeom prst="rect">
              <a:avLst/>
            </a:prstGeom>
            <a:solidFill>
              <a:srgbClr val="7F8FA9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 flipH="1">
              <a:off x="6327960" y="4883332"/>
              <a:ext cx="192412" cy="201755"/>
            </a:xfrm>
            <a:prstGeom prst="rect">
              <a:avLst/>
            </a:prstGeom>
            <a:solidFill>
              <a:srgbClr val="7F8FA9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 flipH="1">
              <a:off x="6269724" y="4883332"/>
              <a:ext cx="192412" cy="201755"/>
            </a:xfrm>
            <a:prstGeom prst="rect">
              <a:avLst/>
            </a:prstGeom>
            <a:solidFill>
              <a:srgbClr val="7F8FA9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 flipH="1">
              <a:off x="6211486" y="4883332"/>
              <a:ext cx="192412" cy="201755"/>
            </a:xfrm>
            <a:prstGeom prst="rect">
              <a:avLst/>
            </a:prstGeom>
            <a:solidFill>
              <a:srgbClr val="7F8FA9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08" name="Group 107"/>
            <p:cNvGrpSpPr/>
            <p:nvPr/>
          </p:nvGrpSpPr>
          <p:grpSpPr>
            <a:xfrm flipH="1">
              <a:off x="6241181" y="2136578"/>
              <a:ext cx="478175" cy="201755"/>
              <a:chOff x="1071716" y="1052052"/>
              <a:chExt cx="454468" cy="324464"/>
            </a:xfrm>
            <a:solidFill>
              <a:srgbClr val="9D90A0">
                <a:lumMod val="20000"/>
                <a:lumOff val="80000"/>
              </a:srgbClr>
            </a:solidFill>
          </p:grpSpPr>
          <p:sp>
            <p:nvSpPr>
              <p:cNvPr id="109" name="Rectangle 108"/>
              <p:cNvSpPr/>
              <p:nvPr/>
            </p:nvSpPr>
            <p:spPr>
              <a:xfrm>
                <a:off x="1071716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1126445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" name="Rectangle 110"/>
              <p:cNvSpPr/>
              <p:nvPr/>
            </p:nvSpPr>
            <p:spPr>
              <a:xfrm>
                <a:off x="1181174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" name="Rectangle 111"/>
              <p:cNvSpPr/>
              <p:nvPr/>
            </p:nvSpPr>
            <p:spPr>
              <a:xfrm>
                <a:off x="1235903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" name="Rectangle 112"/>
              <p:cNvSpPr/>
              <p:nvPr/>
            </p:nvSpPr>
            <p:spPr>
              <a:xfrm>
                <a:off x="1290632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" name="Rectangle 113"/>
              <p:cNvSpPr/>
              <p:nvPr/>
            </p:nvSpPr>
            <p:spPr>
              <a:xfrm>
                <a:off x="1345362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15" name="Rectangle 114"/>
            <p:cNvSpPr/>
            <p:nvPr/>
          </p:nvSpPr>
          <p:spPr>
            <a:xfrm flipH="1">
              <a:off x="7165709" y="2443684"/>
              <a:ext cx="410675" cy="199551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TX</a:t>
              </a:r>
            </a:p>
          </p:txBody>
        </p:sp>
        <p:sp>
          <p:nvSpPr>
            <p:cNvPr id="116" name="Rectangle 115"/>
            <p:cNvSpPr/>
            <p:nvPr/>
          </p:nvSpPr>
          <p:spPr>
            <a:xfrm rot="5400000" flipH="1">
              <a:off x="7363048" y="2146322"/>
              <a:ext cx="848045" cy="222788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SERDES</a:t>
              </a:r>
            </a:p>
          </p:txBody>
        </p:sp>
        <p:sp>
          <p:nvSpPr>
            <p:cNvPr id="117" name="Flowchart: Manual Operation 116"/>
            <p:cNvSpPr/>
            <p:nvPr/>
          </p:nvSpPr>
          <p:spPr>
            <a:xfrm rot="16200000" flipH="1">
              <a:off x="6851031" y="2477098"/>
              <a:ext cx="285244" cy="132804"/>
            </a:xfrm>
            <a:prstGeom prst="flowChartManualOperation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8" name="Rectangle 117"/>
            <p:cNvSpPr/>
            <p:nvPr/>
          </p:nvSpPr>
          <p:spPr>
            <a:xfrm flipH="1">
              <a:off x="7165708" y="2139448"/>
              <a:ext cx="410675" cy="194310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RX</a:t>
              </a:r>
            </a:p>
          </p:txBody>
        </p:sp>
        <p:grpSp>
          <p:nvGrpSpPr>
            <p:cNvPr id="119" name="Group 118"/>
            <p:cNvGrpSpPr/>
            <p:nvPr/>
          </p:nvGrpSpPr>
          <p:grpSpPr>
            <a:xfrm flipH="1">
              <a:off x="6241181" y="2516427"/>
              <a:ext cx="478175" cy="201755"/>
              <a:chOff x="1071716" y="1052052"/>
              <a:chExt cx="454468" cy="324464"/>
            </a:xfrm>
            <a:solidFill>
              <a:srgbClr val="9D90A0">
                <a:lumMod val="20000"/>
                <a:lumOff val="80000"/>
              </a:srgbClr>
            </a:solidFill>
          </p:grpSpPr>
          <p:sp>
            <p:nvSpPr>
              <p:cNvPr id="120" name="Rectangle 119"/>
              <p:cNvSpPr/>
              <p:nvPr/>
            </p:nvSpPr>
            <p:spPr>
              <a:xfrm>
                <a:off x="1071716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" name="Rectangle 120"/>
              <p:cNvSpPr/>
              <p:nvPr/>
            </p:nvSpPr>
            <p:spPr>
              <a:xfrm>
                <a:off x="1126445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1181174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1235903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" name="Rectangle 123"/>
              <p:cNvSpPr/>
              <p:nvPr/>
            </p:nvSpPr>
            <p:spPr>
              <a:xfrm>
                <a:off x="1290632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5" name="Rectangle 124"/>
              <p:cNvSpPr/>
              <p:nvPr/>
            </p:nvSpPr>
            <p:spPr>
              <a:xfrm>
                <a:off x="1345362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26" name="Rectangle 125"/>
            <p:cNvSpPr/>
            <p:nvPr/>
          </p:nvSpPr>
          <p:spPr>
            <a:xfrm flipH="1">
              <a:off x="6241180" y="2788056"/>
              <a:ext cx="1657284" cy="139828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Config</a:t>
              </a:r>
            </a:p>
          </p:txBody>
        </p:sp>
        <p:sp>
          <p:nvSpPr>
            <p:cNvPr id="127" name="Rectangle 126"/>
            <p:cNvSpPr/>
            <p:nvPr/>
          </p:nvSpPr>
          <p:spPr>
            <a:xfrm flipH="1">
              <a:off x="7165709" y="1835213"/>
              <a:ext cx="410675" cy="194310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CLK</a:t>
              </a:r>
            </a:p>
          </p:txBody>
        </p:sp>
        <p:grpSp>
          <p:nvGrpSpPr>
            <p:cNvPr id="128" name="Group 127"/>
            <p:cNvGrpSpPr/>
            <p:nvPr/>
          </p:nvGrpSpPr>
          <p:grpSpPr>
            <a:xfrm flipH="1">
              <a:off x="6241181" y="3649816"/>
              <a:ext cx="478175" cy="201755"/>
              <a:chOff x="1071716" y="1052052"/>
              <a:chExt cx="454468" cy="324464"/>
            </a:xfrm>
            <a:solidFill>
              <a:srgbClr val="9D90A0">
                <a:lumMod val="20000"/>
                <a:lumOff val="80000"/>
              </a:srgbClr>
            </a:solidFill>
          </p:grpSpPr>
          <p:sp>
            <p:nvSpPr>
              <p:cNvPr id="129" name="Rectangle 128"/>
              <p:cNvSpPr/>
              <p:nvPr/>
            </p:nvSpPr>
            <p:spPr>
              <a:xfrm>
                <a:off x="1071716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1126445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1181174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1235903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3" name="Rectangle 132"/>
              <p:cNvSpPr/>
              <p:nvPr/>
            </p:nvSpPr>
            <p:spPr>
              <a:xfrm>
                <a:off x="1290632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1345362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35" name="Rectangle 134"/>
            <p:cNvSpPr/>
            <p:nvPr/>
          </p:nvSpPr>
          <p:spPr>
            <a:xfrm flipH="1">
              <a:off x="7165708" y="3652687"/>
              <a:ext cx="410675" cy="194310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RX</a:t>
              </a:r>
            </a:p>
          </p:txBody>
        </p:sp>
        <p:sp>
          <p:nvSpPr>
            <p:cNvPr id="136" name="Rectangle 135"/>
            <p:cNvSpPr/>
            <p:nvPr/>
          </p:nvSpPr>
          <p:spPr>
            <a:xfrm flipH="1">
              <a:off x="7165709" y="3956922"/>
              <a:ext cx="410675" cy="199551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TX</a:t>
              </a:r>
            </a:p>
          </p:txBody>
        </p:sp>
        <p:sp>
          <p:nvSpPr>
            <p:cNvPr id="137" name="Rectangle 136"/>
            <p:cNvSpPr/>
            <p:nvPr/>
          </p:nvSpPr>
          <p:spPr>
            <a:xfrm rot="5400000" flipH="1">
              <a:off x="7363048" y="3659560"/>
              <a:ext cx="848045" cy="222788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SERDES</a:t>
              </a:r>
            </a:p>
          </p:txBody>
        </p:sp>
        <p:sp>
          <p:nvSpPr>
            <p:cNvPr id="138" name="Flowchart: Manual Operation 137"/>
            <p:cNvSpPr/>
            <p:nvPr/>
          </p:nvSpPr>
          <p:spPr>
            <a:xfrm rot="16200000" flipH="1">
              <a:off x="6851031" y="3990336"/>
              <a:ext cx="285244" cy="132804"/>
            </a:xfrm>
            <a:prstGeom prst="flowChartManualOperation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39" name="Group 138"/>
            <p:cNvGrpSpPr/>
            <p:nvPr/>
          </p:nvGrpSpPr>
          <p:grpSpPr>
            <a:xfrm flipH="1">
              <a:off x="6241181" y="4029666"/>
              <a:ext cx="478175" cy="201755"/>
              <a:chOff x="1071716" y="1052052"/>
              <a:chExt cx="454468" cy="324464"/>
            </a:xfrm>
            <a:solidFill>
              <a:srgbClr val="9D90A0">
                <a:lumMod val="20000"/>
                <a:lumOff val="80000"/>
              </a:srgbClr>
            </a:solidFill>
          </p:grpSpPr>
          <p:sp>
            <p:nvSpPr>
              <p:cNvPr id="140" name="Rectangle 139"/>
              <p:cNvSpPr/>
              <p:nvPr/>
            </p:nvSpPr>
            <p:spPr>
              <a:xfrm>
                <a:off x="1071716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1" name="Rectangle 140"/>
              <p:cNvSpPr/>
              <p:nvPr/>
            </p:nvSpPr>
            <p:spPr>
              <a:xfrm>
                <a:off x="1126445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2" name="Rectangle 141"/>
              <p:cNvSpPr/>
              <p:nvPr/>
            </p:nvSpPr>
            <p:spPr>
              <a:xfrm>
                <a:off x="1181174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3" name="Rectangle 142"/>
              <p:cNvSpPr/>
              <p:nvPr/>
            </p:nvSpPr>
            <p:spPr>
              <a:xfrm>
                <a:off x="1235903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4" name="Rectangle 143"/>
              <p:cNvSpPr/>
              <p:nvPr/>
            </p:nvSpPr>
            <p:spPr>
              <a:xfrm>
                <a:off x="1290632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5" name="Rectangle 144"/>
              <p:cNvSpPr/>
              <p:nvPr/>
            </p:nvSpPr>
            <p:spPr>
              <a:xfrm>
                <a:off x="1345362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46" name="Rectangle 145"/>
            <p:cNvSpPr/>
            <p:nvPr/>
          </p:nvSpPr>
          <p:spPr>
            <a:xfrm flipH="1">
              <a:off x="6241180" y="4301294"/>
              <a:ext cx="1657284" cy="139828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Config</a:t>
              </a:r>
            </a:p>
          </p:txBody>
        </p:sp>
        <p:sp>
          <p:nvSpPr>
            <p:cNvPr id="147" name="Rectangle 146"/>
            <p:cNvSpPr/>
            <p:nvPr/>
          </p:nvSpPr>
          <p:spPr>
            <a:xfrm flipH="1">
              <a:off x="7165709" y="3348452"/>
              <a:ext cx="410675" cy="194310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CLK</a:t>
              </a:r>
            </a:p>
          </p:txBody>
        </p:sp>
        <p:cxnSp>
          <p:nvCxnSpPr>
            <p:cNvPr id="148" name="Straight Connector 147"/>
            <p:cNvCxnSpPr/>
            <p:nvPr/>
          </p:nvCxnSpPr>
          <p:spPr>
            <a:xfrm flipH="1">
              <a:off x="6160500" y="1932368"/>
              <a:ext cx="1005209" cy="0"/>
            </a:xfrm>
            <a:prstGeom prst="line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miter lim="800000"/>
              <a:headEnd w="sm" len="sm"/>
              <a:tailEnd w="sm" len="sm"/>
            </a:ln>
            <a:effectLst/>
          </p:spPr>
        </p:cxnSp>
        <p:grpSp>
          <p:nvGrpSpPr>
            <p:cNvPr id="391" name="Group 390"/>
            <p:cNvGrpSpPr/>
            <p:nvPr/>
          </p:nvGrpSpPr>
          <p:grpSpPr>
            <a:xfrm>
              <a:off x="6092838" y="1609726"/>
              <a:ext cx="1694234" cy="3689806"/>
              <a:chOff x="6092838" y="1609726"/>
              <a:chExt cx="1694234" cy="3689806"/>
            </a:xfrm>
          </p:grpSpPr>
          <p:sp>
            <p:nvSpPr>
              <p:cNvPr id="150" name="TextBox 149"/>
              <p:cNvSpPr txBox="1"/>
              <p:nvPr/>
            </p:nvSpPr>
            <p:spPr>
              <a:xfrm flipH="1">
                <a:off x="6092838" y="3122965"/>
                <a:ext cx="1261457" cy="2540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AUX_E-PORT</a:t>
                </a: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51" name="TextBox 150"/>
              <p:cNvSpPr txBox="1"/>
              <p:nvPr/>
            </p:nvSpPr>
            <p:spPr>
              <a:xfrm flipH="1">
                <a:off x="6104865" y="4636204"/>
                <a:ext cx="1564293" cy="2540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Aux serial port</a:t>
                </a:r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 flipH="1">
                <a:off x="6092838" y="1609726"/>
                <a:ext cx="1081139" cy="2540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E-PORT</a:t>
                </a: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153" name="Straight Arrow Connector 152"/>
              <p:cNvCxnSpPr/>
              <p:nvPr/>
            </p:nvCxnSpPr>
            <p:spPr>
              <a:xfrm>
                <a:off x="7465109" y="2029523"/>
                <a:ext cx="0" cy="420326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154" name="Straight Arrow Connector 153"/>
              <p:cNvCxnSpPr>
                <a:stCxn id="118" idx="3"/>
              </p:cNvCxnSpPr>
              <p:nvPr/>
            </p:nvCxnSpPr>
            <p:spPr>
              <a:xfrm flipH="1" flipV="1">
                <a:off x="6723792" y="2236603"/>
                <a:ext cx="441916" cy="1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155" name="Straight Arrow Connector 154"/>
              <p:cNvCxnSpPr/>
              <p:nvPr/>
            </p:nvCxnSpPr>
            <p:spPr>
              <a:xfrm flipV="1">
                <a:off x="7063123" y="2543459"/>
                <a:ext cx="105654" cy="41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156" name="Straight Arrow Connector 155"/>
              <p:cNvCxnSpPr/>
              <p:nvPr/>
            </p:nvCxnSpPr>
            <p:spPr>
              <a:xfrm>
                <a:off x="6719357" y="2615122"/>
                <a:ext cx="210696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157" name="Straight Arrow Connector 156"/>
              <p:cNvCxnSpPr/>
              <p:nvPr/>
            </p:nvCxnSpPr>
            <p:spPr>
              <a:xfrm>
                <a:off x="6832709" y="2460916"/>
                <a:ext cx="97344" cy="848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158" name="Straight Connector 157"/>
              <p:cNvCxnSpPr/>
              <p:nvPr/>
            </p:nvCxnSpPr>
            <p:spPr>
              <a:xfrm flipH="1" flipV="1">
                <a:off x="6834161" y="2236603"/>
                <a:ext cx="0" cy="224314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  <p:sp>
            <p:nvSpPr>
              <p:cNvPr id="159" name="TextBox 158"/>
              <p:cNvSpPr txBox="1"/>
              <p:nvPr/>
            </p:nvSpPr>
            <p:spPr>
              <a:xfrm flipH="1">
                <a:off x="6230391" y="2385885"/>
                <a:ext cx="558857" cy="179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TX FIFO</a:t>
                </a:r>
              </a:p>
            </p:txBody>
          </p:sp>
          <p:cxnSp>
            <p:nvCxnSpPr>
              <p:cNvPr id="160" name="Straight Arrow Connector 159"/>
              <p:cNvCxnSpPr/>
              <p:nvPr/>
            </p:nvCxnSpPr>
            <p:spPr>
              <a:xfrm flipH="1" flipV="1">
                <a:off x="7787072" y="2685659"/>
                <a:ext cx="0" cy="102396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161" name="Straight Arrow Connector 160"/>
              <p:cNvCxnSpPr/>
              <p:nvPr/>
            </p:nvCxnSpPr>
            <p:spPr>
              <a:xfrm flipH="1">
                <a:off x="7332282" y="5173677"/>
                <a:ext cx="116001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162" name="Straight Connector 161"/>
              <p:cNvCxnSpPr/>
              <p:nvPr/>
            </p:nvCxnSpPr>
            <p:spPr>
              <a:xfrm flipH="1" flipV="1">
                <a:off x="7090281" y="5200251"/>
                <a:ext cx="9319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  <p:cxnSp>
            <p:nvCxnSpPr>
              <p:cNvPr id="163" name="Straight Arrow Connector 162"/>
              <p:cNvCxnSpPr/>
              <p:nvPr/>
            </p:nvCxnSpPr>
            <p:spPr>
              <a:xfrm flipH="1" flipV="1">
                <a:off x="7090281" y="5089206"/>
                <a:ext cx="0" cy="109326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164" name="Straight Connector 163"/>
              <p:cNvCxnSpPr/>
              <p:nvPr/>
            </p:nvCxnSpPr>
            <p:spPr>
              <a:xfrm>
                <a:off x="7332282" y="5227065"/>
                <a:ext cx="88573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  <p:cxnSp>
            <p:nvCxnSpPr>
              <p:cNvPr id="165" name="Straight Connector 164"/>
              <p:cNvCxnSpPr/>
              <p:nvPr/>
            </p:nvCxnSpPr>
            <p:spPr>
              <a:xfrm flipH="1">
                <a:off x="7420855" y="5227217"/>
                <a:ext cx="0" cy="72315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  <p:cxnSp>
            <p:nvCxnSpPr>
              <p:cNvPr id="166" name="Straight Arrow Connector 165"/>
              <p:cNvCxnSpPr/>
              <p:nvPr/>
            </p:nvCxnSpPr>
            <p:spPr>
              <a:xfrm flipH="1" flipV="1">
                <a:off x="6695084" y="5018921"/>
                <a:ext cx="170734" cy="2059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167" name="Straight Arrow Connector 166"/>
              <p:cNvCxnSpPr/>
              <p:nvPr/>
            </p:nvCxnSpPr>
            <p:spPr>
              <a:xfrm>
                <a:off x="7465109" y="3542762"/>
                <a:ext cx="0" cy="420326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168" name="Straight Arrow Connector 167"/>
              <p:cNvCxnSpPr>
                <a:stCxn id="135" idx="3"/>
              </p:cNvCxnSpPr>
              <p:nvPr/>
            </p:nvCxnSpPr>
            <p:spPr>
              <a:xfrm flipH="1">
                <a:off x="6728202" y="3749841"/>
                <a:ext cx="437506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169" name="Straight Arrow Connector 168"/>
              <p:cNvCxnSpPr/>
              <p:nvPr/>
            </p:nvCxnSpPr>
            <p:spPr>
              <a:xfrm flipV="1">
                <a:off x="7060057" y="4056697"/>
                <a:ext cx="105654" cy="41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170" name="Straight Arrow Connector 169"/>
              <p:cNvCxnSpPr/>
              <p:nvPr/>
            </p:nvCxnSpPr>
            <p:spPr>
              <a:xfrm>
                <a:off x="6723792" y="4123624"/>
                <a:ext cx="210696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171" name="Straight Arrow Connector 170"/>
              <p:cNvCxnSpPr/>
              <p:nvPr/>
            </p:nvCxnSpPr>
            <p:spPr>
              <a:xfrm>
                <a:off x="6832709" y="3974155"/>
                <a:ext cx="97344" cy="848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172" name="Straight Connector 171"/>
              <p:cNvCxnSpPr/>
              <p:nvPr/>
            </p:nvCxnSpPr>
            <p:spPr>
              <a:xfrm flipH="1" flipV="1">
                <a:off x="6834161" y="3749841"/>
                <a:ext cx="0" cy="224314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  <p:sp>
            <p:nvSpPr>
              <p:cNvPr id="173" name="TextBox 172"/>
              <p:cNvSpPr txBox="1"/>
              <p:nvPr/>
            </p:nvSpPr>
            <p:spPr>
              <a:xfrm flipH="1">
                <a:off x="6230391" y="3517322"/>
                <a:ext cx="558857" cy="179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RX FIFO</a:t>
                </a:r>
              </a:p>
            </p:txBody>
          </p:sp>
          <p:sp>
            <p:nvSpPr>
              <p:cNvPr id="174" name="TextBox 173"/>
              <p:cNvSpPr txBox="1"/>
              <p:nvPr/>
            </p:nvSpPr>
            <p:spPr>
              <a:xfrm flipH="1">
                <a:off x="6230391" y="3899124"/>
                <a:ext cx="558857" cy="179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TX FIFO</a:t>
                </a:r>
              </a:p>
            </p:txBody>
          </p:sp>
          <p:cxnSp>
            <p:nvCxnSpPr>
              <p:cNvPr id="175" name="Straight Arrow Connector 174"/>
              <p:cNvCxnSpPr/>
              <p:nvPr/>
            </p:nvCxnSpPr>
            <p:spPr>
              <a:xfrm flipH="1" flipV="1">
                <a:off x="7787072" y="4198897"/>
                <a:ext cx="0" cy="102396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176" name="Straight Arrow Connector 175"/>
              <p:cNvCxnSpPr/>
              <p:nvPr/>
            </p:nvCxnSpPr>
            <p:spPr>
              <a:xfrm flipH="1">
                <a:off x="7289931" y="3542762"/>
                <a:ext cx="0" cy="109326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177" name="Straight Arrow Connector 176"/>
              <p:cNvCxnSpPr/>
              <p:nvPr/>
            </p:nvCxnSpPr>
            <p:spPr>
              <a:xfrm flipH="1">
                <a:off x="7576383" y="3445606"/>
                <a:ext cx="99295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178" name="Straight Arrow Connector 177"/>
              <p:cNvCxnSpPr/>
              <p:nvPr/>
            </p:nvCxnSpPr>
            <p:spPr>
              <a:xfrm>
                <a:off x="6695084" y="4947571"/>
                <a:ext cx="170734" cy="2059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sp>
            <p:nvSpPr>
              <p:cNvPr id="179" name="TextBox 178"/>
              <p:cNvSpPr txBox="1"/>
              <p:nvPr/>
            </p:nvSpPr>
            <p:spPr>
              <a:xfrm flipH="1">
                <a:off x="6230391" y="2004086"/>
                <a:ext cx="558857" cy="179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RX FIFO</a:t>
                </a:r>
              </a:p>
            </p:txBody>
          </p:sp>
          <p:cxnSp>
            <p:nvCxnSpPr>
              <p:cNvPr id="180" name="Straight Arrow Connector 179"/>
              <p:cNvCxnSpPr/>
              <p:nvPr/>
            </p:nvCxnSpPr>
            <p:spPr>
              <a:xfrm flipH="1">
                <a:off x="7289931" y="2029523"/>
                <a:ext cx="0" cy="109326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181" name="Straight Arrow Connector 180"/>
              <p:cNvCxnSpPr/>
              <p:nvPr/>
            </p:nvCxnSpPr>
            <p:spPr>
              <a:xfrm flipH="1">
                <a:off x="7576383" y="1932368"/>
                <a:ext cx="99295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</p:grpSp>
        <p:grpSp>
          <p:nvGrpSpPr>
            <p:cNvPr id="182" name="Group 181"/>
            <p:cNvGrpSpPr/>
            <p:nvPr/>
          </p:nvGrpSpPr>
          <p:grpSpPr>
            <a:xfrm flipH="1">
              <a:off x="5275668" y="1637875"/>
              <a:ext cx="955093" cy="3763958"/>
              <a:chOff x="4754993" y="21197344"/>
              <a:chExt cx="1483933" cy="7077693"/>
            </a:xfrm>
          </p:grpSpPr>
          <p:grpSp>
            <p:nvGrpSpPr>
              <p:cNvPr id="183" name="Group 182"/>
              <p:cNvGrpSpPr/>
              <p:nvPr/>
            </p:nvGrpSpPr>
            <p:grpSpPr>
              <a:xfrm>
                <a:off x="4754993" y="21197344"/>
                <a:ext cx="493963" cy="7077693"/>
                <a:chOff x="4754993" y="21197344"/>
                <a:chExt cx="493963" cy="7077693"/>
              </a:xfrm>
            </p:grpSpPr>
            <p:grpSp>
              <p:nvGrpSpPr>
                <p:cNvPr id="186" name="Group 185"/>
                <p:cNvGrpSpPr/>
                <p:nvPr/>
              </p:nvGrpSpPr>
              <p:grpSpPr>
                <a:xfrm>
                  <a:off x="5103338" y="21197344"/>
                  <a:ext cx="142137" cy="7077693"/>
                  <a:chOff x="4754880" y="8620868"/>
                  <a:chExt cx="109220" cy="6619307"/>
                </a:xfrm>
              </p:grpSpPr>
              <p:grpSp>
                <p:nvGrpSpPr>
                  <p:cNvPr id="193" name="Group 192"/>
                  <p:cNvGrpSpPr/>
                  <p:nvPr/>
                </p:nvGrpSpPr>
                <p:grpSpPr>
                  <a:xfrm>
                    <a:off x="4754880" y="8620868"/>
                    <a:ext cx="33020" cy="6619307"/>
                    <a:chOff x="4754880" y="8697068"/>
                    <a:chExt cx="33020" cy="6619307"/>
                  </a:xfrm>
                </p:grpSpPr>
                <p:cxnSp>
                  <p:nvCxnSpPr>
                    <p:cNvPr id="197" name="Straight Connector 196"/>
                    <p:cNvCxnSpPr/>
                    <p:nvPr/>
                  </p:nvCxnSpPr>
                  <p:spPr>
                    <a:xfrm flipH="1">
                      <a:off x="4754880" y="8697068"/>
                      <a:ext cx="0" cy="6619307"/>
                    </a:xfrm>
                    <a:prstGeom prst="line">
                      <a:avLst/>
                    </a:prstGeom>
                    <a:noFill/>
                    <a:ln w="6350" cap="flat" cmpd="sng" algn="ctr">
                      <a:solidFill>
                        <a:srgbClr val="669900"/>
                      </a:solidFill>
                      <a:prstDash val="solid"/>
                      <a:miter lim="800000"/>
                      <a:headEnd w="sm" len="sm"/>
                      <a:tailEnd w="sm" len="sm"/>
                    </a:ln>
                    <a:effectLst/>
                  </p:spPr>
                </p:cxnSp>
                <p:cxnSp>
                  <p:nvCxnSpPr>
                    <p:cNvPr id="198" name="Straight Connector 197"/>
                    <p:cNvCxnSpPr/>
                    <p:nvPr/>
                  </p:nvCxnSpPr>
                  <p:spPr>
                    <a:xfrm flipH="1">
                      <a:off x="4787900" y="8697068"/>
                      <a:ext cx="0" cy="6619307"/>
                    </a:xfrm>
                    <a:prstGeom prst="line">
                      <a:avLst/>
                    </a:prstGeom>
                    <a:noFill/>
                    <a:ln w="6350" cap="flat" cmpd="sng" algn="ctr">
                      <a:solidFill>
                        <a:srgbClr val="669900"/>
                      </a:solidFill>
                      <a:prstDash val="solid"/>
                      <a:miter lim="800000"/>
                      <a:headEnd w="sm" len="sm"/>
                      <a:tailEnd w="sm" len="sm"/>
                    </a:ln>
                    <a:effectLst/>
                  </p:spPr>
                </p:cxnSp>
              </p:grpSp>
              <p:grpSp>
                <p:nvGrpSpPr>
                  <p:cNvPr id="194" name="Group 193"/>
                  <p:cNvGrpSpPr/>
                  <p:nvPr/>
                </p:nvGrpSpPr>
                <p:grpSpPr>
                  <a:xfrm>
                    <a:off x="4831080" y="8620868"/>
                    <a:ext cx="33020" cy="6619307"/>
                    <a:chOff x="4754880" y="8697068"/>
                    <a:chExt cx="33020" cy="6619307"/>
                  </a:xfrm>
                </p:grpSpPr>
                <p:cxnSp>
                  <p:nvCxnSpPr>
                    <p:cNvPr id="195" name="Straight Connector 194"/>
                    <p:cNvCxnSpPr/>
                    <p:nvPr/>
                  </p:nvCxnSpPr>
                  <p:spPr>
                    <a:xfrm flipH="1">
                      <a:off x="4754880" y="8697068"/>
                      <a:ext cx="0" cy="6619307"/>
                    </a:xfrm>
                    <a:prstGeom prst="line">
                      <a:avLst/>
                    </a:prstGeom>
                    <a:noFill/>
                    <a:ln w="6350" cap="flat" cmpd="sng" algn="ctr">
                      <a:solidFill>
                        <a:srgbClr val="669900"/>
                      </a:solidFill>
                      <a:prstDash val="solid"/>
                      <a:miter lim="800000"/>
                      <a:headEnd w="sm" len="sm"/>
                      <a:tailEnd w="sm" len="sm"/>
                    </a:ln>
                    <a:effectLst/>
                  </p:spPr>
                </p:cxnSp>
                <p:cxnSp>
                  <p:nvCxnSpPr>
                    <p:cNvPr id="196" name="Straight Connector 195"/>
                    <p:cNvCxnSpPr/>
                    <p:nvPr/>
                  </p:nvCxnSpPr>
                  <p:spPr>
                    <a:xfrm flipH="1">
                      <a:off x="4787900" y="8697068"/>
                      <a:ext cx="0" cy="6619307"/>
                    </a:xfrm>
                    <a:prstGeom prst="line">
                      <a:avLst/>
                    </a:prstGeom>
                    <a:noFill/>
                    <a:ln w="6350" cap="flat" cmpd="sng" algn="ctr">
                      <a:solidFill>
                        <a:srgbClr val="669900"/>
                      </a:solidFill>
                      <a:prstDash val="solid"/>
                      <a:miter lim="800000"/>
                      <a:headEnd w="sm" len="sm"/>
                      <a:tailEnd w="sm" len="sm"/>
                    </a:ln>
                    <a:effectLst/>
                  </p:spPr>
                </p:cxnSp>
              </p:grpSp>
            </p:grpSp>
            <p:cxnSp>
              <p:nvCxnSpPr>
                <p:cNvPr id="187" name="Straight Arrow Connector 186"/>
                <p:cNvCxnSpPr/>
                <p:nvPr/>
              </p:nvCxnSpPr>
              <p:spPr>
                <a:xfrm flipV="1">
                  <a:off x="4754993" y="22315634"/>
                  <a:ext cx="335741" cy="1603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188" name="Straight Arrow Connector 187"/>
                <p:cNvCxnSpPr/>
                <p:nvPr/>
              </p:nvCxnSpPr>
              <p:spPr>
                <a:xfrm flipH="1">
                  <a:off x="4757919" y="23046398"/>
                  <a:ext cx="465337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189" name="Straight Arrow Connector 188"/>
                <p:cNvCxnSpPr/>
                <p:nvPr/>
              </p:nvCxnSpPr>
              <p:spPr>
                <a:xfrm flipV="1">
                  <a:off x="4766854" y="25157487"/>
                  <a:ext cx="333369" cy="1603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190" name="Straight Arrow Connector 189"/>
                <p:cNvCxnSpPr/>
                <p:nvPr/>
              </p:nvCxnSpPr>
              <p:spPr>
                <a:xfrm flipH="1">
                  <a:off x="4783619" y="25880703"/>
                  <a:ext cx="465337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191" name="Straight Arrow Connector 190"/>
                <p:cNvCxnSpPr/>
                <p:nvPr/>
              </p:nvCxnSpPr>
              <p:spPr>
                <a:xfrm flipV="1">
                  <a:off x="4816907" y="27406485"/>
                  <a:ext cx="333369" cy="1603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192" name="Straight Arrow Connector 191"/>
                <p:cNvCxnSpPr/>
                <p:nvPr/>
              </p:nvCxnSpPr>
              <p:spPr>
                <a:xfrm flipH="1">
                  <a:off x="4783619" y="27541983"/>
                  <a:ext cx="465337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</p:grpSp>
          <p:cxnSp>
            <p:nvCxnSpPr>
              <p:cNvPr id="184" name="Straight Arrow Connector 183"/>
              <p:cNvCxnSpPr/>
              <p:nvPr/>
            </p:nvCxnSpPr>
            <p:spPr>
              <a:xfrm flipH="1" flipV="1">
                <a:off x="5253897" y="24372979"/>
                <a:ext cx="985029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669900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185" name="Straight Arrow Connector 184"/>
              <p:cNvCxnSpPr/>
              <p:nvPr/>
            </p:nvCxnSpPr>
            <p:spPr>
              <a:xfrm flipV="1">
                <a:off x="5158873" y="24305230"/>
                <a:ext cx="1080053" cy="1604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669900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</p:grpSp>
        <p:grpSp>
          <p:nvGrpSpPr>
            <p:cNvPr id="199" name="Group 198"/>
            <p:cNvGrpSpPr/>
            <p:nvPr/>
          </p:nvGrpSpPr>
          <p:grpSpPr>
            <a:xfrm flipH="1">
              <a:off x="4262528" y="1647416"/>
              <a:ext cx="1986456" cy="4713361"/>
              <a:chOff x="2569820" y="104790"/>
              <a:chExt cx="2035142" cy="5844193"/>
            </a:xfrm>
          </p:grpSpPr>
          <p:grpSp>
            <p:nvGrpSpPr>
              <p:cNvPr id="200" name="Group 199"/>
              <p:cNvGrpSpPr/>
              <p:nvPr/>
            </p:nvGrpSpPr>
            <p:grpSpPr>
              <a:xfrm>
                <a:off x="3103099" y="104790"/>
                <a:ext cx="1501863" cy="83485"/>
                <a:chOff x="5645971" y="8522991"/>
                <a:chExt cx="2006091" cy="110857"/>
              </a:xfrm>
            </p:grpSpPr>
            <p:cxnSp>
              <p:nvCxnSpPr>
                <p:cNvPr id="219" name="Straight Connector 218"/>
                <p:cNvCxnSpPr/>
                <p:nvPr/>
              </p:nvCxnSpPr>
              <p:spPr>
                <a:xfrm flipH="1" flipV="1">
                  <a:off x="5645971" y="8522991"/>
                  <a:ext cx="2006091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</p:cxnSp>
            <p:cxnSp>
              <p:nvCxnSpPr>
                <p:cNvPr id="220" name="Straight Connector 219"/>
                <p:cNvCxnSpPr/>
                <p:nvPr/>
              </p:nvCxnSpPr>
              <p:spPr>
                <a:xfrm>
                  <a:off x="5679666" y="8558216"/>
                  <a:ext cx="1938761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</p:cxnSp>
            <p:cxnSp>
              <p:nvCxnSpPr>
                <p:cNvPr id="221" name="Straight Connector 220"/>
                <p:cNvCxnSpPr/>
                <p:nvPr/>
              </p:nvCxnSpPr>
              <p:spPr>
                <a:xfrm flipH="1">
                  <a:off x="5728040" y="8598923"/>
                  <a:ext cx="1845144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</p:cxnSp>
            <p:cxnSp>
              <p:nvCxnSpPr>
                <p:cNvPr id="222" name="Straight Connector 221"/>
                <p:cNvCxnSpPr/>
                <p:nvPr/>
              </p:nvCxnSpPr>
              <p:spPr>
                <a:xfrm flipH="1">
                  <a:off x="5757929" y="8633848"/>
                  <a:ext cx="1781918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</p:cxnSp>
          </p:grpSp>
          <p:grpSp>
            <p:nvGrpSpPr>
              <p:cNvPr id="201" name="Group 200"/>
              <p:cNvGrpSpPr/>
              <p:nvPr/>
            </p:nvGrpSpPr>
            <p:grpSpPr>
              <a:xfrm>
                <a:off x="2569820" y="108675"/>
                <a:ext cx="617606" cy="5840308"/>
                <a:chOff x="4726681" y="21221176"/>
                <a:chExt cx="936623" cy="8857045"/>
              </a:xfrm>
            </p:grpSpPr>
            <p:grpSp>
              <p:nvGrpSpPr>
                <p:cNvPr id="202" name="Group 201"/>
                <p:cNvGrpSpPr/>
                <p:nvPr/>
              </p:nvGrpSpPr>
              <p:grpSpPr>
                <a:xfrm>
                  <a:off x="5535418" y="21221176"/>
                  <a:ext cx="127886" cy="8857045"/>
                  <a:chOff x="5645971" y="8528149"/>
                  <a:chExt cx="112639" cy="7755132"/>
                </a:xfrm>
              </p:grpSpPr>
              <p:cxnSp>
                <p:nvCxnSpPr>
                  <p:cNvPr id="215" name="Straight Connector 214"/>
                  <p:cNvCxnSpPr/>
                  <p:nvPr/>
                </p:nvCxnSpPr>
                <p:spPr>
                  <a:xfrm>
                    <a:off x="5645971" y="8528149"/>
                    <a:ext cx="61" cy="775513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629DD1">
                        <a:lumMod val="75000"/>
                      </a:srgbClr>
                    </a:solidFill>
                    <a:prstDash val="solid"/>
                    <a:miter lim="800000"/>
                    <a:headEnd w="sm" len="sm"/>
                    <a:tailEnd w="sm" len="sm"/>
                  </a:ln>
                  <a:effectLst/>
                </p:spPr>
              </p:cxnSp>
              <p:cxnSp>
                <p:nvCxnSpPr>
                  <p:cNvPr id="216" name="Straight Connector 215"/>
                  <p:cNvCxnSpPr/>
                  <p:nvPr/>
                </p:nvCxnSpPr>
                <p:spPr>
                  <a:xfrm>
                    <a:off x="5679666" y="8558216"/>
                    <a:ext cx="0" cy="7725065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629DD1">
                        <a:lumMod val="75000"/>
                      </a:srgbClr>
                    </a:solidFill>
                    <a:prstDash val="solid"/>
                    <a:miter lim="800000"/>
                    <a:headEnd w="sm" len="sm"/>
                    <a:tailEnd w="sm" len="sm"/>
                  </a:ln>
                  <a:effectLst/>
                </p:spPr>
              </p:cxnSp>
              <p:cxnSp>
                <p:nvCxnSpPr>
                  <p:cNvPr id="217" name="Straight Connector 216"/>
                  <p:cNvCxnSpPr/>
                  <p:nvPr/>
                </p:nvCxnSpPr>
                <p:spPr>
                  <a:xfrm>
                    <a:off x="5721176" y="8605273"/>
                    <a:ext cx="2925" cy="7678008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629DD1">
                        <a:lumMod val="75000"/>
                      </a:srgbClr>
                    </a:solidFill>
                    <a:prstDash val="solid"/>
                    <a:miter lim="800000"/>
                    <a:headEnd w="sm" len="sm"/>
                    <a:tailEnd w="sm" len="sm"/>
                  </a:ln>
                  <a:effectLst/>
                </p:spPr>
              </p:cxnSp>
              <p:cxnSp>
                <p:nvCxnSpPr>
                  <p:cNvPr id="218" name="Straight Connector 217"/>
                  <p:cNvCxnSpPr/>
                  <p:nvPr/>
                </p:nvCxnSpPr>
                <p:spPr>
                  <a:xfrm>
                    <a:off x="5758610" y="8633848"/>
                    <a:ext cx="0" cy="7649433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629DD1">
                        <a:lumMod val="75000"/>
                      </a:srgbClr>
                    </a:solidFill>
                    <a:prstDash val="solid"/>
                    <a:miter lim="800000"/>
                    <a:headEnd w="sm" len="sm"/>
                    <a:tailEnd w="sm" len="sm"/>
                  </a:ln>
                  <a:effectLst/>
                </p:spPr>
              </p:cxnSp>
            </p:grpSp>
            <p:grpSp>
              <p:nvGrpSpPr>
                <p:cNvPr id="203" name="Group 202"/>
                <p:cNvGrpSpPr/>
                <p:nvPr/>
              </p:nvGrpSpPr>
              <p:grpSpPr>
                <a:xfrm>
                  <a:off x="4726681" y="26294191"/>
                  <a:ext cx="894122" cy="47992"/>
                  <a:chOff x="4387961" y="12955737"/>
                  <a:chExt cx="787524" cy="42021"/>
                </a:xfrm>
              </p:grpSpPr>
              <p:cxnSp>
                <p:nvCxnSpPr>
                  <p:cNvPr id="213" name="Straight Arrow Connector 212"/>
                  <p:cNvCxnSpPr/>
                  <p:nvPr/>
                </p:nvCxnSpPr>
                <p:spPr>
                  <a:xfrm flipV="1">
                    <a:off x="4405280" y="12955737"/>
                    <a:ext cx="688136" cy="0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rgbClr val="629DD1">
                        <a:lumMod val="75000"/>
                      </a:srgbClr>
                    </a:solidFill>
                    <a:prstDash val="solid"/>
                    <a:miter lim="800000"/>
                    <a:headEnd w="sm" len="sm"/>
                    <a:tailEnd type="triangle" w="sm" len="sm"/>
                  </a:ln>
                  <a:effectLst/>
                </p:spPr>
              </p:cxnSp>
              <p:cxnSp>
                <p:nvCxnSpPr>
                  <p:cNvPr id="214" name="Straight Arrow Connector 213"/>
                  <p:cNvCxnSpPr/>
                  <p:nvPr/>
                </p:nvCxnSpPr>
                <p:spPr>
                  <a:xfrm flipH="1">
                    <a:off x="4387961" y="12997758"/>
                    <a:ext cx="787524" cy="0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rgbClr val="629DD1">
                        <a:lumMod val="75000"/>
                      </a:srgbClr>
                    </a:solidFill>
                    <a:prstDash val="solid"/>
                    <a:miter lim="800000"/>
                    <a:headEnd w="sm" len="sm"/>
                    <a:tailEnd type="triangle" w="sm" len="sm"/>
                  </a:ln>
                  <a:effectLst/>
                </p:spPr>
              </p:cxnSp>
            </p:grpSp>
            <p:grpSp>
              <p:nvGrpSpPr>
                <p:cNvPr id="204" name="Group 203"/>
                <p:cNvGrpSpPr/>
                <p:nvPr/>
              </p:nvGrpSpPr>
              <p:grpSpPr>
                <a:xfrm>
                  <a:off x="4734474" y="23467706"/>
                  <a:ext cx="894122" cy="47992"/>
                  <a:chOff x="4387961" y="12955737"/>
                  <a:chExt cx="787524" cy="42021"/>
                </a:xfrm>
              </p:grpSpPr>
              <p:cxnSp>
                <p:nvCxnSpPr>
                  <p:cNvPr id="211" name="Straight Arrow Connector 210"/>
                  <p:cNvCxnSpPr/>
                  <p:nvPr/>
                </p:nvCxnSpPr>
                <p:spPr>
                  <a:xfrm flipV="1">
                    <a:off x="4405280" y="12955737"/>
                    <a:ext cx="688136" cy="0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rgbClr val="629DD1">
                        <a:lumMod val="75000"/>
                      </a:srgbClr>
                    </a:solidFill>
                    <a:prstDash val="solid"/>
                    <a:miter lim="800000"/>
                    <a:headEnd w="sm" len="sm"/>
                    <a:tailEnd type="triangle" w="sm" len="sm"/>
                  </a:ln>
                  <a:effectLst/>
                </p:spPr>
              </p:cxnSp>
              <p:cxnSp>
                <p:nvCxnSpPr>
                  <p:cNvPr id="212" name="Straight Arrow Connector 211"/>
                  <p:cNvCxnSpPr/>
                  <p:nvPr/>
                </p:nvCxnSpPr>
                <p:spPr>
                  <a:xfrm flipH="1">
                    <a:off x="4387961" y="12997758"/>
                    <a:ext cx="787524" cy="0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rgbClr val="629DD1">
                        <a:lumMod val="75000"/>
                      </a:srgbClr>
                    </a:solidFill>
                    <a:prstDash val="solid"/>
                    <a:miter lim="800000"/>
                    <a:headEnd w="sm" len="sm"/>
                    <a:tailEnd type="triangle" w="sm" len="sm"/>
                  </a:ln>
                  <a:effectLst/>
                </p:spPr>
              </p:cxnSp>
            </p:grpSp>
            <p:grpSp>
              <p:nvGrpSpPr>
                <p:cNvPr id="205" name="Group 204"/>
                <p:cNvGrpSpPr/>
                <p:nvPr/>
              </p:nvGrpSpPr>
              <p:grpSpPr>
                <a:xfrm>
                  <a:off x="4846721" y="28837920"/>
                  <a:ext cx="776585" cy="47992"/>
                  <a:chOff x="4387961" y="12955737"/>
                  <a:chExt cx="787524" cy="42021"/>
                </a:xfrm>
              </p:grpSpPr>
              <p:cxnSp>
                <p:nvCxnSpPr>
                  <p:cNvPr id="209" name="Straight Arrow Connector 208"/>
                  <p:cNvCxnSpPr/>
                  <p:nvPr/>
                </p:nvCxnSpPr>
                <p:spPr>
                  <a:xfrm flipV="1">
                    <a:off x="4405280" y="12955737"/>
                    <a:ext cx="688136" cy="0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rgbClr val="629DD1">
                        <a:lumMod val="75000"/>
                      </a:srgbClr>
                    </a:solidFill>
                    <a:prstDash val="solid"/>
                    <a:miter lim="800000"/>
                    <a:headEnd w="sm" len="sm"/>
                    <a:tailEnd type="triangle" w="sm" len="sm"/>
                  </a:ln>
                  <a:effectLst/>
                </p:spPr>
              </p:cxnSp>
              <p:cxnSp>
                <p:nvCxnSpPr>
                  <p:cNvPr id="210" name="Straight Arrow Connector 209"/>
                  <p:cNvCxnSpPr/>
                  <p:nvPr/>
                </p:nvCxnSpPr>
                <p:spPr>
                  <a:xfrm flipH="1">
                    <a:off x="4387961" y="12997758"/>
                    <a:ext cx="787524" cy="0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rgbClr val="629DD1">
                        <a:lumMod val="75000"/>
                      </a:srgbClr>
                    </a:solidFill>
                    <a:prstDash val="solid"/>
                    <a:miter lim="800000"/>
                    <a:headEnd w="sm" len="sm"/>
                    <a:tailEnd type="triangle" w="sm" len="sm"/>
                  </a:ln>
                  <a:effectLst/>
                </p:spPr>
              </p:cxnSp>
            </p:grpSp>
            <p:grpSp>
              <p:nvGrpSpPr>
                <p:cNvPr id="206" name="Group 205"/>
                <p:cNvGrpSpPr/>
                <p:nvPr/>
              </p:nvGrpSpPr>
              <p:grpSpPr>
                <a:xfrm>
                  <a:off x="4857207" y="29714347"/>
                  <a:ext cx="776585" cy="47992"/>
                  <a:chOff x="4387961" y="12955737"/>
                  <a:chExt cx="787524" cy="42021"/>
                </a:xfrm>
              </p:grpSpPr>
              <p:cxnSp>
                <p:nvCxnSpPr>
                  <p:cNvPr id="207" name="Straight Arrow Connector 206"/>
                  <p:cNvCxnSpPr/>
                  <p:nvPr/>
                </p:nvCxnSpPr>
                <p:spPr>
                  <a:xfrm flipV="1">
                    <a:off x="4405280" y="12955737"/>
                    <a:ext cx="688136" cy="0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rgbClr val="629DD1">
                        <a:lumMod val="75000"/>
                      </a:srgbClr>
                    </a:solidFill>
                    <a:prstDash val="solid"/>
                    <a:miter lim="800000"/>
                    <a:headEnd w="sm" len="sm"/>
                    <a:tailEnd type="triangle" w="sm" len="sm"/>
                  </a:ln>
                  <a:effectLst/>
                </p:spPr>
              </p:cxnSp>
              <p:cxnSp>
                <p:nvCxnSpPr>
                  <p:cNvPr id="208" name="Straight Arrow Connector 207"/>
                  <p:cNvCxnSpPr/>
                  <p:nvPr/>
                </p:nvCxnSpPr>
                <p:spPr>
                  <a:xfrm flipH="1">
                    <a:off x="4387961" y="12997758"/>
                    <a:ext cx="787524" cy="0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rgbClr val="629DD1">
                        <a:lumMod val="75000"/>
                      </a:srgbClr>
                    </a:solidFill>
                    <a:prstDash val="solid"/>
                    <a:miter lim="800000"/>
                    <a:headEnd w="sm" len="sm"/>
                    <a:tailEnd type="triangle" w="sm" len="sm"/>
                  </a:ln>
                  <a:effectLst/>
                </p:spPr>
              </p:cxnSp>
            </p:grpSp>
          </p:grpSp>
        </p:grpSp>
        <p:grpSp>
          <p:nvGrpSpPr>
            <p:cNvPr id="223" name="Group 222"/>
            <p:cNvGrpSpPr/>
            <p:nvPr/>
          </p:nvGrpSpPr>
          <p:grpSpPr>
            <a:xfrm flipH="1">
              <a:off x="5275668" y="3198787"/>
              <a:ext cx="441567" cy="40589"/>
              <a:chOff x="4237241" y="12953644"/>
              <a:chExt cx="958274" cy="44114"/>
            </a:xfrm>
          </p:grpSpPr>
          <p:cxnSp>
            <p:nvCxnSpPr>
              <p:cNvPr id="224" name="Straight Arrow Connector 223"/>
              <p:cNvCxnSpPr/>
              <p:nvPr/>
            </p:nvCxnSpPr>
            <p:spPr>
              <a:xfrm>
                <a:off x="4237241" y="12953644"/>
                <a:ext cx="958274" cy="2139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629DD1">
                    <a:lumMod val="75000"/>
                  </a:srgbClr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225" name="Straight Arrow Connector 224"/>
              <p:cNvCxnSpPr/>
              <p:nvPr/>
            </p:nvCxnSpPr>
            <p:spPr>
              <a:xfrm flipH="1">
                <a:off x="4387961" y="12997758"/>
                <a:ext cx="787524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629DD1">
                    <a:lumMod val="75000"/>
                  </a:srgbClr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</p:grpSp>
        <p:grpSp>
          <p:nvGrpSpPr>
            <p:cNvPr id="226" name="Group 225"/>
            <p:cNvGrpSpPr/>
            <p:nvPr/>
          </p:nvGrpSpPr>
          <p:grpSpPr>
            <a:xfrm flipH="1">
              <a:off x="1694365" y="3941981"/>
              <a:ext cx="573288" cy="424797"/>
              <a:chOff x="11074164" y="13483524"/>
              <a:chExt cx="812162" cy="699404"/>
            </a:xfrm>
            <a:solidFill>
              <a:srgbClr val="9D90A0">
                <a:lumMod val="20000"/>
                <a:lumOff val="80000"/>
              </a:srgbClr>
            </a:solidFill>
          </p:grpSpPr>
          <p:grpSp>
            <p:nvGrpSpPr>
              <p:cNvPr id="227" name="Group 226"/>
              <p:cNvGrpSpPr/>
              <p:nvPr/>
            </p:nvGrpSpPr>
            <p:grpSpPr>
              <a:xfrm>
                <a:off x="11074164" y="13483524"/>
                <a:ext cx="812162" cy="699404"/>
                <a:chOff x="10865488" y="13490304"/>
                <a:chExt cx="812162" cy="699404"/>
              </a:xfrm>
              <a:grpFill/>
            </p:grpSpPr>
            <p:sp>
              <p:nvSpPr>
                <p:cNvPr id="229" name="Flowchart: Extract 228"/>
                <p:cNvSpPr/>
                <p:nvPr/>
              </p:nvSpPr>
              <p:spPr>
                <a:xfrm rot="5400000">
                  <a:off x="11040608" y="13672039"/>
                  <a:ext cx="443339" cy="357814"/>
                </a:xfrm>
                <a:prstGeom prst="flowChartExtract">
                  <a:avLst/>
                </a:prstGeom>
                <a:grpFill/>
                <a:ln w="12700" cap="flat" cmpd="sng" algn="ctr">
                  <a:solidFill>
                    <a:srgbClr val="4A66AC"/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6112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230" name="Straight Connector 229"/>
                <p:cNvCxnSpPr>
                  <a:stCxn id="229" idx="2"/>
                </p:cNvCxnSpPr>
                <p:nvPr/>
              </p:nvCxnSpPr>
              <p:spPr>
                <a:xfrm flipH="1">
                  <a:off x="10865488" y="13850947"/>
                  <a:ext cx="217883" cy="4753"/>
                </a:xfrm>
                <a:prstGeom prst="line">
                  <a:avLst/>
                </a:prstGeom>
                <a:grpFill/>
                <a:ln w="6350" cap="flat" cmpd="sng" algn="ctr">
                  <a:solidFill>
                    <a:srgbClr val="4A66AC"/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</p:cxnSp>
            <p:cxnSp>
              <p:nvCxnSpPr>
                <p:cNvPr id="231" name="Straight Connector 230"/>
                <p:cNvCxnSpPr>
                  <a:stCxn id="229" idx="1"/>
                </p:cNvCxnSpPr>
                <p:nvPr/>
              </p:nvCxnSpPr>
              <p:spPr>
                <a:xfrm flipH="1" flipV="1">
                  <a:off x="11251282" y="13490304"/>
                  <a:ext cx="0" cy="249808"/>
                </a:xfrm>
                <a:prstGeom prst="line">
                  <a:avLst/>
                </a:prstGeom>
                <a:grpFill/>
                <a:ln w="6350" cap="flat" cmpd="sng" algn="ctr">
                  <a:solidFill>
                    <a:srgbClr val="4A66AC"/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</p:cxnSp>
            <p:cxnSp>
              <p:nvCxnSpPr>
                <p:cNvPr id="232" name="Straight Connector 231"/>
                <p:cNvCxnSpPr/>
                <p:nvPr/>
              </p:nvCxnSpPr>
              <p:spPr>
                <a:xfrm flipH="1">
                  <a:off x="10877481" y="13490304"/>
                  <a:ext cx="373801" cy="0"/>
                </a:xfrm>
                <a:prstGeom prst="line">
                  <a:avLst/>
                </a:prstGeom>
                <a:grpFill/>
                <a:ln w="6350" cap="flat" cmpd="sng" algn="ctr">
                  <a:solidFill>
                    <a:srgbClr val="4A66AC"/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</p:cxnSp>
            <p:cxnSp>
              <p:nvCxnSpPr>
                <p:cNvPr id="233" name="Straight Connector 232"/>
                <p:cNvCxnSpPr>
                  <a:stCxn id="229" idx="0"/>
                </p:cNvCxnSpPr>
                <p:nvPr/>
              </p:nvCxnSpPr>
              <p:spPr>
                <a:xfrm flipV="1">
                  <a:off x="11441185" y="13850750"/>
                  <a:ext cx="236465" cy="197"/>
                </a:xfrm>
                <a:prstGeom prst="line">
                  <a:avLst/>
                </a:prstGeom>
                <a:grpFill/>
                <a:ln w="6350" cap="flat" cmpd="sng" algn="ctr">
                  <a:solidFill>
                    <a:srgbClr val="4A66AC"/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</p:cxnSp>
            <p:cxnSp>
              <p:nvCxnSpPr>
                <p:cNvPr id="234" name="Straight Connector 233"/>
                <p:cNvCxnSpPr/>
                <p:nvPr/>
              </p:nvCxnSpPr>
              <p:spPr>
                <a:xfrm>
                  <a:off x="11553825" y="13850750"/>
                  <a:ext cx="0" cy="338958"/>
                </a:xfrm>
                <a:prstGeom prst="line">
                  <a:avLst/>
                </a:prstGeom>
                <a:grpFill/>
                <a:ln w="6350" cap="flat" cmpd="sng" algn="ctr">
                  <a:solidFill>
                    <a:srgbClr val="4A66AC"/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</p:cxnSp>
          </p:grpSp>
          <p:cxnSp>
            <p:nvCxnSpPr>
              <p:cNvPr id="228" name="Straight Connector 227"/>
              <p:cNvCxnSpPr/>
              <p:nvPr/>
            </p:nvCxnSpPr>
            <p:spPr>
              <a:xfrm flipH="1">
                <a:off x="11086157" y="14182928"/>
                <a:ext cx="671099" cy="0"/>
              </a:xfrm>
              <a:prstGeom prst="line">
                <a:avLst/>
              </a:prstGeom>
              <a:grp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</p:grpSp>
        <p:sp>
          <p:nvSpPr>
            <p:cNvPr id="235" name="Rectangle 234"/>
            <p:cNvSpPr/>
            <p:nvPr/>
          </p:nvSpPr>
          <p:spPr>
            <a:xfrm flipH="1">
              <a:off x="2213305" y="3817758"/>
              <a:ext cx="1846498" cy="662127"/>
            </a:xfrm>
            <a:prstGeom prst="rect">
              <a:avLst/>
            </a:prstGeom>
            <a:solidFill>
              <a:srgbClr val="DBF3F4"/>
            </a:solidFill>
            <a:ln w="12700" cap="flat" cmpd="sng" algn="ctr">
              <a:solidFill>
                <a:srgbClr val="4A66A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69875" marR="0" lvl="0" indent="0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69875" marR="0" lvl="0" indent="0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General </a:t>
              </a: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purpose </a:t>
              </a: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I/O</a:t>
              </a:r>
            </a:p>
            <a:p>
              <a:pPr marL="269875" marR="0" lvl="0" indent="0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69875" marR="0" lvl="0" indent="0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Interrupt inputs</a:t>
              </a:r>
            </a:p>
            <a:p>
              <a:pPr marL="0" marR="0" lvl="0" indent="0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</a:p>
          </p:txBody>
        </p:sp>
        <p:sp>
          <p:nvSpPr>
            <p:cNvPr id="236" name="Rectangle 235"/>
            <p:cNvSpPr/>
            <p:nvPr/>
          </p:nvSpPr>
          <p:spPr>
            <a:xfrm flipH="1">
              <a:off x="1991161" y="2763617"/>
              <a:ext cx="2068642" cy="423231"/>
            </a:xfrm>
            <a:prstGeom prst="rect">
              <a:avLst/>
            </a:prstGeom>
            <a:solidFill>
              <a:srgbClr val="DBF3F4"/>
            </a:solidFill>
            <a:ln w="12700" cap="flat" cmpd="sng" algn="ctr">
              <a:solidFill>
                <a:srgbClr val="4A66A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269875" marR="0" lvl="0" indent="0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SPI master</a:t>
              </a:r>
            </a:p>
          </p:txBody>
        </p:sp>
        <p:sp>
          <p:nvSpPr>
            <p:cNvPr id="237" name="Rectangle 236"/>
            <p:cNvSpPr/>
            <p:nvPr/>
          </p:nvSpPr>
          <p:spPr>
            <a:xfrm flipH="1">
              <a:off x="1991162" y="3264262"/>
              <a:ext cx="2068642" cy="476081"/>
            </a:xfrm>
            <a:prstGeom prst="rect">
              <a:avLst/>
            </a:prstGeom>
            <a:solidFill>
              <a:srgbClr val="DBF3F4"/>
            </a:solidFill>
            <a:ln w="12700" cap="flat" cmpd="sng" algn="ctr">
              <a:solidFill>
                <a:srgbClr val="4A66A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269875" marR="0" lvl="0" indent="0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JTAG master</a:t>
              </a:r>
            </a:p>
          </p:txBody>
        </p:sp>
        <p:cxnSp>
          <p:nvCxnSpPr>
            <p:cNvPr id="238" name="Straight Connector 237"/>
            <p:cNvCxnSpPr/>
            <p:nvPr/>
          </p:nvCxnSpPr>
          <p:spPr>
            <a:xfrm flipH="1">
              <a:off x="2213305" y="4269867"/>
              <a:ext cx="1836987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</a:ln>
            <a:effectLst/>
          </p:spPr>
        </p:cxnSp>
        <p:grpSp>
          <p:nvGrpSpPr>
            <p:cNvPr id="3" name="Group 2"/>
            <p:cNvGrpSpPr/>
            <p:nvPr/>
          </p:nvGrpSpPr>
          <p:grpSpPr>
            <a:xfrm>
              <a:off x="8025207" y="1813227"/>
              <a:ext cx="825423" cy="904777"/>
              <a:chOff x="8025207" y="1813227"/>
              <a:chExt cx="825423" cy="904777"/>
            </a:xfrm>
          </p:grpSpPr>
          <p:grpSp>
            <p:nvGrpSpPr>
              <p:cNvPr id="240" name="Group 239"/>
              <p:cNvGrpSpPr/>
              <p:nvPr/>
            </p:nvGrpSpPr>
            <p:grpSpPr>
              <a:xfrm flipH="1">
                <a:off x="8036815" y="1917846"/>
                <a:ext cx="351368" cy="57435"/>
                <a:chOff x="-1249685" y="21318977"/>
                <a:chExt cx="545922" cy="108000"/>
              </a:xfrm>
            </p:grpSpPr>
            <p:cxnSp>
              <p:nvCxnSpPr>
                <p:cNvPr id="267" name="Straight Connector 266"/>
                <p:cNvCxnSpPr/>
                <p:nvPr/>
              </p:nvCxnSpPr>
              <p:spPr>
                <a:xfrm>
                  <a:off x="-1249685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type="triangle" w="sm" len="sm"/>
                  <a:tailEnd type="none"/>
                </a:ln>
                <a:effectLst/>
              </p:spPr>
            </p:cxnSp>
            <p:cxnSp>
              <p:nvCxnSpPr>
                <p:cNvPr id="268" name="Straight Connector 267"/>
                <p:cNvCxnSpPr/>
                <p:nvPr/>
              </p:nvCxnSpPr>
              <p:spPr>
                <a:xfrm>
                  <a:off x="-1249685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type="triangle" w="sm" len="sm"/>
                  <a:tailEnd type="none"/>
                </a:ln>
                <a:effectLst/>
              </p:spPr>
            </p:cxnSp>
            <p:cxnSp>
              <p:nvCxnSpPr>
                <p:cNvPr id="269" name="Straight Connector 268"/>
                <p:cNvCxnSpPr/>
                <p:nvPr/>
              </p:nvCxnSpPr>
              <p:spPr>
                <a:xfrm>
                  <a:off x="-1136474" y="21322464"/>
                  <a:ext cx="105904" cy="10451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0" name="Straight Connector 269"/>
                <p:cNvCxnSpPr/>
                <p:nvPr/>
              </p:nvCxnSpPr>
              <p:spPr>
                <a:xfrm flipV="1">
                  <a:off x="-1139642" y="21318977"/>
                  <a:ext cx="105957" cy="10800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1" name="Straight Connector 270"/>
                <p:cNvCxnSpPr/>
                <p:nvPr/>
              </p:nvCxnSpPr>
              <p:spPr>
                <a:xfrm>
                  <a:off x="-1031304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2" name="Straight Connector 271"/>
                <p:cNvCxnSpPr/>
                <p:nvPr/>
              </p:nvCxnSpPr>
              <p:spPr>
                <a:xfrm>
                  <a:off x="-1031304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3" name="Straight Connector 272"/>
                <p:cNvCxnSpPr/>
                <p:nvPr/>
              </p:nvCxnSpPr>
              <p:spPr>
                <a:xfrm>
                  <a:off x="-919314" y="21322464"/>
                  <a:ext cx="105904" cy="10451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4" name="Straight Connector 273"/>
                <p:cNvCxnSpPr/>
                <p:nvPr/>
              </p:nvCxnSpPr>
              <p:spPr>
                <a:xfrm flipV="1">
                  <a:off x="-922482" y="21318977"/>
                  <a:ext cx="105957" cy="10800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5" name="Straight Connector 274"/>
                <p:cNvCxnSpPr/>
                <p:nvPr/>
              </p:nvCxnSpPr>
              <p:spPr>
                <a:xfrm>
                  <a:off x="-811763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6" name="Straight Connector 275"/>
                <p:cNvCxnSpPr/>
                <p:nvPr/>
              </p:nvCxnSpPr>
              <p:spPr>
                <a:xfrm>
                  <a:off x="-811763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241" name="Group 240"/>
              <p:cNvGrpSpPr/>
              <p:nvPr/>
            </p:nvGrpSpPr>
            <p:grpSpPr>
              <a:xfrm flipH="1">
                <a:off x="8036815" y="2043537"/>
                <a:ext cx="351368" cy="57435"/>
                <a:chOff x="-1249685" y="21318977"/>
                <a:chExt cx="545922" cy="108000"/>
              </a:xfrm>
            </p:grpSpPr>
            <p:cxnSp>
              <p:nvCxnSpPr>
                <p:cNvPr id="257" name="Straight Connector 256"/>
                <p:cNvCxnSpPr/>
                <p:nvPr/>
              </p:nvCxnSpPr>
              <p:spPr>
                <a:xfrm>
                  <a:off x="-1249685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type="triangle" w="sm" len="sm"/>
                  <a:tailEnd type="none"/>
                </a:ln>
                <a:effectLst/>
              </p:spPr>
            </p:cxnSp>
            <p:cxnSp>
              <p:nvCxnSpPr>
                <p:cNvPr id="258" name="Straight Connector 257"/>
                <p:cNvCxnSpPr/>
                <p:nvPr/>
              </p:nvCxnSpPr>
              <p:spPr>
                <a:xfrm>
                  <a:off x="-1249685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type="triangle" w="sm" len="sm"/>
                  <a:tailEnd type="none"/>
                </a:ln>
                <a:effectLst/>
              </p:spPr>
            </p:cxnSp>
            <p:cxnSp>
              <p:nvCxnSpPr>
                <p:cNvPr id="259" name="Straight Connector 258"/>
                <p:cNvCxnSpPr/>
                <p:nvPr/>
              </p:nvCxnSpPr>
              <p:spPr>
                <a:xfrm>
                  <a:off x="-1136474" y="21322464"/>
                  <a:ext cx="105904" cy="10451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0" name="Straight Connector 259"/>
                <p:cNvCxnSpPr/>
                <p:nvPr/>
              </p:nvCxnSpPr>
              <p:spPr>
                <a:xfrm flipV="1">
                  <a:off x="-1139642" y="21318977"/>
                  <a:ext cx="105957" cy="10800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1" name="Straight Connector 260"/>
                <p:cNvCxnSpPr/>
                <p:nvPr/>
              </p:nvCxnSpPr>
              <p:spPr>
                <a:xfrm>
                  <a:off x="-1031304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2" name="Straight Connector 261"/>
                <p:cNvCxnSpPr/>
                <p:nvPr/>
              </p:nvCxnSpPr>
              <p:spPr>
                <a:xfrm>
                  <a:off x="-1031304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3" name="Straight Connector 262"/>
                <p:cNvCxnSpPr/>
                <p:nvPr/>
              </p:nvCxnSpPr>
              <p:spPr>
                <a:xfrm>
                  <a:off x="-919314" y="21322464"/>
                  <a:ext cx="105904" cy="10451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4" name="Straight Connector 263"/>
                <p:cNvCxnSpPr/>
                <p:nvPr/>
              </p:nvCxnSpPr>
              <p:spPr>
                <a:xfrm flipV="1">
                  <a:off x="-922482" y="21318977"/>
                  <a:ext cx="105957" cy="10800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5" name="Straight Connector 264"/>
                <p:cNvCxnSpPr/>
                <p:nvPr/>
              </p:nvCxnSpPr>
              <p:spPr>
                <a:xfrm>
                  <a:off x="-811763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6" name="Straight Connector 265"/>
                <p:cNvCxnSpPr/>
                <p:nvPr/>
              </p:nvCxnSpPr>
              <p:spPr>
                <a:xfrm>
                  <a:off x="-811763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242" name="Group 241"/>
              <p:cNvGrpSpPr/>
              <p:nvPr/>
            </p:nvGrpSpPr>
            <p:grpSpPr>
              <a:xfrm rot="10800000" flipH="1">
                <a:off x="8036815" y="2169228"/>
                <a:ext cx="351368" cy="57435"/>
                <a:chOff x="-1249685" y="21318977"/>
                <a:chExt cx="545922" cy="108000"/>
              </a:xfrm>
            </p:grpSpPr>
            <p:cxnSp>
              <p:nvCxnSpPr>
                <p:cNvPr id="247" name="Straight Connector 246"/>
                <p:cNvCxnSpPr/>
                <p:nvPr/>
              </p:nvCxnSpPr>
              <p:spPr>
                <a:xfrm>
                  <a:off x="-1249685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type="triangle" w="sm" len="sm"/>
                  <a:tailEnd type="none"/>
                </a:ln>
                <a:effectLst/>
              </p:spPr>
            </p:cxnSp>
            <p:cxnSp>
              <p:nvCxnSpPr>
                <p:cNvPr id="248" name="Straight Connector 247"/>
                <p:cNvCxnSpPr/>
                <p:nvPr/>
              </p:nvCxnSpPr>
              <p:spPr>
                <a:xfrm>
                  <a:off x="-1249685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type="triangle" w="sm" len="sm"/>
                  <a:tailEnd type="none"/>
                </a:ln>
                <a:effectLst/>
              </p:spPr>
            </p:cxnSp>
            <p:cxnSp>
              <p:nvCxnSpPr>
                <p:cNvPr id="249" name="Straight Connector 248"/>
                <p:cNvCxnSpPr/>
                <p:nvPr/>
              </p:nvCxnSpPr>
              <p:spPr>
                <a:xfrm>
                  <a:off x="-1136474" y="21322464"/>
                  <a:ext cx="105904" cy="10451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0" name="Straight Connector 249"/>
                <p:cNvCxnSpPr/>
                <p:nvPr/>
              </p:nvCxnSpPr>
              <p:spPr>
                <a:xfrm flipV="1">
                  <a:off x="-1139642" y="21318977"/>
                  <a:ext cx="105957" cy="10800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1" name="Straight Connector 250"/>
                <p:cNvCxnSpPr/>
                <p:nvPr/>
              </p:nvCxnSpPr>
              <p:spPr>
                <a:xfrm>
                  <a:off x="-1031304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2" name="Straight Connector 251"/>
                <p:cNvCxnSpPr/>
                <p:nvPr/>
              </p:nvCxnSpPr>
              <p:spPr>
                <a:xfrm>
                  <a:off x="-1031304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3" name="Straight Connector 252"/>
                <p:cNvCxnSpPr/>
                <p:nvPr/>
              </p:nvCxnSpPr>
              <p:spPr>
                <a:xfrm>
                  <a:off x="-919314" y="21322464"/>
                  <a:ext cx="105904" cy="10451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4" name="Straight Connector 253"/>
                <p:cNvCxnSpPr/>
                <p:nvPr/>
              </p:nvCxnSpPr>
              <p:spPr>
                <a:xfrm flipV="1">
                  <a:off x="-922482" y="21318977"/>
                  <a:ext cx="105957" cy="10800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5" name="Straight Connector 254"/>
                <p:cNvCxnSpPr/>
                <p:nvPr/>
              </p:nvCxnSpPr>
              <p:spPr>
                <a:xfrm>
                  <a:off x="-811763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6" name="Straight Connector 255"/>
                <p:cNvCxnSpPr/>
                <p:nvPr/>
              </p:nvCxnSpPr>
              <p:spPr>
                <a:xfrm>
                  <a:off x="-811763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243" name="TextBox 242"/>
              <p:cNvSpPr txBox="1"/>
              <p:nvPr/>
            </p:nvSpPr>
            <p:spPr>
              <a:xfrm flipH="1">
                <a:off x="8321199" y="1813227"/>
                <a:ext cx="443348" cy="2540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CLK</a:t>
                </a:r>
              </a:p>
            </p:txBody>
          </p:sp>
          <p:sp>
            <p:nvSpPr>
              <p:cNvPr id="244" name="TextBox 243"/>
              <p:cNvSpPr txBox="1"/>
              <p:nvPr/>
            </p:nvSpPr>
            <p:spPr>
              <a:xfrm flipH="1">
                <a:off x="8321199" y="1938480"/>
                <a:ext cx="393896" cy="2540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RX</a:t>
                </a:r>
              </a:p>
            </p:txBody>
          </p:sp>
          <p:sp>
            <p:nvSpPr>
              <p:cNvPr id="245" name="TextBox 244"/>
              <p:cNvSpPr txBox="1"/>
              <p:nvPr/>
            </p:nvSpPr>
            <p:spPr>
              <a:xfrm flipH="1">
                <a:off x="8321199" y="2063734"/>
                <a:ext cx="393896" cy="2540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TX</a:t>
                </a:r>
              </a:p>
            </p:txBody>
          </p:sp>
          <p:sp>
            <p:nvSpPr>
              <p:cNvPr id="246" name="TextBox 245"/>
              <p:cNvSpPr txBox="1"/>
              <p:nvPr/>
            </p:nvSpPr>
            <p:spPr>
              <a:xfrm flipH="1">
                <a:off x="8025207" y="2256339"/>
                <a:ext cx="82542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SLVS</a:t>
                </a:r>
              </a:p>
              <a:p>
                <a:pPr marL="0" marR="0" lvl="0" indent="0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Cm: +0.2V</a:t>
                </a:r>
              </a:p>
              <a:p>
                <a:pPr marL="0" marR="0" lvl="0" indent="0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Dif: ±0.2V</a:t>
                </a:r>
              </a:p>
            </p:txBody>
          </p:sp>
        </p:grpSp>
        <p:cxnSp>
          <p:nvCxnSpPr>
            <p:cNvPr id="277" name="Straight Connector 276"/>
            <p:cNvCxnSpPr/>
            <p:nvPr/>
          </p:nvCxnSpPr>
          <p:spPr>
            <a:xfrm>
              <a:off x="7918861" y="5040301"/>
              <a:ext cx="440238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none" w="sm" len="sm"/>
            </a:ln>
            <a:effectLst/>
          </p:spPr>
        </p:cxnSp>
        <p:cxnSp>
          <p:nvCxnSpPr>
            <p:cNvPr id="278" name="Straight Connector 277"/>
            <p:cNvCxnSpPr/>
            <p:nvPr/>
          </p:nvCxnSpPr>
          <p:spPr>
            <a:xfrm>
              <a:off x="7918861" y="4943192"/>
              <a:ext cx="440238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triangle" w="sm" len="sm"/>
            </a:ln>
            <a:effectLst/>
          </p:spPr>
        </p:cxnSp>
        <p:sp>
          <p:nvSpPr>
            <p:cNvPr id="279" name="TextBox 278"/>
            <p:cNvSpPr txBox="1"/>
            <p:nvPr/>
          </p:nvSpPr>
          <p:spPr>
            <a:xfrm flipH="1">
              <a:off x="8303651" y="4807511"/>
              <a:ext cx="4894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1126"/>
              <a:r>
                <a:rPr lang="it-IT" sz="1100" dirty="0">
                  <a:solidFill>
                    <a:prstClr val="black"/>
                  </a:solidFill>
                  <a:latin typeface="Calibri" panose="020F0502020204030204"/>
                </a:rPr>
                <a:t>SDA</a:t>
              </a:r>
            </a:p>
          </p:txBody>
        </p:sp>
        <p:sp>
          <p:nvSpPr>
            <p:cNvPr id="280" name="TextBox 279"/>
            <p:cNvSpPr txBox="1"/>
            <p:nvPr/>
          </p:nvSpPr>
          <p:spPr>
            <a:xfrm flipH="1">
              <a:off x="8303651" y="4916818"/>
              <a:ext cx="4894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1126"/>
              <a:r>
                <a:rPr lang="it-IT" sz="1100" dirty="0">
                  <a:solidFill>
                    <a:prstClr val="black"/>
                  </a:solidFill>
                  <a:latin typeface="Calibri" panose="020F0502020204030204"/>
                </a:rPr>
                <a:t>SCL</a:t>
              </a: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8011376" y="3306809"/>
              <a:ext cx="825423" cy="904777"/>
              <a:chOff x="8011376" y="3306809"/>
              <a:chExt cx="825423" cy="904777"/>
            </a:xfrm>
          </p:grpSpPr>
          <p:grpSp>
            <p:nvGrpSpPr>
              <p:cNvPr id="282" name="Group 281"/>
              <p:cNvGrpSpPr/>
              <p:nvPr/>
            </p:nvGrpSpPr>
            <p:grpSpPr>
              <a:xfrm flipH="1">
                <a:off x="8022984" y="3411428"/>
                <a:ext cx="351368" cy="57435"/>
                <a:chOff x="-1249685" y="21318977"/>
                <a:chExt cx="545922" cy="108000"/>
              </a:xfrm>
            </p:grpSpPr>
            <p:cxnSp>
              <p:nvCxnSpPr>
                <p:cNvPr id="309" name="Straight Connector 308"/>
                <p:cNvCxnSpPr/>
                <p:nvPr/>
              </p:nvCxnSpPr>
              <p:spPr>
                <a:xfrm>
                  <a:off x="-1249685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type="triangle" w="sm" len="sm"/>
                  <a:tailEnd type="none"/>
                </a:ln>
                <a:effectLst/>
              </p:spPr>
            </p:cxnSp>
            <p:cxnSp>
              <p:nvCxnSpPr>
                <p:cNvPr id="310" name="Straight Connector 309"/>
                <p:cNvCxnSpPr/>
                <p:nvPr/>
              </p:nvCxnSpPr>
              <p:spPr>
                <a:xfrm>
                  <a:off x="-1249685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type="triangle" w="sm" len="sm"/>
                  <a:tailEnd type="none"/>
                </a:ln>
                <a:effectLst/>
              </p:spPr>
            </p:cxnSp>
            <p:cxnSp>
              <p:nvCxnSpPr>
                <p:cNvPr id="311" name="Straight Connector 310"/>
                <p:cNvCxnSpPr/>
                <p:nvPr/>
              </p:nvCxnSpPr>
              <p:spPr>
                <a:xfrm>
                  <a:off x="-1136474" y="21322464"/>
                  <a:ext cx="105904" cy="10451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12" name="Straight Connector 311"/>
                <p:cNvCxnSpPr/>
                <p:nvPr/>
              </p:nvCxnSpPr>
              <p:spPr>
                <a:xfrm flipV="1">
                  <a:off x="-1139642" y="21318977"/>
                  <a:ext cx="105957" cy="10800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13" name="Straight Connector 312"/>
                <p:cNvCxnSpPr/>
                <p:nvPr/>
              </p:nvCxnSpPr>
              <p:spPr>
                <a:xfrm>
                  <a:off x="-1031304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14" name="Straight Connector 313"/>
                <p:cNvCxnSpPr/>
                <p:nvPr/>
              </p:nvCxnSpPr>
              <p:spPr>
                <a:xfrm>
                  <a:off x="-1031304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15" name="Straight Connector 314"/>
                <p:cNvCxnSpPr/>
                <p:nvPr/>
              </p:nvCxnSpPr>
              <p:spPr>
                <a:xfrm>
                  <a:off x="-919314" y="21322464"/>
                  <a:ext cx="105904" cy="10451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16" name="Straight Connector 315"/>
                <p:cNvCxnSpPr/>
                <p:nvPr/>
              </p:nvCxnSpPr>
              <p:spPr>
                <a:xfrm flipV="1">
                  <a:off x="-922482" y="21318977"/>
                  <a:ext cx="105957" cy="10800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17" name="Straight Connector 316"/>
                <p:cNvCxnSpPr/>
                <p:nvPr/>
              </p:nvCxnSpPr>
              <p:spPr>
                <a:xfrm>
                  <a:off x="-811763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18" name="Straight Connector 317"/>
                <p:cNvCxnSpPr/>
                <p:nvPr/>
              </p:nvCxnSpPr>
              <p:spPr>
                <a:xfrm>
                  <a:off x="-811763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283" name="Group 282"/>
              <p:cNvGrpSpPr/>
              <p:nvPr/>
            </p:nvGrpSpPr>
            <p:grpSpPr>
              <a:xfrm flipH="1">
                <a:off x="8022984" y="3537119"/>
                <a:ext cx="351368" cy="57435"/>
                <a:chOff x="-1249685" y="21318977"/>
                <a:chExt cx="545922" cy="108000"/>
              </a:xfrm>
            </p:grpSpPr>
            <p:cxnSp>
              <p:nvCxnSpPr>
                <p:cNvPr id="299" name="Straight Connector 298"/>
                <p:cNvCxnSpPr/>
                <p:nvPr/>
              </p:nvCxnSpPr>
              <p:spPr>
                <a:xfrm>
                  <a:off x="-1249685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type="triangle" w="sm" len="sm"/>
                  <a:tailEnd type="none"/>
                </a:ln>
                <a:effectLst/>
              </p:spPr>
            </p:cxnSp>
            <p:cxnSp>
              <p:nvCxnSpPr>
                <p:cNvPr id="300" name="Straight Connector 299"/>
                <p:cNvCxnSpPr/>
                <p:nvPr/>
              </p:nvCxnSpPr>
              <p:spPr>
                <a:xfrm>
                  <a:off x="-1249685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type="triangle" w="sm" len="sm"/>
                  <a:tailEnd type="none"/>
                </a:ln>
                <a:effectLst/>
              </p:spPr>
            </p:cxnSp>
            <p:cxnSp>
              <p:nvCxnSpPr>
                <p:cNvPr id="301" name="Straight Connector 300"/>
                <p:cNvCxnSpPr/>
                <p:nvPr/>
              </p:nvCxnSpPr>
              <p:spPr>
                <a:xfrm>
                  <a:off x="-1136474" y="21322464"/>
                  <a:ext cx="105904" cy="10451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2" name="Straight Connector 301"/>
                <p:cNvCxnSpPr/>
                <p:nvPr/>
              </p:nvCxnSpPr>
              <p:spPr>
                <a:xfrm flipV="1">
                  <a:off x="-1139642" y="21318977"/>
                  <a:ext cx="105957" cy="10800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3" name="Straight Connector 302"/>
                <p:cNvCxnSpPr/>
                <p:nvPr/>
              </p:nvCxnSpPr>
              <p:spPr>
                <a:xfrm>
                  <a:off x="-1031304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4" name="Straight Connector 303"/>
                <p:cNvCxnSpPr/>
                <p:nvPr/>
              </p:nvCxnSpPr>
              <p:spPr>
                <a:xfrm>
                  <a:off x="-1031304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5" name="Straight Connector 304"/>
                <p:cNvCxnSpPr/>
                <p:nvPr/>
              </p:nvCxnSpPr>
              <p:spPr>
                <a:xfrm>
                  <a:off x="-919314" y="21322464"/>
                  <a:ext cx="105904" cy="10451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6" name="Straight Connector 305"/>
                <p:cNvCxnSpPr/>
                <p:nvPr/>
              </p:nvCxnSpPr>
              <p:spPr>
                <a:xfrm flipV="1">
                  <a:off x="-922482" y="21318977"/>
                  <a:ext cx="105957" cy="10800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7" name="Straight Connector 306"/>
                <p:cNvCxnSpPr/>
                <p:nvPr/>
              </p:nvCxnSpPr>
              <p:spPr>
                <a:xfrm>
                  <a:off x="-811763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8" name="Straight Connector 307"/>
                <p:cNvCxnSpPr/>
                <p:nvPr/>
              </p:nvCxnSpPr>
              <p:spPr>
                <a:xfrm>
                  <a:off x="-811763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284" name="Group 283"/>
              <p:cNvGrpSpPr/>
              <p:nvPr/>
            </p:nvGrpSpPr>
            <p:grpSpPr>
              <a:xfrm rot="10800000" flipH="1">
                <a:off x="8022984" y="3662810"/>
                <a:ext cx="351368" cy="57435"/>
                <a:chOff x="-1249685" y="21318977"/>
                <a:chExt cx="545922" cy="108000"/>
              </a:xfrm>
            </p:grpSpPr>
            <p:cxnSp>
              <p:nvCxnSpPr>
                <p:cNvPr id="289" name="Straight Connector 288"/>
                <p:cNvCxnSpPr/>
                <p:nvPr/>
              </p:nvCxnSpPr>
              <p:spPr>
                <a:xfrm>
                  <a:off x="-1249685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type="triangle" w="sm" len="sm"/>
                  <a:tailEnd type="none"/>
                </a:ln>
                <a:effectLst/>
              </p:spPr>
            </p:cxnSp>
            <p:cxnSp>
              <p:nvCxnSpPr>
                <p:cNvPr id="290" name="Straight Connector 289"/>
                <p:cNvCxnSpPr/>
                <p:nvPr/>
              </p:nvCxnSpPr>
              <p:spPr>
                <a:xfrm>
                  <a:off x="-1249685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type="triangle" w="sm" len="sm"/>
                  <a:tailEnd type="none"/>
                </a:ln>
                <a:effectLst/>
              </p:spPr>
            </p:cxnSp>
            <p:cxnSp>
              <p:nvCxnSpPr>
                <p:cNvPr id="291" name="Straight Connector 290"/>
                <p:cNvCxnSpPr/>
                <p:nvPr/>
              </p:nvCxnSpPr>
              <p:spPr>
                <a:xfrm>
                  <a:off x="-1136474" y="21322464"/>
                  <a:ext cx="105904" cy="10451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2" name="Straight Connector 291"/>
                <p:cNvCxnSpPr/>
                <p:nvPr/>
              </p:nvCxnSpPr>
              <p:spPr>
                <a:xfrm flipV="1">
                  <a:off x="-1139642" y="21318977"/>
                  <a:ext cx="105957" cy="10800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3" name="Straight Connector 292"/>
                <p:cNvCxnSpPr/>
                <p:nvPr/>
              </p:nvCxnSpPr>
              <p:spPr>
                <a:xfrm>
                  <a:off x="-1031304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4" name="Straight Connector 293"/>
                <p:cNvCxnSpPr/>
                <p:nvPr/>
              </p:nvCxnSpPr>
              <p:spPr>
                <a:xfrm>
                  <a:off x="-1031304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5" name="Straight Connector 294"/>
                <p:cNvCxnSpPr/>
                <p:nvPr/>
              </p:nvCxnSpPr>
              <p:spPr>
                <a:xfrm>
                  <a:off x="-919314" y="21322464"/>
                  <a:ext cx="105904" cy="10451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6" name="Straight Connector 295"/>
                <p:cNvCxnSpPr/>
                <p:nvPr/>
              </p:nvCxnSpPr>
              <p:spPr>
                <a:xfrm flipV="1">
                  <a:off x="-922482" y="21318977"/>
                  <a:ext cx="105957" cy="10800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7" name="Straight Connector 296"/>
                <p:cNvCxnSpPr/>
                <p:nvPr/>
              </p:nvCxnSpPr>
              <p:spPr>
                <a:xfrm>
                  <a:off x="-811763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8" name="Straight Connector 297"/>
                <p:cNvCxnSpPr/>
                <p:nvPr/>
              </p:nvCxnSpPr>
              <p:spPr>
                <a:xfrm>
                  <a:off x="-811763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285" name="TextBox 284"/>
              <p:cNvSpPr txBox="1"/>
              <p:nvPr/>
            </p:nvSpPr>
            <p:spPr>
              <a:xfrm flipH="1">
                <a:off x="8314740" y="3306809"/>
                <a:ext cx="418424" cy="2540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CLK</a:t>
                </a:r>
              </a:p>
            </p:txBody>
          </p:sp>
          <p:sp>
            <p:nvSpPr>
              <p:cNvPr id="286" name="TextBox 285"/>
              <p:cNvSpPr txBox="1"/>
              <p:nvPr/>
            </p:nvSpPr>
            <p:spPr>
              <a:xfrm flipH="1">
                <a:off x="8314742" y="3432062"/>
                <a:ext cx="393896" cy="2540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RX</a:t>
                </a:r>
              </a:p>
            </p:txBody>
          </p:sp>
          <p:sp>
            <p:nvSpPr>
              <p:cNvPr id="287" name="TextBox 286"/>
              <p:cNvSpPr txBox="1"/>
              <p:nvPr/>
            </p:nvSpPr>
            <p:spPr>
              <a:xfrm flipH="1">
                <a:off x="8314742" y="3557316"/>
                <a:ext cx="393896" cy="2540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TX</a:t>
                </a:r>
              </a:p>
            </p:txBody>
          </p:sp>
          <p:sp>
            <p:nvSpPr>
              <p:cNvPr id="288" name="TextBox 287"/>
              <p:cNvSpPr txBox="1"/>
              <p:nvPr/>
            </p:nvSpPr>
            <p:spPr>
              <a:xfrm flipH="1">
                <a:off x="8011376" y="3749921"/>
                <a:ext cx="82542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SLVS</a:t>
                </a:r>
              </a:p>
              <a:p>
                <a:pPr marL="0" marR="0" lvl="0" indent="0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Cm: +0.2V</a:t>
                </a:r>
              </a:p>
              <a:p>
                <a:pPr marL="0" marR="0" lvl="0" indent="0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Dif: ±0.2V</a:t>
                </a:r>
              </a:p>
            </p:txBody>
          </p:sp>
        </p:grpSp>
        <p:sp>
          <p:nvSpPr>
            <p:cNvPr id="319" name="TextBox 318"/>
            <p:cNvSpPr txBox="1"/>
            <p:nvPr/>
          </p:nvSpPr>
          <p:spPr>
            <a:xfrm flipH="1">
              <a:off x="720090" y="1955240"/>
              <a:ext cx="913608" cy="24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26"/>
              <a:r>
                <a:rPr lang="it-IT" sz="1000" dirty="0">
                  <a:solidFill>
                    <a:prstClr val="black"/>
                  </a:solidFill>
                  <a:latin typeface="Calibri" panose="020F0502020204030204"/>
                </a:rPr>
                <a:t>SDA x16</a:t>
              </a:r>
            </a:p>
          </p:txBody>
        </p:sp>
        <p:sp>
          <p:nvSpPr>
            <p:cNvPr id="320" name="TextBox 319"/>
            <p:cNvSpPr txBox="1"/>
            <p:nvPr/>
          </p:nvSpPr>
          <p:spPr>
            <a:xfrm flipH="1">
              <a:off x="720090" y="2079983"/>
              <a:ext cx="913608" cy="24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26"/>
              <a:r>
                <a:rPr lang="it-IT" sz="1000" dirty="0">
                  <a:solidFill>
                    <a:prstClr val="black"/>
                  </a:solidFill>
                  <a:latin typeface="Calibri" panose="020F0502020204030204"/>
                </a:rPr>
                <a:t>SCL x16</a:t>
              </a:r>
            </a:p>
          </p:txBody>
        </p:sp>
        <p:grpSp>
          <p:nvGrpSpPr>
            <p:cNvPr id="321" name="Group 320"/>
            <p:cNvGrpSpPr/>
            <p:nvPr/>
          </p:nvGrpSpPr>
          <p:grpSpPr>
            <a:xfrm flipH="1">
              <a:off x="1687663" y="2025211"/>
              <a:ext cx="2372141" cy="660992"/>
              <a:chOff x="4812655" y="573225"/>
              <a:chExt cx="2430280" cy="819577"/>
            </a:xfrm>
          </p:grpSpPr>
          <p:sp>
            <p:nvSpPr>
              <p:cNvPr id="322" name="Rectangle 321"/>
              <p:cNvSpPr/>
              <p:nvPr/>
            </p:nvSpPr>
            <p:spPr>
              <a:xfrm>
                <a:off x="4812655" y="573225"/>
                <a:ext cx="1714392" cy="819577"/>
              </a:xfrm>
              <a:prstGeom prst="rect">
                <a:avLst/>
              </a:prstGeom>
              <a:solidFill>
                <a:srgbClr val="DBF3F4"/>
              </a:solidFill>
              <a:ln w="12700" cap="flat" cmpd="sng" algn="ctr">
                <a:solidFill>
                  <a:srgbClr val="4A66AC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269875" marR="0" lvl="0" indent="0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I2C master </a:t>
                </a:r>
                <a:r>
                  <a:rPr kumimoji="0" lang="en-GB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x16</a:t>
                </a: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323" name="Straight Connector 322"/>
              <p:cNvCxnSpPr/>
              <p:nvPr/>
            </p:nvCxnSpPr>
            <p:spPr>
              <a:xfrm flipH="1">
                <a:off x="6522935" y="1041896"/>
                <a:ext cx="72000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type="triangle" w="sm" len="sm"/>
                <a:tailEnd type="none" w="sm" len="sm"/>
              </a:ln>
              <a:effectLst/>
            </p:spPr>
          </p:cxnSp>
        </p:grpSp>
        <p:cxnSp>
          <p:nvCxnSpPr>
            <p:cNvPr id="324" name="Straight Connector 323"/>
            <p:cNvCxnSpPr/>
            <p:nvPr/>
          </p:nvCxnSpPr>
          <p:spPr>
            <a:xfrm>
              <a:off x="1687662" y="2327364"/>
              <a:ext cx="702776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triangle" w="sm" len="sm"/>
            </a:ln>
            <a:effectLst/>
          </p:spPr>
        </p:cxnSp>
        <p:sp>
          <p:nvSpPr>
            <p:cNvPr id="325" name="Right Brace 324"/>
            <p:cNvSpPr/>
            <p:nvPr/>
          </p:nvSpPr>
          <p:spPr>
            <a:xfrm flipH="1">
              <a:off x="1599757" y="1848619"/>
              <a:ext cx="63774" cy="586199"/>
            </a:xfrm>
            <a:prstGeom prst="rightBrace">
              <a:avLst>
                <a:gd name="adj1" fmla="val 71054"/>
                <a:gd name="adj2" fmla="val 50000"/>
              </a:avLst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marL="0" marR="0" lvl="0" indent="0" algn="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26" name="Straight Connector 325"/>
            <p:cNvCxnSpPr/>
            <p:nvPr/>
          </p:nvCxnSpPr>
          <p:spPr>
            <a:xfrm>
              <a:off x="1687663" y="2837438"/>
              <a:ext cx="301215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triangle" w="sm" len="sm"/>
            </a:ln>
            <a:effectLst/>
          </p:spPr>
        </p:cxnSp>
        <p:sp>
          <p:nvSpPr>
            <p:cNvPr id="327" name="TextBox 326"/>
            <p:cNvSpPr txBox="1"/>
            <p:nvPr/>
          </p:nvSpPr>
          <p:spPr>
            <a:xfrm flipH="1">
              <a:off x="720090" y="2716470"/>
              <a:ext cx="913608" cy="24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26"/>
              <a:r>
                <a:rPr lang="it-IT" sz="1000" dirty="0">
                  <a:solidFill>
                    <a:prstClr val="black"/>
                  </a:solidFill>
                  <a:latin typeface="Calibri" panose="020F0502020204030204"/>
                </a:rPr>
                <a:t>SCLK</a:t>
              </a:r>
            </a:p>
          </p:txBody>
        </p:sp>
        <p:sp>
          <p:nvSpPr>
            <p:cNvPr id="328" name="TextBox 327"/>
            <p:cNvSpPr txBox="1"/>
            <p:nvPr/>
          </p:nvSpPr>
          <p:spPr>
            <a:xfrm flipH="1">
              <a:off x="720090" y="2823423"/>
              <a:ext cx="913608" cy="24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26"/>
              <a:r>
                <a:rPr lang="it-IT" sz="1000" dirty="0">
                  <a:solidFill>
                    <a:prstClr val="black"/>
                  </a:solidFill>
                  <a:latin typeface="Calibri" panose="020F0502020204030204"/>
                </a:rPr>
                <a:t>MISO</a:t>
              </a:r>
            </a:p>
          </p:txBody>
        </p:sp>
        <p:sp>
          <p:nvSpPr>
            <p:cNvPr id="329" name="TextBox 328"/>
            <p:cNvSpPr txBox="1"/>
            <p:nvPr/>
          </p:nvSpPr>
          <p:spPr>
            <a:xfrm flipH="1">
              <a:off x="720090" y="2930376"/>
              <a:ext cx="913608" cy="24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26"/>
              <a:r>
                <a:rPr lang="it-IT" sz="1000" dirty="0">
                  <a:solidFill>
                    <a:prstClr val="black"/>
                  </a:solidFill>
                  <a:latin typeface="Calibri" panose="020F0502020204030204"/>
                </a:rPr>
                <a:t>MOSI</a:t>
              </a:r>
            </a:p>
          </p:txBody>
        </p:sp>
        <p:sp>
          <p:nvSpPr>
            <p:cNvPr id="330" name="TextBox 329"/>
            <p:cNvSpPr txBox="1"/>
            <p:nvPr/>
          </p:nvSpPr>
          <p:spPr>
            <a:xfrm flipH="1">
              <a:off x="720090" y="3037328"/>
              <a:ext cx="913608" cy="24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26"/>
              <a:r>
                <a:rPr lang="it-IT" sz="1000" dirty="0">
                  <a:solidFill>
                    <a:prstClr val="black"/>
                  </a:solidFill>
                  <a:latin typeface="Calibri" panose="020F0502020204030204"/>
                </a:rPr>
                <a:t>SS x8</a:t>
              </a:r>
            </a:p>
          </p:txBody>
        </p:sp>
        <p:cxnSp>
          <p:nvCxnSpPr>
            <p:cNvPr id="331" name="Straight Connector 330"/>
            <p:cNvCxnSpPr/>
            <p:nvPr/>
          </p:nvCxnSpPr>
          <p:spPr>
            <a:xfrm>
              <a:off x="1687663" y="2942473"/>
              <a:ext cx="301215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triangle" w="sm" len="sm"/>
            </a:ln>
            <a:effectLst/>
          </p:spPr>
        </p:cxnSp>
        <p:cxnSp>
          <p:nvCxnSpPr>
            <p:cNvPr id="332" name="Straight Connector 331"/>
            <p:cNvCxnSpPr/>
            <p:nvPr/>
          </p:nvCxnSpPr>
          <p:spPr>
            <a:xfrm>
              <a:off x="1687663" y="3047508"/>
              <a:ext cx="301215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triangle" w="sm" len="sm"/>
            </a:ln>
            <a:effectLst/>
          </p:spPr>
        </p:cxnSp>
        <p:cxnSp>
          <p:nvCxnSpPr>
            <p:cNvPr id="333" name="Straight Connector 332"/>
            <p:cNvCxnSpPr/>
            <p:nvPr/>
          </p:nvCxnSpPr>
          <p:spPr>
            <a:xfrm>
              <a:off x="1687663" y="3152542"/>
              <a:ext cx="301215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triangle" w="sm" len="sm"/>
            </a:ln>
            <a:effectLst/>
          </p:spPr>
        </p:cxnSp>
        <p:cxnSp>
          <p:nvCxnSpPr>
            <p:cNvPr id="334" name="Straight Connector 333"/>
            <p:cNvCxnSpPr/>
            <p:nvPr/>
          </p:nvCxnSpPr>
          <p:spPr>
            <a:xfrm>
              <a:off x="1687663" y="3307625"/>
              <a:ext cx="301215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triangle" w="sm" len="sm"/>
            </a:ln>
            <a:effectLst/>
          </p:spPr>
        </p:cxnSp>
        <p:sp>
          <p:nvSpPr>
            <p:cNvPr id="335" name="TextBox 334"/>
            <p:cNvSpPr txBox="1"/>
            <p:nvPr/>
          </p:nvSpPr>
          <p:spPr>
            <a:xfrm flipH="1">
              <a:off x="720090" y="3188068"/>
              <a:ext cx="913608" cy="24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26"/>
              <a:r>
                <a:rPr lang="it-IT" sz="1000" dirty="0">
                  <a:solidFill>
                    <a:prstClr val="black"/>
                  </a:solidFill>
                  <a:latin typeface="Calibri" panose="020F0502020204030204"/>
                </a:rPr>
                <a:t>TCK</a:t>
              </a:r>
            </a:p>
          </p:txBody>
        </p:sp>
        <p:sp>
          <p:nvSpPr>
            <p:cNvPr id="336" name="TextBox 335"/>
            <p:cNvSpPr txBox="1"/>
            <p:nvPr/>
          </p:nvSpPr>
          <p:spPr>
            <a:xfrm flipH="1">
              <a:off x="720090" y="3286574"/>
              <a:ext cx="913608" cy="24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26"/>
              <a:r>
                <a:rPr lang="it-IT" sz="1000" dirty="0">
                  <a:solidFill>
                    <a:prstClr val="black"/>
                  </a:solidFill>
                  <a:latin typeface="Calibri" panose="020F0502020204030204"/>
                </a:rPr>
                <a:t>TDI</a:t>
              </a:r>
            </a:p>
          </p:txBody>
        </p:sp>
        <p:sp>
          <p:nvSpPr>
            <p:cNvPr id="337" name="TextBox 336"/>
            <p:cNvSpPr txBox="1"/>
            <p:nvPr/>
          </p:nvSpPr>
          <p:spPr>
            <a:xfrm flipH="1">
              <a:off x="720090" y="3385082"/>
              <a:ext cx="913608" cy="24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26"/>
              <a:r>
                <a:rPr lang="it-IT" sz="1000" dirty="0">
                  <a:solidFill>
                    <a:prstClr val="black"/>
                  </a:solidFill>
                  <a:latin typeface="Calibri" panose="020F0502020204030204"/>
                </a:rPr>
                <a:t>TDO</a:t>
              </a:r>
            </a:p>
          </p:txBody>
        </p:sp>
        <p:sp>
          <p:nvSpPr>
            <p:cNvPr id="338" name="TextBox 337"/>
            <p:cNvSpPr txBox="1"/>
            <p:nvPr/>
          </p:nvSpPr>
          <p:spPr>
            <a:xfrm flipH="1">
              <a:off x="720090" y="3483588"/>
              <a:ext cx="913608" cy="24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26"/>
              <a:r>
                <a:rPr lang="it-IT" sz="1000" dirty="0">
                  <a:solidFill>
                    <a:prstClr val="black"/>
                  </a:solidFill>
                  <a:latin typeface="Calibri" panose="020F0502020204030204"/>
                </a:rPr>
                <a:t>TMS</a:t>
              </a:r>
            </a:p>
          </p:txBody>
        </p:sp>
        <p:cxnSp>
          <p:nvCxnSpPr>
            <p:cNvPr id="339" name="Straight Connector 338"/>
            <p:cNvCxnSpPr/>
            <p:nvPr/>
          </p:nvCxnSpPr>
          <p:spPr>
            <a:xfrm>
              <a:off x="1687663" y="3404363"/>
              <a:ext cx="301215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triangle" w="sm" len="sm"/>
            </a:ln>
            <a:effectLst/>
          </p:spPr>
        </p:cxnSp>
        <p:cxnSp>
          <p:nvCxnSpPr>
            <p:cNvPr id="340" name="Straight Connector 339"/>
            <p:cNvCxnSpPr/>
            <p:nvPr/>
          </p:nvCxnSpPr>
          <p:spPr>
            <a:xfrm>
              <a:off x="1687663" y="3501103"/>
              <a:ext cx="301215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triangle" w="sm" len="sm"/>
            </a:ln>
            <a:effectLst/>
          </p:spPr>
        </p:cxnSp>
        <p:cxnSp>
          <p:nvCxnSpPr>
            <p:cNvPr id="341" name="Straight Connector 340"/>
            <p:cNvCxnSpPr/>
            <p:nvPr/>
          </p:nvCxnSpPr>
          <p:spPr>
            <a:xfrm>
              <a:off x="1687663" y="3597843"/>
              <a:ext cx="301215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triangle" w="sm" len="sm"/>
            </a:ln>
            <a:effectLst/>
          </p:spPr>
        </p:cxnSp>
        <p:sp>
          <p:nvSpPr>
            <p:cNvPr id="342" name="TextBox 341"/>
            <p:cNvSpPr txBox="1"/>
            <p:nvPr/>
          </p:nvSpPr>
          <p:spPr>
            <a:xfrm flipH="1">
              <a:off x="720090" y="3582094"/>
              <a:ext cx="913608" cy="24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26"/>
              <a:r>
                <a:rPr lang="it-IT" sz="1000" dirty="0">
                  <a:solidFill>
                    <a:prstClr val="black"/>
                  </a:solidFill>
                  <a:latin typeface="Calibri" panose="020F0502020204030204"/>
                </a:rPr>
                <a:t>RES</a:t>
              </a:r>
            </a:p>
          </p:txBody>
        </p:sp>
        <p:cxnSp>
          <p:nvCxnSpPr>
            <p:cNvPr id="343" name="Straight Connector 342"/>
            <p:cNvCxnSpPr/>
            <p:nvPr/>
          </p:nvCxnSpPr>
          <p:spPr>
            <a:xfrm>
              <a:off x="1687663" y="3696349"/>
              <a:ext cx="301215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triangle" w="sm" len="sm"/>
            </a:ln>
            <a:effectLst/>
          </p:spPr>
        </p:cxnSp>
        <p:sp>
          <p:nvSpPr>
            <p:cNvPr id="344" name="TextBox 343"/>
            <p:cNvSpPr txBox="1"/>
            <p:nvPr/>
          </p:nvSpPr>
          <p:spPr>
            <a:xfrm flipH="1">
              <a:off x="720090" y="4070005"/>
              <a:ext cx="9136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26">
                <a:lnSpc>
                  <a:spcPct val="80000"/>
                </a:lnSpc>
              </a:pPr>
              <a:r>
                <a:rPr lang="it-IT" sz="1000" dirty="0">
                  <a:solidFill>
                    <a:prstClr val="black"/>
                  </a:solidFill>
                  <a:latin typeface="Calibri" panose="020F0502020204030204"/>
                </a:rPr>
                <a:t>GPIO </a:t>
              </a:r>
              <a:endParaRPr lang="it-IT" sz="1000" dirty="0" smtClean="0">
                <a:solidFill>
                  <a:prstClr val="black"/>
                </a:solidFill>
                <a:latin typeface="Calibri" panose="020F0502020204030204"/>
              </a:endParaRPr>
            </a:p>
            <a:p>
              <a:pPr algn="r" defTabSz="961126">
                <a:lnSpc>
                  <a:spcPct val="80000"/>
                </a:lnSpc>
              </a:pPr>
              <a:r>
                <a:rPr lang="it-IT" sz="1000" dirty="0" smtClean="0">
                  <a:solidFill>
                    <a:prstClr val="black"/>
                  </a:solidFill>
                  <a:latin typeface="Calibri" panose="020F0502020204030204"/>
                </a:rPr>
                <a:t>x32</a:t>
              </a:r>
              <a:endParaRPr lang="it-IT" sz="1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345" name="Group 344"/>
            <p:cNvGrpSpPr/>
            <p:nvPr/>
          </p:nvGrpSpPr>
          <p:grpSpPr>
            <a:xfrm flipH="1">
              <a:off x="1848547" y="5186454"/>
              <a:ext cx="139023" cy="609716"/>
              <a:chOff x="11947634" y="29229131"/>
              <a:chExt cx="151011" cy="1727486"/>
            </a:xfrm>
          </p:grpSpPr>
          <p:cxnSp>
            <p:nvCxnSpPr>
              <p:cNvPr id="346" name="Straight Connector 345"/>
              <p:cNvCxnSpPr/>
              <p:nvPr/>
            </p:nvCxnSpPr>
            <p:spPr>
              <a:xfrm>
                <a:off x="12098645" y="29240665"/>
                <a:ext cx="0" cy="1709481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  <p:cxnSp>
            <p:nvCxnSpPr>
              <p:cNvPr id="347" name="Straight Connector 346"/>
              <p:cNvCxnSpPr/>
              <p:nvPr/>
            </p:nvCxnSpPr>
            <p:spPr>
              <a:xfrm flipH="1" flipV="1">
                <a:off x="11947634" y="30956617"/>
                <a:ext cx="15101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  <p:cxnSp>
            <p:nvCxnSpPr>
              <p:cNvPr id="348" name="Straight Arrow Connector 347"/>
              <p:cNvCxnSpPr/>
              <p:nvPr/>
            </p:nvCxnSpPr>
            <p:spPr>
              <a:xfrm flipH="1" flipV="1">
                <a:off x="11951161" y="29229131"/>
                <a:ext cx="147484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</p:grpSp>
        <p:cxnSp>
          <p:nvCxnSpPr>
            <p:cNvPr id="349" name="Straight Arrow Connector 348"/>
            <p:cNvCxnSpPr/>
            <p:nvPr/>
          </p:nvCxnSpPr>
          <p:spPr>
            <a:xfrm flipH="1">
              <a:off x="3500929" y="4734058"/>
              <a:ext cx="107878" cy="0"/>
            </a:xfrm>
            <a:prstGeom prst="straightConnector1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type="triangle" w="sm" len="sm"/>
            </a:ln>
            <a:effectLst/>
          </p:spPr>
        </p:cxnSp>
        <p:cxnSp>
          <p:nvCxnSpPr>
            <p:cNvPr id="350" name="Straight Arrow Connector 349"/>
            <p:cNvCxnSpPr>
              <a:endCxn id="360" idx="2"/>
            </p:cNvCxnSpPr>
            <p:nvPr/>
          </p:nvCxnSpPr>
          <p:spPr>
            <a:xfrm flipV="1">
              <a:off x="3496827" y="5066523"/>
              <a:ext cx="111979" cy="56084"/>
            </a:xfrm>
            <a:prstGeom prst="straightConnector1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type="triangle" w="sm" len="sm"/>
            </a:ln>
            <a:effectLst/>
          </p:spPr>
        </p:cxnSp>
        <p:cxnSp>
          <p:nvCxnSpPr>
            <p:cNvPr id="351" name="Straight Arrow Connector 350"/>
            <p:cNvCxnSpPr>
              <a:stCxn id="358" idx="2"/>
              <a:endCxn id="359" idx="3"/>
            </p:cNvCxnSpPr>
            <p:nvPr/>
          </p:nvCxnSpPr>
          <p:spPr>
            <a:xfrm>
              <a:off x="2242356" y="4913557"/>
              <a:ext cx="281126" cy="11449"/>
            </a:xfrm>
            <a:prstGeom prst="straightConnector1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type="triangle" w="sm" len="sm"/>
            </a:ln>
            <a:effectLst/>
          </p:spPr>
        </p:cxnSp>
        <p:cxnSp>
          <p:nvCxnSpPr>
            <p:cNvPr id="352" name="Straight Arrow Connector 351"/>
            <p:cNvCxnSpPr/>
            <p:nvPr/>
          </p:nvCxnSpPr>
          <p:spPr>
            <a:xfrm flipH="1">
              <a:off x="3500929" y="5506768"/>
              <a:ext cx="107878" cy="0"/>
            </a:xfrm>
            <a:prstGeom prst="straightConnector1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type="triangle" w="sm" len="sm"/>
            </a:ln>
            <a:effectLst/>
          </p:spPr>
        </p:cxnSp>
        <p:cxnSp>
          <p:nvCxnSpPr>
            <p:cNvPr id="353" name="Straight Arrow Connector 352"/>
            <p:cNvCxnSpPr/>
            <p:nvPr/>
          </p:nvCxnSpPr>
          <p:spPr>
            <a:xfrm flipV="1">
              <a:off x="3028996" y="5247233"/>
              <a:ext cx="0" cy="121169"/>
            </a:xfrm>
            <a:prstGeom prst="straightConnector1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type="triangle" w="sm" len="sm"/>
            </a:ln>
            <a:effectLst/>
          </p:spPr>
        </p:cxnSp>
        <p:cxnSp>
          <p:nvCxnSpPr>
            <p:cNvPr id="354" name="Straight Arrow Connector 353"/>
            <p:cNvCxnSpPr>
              <a:stCxn id="359" idx="2"/>
            </p:cNvCxnSpPr>
            <p:nvPr/>
          </p:nvCxnSpPr>
          <p:spPr>
            <a:xfrm flipH="1">
              <a:off x="2881262" y="5250584"/>
              <a:ext cx="130942" cy="117819"/>
            </a:xfrm>
            <a:prstGeom prst="straightConnector1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type="triangle" w="sm" len="sm"/>
            </a:ln>
            <a:effectLst/>
          </p:spPr>
        </p:cxnSp>
        <p:sp>
          <p:nvSpPr>
            <p:cNvPr id="355" name="Rectangle 354"/>
            <p:cNvSpPr/>
            <p:nvPr/>
          </p:nvSpPr>
          <p:spPr>
            <a:xfrm flipH="1">
              <a:off x="1983658" y="4546954"/>
              <a:ext cx="2068120" cy="1045987"/>
            </a:xfrm>
            <a:prstGeom prst="rect">
              <a:avLst/>
            </a:prstGeom>
            <a:solidFill>
              <a:srgbClr val="DBF3F4"/>
            </a:solidFill>
            <a:ln w="12700" cap="flat" cmpd="sng" algn="ctr">
              <a:solidFill>
                <a:srgbClr val="4A66A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6" name="Rectangle 355"/>
            <p:cNvSpPr/>
            <p:nvPr/>
          </p:nvSpPr>
          <p:spPr>
            <a:xfrm flipH="1">
              <a:off x="1981737" y="5681329"/>
              <a:ext cx="1104893" cy="244875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Temperature </a:t>
              </a: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sens.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7" name="Rectangle 356"/>
            <p:cNvSpPr/>
            <p:nvPr/>
          </p:nvSpPr>
          <p:spPr>
            <a:xfrm flipH="1">
              <a:off x="3164458" y="5681329"/>
              <a:ext cx="895344" cy="244875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E-FUSEs bank</a:t>
              </a:r>
            </a:p>
          </p:txBody>
        </p:sp>
        <p:sp>
          <p:nvSpPr>
            <p:cNvPr id="358" name="Flowchart: Manual Operation 357"/>
            <p:cNvSpPr/>
            <p:nvPr/>
          </p:nvSpPr>
          <p:spPr>
            <a:xfrm rot="16200000" flipH="1">
              <a:off x="1790645" y="4785750"/>
              <a:ext cx="647810" cy="255611"/>
            </a:xfrm>
            <a:prstGeom prst="flowChartManualOperation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9" name="Rectangle 358"/>
            <p:cNvSpPr/>
            <p:nvPr/>
          </p:nvSpPr>
          <p:spPr>
            <a:xfrm flipH="1">
              <a:off x="2523480" y="4599425"/>
              <a:ext cx="977449" cy="651160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ADC</a:t>
              </a:r>
            </a:p>
          </p:txBody>
        </p:sp>
        <p:sp>
          <p:nvSpPr>
            <p:cNvPr id="360" name="Rectangle 359"/>
            <p:cNvSpPr/>
            <p:nvPr/>
          </p:nvSpPr>
          <p:spPr>
            <a:xfrm rot="5400000" flipH="1">
              <a:off x="3308836" y="4900052"/>
              <a:ext cx="932882" cy="332942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Interface</a:t>
              </a:r>
            </a:p>
          </p:txBody>
        </p:sp>
        <p:sp>
          <p:nvSpPr>
            <p:cNvPr id="361" name="Rectangle 360"/>
            <p:cNvSpPr/>
            <p:nvPr/>
          </p:nvSpPr>
          <p:spPr>
            <a:xfrm flipH="1">
              <a:off x="2250376" y="5368404"/>
              <a:ext cx="1246450" cy="164561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Calibration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62" name="Straight Arrow Connector 361"/>
            <p:cNvCxnSpPr/>
            <p:nvPr/>
          </p:nvCxnSpPr>
          <p:spPr>
            <a:xfrm>
              <a:off x="3381652" y="5532465"/>
              <a:ext cx="0" cy="145170"/>
            </a:xfrm>
            <a:prstGeom prst="straightConnector1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type="triangle" w="sm" len="sm"/>
            </a:ln>
            <a:effectLst/>
          </p:spPr>
        </p:cxnSp>
        <p:cxnSp>
          <p:nvCxnSpPr>
            <p:cNvPr id="363" name="Straight Arrow Connector 362"/>
            <p:cNvCxnSpPr/>
            <p:nvPr/>
          </p:nvCxnSpPr>
          <p:spPr>
            <a:xfrm flipH="1" flipV="1">
              <a:off x="3321329" y="5532465"/>
              <a:ext cx="0" cy="145170"/>
            </a:xfrm>
            <a:prstGeom prst="straightConnector1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type="triangle" w="sm" len="sm"/>
            </a:ln>
            <a:effectLst/>
          </p:spPr>
        </p:cxnSp>
        <p:cxnSp>
          <p:nvCxnSpPr>
            <p:cNvPr id="364" name="Straight Arrow Connector 363"/>
            <p:cNvCxnSpPr/>
            <p:nvPr/>
          </p:nvCxnSpPr>
          <p:spPr>
            <a:xfrm>
              <a:off x="2995430" y="5255182"/>
              <a:ext cx="0" cy="114870"/>
            </a:xfrm>
            <a:prstGeom prst="straightConnector1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type="triangle" w="sm" len="sm"/>
            </a:ln>
            <a:effectLst/>
          </p:spPr>
        </p:cxnSp>
        <p:cxnSp>
          <p:nvCxnSpPr>
            <p:cNvPr id="365" name="Straight Arrow Connector 364"/>
            <p:cNvCxnSpPr/>
            <p:nvPr/>
          </p:nvCxnSpPr>
          <p:spPr>
            <a:xfrm flipH="1" flipV="1">
              <a:off x="2935108" y="5247233"/>
              <a:ext cx="0" cy="114870"/>
            </a:xfrm>
            <a:prstGeom prst="straightConnector1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type="triangle" w="sm" len="sm"/>
            </a:ln>
            <a:effectLst/>
          </p:spPr>
        </p:cxnSp>
        <p:cxnSp>
          <p:nvCxnSpPr>
            <p:cNvPr id="366" name="Straight Arrow Connector 365"/>
            <p:cNvCxnSpPr>
              <a:stCxn id="358" idx="2"/>
            </p:cNvCxnSpPr>
            <p:nvPr/>
          </p:nvCxnSpPr>
          <p:spPr>
            <a:xfrm flipV="1">
              <a:off x="2242354" y="4912499"/>
              <a:ext cx="271827" cy="1057"/>
            </a:xfrm>
            <a:prstGeom prst="straightConnector1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type="triangle" w="sm" len="sm"/>
            </a:ln>
            <a:effectLst/>
          </p:spPr>
        </p:cxnSp>
        <p:grpSp>
          <p:nvGrpSpPr>
            <p:cNvPr id="367" name="Group 366"/>
            <p:cNvGrpSpPr/>
            <p:nvPr/>
          </p:nvGrpSpPr>
          <p:grpSpPr>
            <a:xfrm rot="16200000" flipH="1">
              <a:off x="3530825" y="4855470"/>
              <a:ext cx="57435" cy="115852"/>
              <a:chOff x="9934147" y="29619750"/>
              <a:chExt cx="93723" cy="230948"/>
            </a:xfrm>
          </p:grpSpPr>
          <p:cxnSp>
            <p:nvCxnSpPr>
              <p:cNvPr id="368" name="Straight Arrow Connector 367"/>
              <p:cNvCxnSpPr/>
              <p:nvPr/>
            </p:nvCxnSpPr>
            <p:spPr>
              <a:xfrm flipH="1">
                <a:off x="9934147" y="29634698"/>
                <a:ext cx="0" cy="21600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369" name="Straight Arrow Connector 368"/>
              <p:cNvCxnSpPr/>
              <p:nvPr/>
            </p:nvCxnSpPr>
            <p:spPr>
              <a:xfrm flipV="1">
                <a:off x="10027870" y="29619750"/>
                <a:ext cx="0" cy="21600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</p:grpSp>
        <p:cxnSp>
          <p:nvCxnSpPr>
            <p:cNvPr id="370" name="Straight Connector 369"/>
            <p:cNvCxnSpPr/>
            <p:nvPr/>
          </p:nvCxnSpPr>
          <p:spPr>
            <a:xfrm>
              <a:off x="1693338" y="4638482"/>
              <a:ext cx="298680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none" w="sm" len="sm"/>
              <a:tailEnd type="triangle" w="sm" len="sm"/>
            </a:ln>
            <a:effectLst/>
          </p:spPr>
        </p:cxnSp>
        <p:cxnSp>
          <p:nvCxnSpPr>
            <p:cNvPr id="371" name="Straight Connector 370"/>
            <p:cNvCxnSpPr/>
            <p:nvPr/>
          </p:nvCxnSpPr>
          <p:spPr>
            <a:xfrm>
              <a:off x="1693338" y="4697961"/>
              <a:ext cx="298680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none" w="sm" len="sm"/>
              <a:tailEnd type="triangle" w="sm" len="sm"/>
            </a:ln>
            <a:effectLst/>
          </p:spPr>
        </p:cxnSp>
        <p:cxnSp>
          <p:nvCxnSpPr>
            <p:cNvPr id="372" name="Straight Connector 371"/>
            <p:cNvCxnSpPr/>
            <p:nvPr/>
          </p:nvCxnSpPr>
          <p:spPr>
            <a:xfrm>
              <a:off x="1693338" y="4757440"/>
              <a:ext cx="298680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none" w="sm" len="sm"/>
              <a:tailEnd type="triangle" w="sm" len="sm"/>
            </a:ln>
            <a:effectLst/>
          </p:spPr>
        </p:cxnSp>
        <p:cxnSp>
          <p:nvCxnSpPr>
            <p:cNvPr id="373" name="Straight Connector 372"/>
            <p:cNvCxnSpPr/>
            <p:nvPr/>
          </p:nvCxnSpPr>
          <p:spPr>
            <a:xfrm>
              <a:off x="1693338" y="4816919"/>
              <a:ext cx="298680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none" w="sm" len="sm"/>
              <a:tailEnd type="triangle" w="sm" len="sm"/>
            </a:ln>
            <a:effectLst/>
          </p:spPr>
        </p:cxnSp>
        <p:cxnSp>
          <p:nvCxnSpPr>
            <p:cNvPr id="374" name="Straight Connector 373"/>
            <p:cNvCxnSpPr/>
            <p:nvPr/>
          </p:nvCxnSpPr>
          <p:spPr>
            <a:xfrm>
              <a:off x="1693338" y="4935878"/>
              <a:ext cx="298680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none" w="sm" len="sm"/>
              <a:tailEnd type="triangle" w="sm" len="sm"/>
            </a:ln>
            <a:effectLst/>
          </p:spPr>
        </p:cxnSp>
        <p:cxnSp>
          <p:nvCxnSpPr>
            <p:cNvPr id="375" name="Straight Connector 374"/>
            <p:cNvCxnSpPr/>
            <p:nvPr/>
          </p:nvCxnSpPr>
          <p:spPr>
            <a:xfrm>
              <a:off x="1693338" y="5054836"/>
              <a:ext cx="298680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none" w="sm" len="sm"/>
              <a:tailEnd type="triangle" w="sm" len="sm"/>
            </a:ln>
            <a:effectLst/>
          </p:spPr>
        </p:cxnSp>
        <p:cxnSp>
          <p:nvCxnSpPr>
            <p:cNvPr id="376" name="Straight Connector 375"/>
            <p:cNvCxnSpPr/>
            <p:nvPr/>
          </p:nvCxnSpPr>
          <p:spPr>
            <a:xfrm>
              <a:off x="1693338" y="4876398"/>
              <a:ext cx="298680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none" w="sm" len="sm"/>
              <a:tailEnd type="triangle" w="sm" len="sm"/>
            </a:ln>
            <a:effectLst/>
          </p:spPr>
        </p:cxnSp>
        <p:cxnSp>
          <p:nvCxnSpPr>
            <p:cNvPr id="377" name="Straight Connector 376"/>
            <p:cNvCxnSpPr/>
            <p:nvPr/>
          </p:nvCxnSpPr>
          <p:spPr>
            <a:xfrm>
              <a:off x="1693338" y="4995356"/>
              <a:ext cx="298680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none" w="sm" len="sm"/>
              <a:tailEnd type="triangle" w="sm" len="sm"/>
            </a:ln>
            <a:effectLst/>
          </p:spPr>
        </p:cxnSp>
        <p:cxnSp>
          <p:nvCxnSpPr>
            <p:cNvPr id="378" name="Straight Connector 377"/>
            <p:cNvCxnSpPr/>
            <p:nvPr/>
          </p:nvCxnSpPr>
          <p:spPr>
            <a:xfrm>
              <a:off x="1693338" y="5114316"/>
              <a:ext cx="298680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none" w="sm" len="sm"/>
              <a:tailEnd type="triangle" w="sm" len="sm"/>
            </a:ln>
            <a:effectLst/>
          </p:spPr>
        </p:cxnSp>
        <p:sp>
          <p:nvSpPr>
            <p:cNvPr id="379" name="TextBox 378"/>
            <p:cNvSpPr txBox="1"/>
            <p:nvPr/>
          </p:nvSpPr>
          <p:spPr>
            <a:xfrm flipH="1">
              <a:off x="720090" y="4727896"/>
              <a:ext cx="913608" cy="340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26">
                <a:lnSpc>
                  <a:spcPct val="80000"/>
                </a:lnSpc>
              </a:pPr>
              <a:r>
                <a:rPr lang="it-IT" sz="1000" dirty="0">
                  <a:solidFill>
                    <a:prstClr val="black"/>
                  </a:solidFill>
                  <a:latin typeface="Calibri" panose="020F0502020204030204"/>
                </a:rPr>
                <a:t>Analog IN</a:t>
              </a:r>
            </a:p>
            <a:p>
              <a:pPr algn="r" defTabSz="961126">
                <a:lnSpc>
                  <a:spcPct val="80000"/>
                </a:lnSpc>
              </a:pPr>
              <a:r>
                <a:rPr lang="it-IT" sz="1000" dirty="0">
                  <a:solidFill>
                    <a:prstClr val="black"/>
                  </a:solidFill>
                  <a:latin typeface="Calibri" panose="020F0502020204030204"/>
                </a:rPr>
                <a:t>x31</a:t>
              </a:r>
            </a:p>
          </p:txBody>
        </p:sp>
        <p:sp>
          <p:nvSpPr>
            <p:cNvPr id="380" name="Right Brace 379"/>
            <p:cNvSpPr/>
            <p:nvPr/>
          </p:nvSpPr>
          <p:spPr>
            <a:xfrm flipH="1">
              <a:off x="1586891" y="4600834"/>
              <a:ext cx="81786" cy="563309"/>
            </a:xfrm>
            <a:prstGeom prst="rightBrace">
              <a:avLst>
                <a:gd name="adj1" fmla="val 80285"/>
                <a:gd name="adj2" fmla="val 50000"/>
              </a:avLst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marL="0" marR="0" lvl="0" indent="0" algn="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1" name="TextBox 380"/>
            <p:cNvSpPr txBox="1"/>
            <p:nvPr/>
          </p:nvSpPr>
          <p:spPr>
            <a:xfrm flipH="1">
              <a:off x="720090" y="6138945"/>
              <a:ext cx="913608" cy="340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26">
                <a:lnSpc>
                  <a:spcPct val="80000"/>
                </a:lnSpc>
              </a:pPr>
              <a:r>
                <a:rPr lang="it-IT" sz="1000" dirty="0">
                  <a:solidFill>
                    <a:prstClr val="black"/>
                  </a:solidFill>
                  <a:latin typeface="Calibri" panose="020F0502020204030204"/>
                </a:rPr>
                <a:t>Analog OUT</a:t>
              </a:r>
              <a:br>
                <a:rPr lang="it-IT" sz="1000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it-IT" sz="1000" dirty="0">
                  <a:solidFill>
                    <a:prstClr val="black"/>
                  </a:solidFill>
                  <a:latin typeface="Calibri" panose="020F0502020204030204"/>
                </a:rPr>
                <a:t>x4</a:t>
              </a:r>
            </a:p>
          </p:txBody>
        </p:sp>
        <p:sp>
          <p:nvSpPr>
            <p:cNvPr id="382" name="Rectangle 381"/>
            <p:cNvSpPr/>
            <p:nvPr/>
          </p:nvSpPr>
          <p:spPr>
            <a:xfrm flipH="1">
              <a:off x="1991148" y="6019301"/>
              <a:ext cx="1248475" cy="413077"/>
            </a:xfrm>
            <a:prstGeom prst="rect">
              <a:avLst/>
            </a:prstGeom>
            <a:solidFill>
              <a:srgbClr val="DBF3F4"/>
            </a:solidFill>
            <a:ln w="12700" cap="flat" cmpd="sng" algn="ctr">
              <a:solidFill>
                <a:srgbClr val="4A66A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DAC</a:t>
              </a:r>
            </a:p>
          </p:txBody>
        </p:sp>
        <p:cxnSp>
          <p:nvCxnSpPr>
            <p:cNvPr id="383" name="Straight Connector 382"/>
            <p:cNvCxnSpPr/>
            <p:nvPr/>
          </p:nvCxnSpPr>
          <p:spPr>
            <a:xfrm flipV="1">
              <a:off x="1694366" y="6259350"/>
              <a:ext cx="456804" cy="1003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none" w="sm" len="sm"/>
            </a:ln>
            <a:effectLst/>
          </p:spPr>
        </p:cxnSp>
        <p:sp>
          <p:nvSpPr>
            <p:cNvPr id="384" name="Rectangle 383"/>
            <p:cNvSpPr/>
            <p:nvPr/>
          </p:nvSpPr>
          <p:spPr>
            <a:xfrm flipH="1">
              <a:off x="2125206" y="6100851"/>
              <a:ext cx="1248475" cy="413077"/>
            </a:xfrm>
            <a:prstGeom prst="rect">
              <a:avLst/>
            </a:prstGeom>
            <a:solidFill>
              <a:srgbClr val="DBF3F4"/>
            </a:solidFill>
            <a:ln w="12700" cap="flat" cmpd="sng" algn="ctr">
              <a:solidFill>
                <a:srgbClr val="4A66A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DAC</a:t>
              </a:r>
            </a:p>
          </p:txBody>
        </p:sp>
        <p:cxnSp>
          <p:nvCxnSpPr>
            <p:cNvPr id="385" name="Straight Connector 384"/>
            <p:cNvCxnSpPr/>
            <p:nvPr/>
          </p:nvCxnSpPr>
          <p:spPr>
            <a:xfrm flipV="1">
              <a:off x="1694366" y="6334793"/>
              <a:ext cx="562220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none" w="sm" len="sm"/>
            </a:ln>
            <a:effectLst/>
          </p:spPr>
        </p:cxnSp>
        <p:sp>
          <p:nvSpPr>
            <p:cNvPr id="386" name="Rectangle 385"/>
            <p:cNvSpPr/>
            <p:nvPr/>
          </p:nvSpPr>
          <p:spPr>
            <a:xfrm flipH="1">
              <a:off x="2259264" y="6182400"/>
              <a:ext cx="1248475" cy="413077"/>
            </a:xfrm>
            <a:prstGeom prst="rect">
              <a:avLst/>
            </a:prstGeom>
            <a:solidFill>
              <a:srgbClr val="DBF3F4"/>
            </a:solidFill>
            <a:ln w="12700" cap="flat" cmpd="sng" algn="ctr">
              <a:solidFill>
                <a:srgbClr val="4A66A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DAC</a:t>
              </a:r>
            </a:p>
          </p:txBody>
        </p:sp>
        <p:cxnSp>
          <p:nvCxnSpPr>
            <p:cNvPr id="387" name="Straight Connector 386"/>
            <p:cNvCxnSpPr/>
            <p:nvPr/>
          </p:nvCxnSpPr>
          <p:spPr>
            <a:xfrm flipV="1">
              <a:off x="1694365" y="6415341"/>
              <a:ext cx="702776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none" w="sm" len="sm"/>
            </a:ln>
            <a:effectLst/>
          </p:spPr>
        </p:cxnSp>
        <p:sp>
          <p:nvSpPr>
            <p:cNvPr id="388" name="Rectangle 387"/>
            <p:cNvSpPr/>
            <p:nvPr/>
          </p:nvSpPr>
          <p:spPr>
            <a:xfrm flipH="1">
              <a:off x="2393323" y="6263949"/>
              <a:ext cx="1248475" cy="413077"/>
            </a:xfrm>
            <a:prstGeom prst="rect">
              <a:avLst/>
            </a:prstGeom>
            <a:solidFill>
              <a:srgbClr val="DBF3F4"/>
            </a:solidFill>
            <a:ln w="12700" cap="flat" cmpd="sng" algn="ctr">
              <a:solidFill>
                <a:srgbClr val="4A66A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DAC x4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9" name="Rectangle 388"/>
            <p:cNvSpPr/>
            <p:nvPr/>
          </p:nvSpPr>
          <p:spPr>
            <a:xfrm rot="5400000" flipH="1">
              <a:off x="3565512" y="6182028"/>
              <a:ext cx="655641" cy="332942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Interface</a:t>
              </a:r>
            </a:p>
          </p:txBody>
        </p:sp>
        <p:sp>
          <p:nvSpPr>
            <p:cNvPr id="390" name="Right Brace 389"/>
            <p:cNvSpPr/>
            <p:nvPr/>
          </p:nvSpPr>
          <p:spPr>
            <a:xfrm flipH="1">
              <a:off x="1600612" y="6170100"/>
              <a:ext cx="62920" cy="271833"/>
            </a:xfrm>
            <a:prstGeom prst="rightBrace">
              <a:avLst>
                <a:gd name="adj1" fmla="val 66673"/>
                <a:gd name="adj2" fmla="val 45761"/>
              </a:avLst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marL="0" marR="0" lvl="0" indent="0" algn="r" defTabSz="961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12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 dirty="0" smtClean="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p>
                        <m:r>
                          <a:rPr lang="it-IT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it-IT" dirty="0" smtClean="0"/>
                  <a:t> master</a:t>
                </a:r>
                <a:endParaRPr lang="it-IT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38968" y="1667041"/>
                <a:ext cx="8483601" cy="4876800"/>
              </a:xfrm>
            </p:spPr>
            <p:txBody>
              <a:bodyPr>
                <a:normAutofit/>
              </a:bodyPr>
              <a:lstStyle/>
              <a:p>
                <a:r>
                  <a:rPr lang="it-IT" sz="1800" dirty="0" smtClean="0"/>
                  <a:t>16 </a:t>
                </a:r>
                <a:r>
                  <a:rPr lang="en-US" sz="1800" dirty="0" smtClean="0"/>
                  <a:t>independent</a:t>
                </a:r>
                <a:r>
                  <a:rPr lang="it-IT" sz="18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sz="1800" b="0" i="0" dirty="0" smtClean="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p>
                        <m:r>
                          <a:rPr lang="it-IT" sz="1800" b="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it-IT" sz="1800" b="0" i="0" dirty="0" smtClean="0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it-IT" sz="1800" dirty="0"/>
                  <a:t> master serial bus </a:t>
                </a:r>
                <a:r>
                  <a:rPr lang="en-US" sz="1800" dirty="0" smtClean="0"/>
                  <a:t>channels individually</a:t>
                </a:r>
                <a:r>
                  <a:rPr lang="it-IT" sz="1800" dirty="0" smtClean="0"/>
                  <a:t> </a:t>
                </a:r>
                <a:r>
                  <a:rPr lang="en-US" sz="1800" dirty="0" smtClean="0"/>
                  <a:t>programmable</a:t>
                </a:r>
                <a:r>
                  <a:rPr lang="it-IT" sz="1800" dirty="0" smtClean="0"/>
                  <a:t>.</a:t>
                </a:r>
              </a:p>
              <a:p>
                <a:r>
                  <a:rPr lang="en-GB" sz="1800" dirty="0" smtClean="0"/>
                  <a:t>Data </a:t>
                </a:r>
                <a:r>
                  <a:rPr lang="en-GB" sz="1800" dirty="0"/>
                  <a:t>transfer rates from 100KHz to </a:t>
                </a:r>
                <a:r>
                  <a:rPr lang="en-GB" sz="1800" dirty="0" smtClean="0"/>
                  <a:t>1MHz.</a:t>
                </a:r>
              </a:p>
              <a:p>
                <a:r>
                  <a:rPr lang="en-GB" sz="1800" dirty="0" smtClean="0"/>
                  <a:t>Implement 7-bits and 10-bits addressing standard.</a:t>
                </a:r>
              </a:p>
              <a:p>
                <a:r>
                  <a:rPr lang="en-GB" sz="1800" dirty="0" smtClean="0"/>
                  <a:t>Read, Write and  Read-Modify-Write operations </a:t>
                </a:r>
              </a:p>
              <a:p>
                <a:r>
                  <a:rPr lang="en-GB" sz="1800" dirty="0" smtClean="0"/>
                  <a:t>Single-byte and multi-byte modes (up to 16)</a:t>
                </a:r>
              </a:p>
              <a:p>
                <a:r>
                  <a:rPr lang="en-GB" sz="1800" dirty="0" smtClean="0"/>
                  <a:t>Reply packet return </a:t>
                </a:r>
                <a:r>
                  <a:rPr lang="it-IT" sz="1800" dirty="0" err="1"/>
                  <a:t>user</a:t>
                </a:r>
                <a:r>
                  <a:rPr lang="it-IT" sz="1800" dirty="0"/>
                  <a:t> data and status </a:t>
                </a:r>
                <a:r>
                  <a:rPr lang="it-IT" sz="1800" dirty="0" err="1" smtClean="0"/>
                  <a:t>flags</a:t>
                </a:r>
                <a:r>
                  <a:rPr lang="it-IT" sz="1800" dirty="0" smtClean="0"/>
                  <a:t>.</a:t>
                </a:r>
              </a:p>
              <a:p>
                <a:endParaRPr lang="it-IT" sz="1800" dirty="0" smtClean="0"/>
              </a:p>
              <a:p>
                <a:pPr marL="3321050" indent="-179388">
                  <a:spcBef>
                    <a:spcPts val="1200"/>
                  </a:spcBef>
                </a:pPr>
                <a:r>
                  <a:rPr lang="en-GB" sz="1600" dirty="0"/>
                  <a:t>SCL lines </a:t>
                </a:r>
                <a:r>
                  <a:rPr lang="en-GB" sz="1600" dirty="0" smtClean="0"/>
                  <a:t>use digital </a:t>
                </a:r>
                <a:r>
                  <a:rPr lang="en-GB" sz="1600" dirty="0"/>
                  <a:t>IOs pads with 4mA drive strength </a:t>
                </a:r>
                <a:r>
                  <a:rPr lang="en-GB" sz="1600" dirty="0" smtClean="0"/>
                  <a:t/>
                </a:r>
                <a:br>
                  <a:rPr lang="en-GB" sz="1600" dirty="0" smtClean="0"/>
                </a:br>
                <a:r>
                  <a:rPr lang="en-GB" sz="1600" dirty="0" smtClean="0"/>
                  <a:t>configured </a:t>
                </a:r>
                <a:r>
                  <a:rPr lang="en-GB" sz="1600" dirty="0"/>
                  <a:t>as </a:t>
                </a:r>
                <a:r>
                  <a:rPr lang="en-GB" sz="1600" dirty="0" smtClean="0"/>
                  <a:t>output.</a:t>
                </a:r>
                <a:endParaRPr lang="en-GB" sz="1600" dirty="0"/>
              </a:p>
              <a:p>
                <a:pPr marL="3321050" indent="-179388">
                  <a:spcBef>
                    <a:spcPts val="1200"/>
                  </a:spcBef>
                </a:pPr>
                <a:r>
                  <a:rPr lang="en-GB" sz="1600" dirty="0" smtClean="0"/>
                  <a:t>SDA lines use digital </a:t>
                </a:r>
                <a:r>
                  <a:rPr lang="en-GB" sz="1600" dirty="0"/>
                  <a:t>IOs pads with 4mA drive strength </a:t>
                </a:r>
                <a:r>
                  <a:rPr lang="en-GB" sz="1600" dirty="0" smtClean="0"/>
                  <a:t/>
                </a:r>
                <a:br>
                  <a:rPr lang="en-GB" sz="1600" dirty="0" smtClean="0"/>
                </a:br>
                <a:r>
                  <a:rPr lang="en-GB" sz="1600" dirty="0" smtClean="0"/>
                  <a:t>configured </a:t>
                </a:r>
                <a:r>
                  <a:rPr lang="en-GB" sz="1600" dirty="0"/>
                  <a:t>as </a:t>
                </a:r>
                <a:r>
                  <a:rPr lang="en-GB" sz="1600" dirty="0" smtClean="0"/>
                  <a:t>bidirectional forcing only the ‘0’ value on the bus (open-drain emulated).</a:t>
                </a:r>
              </a:p>
              <a:p>
                <a:pPr marL="3321050" indent="-179388">
                  <a:spcBef>
                    <a:spcPts val="1200"/>
                  </a:spcBef>
                </a:pPr>
                <a:r>
                  <a:rPr lang="en-GB" sz="1600" dirty="0" smtClean="0"/>
                  <a:t>Necessity of an external pull-up for the SDA lines.</a:t>
                </a:r>
                <a:endParaRPr lang="en-GB" sz="1600" dirty="0"/>
              </a:p>
              <a:p>
                <a:pPr marL="3048000" indent="-182563"/>
                <a:endParaRPr lang="en-US" sz="1800" dirty="0"/>
              </a:p>
              <a:p>
                <a:endParaRPr lang="it-IT" sz="1800" dirty="0" smtClean="0"/>
              </a:p>
              <a:p>
                <a:endParaRPr lang="it-IT" sz="1800" dirty="0"/>
              </a:p>
              <a:p>
                <a:endParaRPr lang="en-US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8968" y="1667041"/>
                <a:ext cx="8483601" cy="4876800"/>
              </a:xfrm>
              <a:blipFill rotWithShape="0">
                <a:blip r:embed="rId4"/>
                <a:stretch>
                  <a:fillRect l="-216" t="-5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702897" y="3974958"/>
            <a:ext cx="2818013" cy="2296890"/>
            <a:chOff x="1226527" y="4320370"/>
            <a:chExt cx="2818013" cy="2296890"/>
          </a:xfrm>
        </p:grpSpPr>
        <p:pic>
          <p:nvPicPr>
            <p:cNvPr id="6" name="Immagin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92201" y="4320370"/>
              <a:ext cx="1741768" cy="229689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6527" y="4320370"/>
              <a:ext cx="2818013" cy="2296890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7002584" y="844034"/>
            <a:ext cx="2266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Successfully tested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80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 smtClean="0"/>
                  <a:t>Example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p>
                        <m:r>
                          <a:rPr lang="en-GB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en-GB" dirty="0"/>
                  <a:t> </a:t>
                </a:r>
                <a:r>
                  <a:rPr lang="en-GB" dirty="0" smtClean="0"/>
                  <a:t>operation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593" b="-1111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876800"/>
          </a:xfrm>
        </p:spPr>
        <p:txBody>
          <a:bodyPr/>
          <a:lstStyle/>
          <a:p>
            <a:r>
              <a:rPr lang="en-GB" sz="2000" dirty="0" smtClean="0">
                <a:latin typeface="+mj-lt"/>
              </a:rPr>
              <a:t>Supposing that you want to execute</a:t>
            </a:r>
            <a:br>
              <a:rPr lang="en-GB" sz="2000" dirty="0" smtClean="0">
                <a:latin typeface="+mj-lt"/>
              </a:rPr>
            </a:br>
            <a:r>
              <a:rPr lang="en-GB" sz="2000" dirty="0" smtClean="0">
                <a:latin typeface="+mj-lt"/>
              </a:rPr>
              <a:t>I2C single byte write operation , using the I2C master number 4, in 7bit addressing mode,</a:t>
            </a:r>
            <a:br>
              <a:rPr lang="en-GB" sz="2000" dirty="0" smtClean="0">
                <a:latin typeface="+mj-lt"/>
              </a:rPr>
            </a:br>
            <a:r>
              <a:rPr lang="en-GB" sz="2000" dirty="0" smtClean="0">
                <a:latin typeface="+mj-lt"/>
              </a:rPr>
              <a:t/>
            </a:r>
            <a:br>
              <a:rPr lang="en-GB" sz="2000" dirty="0" smtClean="0">
                <a:latin typeface="+mj-lt"/>
              </a:rPr>
            </a:br>
            <a:r>
              <a:rPr lang="en-GB" sz="2000" dirty="0" smtClean="0">
                <a:latin typeface="+mj-lt"/>
              </a:rPr>
              <a:t>The sent packet will be:</a:t>
            </a:r>
          </a:p>
          <a:p>
            <a:endParaRPr lang="en-GB" sz="2000" dirty="0" smtClean="0">
              <a:latin typeface="+mj-lt"/>
            </a:endParaRPr>
          </a:p>
          <a:p>
            <a:endParaRPr lang="en-GB" sz="2000" dirty="0" smtClean="0">
              <a:latin typeface="+mj-lt"/>
            </a:endParaRPr>
          </a:p>
          <a:p>
            <a:endParaRPr lang="en-GB" sz="2000" dirty="0" smtClean="0">
              <a:latin typeface="+mj-lt"/>
            </a:endParaRPr>
          </a:p>
          <a:p>
            <a:endParaRPr lang="en-GB" sz="2000" dirty="0" smtClean="0">
              <a:latin typeface="+mj-lt"/>
            </a:endParaRPr>
          </a:p>
          <a:p>
            <a:endParaRPr lang="en-GB" sz="2000" dirty="0" smtClean="0">
              <a:latin typeface="+mj-lt"/>
            </a:endParaRPr>
          </a:p>
          <a:p>
            <a:r>
              <a:rPr lang="en-GB" sz="2000" dirty="0" smtClean="0">
                <a:latin typeface="+mj-lt"/>
              </a:rPr>
              <a:t>And you will receive at the end of the operation:</a:t>
            </a:r>
          </a:p>
          <a:p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584150"/>
              </p:ext>
            </p:extLst>
          </p:nvPr>
        </p:nvGraphicFramePr>
        <p:xfrm>
          <a:off x="2227337" y="3914773"/>
          <a:ext cx="5557842" cy="433390"/>
        </p:xfrm>
        <a:graphic>
          <a:graphicData uri="http://schemas.openxmlformats.org/drawingml/2006/table">
            <a:tbl>
              <a:tblPr firstRow="1" firstCol="1" bandRow="1">
                <a:effectLst/>
                <a:tableStyleId>{5940675A-B579-460E-94D1-54222C63F5DA}</a:tableStyleId>
              </a:tblPr>
              <a:tblGrid>
                <a:gridCol w="926307"/>
                <a:gridCol w="926307"/>
                <a:gridCol w="926307"/>
                <a:gridCol w="926307"/>
                <a:gridCol w="926307"/>
                <a:gridCol w="926307"/>
              </a:tblGrid>
              <a:tr h="2166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 panose="020F0502020204030204" pitchFamily="34" charset="0"/>
                        </a:rPr>
                        <a:t>Tr. ID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 panose="020F0502020204030204" pitchFamily="34" charset="0"/>
                        </a:rPr>
                        <a:t>CH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LEN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 panose="020F0502020204030204" pitchFamily="34" charset="0"/>
                        </a:rPr>
                        <a:t>CMD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 panose="020F0502020204030204" pitchFamily="34" charset="0"/>
                        </a:rPr>
                        <a:t>DATA&lt;1&gt;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 panose="020F0502020204030204" pitchFamily="34" charset="0"/>
                        </a:rPr>
                        <a:t>DATA&lt;0&gt;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166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 panose="020F0502020204030204" pitchFamily="34" charset="0"/>
                        </a:rPr>
                        <a:t>I2C_WRITE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 panose="020F0502020204030204" pitchFamily="34" charset="0"/>
                        </a:rPr>
                        <a:t>I2C address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 panose="020F0502020204030204" pitchFamily="34" charset="0"/>
                        </a:rPr>
                        <a:t>DATA BYTE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243" name="Group 242"/>
          <p:cNvGrpSpPr/>
          <p:nvPr/>
        </p:nvGrpSpPr>
        <p:grpSpPr>
          <a:xfrm>
            <a:off x="1093702" y="3163887"/>
            <a:ext cx="6688223" cy="719138"/>
            <a:chOff x="1077912" y="3087687"/>
            <a:chExt cx="6688223" cy="719138"/>
          </a:xfrm>
        </p:grpSpPr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1811337" y="3087687"/>
              <a:ext cx="739775" cy="254000"/>
            </a:xfrm>
            <a:prstGeom prst="rect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7" name="Rectangle 8"/>
            <p:cNvSpPr>
              <a:spLocks noChangeArrowheads="1"/>
            </p:cNvSpPr>
            <p:nvPr/>
          </p:nvSpPr>
          <p:spPr bwMode="auto">
            <a:xfrm>
              <a:off x="1811337" y="3087687"/>
              <a:ext cx="739775" cy="254000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8" name="Rectangle 9"/>
            <p:cNvSpPr>
              <a:spLocks noChangeArrowheads="1"/>
            </p:cNvSpPr>
            <p:nvPr/>
          </p:nvSpPr>
          <p:spPr bwMode="auto">
            <a:xfrm>
              <a:off x="1966912" y="3135312"/>
              <a:ext cx="45845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Address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" name="Rectangle 10"/>
            <p:cNvSpPr>
              <a:spLocks noChangeArrowheads="1"/>
            </p:cNvSpPr>
            <p:nvPr/>
          </p:nvSpPr>
          <p:spPr bwMode="auto">
            <a:xfrm>
              <a:off x="2551112" y="3087687"/>
              <a:ext cx="741363" cy="254000"/>
            </a:xfrm>
            <a:prstGeom prst="rect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0" name="Rectangle 11"/>
            <p:cNvSpPr>
              <a:spLocks noChangeArrowheads="1"/>
            </p:cNvSpPr>
            <p:nvPr/>
          </p:nvSpPr>
          <p:spPr bwMode="auto">
            <a:xfrm>
              <a:off x="2551112" y="3087687"/>
              <a:ext cx="741363" cy="254000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1" name="Rectangle 12"/>
            <p:cNvSpPr>
              <a:spLocks noChangeArrowheads="1"/>
            </p:cNvSpPr>
            <p:nvPr/>
          </p:nvSpPr>
          <p:spPr bwMode="auto">
            <a:xfrm>
              <a:off x="2722562" y="3135312"/>
              <a:ext cx="42479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Control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" name="Rectangle 13"/>
            <p:cNvSpPr>
              <a:spLocks noChangeArrowheads="1"/>
            </p:cNvSpPr>
            <p:nvPr/>
          </p:nvSpPr>
          <p:spPr bwMode="auto">
            <a:xfrm>
              <a:off x="3292475" y="3087687"/>
              <a:ext cx="1455738" cy="2540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3" name="Rectangle 14"/>
            <p:cNvSpPr>
              <a:spLocks noChangeArrowheads="1"/>
            </p:cNvSpPr>
            <p:nvPr/>
          </p:nvSpPr>
          <p:spPr bwMode="auto">
            <a:xfrm>
              <a:off x="3292475" y="3087687"/>
              <a:ext cx="1455738" cy="254000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4" name="Rectangle 15"/>
            <p:cNvSpPr>
              <a:spLocks noChangeArrowheads="1"/>
            </p:cNvSpPr>
            <p:nvPr/>
          </p:nvSpPr>
          <p:spPr bwMode="auto">
            <a:xfrm>
              <a:off x="3897312" y="3135312"/>
              <a:ext cx="267702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Data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5" name="Rectangle 16"/>
            <p:cNvSpPr>
              <a:spLocks noChangeArrowheads="1"/>
            </p:cNvSpPr>
            <p:nvPr/>
          </p:nvSpPr>
          <p:spPr bwMode="auto">
            <a:xfrm>
              <a:off x="4748212" y="3087687"/>
              <a:ext cx="741363" cy="254000"/>
            </a:xfrm>
            <a:prstGeom prst="rect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Rectangle 17"/>
            <p:cNvSpPr>
              <a:spLocks noChangeArrowheads="1"/>
            </p:cNvSpPr>
            <p:nvPr/>
          </p:nvSpPr>
          <p:spPr bwMode="auto">
            <a:xfrm>
              <a:off x="4748212" y="3087687"/>
              <a:ext cx="741363" cy="254000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7" name="Rectangle 18"/>
            <p:cNvSpPr>
              <a:spLocks noChangeArrowheads="1"/>
            </p:cNvSpPr>
            <p:nvPr/>
          </p:nvSpPr>
          <p:spPr bwMode="auto">
            <a:xfrm>
              <a:off x="5026025" y="3135312"/>
              <a:ext cx="203582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FCS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8" name="Rectangle 19"/>
            <p:cNvSpPr>
              <a:spLocks noChangeArrowheads="1"/>
            </p:cNvSpPr>
            <p:nvPr/>
          </p:nvSpPr>
          <p:spPr bwMode="auto">
            <a:xfrm>
              <a:off x="5487987" y="3087687"/>
              <a:ext cx="823913" cy="254000"/>
            </a:xfrm>
            <a:prstGeom prst="rect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GB" sz="1200" dirty="0" smtClean="0"/>
                <a:t>011111110</a:t>
              </a:r>
              <a:endParaRPr lang="en-GB" sz="1200" dirty="0"/>
            </a:p>
          </p:txBody>
        </p:sp>
        <p:sp>
          <p:nvSpPr>
            <p:cNvPr id="29" name="Rectangle 20"/>
            <p:cNvSpPr>
              <a:spLocks noChangeArrowheads="1"/>
            </p:cNvSpPr>
            <p:nvPr/>
          </p:nvSpPr>
          <p:spPr bwMode="auto">
            <a:xfrm>
              <a:off x="5487987" y="3087687"/>
              <a:ext cx="823913" cy="254000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5" name="Rectangle 26"/>
            <p:cNvSpPr>
              <a:spLocks noChangeArrowheads="1"/>
            </p:cNvSpPr>
            <p:nvPr/>
          </p:nvSpPr>
          <p:spPr bwMode="auto">
            <a:xfrm>
              <a:off x="6394450" y="3140074"/>
              <a:ext cx="34144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HDLC 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6" name="Rectangle 27"/>
            <p:cNvSpPr>
              <a:spLocks noChangeArrowheads="1"/>
            </p:cNvSpPr>
            <p:nvPr/>
          </p:nvSpPr>
          <p:spPr bwMode="auto">
            <a:xfrm>
              <a:off x="6723062" y="3140074"/>
              <a:ext cx="34304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frame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7" name="Rectangle 28"/>
            <p:cNvSpPr>
              <a:spLocks noChangeArrowheads="1"/>
            </p:cNvSpPr>
            <p:nvPr/>
          </p:nvSpPr>
          <p:spPr bwMode="auto">
            <a:xfrm>
              <a:off x="7051675" y="3140074"/>
              <a:ext cx="3206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 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5" name="Rectangle 66"/>
            <p:cNvSpPr>
              <a:spLocks noChangeArrowheads="1"/>
            </p:cNvSpPr>
            <p:nvPr/>
          </p:nvSpPr>
          <p:spPr bwMode="auto">
            <a:xfrm>
              <a:off x="1077912" y="3087687"/>
              <a:ext cx="739775" cy="254000"/>
            </a:xfrm>
            <a:prstGeom prst="rect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GB" sz="1200" dirty="0" smtClean="0"/>
                <a:t>01111110</a:t>
              </a:r>
              <a:endParaRPr lang="en-GB" sz="1200" dirty="0"/>
            </a:p>
          </p:txBody>
        </p:sp>
        <p:sp>
          <p:nvSpPr>
            <p:cNvPr id="66" name="Rectangle 67"/>
            <p:cNvSpPr>
              <a:spLocks noChangeArrowheads="1"/>
            </p:cNvSpPr>
            <p:nvPr/>
          </p:nvSpPr>
          <p:spPr bwMode="auto">
            <a:xfrm>
              <a:off x="1077912" y="3087687"/>
              <a:ext cx="739775" cy="254000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68" name="Line 69"/>
            <p:cNvSpPr>
              <a:spLocks noChangeShapeType="1"/>
            </p:cNvSpPr>
            <p:nvPr/>
          </p:nvSpPr>
          <p:spPr bwMode="auto">
            <a:xfrm flipH="1">
              <a:off x="2209714" y="3341687"/>
              <a:ext cx="1082758" cy="465138"/>
            </a:xfrm>
            <a:prstGeom prst="line">
              <a:avLst/>
            </a:prstGeom>
            <a:noFill/>
            <a:ln w="12700" cap="rnd">
              <a:solidFill>
                <a:srgbClr val="C0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69" name="Line 70"/>
            <p:cNvSpPr>
              <a:spLocks noChangeShapeType="1"/>
            </p:cNvSpPr>
            <p:nvPr/>
          </p:nvSpPr>
          <p:spPr bwMode="auto">
            <a:xfrm>
              <a:off x="4748213" y="3341687"/>
              <a:ext cx="3017922" cy="465138"/>
            </a:xfrm>
            <a:prstGeom prst="line">
              <a:avLst/>
            </a:prstGeom>
            <a:noFill/>
            <a:ln w="12700" cap="rnd">
              <a:solidFill>
                <a:srgbClr val="C050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graphicFrame>
        <p:nvGraphicFramePr>
          <p:cNvPr id="240" name="Table 2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353495"/>
              </p:ext>
            </p:extLst>
          </p:nvPr>
        </p:nvGraphicFramePr>
        <p:xfrm>
          <a:off x="1077912" y="5382417"/>
          <a:ext cx="5557842" cy="433390"/>
        </p:xfrm>
        <a:graphic>
          <a:graphicData uri="http://schemas.openxmlformats.org/drawingml/2006/table">
            <a:tbl>
              <a:tblPr firstRow="1" firstCol="1" bandRow="1">
                <a:effectLst/>
                <a:tableStyleId>{5940675A-B579-460E-94D1-54222C63F5DA}</a:tableStyleId>
              </a:tblPr>
              <a:tblGrid>
                <a:gridCol w="926307"/>
                <a:gridCol w="926307"/>
                <a:gridCol w="926307"/>
                <a:gridCol w="926307"/>
                <a:gridCol w="926307"/>
                <a:gridCol w="926307"/>
              </a:tblGrid>
              <a:tr h="2166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 panose="020F0502020204030204" pitchFamily="34" charset="0"/>
                        </a:rPr>
                        <a:t>Tr. ID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 panose="020F0502020204030204" pitchFamily="34" charset="0"/>
                        </a:rPr>
                        <a:t>CH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LEN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ERR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 panose="020F0502020204030204" pitchFamily="34" charset="0"/>
                        </a:rPr>
                        <a:t>DATA&lt;1&gt;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 panose="020F0502020204030204" pitchFamily="34" charset="0"/>
                        </a:rPr>
                        <a:t>DATA&lt;0&gt;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166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Status (ACK)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-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2454315" y="4161155"/>
            <a:ext cx="464505" cy="159068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Oval 29"/>
          <p:cNvSpPr/>
          <p:nvPr/>
        </p:nvSpPr>
        <p:spPr>
          <a:xfrm>
            <a:off x="1312544" y="5631815"/>
            <a:ext cx="464505" cy="159068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Oval 30"/>
          <p:cNvSpPr/>
          <p:nvPr/>
        </p:nvSpPr>
        <p:spPr>
          <a:xfrm>
            <a:off x="3380937" y="4161155"/>
            <a:ext cx="464505" cy="159068"/>
          </a:xfrm>
          <a:prstGeom prst="ellipse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Oval 31"/>
          <p:cNvSpPr/>
          <p:nvPr/>
        </p:nvSpPr>
        <p:spPr>
          <a:xfrm>
            <a:off x="2229799" y="5631815"/>
            <a:ext cx="464505" cy="159068"/>
          </a:xfrm>
          <a:prstGeom prst="ellipse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790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JTAG master Interface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42923" cy="4876800"/>
          </a:xfrm>
        </p:spPr>
        <p:txBody>
          <a:bodyPr>
            <a:normAutofit/>
          </a:bodyPr>
          <a:lstStyle/>
          <a:p>
            <a:r>
              <a:rPr lang="en-GB" sz="1800" dirty="0" smtClean="0"/>
              <a:t>Configurable bus </a:t>
            </a:r>
            <a:r>
              <a:rPr lang="en-GB" sz="1800" dirty="0"/>
              <a:t>transactions </a:t>
            </a:r>
            <a:r>
              <a:rPr lang="en-GB" sz="1800" dirty="0" smtClean="0"/>
              <a:t>length up to 128-bit. </a:t>
            </a:r>
          </a:p>
          <a:p>
            <a:r>
              <a:rPr lang="en-GB" sz="1800" dirty="0" smtClean="0"/>
              <a:t>Longer </a:t>
            </a:r>
            <a:r>
              <a:rPr lang="en-GB" sz="1800" dirty="0"/>
              <a:t>transactions are </a:t>
            </a:r>
            <a:r>
              <a:rPr lang="en-GB" sz="1800" dirty="0" smtClean="0"/>
              <a:t>possible </a:t>
            </a:r>
            <a:r>
              <a:rPr lang="en-GB" sz="1800" dirty="0"/>
              <a:t>by segmenting </a:t>
            </a:r>
            <a:r>
              <a:rPr lang="en-GB" sz="1800" dirty="0" smtClean="0"/>
              <a:t>on </a:t>
            </a:r>
            <a:r>
              <a:rPr lang="en-GB" sz="1800" dirty="0"/>
              <a:t>consecutive channel commands</a:t>
            </a:r>
            <a:r>
              <a:rPr lang="en-GB" sz="1800" dirty="0" smtClean="0"/>
              <a:t>.</a:t>
            </a:r>
          </a:p>
          <a:p>
            <a:r>
              <a:rPr lang="en-US" sz="1800" dirty="0" smtClean="0"/>
              <a:t>Asynchronous</a:t>
            </a:r>
            <a:r>
              <a:rPr lang="it-IT" sz="1800" dirty="0" smtClean="0"/>
              <a:t> </a:t>
            </a:r>
            <a:r>
              <a:rPr lang="en-GB" sz="1800" dirty="0" smtClean="0"/>
              <a:t>reset </a:t>
            </a:r>
            <a:r>
              <a:rPr lang="en-GB" sz="1800" dirty="0"/>
              <a:t>line of configurable pulse </a:t>
            </a:r>
            <a:r>
              <a:rPr lang="en-GB" sz="1800" dirty="0" smtClean="0"/>
              <a:t>width</a:t>
            </a:r>
          </a:p>
          <a:p>
            <a:r>
              <a:rPr lang="en-GB" sz="1800" dirty="0" smtClean="0"/>
              <a:t>Bus frequency </a:t>
            </a:r>
            <a:r>
              <a:rPr lang="en-GB" sz="1800" dirty="0"/>
              <a:t>spans from 156KHz up to </a:t>
            </a:r>
            <a:r>
              <a:rPr lang="en-GB" sz="1800" dirty="0" smtClean="0"/>
              <a:t>20MHz in </a:t>
            </a:r>
            <a:r>
              <a:rPr lang="en-GB" sz="1800" dirty="0"/>
              <a:t>128 user programmable steps</a:t>
            </a:r>
            <a:r>
              <a:rPr lang="en-GB" sz="1800" dirty="0" smtClean="0"/>
              <a:t>.</a:t>
            </a:r>
          </a:p>
          <a:p>
            <a:r>
              <a:rPr lang="en-GB" sz="1800" dirty="0" smtClean="0"/>
              <a:t>JTAG Tap controller state machine need to be implemented in the </a:t>
            </a:r>
            <a:r>
              <a:rPr lang="en-GB" sz="1800" dirty="0"/>
              <a:t>FPGA </a:t>
            </a:r>
            <a:r>
              <a:rPr lang="en-GB" sz="1800" dirty="0" smtClean="0"/>
              <a:t>circuitry in </a:t>
            </a:r>
            <a:r>
              <a:rPr lang="en-GB" sz="1800" dirty="0"/>
              <a:t>the control room electronics</a:t>
            </a:r>
            <a:r>
              <a:rPr lang="en-GB" sz="1800" dirty="0" smtClean="0"/>
              <a:t>.</a:t>
            </a:r>
          </a:p>
          <a:p>
            <a:r>
              <a:rPr lang="en-US" sz="1800" dirty="0"/>
              <a:t>Use standard </a:t>
            </a:r>
            <a:r>
              <a:rPr lang="en-GB" sz="1800" dirty="0"/>
              <a:t>IBM 130 digital IOs library pads with 12mA drive strength.</a:t>
            </a:r>
            <a:endParaRPr lang="en-US" sz="1800" dirty="0"/>
          </a:p>
          <a:p>
            <a:endParaRPr lang="en-GB" sz="1800" dirty="0" smtClean="0"/>
          </a:p>
          <a:p>
            <a:endParaRPr lang="en-GB" sz="1800" dirty="0" smtClean="0"/>
          </a:p>
          <a:p>
            <a:endParaRPr lang="it-IT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1940" y="4063877"/>
            <a:ext cx="3304151" cy="2575172"/>
          </a:xfrm>
          <a:prstGeom prst="rect">
            <a:avLst/>
          </a:prstGeom>
        </p:spPr>
      </p:pic>
      <p:sp>
        <p:nvSpPr>
          <p:cNvPr id="218" name="TextBox 217"/>
          <p:cNvSpPr txBox="1"/>
          <p:nvPr/>
        </p:nvSpPr>
        <p:spPr>
          <a:xfrm>
            <a:off x="7002584" y="844034"/>
            <a:ext cx="2266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Successfully tested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21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SPI </a:t>
            </a:r>
            <a:r>
              <a:rPr lang="it-IT" dirty="0"/>
              <a:t>serial bus </a:t>
            </a:r>
            <a:r>
              <a:rPr lang="it-IT" dirty="0" smtClean="0"/>
              <a:t>master Interface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42923" cy="4876800"/>
          </a:xfrm>
        </p:spPr>
        <p:txBody>
          <a:bodyPr>
            <a:normAutofit/>
          </a:bodyPr>
          <a:lstStyle/>
          <a:p>
            <a:r>
              <a:rPr lang="en-GB" sz="1800" dirty="0"/>
              <a:t>F</a:t>
            </a:r>
            <a:r>
              <a:rPr lang="en-GB" sz="1800" dirty="0" smtClean="0"/>
              <a:t>ull </a:t>
            </a:r>
            <a:r>
              <a:rPr lang="en-GB" sz="1800" dirty="0"/>
              <a:t>duplex synchronous serial </a:t>
            </a:r>
            <a:r>
              <a:rPr lang="en-GB" sz="1800" dirty="0" smtClean="0"/>
              <a:t>bus with configurable bus </a:t>
            </a:r>
            <a:r>
              <a:rPr lang="en-GB" sz="1800" dirty="0"/>
              <a:t>transactions </a:t>
            </a:r>
            <a:r>
              <a:rPr lang="en-GB" sz="1800" dirty="0" smtClean="0"/>
              <a:t>up to 128-bit long. </a:t>
            </a:r>
          </a:p>
          <a:p>
            <a:r>
              <a:rPr lang="en-GB" sz="1800" dirty="0" smtClean="0"/>
              <a:t>Longer </a:t>
            </a:r>
            <a:r>
              <a:rPr lang="en-GB" sz="1800" dirty="0"/>
              <a:t>transactions are </a:t>
            </a:r>
            <a:r>
              <a:rPr lang="en-GB" sz="1800" dirty="0" smtClean="0"/>
              <a:t>possible </a:t>
            </a:r>
            <a:r>
              <a:rPr lang="en-GB" sz="1800" dirty="0"/>
              <a:t>by segmenting </a:t>
            </a:r>
            <a:r>
              <a:rPr lang="en-GB" sz="1800" dirty="0" smtClean="0"/>
              <a:t>on </a:t>
            </a:r>
            <a:r>
              <a:rPr lang="en-GB" sz="1800" dirty="0"/>
              <a:t>consecutive channel commands</a:t>
            </a:r>
            <a:r>
              <a:rPr lang="en-GB" sz="1800" dirty="0" smtClean="0"/>
              <a:t>.</a:t>
            </a:r>
          </a:p>
          <a:p>
            <a:r>
              <a:rPr lang="en-GB" sz="1800" dirty="0" smtClean="0"/>
              <a:t>Supports </a:t>
            </a:r>
            <a:r>
              <a:rPr lang="en-GB" sz="1800" dirty="0"/>
              <a:t>all the standard SPI bus operating modes: 00, 01, 10 and </a:t>
            </a:r>
            <a:r>
              <a:rPr lang="en-GB" sz="1800" dirty="0" smtClean="0"/>
              <a:t>11.</a:t>
            </a:r>
          </a:p>
          <a:p>
            <a:r>
              <a:rPr lang="en-GB" sz="1800" dirty="0"/>
              <a:t>8 individual slave select lines</a:t>
            </a:r>
            <a:r>
              <a:rPr lang="en-GB" sz="1800" dirty="0" smtClean="0"/>
              <a:t>.</a:t>
            </a:r>
          </a:p>
          <a:p>
            <a:r>
              <a:rPr lang="en-GB" sz="1800" dirty="0" smtClean="0"/>
              <a:t>Bus frequency </a:t>
            </a:r>
            <a:r>
              <a:rPr lang="en-GB" sz="1800" dirty="0"/>
              <a:t>spans from 156KHz up to </a:t>
            </a:r>
            <a:r>
              <a:rPr lang="en-GB" sz="1800" dirty="0" smtClean="0"/>
              <a:t>20MHz in </a:t>
            </a:r>
            <a:r>
              <a:rPr lang="en-GB" sz="1800" dirty="0"/>
              <a:t>128 user programmable steps</a:t>
            </a:r>
            <a:r>
              <a:rPr lang="en-GB" sz="1800" dirty="0" smtClean="0"/>
              <a:t>.</a:t>
            </a:r>
          </a:p>
          <a:p>
            <a:r>
              <a:rPr lang="en-US" sz="1800" dirty="0" smtClean="0"/>
              <a:t>Use standard </a:t>
            </a:r>
            <a:r>
              <a:rPr lang="en-GB" sz="1800" dirty="0" smtClean="0"/>
              <a:t>IBM </a:t>
            </a:r>
            <a:r>
              <a:rPr lang="en-GB" sz="1800" dirty="0"/>
              <a:t>130 digital IOs </a:t>
            </a:r>
            <a:r>
              <a:rPr lang="en-GB" sz="1800" dirty="0" smtClean="0"/>
              <a:t>library pads with 12mA drive strength.</a:t>
            </a:r>
            <a:endParaRPr lang="en-US" sz="1800" dirty="0"/>
          </a:p>
          <a:p>
            <a:endParaRPr lang="en-US" sz="1800" dirty="0" smtClean="0"/>
          </a:p>
          <a:p>
            <a:pPr marL="4125913" indent="-182563"/>
            <a:endParaRPr lang="en-US" sz="1800" dirty="0"/>
          </a:p>
          <a:p>
            <a:endParaRPr lang="it-IT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8796" y="4008360"/>
            <a:ext cx="3239728" cy="24686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02584" y="844034"/>
            <a:ext cx="2266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Successfully tested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40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Interface Adapter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42923" cy="48768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32 General Purpose digital IO lines.</a:t>
            </a:r>
          </a:p>
          <a:p>
            <a:r>
              <a:rPr lang="en-US" sz="1800" dirty="0" smtClean="0"/>
              <a:t>Each line can be individually programmed as input or </a:t>
            </a:r>
            <a:r>
              <a:rPr lang="en-US" sz="1800" dirty="0" err="1" smtClean="0"/>
              <a:t>outpu</a:t>
            </a:r>
            <a:r>
              <a:rPr lang="en-US" sz="1800" dirty="0" smtClean="0"/>
              <a:t>.</a:t>
            </a:r>
            <a:endParaRPr lang="en-US" sz="1800" dirty="0" smtClean="0"/>
          </a:p>
          <a:p>
            <a:r>
              <a:rPr lang="en-US" sz="1800" dirty="0" smtClean="0"/>
              <a:t>Input signals are sampled and registered at the raising or falling edges of the system clock or of an external strobe signal from the user’s application connected on a dedicated input line.</a:t>
            </a:r>
          </a:p>
          <a:p>
            <a:r>
              <a:rPr lang="en-US" sz="1800" dirty="0" smtClean="0"/>
              <a:t>Any line configured as input can generate an interrupt request to the control room electronics.</a:t>
            </a:r>
          </a:p>
          <a:p>
            <a:r>
              <a:rPr lang="en-US" sz="1800" dirty="0" smtClean="0"/>
              <a:t>Use standard IBM 130 digital IOs library pads with 4mA drive strength.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7002584" y="844034"/>
            <a:ext cx="2266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Successfully tested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9726" y="3705529"/>
            <a:ext cx="3685343" cy="2964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43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ADC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42923" cy="48768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sz="1800" b="1" dirty="0" smtClean="0"/>
              <a:t>31 input </a:t>
            </a:r>
            <a:r>
              <a:rPr lang="en-US" sz="1800" dirty="0" smtClean="0"/>
              <a:t>analog multiplexer connected to a </a:t>
            </a:r>
            <a:r>
              <a:rPr lang="en-US" sz="1800" b="1" dirty="0" smtClean="0"/>
              <a:t>12-bit</a:t>
            </a:r>
            <a:r>
              <a:rPr lang="en-US" sz="1800" dirty="0" smtClean="0"/>
              <a:t> analog to digital converter.</a:t>
            </a:r>
          </a:p>
          <a:p>
            <a:pPr>
              <a:spcBef>
                <a:spcPts val="1200"/>
              </a:spcBef>
            </a:pPr>
            <a:r>
              <a:rPr lang="en-US" sz="1800" dirty="0" smtClean="0"/>
              <a:t>One analog input internally connected to the embedded </a:t>
            </a:r>
            <a:r>
              <a:rPr lang="en-US" sz="1800" b="1" dirty="0" smtClean="0"/>
              <a:t>temperature sensor</a:t>
            </a:r>
            <a:r>
              <a:rPr lang="en-US" sz="1800" dirty="0" smtClean="0"/>
              <a:t>.</a:t>
            </a:r>
          </a:p>
          <a:p>
            <a:pPr>
              <a:spcBef>
                <a:spcPts val="1200"/>
              </a:spcBef>
            </a:pPr>
            <a:r>
              <a:rPr lang="en-US" sz="1800" dirty="0" smtClean="0"/>
              <a:t>All inputs feature a switchable </a:t>
            </a:r>
            <a:r>
              <a:rPr lang="en-US" sz="1800" b="1" dirty="0" smtClean="0"/>
              <a:t>100uA current source </a:t>
            </a:r>
            <a:r>
              <a:rPr lang="en-US" sz="1800" dirty="0" smtClean="0"/>
              <a:t>to facilitate the use of externally connected resistance temperature sensors (RTD).</a:t>
            </a:r>
          </a:p>
          <a:p>
            <a:pPr>
              <a:spcBef>
                <a:spcPts val="1200"/>
              </a:spcBef>
            </a:pPr>
            <a:r>
              <a:rPr lang="en-US" sz="1800" dirty="0" smtClean="0"/>
              <a:t>Time of conversion: </a:t>
            </a:r>
            <a:r>
              <a:rPr lang="en-US" sz="1800" b="1" dirty="0" smtClean="0"/>
              <a:t>760uS</a:t>
            </a:r>
            <a:r>
              <a:rPr lang="en-US" sz="1800" dirty="0" smtClean="0"/>
              <a:t> (compatible with the conversion requirements of slow varying parameters like detector leakage current and temperature, power supply voltages etc.)</a:t>
            </a:r>
          </a:p>
          <a:p>
            <a:pPr>
              <a:spcBef>
                <a:spcPts val="1200"/>
              </a:spcBef>
            </a:pPr>
            <a:r>
              <a:rPr lang="en-US" sz="1800" dirty="0" smtClean="0"/>
              <a:t>Analog input range:  </a:t>
            </a:r>
            <a:r>
              <a:rPr lang="en-US" sz="1800" b="1" dirty="0" smtClean="0"/>
              <a:t>0.0 V to 1.0 V</a:t>
            </a:r>
          </a:p>
          <a:p>
            <a:pPr>
              <a:spcBef>
                <a:spcPts val="1200"/>
              </a:spcBef>
            </a:pPr>
            <a:r>
              <a:rPr lang="en-US" sz="1800" dirty="0" smtClean="0"/>
              <a:t>Implements internal </a:t>
            </a:r>
            <a:r>
              <a:rPr lang="en-US" sz="1800" b="1" dirty="0" smtClean="0"/>
              <a:t>Gain correction </a:t>
            </a:r>
            <a:r>
              <a:rPr lang="en-US" sz="1800" dirty="0" smtClean="0"/>
              <a:t>and </a:t>
            </a:r>
            <a:r>
              <a:rPr lang="en-US" sz="1800" b="1" dirty="0" smtClean="0"/>
              <a:t>Offset cancellation</a:t>
            </a:r>
            <a:r>
              <a:rPr lang="en-US" sz="1800" dirty="0" smtClean="0"/>
              <a:t>.</a:t>
            </a:r>
          </a:p>
          <a:p>
            <a:pPr>
              <a:spcBef>
                <a:spcPts val="1200"/>
              </a:spcBef>
            </a:pPr>
            <a:r>
              <a:rPr lang="en-US" sz="1800" dirty="0" smtClean="0"/>
              <a:t>The gain calibration coefficient is evaluated during the testing phase for every chip and stored on the on-chip e-fuse bank. </a:t>
            </a:r>
          </a:p>
          <a:p>
            <a:pPr>
              <a:spcBef>
                <a:spcPts val="1200"/>
              </a:spcBef>
            </a:pPr>
            <a:r>
              <a:rPr lang="en-US" sz="1800" dirty="0" smtClean="0"/>
              <a:t>The stored coefficient can be overridden to compensate for any possible drifts caused by the radiation environment.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6324601" y="844034"/>
            <a:ext cx="294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DEA900"/>
                </a:solidFill>
              </a:rPr>
              <a:t>PRELIMINARY Test results</a:t>
            </a:r>
            <a:endParaRPr lang="en-US" b="1" dirty="0">
              <a:solidFill>
                <a:srgbClr val="DEA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5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6191250" algn="l"/>
              </a:tabLst>
            </a:pPr>
            <a:r>
              <a:rPr lang="en-US" dirty="0" smtClean="0"/>
              <a:t>ADC</a:t>
            </a:r>
            <a:endParaRPr lang="en-US" sz="27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75" y="4110903"/>
            <a:ext cx="7991475" cy="240038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324601" y="844034"/>
            <a:ext cx="294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DEA900"/>
                </a:solidFill>
              </a:rPr>
              <a:t>PRELIMINARY Test results</a:t>
            </a:r>
            <a:endParaRPr lang="en-US" b="1" dirty="0">
              <a:solidFill>
                <a:srgbClr val="DEA9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" y="1524000"/>
            <a:ext cx="7882889" cy="2550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10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Prototype </a:t>
            </a:r>
            <a:r>
              <a:rPr lang="en-US" dirty="0" smtClean="0"/>
              <a:t>test bench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sz="2000" dirty="0" smtClean="0">
                <a:latin typeface="+mj-lt"/>
                <a:cs typeface="Arial" panose="020B0604020202020204" pitchFamily="34" charset="0"/>
              </a:rPr>
              <a:t>For precise ADC and DAC characterization.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latin typeface="+mj-lt"/>
                <a:cs typeface="Arial" panose="020B0604020202020204" pitchFamily="34" charset="0"/>
              </a:rPr>
              <a:t>For the final production testing </a:t>
            </a:r>
            <a:endParaRPr lang="en-US" sz="2800" dirty="0" smtClean="0">
              <a:latin typeface="+mj-lt"/>
              <a:cs typeface="Arial" panose="020B0604020202020204" pitchFamily="34" charset="0"/>
            </a:endParaRPr>
          </a:p>
          <a:p>
            <a:endParaRPr lang="it-IT" sz="2800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7000"/>
                    </a14:imgEffect>
                    <a14:imgEffect>
                      <a14:brightnessContrast bright="10000" contrast="-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148" t="3750" r="11481" b="11944"/>
          <a:stretch/>
        </p:blipFill>
        <p:spPr>
          <a:xfrm>
            <a:off x="5326786" y="1767840"/>
            <a:ext cx="2875938" cy="4593932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47000"/>
                    </a14:imgEffect>
                    <a14:imgEffect>
                      <a14:brightnessContrast bright="20000" contrast="-2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951" t="26562" r="13965"/>
          <a:stretch/>
        </p:blipFill>
        <p:spPr>
          <a:xfrm>
            <a:off x="1053465" y="3244154"/>
            <a:ext cx="3457574" cy="3117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77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7" t="5008" r="13338" b="10228"/>
          <a:stretch/>
        </p:blipFill>
        <p:spPr>
          <a:xfrm>
            <a:off x="2061209" y="2827020"/>
            <a:ext cx="5162551" cy="3916680"/>
          </a:xfrm>
          <a:prstGeom prst="rect">
            <a:avLst/>
          </a:prstGeom>
          <a:effectLst>
            <a:softEdge rad="3556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dirty="0">
                <a:cs typeface="Arial" panose="020B0604020202020204" pitchFamily="34" charset="0"/>
              </a:rPr>
              <a:t>Stand-alone </a:t>
            </a:r>
            <a:r>
              <a:rPr lang="en-US" dirty="0" smtClean="0">
                <a:cs typeface="Arial" panose="020B0604020202020204" pitchFamily="34" charset="0"/>
              </a:rPr>
              <a:t>test-bench  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sz="2000" dirty="0" smtClean="0">
                <a:latin typeface="+mj-lt"/>
                <a:cs typeface="Arial" panose="020B0604020202020204" pitchFamily="34" charset="0"/>
              </a:rPr>
              <a:t>For </a:t>
            </a:r>
            <a:r>
              <a:rPr lang="en-US" sz="2000" dirty="0">
                <a:latin typeface="+mj-lt"/>
                <a:cs typeface="Arial" panose="020B0604020202020204" pitchFamily="34" charset="0"/>
              </a:rPr>
              <a:t>functional verification </a:t>
            </a:r>
            <a:r>
              <a:rPr lang="en-US" sz="2000" dirty="0" smtClean="0">
                <a:latin typeface="+mj-lt"/>
                <a:cs typeface="Arial" panose="020B0604020202020204" pitchFamily="34" charset="0"/>
              </a:rPr>
              <a:t>(</a:t>
            </a:r>
            <a:r>
              <a:rPr lang="en-US" sz="2000" dirty="0">
                <a:latin typeface="+mj-lt"/>
                <a:cs typeface="Arial" panose="020B0604020202020204" pitchFamily="34" charset="0"/>
              </a:rPr>
              <a:t>on bare-die)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latin typeface="+mj-lt"/>
                <a:cs typeface="Arial" panose="020B0604020202020204" pitchFamily="34" charset="0"/>
              </a:rPr>
              <a:t>Irradiation performance testing </a:t>
            </a:r>
            <a:r>
              <a:rPr lang="en-US" sz="2000" dirty="0" smtClean="0">
                <a:latin typeface="+mj-lt"/>
                <a:cs typeface="Arial" panose="020B0604020202020204" pitchFamily="34" charset="0"/>
              </a:rPr>
              <a:t>(</a:t>
            </a:r>
            <a:r>
              <a:rPr lang="en-US" sz="2000" dirty="0">
                <a:latin typeface="+mj-lt"/>
                <a:cs typeface="Arial" panose="020B0604020202020204" pitchFamily="34" charset="0"/>
              </a:rPr>
              <a:t>on bare-die and packaged parts)</a:t>
            </a:r>
          </a:p>
          <a:p>
            <a:pPr marL="0" indent="0">
              <a:buNone/>
            </a:pPr>
            <a:endParaRPr lang="en-US" dirty="0">
              <a:latin typeface="+mj-lt"/>
              <a:cs typeface="Arial" panose="020B0604020202020204" pitchFamily="34" charset="0"/>
            </a:endParaRPr>
          </a:p>
          <a:p>
            <a:pPr lvl="1"/>
            <a:endParaRPr lang="it-IT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07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Outline</a:t>
            </a:r>
            <a:r>
              <a:rPr lang="it-IT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the GBT-SCA is</a:t>
            </a:r>
          </a:p>
          <a:p>
            <a:r>
              <a:rPr lang="en-US" dirty="0" smtClean="0"/>
              <a:t>Interfaces and communication</a:t>
            </a:r>
          </a:p>
          <a:p>
            <a:r>
              <a:rPr lang="en-US" dirty="0" smtClean="0"/>
              <a:t>Prototypes testing status and results </a:t>
            </a:r>
          </a:p>
          <a:p>
            <a:r>
              <a:rPr lang="en-US" dirty="0" smtClean="0"/>
              <a:t>Practical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09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GB" dirty="0" smtClean="0">
                <a:cs typeface="Arial" panose="020B0604020202020204" pitchFamily="34" charset="0"/>
              </a:rPr>
              <a:t>Stand-alone test-bench  </a:t>
            </a:r>
            <a:endParaRPr lang="en-GB" dirty="0">
              <a:cs typeface="Arial" panose="020B0604020202020204" pitchFamily="34" charset="0"/>
            </a:endParaRPr>
          </a:p>
        </p:txBody>
      </p:sp>
      <p:pic>
        <p:nvPicPr>
          <p:cNvPr id="24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682" y="4626382"/>
            <a:ext cx="3624560" cy="18439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" t="305" r="-579" b="9043"/>
          <a:stretch/>
        </p:blipFill>
        <p:spPr>
          <a:xfrm>
            <a:off x="5618969" y="3433024"/>
            <a:ext cx="1591138" cy="1220901"/>
          </a:xfrm>
          <a:prstGeom prst="corner">
            <a:avLst>
              <a:gd name="adj1" fmla="val 31431"/>
              <a:gd name="adj2" fmla="val 130325"/>
            </a:avLst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134" y="3797086"/>
            <a:ext cx="1484666" cy="898048"/>
          </a:xfrm>
          <a:prstGeom prst="rect">
            <a:avLst/>
          </a:prstGeom>
        </p:spPr>
      </p:pic>
      <p:pic>
        <p:nvPicPr>
          <p:cNvPr id="29" name="Picture 28" descr="laptop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592" y="4794897"/>
            <a:ext cx="1368152" cy="1368152"/>
          </a:xfrm>
          <a:prstGeom prst="rect">
            <a:avLst/>
          </a:prstGeom>
        </p:spPr>
      </p:pic>
      <p:cxnSp>
        <p:nvCxnSpPr>
          <p:cNvPr id="30" name="Straight Arrow Connector 29"/>
          <p:cNvCxnSpPr/>
          <p:nvPr/>
        </p:nvCxnSpPr>
        <p:spPr>
          <a:xfrm>
            <a:off x="5279822" y="5124562"/>
            <a:ext cx="216000" cy="0"/>
          </a:xfrm>
          <a:prstGeom prst="straightConnector1">
            <a:avLst/>
          </a:prstGeom>
          <a:ln w="57150"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025696" y="5755180"/>
            <a:ext cx="216000" cy="0"/>
          </a:xfrm>
          <a:prstGeom prst="straightConnector1">
            <a:avLst/>
          </a:prstGeom>
          <a:ln w="57150"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urved Connector 31"/>
          <p:cNvCxnSpPr>
            <a:stCxn id="29" idx="3"/>
            <a:endCxn id="36" idx="2"/>
          </p:cNvCxnSpPr>
          <p:nvPr/>
        </p:nvCxnSpPr>
        <p:spPr>
          <a:xfrm flipV="1">
            <a:off x="2084744" y="4816787"/>
            <a:ext cx="2415060" cy="662186"/>
          </a:xfrm>
          <a:prstGeom prst="curvedConnector4">
            <a:avLst>
              <a:gd name="adj1" fmla="val 50000"/>
              <a:gd name="adj2" fmla="val 13782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6569402" y="4737745"/>
            <a:ext cx="640704" cy="684076"/>
          </a:xfrm>
          <a:prstGeom prst="straightConnector1">
            <a:avLst/>
          </a:prstGeom>
          <a:ln w="57150"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>
            <a:off x="7477978" y="4737745"/>
            <a:ext cx="640704" cy="684076"/>
          </a:xfrm>
          <a:prstGeom prst="straightConnector1">
            <a:avLst/>
          </a:prstGeom>
          <a:ln w="57150"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19"/>
          <p:cNvSpPr txBox="1"/>
          <p:nvPr/>
        </p:nvSpPr>
        <p:spPr>
          <a:xfrm>
            <a:off x="5591044" y="1474923"/>
            <a:ext cx="3751076" cy="2108269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Test Boards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Calibri" panose="020F0502020204030204" pitchFamily="34" charset="0"/>
              </a:rPr>
              <a:t>Interface board</a:t>
            </a:r>
          </a:p>
          <a:p>
            <a:pPr marL="449263" lvl="1" indent="-160338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Calibri" panose="020F0502020204030204" pitchFamily="34" charset="0"/>
              </a:rPr>
              <a:t>Level translators</a:t>
            </a:r>
          </a:p>
          <a:p>
            <a:pPr marL="449263" lvl="1" indent="-160338" defTabSz="1431925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Calibri" panose="020F0502020204030204" pitchFamily="34" charset="0"/>
              </a:rPr>
              <a:t>Voltage regulators</a:t>
            </a:r>
          </a:p>
          <a:p>
            <a:pPr marL="449263" lvl="1" indent="-160338" defTabSz="1431925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</a:rPr>
              <a:t>e</a:t>
            </a:r>
            <a:r>
              <a:rPr lang="en-GB" sz="1400" dirty="0" smtClean="0">
                <a:latin typeface="Calibri" panose="020F0502020204030204" pitchFamily="34" charset="0"/>
              </a:rPr>
              <a:t>tc..</a:t>
            </a:r>
          </a:p>
          <a:p>
            <a:pPr marL="182563" indent="-182563" defTabSz="1431925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Calibri" panose="020F0502020204030204" pitchFamily="34" charset="0"/>
              </a:rPr>
              <a:t>Load boards</a:t>
            </a:r>
            <a:endParaRPr lang="en-GB" dirty="0">
              <a:latin typeface="Calibri" panose="020F0502020204030204" pitchFamily="34" charset="0"/>
            </a:endParaRPr>
          </a:p>
          <a:p>
            <a:pPr marL="182563" lvl="1" indent="-90488" defTabSz="1431925">
              <a:buFont typeface="Arial" panose="020B0604020202020204" pitchFamily="34" charset="0"/>
              <a:buChar char="•"/>
            </a:pPr>
            <a:endParaRPr lang="en-GB" sz="1400" dirty="0" smtClean="0">
              <a:latin typeface="Calibri" panose="020F0502020204030204" pitchFamily="34" charset="0"/>
            </a:endParaRPr>
          </a:p>
          <a:p>
            <a:pPr marL="182563" lvl="1" indent="-90488" defTabSz="1431925">
              <a:buFont typeface="Arial" panose="020B0604020202020204" pitchFamily="34" charset="0"/>
              <a:buChar char="•"/>
            </a:pPr>
            <a:endParaRPr lang="en-GB" sz="1400" dirty="0" smtClean="0">
              <a:latin typeface="Calibri" panose="020F0502020204030204" pitchFamily="34" charset="0"/>
            </a:endParaRPr>
          </a:p>
          <a:p>
            <a:pPr marL="182563" lvl="1" indent="-90488" defTabSz="1431925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 smtClean="0">
              <a:latin typeface="Calibri" panose="020F0502020204030204" pitchFamily="34" charset="0"/>
            </a:endParaRPr>
          </a:p>
          <a:p>
            <a:pPr marL="182563" lvl="1" indent="-90488" defTabSz="1431925">
              <a:buFont typeface="Arial" panose="020B0604020202020204" pitchFamily="34" charset="0"/>
              <a:buChar char="•"/>
            </a:pPr>
            <a:endParaRPr lang="en-GB" sz="1400" dirty="0" smtClean="0">
              <a:latin typeface="Calibri" panose="020F0502020204030204" pitchFamily="34" charset="0"/>
            </a:endParaRPr>
          </a:p>
          <a:p>
            <a:pPr marL="182563" lvl="1" indent="-90488" defTabSz="1431925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Calibri" panose="020F0502020204030204" pitchFamily="34" charset="0"/>
              </a:rPr>
              <a:t>ADCs/DACs</a:t>
            </a:r>
          </a:p>
          <a:p>
            <a:pPr marL="182563" lvl="1" indent="-90488" defTabSz="1431925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</a:rPr>
              <a:t>Current </a:t>
            </a:r>
            <a:r>
              <a:rPr lang="en-GB" sz="1400" dirty="0" smtClean="0">
                <a:latin typeface="Calibri" panose="020F0502020204030204" pitchFamily="34" charset="0"/>
              </a:rPr>
              <a:t>monitors</a:t>
            </a:r>
          </a:p>
          <a:p>
            <a:pPr marL="92075" lvl="1" defTabSz="1431925"/>
            <a:endParaRPr lang="en-GB" sz="1400" dirty="0">
              <a:latin typeface="Calibri" panose="020F0502020204030204" pitchFamily="34" charset="0"/>
            </a:endParaRPr>
          </a:p>
          <a:p>
            <a:endParaRPr lang="en-GB" sz="1400" dirty="0" smtClean="0">
              <a:latin typeface="Calibri" panose="020F0502020204030204" pitchFamily="34" charset="0"/>
            </a:endParaRPr>
          </a:p>
          <a:p>
            <a:endParaRPr lang="en-GB" sz="14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33" name="TextBox 22"/>
          <p:cNvSpPr txBox="1"/>
          <p:nvPr/>
        </p:nvSpPr>
        <p:spPr>
          <a:xfrm>
            <a:off x="2772909" y="1474923"/>
            <a:ext cx="2740514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Firmware</a:t>
            </a:r>
            <a:endParaRPr lang="en-GB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</a:rPr>
              <a:t>GBT-SCA communication handle  </a:t>
            </a:r>
          </a:p>
          <a:p>
            <a:pPr marL="358775" lvl="1" indent="-152400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</a:rPr>
              <a:t>Tx and Rx FIFOs</a:t>
            </a:r>
          </a:p>
          <a:p>
            <a:pPr marL="358775" lvl="1" indent="-152400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</a:rPr>
              <a:t>HDLC encoding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</a:rPr>
              <a:t>Slave interfaces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Calibri" panose="020F0502020204030204" pitchFamily="34" charset="0"/>
              </a:rPr>
              <a:t>PCB components control </a:t>
            </a:r>
            <a:endParaRPr lang="en-GB" sz="1400" dirty="0">
              <a:latin typeface="Calibri" panose="020F0502020204030204" pitchFamily="34" charset="0"/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34" name="TextBox 29"/>
          <p:cNvSpPr txBox="1"/>
          <p:nvPr/>
        </p:nvSpPr>
        <p:spPr>
          <a:xfrm>
            <a:off x="272440" y="1474923"/>
            <a:ext cx="247903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Software</a:t>
            </a:r>
            <a:endParaRPr lang="en-GB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</a:rPr>
              <a:t>Test </a:t>
            </a:r>
            <a:r>
              <a:rPr lang="en-GB" sz="1400" dirty="0" smtClean="0">
                <a:latin typeface="Calibri" panose="020F0502020204030204" pitchFamily="34" charset="0"/>
              </a:rPr>
              <a:t>routines </a:t>
            </a:r>
            <a:r>
              <a:rPr lang="en-GB" sz="1200" i="1" dirty="0" smtClean="0">
                <a:latin typeface="Calibri" panose="020F0502020204030204" pitchFamily="34" charset="0"/>
              </a:rPr>
              <a:t>(python)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Calibri" panose="020F0502020204030204" pitchFamily="34" charset="0"/>
              </a:rPr>
              <a:t>Interface </a:t>
            </a:r>
            <a:r>
              <a:rPr lang="en-GB" sz="1200" i="1" dirty="0" smtClean="0">
                <a:latin typeface="Calibri" panose="020F0502020204030204" pitchFamily="34" charset="0"/>
              </a:rPr>
              <a:t>(python and C++)</a:t>
            </a:r>
            <a:endParaRPr lang="en-GB" sz="1200" i="1" dirty="0">
              <a:latin typeface="Calibri" panose="020F0502020204030204" pitchFamily="34" charset="0"/>
            </a:endParaRPr>
          </a:p>
          <a:p>
            <a:pPr marL="358775" lvl="1" indent="-176213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</a:rPr>
              <a:t>SCA access classes</a:t>
            </a:r>
          </a:p>
          <a:p>
            <a:pPr marL="358775" lvl="1" indent="-176213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</a:rPr>
              <a:t>PCB control classes</a:t>
            </a:r>
          </a:p>
          <a:p>
            <a:pPr marL="358775" lvl="1" indent="-176213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Calibri" panose="020F0502020204030204" pitchFamily="34" charset="0"/>
              </a:rPr>
              <a:t>Slave </a:t>
            </a:r>
            <a:r>
              <a:rPr lang="en-GB" sz="1400" dirty="0">
                <a:latin typeface="Calibri" panose="020F0502020204030204" pitchFamily="34" charset="0"/>
              </a:rPr>
              <a:t>interfaces </a:t>
            </a:r>
            <a:r>
              <a:rPr lang="en-GB" sz="1400" dirty="0" smtClean="0">
                <a:latin typeface="Calibri" panose="020F0502020204030204" pitchFamily="34" charset="0"/>
              </a:rPr>
              <a:t>classes </a:t>
            </a:r>
            <a:endParaRPr lang="en-GB" sz="1400" dirty="0">
              <a:latin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</a:endParaRPr>
          </a:p>
          <a:p>
            <a:endParaRPr lang="en-GB" sz="1200" dirty="0">
              <a:latin typeface="Calibri" panose="020F0502020204030204" pitchFamily="34" charset="0"/>
            </a:endParaRPr>
          </a:p>
        </p:txBody>
      </p:sp>
      <p:cxnSp>
        <p:nvCxnSpPr>
          <p:cNvPr id="37" name="Straight Connector 31"/>
          <p:cNvCxnSpPr/>
          <p:nvPr/>
        </p:nvCxnSpPr>
        <p:spPr>
          <a:xfrm flipH="1">
            <a:off x="2767217" y="1536900"/>
            <a:ext cx="0" cy="183600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2"/>
          <p:cNvCxnSpPr/>
          <p:nvPr/>
        </p:nvCxnSpPr>
        <p:spPr>
          <a:xfrm flipH="1">
            <a:off x="5576746" y="1536900"/>
            <a:ext cx="0" cy="183600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252329" y="3538516"/>
            <a:ext cx="16811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  <a:latin typeface="Calibri" panose="020F0502020204030204" pitchFamily="34" charset="0"/>
              </a:rPr>
              <a:t>CPGA ZIF socket</a:t>
            </a:r>
            <a:endParaRPr lang="it-IT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060448" y="3182210"/>
            <a:ext cx="10179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  <a:latin typeface="Calibri" panose="020F0502020204030204" pitchFamily="34" charset="0"/>
              </a:rPr>
              <a:t>BGA Socket</a:t>
            </a:r>
            <a:endParaRPr lang="it-IT" sz="14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2698914" y="4639523"/>
            <a:ext cx="2653300" cy="1653640"/>
            <a:chOff x="2973234" y="4639523"/>
            <a:chExt cx="2653300" cy="1653640"/>
          </a:xfrm>
        </p:grpSpPr>
        <p:grpSp>
          <p:nvGrpSpPr>
            <p:cNvPr id="40" name="Group 39"/>
            <p:cNvGrpSpPr/>
            <p:nvPr/>
          </p:nvGrpSpPr>
          <p:grpSpPr>
            <a:xfrm>
              <a:off x="2973234" y="4816787"/>
              <a:ext cx="2417448" cy="1476376"/>
              <a:chOff x="3079502" y="4943472"/>
              <a:chExt cx="2092974" cy="1228728"/>
            </a:xfrm>
            <a:solidFill>
              <a:schemeClr val="accent3">
                <a:lumMod val="75000"/>
              </a:schemeClr>
            </a:solidFill>
            <a:effectLst>
              <a:outerShdw blurRad="50800" dist="38100" dir="2700000" algn="tl" rotWithShape="0">
                <a:schemeClr val="tx1"/>
              </a:outerShdw>
            </a:effectLst>
          </p:grpSpPr>
          <p:sp>
            <p:nvSpPr>
              <p:cNvPr id="35" name="Rectangle 34"/>
              <p:cNvSpPr/>
              <p:nvPr/>
            </p:nvSpPr>
            <p:spPr>
              <a:xfrm>
                <a:off x="3952875" y="4943475"/>
                <a:ext cx="685800" cy="1228725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6" name="Right Triangle 35"/>
              <p:cNvSpPr/>
              <p:nvPr/>
            </p:nvSpPr>
            <p:spPr>
              <a:xfrm rot="10800000" flipH="1">
                <a:off x="4638674" y="4943472"/>
                <a:ext cx="533802" cy="1228725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9" name="Right Triangle 38"/>
              <p:cNvSpPr/>
              <p:nvPr/>
            </p:nvSpPr>
            <p:spPr>
              <a:xfrm flipH="1">
                <a:off x="3079502" y="4943474"/>
                <a:ext cx="877485" cy="1228725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3609873" y="5540779"/>
              <a:ext cx="1027697" cy="552277"/>
              <a:chOff x="3253575" y="4943463"/>
              <a:chExt cx="2088496" cy="1228737"/>
            </a:xfrm>
            <a:solidFill>
              <a:schemeClr val="bg1">
                <a:lumMod val="8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2" name="Rectangle 41"/>
              <p:cNvSpPr/>
              <p:nvPr/>
            </p:nvSpPr>
            <p:spPr>
              <a:xfrm>
                <a:off x="3952873" y="4943474"/>
                <a:ext cx="820429" cy="1228726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3" name="Right Triangle 42"/>
              <p:cNvSpPr/>
              <p:nvPr/>
            </p:nvSpPr>
            <p:spPr>
              <a:xfrm rot="10800000" flipH="1">
                <a:off x="4776893" y="4943463"/>
                <a:ext cx="565178" cy="1228724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4" name="Right Triangle 43"/>
              <p:cNvSpPr/>
              <p:nvPr/>
            </p:nvSpPr>
            <p:spPr>
              <a:xfrm flipH="1">
                <a:off x="3253575" y="4943473"/>
                <a:ext cx="697306" cy="1228724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3385547" y="4639523"/>
              <a:ext cx="2240987" cy="10464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isometricOffAxis2Top">
                  <a:rot lat="18600511" lon="2370012" rev="19637089"/>
                </a:camera>
                <a:lightRig rig="threePt" dir="t"/>
              </a:scene3d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XILINX</a:t>
              </a:r>
            </a:p>
            <a:p>
              <a:pPr algn="ctr"/>
              <a:r>
                <a:rPr lang="en-US" b="1" dirty="0" err="1" smtClean="0">
                  <a:solidFill>
                    <a:schemeClr val="bg1"/>
                  </a:solidFill>
                </a:rPr>
                <a:t>Developement</a:t>
              </a:r>
              <a:r>
                <a:rPr lang="en-US" b="1" dirty="0" smtClean="0">
                  <a:solidFill>
                    <a:schemeClr val="bg1"/>
                  </a:solidFill>
                </a:rPr>
                <a:t> </a:t>
              </a:r>
              <a:endParaRPr lang="en-US" sz="24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card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049778" y="5540774"/>
              <a:ext cx="22409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isometricOffAxis2Top">
                  <a:rot lat="18600511" lon="2370012" rev="19637089"/>
                </a:camera>
                <a:lightRig rig="threePt" dir="t"/>
              </a:scene3d>
            </a:bodyPr>
            <a:lstStyle/>
            <a:p>
              <a:pPr algn="ctr"/>
              <a:r>
                <a:rPr lang="en-US" sz="2400" b="1" dirty="0" smtClean="0">
                  <a:solidFill>
                    <a:schemeClr val="bg1">
                      <a:lumMod val="65000"/>
                    </a:schemeClr>
                  </a:solidFill>
                </a:rPr>
                <a:t>FPGA</a:t>
              </a:r>
              <a:endParaRPr lang="en-US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983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Performances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GB" dirty="0" smtClean="0"/>
              <a:t>To address the </a:t>
            </a:r>
            <a:r>
              <a:rPr lang="en-GB" b="1" dirty="0" smtClean="0"/>
              <a:t>TID requirements</a:t>
            </a:r>
            <a:r>
              <a:rPr lang="en-GB" dirty="0" smtClean="0"/>
              <a:t>: 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The SCA is implemented in a commercial 130 nm CMOS technology largely characterized for radiation tolerance</a:t>
            </a:r>
          </a:p>
          <a:p>
            <a:pPr>
              <a:spcBef>
                <a:spcPts val="1800"/>
              </a:spcBef>
            </a:pPr>
            <a:r>
              <a:rPr lang="en-GB" dirty="0" smtClean="0"/>
              <a:t>To address the </a:t>
            </a:r>
            <a:r>
              <a:rPr lang="en-GB" b="1" dirty="0" smtClean="0"/>
              <a:t>SEUs requirements </a:t>
            </a:r>
            <a:r>
              <a:rPr lang="en-GB" dirty="0" smtClean="0"/>
              <a:t>: 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The SCA adopt the Triple Modular Redundancy technique at the state machine level in the entire digital circuitry</a:t>
            </a:r>
          </a:p>
          <a:p>
            <a:pPr lvl="1"/>
            <a:r>
              <a:rPr lang="en-GB" dirty="0" smtClean="0"/>
              <a:t>The clock tree was also triplicated to mitigate the effects of SET.</a:t>
            </a:r>
          </a:p>
          <a:p>
            <a:pPr lvl="1"/>
            <a:r>
              <a:rPr lang="en-GB" dirty="0" smtClean="0"/>
              <a:t>The SCA SEUs robustness has been strongly verified at simulation level</a:t>
            </a:r>
          </a:p>
          <a:p>
            <a:pPr>
              <a:spcBef>
                <a:spcPts val="1800"/>
              </a:spcBef>
            </a:pPr>
            <a:r>
              <a:rPr lang="en-GB" b="1" dirty="0" smtClean="0"/>
              <a:t>SEUs tests </a:t>
            </a:r>
            <a:r>
              <a:rPr lang="en-GB" dirty="0" smtClean="0"/>
              <a:t>will take place on </a:t>
            </a:r>
            <a:r>
              <a:rPr lang="en-GB" dirty="0" smtClean="0"/>
              <a:t>the April, 20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/>
              <a:t>in </a:t>
            </a:r>
            <a:r>
              <a:rPr lang="en-GB" dirty="0" smtClean="0"/>
              <a:t>Louvain-la-</a:t>
            </a:r>
            <a:r>
              <a:rPr lang="en-GB" dirty="0" err="1" smtClean="0"/>
              <a:t>Neuve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134100" y="844034"/>
            <a:ext cx="2849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DEA900"/>
                </a:solidFill>
              </a:rPr>
              <a:t>Radiation tests will take place on the 20 April </a:t>
            </a:r>
            <a:endParaRPr lang="en-US" b="1" dirty="0">
              <a:solidFill>
                <a:srgbClr val="DEA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98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characteristics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  <a:tabLst>
                <a:tab pos="2600325" algn="l"/>
              </a:tabLst>
            </a:pPr>
            <a:endParaRPr lang="en-US" dirty="0" smtClean="0"/>
          </a:p>
          <a:p>
            <a:pPr marL="0" indent="0">
              <a:spcBef>
                <a:spcPts val="0"/>
              </a:spcBef>
              <a:buNone/>
              <a:tabLst>
                <a:tab pos="2600325" algn="l"/>
              </a:tabLst>
            </a:pPr>
            <a:r>
              <a:rPr lang="en-US" dirty="0" smtClean="0"/>
              <a:t>Standard </a:t>
            </a:r>
            <a:r>
              <a:rPr lang="en-US" dirty="0" smtClean="0"/>
              <a:t>Supplies by design: </a:t>
            </a:r>
          </a:p>
          <a:p>
            <a:pPr>
              <a:tabLst>
                <a:tab pos="3314700" algn="l"/>
              </a:tabLst>
            </a:pPr>
            <a:endParaRPr lang="en-US" dirty="0" smtClean="0"/>
          </a:p>
          <a:p>
            <a:pPr>
              <a:tabLst>
                <a:tab pos="3314700" algn="l"/>
              </a:tabLst>
            </a:pPr>
            <a:endParaRPr lang="en-US" dirty="0"/>
          </a:p>
          <a:p>
            <a:pPr>
              <a:tabLst>
                <a:tab pos="3314700" algn="l"/>
              </a:tabLst>
            </a:pPr>
            <a:r>
              <a:rPr lang="en-US" dirty="0" smtClean="0"/>
              <a:t>The GBT-SCA digital functions </a:t>
            </a:r>
            <a:br>
              <a:rPr lang="en-US" dirty="0" smtClean="0"/>
            </a:br>
            <a:r>
              <a:rPr lang="en-US" dirty="0" smtClean="0"/>
              <a:t>have been successfully tested at 1.2V supply</a:t>
            </a:r>
          </a:p>
          <a:p>
            <a:pPr>
              <a:tabLst>
                <a:tab pos="3314700" algn="l"/>
              </a:tabLst>
            </a:pPr>
            <a:endParaRPr lang="en-US" dirty="0"/>
          </a:p>
          <a:p>
            <a:pPr>
              <a:tabLst>
                <a:tab pos="3314700" algn="l"/>
              </a:tabLst>
            </a:pPr>
            <a:r>
              <a:rPr lang="en-US" dirty="0" smtClean="0"/>
              <a:t>ADC instead needs 1.5 V supply to correctly work</a:t>
            </a:r>
          </a:p>
          <a:p>
            <a:pPr marL="0" indent="0">
              <a:buNone/>
              <a:tabLst>
                <a:tab pos="3314700" algn="l"/>
              </a:tabLst>
            </a:pPr>
            <a:r>
              <a:rPr lang="en-US" dirty="0" smtClean="0"/>
              <a:t> </a:t>
            </a:r>
            <a:endParaRPr lang="en-US" dirty="0"/>
          </a:p>
          <a:p>
            <a:pPr>
              <a:tabLst>
                <a:tab pos="3314700" algn="l"/>
              </a:tabLst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67175" y="1969770"/>
            <a:ext cx="386715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•"/>
              <a:tabLst>
                <a:tab pos="2781300" algn="l"/>
              </a:tabLst>
            </a:pPr>
            <a:r>
              <a:rPr lang="en-US" sz="2000" dirty="0"/>
              <a:t>Digital supply voltage:	1.5 V </a:t>
            </a:r>
          </a:p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•"/>
              <a:tabLst>
                <a:tab pos="2781300" algn="l"/>
              </a:tabLst>
            </a:pPr>
            <a:r>
              <a:rPr lang="en-US" sz="2000" dirty="0" smtClean="0"/>
              <a:t>Analog </a:t>
            </a:r>
            <a:r>
              <a:rPr lang="en-US" sz="2000" dirty="0"/>
              <a:t>supply voltage:	1.5 V</a:t>
            </a:r>
          </a:p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•"/>
              <a:tabLst>
                <a:tab pos="2781300" algn="l"/>
              </a:tabLst>
            </a:pPr>
            <a:r>
              <a:rPr lang="en-US" sz="2000" dirty="0" smtClean="0"/>
              <a:t>Periphery </a:t>
            </a:r>
            <a:r>
              <a:rPr lang="en-US" sz="2000" dirty="0"/>
              <a:t>supply voltage:	1.5 V</a:t>
            </a:r>
          </a:p>
          <a:p>
            <a:endParaRPr lang="it-IT" dirty="0"/>
          </a:p>
        </p:txBody>
      </p:sp>
      <p:sp>
        <p:nvSpPr>
          <p:cNvPr id="5" name="Left Brace 4"/>
          <p:cNvSpPr/>
          <p:nvPr/>
        </p:nvSpPr>
        <p:spPr>
          <a:xfrm>
            <a:off x="3924300" y="2027895"/>
            <a:ext cx="142875" cy="952500"/>
          </a:xfrm>
          <a:prstGeom prst="leftBrace">
            <a:avLst>
              <a:gd name="adj1" fmla="val 21666"/>
              <a:gd name="adj2" fmla="val 2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815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Packaging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tabLst>
                <a:tab pos="1165225" algn="l"/>
              </a:tabLst>
            </a:pPr>
            <a:r>
              <a:rPr lang="it-IT" sz="1800" dirty="0" smtClean="0"/>
              <a:t>Package:	</a:t>
            </a:r>
            <a:r>
              <a:rPr lang="en-GB" sz="1600" dirty="0" smtClean="0"/>
              <a:t>Low </a:t>
            </a:r>
            <a:r>
              <a:rPr lang="en-GB" sz="1600" dirty="0"/>
              <a:t>Profile Fine Pitch BGA</a:t>
            </a:r>
            <a:br>
              <a:rPr lang="en-GB" sz="1600" dirty="0"/>
            </a:br>
            <a:r>
              <a:rPr lang="en-GB" sz="1600" dirty="0" smtClean="0"/>
              <a:t>	(</a:t>
            </a:r>
            <a:r>
              <a:rPr lang="en-GB" sz="1600" dirty="0"/>
              <a:t>Chip Scale Package</a:t>
            </a:r>
            <a:r>
              <a:rPr lang="en-GB" sz="1600" dirty="0" smtClean="0"/>
              <a:t>)</a:t>
            </a:r>
            <a:endParaRPr lang="en-GB" sz="1600" dirty="0"/>
          </a:p>
          <a:p>
            <a:pPr>
              <a:spcBef>
                <a:spcPts val="1200"/>
              </a:spcBef>
              <a:tabLst>
                <a:tab pos="1165225" algn="l"/>
              </a:tabLst>
            </a:pPr>
            <a:r>
              <a:rPr lang="en-GB" sz="1800" dirty="0"/>
              <a:t>Ball </a:t>
            </a:r>
            <a:r>
              <a:rPr lang="en-GB" sz="1800" dirty="0" smtClean="0"/>
              <a:t>Pitch:	0.8 </a:t>
            </a:r>
            <a:r>
              <a:rPr lang="en-GB" sz="1800" dirty="0"/>
              <a:t>mm   </a:t>
            </a:r>
            <a:endParaRPr lang="en-GB" sz="1800" dirty="0" smtClean="0"/>
          </a:p>
          <a:p>
            <a:pPr>
              <a:spcBef>
                <a:spcPts val="1200"/>
              </a:spcBef>
              <a:tabLst>
                <a:tab pos="1165225" algn="l"/>
              </a:tabLst>
            </a:pPr>
            <a:r>
              <a:rPr lang="en-GB" sz="1800" dirty="0" smtClean="0"/>
              <a:t>Size:	12 </a:t>
            </a:r>
            <a:r>
              <a:rPr lang="en-GB" sz="1800" dirty="0"/>
              <a:t>x 12 mm </a:t>
            </a:r>
          </a:p>
          <a:p>
            <a:pPr>
              <a:spcBef>
                <a:spcPts val="1200"/>
              </a:spcBef>
              <a:tabLst>
                <a:tab pos="1165225" algn="l"/>
              </a:tabLst>
            </a:pPr>
            <a:r>
              <a:rPr lang="en-GB" sz="1800" dirty="0" smtClean="0"/>
              <a:t>Height:	1.7 </a:t>
            </a:r>
            <a:r>
              <a:rPr lang="en-GB" sz="1800" dirty="0"/>
              <a:t>mm</a:t>
            </a:r>
          </a:p>
          <a:p>
            <a:pPr>
              <a:spcBef>
                <a:spcPts val="1200"/>
              </a:spcBef>
              <a:tabLst>
                <a:tab pos="1165225" algn="l"/>
              </a:tabLst>
            </a:pPr>
            <a:r>
              <a:rPr lang="en-GB" sz="1800" dirty="0"/>
              <a:t>Pin </a:t>
            </a:r>
            <a:r>
              <a:rPr lang="en-GB" sz="1800" dirty="0" smtClean="0"/>
              <a:t>count:	196</a:t>
            </a:r>
            <a:endParaRPr lang="en-GB" sz="1800" dirty="0"/>
          </a:p>
          <a:p>
            <a:pPr marL="0" indent="0">
              <a:buNone/>
              <a:tabLst>
                <a:tab pos="2066925" algn="l"/>
              </a:tabLst>
            </a:pPr>
            <a:r>
              <a:rPr lang="it-IT" dirty="0" smtClean="0"/>
              <a:t>  </a:t>
            </a:r>
            <a:endParaRPr lang="it-I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5878" y="1524000"/>
            <a:ext cx="4884998" cy="4876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02584" y="844034"/>
            <a:ext cx="2266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Successfully tested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" name="Picture 5" descr="Screenshot 2014-10-16 23.03.2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276" y="4394810"/>
            <a:ext cx="3078377" cy="18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89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Others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sz="2800" dirty="0"/>
              <a:t>1</a:t>
            </a:r>
            <a:r>
              <a:rPr lang="en-US" sz="2800" baseline="30000" dirty="0"/>
              <a:t>st</a:t>
            </a:r>
            <a:r>
              <a:rPr lang="en-US" sz="2800" dirty="0"/>
              <a:t> Prototype submitted for fabrication in July 2014</a:t>
            </a:r>
          </a:p>
          <a:p>
            <a:pPr lvl="1">
              <a:spcBef>
                <a:spcPts val="1200"/>
              </a:spcBef>
            </a:pPr>
            <a:r>
              <a:rPr lang="en-US" sz="2400" dirty="0"/>
              <a:t>Part of the “GBT-chipset” MPW run</a:t>
            </a:r>
          </a:p>
          <a:p>
            <a:pPr lvl="1">
              <a:spcBef>
                <a:spcPts val="1200"/>
              </a:spcBef>
            </a:pPr>
            <a:r>
              <a:rPr lang="en-US" sz="2400" dirty="0"/>
              <a:t>Received 2 wafers </a:t>
            </a:r>
            <a:r>
              <a:rPr lang="en-US" sz="2400" dirty="0" smtClean="0"/>
              <a:t>(~ 520 dies) </a:t>
            </a:r>
            <a:r>
              <a:rPr lang="en-US" sz="2400" dirty="0"/>
              <a:t>in </a:t>
            </a:r>
            <a:r>
              <a:rPr lang="en-US" sz="2400" dirty="0" smtClean="0"/>
              <a:t>middle of November</a:t>
            </a:r>
            <a:endParaRPr lang="en-US" sz="2400" dirty="0"/>
          </a:p>
          <a:p>
            <a:pPr lvl="2">
              <a:spcBef>
                <a:spcPts val="1200"/>
              </a:spcBef>
            </a:pPr>
            <a:r>
              <a:rPr lang="en-US" sz="2000" dirty="0"/>
              <a:t>250 bare die chips</a:t>
            </a:r>
          </a:p>
          <a:p>
            <a:pPr lvl="2">
              <a:spcBef>
                <a:spcPts val="1200"/>
              </a:spcBef>
            </a:pPr>
            <a:r>
              <a:rPr lang="en-US" sz="2000" dirty="0"/>
              <a:t>208 BGA packaged chips (possibility to package 260 additional </a:t>
            </a:r>
            <a:r>
              <a:rPr lang="en-US" sz="2000" dirty="0" smtClean="0"/>
              <a:t>dies)</a:t>
            </a:r>
            <a:endParaRPr lang="en-US" sz="2000" dirty="0"/>
          </a:p>
          <a:p>
            <a:pPr lvl="2">
              <a:spcBef>
                <a:spcPts val="1200"/>
              </a:spcBef>
            </a:pPr>
            <a:r>
              <a:rPr lang="en-US" sz="2000" dirty="0"/>
              <a:t>Distribute sample parts to system developers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18900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User </a:t>
            </a:r>
            <a:r>
              <a:rPr lang="it-IT" dirty="0" err="1" smtClean="0"/>
              <a:t>manual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5213033" cy="4876800"/>
          </a:xfrm>
        </p:spPr>
        <p:txBody>
          <a:bodyPr/>
          <a:lstStyle/>
          <a:p>
            <a:pPr marL="0" lvl="1" indent="0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sz="1800" dirty="0"/>
              <a:t>Available on GBT </a:t>
            </a:r>
            <a:r>
              <a:rPr lang="en-US" sz="1800" dirty="0" err="1"/>
              <a:t>sharepoint</a:t>
            </a:r>
            <a:r>
              <a:rPr lang="en-US" sz="1800" dirty="0"/>
              <a:t> site:</a:t>
            </a:r>
            <a:br>
              <a:rPr lang="en-US" sz="1800" dirty="0"/>
            </a:br>
            <a:r>
              <a:rPr lang="en-US" sz="1400" dirty="0" smtClean="0">
                <a:hlinkClick r:id="rId2"/>
              </a:rPr>
              <a:t>https</a:t>
            </a:r>
            <a:r>
              <a:rPr lang="en-US" sz="1400" dirty="0">
                <a:hlinkClick r:id="rId2"/>
              </a:rPr>
              <a:t>://</a:t>
            </a:r>
            <a:r>
              <a:rPr lang="en-US" sz="1400" dirty="0" smtClean="0">
                <a:hlinkClick r:id="rId2"/>
              </a:rPr>
              <a:t>espace.cern.ch/GBT-Project/GBT-SCA/Manuals/Forms/AllItems.aspx</a:t>
            </a:r>
            <a:endParaRPr lang="en-US" sz="1400" dirty="0" smtClean="0"/>
          </a:p>
          <a:p>
            <a:pPr marL="0" lvl="1" indent="0">
              <a:buNone/>
            </a:pPr>
            <a:endParaRPr lang="en-US" sz="1600" dirty="0"/>
          </a:p>
          <a:p>
            <a:pPr marL="0" lvl="1" indent="0">
              <a:buNone/>
            </a:pPr>
            <a:r>
              <a:rPr lang="en-US" sz="1800" dirty="0" smtClean="0"/>
              <a:t>Latest version:  GBT-SCA_Manual_Rev7.0</a:t>
            </a:r>
          </a:p>
          <a:p>
            <a:pPr marL="0" lvl="1" indent="0">
              <a:buNone/>
            </a:pPr>
            <a:endParaRPr lang="en-US" sz="1200" dirty="0" smtClean="0"/>
          </a:p>
          <a:p>
            <a:pPr marL="0" lvl="1" indent="0">
              <a:buNone/>
            </a:pPr>
            <a:endParaRPr lang="en-US" sz="1200" dirty="0"/>
          </a:p>
          <a:p>
            <a:endParaRPr lang="it-I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70233" y="1600200"/>
            <a:ext cx="2951797" cy="4152800"/>
          </a:xfrm>
          <a:prstGeom prst="rect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5782152" y="5099685"/>
            <a:ext cx="2630328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700" dirty="0" smtClean="0">
                <a:solidFill>
                  <a:schemeClr val="tx2"/>
                </a:solidFill>
              </a:rPr>
              <a:t>Rev 7.0</a:t>
            </a:r>
            <a:endParaRPr lang="it-IT" sz="7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89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8328660" cy="3352800"/>
          </a:xfrm>
        </p:spPr>
        <p:txBody>
          <a:bodyPr>
            <a:noAutofit/>
          </a:bodyPr>
          <a:lstStyle/>
          <a:p>
            <a:endParaRPr lang="en-GB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For additional information do not hesitate to contact me at:  alessandro.caratelli@cern.ch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200" dirty="0">
              <a:latin typeface="+mj-lt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685800" y="1371603"/>
            <a:ext cx="7848600" cy="1927225"/>
          </a:xfrm>
        </p:spPr>
        <p:txBody>
          <a:bodyPr/>
          <a:lstStyle/>
          <a:p>
            <a:r>
              <a:rPr lang="en-GB" sz="4800" b="1" i="1" cap="none" dirty="0"/>
              <a:t>GBT-SCA</a:t>
            </a:r>
            <a:r>
              <a:rPr lang="en-GB" sz="4000" dirty="0"/>
              <a:t/>
            </a:r>
            <a:br>
              <a:rPr lang="en-GB" sz="4000" dirty="0"/>
            </a:br>
            <a:r>
              <a:rPr lang="en-GB" sz="2800" i="1" cap="none" dirty="0"/>
              <a:t>T</a:t>
            </a:r>
            <a:r>
              <a:rPr lang="en-GB" sz="2800" i="1" cap="none" dirty="0" smtClean="0"/>
              <a:t>he </a:t>
            </a:r>
            <a:r>
              <a:rPr lang="en-GB" sz="2800" b="1" i="1" cap="none" dirty="0" smtClean="0"/>
              <a:t>S</a:t>
            </a:r>
            <a:r>
              <a:rPr lang="en-GB" sz="2800" i="1" cap="none" dirty="0" smtClean="0"/>
              <a:t>low </a:t>
            </a:r>
            <a:r>
              <a:rPr lang="en-GB" sz="2800" b="1" i="1" cap="none" dirty="0"/>
              <a:t>C</a:t>
            </a:r>
            <a:r>
              <a:rPr lang="en-GB" sz="2800" i="1" cap="none" dirty="0" smtClean="0"/>
              <a:t>ontrol </a:t>
            </a:r>
            <a:r>
              <a:rPr lang="en-GB" sz="2800" b="1" i="1" cap="none" dirty="0"/>
              <a:t>A</a:t>
            </a:r>
            <a:r>
              <a:rPr lang="en-GB" sz="2800" i="1" cap="none" dirty="0" smtClean="0"/>
              <a:t>dapter for the GBT system</a:t>
            </a:r>
            <a:endParaRPr lang="en-GB" sz="2800" i="1" cap="none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38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GBT Chipset</a:t>
            </a:r>
            <a:endParaRPr lang="en-US" dirty="0"/>
          </a:p>
        </p:txBody>
      </p:sp>
      <p:sp>
        <p:nvSpPr>
          <p:cNvPr id="15" name="Content Placeholder 6"/>
          <p:cNvSpPr>
            <a:spLocks noGrp="1"/>
          </p:cNvSpPr>
          <p:nvPr>
            <p:ph sz="half" idx="1"/>
          </p:nvPr>
        </p:nvSpPr>
        <p:spPr>
          <a:xfrm>
            <a:off x="91222" y="1524000"/>
            <a:ext cx="4495800" cy="5031153"/>
          </a:xfrm>
        </p:spPr>
        <p:txBody>
          <a:bodyPr>
            <a:normAutofit/>
          </a:bodyPr>
          <a:lstStyle/>
          <a:p>
            <a:pPr lvl="1"/>
            <a:r>
              <a:rPr lang="en-GB" sz="1800" b="1" dirty="0" smtClean="0"/>
              <a:t>GBTX</a:t>
            </a:r>
            <a:r>
              <a:rPr lang="en-GB" sz="1800" b="1" dirty="0"/>
              <a:t>:</a:t>
            </a:r>
          </a:p>
          <a:p>
            <a:pPr lvl="2"/>
            <a:r>
              <a:rPr lang="en-GB" sz="1600" dirty="0"/>
              <a:t>4.8 Gb/s Transceiver</a:t>
            </a:r>
          </a:p>
          <a:p>
            <a:pPr lvl="2"/>
            <a:r>
              <a:rPr lang="en-GB" sz="1600" dirty="0"/>
              <a:t>Manages the communications between the counting room and the frontend modules</a:t>
            </a:r>
          </a:p>
          <a:p>
            <a:pPr lvl="1"/>
            <a:r>
              <a:rPr lang="en-GB" sz="1800" b="1" dirty="0" smtClean="0"/>
              <a:t>GBT–SCA</a:t>
            </a:r>
            <a:endParaRPr lang="en-GB" sz="1800" b="1" dirty="0"/>
          </a:p>
          <a:p>
            <a:pPr lvl="2"/>
            <a:r>
              <a:rPr lang="en-GB" sz="1600" dirty="0"/>
              <a:t>Slow Control Adapter</a:t>
            </a:r>
          </a:p>
          <a:p>
            <a:pPr lvl="2"/>
            <a:r>
              <a:rPr lang="en-GB" sz="1600" dirty="0"/>
              <a:t>Experiment control and environment </a:t>
            </a:r>
            <a:r>
              <a:rPr lang="en-GB" sz="1600" dirty="0" smtClean="0"/>
              <a:t>monitoring</a:t>
            </a:r>
            <a:endParaRPr lang="en-GB" sz="2000" dirty="0" smtClean="0"/>
          </a:p>
          <a:p>
            <a:pPr lvl="1"/>
            <a:r>
              <a:rPr lang="en-GB" sz="1800" b="1" dirty="0" smtClean="0"/>
              <a:t>GBTIA:</a:t>
            </a:r>
          </a:p>
          <a:p>
            <a:pPr lvl="2"/>
            <a:r>
              <a:rPr lang="en-GB" sz="1600" dirty="0" smtClean="0"/>
              <a:t>4.8 Gb/s Transimpedance Amplifier</a:t>
            </a:r>
          </a:p>
          <a:p>
            <a:pPr lvl="2"/>
            <a:r>
              <a:rPr lang="en-GB" sz="1600" dirty="0" smtClean="0"/>
              <a:t>Amplifies the weak photo-current detected by the PIN diode</a:t>
            </a:r>
          </a:p>
          <a:p>
            <a:pPr lvl="1"/>
            <a:r>
              <a:rPr lang="en-GB" sz="1800" b="1" dirty="0" smtClean="0"/>
              <a:t>GBLD:</a:t>
            </a:r>
          </a:p>
          <a:p>
            <a:pPr lvl="2"/>
            <a:r>
              <a:rPr lang="en-GB" sz="1600" dirty="0" smtClean="0"/>
              <a:t>4.8 Gb/s Laser Driver</a:t>
            </a:r>
          </a:p>
          <a:p>
            <a:pPr lvl="2"/>
            <a:r>
              <a:rPr lang="en-GB" sz="1600" dirty="0" smtClean="0"/>
              <a:t>Modulates laser current to achieve electro-optical conversion</a:t>
            </a:r>
            <a:endParaRPr lang="en-GB" sz="1800" dirty="0"/>
          </a:p>
        </p:txBody>
      </p:sp>
      <p:grpSp>
        <p:nvGrpSpPr>
          <p:cNvPr id="29" name="Group 28"/>
          <p:cNvGrpSpPr/>
          <p:nvPr/>
        </p:nvGrpSpPr>
        <p:grpSpPr>
          <a:xfrm>
            <a:off x="4926450" y="1531620"/>
            <a:ext cx="3870676" cy="4603861"/>
            <a:chOff x="4926450" y="1524000"/>
            <a:chExt cx="3870676" cy="4603861"/>
          </a:xfrm>
        </p:grpSpPr>
        <p:grpSp>
          <p:nvGrpSpPr>
            <p:cNvPr id="25" name="Group 24"/>
            <p:cNvGrpSpPr/>
            <p:nvPr/>
          </p:nvGrpSpPr>
          <p:grpSpPr>
            <a:xfrm>
              <a:off x="4926450" y="1980354"/>
              <a:ext cx="1755364" cy="1753337"/>
              <a:chOff x="6676100" y="4788140"/>
              <a:chExt cx="2144372" cy="2141462"/>
            </a:xfrm>
          </p:grpSpPr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6677555" y="4786685"/>
                <a:ext cx="2141462" cy="2144372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9" name="Content Placeholder 7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81" t="4556" r="5116" b="4535"/>
              <a:stretch/>
            </p:blipFill>
            <p:spPr>
              <a:xfrm rot="5400000" flipH="1">
                <a:off x="7462174" y="5578773"/>
                <a:ext cx="572223" cy="576064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pic>
          <p:nvPicPr>
            <p:cNvPr id="16" name="Picture 1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 rot="5400000">
              <a:off x="4870066" y="4579242"/>
              <a:ext cx="1762761" cy="13320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06875" y="4363861"/>
              <a:ext cx="1766781" cy="17640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5276425" y="3907507"/>
              <a:ext cx="10554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smtClean="0"/>
                <a:t>GBTIA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362556" y="3907507"/>
              <a:ext cx="10554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smtClean="0"/>
                <a:t>GBLD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362555" y="1524000"/>
              <a:ext cx="10554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GBT-SCA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276424" y="1524000"/>
              <a:ext cx="10554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smtClean="0"/>
                <a:t>GBTX</a:t>
              </a:r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06875" y="1980353"/>
              <a:ext cx="1790251" cy="175333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2171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SCA in the GBT system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82598" y="1609725"/>
            <a:ext cx="8228002" cy="4872863"/>
            <a:chOff x="382598" y="1609725"/>
            <a:chExt cx="8228002" cy="4872863"/>
          </a:xfrm>
        </p:grpSpPr>
        <p:sp>
          <p:nvSpPr>
            <p:cNvPr id="9" name="Rectangle 40"/>
            <p:cNvSpPr/>
            <p:nvPr/>
          </p:nvSpPr>
          <p:spPr>
            <a:xfrm rot="10800000" flipH="1" flipV="1">
              <a:off x="5404502" y="2870804"/>
              <a:ext cx="281813" cy="989232"/>
            </a:xfrm>
            <a:prstGeom prst="rect">
              <a:avLst/>
            </a:prstGeom>
            <a:solidFill>
              <a:schemeClr val="bg2">
                <a:alpha val="97000"/>
              </a:schemeClr>
            </a:solidFill>
            <a:ln w="63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02386">
                <a:defRPr/>
              </a:pPr>
              <a:endParaRPr lang="en-GB" sz="1400" kern="0" dirty="0">
                <a:solidFill>
                  <a:prstClr val="black"/>
                </a:solidFill>
              </a:endParaRPr>
            </a:p>
          </p:txBody>
        </p:sp>
        <p:sp>
          <p:nvSpPr>
            <p:cNvPr id="10" name="Rectangle 198"/>
            <p:cNvSpPr>
              <a:spLocks noChangeArrowheads="1"/>
            </p:cNvSpPr>
            <p:nvPr/>
          </p:nvSpPr>
          <p:spPr bwMode="auto">
            <a:xfrm>
              <a:off x="6510912" y="2095910"/>
              <a:ext cx="988326" cy="316083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02386">
                <a:defRPr/>
              </a:pPr>
              <a:endParaRPr lang="en-GB" sz="1600" kern="0" dirty="0">
                <a:solidFill>
                  <a:prstClr val="black"/>
                </a:solidFill>
              </a:endParaRPr>
            </a:p>
          </p:txBody>
        </p:sp>
        <p:sp>
          <p:nvSpPr>
            <p:cNvPr id="17" name="TextBox 40"/>
            <p:cNvSpPr txBox="1"/>
            <p:nvPr/>
          </p:nvSpPr>
          <p:spPr>
            <a:xfrm>
              <a:off x="5885305" y="2062814"/>
              <a:ext cx="1685662" cy="6017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 defTabSz="802386">
                <a:defRPr/>
              </a:pPr>
              <a:r>
                <a:rPr lang="en-GB" sz="1400" kern="0" dirty="0">
                  <a:solidFill>
                    <a:prstClr val="black"/>
                  </a:solidFill>
                </a:rPr>
                <a:t>GBT on </a:t>
              </a:r>
              <a:br>
                <a:rPr lang="en-GB" sz="1400" kern="0" dirty="0">
                  <a:solidFill>
                    <a:prstClr val="black"/>
                  </a:solidFill>
                </a:rPr>
              </a:br>
              <a:r>
                <a:rPr lang="en-GB" sz="1400" kern="0" dirty="0">
                  <a:solidFill>
                    <a:prstClr val="black"/>
                  </a:solidFill>
                </a:rPr>
                <a:t>FPGA</a:t>
              </a:r>
            </a:p>
          </p:txBody>
        </p:sp>
        <p:sp>
          <p:nvSpPr>
            <p:cNvPr id="18" name="Rectangle 41"/>
            <p:cNvSpPr/>
            <p:nvPr/>
          </p:nvSpPr>
          <p:spPr>
            <a:xfrm>
              <a:off x="6902270" y="2843713"/>
              <a:ext cx="422255" cy="538255"/>
            </a:xfrm>
            <a:prstGeom prst="rect">
              <a:avLst/>
            </a:prstGeom>
            <a:solidFill>
              <a:schemeClr val="bg2"/>
            </a:solidFill>
            <a:ln w="6350" cap="flat" cmpd="sng" algn="ctr">
              <a:solidFill>
                <a:schemeClr val="accent5">
                  <a:lumMod val="40000"/>
                  <a:lumOff val="60000"/>
                </a:schemeClr>
              </a:solidFill>
              <a:prstDash val="sysDot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ctr" defTabSz="802386">
                <a:defRPr/>
              </a:pPr>
              <a:endParaRPr lang="en-GB" sz="1600" kern="0" dirty="0">
                <a:solidFill>
                  <a:prstClr val="white"/>
                </a:solidFill>
              </a:endParaRPr>
            </a:p>
          </p:txBody>
        </p:sp>
        <p:sp>
          <p:nvSpPr>
            <p:cNvPr id="19" name="Rectangle 42"/>
            <p:cNvSpPr/>
            <p:nvPr/>
          </p:nvSpPr>
          <p:spPr>
            <a:xfrm>
              <a:off x="6902270" y="3718807"/>
              <a:ext cx="422255" cy="538255"/>
            </a:xfrm>
            <a:prstGeom prst="rect">
              <a:avLst/>
            </a:prstGeom>
            <a:solidFill>
              <a:schemeClr val="bg2"/>
            </a:solidFill>
            <a:ln w="6350" cap="flat" cmpd="sng" algn="ctr">
              <a:solidFill>
                <a:schemeClr val="accent5">
                  <a:lumMod val="40000"/>
                  <a:lumOff val="60000"/>
                </a:schemeClr>
              </a:solidFill>
              <a:prstDash val="sysDot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ctr" defTabSz="802386">
                <a:defRPr/>
              </a:pPr>
              <a:endParaRPr lang="en-GB" sz="1600" kern="0" dirty="0">
                <a:solidFill>
                  <a:prstClr val="white"/>
                </a:solidFill>
              </a:endParaRPr>
            </a:p>
          </p:txBody>
        </p:sp>
        <p:cxnSp>
          <p:nvCxnSpPr>
            <p:cNvPr id="24" name="Straight Arrow Connector 47"/>
            <p:cNvCxnSpPr/>
            <p:nvPr/>
          </p:nvCxnSpPr>
          <p:spPr>
            <a:xfrm>
              <a:off x="7499238" y="2677137"/>
              <a:ext cx="844509" cy="0"/>
            </a:xfrm>
            <a:prstGeom prst="straightConnector1">
              <a:avLst/>
            </a:prstGeom>
            <a:noFill/>
            <a:ln w="15875" cap="flat" cmpd="sng" algn="ctr">
              <a:solidFill>
                <a:srgbClr val="C0504D"/>
              </a:solidFill>
              <a:prstDash val="solid"/>
              <a:headEnd type="triangle" w="sm" len="sm"/>
              <a:tailEnd type="triangle" w="sm" len="sm"/>
            </a:ln>
            <a:effectLst/>
          </p:spPr>
        </p:cxnSp>
        <p:cxnSp>
          <p:nvCxnSpPr>
            <p:cNvPr id="25" name="Straight Arrow Connector 48"/>
            <p:cNvCxnSpPr/>
            <p:nvPr/>
          </p:nvCxnSpPr>
          <p:spPr>
            <a:xfrm>
              <a:off x="7499238" y="3378485"/>
              <a:ext cx="844509" cy="0"/>
            </a:xfrm>
            <a:prstGeom prst="straightConnector1">
              <a:avLst/>
            </a:prstGeom>
            <a:noFill/>
            <a:ln w="15875" cap="flat" cmpd="sng" algn="ctr">
              <a:solidFill>
                <a:srgbClr val="8064A2"/>
              </a:solidFill>
              <a:prstDash val="solid"/>
              <a:headEnd type="triangle" w="sm" len="sm"/>
              <a:tailEnd type="triangle" w="sm" len="sm"/>
            </a:ln>
            <a:effectLst/>
          </p:spPr>
        </p:cxnSp>
        <p:cxnSp>
          <p:nvCxnSpPr>
            <p:cNvPr id="26" name="Straight Arrow Connector 49"/>
            <p:cNvCxnSpPr/>
            <p:nvPr/>
          </p:nvCxnSpPr>
          <p:spPr>
            <a:xfrm>
              <a:off x="7499238" y="4189008"/>
              <a:ext cx="844509" cy="0"/>
            </a:xfrm>
            <a:prstGeom prst="straightConnector1">
              <a:avLst/>
            </a:prstGeom>
            <a:noFill/>
            <a:ln w="15875" cap="flat" cmpd="sng" algn="ctr">
              <a:solidFill>
                <a:srgbClr val="9BBB59"/>
              </a:solidFill>
              <a:prstDash val="solid"/>
              <a:headEnd type="triangle" w="sm" len="sm"/>
              <a:tailEnd type="triangle" w="sm" len="sm"/>
            </a:ln>
            <a:effectLst/>
          </p:spPr>
        </p:cxnSp>
        <p:sp>
          <p:nvSpPr>
            <p:cNvPr id="27" name="TextBox 50"/>
            <p:cNvSpPr txBox="1"/>
            <p:nvPr/>
          </p:nvSpPr>
          <p:spPr>
            <a:xfrm>
              <a:off x="7499240" y="2253634"/>
              <a:ext cx="795962" cy="41769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802386">
                <a:lnSpc>
                  <a:spcPct val="80000"/>
                </a:lnSpc>
                <a:defRPr/>
              </a:pPr>
              <a:r>
                <a:rPr lang="en-GB" sz="1050" kern="0" dirty="0">
                  <a:solidFill>
                    <a:srgbClr val="C0504D">
                      <a:lumMod val="75000"/>
                    </a:srgbClr>
                  </a:solidFill>
                </a:rPr>
                <a:t>Slow Control</a:t>
              </a:r>
            </a:p>
          </p:txBody>
        </p:sp>
        <p:sp>
          <p:nvSpPr>
            <p:cNvPr id="28" name="TextBox 51"/>
            <p:cNvSpPr txBox="1"/>
            <p:nvPr/>
          </p:nvSpPr>
          <p:spPr>
            <a:xfrm>
              <a:off x="7631901" y="3115824"/>
              <a:ext cx="588673" cy="26194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defTabSz="802386">
                <a:lnSpc>
                  <a:spcPct val="80000"/>
                </a:lnSpc>
                <a:defRPr/>
              </a:pPr>
              <a:r>
                <a:rPr lang="en-GB" sz="1050" kern="0" dirty="0">
                  <a:solidFill>
                    <a:srgbClr val="8064A2">
                      <a:lumMod val="50000"/>
                    </a:srgbClr>
                  </a:solidFill>
                </a:rPr>
                <a:t>DAQ</a:t>
              </a:r>
            </a:p>
          </p:txBody>
        </p:sp>
        <p:sp>
          <p:nvSpPr>
            <p:cNvPr id="29" name="TextBox 52"/>
            <p:cNvSpPr txBox="1"/>
            <p:nvPr/>
          </p:nvSpPr>
          <p:spPr>
            <a:xfrm>
              <a:off x="7432910" y="3775737"/>
              <a:ext cx="1177690" cy="41769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802386">
                <a:lnSpc>
                  <a:spcPct val="80000"/>
                </a:lnSpc>
                <a:defRPr/>
              </a:pPr>
              <a:r>
                <a:rPr lang="en-GB" sz="1050" kern="0" dirty="0">
                  <a:solidFill>
                    <a:srgbClr val="9BBB59">
                      <a:lumMod val="75000"/>
                    </a:srgbClr>
                  </a:solidFill>
                </a:rPr>
                <a:t>Timing and Trigger</a:t>
              </a:r>
            </a:p>
          </p:txBody>
        </p:sp>
        <p:sp>
          <p:nvSpPr>
            <p:cNvPr id="30" name="TextBox 91"/>
            <p:cNvSpPr txBox="1"/>
            <p:nvPr/>
          </p:nvSpPr>
          <p:spPr>
            <a:xfrm>
              <a:off x="1005353" y="1609725"/>
              <a:ext cx="1157135" cy="31858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 defTabSz="802386">
                <a:defRPr/>
              </a:pPr>
              <a:r>
                <a:rPr lang="en-GB" sz="1200" kern="0" dirty="0">
                  <a:solidFill>
                    <a:prstClr val="black"/>
                  </a:solidFill>
                </a:rPr>
                <a:t>FE ASICs</a:t>
              </a:r>
            </a:p>
          </p:txBody>
        </p:sp>
        <p:cxnSp>
          <p:nvCxnSpPr>
            <p:cNvPr id="31" name="Elbow Connector 4"/>
            <p:cNvCxnSpPr/>
            <p:nvPr/>
          </p:nvCxnSpPr>
          <p:spPr>
            <a:xfrm flipV="1">
              <a:off x="3050299" y="4910980"/>
              <a:ext cx="1360598" cy="786680"/>
            </a:xfrm>
            <a:prstGeom prst="bentConnector2">
              <a:avLst/>
            </a:prstGeom>
            <a:noFill/>
            <a:ln w="15875" cap="flat" cmpd="sng" algn="ctr">
              <a:solidFill>
                <a:srgbClr val="C0504D"/>
              </a:solidFill>
              <a:prstDash val="solid"/>
              <a:headEnd type="triangle" w="sm" len="sm"/>
              <a:tailEnd type="triangle" w="sm" len="sm"/>
            </a:ln>
            <a:effectLst/>
          </p:spPr>
        </p:cxnSp>
        <p:sp>
          <p:nvSpPr>
            <p:cNvPr id="32" name="Rectangle 120"/>
            <p:cNvSpPr>
              <a:spLocks noChangeArrowheads="1"/>
            </p:cNvSpPr>
            <p:nvPr/>
          </p:nvSpPr>
          <p:spPr bwMode="auto">
            <a:xfrm>
              <a:off x="1854213" y="5275990"/>
              <a:ext cx="1183084" cy="977839"/>
            </a:xfrm>
            <a:prstGeom prst="rect">
              <a:avLst/>
            </a:prstGeom>
            <a:solidFill>
              <a:srgbClr val="FFC000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02386">
                <a:defRPr/>
              </a:pPr>
              <a:endParaRPr lang="en-GB" sz="800" kern="0" dirty="0">
                <a:solidFill>
                  <a:prstClr val="black"/>
                </a:solidFill>
              </a:endParaRPr>
            </a:p>
          </p:txBody>
        </p:sp>
        <p:sp>
          <p:nvSpPr>
            <p:cNvPr id="33" name="Rectangle 198"/>
            <p:cNvSpPr>
              <a:spLocks noChangeArrowheads="1"/>
            </p:cNvSpPr>
            <p:nvPr/>
          </p:nvSpPr>
          <p:spPr bwMode="auto">
            <a:xfrm>
              <a:off x="3271648" y="2379364"/>
              <a:ext cx="1440418" cy="252349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02386">
                <a:defRPr/>
              </a:pPr>
              <a:endParaRPr lang="en-GB" sz="800" kern="0" dirty="0">
                <a:solidFill>
                  <a:prstClr val="black"/>
                </a:solidFill>
              </a:endParaRPr>
            </a:p>
          </p:txBody>
        </p:sp>
        <p:sp>
          <p:nvSpPr>
            <p:cNvPr id="34" name="Rectangle 41"/>
            <p:cNvSpPr/>
            <p:nvPr/>
          </p:nvSpPr>
          <p:spPr>
            <a:xfrm>
              <a:off x="3287361" y="2638392"/>
              <a:ext cx="497541" cy="318144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802386">
                <a:defRPr/>
              </a:pPr>
              <a:endParaRPr lang="en-GB" sz="800" kern="0" dirty="0">
                <a:solidFill>
                  <a:prstClr val="white"/>
                </a:solidFill>
              </a:endParaRPr>
            </a:p>
          </p:txBody>
        </p:sp>
        <p:cxnSp>
          <p:nvCxnSpPr>
            <p:cNvPr id="120" name="Straight Arrow Connector 44"/>
            <p:cNvCxnSpPr/>
            <p:nvPr/>
          </p:nvCxnSpPr>
          <p:spPr>
            <a:xfrm>
              <a:off x="3780760" y="3159834"/>
              <a:ext cx="177672" cy="1074"/>
            </a:xfrm>
            <a:prstGeom prst="straightConnector1">
              <a:avLst/>
            </a:prstGeom>
            <a:noFill/>
            <a:ln w="6350" cap="flat" cmpd="sng" algn="ctr">
              <a:solidFill>
                <a:schemeClr val="tx2"/>
              </a:solidFill>
              <a:prstDash val="sysDot"/>
              <a:headEnd w="sm" len="sm"/>
              <a:tailEnd type="triangle" w="sm" len="sm"/>
            </a:ln>
            <a:effectLst/>
          </p:spPr>
        </p:cxnSp>
        <p:sp>
          <p:nvSpPr>
            <p:cNvPr id="121" name="Trapezoid 42"/>
            <p:cNvSpPr/>
            <p:nvPr/>
          </p:nvSpPr>
          <p:spPr>
            <a:xfrm rot="5400000">
              <a:off x="4012270" y="3594564"/>
              <a:ext cx="639323" cy="159597"/>
            </a:xfrm>
            <a:prstGeom prst="trapezoid">
              <a:avLst>
                <a:gd name="adj" fmla="val 75813"/>
              </a:avLst>
            </a:prstGeom>
            <a:solidFill>
              <a:schemeClr val="bg2"/>
            </a:solidFill>
            <a:ln w="6350" cap="flat" cmpd="sng" algn="ctr">
              <a:solidFill>
                <a:schemeClr val="tx2"/>
              </a:solidFill>
              <a:prstDash val="sysDot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ctr" defTabSz="802386">
                <a:defRPr/>
              </a:pPr>
              <a:endParaRPr lang="en-GB" sz="800" kern="0" dirty="0">
                <a:solidFill>
                  <a:prstClr val="white"/>
                </a:solidFill>
              </a:endParaRPr>
            </a:p>
          </p:txBody>
        </p:sp>
        <p:sp>
          <p:nvSpPr>
            <p:cNvPr id="122" name="Trapezoid 42"/>
            <p:cNvSpPr/>
            <p:nvPr/>
          </p:nvSpPr>
          <p:spPr>
            <a:xfrm rot="16200000" flipH="1">
              <a:off x="4012270" y="2968106"/>
              <a:ext cx="639323" cy="159597"/>
            </a:xfrm>
            <a:prstGeom prst="trapezoid">
              <a:avLst>
                <a:gd name="adj" fmla="val 75813"/>
              </a:avLst>
            </a:prstGeom>
            <a:solidFill>
              <a:schemeClr val="bg2"/>
            </a:solidFill>
            <a:ln w="6350" cap="flat" cmpd="sng" algn="ctr">
              <a:solidFill>
                <a:schemeClr val="tx2"/>
              </a:solidFill>
              <a:prstDash val="sysDot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ctr" defTabSz="802386">
                <a:defRPr/>
              </a:pPr>
              <a:endParaRPr lang="en-GB" sz="800" kern="0" dirty="0">
                <a:solidFill>
                  <a:prstClr val="white"/>
                </a:solidFill>
              </a:endParaRPr>
            </a:p>
          </p:txBody>
        </p:sp>
        <p:cxnSp>
          <p:nvCxnSpPr>
            <p:cNvPr id="123" name="Elbow Connector 54"/>
            <p:cNvCxnSpPr>
              <a:stCxn id="122" idx="2"/>
            </p:cNvCxnSpPr>
            <p:nvPr/>
          </p:nvCxnSpPr>
          <p:spPr>
            <a:xfrm>
              <a:off x="4411731" y="3047905"/>
              <a:ext cx="290776" cy="72586"/>
            </a:xfrm>
            <a:prstGeom prst="bentConnector3">
              <a:avLst>
                <a:gd name="adj1" fmla="val 50000"/>
              </a:avLst>
            </a:prstGeom>
            <a:noFill/>
            <a:ln w="6350" cap="flat" cmpd="sng" algn="ctr">
              <a:solidFill>
                <a:schemeClr val="tx2"/>
              </a:solidFill>
              <a:prstDash val="sysDot"/>
              <a:headEnd type="triangle" w="sm" len="sm"/>
              <a:tailEnd type="none" w="sm" len="sm"/>
            </a:ln>
            <a:effectLst/>
          </p:spPr>
        </p:cxnSp>
        <p:cxnSp>
          <p:nvCxnSpPr>
            <p:cNvPr id="124" name="Elbow Connector 54"/>
            <p:cNvCxnSpPr/>
            <p:nvPr/>
          </p:nvCxnSpPr>
          <p:spPr>
            <a:xfrm flipV="1">
              <a:off x="4411730" y="3650465"/>
              <a:ext cx="281503" cy="0"/>
            </a:xfrm>
            <a:prstGeom prst="bentConnector3">
              <a:avLst>
                <a:gd name="adj1" fmla="val 50000"/>
              </a:avLst>
            </a:prstGeom>
            <a:noFill/>
            <a:ln w="6350" cap="flat" cmpd="sng" algn="ctr">
              <a:solidFill>
                <a:schemeClr val="tx2"/>
              </a:solidFill>
              <a:prstDash val="sysDot"/>
              <a:headEnd w="sm" len="sm"/>
              <a:tailEnd type="triangle" w="sm" len="sm"/>
            </a:ln>
            <a:effectLst/>
          </p:spPr>
        </p:cxnSp>
        <p:cxnSp>
          <p:nvCxnSpPr>
            <p:cNvPr id="125" name="Elbow Connector 54"/>
            <p:cNvCxnSpPr/>
            <p:nvPr/>
          </p:nvCxnSpPr>
          <p:spPr>
            <a:xfrm>
              <a:off x="3773714" y="2878627"/>
              <a:ext cx="478422" cy="583209"/>
            </a:xfrm>
            <a:prstGeom prst="bentConnector3">
              <a:avLst>
                <a:gd name="adj1" fmla="val 43712"/>
              </a:avLst>
            </a:prstGeom>
            <a:noFill/>
            <a:ln w="6350" cap="flat" cmpd="sng" algn="ctr">
              <a:solidFill>
                <a:schemeClr val="tx2"/>
              </a:solidFill>
              <a:prstDash val="sysDot"/>
              <a:headEnd w="sm" len="sm"/>
              <a:tailEnd type="triangle" w="sm" len="sm"/>
            </a:ln>
            <a:effectLst/>
          </p:spPr>
        </p:cxnSp>
        <p:cxnSp>
          <p:nvCxnSpPr>
            <p:cNvPr id="126" name="Elbow Connector 54"/>
            <p:cNvCxnSpPr/>
            <p:nvPr/>
          </p:nvCxnSpPr>
          <p:spPr>
            <a:xfrm rot="10800000">
              <a:off x="3780760" y="2775631"/>
              <a:ext cx="478422" cy="171532"/>
            </a:xfrm>
            <a:prstGeom prst="bentConnector3">
              <a:avLst>
                <a:gd name="adj1" fmla="val 40567"/>
              </a:avLst>
            </a:prstGeom>
            <a:noFill/>
            <a:ln w="6350" cap="flat" cmpd="sng" algn="ctr">
              <a:solidFill>
                <a:schemeClr val="tx2"/>
              </a:solidFill>
              <a:prstDash val="sysDot"/>
              <a:headEnd w="sm" len="sm"/>
              <a:tailEnd type="triangle" w="sm" len="sm"/>
            </a:ln>
            <a:effectLst/>
          </p:spPr>
        </p:cxnSp>
        <p:cxnSp>
          <p:nvCxnSpPr>
            <p:cNvPr id="127" name="Straight Arrow Connector 44"/>
            <p:cNvCxnSpPr/>
            <p:nvPr/>
          </p:nvCxnSpPr>
          <p:spPr>
            <a:xfrm flipH="1">
              <a:off x="3780760" y="3255975"/>
              <a:ext cx="177672" cy="1074"/>
            </a:xfrm>
            <a:prstGeom prst="straightConnector1">
              <a:avLst/>
            </a:prstGeom>
            <a:noFill/>
            <a:ln w="6350" cap="flat" cmpd="sng" algn="ctr">
              <a:solidFill>
                <a:schemeClr val="tx2"/>
              </a:solidFill>
              <a:prstDash val="sysDot"/>
              <a:headEnd w="sm" len="sm"/>
              <a:tailEnd type="triangle" w="sm" len="sm"/>
            </a:ln>
            <a:effectLst/>
          </p:spPr>
        </p:cxnSp>
        <p:cxnSp>
          <p:nvCxnSpPr>
            <p:cNvPr id="128" name="Straight Arrow Connector 44"/>
            <p:cNvCxnSpPr/>
            <p:nvPr/>
          </p:nvCxnSpPr>
          <p:spPr>
            <a:xfrm>
              <a:off x="4080111" y="3570485"/>
              <a:ext cx="177672" cy="1074"/>
            </a:xfrm>
            <a:prstGeom prst="straightConnector1">
              <a:avLst/>
            </a:prstGeom>
            <a:noFill/>
            <a:ln w="6350" cap="flat" cmpd="sng" algn="ctr">
              <a:solidFill>
                <a:schemeClr val="tx2"/>
              </a:solidFill>
              <a:prstDash val="sysDot"/>
              <a:headEnd w="sm" len="sm"/>
              <a:tailEnd type="triangle" w="sm" len="sm"/>
            </a:ln>
            <a:effectLst/>
          </p:spPr>
        </p:cxnSp>
        <p:cxnSp>
          <p:nvCxnSpPr>
            <p:cNvPr id="129" name="Elbow Connector 54"/>
            <p:cNvCxnSpPr/>
            <p:nvPr/>
          </p:nvCxnSpPr>
          <p:spPr>
            <a:xfrm rot="10800000" flipV="1">
              <a:off x="3780760" y="3118734"/>
              <a:ext cx="471377" cy="1132110"/>
            </a:xfrm>
            <a:prstGeom prst="bentConnector3">
              <a:avLst>
                <a:gd name="adj1" fmla="val 42022"/>
              </a:avLst>
            </a:prstGeom>
            <a:noFill/>
            <a:ln w="6350" cap="flat" cmpd="sng" algn="ctr">
              <a:solidFill>
                <a:schemeClr val="tx2"/>
              </a:solidFill>
              <a:prstDash val="sysDot"/>
              <a:headEnd w="sm" len="sm"/>
              <a:tailEnd type="triangle" w="sm" len="sm"/>
            </a:ln>
            <a:effectLst/>
          </p:spPr>
        </p:cxnSp>
        <p:cxnSp>
          <p:nvCxnSpPr>
            <p:cNvPr id="130" name="Elbow Connector 54"/>
            <p:cNvCxnSpPr/>
            <p:nvPr/>
          </p:nvCxnSpPr>
          <p:spPr>
            <a:xfrm flipV="1">
              <a:off x="3780760" y="3873557"/>
              <a:ext cx="471377" cy="514595"/>
            </a:xfrm>
            <a:prstGeom prst="bentConnector3">
              <a:avLst>
                <a:gd name="adj1" fmla="val 42022"/>
              </a:avLst>
            </a:prstGeom>
            <a:noFill/>
            <a:ln w="6350" cap="flat" cmpd="sng" algn="ctr">
              <a:solidFill>
                <a:schemeClr val="tx2"/>
              </a:solidFill>
              <a:prstDash val="sysDot"/>
              <a:headEnd w="sm" len="sm"/>
              <a:tailEnd type="triangle" w="sm" len="sm"/>
            </a:ln>
            <a:effectLst/>
          </p:spPr>
        </p:cxnSp>
        <p:cxnSp>
          <p:nvCxnSpPr>
            <p:cNvPr id="36" name="Straight Arrow Connector 44"/>
            <p:cNvCxnSpPr/>
            <p:nvPr/>
          </p:nvCxnSpPr>
          <p:spPr>
            <a:xfrm rot="5400000">
              <a:off x="4421245" y="4469534"/>
              <a:ext cx="171533" cy="1111"/>
            </a:xfrm>
            <a:prstGeom prst="straightConnector1">
              <a:avLst/>
            </a:prstGeom>
            <a:noFill/>
            <a:ln w="6350" cap="flat" cmpd="sng" algn="ctr">
              <a:solidFill>
                <a:schemeClr val="tx2"/>
              </a:solidFill>
              <a:prstDash val="sysDot"/>
              <a:headEnd w="sm" len="sm"/>
              <a:tailEnd type="triangle" w="sm" len="sm"/>
            </a:ln>
            <a:effectLst/>
          </p:spPr>
        </p:cxnSp>
        <p:cxnSp>
          <p:nvCxnSpPr>
            <p:cNvPr id="37" name="Straight Arrow Connector 44"/>
            <p:cNvCxnSpPr/>
            <p:nvPr/>
          </p:nvCxnSpPr>
          <p:spPr>
            <a:xfrm rot="5400000" flipH="1">
              <a:off x="4321664" y="4469534"/>
              <a:ext cx="171533" cy="1111"/>
            </a:xfrm>
            <a:prstGeom prst="straightConnector1">
              <a:avLst/>
            </a:prstGeom>
            <a:noFill/>
            <a:ln w="6350" cap="flat" cmpd="sng" algn="ctr">
              <a:solidFill>
                <a:schemeClr val="tx2"/>
              </a:solidFill>
              <a:prstDash val="sysDot"/>
              <a:headEnd w="sm" len="sm"/>
              <a:tailEnd type="triangle" w="sm" len="sm"/>
            </a:ln>
            <a:effectLst/>
          </p:spPr>
        </p:cxnSp>
        <p:sp>
          <p:nvSpPr>
            <p:cNvPr id="38" name="Oval 22"/>
            <p:cNvSpPr/>
            <p:nvPr/>
          </p:nvSpPr>
          <p:spPr>
            <a:xfrm>
              <a:off x="3425374" y="3873558"/>
              <a:ext cx="35534" cy="34306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802386">
                <a:defRPr/>
              </a:pPr>
              <a:endParaRPr lang="en-GB" sz="800" kern="0" dirty="0">
                <a:solidFill>
                  <a:prstClr val="white"/>
                </a:solidFill>
              </a:endParaRPr>
            </a:p>
          </p:txBody>
        </p:sp>
        <p:sp>
          <p:nvSpPr>
            <p:cNvPr id="39" name="Oval 23"/>
            <p:cNvSpPr/>
            <p:nvPr/>
          </p:nvSpPr>
          <p:spPr>
            <a:xfrm>
              <a:off x="3425374" y="3942179"/>
              <a:ext cx="35534" cy="34306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802386">
                <a:defRPr/>
              </a:pPr>
              <a:endParaRPr lang="en-GB" sz="800" kern="0" dirty="0">
                <a:solidFill>
                  <a:prstClr val="white"/>
                </a:solidFill>
              </a:endParaRPr>
            </a:p>
          </p:txBody>
        </p:sp>
        <p:sp>
          <p:nvSpPr>
            <p:cNvPr id="40" name="Oval 24"/>
            <p:cNvSpPr/>
            <p:nvPr/>
          </p:nvSpPr>
          <p:spPr>
            <a:xfrm>
              <a:off x="3425374" y="4010799"/>
              <a:ext cx="35534" cy="34306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802386">
                <a:defRPr/>
              </a:pPr>
              <a:endParaRPr lang="en-GB" sz="800" kern="0" dirty="0">
                <a:solidFill>
                  <a:prstClr val="white"/>
                </a:solidFill>
              </a:endParaRPr>
            </a:p>
          </p:txBody>
        </p:sp>
        <p:sp>
          <p:nvSpPr>
            <p:cNvPr id="41" name="Rectangle 41"/>
            <p:cNvSpPr/>
            <p:nvPr/>
          </p:nvSpPr>
          <p:spPr>
            <a:xfrm>
              <a:off x="4198011" y="4576174"/>
              <a:ext cx="497541" cy="318144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802386">
                <a:defRPr/>
              </a:pPr>
              <a:endParaRPr lang="en-GB" sz="800" kern="0" dirty="0">
                <a:solidFill>
                  <a:prstClr val="white"/>
                </a:solidFill>
              </a:endParaRPr>
            </a:p>
          </p:txBody>
        </p:sp>
        <p:sp>
          <p:nvSpPr>
            <p:cNvPr id="43" name="Oval 57"/>
            <p:cNvSpPr/>
            <p:nvPr/>
          </p:nvSpPr>
          <p:spPr>
            <a:xfrm>
              <a:off x="4732377" y="5258836"/>
              <a:ext cx="18701" cy="17153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02386">
                <a:defRPr/>
              </a:pPr>
              <a:endParaRPr lang="en-GB" sz="800" kern="0" dirty="0">
                <a:solidFill>
                  <a:prstClr val="white"/>
                </a:solidFill>
              </a:endParaRPr>
            </a:p>
          </p:txBody>
        </p:sp>
        <p:sp>
          <p:nvSpPr>
            <p:cNvPr id="44" name="Oval 58"/>
            <p:cNvSpPr/>
            <p:nvPr/>
          </p:nvSpPr>
          <p:spPr>
            <a:xfrm>
              <a:off x="4732377" y="5155902"/>
              <a:ext cx="18701" cy="17153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02386">
                <a:defRPr/>
              </a:pPr>
              <a:endParaRPr lang="en-GB" sz="800" kern="0" dirty="0">
                <a:solidFill>
                  <a:prstClr val="white"/>
                </a:solidFill>
              </a:endParaRPr>
            </a:p>
          </p:txBody>
        </p:sp>
        <p:sp>
          <p:nvSpPr>
            <p:cNvPr id="45" name="Oval 59"/>
            <p:cNvSpPr/>
            <p:nvPr/>
          </p:nvSpPr>
          <p:spPr>
            <a:xfrm>
              <a:off x="4732377" y="5052975"/>
              <a:ext cx="18701" cy="17153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02386">
                <a:defRPr/>
              </a:pPr>
              <a:endParaRPr lang="en-GB" sz="800" kern="0" dirty="0">
                <a:solidFill>
                  <a:prstClr val="white"/>
                </a:solidFill>
              </a:endParaRPr>
            </a:p>
          </p:txBody>
        </p:sp>
        <p:sp>
          <p:nvSpPr>
            <p:cNvPr id="46" name="Oval 60"/>
            <p:cNvSpPr/>
            <p:nvPr/>
          </p:nvSpPr>
          <p:spPr>
            <a:xfrm>
              <a:off x="4732377" y="2181489"/>
              <a:ext cx="18701" cy="17153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02386">
                <a:defRPr/>
              </a:pPr>
              <a:endParaRPr lang="en-GB" sz="800" kern="0" dirty="0">
                <a:solidFill>
                  <a:prstClr val="white"/>
                </a:solidFill>
              </a:endParaRPr>
            </a:p>
          </p:txBody>
        </p:sp>
        <p:sp>
          <p:nvSpPr>
            <p:cNvPr id="47" name="Oval 61"/>
            <p:cNvSpPr/>
            <p:nvPr/>
          </p:nvSpPr>
          <p:spPr>
            <a:xfrm>
              <a:off x="4732377" y="2078555"/>
              <a:ext cx="18701" cy="17153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02386">
                <a:defRPr/>
              </a:pPr>
              <a:endParaRPr lang="en-GB" sz="800" kern="0" dirty="0">
                <a:solidFill>
                  <a:prstClr val="white"/>
                </a:solidFill>
              </a:endParaRPr>
            </a:p>
          </p:txBody>
        </p:sp>
        <p:sp>
          <p:nvSpPr>
            <p:cNvPr id="48" name="Oval 62"/>
            <p:cNvSpPr/>
            <p:nvPr/>
          </p:nvSpPr>
          <p:spPr>
            <a:xfrm>
              <a:off x="4732377" y="1975628"/>
              <a:ext cx="18701" cy="17153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02386">
                <a:defRPr/>
              </a:pPr>
              <a:endParaRPr lang="en-GB" sz="800" kern="0" dirty="0">
                <a:solidFill>
                  <a:prstClr val="white"/>
                </a:solidFill>
              </a:endParaRPr>
            </a:p>
          </p:txBody>
        </p:sp>
        <p:cxnSp>
          <p:nvCxnSpPr>
            <p:cNvPr id="49" name="Elbow Connector 54"/>
            <p:cNvCxnSpPr/>
            <p:nvPr/>
          </p:nvCxnSpPr>
          <p:spPr>
            <a:xfrm rot="10800000">
              <a:off x="2826891" y="2325337"/>
              <a:ext cx="448856" cy="377369"/>
            </a:xfrm>
            <a:prstGeom prst="bentConnector3">
              <a:avLst>
                <a:gd name="adj1" fmla="val 40567"/>
              </a:avLst>
            </a:prstGeom>
            <a:noFill/>
            <a:ln w="25400" cap="flat" cmpd="sng" algn="ctr">
              <a:solidFill>
                <a:srgbClr val="9BBB59"/>
              </a:solidFill>
              <a:prstDash val="solid"/>
              <a:tailEnd type="triangle"/>
            </a:ln>
            <a:effectLst/>
          </p:spPr>
        </p:cxnSp>
        <p:cxnSp>
          <p:nvCxnSpPr>
            <p:cNvPr id="50" name="Elbow Connector 54"/>
            <p:cNvCxnSpPr/>
            <p:nvPr/>
          </p:nvCxnSpPr>
          <p:spPr>
            <a:xfrm>
              <a:off x="2826843" y="2393933"/>
              <a:ext cx="448856" cy="377369"/>
            </a:xfrm>
            <a:prstGeom prst="bentConnector3">
              <a:avLst>
                <a:gd name="adj1" fmla="val 40567"/>
              </a:avLst>
            </a:prstGeom>
            <a:noFill/>
            <a:ln w="25400" cap="flat" cmpd="sng" algn="ctr">
              <a:solidFill>
                <a:srgbClr val="8064A2"/>
              </a:solidFill>
              <a:prstDash val="solid"/>
              <a:tailEnd type="triangle"/>
            </a:ln>
            <a:effectLst/>
          </p:spPr>
        </p:cxnSp>
        <p:cxnSp>
          <p:nvCxnSpPr>
            <p:cNvPr id="51" name="Elbow Connector 54"/>
            <p:cNvCxnSpPr/>
            <p:nvPr/>
          </p:nvCxnSpPr>
          <p:spPr>
            <a:xfrm rot="10800000">
              <a:off x="2826890" y="3080137"/>
              <a:ext cx="448856" cy="137226"/>
            </a:xfrm>
            <a:prstGeom prst="bentConnector3">
              <a:avLst>
                <a:gd name="adj1" fmla="val 40567"/>
              </a:avLst>
            </a:prstGeom>
            <a:noFill/>
            <a:ln w="25400" cap="flat" cmpd="sng" algn="ctr">
              <a:solidFill>
                <a:srgbClr val="9BBB59"/>
              </a:solidFill>
              <a:prstDash val="solid"/>
              <a:tailEnd type="triangle"/>
            </a:ln>
            <a:effectLst/>
          </p:spPr>
        </p:cxnSp>
        <p:cxnSp>
          <p:nvCxnSpPr>
            <p:cNvPr id="52" name="Elbow Connector 54"/>
            <p:cNvCxnSpPr/>
            <p:nvPr/>
          </p:nvCxnSpPr>
          <p:spPr>
            <a:xfrm>
              <a:off x="2826843" y="3011517"/>
              <a:ext cx="411451" cy="137226"/>
            </a:xfrm>
            <a:prstGeom prst="bentConnector3">
              <a:avLst>
                <a:gd name="adj1" fmla="val 40567"/>
              </a:avLst>
            </a:prstGeom>
            <a:noFill/>
            <a:ln w="25400" cap="flat" cmpd="sng" algn="ctr">
              <a:solidFill>
                <a:srgbClr val="8064A2"/>
              </a:solidFill>
              <a:prstDash val="solid"/>
              <a:tailEnd type="triangle"/>
            </a:ln>
            <a:effectLst/>
          </p:spPr>
        </p:cxnSp>
        <p:cxnSp>
          <p:nvCxnSpPr>
            <p:cNvPr id="53" name="Elbow Connector 54"/>
            <p:cNvCxnSpPr/>
            <p:nvPr/>
          </p:nvCxnSpPr>
          <p:spPr>
            <a:xfrm rot="10800000">
              <a:off x="2826890" y="4350411"/>
              <a:ext cx="448856" cy="0"/>
            </a:xfrm>
            <a:prstGeom prst="bentConnector3">
              <a:avLst>
                <a:gd name="adj1" fmla="val 40567"/>
              </a:avLst>
            </a:prstGeom>
            <a:noFill/>
            <a:ln w="25400" cap="flat" cmpd="sng" algn="ctr">
              <a:solidFill>
                <a:srgbClr val="9BBB59"/>
              </a:solidFill>
              <a:prstDash val="solid"/>
              <a:tailEnd type="triangle"/>
            </a:ln>
            <a:effectLst/>
          </p:spPr>
        </p:cxnSp>
        <p:cxnSp>
          <p:nvCxnSpPr>
            <p:cNvPr id="54" name="Elbow Connector 54"/>
            <p:cNvCxnSpPr/>
            <p:nvPr/>
          </p:nvCxnSpPr>
          <p:spPr>
            <a:xfrm>
              <a:off x="2826843" y="4281790"/>
              <a:ext cx="411451" cy="0"/>
            </a:xfrm>
            <a:prstGeom prst="bentConnector3">
              <a:avLst>
                <a:gd name="adj1" fmla="val 40567"/>
              </a:avLst>
            </a:prstGeom>
            <a:noFill/>
            <a:ln w="25400" cap="flat" cmpd="sng" algn="ctr">
              <a:solidFill>
                <a:srgbClr val="8064A2"/>
              </a:solidFill>
              <a:prstDash val="solid"/>
              <a:tailEnd type="triangle"/>
            </a:ln>
            <a:effectLst/>
          </p:spPr>
        </p:cxnSp>
        <p:cxnSp>
          <p:nvCxnSpPr>
            <p:cNvPr id="55" name="Elbow Connector 74"/>
            <p:cNvCxnSpPr/>
            <p:nvPr/>
          </p:nvCxnSpPr>
          <p:spPr>
            <a:xfrm rot="5400000">
              <a:off x="3347677" y="4614599"/>
              <a:ext cx="869488" cy="1462255"/>
            </a:xfrm>
            <a:prstGeom prst="bentConnector2">
              <a:avLst/>
            </a:prstGeom>
            <a:noFill/>
            <a:ln w="15875" cap="flat" cmpd="sng" algn="ctr">
              <a:solidFill>
                <a:srgbClr val="C0504D"/>
              </a:solidFill>
              <a:prstDash val="solid"/>
              <a:headEnd type="triangle" w="sm" len="sm"/>
              <a:tailEnd type="triangle" w="sm" len="sm"/>
            </a:ln>
            <a:effectLst/>
          </p:spPr>
        </p:cxnSp>
        <p:cxnSp>
          <p:nvCxnSpPr>
            <p:cNvPr id="116" name="Straight Arrow Connector 75"/>
            <p:cNvCxnSpPr/>
            <p:nvPr/>
          </p:nvCxnSpPr>
          <p:spPr>
            <a:xfrm flipV="1">
              <a:off x="2668832" y="4537588"/>
              <a:ext cx="0" cy="724573"/>
            </a:xfrm>
            <a:prstGeom prst="straightConnector1">
              <a:avLst/>
            </a:prstGeom>
            <a:noFill/>
            <a:ln w="15875" cap="flat" cmpd="sng" algn="ctr">
              <a:solidFill>
                <a:srgbClr val="C0504D"/>
              </a:solidFill>
              <a:prstDash val="solid"/>
              <a:headEnd type="triangle" w="sm" len="sm"/>
              <a:tailEnd type="triangle" w="sm" len="sm"/>
            </a:ln>
            <a:effectLst/>
          </p:spPr>
        </p:cxnSp>
        <p:cxnSp>
          <p:nvCxnSpPr>
            <p:cNvPr id="117" name="Straight Arrow Connector 76"/>
            <p:cNvCxnSpPr/>
            <p:nvPr/>
          </p:nvCxnSpPr>
          <p:spPr>
            <a:xfrm flipV="1">
              <a:off x="2519196" y="4537588"/>
              <a:ext cx="0" cy="724573"/>
            </a:xfrm>
            <a:prstGeom prst="straightConnector1">
              <a:avLst/>
            </a:prstGeom>
            <a:noFill/>
            <a:ln w="15875" cap="flat" cmpd="sng" algn="ctr">
              <a:solidFill>
                <a:srgbClr val="C0504D"/>
              </a:solidFill>
              <a:prstDash val="solid"/>
              <a:headEnd type="triangle" w="sm" len="sm"/>
              <a:tailEnd type="triangle" w="sm" len="sm"/>
            </a:ln>
            <a:effectLst/>
          </p:spPr>
        </p:cxnSp>
        <p:cxnSp>
          <p:nvCxnSpPr>
            <p:cNvPr id="118" name="Straight Arrow Connector 77"/>
            <p:cNvCxnSpPr/>
            <p:nvPr/>
          </p:nvCxnSpPr>
          <p:spPr>
            <a:xfrm flipV="1">
              <a:off x="2369562" y="4537588"/>
              <a:ext cx="0" cy="724573"/>
            </a:xfrm>
            <a:prstGeom prst="straightConnector1">
              <a:avLst/>
            </a:prstGeom>
            <a:noFill/>
            <a:ln w="15875" cap="flat" cmpd="sng" algn="ctr">
              <a:solidFill>
                <a:srgbClr val="C0504D"/>
              </a:solidFill>
              <a:prstDash val="solid"/>
              <a:headEnd type="triangle" w="sm" len="sm"/>
              <a:tailEnd type="triangle" w="sm" len="sm"/>
            </a:ln>
            <a:effectLst/>
          </p:spPr>
        </p:cxnSp>
        <p:cxnSp>
          <p:nvCxnSpPr>
            <p:cNvPr id="119" name="Straight Arrow Connector 81"/>
            <p:cNvCxnSpPr/>
            <p:nvPr/>
          </p:nvCxnSpPr>
          <p:spPr>
            <a:xfrm flipV="1">
              <a:off x="2219927" y="4537588"/>
              <a:ext cx="0" cy="724573"/>
            </a:xfrm>
            <a:prstGeom prst="straightConnector1">
              <a:avLst/>
            </a:prstGeom>
            <a:noFill/>
            <a:ln w="15875" cap="flat" cmpd="sng" algn="ctr">
              <a:solidFill>
                <a:srgbClr val="C0504D"/>
              </a:solidFill>
              <a:prstDash val="solid"/>
              <a:headEnd type="triangle" w="sm" len="sm"/>
              <a:tailEnd type="triangle" w="sm" len="sm"/>
            </a:ln>
            <a:effectLst/>
          </p:spPr>
        </p:cxnSp>
        <p:sp>
          <p:nvSpPr>
            <p:cNvPr id="60" name="TextBox 90"/>
            <p:cNvSpPr txBox="1"/>
            <p:nvPr/>
          </p:nvSpPr>
          <p:spPr>
            <a:xfrm>
              <a:off x="1808167" y="5883673"/>
              <a:ext cx="1271899" cy="3893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 defTabSz="802386">
                <a:defRPr/>
              </a:pPr>
              <a:r>
                <a:rPr lang="en-GB" sz="1600" kern="0" dirty="0">
                  <a:solidFill>
                    <a:prstClr val="black"/>
                  </a:solidFill>
                </a:rPr>
                <a:t>GBT-SCA</a:t>
              </a:r>
            </a:p>
          </p:txBody>
        </p:sp>
        <p:sp>
          <p:nvSpPr>
            <p:cNvPr id="61" name="TextBox 97"/>
            <p:cNvSpPr txBox="1"/>
            <p:nvPr/>
          </p:nvSpPr>
          <p:spPr>
            <a:xfrm>
              <a:off x="382598" y="4733909"/>
              <a:ext cx="1791989" cy="38779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 defTabSz="802386">
                <a:lnSpc>
                  <a:spcPct val="80000"/>
                </a:lnSpc>
                <a:defRPr/>
              </a:pPr>
              <a:r>
                <a:rPr lang="en-GB" sz="1200" kern="0" dirty="0">
                  <a:solidFill>
                    <a:srgbClr val="C0504D">
                      <a:lumMod val="75000"/>
                    </a:srgbClr>
                  </a:solidFill>
                </a:rPr>
                <a:t>User busses and I/O for  Control and monitoring</a:t>
              </a:r>
            </a:p>
          </p:txBody>
        </p:sp>
        <p:sp>
          <p:nvSpPr>
            <p:cNvPr id="62" name="TextBox 98"/>
            <p:cNvSpPr txBox="1"/>
            <p:nvPr/>
          </p:nvSpPr>
          <p:spPr>
            <a:xfrm>
              <a:off x="2826841" y="1913590"/>
              <a:ext cx="598540" cy="2477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defTabSz="802386">
                <a:defRPr/>
              </a:pPr>
              <a:r>
                <a:rPr lang="en-GB" sz="800" kern="0" dirty="0">
                  <a:solidFill>
                    <a:srgbClr val="8064A2">
                      <a:lumMod val="50000"/>
                    </a:srgbClr>
                  </a:solidFill>
                </a:rPr>
                <a:t>Data</a:t>
              </a:r>
            </a:p>
          </p:txBody>
        </p:sp>
        <p:sp>
          <p:nvSpPr>
            <p:cNvPr id="63" name="TextBox 99"/>
            <p:cNvSpPr txBox="1"/>
            <p:nvPr/>
          </p:nvSpPr>
          <p:spPr>
            <a:xfrm>
              <a:off x="2826840" y="2050833"/>
              <a:ext cx="972630" cy="2477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defTabSz="802386">
                <a:defRPr/>
              </a:pPr>
              <a:r>
                <a:rPr lang="en-GB" sz="800" kern="0" dirty="0">
                  <a:solidFill>
                    <a:srgbClr val="9BBB59">
                      <a:lumMod val="75000"/>
                    </a:srgbClr>
                  </a:solidFill>
                </a:rPr>
                <a:t>Timing</a:t>
              </a:r>
            </a:p>
          </p:txBody>
        </p:sp>
        <p:sp>
          <p:nvSpPr>
            <p:cNvPr id="64" name="TextBox 39"/>
            <p:cNvSpPr txBox="1"/>
            <p:nvPr/>
          </p:nvSpPr>
          <p:spPr>
            <a:xfrm>
              <a:off x="3958433" y="2336947"/>
              <a:ext cx="988614" cy="3893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defTabSz="802386">
                <a:defRPr/>
              </a:pPr>
              <a:r>
                <a:rPr lang="en-GB" sz="1600" kern="0" dirty="0">
                  <a:solidFill>
                    <a:prstClr val="black"/>
                  </a:solidFill>
                </a:rPr>
                <a:t>GBTX</a:t>
              </a:r>
            </a:p>
          </p:txBody>
        </p:sp>
        <p:sp>
          <p:nvSpPr>
            <p:cNvPr id="65" name="Rettangolo 162"/>
            <p:cNvSpPr/>
            <p:nvPr/>
          </p:nvSpPr>
          <p:spPr>
            <a:xfrm rot="16200000">
              <a:off x="4940581" y="2721373"/>
              <a:ext cx="372638" cy="75067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it-IT" sz="1100" dirty="0" smtClean="0">
                  <a:solidFill>
                    <a:schemeClr val="tx1"/>
                  </a:solidFill>
                </a:rPr>
                <a:t>GBTTIA</a:t>
              </a:r>
              <a:endParaRPr lang="it-IT" sz="1100" dirty="0">
                <a:solidFill>
                  <a:schemeClr val="tx1"/>
                </a:solidFill>
              </a:endParaRPr>
            </a:p>
          </p:txBody>
        </p:sp>
        <p:sp>
          <p:nvSpPr>
            <p:cNvPr id="66" name="Rettangolo 167"/>
            <p:cNvSpPr/>
            <p:nvPr/>
          </p:nvSpPr>
          <p:spPr>
            <a:xfrm rot="5400000">
              <a:off x="4940581" y="3259728"/>
              <a:ext cx="372638" cy="75067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it-IT" sz="1100" dirty="0" smtClean="0">
                  <a:solidFill>
                    <a:schemeClr val="tx1"/>
                  </a:solidFill>
                </a:rPr>
                <a:t>GBTLD</a:t>
              </a:r>
              <a:endParaRPr lang="it-IT" sz="1100" dirty="0">
                <a:solidFill>
                  <a:schemeClr val="tx1"/>
                </a:solidFill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5544504" y="2112742"/>
              <a:ext cx="1336994" cy="2859798"/>
              <a:chOff x="5544504" y="2112742"/>
              <a:chExt cx="1336994" cy="2859798"/>
            </a:xfrm>
          </p:grpSpPr>
          <p:sp>
            <p:nvSpPr>
              <p:cNvPr id="6" name="Oval 157"/>
              <p:cNvSpPr/>
              <p:nvPr/>
            </p:nvSpPr>
            <p:spPr>
              <a:xfrm>
                <a:off x="6009696" y="3330405"/>
                <a:ext cx="169885" cy="133313"/>
              </a:xfrm>
              <a:prstGeom prst="ellipse">
                <a:avLst/>
              </a:prstGeom>
              <a:noFill/>
              <a:ln w="2540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02386">
                  <a:defRPr/>
                </a:pPr>
                <a:endParaRPr lang="en-GB" sz="1600" kern="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Oval 155"/>
              <p:cNvSpPr/>
              <p:nvPr/>
            </p:nvSpPr>
            <p:spPr>
              <a:xfrm>
                <a:off x="6009696" y="3405664"/>
                <a:ext cx="169885" cy="133313"/>
              </a:xfrm>
              <a:prstGeom prst="ellipse">
                <a:avLst/>
              </a:prstGeom>
              <a:noFill/>
              <a:ln w="2540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02386">
                  <a:defRPr/>
                </a:pPr>
                <a:endParaRPr lang="en-GB" sz="1600" kern="0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" name="Group 2"/>
              <p:cNvGrpSpPr/>
              <p:nvPr/>
            </p:nvGrpSpPr>
            <p:grpSpPr>
              <a:xfrm>
                <a:off x="5544504" y="2112742"/>
                <a:ext cx="1336994" cy="2859798"/>
                <a:chOff x="5544504" y="2112742"/>
                <a:chExt cx="1336994" cy="2859798"/>
              </a:xfrm>
            </p:grpSpPr>
            <p:cxnSp>
              <p:nvCxnSpPr>
                <p:cNvPr id="143" name="Straight Connector 156"/>
                <p:cNvCxnSpPr/>
                <p:nvPr/>
              </p:nvCxnSpPr>
              <p:spPr>
                <a:xfrm>
                  <a:off x="5667549" y="3315419"/>
                  <a:ext cx="891427" cy="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</p:cxnSp>
            <p:cxnSp>
              <p:nvCxnSpPr>
                <p:cNvPr id="144" name="Straight Connector 154"/>
                <p:cNvCxnSpPr/>
                <p:nvPr/>
              </p:nvCxnSpPr>
              <p:spPr>
                <a:xfrm>
                  <a:off x="5667549" y="3418929"/>
                  <a:ext cx="891427" cy="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</p:cxnSp>
            <p:sp>
              <p:nvSpPr>
                <p:cNvPr id="141" name="Isosceles Triangle 146"/>
                <p:cNvSpPr/>
                <p:nvPr/>
              </p:nvSpPr>
              <p:spPr>
                <a:xfrm rot="16200000" flipH="1" flipV="1">
                  <a:off x="6449875" y="4835215"/>
                  <a:ext cx="142534" cy="132115"/>
                </a:xfrm>
                <a:prstGeom prst="triangle">
                  <a:avLst/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802386">
                    <a:defRPr/>
                  </a:pPr>
                  <a:endParaRPr lang="en-GB" sz="1600" kern="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2" name="Isosceles Triangle 147"/>
                <p:cNvSpPr/>
                <p:nvPr/>
              </p:nvSpPr>
              <p:spPr>
                <a:xfrm rot="5400000" flipH="1" flipV="1">
                  <a:off x="6432749" y="4727809"/>
                  <a:ext cx="142534" cy="132115"/>
                </a:xfrm>
                <a:prstGeom prst="triangle">
                  <a:avLst/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802386">
                    <a:defRPr/>
                  </a:pPr>
                  <a:endParaRPr lang="en-GB" sz="1600" kern="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9" name="Isosceles Triangle 141"/>
                <p:cNvSpPr/>
                <p:nvPr/>
              </p:nvSpPr>
              <p:spPr>
                <a:xfrm rot="16200000" flipH="1" flipV="1">
                  <a:off x="6449875" y="4558350"/>
                  <a:ext cx="142534" cy="132115"/>
                </a:xfrm>
                <a:prstGeom prst="triangle">
                  <a:avLst/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802386">
                    <a:defRPr/>
                  </a:pPr>
                  <a:endParaRPr lang="en-GB" sz="1600" kern="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0" name="Isosceles Triangle 142"/>
                <p:cNvSpPr/>
                <p:nvPr/>
              </p:nvSpPr>
              <p:spPr>
                <a:xfrm rot="5400000" flipH="1" flipV="1">
                  <a:off x="6432749" y="4450945"/>
                  <a:ext cx="142534" cy="132115"/>
                </a:xfrm>
                <a:prstGeom prst="triangle">
                  <a:avLst/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802386">
                    <a:defRPr/>
                  </a:pPr>
                  <a:endParaRPr lang="en-GB" sz="1600" kern="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7" name="Isosceles Triangle 139"/>
                <p:cNvSpPr/>
                <p:nvPr/>
              </p:nvSpPr>
              <p:spPr>
                <a:xfrm rot="16200000" flipH="1" flipV="1">
                  <a:off x="6449875" y="2225356"/>
                  <a:ext cx="142534" cy="132115"/>
                </a:xfrm>
                <a:prstGeom prst="triangle">
                  <a:avLst/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802386">
                    <a:defRPr/>
                  </a:pPr>
                  <a:endParaRPr lang="en-GB" sz="1600" kern="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8" name="Isosceles Triangle 140"/>
                <p:cNvSpPr/>
                <p:nvPr/>
              </p:nvSpPr>
              <p:spPr>
                <a:xfrm rot="5400000" flipH="1" flipV="1">
                  <a:off x="6432749" y="2117951"/>
                  <a:ext cx="142534" cy="132115"/>
                </a:xfrm>
                <a:prstGeom prst="triangle">
                  <a:avLst/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802386">
                    <a:defRPr/>
                  </a:pPr>
                  <a:endParaRPr lang="en-GB" sz="1600" kern="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5" name="Isosceles Triangle 137"/>
                <p:cNvSpPr/>
                <p:nvPr/>
              </p:nvSpPr>
              <p:spPr>
                <a:xfrm rot="16200000" flipH="1" flipV="1">
                  <a:off x="6449875" y="3354224"/>
                  <a:ext cx="142534" cy="132115"/>
                </a:xfrm>
                <a:prstGeom prst="triangle">
                  <a:avLst/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802386">
                    <a:defRPr/>
                  </a:pPr>
                  <a:endParaRPr lang="en-GB" sz="1600" kern="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6" name="Isosceles Triangle 138"/>
                <p:cNvSpPr/>
                <p:nvPr/>
              </p:nvSpPr>
              <p:spPr>
                <a:xfrm rot="5400000" flipH="1" flipV="1">
                  <a:off x="6432749" y="3246818"/>
                  <a:ext cx="142534" cy="132115"/>
                </a:xfrm>
                <a:prstGeom prst="triangle">
                  <a:avLst/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802386">
                    <a:defRPr/>
                  </a:pPr>
                  <a:endParaRPr lang="en-GB" sz="1600" kern="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3" name="Isosceles Triangle 135"/>
                <p:cNvSpPr/>
                <p:nvPr/>
              </p:nvSpPr>
              <p:spPr>
                <a:xfrm rot="16200000" flipH="1" flipV="1">
                  <a:off x="6449875" y="2502221"/>
                  <a:ext cx="142534" cy="132115"/>
                </a:xfrm>
                <a:prstGeom prst="triangle">
                  <a:avLst/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802386">
                    <a:defRPr/>
                  </a:pPr>
                  <a:endParaRPr lang="en-GB" sz="1600" kern="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4" name="Isosceles Triangle 136"/>
                <p:cNvSpPr/>
                <p:nvPr/>
              </p:nvSpPr>
              <p:spPr>
                <a:xfrm rot="5400000" flipH="1" flipV="1">
                  <a:off x="6432749" y="2394816"/>
                  <a:ext cx="142534" cy="132115"/>
                </a:xfrm>
                <a:prstGeom prst="triangle">
                  <a:avLst/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802386">
                    <a:defRPr/>
                  </a:pPr>
                  <a:endParaRPr lang="en-GB" sz="1600" kern="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1" name="Isosceles Triangle 133"/>
                <p:cNvSpPr/>
                <p:nvPr/>
              </p:nvSpPr>
              <p:spPr>
                <a:xfrm rot="16200000" flipH="1" flipV="1">
                  <a:off x="6449875" y="4257318"/>
                  <a:ext cx="142534" cy="132115"/>
                </a:xfrm>
                <a:prstGeom prst="triangle">
                  <a:avLst/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802386">
                    <a:defRPr/>
                  </a:pPr>
                  <a:endParaRPr lang="en-GB" sz="1600" kern="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2" name="Isosceles Triangle 134"/>
                <p:cNvSpPr/>
                <p:nvPr/>
              </p:nvSpPr>
              <p:spPr>
                <a:xfrm rot="5400000" flipH="1" flipV="1">
                  <a:off x="6432749" y="4149912"/>
                  <a:ext cx="142534" cy="132115"/>
                </a:xfrm>
                <a:prstGeom prst="triangle">
                  <a:avLst/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802386">
                    <a:defRPr/>
                  </a:pPr>
                  <a:endParaRPr lang="en-GB" sz="1600" kern="0" dirty="0">
                    <a:solidFill>
                      <a:prstClr val="white"/>
                    </a:solidFill>
                  </a:endParaRPr>
                </a:p>
              </p:txBody>
            </p:sp>
            <p:cxnSp>
              <p:nvCxnSpPr>
                <p:cNvPr id="20" name="Elbow Connector 54"/>
                <p:cNvCxnSpPr/>
                <p:nvPr/>
              </p:nvCxnSpPr>
              <p:spPr>
                <a:xfrm rot="10800000">
                  <a:off x="6553078" y="2263260"/>
                  <a:ext cx="328420" cy="677246"/>
                </a:xfrm>
                <a:prstGeom prst="bentConnector3">
                  <a:avLst>
                    <a:gd name="adj1" fmla="val 53796"/>
                  </a:avLst>
                </a:prstGeom>
                <a:noFill/>
                <a:ln w="6350" cap="flat" cmpd="sng" algn="ctr">
                  <a:solidFill>
                    <a:schemeClr val="tx2"/>
                  </a:solidFill>
                  <a:prstDash val="sysDot"/>
                  <a:headEnd type="triangle" w="sm" len="sm"/>
                  <a:tailEnd type="triangle" w="sm" len="sm"/>
                </a:ln>
                <a:effectLst/>
              </p:spPr>
            </p:cxnSp>
            <p:cxnSp>
              <p:nvCxnSpPr>
                <p:cNvPr id="21" name="Elbow Connector 54"/>
                <p:cNvCxnSpPr/>
                <p:nvPr/>
              </p:nvCxnSpPr>
              <p:spPr>
                <a:xfrm rot="10800000" flipV="1">
                  <a:off x="6553078" y="3015836"/>
                  <a:ext cx="328420" cy="338622"/>
                </a:xfrm>
                <a:prstGeom prst="bentConnector3">
                  <a:avLst>
                    <a:gd name="adj1" fmla="val 53796"/>
                  </a:avLst>
                </a:prstGeom>
                <a:noFill/>
                <a:ln w="6350" cap="flat" cmpd="sng" algn="ctr">
                  <a:solidFill>
                    <a:schemeClr val="tx2"/>
                  </a:solidFill>
                  <a:prstDash val="sysDot"/>
                  <a:headEnd type="triangle" w="sm" len="sm"/>
                  <a:tailEnd type="triangle" w="sm" len="sm"/>
                </a:ln>
                <a:effectLst/>
              </p:spPr>
            </p:cxnSp>
            <p:cxnSp>
              <p:nvCxnSpPr>
                <p:cNvPr id="22" name="Elbow Connector 54"/>
                <p:cNvCxnSpPr/>
                <p:nvPr/>
              </p:nvCxnSpPr>
              <p:spPr>
                <a:xfrm rot="10800000" flipV="1">
                  <a:off x="6553078" y="3128753"/>
                  <a:ext cx="328420" cy="1091118"/>
                </a:xfrm>
                <a:prstGeom prst="bentConnector3">
                  <a:avLst>
                    <a:gd name="adj1" fmla="val 40228"/>
                  </a:avLst>
                </a:prstGeom>
                <a:noFill/>
                <a:ln w="6350" cap="flat" cmpd="sng" algn="ctr">
                  <a:solidFill>
                    <a:schemeClr val="tx2"/>
                  </a:solidFill>
                  <a:prstDash val="sysDot"/>
                  <a:headEnd type="triangle" w="sm" len="sm"/>
                  <a:tailEnd type="triangle" w="sm" len="sm"/>
                </a:ln>
                <a:effectLst/>
              </p:spPr>
            </p:cxnSp>
            <p:cxnSp>
              <p:nvCxnSpPr>
                <p:cNvPr id="23" name="Elbow Connector 54"/>
                <p:cNvCxnSpPr/>
                <p:nvPr/>
              </p:nvCxnSpPr>
              <p:spPr>
                <a:xfrm rot="10800000" flipV="1">
                  <a:off x="6553078" y="3262214"/>
                  <a:ext cx="328420" cy="1580239"/>
                </a:xfrm>
                <a:prstGeom prst="bentConnector3">
                  <a:avLst>
                    <a:gd name="adj1" fmla="val 32991"/>
                  </a:avLst>
                </a:prstGeom>
                <a:noFill/>
                <a:ln w="6350" cap="flat" cmpd="sng" algn="ctr">
                  <a:solidFill>
                    <a:schemeClr val="tx2"/>
                  </a:solidFill>
                  <a:prstDash val="sysDot"/>
                  <a:headEnd type="triangle" w="sm" len="sm"/>
                  <a:tailEnd type="triangle" w="sm" len="sm"/>
                </a:ln>
                <a:effectLst/>
              </p:spPr>
            </p:cxnSp>
            <p:sp>
              <p:nvSpPr>
                <p:cNvPr id="114" name="Isosceles Triangle 137"/>
                <p:cNvSpPr/>
                <p:nvPr/>
              </p:nvSpPr>
              <p:spPr>
                <a:xfrm rot="16200000" flipH="1" flipV="1">
                  <a:off x="5585369" y="3331287"/>
                  <a:ext cx="142534" cy="178091"/>
                </a:xfrm>
                <a:prstGeom prst="triangle">
                  <a:avLst/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802386">
                    <a:defRPr/>
                  </a:pPr>
                  <a:endParaRPr lang="en-GB" sz="1400" kern="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" name="Isosceles Triangle 138"/>
                <p:cNvSpPr/>
                <p:nvPr/>
              </p:nvSpPr>
              <p:spPr>
                <a:xfrm rot="5400000" flipH="1" flipV="1">
                  <a:off x="5562283" y="3223883"/>
                  <a:ext cx="142534" cy="178091"/>
                </a:xfrm>
                <a:prstGeom prst="triangle">
                  <a:avLst/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802386">
                    <a:defRPr/>
                  </a:pPr>
                  <a:endParaRPr lang="en-GB" sz="1400" kern="0" dirty="0">
                    <a:solidFill>
                      <a:prstClr val="white"/>
                    </a:solidFill>
                  </a:endParaRPr>
                </a:p>
              </p:txBody>
            </p:sp>
          </p:grpSp>
        </p:grpSp>
        <p:cxnSp>
          <p:nvCxnSpPr>
            <p:cNvPr id="68" name="Connettore 1 3085"/>
            <p:cNvCxnSpPr>
              <a:endCxn id="60" idx="3"/>
            </p:cNvCxnSpPr>
            <p:nvPr/>
          </p:nvCxnSpPr>
          <p:spPr>
            <a:xfrm flipH="1">
              <a:off x="3080065" y="6030214"/>
              <a:ext cx="177414" cy="48146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92"/>
            <p:cNvCxnSpPr/>
            <p:nvPr/>
          </p:nvCxnSpPr>
          <p:spPr>
            <a:xfrm>
              <a:off x="6105320" y="1800222"/>
              <a:ext cx="0" cy="4227327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lgDash"/>
            </a:ln>
            <a:effectLst/>
          </p:spPr>
        </p:cxnSp>
        <p:sp>
          <p:nvSpPr>
            <p:cNvPr id="70" name="TextBox 93"/>
            <p:cNvSpPr txBox="1"/>
            <p:nvPr/>
          </p:nvSpPr>
          <p:spPr>
            <a:xfrm>
              <a:off x="4378629" y="5909142"/>
              <a:ext cx="1737834" cy="57344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 defTabSz="802386">
                <a:lnSpc>
                  <a:spcPct val="80000"/>
                </a:lnSpc>
                <a:defRPr/>
              </a:pPr>
              <a:r>
                <a:rPr lang="en-GB" sz="1050" kern="0" dirty="0">
                  <a:solidFill>
                    <a:srgbClr val="002060"/>
                  </a:solidFill>
                </a:rPr>
                <a:t>Embedded electronics in the detector</a:t>
              </a:r>
            </a:p>
          </p:txBody>
        </p:sp>
        <p:sp>
          <p:nvSpPr>
            <p:cNvPr id="71" name="TextBox 94"/>
            <p:cNvSpPr txBox="1"/>
            <p:nvPr/>
          </p:nvSpPr>
          <p:spPr>
            <a:xfrm>
              <a:off x="6102285" y="5909143"/>
              <a:ext cx="1944752" cy="26194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defTabSz="802386">
                <a:lnSpc>
                  <a:spcPct val="80000"/>
                </a:lnSpc>
                <a:defRPr/>
              </a:pPr>
              <a:r>
                <a:rPr lang="en-GB" sz="1050" kern="0" dirty="0">
                  <a:solidFill>
                    <a:srgbClr val="002060"/>
                  </a:solidFill>
                </a:rPr>
                <a:t>Control room</a:t>
              </a:r>
            </a:p>
          </p:txBody>
        </p:sp>
        <p:cxnSp>
          <p:nvCxnSpPr>
            <p:cNvPr id="72" name="Straight Arrow Connector 95"/>
            <p:cNvCxnSpPr/>
            <p:nvPr/>
          </p:nvCxnSpPr>
          <p:spPr>
            <a:xfrm>
              <a:off x="6236420" y="5909142"/>
              <a:ext cx="894133" cy="0"/>
            </a:xfrm>
            <a:prstGeom prst="straightConnector1">
              <a:avLst/>
            </a:prstGeom>
            <a:noFill/>
            <a:ln w="15875" cap="flat" cmpd="sng" algn="ctr">
              <a:solidFill>
                <a:srgbClr val="002060"/>
              </a:solidFill>
              <a:prstDash val="solid"/>
              <a:headEnd w="sm" len="sm"/>
              <a:tailEnd type="triangle"/>
            </a:ln>
            <a:effectLst/>
          </p:spPr>
        </p:cxnSp>
        <p:cxnSp>
          <p:nvCxnSpPr>
            <p:cNvPr id="73" name="Straight Arrow Connector 96"/>
            <p:cNvCxnSpPr/>
            <p:nvPr/>
          </p:nvCxnSpPr>
          <p:spPr>
            <a:xfrm flipH="1">
              <a:off x="5038351" y="5909142"/>
              <a:ext cx="933707" cy="0"/>
            </a:xfrm>
            <a:prstGeom prst="straightConnector1">
              <a:avLst/>
            </a:prstGeom>
            <a:noFill/>
            <a:ln w="15875" cap="flat" cmpd="sng" algn="ctr">
              <a:solidFill>
                <a:srgbClr val="002060"/>
              </a:solidFill>
              <a:prstDash val="solid"/>
              <a:headEnd w="sm" len="sm"/>
              <a:tailEnd type="triangle"/>
            </a:ln>
            <a:effectLst/>
          </p:spPr>
        </p:cxnSp>
        <p:sp>
          <p:nvSpPr>
            <p:cNvPr id="107" name="Rectangle 120"/>
            <p:cNvSpPr>
              <a:spLocks noChangeArrowheads="1"/>
            </p:cNvSpPr>
            <p:nvPr/>
          </p:nvSpPr>
          <p:spPr bwMode="auto">
            <a:xfrm>
              <a:off x="2067732" y="1982211"/>
              <a:ext cx="748177" cy="6093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58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02386">
                <a:defRPr/>
              </a:pPr>
              <a:endParaRPr lang="en-GB" sz="1000" kern="0" dirty="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8" name="Rectangle 120"/>
            <p:cNvSpPr>
              <a:spLocks noChangeArrowheads="1"/>
            </p:cNvSpPr>
            <p:nvPr/>
          </p:nvSpPr>
          <p:spPr bwMode="auto">
            <a:xfrm>
              <a:off x="1606412" y="1990404"/>
              <a:ext cx="290136" cy="60939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58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02386">
                <a:defRPr/>
              </a:pPr>
              <a:endParaRPr lang="en-GB" sz="1000" kern="0" dirty="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09" name="Straight Arrow Connector 44"/>
            <p:cNvCxnSpPr/>
            <p:nvPr/>
          </p:nvCxnSpPr>
          <p:spPr>
            <a:xfrm>
              <a:off x="1890059" y="2138769"/>
              <a:ext cx="187669" cy="1074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headEnd w="sm" len="sm"/>
              <a:tailEnd type="triangle" w="sm" len="sm"/>
            </a:ln>
            <a:effectLst/>
          </p:spPr>
        </p:cxnSp>
        <p:cxnSp>
          <p:nvCxnSpPr>
            <p:cNvPr id="110" name="Straight Arrow Connector 44"/>
            <p:cNvCxnSpPr/>
            <p:nvPr/>
          </p:nvCxnSpPr>
          <p:spPr>
            <a:xfrm flipH="1">
              <a:off x="1890059" y="2234908"/>
              <a:ext cx="187669" cy="1074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headEnd w="sm" len="sm"/>
              <a:tailEnd type="triangle" w="sm" len="sm"/>
            </a:ln>
            <a:effectLst/>
          </p:spPr>
        </p:cxnSp>
        <p:cxnSp>
          <p:nvCxnSpPr>
            <p:cNvPr id="111" name="Straight Arrow Connector 44"/>
            <p:cNvCxnSpPr/>
            <p:nvPr/>
          </p:nvCxnSpPr>
          <p:spPr>
            <a:xfrm>
              <a:off x="1890059" y="2316038"/>
              <a:ext cx="187669" cy="1074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headEnd w="sm" len="sm"/>
              <a:tailEnd type="triangle" w="sm" len="sm"/>
            </a:ln>
            <a:effectLst/>
          </p:spPr>
        </p:cxnSp>
        <p:cxnSp>
          <p:nvCxnSpPr>
            <p:cNvPr id="112" name="Straight Arrow Connector 44"/>
            <p:cNvCxnSpPr/>
            <p:nvPr/>
          </p:nvCxnSpPr>
          <p:spPr>
            <a:xfrm flipH="1">
              <a:off x="1890059" y="2412178"/>
              <a:ext cx="187669" cy="1074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headEnd w="sm" len="sm"/>
              <a:tailEnd type="triangle" w="sm" len="sm"/>
            </a:ln>
            <a:effectLst/>
          </p:spPr>
        </p:cxnSp>
        <p:sp>
          <p:nvSpPr>
            <p:cNvPr id="100" name="Rectangle 120"/>
            <p:cNvSpPr>
              <a:spLocks noChangeArrowheads="1"/>
            </p:cNvSpPr>
            <p:nvPr/>
          </p:nvSpPr>
          <p:spPr bwMode="auto">
            <a:xfrm>
              <a:off x="2067732" y="2666256"/>
              <a:ext cx="748177" cy="6093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58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02386">
                <a:defRPr/>
              </a:pPr>
              <a:endParaRPr lang="en-GB" sz="1000" kern="0" dirty="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1" name="Rectangle 120"/>
            <p:cNvSpPr>
              <a:spLocks noChangeArrowheads="1"/>
            </p:cNvSpPr>
            <p:nvPr/>
          </p:nvSpPr>
          <p:spPr bwMode="auto">
            <a:xfrm>
              <a:off x="1606412" y="2674449"/>
              <a:ext cx="290136" cy="60939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58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02386">
                <a:defRPr/>
              </a:pPr>
              <a:endParaRPr lang="en-GB" sz="1000" kern="0" dirty="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02" name="Straight Arrow Connector 44"/>
            <p:cNvCxnSpPr/>
            <p:nvPr/>
          </p:nvCxnSpPr>
          <p:spPr>
            <a:xfrm>
              <a:off x="1890059" y="2822815"/>
              <a:ext cx="187669" cy="1074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headEnd w="sm" len="sm"/>
              <a:tailEnd type="triangle" w="sm" len="sm"/>
            </a:ln>
            <a:effectLst/>
          </p:spPr>
        </p:cxnSp>
        <p:cxnSp>
          <p:nvCxnSpPr>
            <p:cNvPr id="103" name="Straight Arrow Connector 44"/>
            <p:cNvCxnSpPr/>
            <p:nvPr/>
          </p:nvCxnSpPr>
          <p:spPr>
            <a:xfrm flipH="1">
              <a:off x="1890059" y="2918954"/>
              <a:ext cx="187669" cy="1074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headEnd w="sm" len="sm"/>
              <a:tailEnd type="triangle" w="sm" len="sm"/>
            </a:ln>
            <a:effectLst/>
          </p:spPr>
        </p:cxnSp>
        <p:cxnSp>
          <p:nvCxnSpPr>
            <p:cNvPr id="104" name="Straight Arrow Connector 44"/>
            <p:cNvCxnSpPr/>
            <p:nvPr/>
          </p:nvCxnSpPr>
          <p:spPr>
            <a:xfrm>
              <a:off x="1890059" y="3000083"/>
              <a:ext cx="187669" cy="1074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headEnd w="sm" len="sm"/>
              <a:tailEnd type="triangle" w="sm" len="sm"/>
            </a:ln>
            <a:effectLst/>
          </p:spPr>
        </p:cxnSp>
        <p:cxnSp>
          <p:nvCxnSpPr>
            <p:cNvPr id="105" name="Straight Arrow Connector 44"/>
            <p:cNvCxnSpPr/>
            <p:nvPr/>
          </p:nvCxnSpPr>
          <p:spPr>
            <a:xfrm flipH="1">
              <a:off x="1890059" y="3096223"/>
              <a:ext cx="187669" cy="1074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headEnd w="sm" len="sm"/>
              <a:tailEnd type="triangle" w="sm" len="sm"/>
            </a:ln>
            <a:effectLst/>
          </p:spPr>
        </p:cxnSp>
        <p:sp>
          <p:nvSpPr>
            <p:cNvPr id="93" name="Rectangle 120"/>
            <p:cNvSpPr>
              <a:spLocks noChangeArrowheads="1"/>
            </p:cNvSpPr>
            <p:nvPr/>
          </p:nvSpPr>
          <p:spPr bwMode="auto">
            <a:xfrm>
              <a:off x="2067732" y="3913885"/>
              <a:ext cx="748177" cy="6093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58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02386">
                <a:defRPr/>
              </a:pPr>
              <a:endParaRPr lang="en-GB" sz="1000" kern="0" dirty="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94" name="Rectangle 120"/>
            <p:cNvSpPr>
              <a:spLocks noChangeArrowheads="1"/>
            </p:cNvSpPr>
            <p:nvPr/>
          </p:nvSpPr>
          <p:spPr bwMode="auto">
            <a:xfrm>
              <a:off x="1606412" y="3922078"/>
              <a:ext cx="290136" cy="60939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58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02386">
                <a:defRPr/>
              </a:pPr>
              <a:endParaRPr lang="en-GB" sz="1000" kern="0" dirty="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95" name="Straight Arrow Connector 44"/>
            <p:cNvCxnSpPr/>
            <p:nvPr/>
          </p:nvCxnSpPr>
          <p:spPr>
            <a:xfrm>
              <a:off x="1890059" y="4070444"/>
              <a:ext cx="187669" cy="1074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headEnd w="sm" len="sm"/>
              <a:tailEnd type="triangle" w="sm" len="sm"/>
            </a:ln>
            <a:effectLst/>
          </p:spPr>
        </p:cxnSp>
        <p:cxnSp>
          <p:nvCxnSpPr>
            <p:cNvPr id="96" name="Straight Arrow Connector 44"/>
            <p:cNvCxnSpPr/>
            <p:nvPr/>
          </p:nvCxnSpPr>
          <p:spPr>
            <a:xfrm flipH="1">
              <a:off x="1890059" y="4166583"/>
              <a:ext cx="187669" cy="1074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headEnd w="sm" len="sm"/>
              <a:tailEnd type="triangle" w="sm" len="sm"/>
            </a:ln>
            <a:effectLst/>
          </p:spPr>
        </p:cxnSp>
        <p:cxnSp>
          <p:nvCxnSpPr>
            <p:cNvPr id="97" name="Straight Arrow Connector 44"/>
            <p:cNvCxnSpPr/>
            <p:nvPr/>
          </p:nvCxnSpPr>
          <p:spPr>
            <a:xfrm>
              <a:off x="1890059" y="4247712"/>
              <a:ext cx="187669" cy="1074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headEnd w="sm" len="sm"/>
              <a:tailEnd type="triangle" w="sm" len="sm"/>
            </a:ln>
            <a:effectLst/>
          </p:spPr>
        </p:cxnSp>
        <p:cxnSp>
          <p:nvCxnSpPr>
            <p:cNvPr id="98" name="Straight Arrow Connector 44"/>
            <p:cNvCxnSpPr/>
            <p:nvPr/>
          </p:nvCxnSpPr>
          <p:spPr>
            <a:xfrm flipH="1">
              <a:off x="1890059" y="4343852"/>
              <a:ext cx="187669" cy="1074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headEnd w="sm" len="sm"/>
              <a:tailEnd type="triangle" w="sm" len="sm"/>
            </a:ln>
            <a:effectLst/>
          </p:spPr>
        </p:cxnSp>
        <p:cxnSp>
          <p:nvCxnSpPr>
            <p:cNvPr id="89" name="Straight Arrow Connector 75"/>
            <p:cNvCxnSpPr/>
            <p:nvPr/>
          </p:nvCxnSpPr>
          <p:spPr>
            <a:xfrm flipV="1">
              <a:off x="2668832" y="3284568"/>
              <a:ext cx="0" cy="621064"/>
            </a:xfrm>
            <a:prstGeom prst="straightConnector1">
              <a:avLst/>
            </a:prstGeom>
            <a:noFill/>
            <a:ln w="15875" cap="flat" cmpd="sng" algn="ctr">
              <a:solidFill>
                <a:srgbClr val="C0504D"/>
              </a:solidFill>
              <a:prstDash val="solid"/>
              <a:headEnd type="triangle" w="sm" len="sm"/>
              <a:tailEnd type="triangle" w="sm" len="sm"/>
            </a:ln>
            <a:effectLst/>
          </p:spPr>
        </p:cxnSp>
        <p:cxnSp>
          <p:nvCxnSpPr>
            <p:cNvPr id="90" name="Straight Arrow Connector 76"/>
            <p:cNvCxnSpPr/>
            <p:nvPr/>
          </p:nvCxnSpPr>
          <p:spPr>
            <a:xfrm flipV="1">
              <a:off x="2519196" y="3284568"/>
              <a:ext cx="0" cy="621064"/>
            </a:xfrm>
            <a:prstGeom prst="straightConnector1">
              <a:avLst/>
            </a:prstGeom>
            <a:noFill/>
            <a:ln w="15875" cap="flat" cmpd="sng" algn="ctr">
              <a:solidFill>
                <a:srgbClr val="C0504D"/>
              </a:solidFill>
              <a:prstDash val="solid"/>
              <a:headEnd type="triangle" w="sm" len="sm"/>
              <a:tailEnd type="triangle" w="sm" len="sm"/>
            </a:ln>
            <a:effectLst/>
          </p:spPr>
        </p:cxnSp>
        <p:cxnSp>
          <p:nvCxnSpPr>
            <p:cNvPr id="91" name="Straight Arrow Connector 77"/>
            <p:cNvCxnSpPr/>
            <p:nvPr/>
          </p:nvCxnSpPr>
          <p:spPr>
            <a:xfrm flipV="1">
              <a:off x="2369562" y="3284568"/>
              <a:ext cx="0" cy="621064"/>
            </a:xfrm>
            <a:prstGeom prst="straightConnector1">
              <a:avLst/>
            </a:prstGeom>
            <a:noFill/>
            <a:ln w="15875" cap="flat" cmpd="sng" algn="ctr">
              <a:solidFill>
                <a:srgbClr val="C0504D"/>
              </a:solidFill>
              <a:prstDash val="solid"/>
              <a:headEnd type="triangle" w="sm" len="sm"/>
              <a:tailEnd type="triangle" w="sm" len="sm"/>
            </a:ln>
            <a:effectLst/>
          </p:spPr>
        </p:cxnSp>
        <p:cxnSp>
          <p:nvCxnSpPr>
            <p:cNvPr id="92" name="Straight Arrow Connector 81"/>
            <p:cNvCxnSpPr/>
            <p:nvPr/>
          </p:nvCxnSpPr>
          <p:spPr>
            <a:xfrm flipV="1">
              <a:off x="2219927" y="3284568"/>
              <a:ext cx="0" cy="621064"/>
            </a:xfrm>
            <a:prstGeom prst="straightConnector1">
              <a:avLst/>
            </a:prstGeom>
            <a:noFill/>
            <a:ln w="15875" cap="flat" cmpd="sng" algn="ctr">
              <a:solidFill>
                <a:srgbClr val="C0504D"/>
              </a:solidFill>
              <a:prstDash val="solid"/>
              <a:headEnd type="triangle" w="sm" len="sm"/>
              <a:tailEnd type="triangle" w="sm" len="sm"/>
            </a:ln>
            <a:effectLst/>
          </p:spPr>
        </p:cxnSp>
        <p:cxnSp>
          <p:nvCxnSpPr>
            <p:cNvPr id="85" name="Straight Arrow Connector 75"/>
            <p:cNvCxnSpPr/>
            <p:nvPr/>
          </p:nvCxnSpPr>
          <p:spPr>
            <a:xfrm flipV="1">
              <a:off x="2668832" y="1722742"/>
              <a:ext cx="0" cy="248426"/>
            </a:xfrm>
            <a:prstGeom prst="straightConnector1">
              <a:avLst/>
            </a:prstGeom>
            <a:noFill/>
            <a:ln w="15875" cap="flat" cmpd="sng" algn="ctr">
              <a:solidFill>
                <a:srgbClr val="C0504D"/>
              </a:solidFill>
              <a:prstDash val="solid"/>
              <a:headEnd type="triangle" w="sm" len="sm"/>
              <a:tailEnd type="triangle" w="sm" len="sm"/>
            </a:ln>
            <a:effectLst/>
          </p:spPr>
        </p:cxnSp>
        <p:cxnSp>
          <p:nvCxnSpPr>
            <p:cNvPr id="86" name="Straight Arrow Connector 76"/>
            <p:cNvCxnSpPr/>
            <p:nvPr/>
          </p:nvCxnSpPr>
          <p:spPr>
            <a:xfrm flipV="1">
              <a:off x="2519196" y="1722742"/>
              <a:ext cx="0" cy="248426"/>
            </a:xfrm>
            <a:prstGeom prst="straightConnector1">
              <a:avLst/>
            </a:prstGeom>
            <a:noFill/>
            <a:ln w="15875" cap="flat" cmpd="sng" algn="ctr">
              <a:solidFill>
                <a:srgbClr val="C0504D"/>
              </a:solidFill>
              <a:prstDash val="solid"/>
              <a:headEnd type="triangle" w="sm" len="sm"/>
              <a:tailEnd type="triangle" w="sm" len="sm"/>
            </a:ln>
            <a:effectLst/>
          </p:spPr>
        </p:cxnSp>
        <p:cxnSp>
          <p:nvCxnSpPr>
            <p:cNvPr id="87" name="Straight Arrow Connector 77"/>
            <p:cNvCxnSpPr/>
            <p:nvPr/>
          </p:nvCxnSpPr>
          <p:spPr>
            <a:xfrm flipV="1">
              <a:off x="2369562" y="1722742"/>
              <a:ext cx="0" cy="248426"/>
            </a:xfrm>
            <a:prstGeom prst="straightConnector1">
              <a:avLst/>
            </a:prstGeom>
            <a:noFill/>
            <a:ln w="15875" cap="flat" cmpd="sng" algn="ctr">
              <a:solidFill>
                <a:srgbClr val="C0504D"/>
              </a:solidFill>
              <a:prstDash val="solid"/>
              <a:headEnd type="triangle" w="sm" len="sm"/>
              <a:tailEnd type="triangle" w="sm" len="sm"/>
            </a:ln>
            <a:effectLst/>
          </p:spPr>
        </p:cxnSp>
        <p:cxnSp>
          <p:nvCxnSpPr>
            <p:cNvPr id="88" name="Straight Arrow Connector 81"/>
            <p:cNvCxnSpPr/>
            <p:nvPr/>
          </p:nvCxnSpPr>
          <p:spPr>
            <a:xfrm flipV="1">
              <a:off x="2219927" y="1722742"/>
              <a:ext cx="0" cy="248426"/>
            </a:xfrm>
            <a:prstGeom prst="straightConnector1">
              <a:avLst/>
            </a:prstGeom>
            <a:noFill/>
            <a:ln w="15875" cap="flat" cmpd="sng" algn="ctr">
              <a:solidFill>
                <a:srgbClr val="C0504D"/>
              </a:solidFill>
              <a:prstDash val="solid"/>
              <a:headEnd type="triangle" w="sm" len="sm"/>
              <a:tailEnd type="triangle" w="sm" len="sm"/>
            </a:ln>
            <a:effectLst/>
          </p:spPr>
        </p:cxnSp>
        <p:grpSp>
          <p:nvGrpSpPr>
            <p:cNvPr id="146" name="Group 145"/>
            <p:cNvGrpSpPr/>
            <p:nvPr/>
          </p:nvGrpSpPr>
          <p:grpSpPr>
            <a:xfrm>
              <a:off x="2163819" y="2214626"/>
              <a:ext cx="2536151" cy="3685743"/>
              <a:chOff x="1887564" y="2578000"/>
              <a:chExt cx="2255129" cy="3357806"/>
            </a:xfrm>
            <a:solidFill>
              <a:schemeClr val="bg2"/>
            </a:solidFill>
            <a:effectLst/>
          </p:grpSpPr>
          <p:sp>
            <p:nvSpPr>
              <p:cNvPr id="57" name="Rectangle 87"/>
              <p:cNvSpPr/>
              <p:nvPr/>
            </p:nvSpPr>
            <p:spPr>
              <a:xfrm>
                <a:off x="2156565" y="5399543"/>
                <a:ext cx="104296" cy="188602"/>
              </a:xfrm>
              <a:prstGeom prst="rect">
                <a:avLst/>
              </a:prstGeom>
              <a:grpFill/>
              <a:ln w="6350" cap="flat" cmpd="sng" algn="ctr">
                <a:noFill/>
                <a:prstDash val="sysDot"/>
              </a:ln>
              <a:effectLst/>
            </p:spPr>
            <p:txBody>
              <a:bodyPr rtlCol="0" anchor="ctr"/>
              <a:lstStyle/>
              <a:p>
                <a:pPr algn="ctr" defTabSz="802386">
                  <a:defRPr/>
                </a:pPr>
                <a:endParaRPr lang="en-GB" sz="800" kern="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Rectangle 88"/>
              <p:cNvSpPr/>
              <p:nvPr/>
            </p:nvSpPr>
            <p:spPr>
              <a:xfrm>
                <a:off x="2022064" y="5399543"/>
                <a:ext cx="104296" cy="188602"/>
              </a:xfrm>
              <a:prstGeom prst="rect">
                <a:avLst/>
              </a:prstGeom>
              <a:grpFill/>
              <a:ln w="6350" cap="flat" cmpd="sng" algn="ctr">
                <a:noFill/>
                <a:prstDash val="sysDot"/>
              </a:ln>
              <a:effectLst/>
            </p:spPr>
            <p:txBody>
              <a:bodyPr rtlCol="0" anchor="ctr"/>
              <a:lstStyle/>
              <a:p>
                <a:pPr algn="ctr" defTabSz="802386">
                  <a:defRPr/>
                </a:pPr>
                <a:endParaRPr lang="en-GB" sz="800" kern="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Rectangle 89"/>
              <p:cNvSpPr/>
              <p:nvPr/>
            </p:nvSpPr>
            <p:spPr>
              <a:xfrm>
                <a:off x="1887564" y="5399543"/>
                <a:ext cx="104296" cy="188602"/>
              </a:xfrm>
              <a:prstGeom prst="rect">
                <a:avLst/>
              </a:prstGeom>
              <a:grpFill/>
              <a:ln w="6350" cap="flat" cmpd="sng" algn="ctr">
                <a:noFill/>
                <a:prstDash val="sysDot"/>
              </a:ln>
              <a:effectLst/>
            </p:spPr>
            <p:txBody>
              <a:bodyPr rtlCol="0" anchor="ctr"/>
              <a:lstStyle/>
              <a:p>
                <a:pPr algn="ctr" defTabSz="802386">
                  <a:defRPr/>
                </a:pPr>
                <a:endParaRPr lang="en-GB" sz="800" kern="0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45" name="Group 144"/>
              <p:cNvGrpSpPr/>
              <p:nvPr/>
            </p:nvGrpSpPr>
            <p:grpSpPr>
              <a:xfrm>
                <a:off x="2007300" y="2578000"/>
                <a:ext cx="2135393" cy="2430836"/>
                <a:chOff x="2007300" y="2578000"/>
                <a:chExt cx="2135393" cy="2430836"/>
              </a:xfrm>
              <a:grpFill/>
            </p:grpSpPr>
            <p:sp>
              <p:nvSpPr>
                <p:cNvPr id="42" name="Rectangle 41"/>
                <p:cNvSpPr/>
                <p:nvPr/>
              </p:nvSpPr>
              <p:spPr>
                <a:xfrm>
                  <a:off x="2893898" y="3342418"/>
                  <a:ext cx="442410" cy="289837"/>
                </a:xfrm>
                <a:prstGeom prst="rect">
                  <a:avLst/>
                </a:prstGeom>
                <a:grpFill/>
                <a:ln w="158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802386">
                    <a:defRPr/>
                  </a:pPr>
                  <a:r>
                    <a:rPr lang="en-GB" sz="800" kern="0" dirty="0">
                      <a:latin typeface="Calibri" panose="020F0502020204030204" pitchFamily="34" charset="0"/>
                    </a:rPr>
                    <a:t>E-port</a:t>
                  </a:r>
                </a:p>
              </p:txBody>
            </p:sp>
            <p:sp>
              <p:nvSpPr>
                <p:cNvPr id="74" name="Rectangle 41"/>
                <p:cNvSpPr/>
                <p:nvPr/>
              </p:nvSpPr>
              <p:spPr>
                <a:xfrm>
                  <a:off x="2893898" y="4346496"/>
                  <a:ext cx="442410" cy="289837"/>
                </a:xfrm>
                <a:prstGeom prst="rect">
                  <a:avLst/>
                </a:prstGeom>
                <a:grpFill/>
                <a:ln w="158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802386">
                    <a:defRPr/>
                  </a:pPr>
                  <a:r>
                    <a:rPr lang="en-GB" sz="800" kern="0" dirty="0">
                      <a:latin typeface="Calibri" panose="020F0502020204030204" pitchFamily="34" charset="0"/>
                    </a:rPr>
                    <a:t>E-port</a:t>
                  </a:r>
                </a:p>
              </p:txBody>
            </p:sp>
            <p:sp>
              <p:nvSpPr>
                <p:cNvPr id="75" name="Rectangle 41"/>
                <p:cNvSpPr/>
                <p:nvPr/>
              </p:nvSpPr>
              <p:spPr>
                <a:xfrm>
                  <a:off x="2893898" y="2962163"/>
                  <a:ext cx="442410" cy="289837"/>
                </a:xfrm>
                <a:prstGeom prst="rect">
                  <a:avLst/>
                </a:prstGeom>
                <a:grpFill/>
                <a:ln w="158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802386">
                    <a:defRPr/>
                  </a:pPr>
                  <a:r>
                    <a:rPr lang="en-GB" sz="800" kern="0" dirty="0">
                      <a:latin typeface="Calibri" panose="020F0502020204030204" pitchFamily="34" charset="0"/>
                    </a:rPr>
                    <a:t>E-port</a:t>
                  </a:r>
                </a:p>
              </p:txBody>
            </p:sp>
            <p:sp>
              <p:nvSpPr>
                <p:cNvPr id="76" name="Rectangle 41"/>
                <p:cNvSpPr/>
                <p:nvPr/>
              </p:nvSpPr>
              <p:spPr>
                <a:xfrm>
                  <a:off x="2893898" y="3722672"/>
                  <a:ext cx="442410" cy="289837"/>
                </a:xfrm>
                <a:prstGeom prst="rect">
                  <a:avLst/>
                </a:prstGeom>
                <a:grpFill/>
                <a:ln w="158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802386">
                    <a:defRPr/>
                  </a:pPr>
                  <a:r>
                    <a:rPr lang="en-GB" sz="800" kern="0" dirty="0">
                      <a:latin typeface="Calibri" panose="020F0502020204030204" pitchFamily="34" charset="0"/>
                    </a:rPr>
                    <a:t>E-port</a:t>
                  </a:r>
                </a:p>
              </p:txBody>
            </p:sp>
            <p:sp>
              <p:nvSpPr>
                <p:cNvPr id="77" name="Rectangle 41"/>
                <p:cNvSpPr/>
                <p:nvPr/>
              </p:nvSpPr>
              <p:spPr>
                <a:xfrm>
                  <a:off x="3700283" y="4718999"/>
                  <a:ext cx="442410" cy="289837"/>
                </a:xfrm>
                <a:prstGeom prst="rect">
                  <a:avLst/>
                </a:prstGeom>
                <a:grpFill/>
                <a:ln w="158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802386">
                    <a:defRPr/>
                  </a:pPr>
                  <a:r>
                    <a:rPr lang="en-GB" sz="800" kern="0" dirty="0">
                      <a:latin typeface="Calibri" panose="020F0502020204030204" pitchFamily="34" charset="0"/>
                    </a:rPr>
                    <a:t>E-port</a:t>
                  </a:r>
                </a:p>
              </p:txBody>
            </p:sp>
            <p:sp>
              <p:nvSpPr>
                <p:cNvPr id="113" name="Rectangle 41"/>
                <p:cNvSpPr/>
                <p:nvPr/>
              </p:nvSpPr>
              <p:spPr>
                <a:xfrm>
                  <a:off x="2007300" y="2578000"/>
                  <a:ext cx="442410" cy="289837"/>
                </a:xfrm>
                <a:prstGeom prst="rect">
                  <a:avLst/>
                </a:prstGeom>
                <a:grpFill/>
                <a:ln w="158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802386">
                    <a:defRPr/>
                  </a:pPr>
                  <a:r>
                    <a:rPr lang="en-GB" sz="800" kern="0" dirty="0">
                      <a:latin typeface="Calibri" panose="020F0502020204030204" pitchFamily="34" charset="0"/>
                    </a:rPr>
                    <a:t>E-port</a:t>
                  </a:r>
                </a:p>
              </p:txBody>
            </p:sp>
            <p:sp>
              <p:nvSpPr>
                <p:cNvPr id="106" name="Rectangle 41"/>
                <p:cNvSpPr/>
                <p:nvPr/>
              </p:nvSpPr>
              <p:spPr>
                <a:xfrm>
                  <a:off x="2007300" y="3201183"/>
                  <a:ext cx="442410" cy="289837"/>
                </a:xfrm>
                <a:prstGeom prst="rect">
                  <a:avLst/>
                </a:prstGeom>
                <a:grpFill/>
                <a:ln w="158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802386">
                    <a:defRPr/>
                  </a:pPr>
                  <a:r>
                    <a:rPr lang="en-GB" sz="800" kern="0" dirty="0">
                      <a:latin typeface="Calibri" panose="020F0502020204030204" pitchFamily="34" charset="0"/>
                    </a:rPr>
                    <a:t>E-port</a:t>
                  </a:r>
                </a:p>
              </p:txBody>
            </p:sp>
            <p:sp>
              <p:nvSpPr>
                <p:cNvPr id="99" name="Rectangle 41"/>
                <p:cNvSpPr/>
                <p:nvPr/>
              </p:nvSpPr>
              <p:spPr>
                <a:xfrm>
                  <a:off x="2007300" y="4337805"/>
                  <a:ext cx="442410" cy="289837"/>
                </a:xfrm>
                <a:prstGeom prst="rect">
                  <a:avLst/>
                </a:prstGeom>
                <a:grpFill/>
                <a:ln w="158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802386">
                    <a:defRPr/>
                  </a:pPr>
                  <a:r>
                    <a:rPr lang="en-GB" sz="800" kern="0" dirty="0">
                      <a:latin typeface="Calibri" panose="020F0502020204030204" pitchFamily="34" charset="0"/>
                    </a:rPr>
                    <a:t>E-port</a:t>
                  </a:r>
                </a:p>
              </p:txBody>
            </p:sp>
          </p:grpSp>
          <p:sp>
            <p:nvSpPr>
              <p:cNvPr id="83" name="Rectangle 41"/>
              <p:cNvSpPr/>
              <p:nvPr/>
            </p:nvSpPr>
            <p:spPr>
              <a:xfrm>
                <a:off x="2207454" y="5645969"/>
                <a:ext cx="442410" cy="289837"/>
              </a:xfrm>
              <a:prstGeom prst="rect">
                <a:avLst/>
              </a:prstGeom>
              <a:grpFill/>
              <a:ln w="158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02386">
                  <a:defRPr/>
                </a:pPr>
                <a:r>
                  <a:rPr lang="en-GB" sz="800" kern="0" dirty="0">
                    <a:latin typeface="Calibri" panose="020F0502020204030204" pitchFamily="34" charset="0"/>
                  </a:rPr>
                  <a:t>E-port</a:t>
                </a:r>
              </a:p>
            </p:txBody>
          </p:sp>
          <p:sp>
            <p:nvSpPr>
              <p:cNvPr id="84" name="Rectangle 89"/>
              <p:cNvSpPr/>
              <p:nvPr/>
            </p:nvSpPr>
            <p:spPr>
              <a:xfrm>
                <a:off x="2291065" y="5399543"/>
                <a:ext cx="104296" cy="188602"/>
              </a:xfrm>
              <a:prstGeom prst="rect">
                <a:avLst/>
              </a:prstGeom>
              <a:grpFill/>
              <a:ln w="6350" cap="flat" cmpd="sng" algn="ctr">
                <a:noFill/>
                <a:prstDash val="sysDot"/>
              </a:ln>
              <a:effectLst/>
            </p:spPr>
            <p:txBody>
              <a:bodyPr rtlCol="0" anchor="ctr"/>
              <a:lstStyle/>
              <a:p>
                <a:pPr algn="ctr" defTabSz="802386">
                  <a:defRPr/>
                </a:pPr>
                <a:endParaRPr lang="en-GB" sz="800" kern="0" dirty="0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3948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24875" cy="48768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GB" sz="1800" dirty="0" smtClean="0"/>
              <a:t>SCA ASIC can connect via an e-link to any e-port of the GBTX</a:t>
            </a:r>
          </a:p>
          <a:p>
            <a:pPr>
              <a:spcBef>
                <a:spcPts val="1200"/>
              </a:spcBef>
            </a:pPr>
            <a:r>
              <a:rPr lang="it-IT" sz="1800" dirty="0" smtClean="0"/>
              <a:t>40MHz double date rate (80 Mbps)</a:t>
            </a:r>
          </a:p>
          <a:p>
            <a:pPr>
              <a:spcBef>
                <a:spcPts val="1200"/>
              </a:spcBef>
            </a:pPr>
            <a:r>
              <a:rPr lang="en-GB" sz="1800" dirty="0"/>
              <a:t>Point-to-point network topology with fixed bandwidth </a:t>
            </a:r>
            <a:r>
              <a:rPr lang="en-GB" sz="1800" dirty="0" smtClean="0"/>
              <a:t>allocated</a:t>
            </a:r>
            <a:r>
              <a:rPr lang="it-IT" sz="1800" dirty="0" smtClean="0"/>
              <a:t> by the GBTX</a:t>
            </a:r>
          </a:p>
          <a:p>
            <a:pPr>
              <a:spcBef>
                <a:spcPts val="1200"/>
              </a:spcBef>
            </a:pPr>
            <a:r>
              <a:rPr lang="en-GB" sz="1800" dirty="0" smtClean="0"/>
              <a:t>Double redundancy scheme allowing connection from two GBTX links.</a:t>
            </a:r>
          </a:p>
          <a:p>
            <a:pPr lvl="1">
              <a:spcBef>
                <a:spcPts val="1200"/>
              </a:spcBef>
            </a:pPr>
            <a:r>
              <a:rPr lang="en-US" sz="1400" dirty="0" smtClean="0"/>
              <a:t>Switching</a:t>
            </a:r>
            <a:r>
              <a:rPr lang="it-IT" sz="1400" dirty="0" smtClean="0"/>
              <a:t> </a:t>
            </a:r>
            <a:r>
              <a:rPr lang="en-US" sz="1400" dirty="0" smtClean="0"/>
              <a:t>between masters requires</a:t>
            </a:r>
            <a:r>
              <a:rPr lang="en-GB" sz="1400" dirty="0" smtClean="0"/>
              <a:t> a “CONNECT” command defined in </a:t>
            </a:r>
            <a:r>
              <a:rPr lang="it-IT" sz="1400" dirty="0" smtClean="0"/>
              <a:t>the </a:t>
            </a:r>
            <a:r>
              <a:rPr lang="en-US" sz="1400" dirty="0" smtClean="0"/>
              <a:t>high-level</a:t>
            </a:r>
            <a:r>
              <a:rPr lang="it-IT" sz="1400" dirty="0" smtClean="0"/>
              <a:t> </a:t>
            </a:r>
            <a:r>
              <a:rPr lang="en-US" sz="1400" dirty="0" smtClean="0"/>
              <a:t>communication protocol</a:t>
            </a:r>
            <a:endParaRPr lang="en-US" sz="1400" dirty="0"/>
          </a:p>
        </p:txBody>
      </p:sp>
      <p:grpSp>
        <p:nvGrpSpPr>
          <p:cNvPr id="55" name="Group 54"/>
          <p:cNvGrpSpPr/>
          <p:nvPr/>
        </p:nvGrpSpPr>
        <p:grpSpPr>
          <a:xfrm>
            <a:off x="2512683" y="4602480"/>
            <a:ext cx="4118633" cy="1463993"/>
            <a:chOff x="2436659" y="4687063"/>
            <a:chExt cx="4118633" cy="1617441"/>
          </a:xfrm>
        </p:grpSpPr>
        <p:grpSp>
          <p:nvGrpSpPr>
            <p:cNvPr id="44" name="Group 43"/>
            <p:cNvGrpSpPr/>
            <p:nvPr/>
          </p:nvGrpSpPr>
          <p:grpSpPr>
            <a:xfrm>
              <a:off x="5982908" y="5007718"/>
              <a:ext cx="572384" cy="158926"/>
              <a:chOff x="5982908" y="5007718"/>
              <a:chExt cx="572384" cy="158926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5982908" y="5007718"/>
                <a:ext cx="572384" cy="109589"/>
                <a:chOff x="5982908" y="5007718"/>
                <a:chExt cx="572384" cy="109589"/>
              </a:xfrm>
            </p:grpSpPr>
            <p:cxnSp>
              <p:nvCxnSpPr>
                <p:cNvPr id="37" name="Straight Connector 154"/>
                <p:cNvCxnSpPr/>
                <p:nvPr/>
              </p:nvCxnSpPr>
              <p:spPr>
                <a:xfrm>
                  <a:off x="5982908" y="5007718"/>
                  <a:ext cx="572384" cy="2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DEA900"/>
                  </a:solidFill>
                  <a:prstDash val="solid"/>
                </a:ln>
                <a:effectLst/>
              </p:spPr>
            </p:cxnSp>
            <p:sp>
              <p:nvSpPr>
                <p:cNvPr id="38" name="Oval 155"/>
                <p:cNvSpPr/>
                <p:nvPr/>
              </p:nvSpPr>
              <p:spPr>
                <a:xfrm>
                  <a:off x="6231370" y="5007719"/>
                  <a:ext cx="109083" cy="109588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DEA9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802386">
                    <a:defRPr/>
                  </a:pPr>
                  <a:endParaRPr lang="en-GB" sz="3200" kern="0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41" name="Group 40"/>
              <p:cNvGrpSpPr/>
              <p:nvPr/>
            </p:nvGrpSpPr>
            <p:grpSpPr>
              <a:xfrm>
                <a:off x="5982908" y="5057055"/>
                <a:ext cx="572384" cy="109589"/>
                <a:chOff x="5982908" y="5007718"/>
                <a:chExt cx="572384" cy="109589"/>
              </a:xfrm>
            </p:grpSpPr>
            <p:cxnSp>
              <p:nvCxnSpPr>
                <p:cNvPr id="42" name="Straight Connector 154"/>
                <p:cNvCxnSpPr/>
                <p:nvPr/>
              </p:nvCxnSpPr>
              <p:spPr>
                <a:xfrm>
                  <a:off x="5982908" y="5007718"/>
                  <a:ext cx="572384" cy="2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DEA900"/>
                  </a:solidFill>
                  <a:prstDash val="solid"/>
                </a:ln>
                <a:effectLst/>
              </p:spPr>
            </p:cxnSp>
            <p:sp>
              <p:nvSpPr>
                <p:cNvPr id="43" name="Oval 155"/>
                <p:cNvSpPr/>
                <p:nvPr/>
              </p:nvSpPr>
              <p:spPr>
                <a:xfrm>
                  <a:off x="6231370" y="5007719"/>
                  <a:ext cx="109083" cy="109588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DEA9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802386">
                    <a:defRPr/>
                  </a:pPr>
                  <a:endParaRPr lang="en-GB" sz="3200" kern="0" dirty="0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48" name="Group 47"/>
            <p:cNvGrpSpPr/>
            <p:nvPr/>
          </p:nvGrpSpPr>
          <p:grpSpPr>
            <a:xfrm>
              <a:off x="5982908" y="5871235"/>
              <a:ext cx="572384" cy="158926"/>
              <a:chOff x="5982908" y="5007718"/>
              <a:chExt cx="572384" cy="158926"/>
            </a:xfrm>
          </p:grpSpPr>
          <p:grpSp>
            <p:nvGrpSpPr>
              <p:cNvPr id="49" name="Group 48"/>
              <p:cNvGrpSpPr/>
              <p:nvPr/>
            </p:nvGrpSpPr>
            <p:grpSpPr>
              <a:xfrm>
                <a:off x="5982908" y="5007718"/>
                <a:ext cx="572384" cy="109589"/>
                <a:chOff x="5982908" y="5007718"/>
                <a:chExt cx="572384" cy="109589"/>
              </a:xfrm>
            </p:grpSpPr>
            <p:cxnSp>
              <p:nvCxnSpPr>
                <p:cNvPr id="53" name="Straight Connector 154"/>
                <p:cNvCxnSpPr/>
                <p:nvPr/>
              </p:nvCxnSpPr>
              <p:spPr>
                <a:xfrm>
                  <a:off x="5982908" y="5007718"/>
                  <a:ext cx="572384" cy="2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DEA900"/>
                  </a:solidFill>
                  <a:prstDash val="solid"/>
                </a:ln>
                <a:effectLst/>
              </p:spPr>
            </p:cxnSp>
            <p:sp>
              <p:nvSpPr>
                <p:cNvPr id="54" name="Oval 155"/>
                <p:cNvSpPr/>
                <p:nvPr/>
              </p:nvSpPr>
              <p:spPr>
                <a:xfrm>
                  <a:off x="6231370" y="5007719"/>
                  <a:ext cx="109083" cy="109588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DEA9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802386">
                    <a:defRPr/>
                  </a:pPr>
                  <a:endParaRPr lang="en-GB" sz="3200" kern="0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0" name="Group 49"/>
              <p:cNvGrpSpPr/>
              <p:nvPr/>
            </p:nvGrpSpPr>
            <p:grpSpPr>
              <a:xfrm>
                <a:off x="5982908" y="5057055"/>
                <a:ext cx="572384" cy="109589"/>
                <a:chOff x="5982908" y="5007718"/>
                <a:chExt cx="572384" cy="109589"/>
              </a:xfrm>
            </p:grpSpPr>
            <p:cxnSp>
              <p:nvCxnSpPr>
                <p:cNvPr id="51" name="Straight Connector 154"/>
                <p:cNvCxnSpPr/>
                <p:nvPr/>
              </p:nvCxnSpPr>
              <p:spPr>
                <a:xfrm>
                  <a:off x="5982908" y="5007718"/>
                  <a:ext cx="572384" cy="2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DEA900"/>
                  </a:solidFill>
                  <a:prstDash val="solid"/>
                </a:ln>
                <a:effectLst/>
              </p:spPr>
            </p:cxnSp>
            <p:sp>
              <p:nvSpPr>
                <p:cNvPr id="52" name="Oval 155"/>
                <p:cNvSpPr/>
                <p:nvPr/>
              </p:nvSpPr>
              <p:spPr>
                <a:xfrm>
                  <a:off x="6231370" y="5007719"/>
                  <a:ext cx="109083" cy="109588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DEA9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802386">
                    <a:defRPr/>
                  </a:pPr>
                  <a:endParaRPr lang="en-GB" sz="3200" kern="0" dirty="0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11" name="Group 10"/>
            <p:cNvGrpSpPr/>
            <p:nvPr/>
          </p:nvGrpSpPr>
          <p:grpSpPr>
            <a:xfrm>
              <a:off x="2436659" y="4687063"/>
              <a:ext cx="3546249" cy="1617441"/>
              <a:chOff x="1817534" y="4753738"/>
              <a:chExt cx="3546249" cy="1617441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817534" y="4753738"/>
                <a:ext cx="1178682" cy="900494"/>
                <a:chOff x="1897893" y="4905375"/>
                <a:chExt cx="1178682" cy="900494"/>
              </a:xfrm>
            </p:grpSpPr>
            <p:sp>
              <p:nvSpPr>
                <p:cNvPr id="5" name="Rectangle 4"/>
                <p:cNvSpPr/>
                <p:nvPr/>
              </p:nvSpPr>
              <p:spPr>
                <a:xfrm>
                  <a:off x="2069343" y="4905375"/>
                  <a:ext cx="1007232" cy="748094"/>
                </a:xfrm>
                <a:prstGeom prst="rect">
                  <a:avLst/>
                </a:prstGeom>
                <a:solidFill>
                  <a:srgbClr val="297FD5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4A66AC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6112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SCA</a:t>
                  </a:r>
                  <a:endParaRPr kumimoji="0" lang="en-GB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" name="Rectangle 5"/>
                <p:cNvSpPr/>
                <p:nvPr/>
              </p:nvSpPr>
              <p:spPr>
                <a:xfrm>
                  <a:off x="1983618" y="4981575"/>
                  <a:ext cx="1007232" cy="748094"/>
                </a:xfrm>
                <a:prstGeom prst="rect">
                  <a:avLst/>
                </a:prstGeom>
                <a:solidFill>
                  <a:srgbClr val="297FD5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4A66AC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6112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SCA</a:t>
                  </a:r>
                  <a:endParaRPr kumimoji="0" lang="en-GB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" name="Rectangle 6"/>
                <p:cNvSpPr/>
                <p:nvPr/>
              </p:nvSpPr>
              <p:spPr>
                <a:xfrm>
                  <a:off x="1897893" y="5057775"/>
                  <a:ext cx="1007232" cy="748094"/>
                </a:xfrm>
                <a:prstGeom prst="rect">
                  <a:avLst/>
                </a:prstGeom>
                <a:solidFill>
                  <a:srgbClr val="297FD5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4A66AC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6112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SCA</a:t>
                  </a:r>
                  <a:endParaRPr kumimoji="0" lang="en-GB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9" name="Rectangle 8"/>
              <p:cNvSpPr/>
              <p:nvPr/>
            </p:nvSpPr>
            <p:spPr>
              <a:xfrm>
                <a:off x="4356551" y="5623085"/>
                <a:ext cx="1007232" cy="748094"/>
              </a:xfrm>
              <a:prstGeom prst="rect">
                <a:avLst/>
              </a:prstGeom>
              <a:solidFill>
                <a:srgbClr val="297FD5">
                  <a:lumMod val="20000"/>
                  <a:lumOff val="80000"/>
                </a:srgbClr>
              </a:solidFill>
              <a:ln w="12700" cap="flat" cmpd="sng" algn="ctr">
                <a:solidFill>
                  <a:srgbClr val="4A66AC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GBTX</a:t>
                </a: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356551" y="4753738"/>
                <a:ext cx="1007232" cy="748094"/>
              </a:xfrm>
              <a:prstGeom prst="rect">
                <a:avLst/>
              </a:prstGeom>
              <a:solidFill>
                <a:srgbClr val="297FD5">
                  <a:lumMod val="20000"/>
                  <a:lumOff val="80000"/>
                </a:srgbClr>
              </a:solidFill>
              <a:ln w="12700" cap="flat" cmpd="sng" algn="ctr">
                <a:solidFill>
                  <a:srgbClr val="4A66AC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1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GBTX</a:t>
                </a: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3439449" y="5020628"/>
              <a:ext cx="1540669" cy="40482"/>
              <a:chOff x="3440906" y="5348287"/>
              <a:chExt cx="1540669" cy="40482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flipH="1">
                <a:off x="3440906" y="5388769"/>
                <a:ext cx="1540669" cy="0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H="1">
                <a:off x="3440906" y="5368528"/>
                <a:ext cx="1540669" cy="0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H="1">
                <a:off x="3440906" y="5348287"/>
                <a:ext cx="1540669" cy="0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" name="Straight Connector 19"/>
            <p:cNvCxnSpPr/>
            <p:nvPr/>
          </p:nvCxnSpPr>
          <p:spPr>
            <a:xfrm flipH="1">
              <a:off x="3434419" y="5404155"/>
              <a:ext cx="360000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3434419" y="5383914"/>
              <a:ext cx="360000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3434419" y="5363673"/>
              <a:ext cx="360000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790950" y="5405438"/>
              <a:ext cx="824726" cy="54526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4615676" y="5950698"/>
              <a:ext cx="360000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4615676" y="5930457"/>
              <a:ext cx="360000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4615676" y="5910216"/>
              <a:ext cx="360000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3790950" y="5383914"/>
              <a:ext cx="824726" cy="546543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3790950" y="5363673"/>
              <a:ext cx="824726" cy="546543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7002584" y="844034"/>
            <a:ext cx="2266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Successfully tested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06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r>
              <a:rPr lang="en-US" dirty="0" smtClean="0"/>
              <a:t>Communication protocol scheme</a:t>
            </a:r>
            <a:endParaRPr lang="it-IT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4092894"/>
            <a:ext cx="8229600" cy="2803205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GB" sz="1800" dirty="0" smtClean="0"/>
              <a:t>The </a:t>
            </a:r>
            <a:r>
              <a:rPr lang="en-GB" sz="1800" dirty="0"/>
              <a:t>e-link </a:t>
            </a:r>
            <a:r>
              <a:rPr lang="en-GB" sz="1800" dirty="0" smtClean="0"/>
              <a:t>ports implement </a:t>
            </a:r>
            <a:r>
              <a:rPr lang="en-GB" sz="1800" dirty="0"/>
              <a:t>a packet oriented full duplex transmission </a:t>
            </a:r>
            <a:br>
              <a:rPr lang="en-GB" sz="1800" dirty="0"/>
            </a:br>
            <a:r>
              <a:rPr lang="en-GB" sz="1800" dirty="0" smtClean="0"/>
              <a:t>based </a:t>
            </a:r>
            <a:r>
              <a:rPr lang="en-GB" sz="1800" dirty="0"/>
              <a:t>on the HDLC </a:t>
            </a:r>
            <a:r>
              <a:rPr lang="en-GB" sz="1800" dirty="0" smtClean="0"/>
              <a:t>standard </a:t>
            </a:r>
            <a:r>
              <a:rPr lang="it-IT" sz="1800" dirty="0"/>
              <a:t>(ISO/IEC 13239:2002</a:t>
            </a:r>
            <a:r>
              <a:rPr lang="it-IT" sz="1800" dirty="0" smtClean="0"/>
              <a:t>)</a:t>
            </a:r>
          </a:p>
          <a:p>
            <a:pPr lvl="1">
              <a:spcBef>
                <a:spcPts val="600"/>
              </a:spcBef>
            </a:pPr>
            <a:r>
              <a:rPr lang="it-IT" sz="1600" dirty="0" err="1" smtClean="0"/>
              <a:t>Not</a:t>
            </a:r>
            <a:r>
              <a:rPr lang="it-IT" sz="1600" dirty="0" smtClean="0"/>
              <a:t> </a:t>
            </a:r>
            <a:r>
              <a:rPr lang="it-IT" sz="1600" dirty="0" err="1" smtClean="0"/>
              <a:t>deterministic</a:t>
            </a:r>
            <a:r>
              <a:rPr lang="it-IT" sz="1600" dirty="0" smtClean="0"/>
              <a:t>!</a:t>
            </a:r>
          </a:p>
          <a:p>
            <a:pPr>
              <a:spcBef>
                <a:spcPts val="1200"/>
              </a:spcBef>
            </a:pPr>
            <a:r>
              <a:rPr lang="en-US" sz="1800" dirty="0" smtClean="0"/>
              <a:t>Bits within the frame are transmitted from the least significant to the most significant</a:t>
            </a:r>
          </a:p>
          <a:p>
            <a:pPr>
              <a:spcBef>
                <a:spcPts val="1200"/>
              </a:spcBef>
            </a:pPr>
            <a:r>
              <a:rPr lang="en-GB" sz="1800" dirty="0" smtClean="0"/>
              <a:t>The </a:t>
            </a:r>
            <a:r>
              <a:rPr lang="en-GB" sz="1800" dirty="0"/>
              <a:t>frame delimiter is composed of six </a:t>
            </a:r>
            <a:r>
              <a:rPr lang="en-GB" sz="1800" dirty="0" smtClean="0"/>
              <a:t>‘</a:t>
            </a:r>
            <a:r>
              <a:rPr lang="en-GB" sz="1800" dirty="0"/>
              <a:t>1s</a:t>
            </a:r>
            <a:r>
              <a:rPr lang="en-GB" sz="1800" dirty="0" smtClean="0"/>
              <a:t>’.</a:t>
            </a:r>
            <a:br>
              <a:rPr lang="en-GB" sz="1800" dirty="0" smtClean="0"/>
            </a:br>
            <a:r>
              <a:rPr lang="en-GB" sz="1800" dirty="0"/>
              <a:t>The protocol assures that this </a:t>
            </a:r>
            <a:r>
              <a:rPr lang="en-GB" sz="1800" dirty="0" smtClean="0"/>
              <a:t>combination is </a:t>
            </a:r>
            <a:r>
              <a:rPr lang="en-GB" sz="1800" dirty="0"/>
              <a:t>not found anywhere </a:t>
            </a:r>
            <a:r>
              <a:rPr lang="en-GB" sz="1800" dirty="0" smtClean="0"/>
              <a:t>by stuffing a </a:t>
            </a:r>
            <a:r>
              <a:rPr lang="en-GB" sz="1800" dirty="0"/>
              <a:t>‘0’ in any sequence of </a:t>
            </a:r>
            <a:r>
              <a:rPr lang="en-GB" sz="1800" dirty="0" smtClean="0"/>
              <a:t>five </a:t>
            </a:r>
            <a:r>
              <a:rPr lang="it-IT" sz="1800" dirty="0" smtClean="0"/>
              <a:t>consecutive </a:t>
            </a:r>
            <a:r>
              <a:rPr lang="it-IT" sz="1800" dirty="0"/>
              <a:t>‘1’</a:t>
            </a:r>
            <a:endParaRPr lang="it-IT" sz="1800" dirty="0" smtClean="0"/>
          </a:p>
        </p:txBody>
      </p:sp>
      <p:cxnSp>
        <p:nvCxnSpPr>
          <p:cNvPr id="107" name="Straight Arrow Connector 106"/>
          <p:cNvCxnSpPr/>
          <p:nvPr/>
        </p:nvCxnSpPr>
        <p:spPr>
          <a:xfrm>
            <a:off x="754380" y="2295843"/>
            <a:ext cx="449580" cy="0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8" name="Group 107"/>
          <p:cNvGrpSpPr/>
          <p:nvPr/>
        </p:nvGrpSpPr>
        <p:grpSpPr>
          <a:xfrm>
            <a:off x="1078230" y="1840865"/>
            <a:ext cx="7048500" cy="1885951"/>
            <a:chOff x="1078230" y="1840865"/>
            <a:chExt cx="7048500" cy="1885951"/>
          </a:xfrm>
        </p:grpSpPr>
        <p:grpSp>
          <p:nvGrpSpPr>
            <p:cNvPr id="109" name="Group 108"/>
            <p:cNvGrpSpPr/>
            <p:nvPr/>
          </p:nvGrpSpPr>
          <p:grpSpPr>
            <a:xfrm>
              <a:off x="1078230" y="1840865"/>
              <a:ext cx="7048500" cy="1885951"/>
              <a:chOff x="1085850" y="2663825"/>
              <a:chExt cx="7048500" cy="1885951"/>
            </a:xfrm>
          </p:grpSpPr>
          <p:sp>
            <p:nvSpPr>
              <p:cNvPr id="112" name="Freeform 5"/>
              <p:cNvSpPr>
                <a:spLocks/>
              </p:cNvSpPr>
              <p:nvPr/>
            </p:nvSpPr>
            <p:spPr bwMode="auto">
              <a:xfrm>
                <a:off x="2103437" y="2781300"/>
                <a:ext cx="723900" cy="180975"/>
              </a:xfrm>
              <a:custGeom>
                <a:avLst/>
                <a:gdLst>
                  <a:gd name="T0" fmla="*/ 0 w 911"/>
                  <a:gd name="T1" fmla="*/ 228 h 228"/>
                  <a:gd name="T2" fmla="*/ 75 w 911"/>
                  <a:gd name="T3" fmla="*/ 114 h 228"/>
                  <a:gd name="T4" fmla="*/ 380 w 911"/>
                  <a:gd name="T5" fmla="*/ 114 h 228"/>
                  <a:gd name="T6" fmla="*/ 456 w 911"/>
                  <a:gd name="T7" fmla="*/ 0 h 228"/>
                  <a:gd name="T8" fmla="*/ 531 w 911"/>
                  <a:gd name="T9" fmla="*/ 114 h 228"/>
                  <a:gd name="T10" fmla="*/ 836 w 911"/>
                  <a:gd name="T11" fmla="*/ 114 h 228"/>
                  <a:gd name="T12" fmla="*/ 911 w 911"/>
                  <a:gd name="T13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1" h="228">
                    <a:moveTo>
                      <a:pt x="0" y="228"/>
                    </a:moveTo>
                    <a:cubicBezTo>
                      <a:pt x="0" y="165"/>
                      <a:pt x="34" y="114"/>
                      <a:pt x="75" y="114"/>
                    </a:cubicBezTo>
                    <a:lnTo>
                      <a:pt x="380" y="114"/>
                    </a:lnTo>
                    <a:cubicBezTo>
                      <a:pt x="422" y="114"/>
                      <a:pt x="456" y="63"/>
                      <a:pt x="456" y="0"/>
                    </a:cubicBezTo>
                    <a:cubicBezTo>
                      <a:pt x="456" y="63"/>
                      <a:pt x="489" y="114"/>
                      <a:pt x="531" y="114"/>
                    </a:cubicBezTo>
                    <a:lnTo>
                      <a:pt x="836" y="114"/>
                    </a:lnTo>
                    <a:cubicBezTo>
                      <a:pt x="878" y="114"/>
                      <a:pt x="911" y="165"/>
                      <a:pt x="911" y="228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3" name="Freeform 6"/>
              <p:cNvSpPr>
                <a:spLocks/>
              </p:cNvSpPr>
              <p:nvPr/>
            </p:nvSpPr>
            <p:spPr bwMode="auto">
              <a:xfrm>
                <a:off x="3560762" y="2782888"/>
                <a:ext cx="1470025" cy="180975"/>
              </a:xfrm>
              <a:custGeom>
                <a:avLst/>
                <a:gdLst>
                  <a:gd name="T0" fmla="*/ 0 w 1851"/>
                  <a:gd name="T1" fmla="*/ 228 h 228"/>
                  <a:gd name="T2" fmla="*/ 75 w 1851"/>
                  <a:gd name="T3" fmla="*/ 114 h 228"/>
                  <a:gd name="T4" fmla="*/ 850 w 1851"/>
                  <a:gd name="T5" fmla="*/ 114 h 228"/>
                  <a:gd name="T6" fmla="*/ 925 w 1851"/>
                  <a:gd name="T7" fmla="*/ 0 h 228"/>
                  <a:gd name="T8" fmla="*/ 1001 w 1851"/>
                  <a:gd name="T9" fmla="*/ 114 h 228"/>
                  <a:gd name="T10" fmla="*/ 1775 w 1851"/>
                  <a:gd name="T11" fmla="*/ 114 h 228"/>
                  <a:gd name="T12" fmla="*/ 1851 w 1851"/>
                  <a:gd name="T13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1" h="228">
                    <a:moveTo>
                      <a:pt x="0" y="228"/>
                    </a:moveTo>
                    <a:cubicBezTo>
                      <a:pt x="0" y="165"/>
                      <a:pt x="34" y="114"/>
                      <a:pt x="75" y="114"/>
                    </a:cubicBezTo>
                    <a:lnTo>
                      <a:pt x="850" y="114"/>
                    </a:lnTo>
                    <a:cubicBezTo>
                      <a:pt x="892" y="114"/>
                      <a:pt x="925" y="63"/>
                      <a:pt x="925" y="0"/>
                    </a:cubicBezTo>
                    <a:cubicBezTo>
                      <a:pt x="925" y="63"/>
                      <a:pt x="959" y="114"/>
                      <a:pt x="1001" y="114"/>
                    </a:cubicBezTo>
                    <a:lnTo>
                      <a:pt x="1775" y="114"/>
                    </a:lnTo>
                    <a:cubicBezTo>
                      <a:pt x="1817" y="114"/>
                      <a:pt x="1851" y="165"/>
                      <a:pt x="1851" y="228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4" name="Rectangle 7"/>
              <p:cNvSpPr>
                <a:spLocks noChangeArrowheads="1"/>
              </p:cNvSpPr>
              <p:nvPr/>
            </p:nvSpPr>
            <p:spPr bwMode="auto">
              <a:xfrm>
                <a:off x="2087562" y="2979738"/>
                <a:ext cx="739775" cy="2540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5" name="Rectangle 8"/>
              <p:cNvSpPr>
                <a:spLocks noChangeArrowheads="1"/>
              </p:cNvSpPr>
              <p:nvPr/>
            </p:nvSpPr>
            <p:spPr bwMode="auto">
              <a:xfrm>
                <a:off x="2087562" y="2979738"/>
                <a:ext cx="739775" cy="2540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6" name="Rectangle 9"/>
              <p:cNvSpPr>
                <a:spLocks noChangeArrowheads="1"/>
              </p:cNvSpPr>
              <p:nvPr/>
            </p:nvSpPr>
            <p:spPr bwMode="auto">
              <a:xfrm>
                <a:off x="2243137" y="3027363"/>
                <a:ext cx="533400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Address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7" name="Rectangle 10"/>
              <p:cNvSpPr>
                <a:spLocks noChangeArrowheads="1"/>
              </p:cNvSpPr>
              <p:nvPr/>
            </p:nvSpPr>
            <p:spPr bwMode="auto">
              <a:xfrm>
                <a:off x="2827337" y="2979738"/>
                <a:ext cx="741363" cy="2540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8" name="Rectangle 11"/>
              <p:cNvSpPr>
                <a:spLocks noChangeArrowheads="1"/>
              </p:cNvSpPr>
              <p:nvPr/>
            </p:nvSpPr>
            <p:spPr bwMode="auto">
              <a:xfrm>
                <a:off x="2827337" y="2979738"/>
                <a:ext cx="741363" cy="2540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9" name="Rectangle 12"/>
              <p:cNvSpPr>
                <a:spLocks noChangeArrowheads="1"/>
              </p:cNvSpPr>
              <p:nvPr/>
            </p:nvSpPr>
            <p:spPr bwMode="auto">
              <a:xfrm>
                <a:off x="2998787" y="3027363"/>
                <a:ext cx="495300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Control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0" name="Rectangle 13"/>
              <p:cNvSpPr>
                <a:spLocks noChangeArrowheads="1"/>
              </p:cNvSpPr>
              <p:nvPr/>
            </p:nvSpPr>
            <p:spPr bwMode="auto">
              <a:xfrm>
                <a:off x="3568700" y="2979738"/>
                <a:ext cx="1455738" cy="2540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21" name="Rectangle 14"/>
              <p:cNvSpPr>
                <a:spLocks noChangeArrowheads="1"/>
              </p:cNvSpPr>
              <p:nvPr/>
            </p:nvSpPr>
            <p:spPr bwMode="auto">
              <a:xfrm>
                <a:off x="3568700" y="2979738"/>
                <a:ext cx="1455738" cy="2540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22" name="Rectangle 15"/>
              <p:cNvSpPr>
                <a:spLocks noChangeArrowheads="1"/>
              </p:cNvSpPr>
              <p:nvPr/>
            </p:nvSpPr>
            <p:spPr bwMode="auto">
              <a:xfrm>
                <a:off x="4173537" y="3027363"/>
                <a:ext cx="342900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Data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" name="Rectangle 16"/>
              <p:cNvSpPr>
                <a:spLocks noChangeArrowheads="1"/>
              </p:cNvSpPr>
              <p:nvPr/>
            </p:nvSpPr>
            <p:spPr bwMode="auto">
              <a:xfrm>
                <a:off x="5024437" y="2979738"/>
                <a:ext cx="741363" cy="2540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24" name="Rectangle 17"/>
              <p:cNvSpPr>
                <a:spLocks noChangeArrowheads="1"/>
              </p:cNvSpPr>
              <p:nvPr/>
            </p:nvSpPr>
            <p:spPr bwMode="auto">
              <a:xfrm>
                <a:off x="5024437" y="2979738"/>
                <a:ext cx="741363" cy="2540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25" name="Rectangle 18"/>
              <p:cNvSpPr>
                <a:spLocks noChangeArrowheads="1"/>
              </p:cNvSpPr>
              <p:nvPr/>
            </p:nvSpPr>
            <p:spPr bwMode="auto">
              <a:xfrm>
                <a:off x="5302250" y="3027363"/>
                <a:ext cx="280988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FCS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" name="Rectangle 19"/>
              <p:cNvSpPr>
                <a:spLocks noChangeArrowheads="1"/>
              </p:cNvSpPr>
              <p:nvPr/>
            </p:nvSpPr>
            <p:spPr bwMode="auto">
              <a:xfrm>
                <a:off x="5764212" y="2979738"/>
                <a:ext cx="823913" cy="2540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27" name="Rectangle 20"/>
              <p:cNvSpPr>
                <a:spLocks noChangeArrowheads="1"/>
              </p:cNvSpPr>
              <p:nvPr/>
            </p:nvSpPr>
            <p:spPr bwMode="auto">
              <a:xfrm>
                <a:off x="5764212" y="2979738"/>
                <a:ext cx="823913" cy="2540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28" name="Rectangle 21"/>
              <p:cNvSpPr>
                <a:spLocks noChangeArrowheads="1"/>
              </p:cNvSpPr>
              <p:nvPr/>
            </p:nvSpPr>
            <p:spPr bwMode="auto">
              <a:xfrm>
                <a:off x="6072187" y="3027363"/>
                <a:ext cx="304800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EOF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9" name="Freeform 22"/>
              <p:cNvSpPr>
                <a:spLocks/>
              </p:cNvSpPr>
              <p:nvPr/>
            </p:nvSpPr>
            <p:spPr bwMode="auto">
              <a:xfrm>
                <a:off x="2836862" y="2781300"/>
                <a:ext cx="723900" cy="180975"/>
              </a:xfrm>
              <a:custGeom>
                <a:avLst/>
                <a:gdLst>
                  <a:gd name="T0" fmla="*/ 0 w 911"/>
                  <a:gd name="T1" fmla="*/ 228 h 228"/>
                  <a:gd name="T2" fmla="*/ 75 w 911"/>
                  <a:gd name="T3" fmla="*/ 114 h 228"/>
                  <a:gd name="T4" fmla="*/ 380 w 911"/>
                  <a:gd name="T5" fmla="*/ 114 h 228"/>
                  <a:gd name="T6" fmla="*/ 455 w 911"/>
                  <a:gd name="T7" fmla="*/ 0 h 228"/>
                  <a:gd name="T8" fmla="*/ 531 w 911"/>
                  <a:gd name="T9" fmla="*/ 114 h 228"/>
                  <a:gd name="T10" fmla="*/ 836 w 911"/>
                  <a:gd name="T11" fmla="*/ 114 h 228"/>
                  <a:gd name="T12" fmla="*/ 911 w 911"/>
                  <a:gd name="T13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1" h="228">
                    <a:moveTo>
                      <a:pt x="0" y="228"/>
                    </a:moveTo>
                    <a:cubicBezTo>
                      <a:pt x="0" y="165"/>
                      <a:pt x="33" y="114"/>
                      <a:pt x="75" y="114"/>
                    </a:cubicBezTo>
                    <a:lnTo>
                      <a:pt x="380" y="114"/>
                    </a:lnTo>
                    <a:cubicBezTo>
                      <a:pt x="422" y="114"/>
                      <a:pt x="455" y="63"/>
                      <a:pt x="455" y="0"/>
                    </a:cubicBezTo>
                    <a:cubicBezTo>
                      <a:pt x="455" y="63"/>
                      <a:pt x="489" y="114"/>
                      <a:pt x="531" y="114"/>
                    </a:cubicBezTo>
                    <a:lnTo>
                      <a:pt x="836" y="114"/>
                    </a:lnTo>
                    <a:cubicBezTo>
                      <a:pt x="877" y="114"/>
                      <a:pt x="911" y="165"/>
                      <a:pt x="911" y="228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0" name="Freeform 23"/>
              <p:cNvSpPr>
                <a:spLocks/>
              </p:cNvSpPr>
              <p:nvPr/>
            </p:nvSpPr>
            <p:spPr bwMode="auto">
              <a:xfrm>
                <a:off x="5030787" y="2786063"/>
                <a:ext cx="727075" cy="180975"/>
              </a:xfrm>
              <a:custGeom>
                <a:avLst/>
                <a:gdLst>
                  <a:gd name="T0" fmla="*/ 0 w 913"/>
                  <a:gd name="T1" fmla="*/ 227 h 227"/>
                  <a:gd name="T2" fmla="*/ 75 w 913"/>
                  <a:gd name="T3" fmla="*/ 114 h 227"/>
                  <a:gd name="T4" fmla="*/ 381 w 913"/>
                  <a:gd name="T5" fmla="*/ 114 h 227"/>
                  <a:gd name="T6" fmla="*/ 457 w 913"/>
                  <a:gd name="T7" fmla="*/ 0 h 227"/>
                  <a:gd name="T8" fmla="*/ 532 w 913"/>
                  <a:gd name="T9" fmla="*/ 114 h 227"/>
                  <a:gd name="T10" fmla="*/ 838 w 913"/>
                  <a:gd name="T11" fmla="*/ 114 h 227"/>
                  <a:gd name="T12" fmla="*/ 913 w 913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3" h="227">
                    <a:moveTo>
                      <a:pt x="0" y="227"/>
                    </a:moveTo>
                    <a:cubicBezTo>
                      <a:pt x="0" y="165"/>
                      <a:pt x="34" y="114"/>
                      <a:pt x="75" y="114"/>
                    </a:cubicBezTo>
                    <a:lnTo>
                      <a:pt x="381" y="114"/>
                    </a:lnTo>
                    <a:cubicBezTo>
                      <a:pt x="423" y="114"/>
                      <a:pt x="457" y="63"/>
                      <a:pt x="457" y="0"/>
                    </a:cubicBezTo>
                    <a:cubicBezTo>
                      <a:pt x="457" y="63"/>
                      <a:pt x="490" y="114"/>
                      <a:pt x="532" y="114"/>
                    </a:cubicBezTo>
                    <a:lnTo>
                      <a:pt x="838" y="114"/>
                    </a:lnTo>
                    <a:cubicBezTo>
                      <a:pt x="880" y="114"/>
                      <a:pt x="913" y="165"/>
                      <a:pt x="913" y="227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1" name="Freeform 24"/>
              <p:cNvSpPr>
                <a:spLocks/>
              </p:cNvSpPr>
              <p:nvPr/>
            </p:nvSpPr>
            <p:spPr bwMode="auto">
              <a:xfrm>
                <a:off x="1354137" y="2782888"/>
                <a:ext cx="746125" cy="180975"/>
              </a:xfrm>
              <a:custGeom>
                <a:avLst/>
                <a:gdLst>
                  <a:gd name="T0" fmla="*/ 0 w 939"/>
                  <a:gd name="T1" fmla="*/ 228 h 228"/>
                  <a:gd name="T2" fmla="*/ 63 w 939"/>
                  <a:gd name="T3" fmla="*/ 114 h 228"/>
                  <a:gd name="T4" fmla="*/ 406 w 939"/>
                  <a:gd name="T5" fmla="*/ 114 h 228"/>
                  <a:gd name="T6" fmla="*/ 470 w 939"/>
                  <a:gd name="T7" fmla="*/ 0 h 228"/>
                  <a:gd name="T8" fmla="*/ 533 w 939"/>
                  <a:gd name="T9" fmla="*/ 114 h 228"/>
                  <a:gd name="T10" fmla="*/ 876 w 939"/>
                  <a:gd name="T11" fmla="*/ 114 h 228"/>
                  <a:gd name="T12" fmla="*/ 939 w 939"/>
                  <a:gd name="T13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9" h="228">
                    <a:moveTo>
                      <a:pt x="0" y="228"/>
                    </a:moveTo>
                    <a:cubicBezTo>
                      <a:pt x="0" y="165"/>
                      <a:pt x="28" y="114"/>
                      <a:pt x="63" y="114"/>
                    </a:cubicBezTo>
                    <a:lnTo>
                      <a:pt x="406" y="114"/>
                    </a:lnTo>
                    <a:cubicBezTo>
                      <a:pt x="441" y="114"/>
                      <a:pt x="470" y="63"/>
                      <a:pt x="470" y="0"/>
                    </a:cubicBezTo>
                    <a:cubicBezTo>
                      <a:pt x="470" y="63"/>
                      <a:pt x="498" y="114"/>
                      <a:pt x="533" y="114"/>
                    </a:cubicBezTo>
                    <a:lnTo>
                      <a:pt x="876" y="114"/>
                    </a:lnTo>
                    <a:cubicBezTo>
                      <a:pt x="911" y="114"/>
                      <a:pt x="939" y="165"/>
                      <a:pt x="939" y="228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2" name="Freeform 25"/>
              <p:cNvSpPr>
                <a:spLocks/>
              </p:cNvSpPr>
              <p:nvPr/>
            </p:nvSpPr>
            <p:spPr bwMode="auto">
              <a:xfrm>
                <a:off x="5780087" y="2786063"/>
                <a:ext cx="808038" cy="180975"/>
              </a:xfrm>
              <a:custGeom>
                <a:avLst/>
                <a:gdLst>
                  <a:gd name="T0" fmla="*/ 0 w 1016"/>
                  <a:gd name="T1" fmla="*/ 227 h 227"/>
                  <a:gd name="T2" fmla="*/ 75 w 1016"/>
                  <a:gd name="T3" fmla="*/ 114 h 227"/>
                  <a:gd name="T4" fmla="*/ 433 w 1016"/>
                  <a:gd name="T5" fmla="*/ 114 h 227"/>
                  <a:gd name="T6" fmla="*/ 508 w 1016"/>
                  <a:gd name="T7" fmla="*/ 0 h 227"/>
                  <a:gd name="T8" fmla="*/ 583 w 1016"/>
                  <a:gd name="T9" fmla="*/ 114 h 227"/>
                  <a:gd name="T10" fmla="*/ 941 w 1016"/>
                  <a:gd name="T11" fmla="*/ 114 h 227"/>
                  <a:gd name="T12" fmla="*/ 1016 w 1016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16" h="227">
                    <a:moveTo>
                      <a:pt x="0" y="227"/>
                    </a:moveTo>
                    <a:cubicBezTo>
                      <a:pt x="0" y="165"/>
                      <a:pt x="34" y="114"/>
                      <a:pt x="75" y="114"/>
                    </a:cubicBezTo>
                    <a:lnTo>
                      <a:pt x="433" y="114"/>
                    </a:lnTo>
                    <a:cubicBezTo>
                      <a:pt x="474" y="114"/>
                      <a:pt x="508" y="63"/>
                      <a:pt x="508" y="0"/>
                    </a:cubicBezTo>
                    <a:cubicBezTo>
                      <a:pt x="508" y="63"/>
                      <a:pt x="542" y="114"/>
                      <a:pt x="583" y="114"/>
                    </a:cubicBezTo>
                    <a:lnTo>
                      <a:pt x="941" y="114"/>
                    </a:lnTo>
                    <a:cubicBezTo>
                      <a:pt x="982" y="114"/>
                      <a:pt x="1016" y="165"/>
                      <a:pt x="1016" y="227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3" name="Rectangle 26"/>
              <p:cNvSpPr>
                <a:spLocks noChangeArrowheads="1"/>
              </p:cNvSpPr>
              <p:nvPr/>
            </p:nvSpPr>
            <p:spPr bwMode="auto">
              <a:xfrm>
                <a:off x="6670675" y="3032125"/>
                <a:ext cx="420688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HDLC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4" name="Rectangle 27"/>
              <p:cNvSpPr>
                <a:spLocks noChangeArrowheads="1"/>
              </p:cNvSpPr>
              <p:nvPr/>
            </p:nvSpPr>
            <p:spPr bwMode="auto">
              <a:xfrm>
                <a:off x="6999287" y="3032125"/>
                <a:ext cx="419100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frame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5" name="Rectangle 28"/>
              <p:cNvSpPr>
                <a:spLocks noChangeArrowheads="1"/>
              </p:cNvSpPr>
              <p:nvPr/>
            </p:nvSpPr>
            <p:spPr bwMode="auto">
              <a:xfrm>
                <a:off x="7327900" y="3032125"/>
                <a:ext cx="103188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" name="Freeform 29"/>
              <p:cNvSpPr>
                <a:spLocks/>
              </p:cNvSpPr>
              <p:nvPr/>
            </p:nvSpPr>
            <p:spPr bwMode="auto">
              <a:xfrm>
                <a:off x="3344862" y="4213225"/>
                <a:ext cx="1001713" cy="180975"/>
              </a:xfrm>
              <a:custGeom>
                <a:avLst/>
                <a:gdLst>
                  <a:gd name="T0" fmla="*/ 0 w 1261"/>
                  <a:gd name="T1" fmla="*/ 0 h 228"/>
                  <a:gd name="T2" fmla="*/ 75 w 1261"/>
                  <a:gd name="T3" fmla="*/ 114 h 228"/>
                  <a:gd name="T4" fmla="*/ 555 w 1261"/>
                  <a:gd name="T5" fmla="*/ 114 h 228"/>
                  <a:gd name="T6" fmla="*/ 631 w 1261"/>
                  <a:gd name="T7" fmla="*/ 228 h 228"/>
                  <a:gd name="T8" fmla="*/ 706 w 1261"/>
                  <a:gd name="T9" fmla="*/ 114 h 228"/>
                  <a:gd name="T10" fmla="*/ 1186 w 1261"/>
                  <a:gd name="T11" fmla="*/ 114 h 228"/>
                  <a:gd name="T12" fmla="*/ 1261 w 1261"/>
                  <a:gd name="T13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1" h="228">
                    <a:moveTo>
                      <a:pt x="0" y="0"/>
                    </a:moveTo>
                    <a:cubicBezTo>
                      <a:pt x="0" y="63"/>
                      <a:pt x="33" y="114"/>
                      <a:pt x="75" y="114"/>
                    </a:cubicBezTo>
                    <a:lnTo>
                      <a:pt x="555" y="114"/>
                    </a:lnTo>
                    <a:cubicBezTo>
                      <a:pt x="597" y="114"/>
                      <a:pt x="631" y="165"/>
                      <a:pt x="631" y="228"/>
                    </a:cubicBezTo>
                    <a:cubicBezTo>
                      <a:pt x="631" y="165"/>
                      <a:pt x="664" y="114"/>
                      <a:pt x="706" y="114"/>
                    </a:cubicBezTo>
                    <a:lnTo>
                      <a:pt x="1186" y="114"/>
                    </a:lnTo>
                    <a:cubicBezTo>
                      <a:pt x="1228" y="114"/>
                      <a:pt x="1261" y="63"/>
                      <a:pt x="1261" y="0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7" name="Freeform 30"/>
              <p:cNvSpPr>
                <a:spLocks/>
              </p:cNvSpPr>
              <p:nvPr/>
            </p:nvSpPr>
            <p:spPr bwMode="auto">
              <a:xfrm>
                <a:off x="5345112" y="4211638"/>
                <a:ext cx="996950" cy="180975"/>
              </a:xfrm>
              <a:custGeom>
                <a:avLst/>
                <a:gdLst>
                  <a:gd name="T0" fmla="*/ 0 w 1254"/>
                  <a:gd name="T1" fmla="*/ 0 h 228"/>
                  <a:gd name="T2" fmla="*/ 75 w 1254"/>
                  <a:gd name="T3" fmla="*/ 114 h 228"/>
                  <a:gd name="T4" fmla="*/ 552 w 1254"/>
                  <a:gd name="T5" fmla="*/ 114 h 228"/>
                  <a:gd name="T6" fmla="*/ 627 w 1254"/>
                  <a:gd name="T7" fmla="*/ 228 h 228"/>
                  <a:gd name="T8" fmla="*/ 702 w 1254"/>
                  <a:gd name="T9" fmla="*/ 114 h 228"/>
                  <a:gd name="T10" fmla="*/ 1179 w 1254"/>
                  <a:gd name="T11" fmla="*/ 114 h 228"/>
                  <a:gd name="T12" fmla="*/ 1254 w 1254"/>
                  <a:gd name="T13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28">
                    <a:moveTo>
                      <a:pt x="0" y="0"/>
                    </a:moveTo>
                    <a:cubicBezTo>
                      <a:pt x="0" y="63"/>
                      <a:pt x="34" y="114"/>
                      <a:pt x="75" y="114"/>
                    </a:cubicBezTo>
                    <a:lnTo>
                      <a:pt x="552" y="114"/>
                    </a:lnTo>
                    <a:cubicBezTo>
                      <a:pt x="593" y="114"/>
                      <a:pt x="627" y="165"/>
                      <a:pt x="627" y="228"/>
                    </a:cubicBezTo>
                    <a:cubicBezTo>
                      <a:pt x="627" y="165"/>
                      <a:pt x="661" y="114"/>
                      <a:pt x="702" y="114"/>
                    </a:cubicBezTo>
                    <a:lnTo>
                      <a:pt x="1179" y="114"/>
                    </a:lnTo>
                    <a:cubicBezTo>
                      <a:pt x="1221" y="114"/>
                      <a:pt x="1254" y="63"/>
                      <a:pt x="1254" y="0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8" name="Freeform 31"/>
              <p:cNvSpPr>
                <a:spLocks/>
              </p:cNvSpPr>
              <p:nvPr/>
            </p:nvSpPr>
            <p:spPr bwMode="auto">
              <a:xfrm>
                <a:off x="4346575" y="4213225"/>
                <a:ext cx="998538" cy="180975"/>
              </a:xfrm>
              <a:custGeom>
                <a:avLst/>
                <a:gdLst>
                  <a:gd name="T0" fmla="*/ 0 w 1255"/>
                  <a:gd name="T1" fmla="*/ 0 h 228"/>
                  <a:gd name="T2" fmla="*/ 76 w 1255"/>
                  <a:gd name="T3" fmla="*/ 114 h 228"/>
                  <a:gd name="T4" fmla="*/ 552 w 1255"/>
                  <a:gd name="T5" fmla="*/ 114 h 228"/>
                  <a:gd name="T6" fmla="*/ 628 w 1255"/>
                  <a:gd name="T7" fmla="*/ 228 h 228"/>
                  <a:gd name="T8" fmla="*/ 703 w 1255"/>
                  <a:gd name="T9" fmla="*/ 114 h 228"/>
                  <a:gd name="T10" fmla="*/ 1180 w 1255"/>
                  <a:gd name="T11" fmla="*/ 114 h 228"/>
                  <a:gd name="T12" fmla="*/ 1255 w 1255"/>
                  <a:gd name="T13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5" h="228">
                    <a:moveTo>
                      <a:pt x="0" y="0"/>
                    </a:moveTo>
                    <a:cubicBezTo>
                      <a:pt x="0" y="63"/>
                      <a:pt x="34" y="114"/>
                      <a:pt x="76" y="114"/>
                    </a:cubicBezTo>
                    <a:lnTo>
                      <a:pt x="552" y="114"/>
                    </a:lnTo>
                    <a:cubicBezTo>
                      <a:pt x="594" y="114"/>
                      <a:pt x="628" y="165"/>
                      <a:pt x="628" y="228"/>
                    </a:cubicBezTo>
                    <a:cubicBezTo>
                      <a:pt x="628" y="165"/>
                      <a:pt x="662" y="114"/>
                      <a:pt x="703" y="114"/>
                    </a:cubicBezTo>
                    <a:lnTo>
                      <a:pt x="1180" y="114"/>
                    </a:lnTo>
                    <a:cubicBezTo>
                      <a:pt x="1221" y="114"/>
                      <a:pt x="1255" y="63"/>
                      <a:pt x="1255" y="0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9" name="Freeform 32"/>
              <p:cNvSpPr>
                <a:spLocks/>
              </p:cNvSpPr>
              <p:nvPr/>
            </p:nvSpPr>
            <p:spPr bwMode="auto">
              <a:xfrm>
                <a:off x="6343650" y="4208463"/>
                <a:ext cx="1790700" cy="180975"/>
              </a:xfrm>
              <a:custGeom>
                <a:avLst/>
                <a:gdLst>
                  <a:gd name="T0" fmla="*/ 0 w 2252"/>
                  <a:gd name="T1" fmla="*/ 0 h 227"/>
                  <a:gd name="T2" fmla="*/ 75 w 2252"/>
                  <a:gd name="T3" fmla="*/ 114 h 227"/>
                  <a:gd name="T4" fmla="*/ 1051 w 2252"/>
                  <a:gd name="T5" fmla="*/ 114 h 227"/>
                  <a:gd name="T6" fmla="*/ 1126 w 2252"/>
                  <a:gd name="T7" fmla="*/ 227 h 227"/>
                  <a:gd name="T8" fmla="*/ 1201 w 2252"/>
                  <a:gd name="T9" fmla="*/ 114 h 227"/>
                  <a:gd name="T10" fmla="*/ 2177 w 2252"/>
                  <a:gd name="T11" fmla="*/ 114 h 227"/>
                  <a:gd name="T12" fmla="*/ 2252 w 2252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52" h="227">
                    <a:moveTo>
                      <a:pt x="0" y="0"/>
                    </a:moveTo>
                    <a:cubicBezTo>
                      <a:pt x="0" y="63"/>
                      <a:pt x="34" y="114"/>
                      <a:pt x="75" y="114"/>
                    </a:cubicBezTo>
                    <a:lnTo>
                      <a:pt x="1051" y="114"/>
                    </a:lnTo>
                    <a:cubicBezTo>
                      <a:pt x="1092" y="114"/>
                      <a:pt x="1126" y="164"/>
                      <a:pt x="1126" y="227"/>
                    </a:cubicBezTo>
                    <a:cubicBezTo>
                      <a:pt x="1126" y="164"/>
                      <a:pt x="1160" y="114"/>
                      <a:pt x="1201" y="114"/>
                    </a:cubicBezTo>
                    <a:lnTo>
                      <a:pt x="2177" y="114"/>
                    </a:lnTo>
                    <a:cubicBezTo>
                      <a:pt x="2219" y="114"/>
                      <a:pt x="2252" y="63"/>
                      <a:pt x="2252" y="0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0" name="Freeform 33"/>
              <p:cNvSpPr>
                <a:spLocks/>
              </p:cNvSpPr>
              <p:nvPr/>
            </p:nvSpPr>
            <p:spPr bwMode="auto">
              <a:xfrm>
                <a:off x="2347912" y="4211638"/>
                <a:ext cx="998538" cy="180975"/>
              </a:xfrm>
              <a:custGeom>
                <a:avLst/>
                <a:gdLst>
                  <a:gd name="T0" fmla="*/ 0 w 1257"/>
                  <a:gd name="T1" fmla="*/ 0 h 228"/>
                  <a:gd name="T2" fmla="*/ 76 w 1257"/>
                  <a:gd name="T3" fmla="*/ 114 h 228"/>
                  <a:gd name="T4" fmla="*/ 553 w 1257"/>
                  <a:gd name="T5" fmla="*/ 114 h 228"/>
                  <a:gd name="T6" fmla="*/ 629 w 1257"/>
                  <a:gd name="T7" fmla="*/ 228 h 228"/>
                  <a:gd name="T8" fmla="*/ 704 w 1257"/>
                  <a:gd name="T9" fmla="*/ 114 h 228"/>
                  <a:gd name="T10" fmla="*/ 1182 w 1257"/>
                  <a:gd name="T11" fmla="*/ 114 h 228"/>
                  <a:gd name="T12" fmla="*/ 1257 w 1257"/>
                  <a:gd name="T13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7" h="228">
                    <a:moveTo>
                      <a:pt x="0" y="0"/>
                    </a:moveTo>
                    <a:cubicBezTo>
                      <a:pt x="0" y="63"/>
                      <a:pt x="34" y="114"/>
                      <a:pt x="76" y="114"/>
                    </a:cubicBezTo>
                    <a:lnTo>
                      <a:pt x="553" y="114"/>
                    </a:lnTo>
                    <a:cubicBezTo>
                      <a:pt x="595" y="114"/>
                      <a:pt x="629" y="165"/>
                      <a:pt x="629" y="228"/>
                    </a:cubicBezTo>
                    <a:cubicBezTo>
                      <a:pt x="629" y="165"/>
                      <a:pt x="662" y="114"/>
                      <a:pt x="704" y="114"/>
                    </a:cubicBezTo>
                    <a:lnTo>
                      <a:pt x="1182" y="114"/>
                    </a:lnTo>
                    <a:cubicBezTo>
                      <a:pt x="1223" y="114"/>
                      <a:pt x="1257" y="63"/>
                      <a:pt x="1257" y="0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1" name="Rectangle 34"/>
              <p:cNvSpPr>
                <a:spLocks noChangeArrowheads="1"/>
              </p:cNvSpPr>
              <p:nvPr/>
            </p:nvSpPr>
            <p:spPr bwMode="auto">
              <a:xfrm>
                <a:off x="2740025" y="4395788"/>
                <a:ext cx="127000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2" name="Rectangle 35"/>
              <p:cNvSpPr>
                <a:spLocks noChangeArrowheads="1"/>
              </p:cNvSpPr>
              <p:nvPr/>
            </p:nvSpPr>
            <p:spPr bwMode="auto">
              <a:xfrm>
                <a:off x="2814637" y="4395788"/>
                <a:ext cx="228600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" name="Rectangle 36"/>
              <p:cNvSpPr>
                <a:spLocks noChangeArrowheads="1"/>
              </p:cNvSpPr>
              <p:nvPr/>
            </p:nvSpPr>
            <p:spPr bwMode="auto">
              <a:xfrm>
                <a:off x="3346450" y="3632200"/>
                <a:ext cx="998538" cy="2413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4" name="Rectangle 37"/>
              <p:cNvSpPr>
                <a:spLocks noChangeArrowheads="1"/>
              </p:cNvSpPr>
              <p:nvPr/>
            </p:nvSpPr>
            <p:spPr bwMode="auto">
              <a:xfrm>
                <a:off x="3346450" y="3632200"/>
                <a:ext cx="998538" cy="2413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5" name="Rectangle 39"/>
              <p:cNvSpPr>
                <a:spLocks noChangeArrowheads="1"/>
              </p:cNvSpPr>
              <p:nvPr/>
            </p:nvSpPr>
            <p:spPr bwMode="auto">
              <a:xfrm>
                <a:off x="2347912" y="3632200"/>
                <a:ext cx="998538" cy="2413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6" name="Rectangle 40"/>
              <p:cNvSpPr>
                <a:spLocks noChangeArrowheads="1"/>
              </p:cNvSpPr>
              <p:nvPr/>
            </p:nvSpPr>
            <p:spPr bwMode="auto">
              <a:xfrm>
                <a:off x="2347912" y="3632200"/>
                <a:ext cx="998538" cy="2413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7" name="Rectangle 146"/>
              <p:cNvSpPr>
                <a:spLocks noChangeArrowheads="1"/>
              </p:cNvSpPr>
              <p:nvPr/>
            </p:nvSpPr>
            <p:spPr bwMode="auto">
              <a:xfrm>
                <a:off x="4344987" y="3632200"/>
                <a:ext cx="1000125" cy="2413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8" name="Rectangle 147"/>
              <p:cNvSpPr>
                <a:spLocks noChangeArrowheads="1"/>
              </p:cNvSpPr>
              <p:nvPr/>
            </p:nvSpPr>
            <p:spPr bwMode="auto">
              <a:xfrm>
                <a:off x="4344987" y="3632200"/>
                <a:ext cx="1000125" cy="2413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9" name="Rectangle 45"/>
              <p:cNvSpPr>
                <a:spLocks noChangeArrowheads="1"/>
              </p:cNvSpPr>
              <p:nvPr/>
            </p:nvSpPr>
            <p:spPr bwMode="auto">
              <a:xfrm>
                <a:off x="6342062" y="3632200"/>
                <a:ext cx="1792288" cy="2413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0" name="Rectangle 46"/>
              <p:cNvSpPr>
                <a:spLocks noChangeArrowheads="1"/>
              </p:cNvSpPr>
              <p:nvPr/>
            </p:nvSpPr>
            <p:spPr bwMode="auto">
              <a:xfrm>
                <a:off x="6342062" y="3632200"/>
                <a:ext cx="1792288" cy="2413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1" name="Rectangle 48"/>
              <p:cNvSpPr>
                <a:spLocks noChangeArrowheads="1"/>
              </p:cNvSpPr>
              <p:nvPr/>
            </p:nvSpPr>
            <p:spPr bwMode="auto">
              <a:xfrm>
                <a:off x="5345112" y="3632200"/>
                <a:ext cx="998538" cy="2413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2" name="Rectangle 49"/>
              <p:cNvSpPr>
                <a:spLocks noChangeArrowheads="1"/>
              </p:cNvSpPr>
              <p:nvPr/>
            </p:nvSpPr>
            <p:spPr bwMode="auto">
              <a:xfrm>
                <a:off x="5345112" y="3632200"/>
                <a:ext cx="998538" cy="2413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3" name="Rectangle 51"/>
              <p:cNvSpPr>
                <a:spLocks noChangeArrowheads="1"/>
              </p:cNvSpPr>
              <p:nvPr/>
            </p:nvSpPr>
            <p:spPr bwMode="auto">
              <a:xfrm>
                <a:off x="3346450" y="3938588"/>
                <a:ext cx="998538" cy="236538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4" name="Rectangle 52"/>
              <p:cNvSpPr>
                <a:spLocks noChangeArrowheads="1"/>
              </p:cNvSpPr>
              <p:nvPr/>
            </p:nvSpPr>
            <p:spPr bwMode="auto">
              <a:xfrm>
                <a:off x="3346450" y="3938588"/>
                <a:ext cx="998538" cy="236538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5" name="Rectangle 54"/>
              <p:cNvSpPr>
                <a:spLocks noChangeArrowheads="1"/>
              </p:cNvSpPr>
              <p:nvPr/>
            </p:nvSpPr>
            <p:spPr bwMode="auto">
              <a:xfrm>
                <a:off x="2347912" y="3938588"/>
                <a:ext cx="998538" cy="236538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6" name="Rectangle 55"/>
              <p:cNvSpPr>
                <a:spLocks noChangeArrowheads="1"/>
              </p:cNvSpPr>
              <p:nvPr/>
            </p:nvSpPr>
            <p:spPr bwMode="auto">
              <a:xfrm>
                <a:off x="2347912" y="3938588"/>
                <a:ext cx="998538" cy="236538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7" name="Rectangle 57"/>
              <p:cNvSpPr>
                <a:spLocks noChangeArrowheads="1"/>
              </p:cNvSpPr>
              <p:nvPr/>
            </p:nvSpPr>
            <p:spPr bwMode="auto">
              <a:xfrm>
                <a:off x="4344987" y="3938588"/>
                <a:ext cx="1000125" cy="236538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8" name="Rectangle 58"/>
              <p:cNvSpPr>
                <a:spLocks noChangeArrowheads="1"/>
              </p:cNvSpPr>
              <p:nvPr/>
            </p:nvSpPr>
            <p:spPr bwMode="auto">
              <a:xfrm>
                <a:off x="4344987" y="3938588"/>
                <a:ext cx="1000125" cy="236538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9" name="Rectangle 60"/>
              <p:cNvSpPr>
                <a:spLocks noChangeArrowheads="1"/>
              </p:cNvSpPr>
              <p:nvPr/>
            </p:nvSpPr>
            <p:spPr bwMode="auto">
              <a:xfrm>
                <a:off x="6342062" y="3938588"/>
                <a:ext cx="1792288" cy="236538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0" name="Rectangle 61"/>
              <p:cNvSpPr>
                <a:spLocks noChangeArrowheads="1"/>
              </p:cNvSpPr>
              <p:nvPr/>
            </p:nvSpPr>
            <p:spPr bwMode="auto">
              <a:xfrm>
                <a:off x="6342062" y="3938588"/>
                <a:ext cx="1792288" cy="236538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1" name="Rectangle 63"/>
              <p:cNvSpPr>
                <a:spLocks noChangeArrowheads="1"/>
              </p:cNvSpPr>
              <p:nvPr/>
            </p:nvSpPr>
            <p:spPr bwMode="auto">
              <a:xfrm>
                <a:off x="5345112" y="3938588"/>
                <a:ext cx="998538" cy="236538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2" name="Rectangle 64"/>
              <p:cNvSpPr>
                <a:spLocks noChangeArrowheads="1"/>
              </p:cNvSpPr>
              <p:nvPr/>
            </p:nvSpPr>
            <p:spPr bwMode="auto">
              <a:xfrm>
                <a:off x="5345112" y="3938588"/>
                <a:ext cx="998538" cy="236538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3" name="Rectangle 66"/>
              <p:cNvSpPr>
                <a:spLocks noChangeArrowheads="1"/>
              </p:cNvSpPr>
              <p:nvPr/>
            </p:nvSpPr>
            <p:spPr bwMode="auto">
              <a:xfrm>
                <a:off x="1354137" y="2979738"/>
                <a:ext cx="739775" cy="2540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4" name="Rectangle 67"/>
              <p:cNvSpPr>
                <a:spLocks noChangeArrowheads="1"/>
              </p:cNvSpPr>
              <p:nvPr/>
            </p:nvSpPr>
            <p:spPr bwMode="auto">
              <a:xfrm>
                <a:off x="1354137" y="2979738"/>
                <a:ext cx="739775" cy="2540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5" name="Rectangle 68"/>
              <p:cNvSpPr>
                <a:spLocks noChangeArrowheads="1"/>
              </p:cNvSpPr>
              <p:nvPr/>
            </p:nvSpPr>
            <p:spPr bwMode="auto">
              <a:xfrm>
                <a:off x="1624012" y="3027363"/>
                <a:ext cx="292100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SOF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6" name="Line 69"/>
              <p:cNvSpPr>
                <a:spLocks noChangeShapeType="1"/>
              </p:cNvSpPr>
              <p:nvPr/>
            </p:nvSpPr>
            <p:spPr bwMode="auto">
              <a:xfrm flipH="1">
                <a:off x="2347912" y="3233738"/>
                <a:ext cx="1220788" cy="398463"/>
              </a:xfrm>
              <a:prstGeom prst="line">
                <a:avLst/>
              </a:prstGeom>
              <a:noFill/>
              <a:ln w="12700" cap="rnd">
                <a:solidFill>
                  <a:srgbClr val="C050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7" name="Line 70"/>
              <p:cNvSpPr>
                <a:spLocks noChangeShapeType="1"/>
              </p:cNvSpPr>
              <p:nvPr/>
            </p:nvSpPr>
            <p:spPr bwMode="auto">
              <a:xfrm>
                <a:off x="5024437" y="3233738"/>
                <a:ext cx="3109913" cy="398463"/>
              </a:xfrm>
              <a:prstGeom prst="line">
                <a:avLst/>
              </a:prstGeom>
              <a:noFill/>
              <a:ln w="12700" cap="rnd">
                <a:solidFill>
                  <a:srgbClr val="C050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8" name="Rectangle 71"/>
              <p:cNvSpPr>
                <a:spLocks noChangeArrowheads="1"/>
              </p:cNvSpPr>
              <p:nvPr/>
            </p:nvSpPr>
            <p:spPr bwMode="auto">
              <a:xfrm>
                <a:off x="1085850" y="3668713"/>
                <a:ext cx="3556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Dow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9" name="Rectangle 72"/>
              <p:cNvSpPr>
                <a:spLocks noChangeArrowheads="1"/>
              </p:cNvSpPr>
              <p:nvPr/>
            </p:nvSpPr>
            <p:spPr bwMode="auto">
              <a:xfrm>
                <a:off x="1336675" y="3668713"/>
                <a:ext cx="153988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0" name="Rectangle 73"/>
              <p:cNvSpPr>
                <a:spLocks noChangeArrowheads="1"/>
              </p:cNvSpPr>
              <p:nvPr/>
            </p:nvSpPr>
            <p:spPr bwMode="auto">
              <a:xfrm>
                <a:off x="1408112" y="3668713"/>
                <a:ext cx="1270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1" name="Rectangle 74"/>
              <p:cNvSpPr>
                <a:spLocks noChangeArrowheads="1"/>
              </p:cNvSpPr>
              <p:nvPr/>
            </p:nvSpPr>
            <p:spPr bwMode="auto">
              <a:xfrm>
                <a:off x="1450975" y="3668713"/>
                <a:ext cx="9779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link SCA frame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2" name="Rectangle 75"/>
              <p:cNvSpPr>
                <a:spLocks noChangeArrowheads="1"/>
              </p:cNvSpPr>
              <p:nvPr/>
            </p:nvSpPr>
            <p:spPr bwMode="auto">
              <a:xfrm>
                <a:off x="2249487" y="3668713"/>
                <a:ext cx="1143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3" name="Rectangle 76"/>
              <p:cNvSpPr>
                <a:spLocks noChangeArrowheads="1"/>
              </p:cNvSpPr>
              <p:nvPr/>
            </p:nvSpPr>
            <p:spPr bwMode="auto">
              <a:xfrm>
                <a:off x="1243012" y="3975100"/>
                <a:ext cx="2540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Up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4" name="Rectangle 77"/>
              <p:cNvSpPr>
                <a:spLocks noChangeArrowheads="1"/>
              </p:cNvSpPr>
              <p:nvPr/>
            </p:nvSpPr>
            <p:spPr bwMode="auto">
              <a:xfrm>
                <a:off x="1401762" y="3975100"/>
                <a:ext cx="1270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5" name="Rectangle 78"/>
              <p:cNvSpPr>
                <a:spLocks noChangeArrowheads="1"/>
              </p:cNvSpPr>
              <p:nvPr/>
            </p:nvSpPr>
            <p:spPr bwMode="auto">
              <a:xfrm>
                <a:off x="1443037" y="3975100"/>
                <a:ext cx="979488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link SCA frame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6" name="Rectangle 79"/>
              <p:cNvSpPr>
                <a:spLocks noChangeArrowheads="1"/>
              </p:cNvSpPr>
              <p:nvPr/>
            </p:nvSpPr>
            <p:spPr bwMode="auto">
              <a:xfrm>
                <a:off x="2241550" y="3975100"/>
                <a:ext cx="1143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7" name="Rectangle 80"/>
              <p:cNvSpPr>
                <a:spLocks noChangeArrowheads="1"/>
              </p:cNvSpPr>
              <p:nvPr/>
            </p:nvSpPr>
            <p:spPr bwMode="auto">
              <a:xfrm>
                <a:off x="3740150" y="4395788"/>
                <a:ext cx="127000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8" name="Rectangle 81"/>
              <p:cNvSpPr>
                <a:spLocks noChangeArrowheads="1"/>
              </p:cNvSpPr>
              <p:nvPr/>
            </p:nvSpPr>
            <p:spPr bwMode="auto">
              <a:xfrm>
                <a:off x="3814762" y="4395788"/>
                <a:ext cx="228600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9" name="Rectangle 82"/>
              <p:cNvSpPr>
                <a:spLocks noChangeArrowheads="1"/>
              </p:cNvSpPr>
              <p:nvPr/>
            </p:nvSpPr>
            <p:spPr bwMode="auto">
              <a:xfrm>
                <a:off x="4738687" y="4395788"/>
                <a:ext cx="128588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0" name="Rectangle 83"/>
              <p:cNvSpPr>
                <a:spLocks noChangeArrowheads="1"/>
              </p:cNvSpPr>
              <p:nvPr/>
            </p:nvSpPr>
            <p:spPr bwMode="auto">
              <a:xfrm>
                <a:off x="4813300" y="4395788"/>
                <a:ext cx="230188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1" name="Rectangle 84"/>
              <p:cNvSpPr>
                <a:spLocks noChangeArrowheads="1"/>
              </p:cNvSpPr>
              <p:nvPr/>
            </p:nvSpPr>
            <p:spPr bwMode="auto">
              <a:xfrm>
                <a:off x="5735637" y="4395788"/>
                <a:ext cx="128588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2" name="Rectangle 85"/>
              <p:cNvSpPr>
                <a:spLocks noChangeArrowheads="1"/>
              </p:cNvSpPr>
              <p:nvPr/>
            </p:nvSpPr>
            <p:spPr bwMode="auto">
              <a:xfrm>
                <a:off x="5810250" y="4395788"/>
                <a:ext cx="230188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3" name="Rectangle 88"/>
              <p:cNvSpPr>
                <a:spLocks noChangeArrowheads="1"/>
              </p:cNvSpPr>
              <p:nvPr/>
            </p:nvSpPr>
            <p:spPr bwMode="auto">
              <a:xfrm>
                <a:off x="6826885" y="4395788"/>
                <a:ext cx="973023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800" dirty="0" smtClean="0">
                    <a:solidFill>
                      <a:srgbClr val="002060"/>
                    </a:solidFill>
                    <a:latin typeface="Calibri" panose="020F0502020204030204" pitchFamily="34" charset="0"/>
                  </a:rPr>
                  <a:t>0 bits / 16 bits /  </a:t>
                </a: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32 bits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4" name="Rectangle 89"/>
              <p:cNvSpPr>
                <a:spLocks noChangeArrowheads="1"/>
              </p:cNvSpPr>
              <p:nvPr/>
            </p:nvSpPr>
            <p:spPr bwMode="auto">
              <a:xfrm>
                <a:off x="1635125" y="2663825"/>
                <a:ext cx="1270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5" name="Rectangle 90"/>
              <p:cNvSpPr>
                <a:spLocks noChangeArrowheads="1"/>
              </p:cNvSpPr>
              <p:nvPr/>
            </p:nvSpPr>
            <p:spPr bwMode="auto">
              <a:xfrm>
                <a:off x="1709737" y="2663825"/>
                <a:ext cx="2286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6" name="Rectangle 91"/>
              <p:cNvSpPr>
                <a:spLocks noChangeArrowheads="1"/>
              </p:cNvSpPr>
              <p:nvPr/>
            </p:nvSpPr>
            <p:spPr bwMode="auto">
              <a:xfrm>
                <a:off x="2371725" y="2663825"/>
                <a:ext cx="1270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7" name="Rectangle 92"/>
              <p:cNvSpPr>
                <a:spLocks noChangeArrowheads="1"/>
              </p:cNvSpPr>
              <p:nvPr/>
            </p:nvSpPr>
            <p:spPr bwMode="auto">
              <a:xfrm>
                <a:off x="2446337" y="2663825"/>
                <a:ext cx="2286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8" name="Rectangle 93"/>
              <p:cNvSpPr>
                <a:spLocks noChangeArrowheads="1"/>
              </p:cNvSpPr>
              <p:nvPr/>
            </p:nvSpPr>
            <p:spPr bwMode="auto">
              <a:xfrm>
                <a:off x="3092450" y="2663825"/>
                <a:ext cx="1270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9" name="Rectangle 94"/>
              <p:cNvSpPr>
                <a:spLocks noChangeArrowheads="1"/>
              </p:cNvSpPr>
              <p:nvPr/>
            </p:nvSpPr>
            <p:spPr bwMode="auto">
              <a:xfrm>
                <a:off x="3167062" y="2663825"/>
                <a:ext cx="2286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0" name="Rectangle 95"/>
              <p:cNvSpPr>
                <a:spLocks noChangeArrowheads="1"/>
              </p:cNvSpPr>
              <p:nvPr/>
            </p:nvSpPr>
            <p:spPr bwMode="auto">
              <a:xfrm>
                <a:off x="5273675" y="2663825"/>
                <a:ext cx="1524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16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1" name="Rectangle 96"/>
              <p:cNvSpPr>
                <a:spLocks noChangeArrowheads="1"/>
              </p:cNvSpPr>
              <p:nvPr/>
            </p:nvSpPr>
            <p:spPr bwMode="auto">
              <a:xfrm>
                <a:off x="5376862" y="2663825"/>
                <a:ext cx="762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2" name="Rectangle 97"/>
              <p:cNvSpPr>
                <a:spLocks noChangeArrowheads="1"/>
              </p:cNvSpPr>
              <p:nvPr/>
            </p:nvSpPr>
            <p:spPr bwMode="auto">
              <a:xfrm>
                <a:off x="5399087" y="2663825"/>
                <a:ext cx="2286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3" name="Rectangle 98"/>
              <p:cNvSpPr>
                <a:spLocks noChangeArrowheads="1"/>
              </p:cNvSpPr>
              <p:nvPr/>
            </p:nvSpPr>
            <p:spPr bwMode="auto">
              <a:xfrm>
                <a:off x="4127500" y="2663825"/>
                <a:ext cx="179388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16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4" name="Rectangle 99"/>
              <p:cNvSpPr>
                <a:spLocks noChangeArrowheads="1"/>
              </p:cNvSpPr>
              <p:nvPr/>
            </p:nvSpPr>
            <p:spPr bwMode="auto">
              <a:xfrm>
                <a:off x="4248150" y="2663825"/>
                <a:ext cx="44884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800" dirty="0">
                    <a:solidFill>
                      <a:srgbClr val="002060"/>
                    </a:solidFill>
                    <a:latin typeface="Calibri" panose="020F0502020204030204" pitchFamily="34" charset="0"/>
                  </a:rPr>
                  <a:t>x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5" name="Rectangle 100"/>
              <p:cNvSpPr>
                <a:spLocks noChangeArrowheads="1"/>
              </p:cNvSpPr>
              <p:nvPr/>
            </p:nvSpPr>
            <p:spPr bwMode="auto">
              <a:xfrm>
                <a:off x="4279900" y="2663825"/>
                <a:ext cx="6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6" name="Rectangle 101"/>
              <p:cNvSpPr>
                <a:spLocks noChangeArrowheads="1"/>
              </p:cNvSpPr>
              <p:nvPr/>
            </p:nvSpPr>
            <p:spPr bwMode="auto">
              <a:xfrm>
                <a:off x="4311332" y="2663825"/>
                <a:ext cx="24045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800" dirty="0">
                    <a:solidFill>
                      <a:srgbClr val="002060"/>
                    </a:solidFill>
                    <a:latin typeface="Calibri" panose="020F0502020204030204" pitchFamily="34" charset="0"/>
                  </a:rPr>
                  <a:t>N</a:t>
                </a: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 bits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7" name="Rectangle 102"/>
              <p:cNvSpPr>
                <a:spLocks noChangeArrowheads="1"/>
              </p:cNvSpPr>
              <p:nvPr/>
            </p:nvSpPr>
            <p:spPr bwMode="auto">
              <a:xfrm>
                <a:off x="6092825" y="2663825"/>
                <a:ext cx="1270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8" name="Rectangle 103"/>
              <p:cNvSpPr>
                <a:spLocks noChangeArrowheads="1"/>
              </p:cNvSpPr>
              <p:nvPr/>
            </p:nvSpPr>
            <p:spPr bwMode="auto">
              <a:xfrm>
                <a:off x="6167437" y="2663825"/>
                <a:ext cx="2286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199" name="Group 198"/>
              <p:cNvGrpSpPr/>
              <p:nvPr/>
            </p:nvGrpSpPr>
            <p:grpSpPr>
              <a:xfrm>
                <a:off x="2348230" y="3609202"/>
                <a:ext cx="4000183" cy="276999"/>
                <a:chOff x="2348230" y="3609202"/>
                <a:chExt cx="4000183" cy="276999"/>
              </a:xfrm>
            </p:grpSpPr>
            <p:sp>
              <p:nvSpPr>
                <p:cNvPr id="205" name="TextBox 204"/>
                <p:cNvSpPr txBox="1"/>
                <p:nvPr/>
              </p:nvSpPr>
              <p:spPr>
                <a:xfrm>
                  <a:off x="2348230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/>
                    <a:t>ID</a:t>
                  </a:r>
                </a:p>
              </p:txBody>
            </p:sp>
            <p:sp>
              <p:nvSpPr>
                <p:cNvPr id="206" name="TextBox 205"/>
                <p:cNvSpPr txBox="1"/>
                <p:nvPr/>
              </p:nvSpPr>
              <p:spPr>
                <a:xfrm>
                  <a:off x="3351954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CH</a:t>
                  </a:r>
                  <a:endParaRPr lang="en-US" sz="1200" dirty="0"/>
                </a:p>
              </p:txBody>
            </p:sp>
            <p:sp>
              <p:nvSpPr>
                <p:cNvPr id="207" name="TextBox 206"/>
                <p:cNvSpPr txBox="1"/>
                <p:nvPr/>
              </p:nvSpPr>
              <p:spPr>
                <a:xfrm>
                  <a:off x="4355678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LEN</a:t>
                  </a:r>
                  <a:endParaRPr lang="en-US" sz="1200" dirty="0"/>
                </a:p>
              </p:txBody>
            </p:sp>
            <p:sp>
              <p:nvSpPr>
                <p:cNvPr id="208" name="TextBox 207"/>
                <p:cNvSpPr txBox="1"/>
                <p:nvPr/>
              </p:nvSpPr>
              <p:spPr>
                <a:xfrm>
                  <a:off x="5359401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CMD</a:t>
                  </a:r>
                  <a:endParaRPr lang="en-US" sz="1200" dirty="0"/>
                </a:p>
              </p:txBody>
            </p:sp>
          </p:grpSp>
          <p:grpSp>
            <p:nvGrpSpPr>
              <p:cNvPr id="200" name="Group 199"/>
              <p:cNvGrpSpPr/>
              <p:nvPr/>
            </p:nvGrpSpPr>
            <p:grpSpPr>
              <a:xfrm>
                <a:off x="2348230" y="3913435"/>
                <a:ext cx="4000183" cy="276999"/>
                <a:chOff x="2348230" y="3609202"/>
                <a:chExt cx="4000183" cy="276999"/>
              </a:xfrm>
            </p:grpSpPr>
            <p:sp>
              <p:nvSpPr>
                <p:cNvPr id="201" name="TextBox 200"/>
                <p:cNvSpPr txBox="1"/>
                <p:nvPr/>
              </p:nvSpPr>
              <p:spPr>
                <a:xfrm>
                  <a:off x="2348230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/>
                    <a:t>ID</a:t>
                  </a:r>
                </a:p>
              </p:txBody>
            </p:sp>
            <p:sp>
              <p:nvSpPr>
                <p:cNvPr id="202" name="TextBox 201"/>
                <p:cNvSpPr txBox="1"/>
                <p:nvPr/>
              </p:nvSpPr>
              <p:spPr>
                <a:xfrm>
                  <a:off x="3351954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CH</a:t>
                  </a:r>
                  <a:endParaRPr lang="en-US" sz="1200" dirty="0"/>
                </a:p>
              </p:txBody>
            </p:sp>
            <p:sp>
              <p:nvSpPr>
                <p:cNvPr id="203" name="TextBox 202"/>
                <p:cNvSpPr txBox="1"/>
                <p:nvPr/>
              </p:nvSpPr>
              <p:spPr>
                <a:xfrm>
                  <a:off x="4355678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LEN</a:t>
                  </a:r>
                  <a:endParaRPr lang="en-US" sz="1200" dirty="0"/>
                </a:p>
              </p:txBody>
            </p:sp>
            <p:sp>
              <p:nvSpPr>
                <p:cNvPr id="204" name="TextBox 203"/>
                <p:cNvSpPr txBox="1"/>
                <p:nvPr/>
              </p:nvSpPr>
              <p:spPr>
                <a:xfrm>
                  <a:off x="5359401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ERR</a:t>
                  </a:r>
                  <a:endParaRPr lang="en-US" sz="1200" dirty="0"/>
                </a:p>
              </p:txBody>
            </p:sp>
          </p:grpSp>
        </p:grpSp>
        <p:sp>
          <p:nvSpPr>
            <p:cNvPr id="110" name="TextBox 109"/>
            <p:cNvSpPr txBox="1"/>
            <p:nvPr/>
          </p:nvSpPr>
          <p:spPr>
            <a:xfrm>
              <a:off x="6340792" y="2794090"/>
              <a:ext cx="17859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DATA</a:t>
              </a:r>
              <a:endParaRPr lang="en-US" sz="1200" dirty="0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6340792" y="3084850"/>
              <a:ext cx="17859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DATA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3838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r>
              <a:rPr lang="en-US" dirty="0"/>
              <a:t>Communication protocol scheme</a:t>
            </a:r>
            <a:endParaRPr lang="it-IT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4092894"/>
            <a:ext cx="8229600" cy="2803205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GB" sz="1800" dirty="0" smtClean="0"/>
              <a:t>The CONTROL field </a:t>
            </a:r>
            <a:r>
              <a:rPr lang="en-GB" sz="1800" dirty="0"/>
              <a:t>contains </a:t>
            </a:r>
            <a:r>
              <a:rPr lang="en-GB" sz="1800" dirty="0" smtClean="0"/>
              <a:t>the frame </a:t>
            </a:r>
            <a:r>
              <a:rPr lang="en-GB" sz="1800" dirty="0"/>
              <a:t>sequence </a:t>
            </a:r>
            <a:r>
              <a:rPr lang="en-GB" sz="1800" dirty="0" smtClean="0"/>
              <a:t>number </a:t>
            </a:r>
            <a:r>
              <a:rPr lang="en-GB" sz="1800" dirty="0" smtClean="0"/>
              <a:t>of </a:t>
            </a:r>
            <a:r>
              <a:rPr lang="en-GB" sz="1800" dirty="0"/>
              <a:t>the currently transmitted </a:t>
            </a:r>
            <a:r>
              <a:rPr lang="en-GB" sz="1800" dirty="0" smtClean="0"/>
              <a:t>frame and of </a:t>
            </a:r>
            <a:r>
              <a:rPr lang="en-GB" sz="1800" dirty="0"/>
              <a:t>the last correctly received </a:t>
            </a:r>
            <a:r>
              <a:rPr lang="en-GB" sz="1800" dirty="0" smtClean="0"/>
              <a:t>frame </a:t>
            </a:r>
            <a:r>
              <a:rPr lang="en-GB" sz="1800" dirty="0" smtClean="0"/>
              <a:t>to </a:t>
            </a:r>
            <a:r>
              <a:rPr lang="en-GB" sz="1800" dirty="0" smtClean="0"/>
              <a:t>implement an </a:t>
            </a:r>
            <a:r>
              <a:rPr lang="en-GB" sz="1800" dirty="0"/>
              <a:t>acknowledgement handshake </a:t>
            </a:r>
            <a:r>
              <a:rPr lang="en-GB" sz="1800" dirty="0" smtClean="0"/>
              <a:t>between the SCA and the control room electronics.</a:t>
            </a:r>
          </a:p>
          <a:p>
            <a:pPr>
              <a:spcBef>
                <a:spcPts val="1200"/>
              </a:spcBef>
            </a:pPr>
            <a:r>
              <a:rPr lang="en-GB" sz="1800" dirty="0" smtClean="0"/>
              <a:t>The CONTROL </a:t>
            </a:r>
            <a:r>
              <a:rPr lang="en-GB" sz="1800" dirty="0" smtClean="0"/>
              <a:t>field </a:t>
            </a:r>
            <a:r>
              <a:rPr lang="en-GB" sz="1800" dirty="0"/>
              <a:t>is </a:t>
            </a:r>
            <a:r>
              <a:rPr lang="en-GB" sz="1800" dirty="0" smtClean="0"/>
              <a:t>also used </a:t>
            </a:r>
            <a:r>
              <a:rPr lang="en-GB" sz="1800" dirty="0" smtClean="0"/>
              <a:t>to </a:t>
            </a:r>
            <a:r>
              <a:rPr lang="en-GB" sz="1800" dirty="0"/>
              <a:t>convey three supervisory level commands</a:t>
            </a:r>
            <a:r>
              <a:rPr lang="en-GB" sz="1800" dirty="0" smtClean="0"/>
              <a:t>.</a:t>
            </a:r>
          </a:p>
          <a:p>
            <a:pPr lvl="1">
              <a:spcBef>
                <a:spcPts val="1200"/>
              </a:spcBef>
              <a:tabLst>
                <a:tab pos="1431925" algn="l"/>
              </a:tabLst>
            </a:pPr>
            <a:r>
              <a:rPr lang="en-GB" sz="1400" dirty="0" smtClean="0"/>
              <a:t>CONNECT	To select the active interface between primary and auxiliary e-port</a:t>
            </a:r>
          </a:p>
          <a:p>
            <a:pPr lvl="1">
              <a:spcBef>
                <a:spcPts val="1200"/>
              </a:spcBef>
              <a:tabLst>
                <a:tab pos="1431925" algn="l"/>
              </a:tabLst>
            </a:pPr>
            <a:r>
              <a:rPr lang="en-GB" sz="1400" dirty="0" smtClean="0"/>
              <a:t>RESET	To remotely reset the SCA chip</a:t>
            </a:r>
          </a:p>
          <a:p>
            <a:pPr lvl="1">
              <a:spcBef>
                <a:spcPts val="1200"/>
              </a:spcBef>
              <a:tabLst>
                <a:tab pos="1431925" algn="l"/>
              </a:tabLst>
            </a:pPr>
            <a:r>
              <a:rPr lang="en-GB" sz="1400" dirty="0" smtClean="0"/>
              <a:t>TEST	Loopback mode for communication verification </a:t>
            </a:r>
          </a:p>
          <a:p>
            <a:pPr>
              <a:spcBef>
                <a:spcPts val="1200"/>
              </a:spcBef>
            </a:pPr>
            <a:endParaRPr lang="en-GB" sz="1800" dirty="0"/>
          </a:p>
        </p:txBody>
      </p:sp>
      <p:cxnSp>
        <p:nvCxnSpPr>
          <p:cNvPr id="108" name="Straight Arrow Connector 107"/>
          <p:cNvCxnSpPr/>
          <p:nvPr/>
        </p:nvCxnSpPr>
        <p:spPr>
          <a:xfrm flipH="1">
            <a:off x="3193414" y="1536065"/>
            <a:ext cx="0" cy="304800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Group 106"/>
          <p:cNvGrpSpPr/>
          <p:nvPr/>
        </p:nvGrpSpPr>
        <p:grpSpPr>
          <a:xfrm>
            <a:off x="1078230" y="1840865"/>
            <a:ext cx="7048500" cy="1885951"/>
            <a:chOff x="1078230" y="1840865"/>
            <a:chExt cx="7048500" cy="1885951"/>
          </a:xfrm>
        </p:grpSpPr>
        <p:grpSp>
          <p:nvGrpSpPr>
            <p:cNvPr id="109" name="Group 108"/>
            <p:cNvGrpSpPr/>
            <p:nvPr/>
          </p:nvGrpSpPr>
          <p:grpSpPr>
            <a:xfrm>
              <a:off x="1078230" y="1840865"/>
              <a:ext cx="7048500" cy="1885951"/>
              <a:chOff x="1085850" y="2663825"/>
              <a:chExt cx="7048500" cy="1885951"/>
            </a:xfrm>
          </p:grpSpPr>
          <p:sp>
            <p:nvSpPr>
              <p:cNvPr id="112" name="Freeform 5"/>
              <p:cNvSpPr>
                <a:spLocks/>
              </p:cNvSpPr>
              <p:nvPr/>
            </p:nvSpPr>
            <p:spPr bwMode="auto">
              <a:xfrm>
                <a:off x="2103437" y="2781300"/>
                <a:ext cx="723900" cy="180975"/>
              </a:xfrm>
              <a:custGeom>
                <a:avLst/>
                <a:gdLst>
                  <a:gd name="T0" fmla="*/ 0 w 911"/>
                  <a:gd name="T1" fmla="*/ 228 h 228"/>
                  <a:gd name="T2" fmla="*/ 75 w 911"/>
                  <a:gd name="T3" fmla="*/ 114 h 228"/>
                  <a:gd name="T4" fmla="*/ 380 w 911"/>
                  <a:gd name="T5" fmla="*/ 114 h 228"/>
                  <a:gd name="T6" fmla="*/ 456 w 911"/>
                  <a:gd name="T7" fmla="*/ 0 h 228"/>
                  <a:gd name="T8" fmla="*/ 531 w 911"/>
                  <a:gd name="T9" fmla="*/ 114 h 228"/>
                  <a:gd name="T10" fmla="*/ 836 w 911"/>
                  <a:gd name="T11" fmla="*/ 114 h 228"/>
                  <a:gd name="T12" fmla="*/ 911 w 911"/>
                  <a:gd name="T13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1" h="228">
                    <a:moveTo>
                      <a:pt x="0" y="228"/>
                    </a:moveTo>
                    <a:cubicBezTo>
                      <a:pt x="0" y="165"/>
                      <a:pt x="34" y="114"/>
                      <a:pt x="75" y="114"/>
                    </a:cubicBezTo>
                    <a:lnTo>
                      <a:pt x="380" y="114"/>
                    </a:lnTo>
                    <a:cubicBezTo>
                      <a:pt x="422" y="114"/>
                      <a:pt x="456" y="63"/>
                      <a:pt x="456" y="0"/>
                    </a:cubicBezTo>
                    <a:cubicBezTo>
                      <a:pt x="456" y="63"/>
                      <a:pt x="489" y="114"/>
                      <a:pt x="531" y="114"/>
                    </a:cubicBezTo>
                    <a:lnTo>
                      <a:pt x="836" y="114"/>
                    </a:lnTo>
                    <a:cubicBezTo>
                      <a:pt x="878" y="114"/>
                      <a:pt x="911" y="165"/>
                      <a:pt x="911" y="228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3" name="Freeform 6"/>
              <p:cNvSpPr>
                <a:spLocks/>
              </p:cNvSpPr>
              <p:nvPr/>
            </p:nvSpPr>
            <p:spPr bwMode="auto">
              <a:xfrm>
                <a:off x="3560762" y="2782888"/>
                <a:ext cx="1470025" cy="180975"/>
              </a:xfrm>
              <a:custGeom>
                <a:avLst/>
                <a:gdLst>
                  <a:gd name="T0" fmla="*/ 0 w 1851"/>
                  <a:gd name="T1" fmla="*/ 228 h 228"/>
                  <a:gd name="T2" fmla="*/ 75 w 1851"/>
                  <a:gd name="T3" fmla="*/ 114 h 228"/>
                  <a:gd name="T4" fmla="*/ 850 w 1851"/>
                  <a:gd name="T5" fmla="*/ 114 h 228"/>
                  <a:gd name="T6" fmla="*/ 925 w 1851"/>
                  <a:gd name="T7" fmla="*/ 0 h 228"/>
                  <a:gd name="T8" fmla="*/ 1001 w 1851"/>
                  <a:gd name="T9" fmla="*/ 114 h 228"/>
                  <a:gd name="T10" fmla="*/ 1775 w 1851"/>
                  <a:gd name="T11" fmla="*/ 114 h 228"/>
                  <a:gd name="T12" fmla="*/ 1851 w 1851"/>
                  <a:gd name="T13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1" h="228">
                    <a:moveTo>
                      <a:pt x="0" y="228"/>
                    </a:moveTo>
                    <a:cubicBezTo>
                      <a:pt x="0" y="165"/>
                      <a:pt x="34" y="114"/>
                      <a:pt x="75" y="114"/>
                    </a:cubicBezTo>
                    <a:lnTo>
                      <a:pt x="850" y="114"/>
                    </a:lnTo>
                    <a:cubicBezTo>
                      <a:pt x="892" y="114"/>
                      <a:pt x="925" y="63"/>
                      <a:pt x="925" y="0"/>
                    </a:cubicBezTo>
                    <a:cubicBezTo>
                      <a:pt x="925" y="63"/>
                      <a:pt x="959" y="114"/>
                      <a:pt x="1001" y="114"/>
                    </a:cubicBezTo>
                    <a:lnTo>
                      <a:pt x="1775" y="114"/>
                    </a:lnTo>
                    <a:cubicBezTo>
                      <a:pt x="1817" y="114"/>
                      <a:pt x="1851" y="165"/>
                      <a:pt x="1851" y="228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4" name="Rectangle 7"/>
              <p:cNvSpPr>
                <a:spLocks noChangeArrowheads="1"/>
              </p:cNvSpPr>
              <p:nvPr/>
            </p:nvSpPr>
            <p:spPr bwMode="auto">
              <a:xfrm>
                <a:off x="2087562" y="2979738"/>
                <a:ext cx="739775" cy="2540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5" name="Rectangle 8"/>
              <p:cNvSpPr>
                <a:spLocks noChangeArrowheads="1"/>
              </p:cNvSpPr>
              <p:nvPr/>
            </p:nvSpPr>
            <p:spPr bwMode="auto">
              <a:xfrm>
                <a:off x="2087562" y="2979738"/>
                <a:ext cx="739775" cy="2540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6" name="Rectangle 9"/>
              <p:cNvSpPr>
                <a:spLocks noChangeArrowheads="1"/>
              </p:cNvSpPr>
              <p:nvPr/>
            </p:nvSpPr>
            <p:spPr bwMode="auto">
              <a:xfrm>
                <a:off x="2243137" y="3027363"/>
                <a:ext cx="533400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Address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7" name="Rectangle 10"/>
              <p:cNvSpPr>
                <a:spLocks noChangeArrowheads="1"/>
              </p:cNvSpPr>
              <p:nvPr/>
            </p:nvSpPr>
            <p:spPr bwMode="auto">
              <a:xfrm>
                <a:off x="2827337" y="2979738"/>
                <a:ext cx="741363" cy="2540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8" name="Rectangle 11"/>
              <p:cNvSpPr>
                <a:spLocks noChangeArrowheads="1"/>
              </p:cNvSpPr>
              <p:nvPr/>
            </p:nvSpPr>
            <p:spPr bwMode="auto">
              <a:xfrm>
                <a:off x="2827337" y="2979738"/>
                <a:ext cx="741363" cy="2540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9" name="Rectangle 12"/>
              <p:cNvSpPr>
                <a:spLocks noChangeArrowheads="1"/>
              </p:cNvSpPr>
              <p:nvPr/>
            </p:nvSpPr>
            <p:spPr bwMode="auto">
              <a:xfrm>
                <a:off x="2998787" y="3027363"/>
                <a:ext cx="495300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Control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0" name="Rectangle 13"/>
              <p:cNvSpPr>
                <a:spLocks noChangeArrowheads="1"/>
              </p:cNvSpPr>
              <p:nvPr/>
            </p:nvSpPr>
            <p:spPr bwMode="auto">
              <a:xfrm>
                <a:off x="3568700" y="2979738"/>
                <a:ext cx="1455738" cy="2540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21" name="Rectangle 14"/>
              <p:cNvSpPr>
                <a:spLocks noChangeArrowheads="1"/>
              </p:cNvSpPr>
              <p:nvPr/>
            </p:nvSpPr>
            <p:spPr bwMode="auto">
              <a:xfrm>
                <a:off x="3568700" y="2979738"/>
                <a:ext cx="1455738" cy="2540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22" name="Rectangle 15"/>
              <p:cNvSpPr>
                <a:spLocks noChangeArrowheads="1"/>
              </p:cNvSpPr>
              <p:nvPr/>
            </p:nvSpPr>
            <p:spPr bwMode="auto">
              <a:xfrm>
                <a:off x="4173537" y="3027363"/>
                <a:ext cx="342900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Data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" name="Rectangle 16"/>
              <p:cNvSpPr>
                <a:spLocks noChangeArrowheads="1"/>
              </p:cNvSpPr>
              <p:nvPr/>
            </p:nvSpPr>
            <p:spPr bwMode="auto">
              <a:xfrm>
                <a:off x="5024437" y="2979738"/>
                <a:ext cx="741363" cy="2540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24" name="Rectangle 17"/>
              <p:cNvSpPr>
                <a:spLocks noChangeArrowheads="1"/>
              </p:cNvSpPr>
              <p:nvPr/>
            </p:nvSpPr>
            <p:spPr bwMode="auto">
              <a:xfrm>
                <a:off x="5024437" y="2979738"/>
                <a:ext cx="741363" cy="2540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25" name="Rectangle 18"/>
              <p:cNvSpPr>
                <a:spLocks noChangeArrowheads="1"/>
              </p:cNvSpPr>
              <p:nvPr/>
            </p:nvSpPr>
            <p:spPr bwMode="auto">
              <a:xfrm>
                <a:off x="5302250" y="3027363"/>
                <a:ext cx="280988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FCS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" name="Rectangle 19"/>
              <p:cNvSpPr>
                <a:spLocks noChangeArrowheads="1"/>
              </p:cNvSpPr>
              <p:nvPr/>
            </p:nvSpPr>
            <p:spPr bwMode="auto">
              <a:xfrm>
                <a:off x="5764212" y="2979738"/>
                <a:ext cx="823913" cy="2540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27" name="Rectangle 20"/>
              <p:cNvSpPr>
                <a:spLocks noChangeArrowheads="1"/>
              </p:cNvSpPr>
              <p:nvPr/>
            </p:nvSpPr>
            <p:spPr bwMode="auto">
              <a:xfrm>
                <a:off x="5764212" y="2979738"/>
                <a:ext cx="823913" cy="2540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28" name="Rectangle 21"/>
              <p:cNvSpPr>
                <a:spLocks noChangeArrowheads="1"/>
              </p:cNvSpPr>
              <p:nvPr/>
            </p:nvSpPr>
            <p:spPr bwMode="auto">
              <a:xfrm>
                <a:off x="6072187" y="3027363"/>
                <a:ext cx="304800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EOF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9" name="Freeform 22"/>
              <p:cNvSpPr>
                <a:spLocks/>
              </p:cNvSpPr>
              <p:nvPr/>
            </p:nvSpPr>
            <p:spPr bwMode="auto">
              <a:xfrm>
                <a:off x="2836862" y="2781300"/>
                <a:ext cx="723900" cy="180975"/>
              </a:xfrm>
              <a:custGeom>
                <a:avLst/>
                <a:gdLst>
                  <a:gd name="T0" fmla="*/ 0 w 911"/>
                  <a:gd name="T1" fmla="*/ 228 h 228"/>
                  <a:gd name="T2" fmla="*/ 75 w 911"/>
                  <a:gd name="T3" fmla="*/ 114 h 228"/>
                  <a:gd name="T4" fmla="*/ 380 w 911"/>
                  <a:gd name="T5" fmla="*/ 114 h 228"/>
                  <a:gd name="T6" fmla="*/ 455 w 911"/>
                  <a:gd name="T7" fmla="*/ 0 h 228"/>
                  <a:gd name="T8" fmla="*/ 531 w 911"/>
                  <a:gd name="T9" fmla="*/ 114 h 228"/>
                  <a:gd name="T10" fmla="*/ 836 w 911"/>
                  <a:gd name="T11" fmla="*/ 114 h 228"/>
                  <a:gd name="T12" fmla="*/ 911 w 911"/>
                  <a:gd name="T13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1" h="228">
                    <a:moveTo>
                      <a:pt x="0" y="228"/>
                    </a:moveTo>
                    <a:cubicBezTo>
                      <a:pt x="0" y="165"/>
                      <a:pt x="33" y="114"/>
                      <a:pt x="75" y="114"/>
                    </a:cubicBezTo>
                    <a:lnTo>
                      <a:pt x="380" y="114"/>
                    </a:lnTo>
                    <a:cubicBezTo>
                      <a:pt x="422" y="114"/>
                      <a:pt x="455" y="63"/>
                      <a:pt x="455" y="0"/>
                    </a:cubicBezTo>
                    <a:cubicBezTo>
                      <a:pt x="455" y="63"/>
                      <a:pt x="489" y="114"/>
                      <a:pt x="531" y="114"/>
                    </a:cubicBezTo>
                    <a:lnTo>
                      <a:pt x="836" y="114"/>
                    </a:lnTo>
                    <a:cubicBezTo>
                      <a:pt x="877" y="114"/>
                      <a:pt x="911" y="165"/>
                      <a:pt x="911" y="228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0" name="Freeform 23"/>
              <p:cNvSpPr>
                <a:spLocks/>
              </p:cNvSpPr>
              <p:nvPr/>
            </p:nvSpPr>
            <p:spPr bwMode="auto">
              <a:xfrm>
                <a:off x="5030787" y="2786063"/>
                <a:ext cx="727075" cy="180975"/>
              </a:xfrm>
              <a:custGeom>
                <a:avLst/>
                <a:gdLst>
                  <a:gd name="T0" fmla="*/ 0 w 913"/>
                  <a:gd name="T1" fmla="*/ 227 h 227"/>
                  <a:gd name="T2" fmla="*/ 75 w 913"/>
                  <a:gd name="T3" fmla="*/ 114 h 227"/>
                  <a:gd name="T4" fmla="*/ 381 w 913"/>
                  <a:gd name="T5" fmla="*/ 114 h 227"/>
                  <a:gd name="T6" fmla="*/ 457 w 913"/>
                  <a:gd name="T7" fmla="*/ 0 h 227"/>
                  <a:gd name="T8" fmla="*/ 532 w 913"/>
                  <a:gd name="T9" fmla="*/ 114 h 227"/>
                  <a:gd name="T10" fmla="*/ 838 w 913"/>
                  <a:gd name="T11" fmla="*/ 114 h 227"/>
                  <a:gd name="T12" fmla="*/ 913 w 913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3" h="227">
                    <a:moveTo>
                      <a:pt x="0" y="227"/>
                    </a:moveTo>
                    <a:cubicBezTo>
                      <a:pt x="0" y="165"/>
                      <a:pt x="34" y="114"/>
                      <a:pt x="75" y="114"/>
                    </a:cubicBezTo>
                    <a:lnTo>
                      <a:pt x="381" y="114"/>
                    </a:lnTo>
                    <a:cubicBezTo>
                      <a:pt x="423" y="114"/>
                      <a:pt x="457" y="63"/>
                      <a:pt x="457" y="0"/>
                    </a:cubicBezTo>
                    <a:cubicBezTo>
                      <a:pt x="457" y="63"/>
                      <a:pt x="490" y="114"/>
                      <a:pt x="532" y="114"/>
                    </a:cubicBezTo>
                    <a:lnTo>
                      <a:pt x="838" y="114"/>
                    </a:lnTo>
                    <a:cubicBezTo>
                      <a:pt x="880" y="114"/>
                      <a:pt x="913" y="165"/>
                      <a:pt x="913" y="227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1" name="Freeform 24"/>
              <p:cNvSpPr>
                <a:spLocks/>
              </p:cNvSpPr>
              <p:nvPr/>
            </p:nvSpPr>
            <p:spPr bwMode="auto">
              <a:xfrm>
                <a:off x="1354137" y="2782888"/>
                <a:ext cx="746125" cy="180975"/>
              </a:xfrm>
              <a:custGeom>
                <a:avLst/>
                <a:gdLst>
                  <a:gd name="T0" fmla="*/ 0 w 939"/>
                  <a:gd name="T1" fmla="*/ 228 h 228"/>
                  <a:gd name="T2" fmla="*/ 63 w 939"/>
                  <a:gd name="T3" fmla="*/ 114 h 228"/>
                  <a:gd name="T4" fmla="*/ 406 w 939"/>
                  <a:gd name="T5" fmla="*/ 114 h 228"/>
                  <a:gd name="T6" fmla="*/ 470 w 939"/>
                  <a:gd name="T7" fmla="*/ 0 h 228"/>
                  <a:gd name="T8" fmla="*/ 533 w 939"/>
                  <a:gd name="T9" fmla="*/ 114 h 228"/>
                  <a:gd name="T10" fmla="*/ 876 w 939"/>
                  <a:gd name="T11" fmla="*/ 114 h 228"/>
                  <a:gd name="T12" fmla="*/ 939 w 939"/>
                  <a:gd name="T13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9" h="228">
                    <a:moveTo>
                      <a:pt x="0" y="228"/>
                    </a:moveTo>
                    <a:cubicBezTo>
                      <a:pt x="0" y="165"/>
                      <a:pt x="28" y="114"/>
                      <a:pt x="63" y="114"/>
                    </a:cubicBezTo>
                    <a:lnTo>
                      <a:pt x="406" y="114"/>
                    </a:lnTo>
                    <a:cubicBezTo>
                      <a:pt x="441" y="114"/>
                      <a:pt x="470" y="63"/>
                      <a:pt x="470" y="0"/>
                    </a:cubicBezTo>
                    <a:cubicBezTo>
                      <a:pt x="470" y="63"/>
                      <a:pt x="498" y="114"/>
                      <a:pt x="533" y="114"/>
                    </a:cubicBezTo>
                    <a:lnTo>
                      <a:pt x="876" y="114"/>
                    </a:lnTo>
                    <a:cubicBezTo>
                      <a:pt x="911" y="114"/>
                      <a:pt x="939" y="165"/>
                      <a:pt x="939" y="228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2" name="Freeform 25"/>
              <p:cNvSpPr>
                <a:spLocks/>
              </p:cNvSpPr>
              <p:nvPr/>
            </p:nvSpPr>
            <p:spPr bwMode="auto">
              <a:xfrm>
                <a:off x="5780087" y="2786063"/>
                <a:ext cx="808038" cy="180975"/>
              </a:xfrm>
              <a:custGeom>
                <a:avLst/>
                <a:gdLst>
                  <a:gd name="T0" fmla="*/ 0 w 1016"/>
                  <a:gd name="T1" fmla="*/ 227 h 227"/>
                  <a:gd name="T2" fmla="*/ 75 w 1016"/>
                  <a:gd name="T3" fmla="*/ 114 h 227"/>
                  <a:gd name="T4" fmla="*/ 433 w 1016"/>
                  <a:gd name="T5" fmla="*/ 114 h 227"/>
                  <a:gd name="T6" fmla="*/ 508 w 1016"/>
                  <a:gd name="T7" fmla="*/ 0 h 227"/>
                  <a:gd name="T8" fmla="*/ 583 w 1016"/>
                  <a:gd name="T9" fmla="*/ 114 h 227"/>
                  <a:gd name="T10" fmla="*/ 941 w 1016"/>
                  <a:gd name="T11" fmla="*/ 114 h 227"/>
                  <a:gd name="T12" fmla="*/ 1016 w 1016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16" h="227">
                    <a:moveTo>
                      <a:pt x="0" y="227"/>
                    </a:moveTo>
                    <a:cubicBezTo>
                      <a:pt x="0" y="165"/>
                      <a:pt x="34" y="114"/>
                      <a:pt x="75" y="114"/>
                    </a:cubicBezTo>
                    <a:lnTo>
                      <a:pt x="433" y="114"/>
                    </a:lnTo>
                    <a:cubicBezTo>
                      <a:pt x="474" y="114"/>
                      <a:pt x="508" y="63"/>
                      <a:pt x="508" y="0"/>
                    </a:cubicBezTo>
                    <a:cubicBezTo>
                      <a:pt x="508" y="63"/>
                      <a:pt x="542" y="114"/>
                      <a:pt x="583" y="114"/>
                    </a:cubicBezTo>
                    <a:lnTo>
                      <a:pt x="941" y="114"/>
                    </a:lnTo>
                    <a:cubicBezTo>
                      <a:pt x="982" y="114"/>
                      <a:pt x="1016" y="165"/>
                      <a:pt x="1016" y="227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3" name="Rectangle 26"/>
              <p:cNvSpPr>
                <a:spLocks noChangeArrowheads="1"/>
              </p:cNvSpPr>
              <p:nvPr/>
            </p:nvSpPr>
            <p:spPr bwMode="auto">
              <a:xfrm>
                <a:off x="6670675" y="3032125"/>
                <a:ext cx="420688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HDLC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4" name="Rectangle 27"/>
              <p:cNvSpPr>
                <a:spLocks noChangeArrowheads="1"/>
              </p:cNvSpPr>
              <p:nvPr/>
            </p:nvSpPr>
            <p:spPr bwMode="auto">
              <a:xfrm>
                <a:off x="6999287" y="3032125"/>
                <a:ext cx="419100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frame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5" name="Rectangle 28"/>
              <p:cNvSpPr>
                <a:spLocks noChangeArrowheads="1"/>
              </p:cNvSpPr>
              <p:nvPr/>
            </p:nvSpPr>
            <p:spPr bwMode="auto">
              <a:xfrm>
                <a:off x="7327900" y="3032125"/>
                <a:ext cx="103188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" name="Freeform 29"/>
              <p:cNvSpPr>
                <a:spLocks/>
              </p:cNvSpPr>
              <p:nvPr/>
            </p:nvSpPr>
            <p:spPr bwMode="auto">
              <a:xfrm>
                <a:off x="3344862" y="4213225"/>
                <a:ext cx="1001713" cy="180975"/>
              </a:xfrm>
              <a:custGeom>
                <a:avLst/>
                <a:gdLst>
                  <a:gd name="T0" fmla="*/ 0 w 1261"/>
                  <a:gd name="T1" fmla="*/ 0 h 228"/>
                  <a:gd name="T2" fmla="*/ 75 w 1261"/>
                  <a:gd name="T3" fmla="*/ 114 h 228"/>
                  <a:gd name="T4" fmla="*/ 555 w 1261"/>
                  <a:gd name="T5" fmla="*/ 114 h 228"/>
                  <a:gd name="T6" fmla="*/ 631 w 1261"/>
                  <a:gd name="T7" fmla="*/ 228 h 228"/>
                  <a:gd name="T8" fmla="*/ 706 w 1261"/>
                  <a:gd name="T9" fmla="*/ 114 h 228"/>
                  <a:gd name="T10" fmla="*/ 1186 w 1261"/>
                  <a:gd name="T11" fmla="*/ 114 h 228"/>
                  <a:gd name="T12" fmla="*/ 1261 w 1261"/>
                  <a:gd name="T13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1" h="228">
                    <a:moveTo>
                      <a:pt x="0" y="0"/>
                    </a:moveTo>
                    <a:cubicBezTo>
                      <a:pt x="0" y="63"/>
                      <a:pt x="33" y="114"/>
                      <a:pt x="75" y="114"/>
                    </a:cubicBezTo>
                    <a:lnTo>
                      <a:pt x="555" y="114"/>
                    </a:lnTo>
                    <a:cubicBezTo>
                      <a:pt x="597" y="114"/>
                      <a:pt x="631" y="165"/>
                      <a:pt x="631" y="228"/>
                    </a:cubicBezTo>
                    <a:cubicBezTo>
                      <a:pt x="631" y="165"/>
                      <a:pt x="664" y="114"/>
                      <a:pt x="706" y="114"/>
                    </a:cubicBezTo>
                    <a:lnTo>
                      <a:pt x="1186" y="114"/>
                    </a:lnTo>
                    <a:cubicBezTo>
                      <a:pt x="1228" y="114"/>
                      <a:pt x="1261" y="63"/>
                      <a:pt x="1261" y="0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7" name="Freeform 30"/>
              <p:cNvSpPr>
                <a:spLocks/>
              </p:cNvSpPr>
              <p:nvPr/>
            </p:nvSpPr>
            <p:spPr bwMode="auto">
              <a:xfrm>
                <a:off x="5345112" y="4211638"/>
                <a:ext cx="996950" cy="180975"/>
              </a:xfrm>
              <a:custGeom>
                <a:avLst/>
                <a:gdLst>
                  <a:gd name="T0" fmla="*/ 0 w 1254"/>
                  <a:gd name="T1" fmla="*/ 0 h 228"/>
                  <a:gd name="T2" fmla="*/ 75 w 1254"/>
                  <a:gd name="T3" fmla="*/ 114 h 228"/>
                  <a:gd name="T4" fmla="*/ 552 w 1254"/>
                  <a:gd name="T5" fmla="*/ 114 h 228"/>
                  <a:gd name="T6" fmla="*/ 627 w 1254"/>
                  <a:gd name="T7" fmla="*/ 228 h 228"/>
                  <a:gd name="T8" fmla="*/ 702 w 1254"/>
                  <a:gd name="T9" fmla="*/ 114 h 228"/>
                  <a:gd name="T10" fmla="*/ 1179 w 1254"/>
                  <a:gd name="T11" fmla="*/ 114 h 228"/>
                  <a:gd name="T12" fmla="*/ 1254 w 1254"/>
                  <a:gd name="T13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28">
                    <a:moveTo>
                      <a:pt x="0" y="0"/>
                    </a:moveTo>
                    <a:cubicBezTo>
                      <a:pt x="0" y="63"/>
                      <a:pt x="34" y="114"/>
                      <a:pt x="75" y="114"/>
                    </a:cubicBezTo>
                    <a:lnTo>
                      <a:pt x="552" y="114"/>
                    </a:lnTo>
                    <a:cubicBezTo>
                      <a:pt x="593" y="114"/>
                      <a:pt x="627" y="165"/>
                      <a:pt x="627" y="228"/>
                    </a:cubicBezTo>
                    <a:cubicBezTo>
                      <a:pt x="627" y="165"/>
                      <a:pt x="661" y="114"/>
                      <a:pt x="702" y="114"/>
                    </a:cubicBezTo>
                    <a:lnTo>
                      <a:pt x="1179" y="114"/>
                    </a:lnTo>
                    <a:cubicBezTo>
                      <a:pt x="1221" y="114"/>
                      <a:pt x="1254" y="63"/>
                      <a:pt x="1254" y="0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8" name="Freeform 31"/>
              <p:cNvSpPr>
                <a:spLocks/>
              </p:cNvSpPr>
              <p:nvPr/>
            </p:nvSpPr>
            <p:spPr bwMode="auto">
              <a:xfrm>
                <a:off x="4346575" y="4213225"/>
                <a:ext cx="998538" cy="180975"/>
              </a:xfrm>
              <a:custGeom>
                <a:avLst/>
                <a:gdLst>
                  <a:gd name="T0" fmla="*/ 0 w 1255"/>
                  <a:gd name="T1" fmla="*/ 0 h 228"/>
                  <a:gd name="T2" fmla="*/ 76 w 1255"/>
                  <a:gd name="T3" fmla="*/ 114 h 228"/>
                  <a:gd name="T4" fmla="*/ 552 w 1255"/>
                  <a:gd name="T5" fmla="*/ 114 h 228"/>
                  <a:gd name="T6" fmla="*/ 628 w 1255"/>
                  <a:gd name="T7" fmla="*/ 228 h 228"/>
                  <a:gd name="T8" fmla="*/ 703 w 1255"/>
                  <a:gd name="T9" fmla="*/ 114 h 228"/>
                  <a:gd name="T10" fmla="*/ 1180 w 1255"/>
                  <a:gd name="T11" fmla="*/ 114 h 228"/>
                  <a:gd name="T12" fmla="*/ 1255 w 1255"/>
                  <a:gd name="T13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5" h="228">
                    <a:moveTo>
                      <a:pt x="0" y="0"/>
                    </a:moveTo>
                    <a:cubicBezTo>
                      <a:pt x="0" y="63"/>
                      <a:pt x="34" y="114"/>
                      <a:pt x="76" y="114"/>
                    </a:cubicBezTo>
                    <a:lnTo>
                      <a:pt x="552" y="114"/>
                    </a:lnTo>
                    <a:cubicBezTo>
                      <a:pt x="594" y="114"/>
                      <a:pt x="628" y="165"/>
                      <a:pt x="628" y="228"/>
                    </a:cubicBezTo>
                    <a:cubicBezTo>
                      <a:pt x="628" y="165"/>
                      <a:pt x="662" y="114"/>
                      <a:pt x="703" y="114"/>
                    </a:cubicBezTo>
                    <a:lnTo>
                      <a:pt x="1180" y="114"/>
                    </a:lnTo>
                    <a:cubicBezTo>
                      <a:pt x="1221" y="114"/>
                      <a:pt x="1255" y="63"/>
                      <a:pt x="1255" y="0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9" name="Freeform 32"/>
              <p:cNvSpPr>
                <a:spLocks/>
              </p:cNvSpPr>
              <p:nvPr/>
            </p:nvSpPr>
            <p:spPr bwMode="auto">
              <a:xfrm>
                <a:off x="6343650" y="4208463"/>
                <a:ext cx="1790700" cy="180975"/>
              </a:xfrm>
              <a:custGeom>
                <a:avLst/>
                <a:gdLst>
                  <a:gd name="T0" fmla="*/ 0 w 2252"/>
                  <a:gd name="T1" fmla="*/ 0 h 227"/>
                  <a:gd name="T2" fmla="*/ 75 w 2252"/>
                  <a:gd name="T3" fmla="*/ 114 h 227"/>
                  <a:gd name="T4" fmla="*/ 1051 w 2252"/>
                  <a:gd name="T5" fmla="*/ 114 h 227"/>
                  <a:gd name="T6" fmla="*/ 1126 w 2252"/>
                  <a:gd name="T7" fmla="*/ 227 h 227"/>
                  <a:gd name="T8" fmla="*/ 1201 w 2252"/>
                  <a:gd name="T9" fmla="*/ 114 h 227"/>
                  <a:gd name="T10" fmla="*/ 2177 w 2252"/>
                  <a:gd name="T11" fmla="*/ 114 h 227"/>
                  <a:gd name="T12" fmla="*/ 2252 w 2252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52" h="227">
                    <a:moveTo>
                      <a:pt x="0" y="0"/>
                    </a:moveTo>
                    <a:cubicBezTo>
                      <a:pt x="0" y="63"/>
                      <a:pt x="34" y="114"/>
                      <a:pt x="75" y="114"/>
                    </a:cubicBezTo>
                    <a:lnTo>
                      <a:pt x="1051" y="114"/>
                    </a:lnTo>
                    <a:cubicBezTo>
                      <a:pt x="1092" y="114"/>
                      <a:pt x="1126" y="164"/>
                      <a:pt x="1126" y="227"/>
                    </a:cubicBezTo>
                    <a:cubicBezTo>
                      <a:pt x="1126" y="164"/>
                      <a:pt x="1160" y="114"/>
                      <a:pt x="1201" y="114"/>
                    </a:cubicBezTo>
                    <a:lnTo>
                      <a:pt x="2177" y="114"/>
                    </a:lnTo>
                    <a:cubicBezTo>
                      <a:pt x="2219" y="114"/>
                      <a:pt x="2252" y="63"/>
                      <a:pt x="2252" y="0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0" name="Freeform 33"/>
              <p:cNvSpPr>
                <a:spLocks/>
              </p:cNvSpPr>
              <p:nvPr/>
            </p:nvSpPr>
            <p:spPr bwMode="auto">
              <a:xfrm>
                <a:off x="2347912" y="4211638"/>
                <a:ext cx="998538" cy="180975"/>
              </a:xfrm>
              <a:custGeom>
                <a:avLst/>
                <a:gdLst>
                  <a:gd name="T0" fmla="*/ 0 w 1257"/>
                  <a:gd name="T1" fmla="*/ 0 h 228"/>
                  <a:gd name="T2" fmla="*/ 76 w 1257"/>
                  <a:gd name="T3" fmla="*/ 114 h 228"/>
                  <a:gd name="T4" fmla="*/ 553 w 1257"/>
                  <a:gd name="T5" fmla="*/ 114 h 228"/>
                  <a:gd name="T6" fmla="*/ 629 w 1257"/>
                  <a:gd name="T7" fmla="*/ 228 h 228"/>
                  <a:gd name="T8" fmla="*/ 704 w 1257"/>
                  <a:gd name="T9" fmla="*/ 114 h 228"/>
                  <a:gd name="T10" fmla="*/ 1182 w 1257"/>
                  <a:gd name="T11" fmla="*/ 114 h 228"/>
                  <a:gd name="T12" fmla="*/ 1257 w 1257"/>
                  <a:gd name="T13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7" h="228">
                    <a:moveTo>
                      <a:pt x="0" y="0"/>
                    </a:moveTo>
                    <a:cubicBezTo>
                      <a:pt x="0" y="63"/>
                      <a:pt x="34" y="114"/>
                      <a:pt x="76" y="114"/>
                    </a:cubicBezTo>
                    <a:lnTo>
                      <a:pt x="553" y="114"/>
                    </a:lnTo>
                    <a:cubicBezTo>
                      <a:pt x="595" y="114"/>
                      <a:pt x="629" y="165"/>
                      <a:pt x="629" y="228"/>
                    </a:cubicBezTo>
                    <a:cubicBezTo>
                      <a:pt x="629" y="165"/>
                      <a:pt x="662" y="114"/>
                      <a:pt x="704" y="114"/>
                    </a:cubicBezTo>
                    <a:lnTo>
                      <a:pt x="1182" y="114"/>
                    </a:lnTo>
                    <a:cubicBezTo>
                      <a:pt x="1223" y="114"/>
                      <a:pt x="1257" y="63"/>
                      <a:pt x="1257" y="0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1" name="Rectangle 34"/>
              <p:cNvSpPr>
                <a:spLocks noChangeArrowheads="1"/>
              </p:cNvSpPr>
              <p:nvPr/>
            </p:nvSpPr>
            <p:spPr bwMode="auto">
              <a:xfrm>
                <a:off x="2740025" y="4395788"/>
                <a:ext cx="127000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2" name="Rectangle 35"/>
              <p:cNvSpPr>
                <a:spLocks noChangeArrowheads="1"/>
              </p:cNvSpPr>
              <p:nvPr/>
            </p:nvSpPr>
            <p:spPr bwMode="auto">
              <a:xfrm>
                <a:off x="2814637" y="4395788"/>
                <a:ext cx="228600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" name="Rectangle 36"/>
              <p:cNvSpPr>
                <a:spLocks noChangeArrowheads="1"/>
              </p:cNvSpPr>
              <p:nvPr/>
            </p:nvSpPr>
            <p:spPr bwMode="auto">
              <a:xfrm>
                <a:off x="3346450" y="3632200"/>
                <a:ext cx="998538" cy="2413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4" name="Rectangle 37"/>
              <p:cNvSpPr>
                <a:spLocks noChangeArrowheads="1"/>
              </p:cNvSpPr>
              <p:nvPr/>
            </p:nvSpPr>
            <p:spPr bwMode="auto">
              <a:xfrm>
                <a:off x="3346450" y="3632200"/>
                <a:ext cx="998538" cy="2413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5" name="Rectangle 39"/>
              <p:cNvSpPr>
                <a:spLocks noChangeArrowheads="1"/>
              </p:cNvSpPr>
              <p:nvPr/>
            </p:nvSpPr>
            <p:spPr bwMode="auto">
              <a:xfrm>
                <a:off x="2347912" y="3632200"/>
                <a:ext cx="998538" cy="2413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6" name="Rectangle 40"/>
              <p:cNvSpPr>
                <a:spLocks noChangeArrowheads="1"/>
              </p:cNvSpPr>
              <p:nvPr/>
            </p:nvSpPr>
            <p:spPr bwMode="auto">
              <a:xfrm>
                <a:off x="2347912" y="3632200"/>
                <a:ext cx="998538" cy="2413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7" name="Rectangle 146"/>
              <p:cNvSpPr>
                <a:spLocks noChangeArrowheads="1"/>
              </p:cNvSpPr>
              <p:nvPr/>
            </p:nvSpPr>
            <p:spPr bwMode="auto">
              <a:xfrm>
                <a:off x="4344987" y="3632200"/>
                <a:ext cx="1000125" cy="2413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8" name="Rectangle 147"/>
              <p:cNvSpPr>
                <a:spLocks noChangeArrowheads="1"/>
              </p:cNvSpPr>
              <p:nvPr/>
            </p:nvSpPr>
            <p:spPr bwMode="auto">
              <a:xfrm>
                <a:off x="4344987" y="3632200"/>
                <a:ext cx="1000125" cy="2413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9" name="Rectangle 45"/>
              <p:cNvSpPr>
                <a:spLocks noChangeArrowheads="1"/>
              </p:cNvSpPr>
              <p:nvPr/>
            </p:nvSpPr>
            <p:spPr bwMode="auto">
              <a:xfrm>
                <a:off x="6342062" y="3632200"/>
                <a:ext cx="1792288" cy="2413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0" name="Rectangle 46"/>
              <p:cNvSpPr>
                <a:spLocks noChangeArrowheads="1"/>
              </p:cNvSpPr>
              <p:nvPr/>
            </p:nvSpPr>
            <p:spPr bwMode="auto">
              <a:xfrm>
                <a:off x="6342062" y="3632200"/>
                <a:ext cx="1792288" cy="2413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1" name="Rectangle 48"/>
              <p:cNvSpPr>
                <a:spLocks noChangeArrowheads="1"/>
              </p:cNvSpPr>
              <p:nvPr/>
            </p:nvSpPr>
            <p:spPr bwMode="auto">
              <a:xfrm>
                <a:off x="5345112" y="3632200"/>
                <a:ext cx="998538" cy="2413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2" name="Rectangle 49"/>
              <p:cNvSpPr>
                <a:spLocks noChangeArrowheads="1"/>
              </p:cNvSpPr>
              <p:nvPr/>
            </p:nvSpPr>
            <p:spPr bwMode="auto">
              <a:xfrm>
                <a:off x="5345112" y="3632200"/>
                <a:ext cx="998538" cy="2413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3" name="Rectangle 51"/>
              <p:cNvSpPr>
                <a:spLocks noChangeArrowheads="1"/>
              </p:cNvSpPr>
              <p:nvPr/>
            </p:nvSpPr>
            <p:spPr bwMode="auto">
              <a:xfrm>
                <a:off x="3346450" y="3938588"/>
                <a:ext cx="998538" cy="236538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4" name="Rectangle 52"/>
              <p:cNvSpPr>
                <a:spLocks noChangeArrowheads="1"/>
              </p:cNvSpPr>
              <p:nvPr/>
            </p:nvSpPr>
            <p:spPr bwMode="auto">
              <a:xfrm>
                <a:off x="3346450" y="3938588"/>
                <a:ext cx="998538" cy="236538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5" name="Rectangle 54"/>
              <p:cNvSpPr>
                <a:spLocks noChangeArrowheads="1"/>
              </p:cNvSpPr>
              <p:nvPr/>
            </p:nvSpPr>
            <p:spPr bwMode="auto">
              <a:xfrm>
                <a:off x="2347912" y="3938588"/>
                <a:ext cx="998538" cy="236538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6" name="Rectangle 55"/>
              <p:cNvSpPr>
                <a:spLocks noChangeArrowheads="1"/>
              </p:cNvSpPr>
              <p:nvPr/>
            </p:nvSpPr>
            <p:spPr bwMode="auto">
              <a:xfrm>
                <a:off x="2347912" y="3938588"/>
                <a:ext cx="998538" cy="236538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7" name="Rectangle 57"/>
              <p:cNvSpPr>
                <a:spLocks noChangeArrowheads="1"/>
              </p:cNvSpPr>
              <p:nvPr/>
            </p:nvSpPr>
            <p:spPr bwMode="auto">
              <a:xfrm>
                <a:off x="4344987" y="3938588"/>
                <a:ext cx="1000125" cy="236538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8" name="Rectangle 58"/>
              <p:cNvSpPr>
                <a:spLocks noChangeArrowheads="1"/>
              </p:cNvSpPr>
              <p:nvPr/>
            </p:nvSpPr>
            <p:spPr bwMode="auto">
              <a:xfrm>
                <a:off x="4344987" y="3938588"/>
                <a:ext cx="1000125" cy="236538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9" name="Rectangle 60"/>
              <p:cNvSpPr>
                <a:spLocks noChangeArrowheads="1"/>
              </p:cNvSpPr>
              <p:nvPr/>
            </p:nvSpPr>
            <p:spPr bwMode="auto">
              <a:xfrm>
                <a:off x="6342062" y="3938588"/>
                <a:ext cx="1792288" cy="236538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0" name="Rectangle 61"/>
              <p:cNvSpPr>
                <a:spLocks noChangeArrowheads="1"/>
              </p:cNvSpPr>
              <p:nvPr/>
            </p:nvSpPr>
            <p:spPr bwMode="auto">
              <a:xfrm>
                <a:off x="6342062" y="3938588"/>
                <a:ext cx="1792288" cy="236538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1" name="Rectangle 63"/>
              <p:cNvSpPr>
                <a:spLocks noChangeArrowheads="1"/>
              </p:cNvSpPr>
              <p:nvPr/>
            </p:nvSpPr>
            <p:spPr bwMode="auto">
              <a:xfrm>
                <a:off x="5345112" y="3938588"/>
                <a:ext cx="998538" cy="236538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2" name="Rectangle 64"/>
              <p:cNvSpPr>
                <a:spLocks noChangeArrowheads="1"/>
              </p:cNvSpPr>
              <p:nvPr/>
            </p:nvSpPr>
            <p:spPr bwMode="auto">
              <a:xfrm>
                <a:off x="5345112" y="3938588"/>
                <a:ext cx="998538" cy="236538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3" name="Rectangle 66"/>
              <p:cNvSpPr>
                <a:spLocks noChangeArrowheads="1"/>
              </p:cNvSpPr>
              <p:nvPr/>
            </p:nvSpPr>
            <p:spPr bwMode="auto">
              <a:xfrm>
                <a:off x="1354137" y="2979738"/>
                <a:ext cx="739775" cy="2540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4" name="Rectangle 67"/>
              <p:cNvSpPr>
                <a:spLocks noChangeArrowheads="1"/>
              </p:cNvSpPr>
              <p:nvPr/>
            </p:nvSpPr>
            <p:spPr bwMode="auto">
              <a:xfrm>
                <a:off x="1354137" y="2979738"/>
                <a:ext cx="739775" cy="2540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5" name="Rectangle 68"/>
              <p:cNvSpPr>
                <a:spLocks noChangeArrowheads="1"/>
              </p:cNvSpPr>
              <p:nvPr/>
            </p:nvSpPr>
            <p:spPr bwMode="auto">
              <a:xfrm>
                <a:off x="1624012" y="3027363"/>
                <a:ext cx="292100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SOF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6" name="Line 69"/>
              <p:cNvSpPr>
                <a:spLocks noChangeShapeType="1"/>
              </p:cNvSpPr>
              <p:nvPr/>
            </p:nvSpPr>
            <p:spPr bwMode="auto">
              <a:xfrm flipH="1">
                <a:off x="2347912" y="3233738"/>
                <a:ext cx="1220788" cy="398463"/>
              </a:xfrm>
              <a:prstGeom prst="line">
                <a:avLst/>
              </a:prstGeom>
              <a:noFill/>
              <a:ln w="12700" cap="rnd">
                <a:solidFill>
                  <a:srgbClr val="C050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7" name="Line 70"/>
              <p:cNvSpPr>
                <a:spLocks noChangeShapeType="1"/>
              </p:cNvSpPr>
              <p:nvPr/>
            </p:nvSpPr>
            <p:spPr bwMode="auto">
              <a:xfrm>
                <a:off x="5024437" y="3233738"/>
                <a:ext cx="3109913" cy="398463"/>
              </a:xfrm>
              <a:prstGeom prst="line">
                <a:avLst/>
              </a:prstGeom>
              <a:noFill/>
              <a:ln w="12700" cap="rnd">
                <a:solidFill>
                  <a:srgbClr val="C050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8" name="Rectangle 71"/>
              <p:cNvSpPr>
                <a:spLocks noChangeArrowheads="1"/>
              </p:cNvSpPr>
              <p:nvPr/>
            </p:nvSpPr>
            <p:spPr bwMode="auto">
              <a:xfrm>
                <a:off x="1085850" y="3668713"/>
                <a:ext cx="3556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Dow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9" name="Rectangle 72"/>
              <p:cNvSpPr>
                <a:spLocks noChangeArrowheads="1"/>
              </p:cNvSpPr>
              <p:nvPr/>
            </p:nvSpPr>
            <p:spPr bwMode="auto">
              <a:xfrm>
                <a:off x="1336675" y="3668713"/>
                <a:ext cx="153988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0" name="Rectangle 73"/>
              <p:cNvSpPr>
                <a:spLocks noChangeArrowheads="1"/>
              </p:cNvSpPr>
              <p:nvPr/>
            </p:nvSpPr>
            <p:spPr bwMode="auto">
              <a:xfrm>
                <a:off x="1408112" y="3668713"/>
                <a:ext cx="1270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1" name="Rectangle 74"/>
              <p:cNvSpPr>
                <a:spLocks noChangeArrowheads="1"/>
              </p:cNvSpPr>
              <p:nvPr/>
            </p:nvSpPr>
            <p:spPr bwMode="auto">
              <a:xfrm>
                <a:off x="1450975" y="3668713"/>
                <a:ext cx="9779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link SCA frame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2" name="Rectangle 75"/>
              <p:cNvSpPr>
                <a:spLocks noChangeArrowheads="1"/>
              </p:cNvSpPr>
              <p:nvPr/>
            </p:nvSpPr>
            <p:spPr bwMode="auto">
              <a:xfrm>
                <a:off x="2249487" y="3668713"/>
                <a:ext cx="1143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3" name="Rectangle 76"/>
              <p:cNvSpPr>
                <a:spLocks noChangeArrowheads="1"/>
              </p:cNvSpPr>
              <p:nvPr/>
            </p:nvSpPr>
            <p:spPr bwMode="auto">
              <a:xfrm>
                <a:off x="1243012" y="3975100"/>
                <a:ext cx="2540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Up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4" name="Rectangle 77"/>
              <p:cNvSpPr>
                <a:spLocks noChangeArrowheads="1"/>
              </p:cNvSpPr>
              <p:nvPr/>
            </p:nvSpPr>
            <p:spPr bwMode="auto">
              <a:xfrm>
                <a:off x="1401762" y="3975100"/>
                <a:ext cx="1270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5" name="Rectangle 78"/>
              <p:cNvSpPr>
                <a:spLocks noChangeArrowheads="1"/>
              </p:cNvSpPr>
              <p:nvPr/>
            </p:nvSpPr>
            <p:spPr bwMode="auto">
              <a:xfrm>
                <a:off x="1443037" y="3975100"/>
                <a:ext cx="979488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link SCA frame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6" name="Rectangle 79"/>
              <p:cNvSpPr>
                <a:spLocks noChangeArrowheads="1"/>
              </p:cNvSpPr>
              <p:nvPr/>
            </p:nvSpPr>
            <p:spPr bwMode="auto">
              <a:xfrm>
                <a:off x="2241550" y="3975100"/>
                <a:ext cx="1143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7" name="Rectangle 80"/>
              <p:cNvSpPr>
                <a:spLocks noChangeArrowheads="1"/>
              </p:cNvSpPr>
              <p:nvPr/>
            </p:nvSpPr>
            <p:spPr bwMode="auto">
              <a:xfrm>
                <a:off x="3740150" y="4395788"/>
                <a:ext cx="127000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8" name="Rectangle 81"/>
              <p:cNvSpPr>
                <a:spLocks noChangeArrowheads="1"/>
              </p:cNvSpPr>
              <p:nvPr/>
            </p:nvSpPr>
            <p:spPr bwMode="auto">
              <a:xfrm>
                <a:off x="3814762" y="4395788"/>
                <a:ext cx="228600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9" name="Rectangle 82"/>
              <p:cNvSpPr>
                <a:spLocks noChangeArrowheads="1"/>
              </p:cNvSpPr>
              <p:nvPr/>
            </p:nvSpPr>
            <p:spPr bwMode="auto">
              <a:xfrm>
                <a:off x="4738687" y="4395788"/>
                <a:ext cx="128588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0" name="Rectangle 83"/>
              <p:cNvSpPr>
                <a:spLocks noChangeArrowheads="1"/>
              </p:cNvSpPr>
              <p:nvPr/>
            </p:nvSpPr>
            <p:spPr bwMode="auto">
              <a:xfrm>
                <a:off x="4813300" y="4395788"/>
                <a:ext cx="230188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1" name="Rectangle 84"/>
              <p:cNvSpPr>
                <a:spLocks noChangeArrowheads="1"/>
              </p:cNvSpPr>
              <p:nvPr/>
            </p:nvSpPr>
            <p:spPr bwMode="auto">
              <a:xfrm>
                <a:off x="5735637" y="4395788"/>
                <a:ext cx="128588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2" name="Rectangle 85"/>
              <p:cNvSpPr>
                <a:spLocks noChangeArrowheads="1"/>
              </p:cNvSpPr>
              <p:nvPr/>
            </p:nvSpPr>
            <p:spPr bwMode="auto">
              <a:xfrm>
                <a:off x="5810250" y="4395788"/>
                <a:ext cx="230188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3" name="Rectangle 88"/>
              <p:cNvSpPr>
                <a:spLocks noChangeArrowheads="1"/>
              </p:cNvSpPr>
              <p:nvPr/>
            </p:nvSpPr>
            <p:spPr bwMode="auto">
              <a:xfrm>
                <a:off x="6826885" y="4395788"/>
                <a:ext cx="973023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800" dirty="0" smtClean="0">
                    <a:solidFill>
                      <a:srgbClr val="002060"/>
                    </a:solidFill>
                    <a:latin typeface="Calibri" panose="020F0502020204030204" pitchFamily="34" charset="0"/>
                  </a:rPr>
                  <a:t>0 bits / 16 bits /  </a:t>
                </a: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32 bits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4" name="Rectangle 89"/>
              <p:cNvSpPr>
                <a:spLocks noChangeArrowheads="1"/>
              </p:cNvSpPr>
              <p:nvPr/>
            </p:nvSpPr>
            <p:spPr bwMode="auto">
              <a:xfrm>
                <a:off x="1635125" y="2663825"/>
                <a:ext cx="1270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5" name="Rectangle 90"/>
              <p:cNvSpPr>
                <a:spLocks noChangeArrowheads="1"/>
              </p:cNvSpPr>
              <p:nvPr/>
            </p:nvSpPr>
            <p:spPr bwMode="auto">
              <a:xfrm>
                <a:off x="1709737" y="2663825"/>
                <a:ext cx="2286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6" name="Rectangle 91"/>
              <p:cNvSpPr>
                <a:spLocks noChangeArrowheads="1"/>
              </p:cNvSpPr>
              <p:nvPr/>
            </p:nvSpPr>
            <p:spPr bwMode="auto">
              <a:xfrm>
                <a:off x="2371725" y="2663825"/>
                <a:ext cx="1270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7" name="Rectangle 92"/>
              <p:cNvSpPr>
                <a:spLocks noChangeArrowheads="1"/>
              </p:cNvSpPr>
              <p:nvPr/>
            </p:nvSpPr>
            <p:spPr bwMode="auto">
              <a:xfrm>
                <a:off x="2446337" y="2663825"/>
                <a:ext cx="2286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8" name="Rectangle 93"/>
              <p:cNvSpPr>
                <a:spLocks noChangeArrowheads="1"/>
              </p:cNvSpPr>
              <p:nvPr/>
            </p:nvSpPr>
            <p:spPr bwMode="auto">
              <a:xfrm>
                <a:off x="3092450" y="2663825"/>
                <a:ext cx="1270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9" name="Rectangle 94"/>
              <p:cNvSpPr>
                <a:spLocks noChangeArrowheads="1"/>
              </p:cNvSpPr>
              <p:nvPr/>
            </p:nvSpPr>
            <p:spPr bwMode="auto">
              <a:xfrm>
                <a:off x="3167062" y="2663825"/>
                <a:ext cx="2286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0" name="Rectangle 95"/>
              <p:cNvSpPr>
                <a:spLocks noChangeArrowheads="1"/>
              </p:cNvSpPr>
              <p:nvPr/>
            </p:nvSpPr>
            <p:spPr bwMode="auto">
              <a:xfrm>
                <a:off x="5273675" y="2663825"/>
                <a:ext cx="1524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16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1" name="Rectangle 96"/>
              <p:cNvSpPr>
                <a:spLocks noChangeArrowheads="1"/>
              </p:cNvSpPr>
              <p:nvPr/>
            </p:nvSpPr>
            <p:spPr bwMode="auto">
              <a:xfrm>
                <a:off x="5376862" y="2663825"/>
                <a:ext cx="762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2" name="Rectangle 97"/>
              <p:cNvSpPr>
                <a:spLocks noChangeArrowheads="1"/>
              </p:cNvSpPr>
              <p:nvPr/>
            </p:nvSpPr>
            <p:spPr bwMode="auto">
              <a:xfrm>
                <a:off x="5399087" y="2663825"/>
                <a:ext cx="2286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3" name="Rectangle 98"/>
              <p:cNvSpPr>
                <a:spLocks noChangeArrowheads="1"/>
              </p:cNvSpPr>
              <p:nvPr/>
            </p:nvSpPr>
            <p:spPr bwMode="auto">
              <a:xfrm>
                <a:off x="4127500" y="2663825"/>
                <a:ext cx="179388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16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4" name="Rectangle 99"/>
              <p:cNvSpPr>
                <a:spLocks noChangeArrowheads="1"/>
              </p:cNvSpPr>
              <p:nvPr/>
            </p:nvSpPr>
            <p:spPr bwMode="auto">
              <a:xfrm>
                <a:off x="4248150" y="2663825"/>
                <a:ext cx="44884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800" dirty="0">
                    <a:solidFill>
                      <a:srgbClr val="002060"/>
                    </a:solidFill>
                    <a:latin typeface="Calibri" panose="020F0502020204030204" pitchFamily="34" charset="0"/>
                  </a:rPr>
                  <a:t>x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5" name="Rectangle 100"/>
              <p:cNvSpPr>
                <a:spLocks noChangeArrowheads="1"/>
              </p:cNvSpPr>
              <p:nvPr/>
            </p:nvSpPr>
            <p:spPr bwMode="auto">
              <a:xfrm>
                <a:off x="4279900" y="2663825"/>
                <a:ext cx="6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6" name="Rectangle 101"/>
              <p:cNvSpPr>
                <a:spLocks noChangeArrowheads="1"/>
              </p:cNvSpPr>
              <p:nvPr/>
            </p:nvSpPr>
            <p:spPr bwMode="auto">
              <a:xfrm>
                <a:off x="4311332" y="2663825"/>
                <a:ext cx="24045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800" dirty="0">
                    <a:solidFill>
                      <a:srgbClr val="002060"/>
                    </a:solidFill>
                    <a:latin typeface="Calibri" panose="020F0502020204030204" pitchFamily="34" charset="0"/>
                  </a:rPr>
                  <a:t>N</a:t>
                </a: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 bits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7" name="Rectangle 102"/>
              <p:cNvSpPr>
                <a:spLocks noChangeArrowheads="1"/>
              </p:cNvSpPr>
              <p:nvPr/>
            </p:nvSpPr>
            <p:spPr bwMode="auto">
              <a:xfrm>
                <a:off x="6092825" y="2663825"/>
                <a:ext cx="1270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8" name="Rectangle 103"/>
              <p:cNvSpPr>
                <a:spLocks noChangeArrowheads="1"/>
              </p:cNvSpPr>
              <p:nvPr/>
            </p:nvSpPr>
            <p:spPr bwMode="auto">
              <a:xfrm>
                <a:off x="6167437" y="2663825"/>
                <a:ext cx="2286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199" name="Group 198"/>
              <p:cNvGrpSpPr/>
              <p:nvPr/>
            </p:nvGrpSpPr>
            <p:grpSpPr>
              <a:xfrm>
                <a:off x="2348230" y="3609202"/>
                <a:ext cx="4000183" cy="276999"/>
                <a:chOff x="2348230" y="3609202"/>
                <a:chExt cx="4000183" cy="276999"/>
              </a:xfrm>
            </p:grpSpPr>
            <p:sp>
              <p:nvSpPr>
                <p:cNvPr id="205" name="TextBox 204"/>
                <p:cNvSpPr txBox="1"/>
                <p:nvPr/>
              </p:nvSpPr>
              <p:spPr>
                <a:xfrm>
                  <a:off x="2348230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/>
                    <a:t>ID</a:t>
                  </a:r>
                </a:p>
              </p:txBody>
            </p:sp>
            <p:sp>
              <p:nvSpPr>
                <p:cNvPr id="206" name="TextBox 205"/>
                <p:cNvSpPr txBox="1"/>
                <p:nvPr/>
              </p:nvSpPr>
              <p:spPr>
                <a:xfrm>
                  <a:off x="3351954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CH</a:t>
                  </a:r>
                  <a:endParaRPr lang="en-US" sz="1200" dirty="0"/>
                </a:p>
              </p:txBody>
            </p:sp>
            <p:sp>
              <p:nvSpPr>
                <p:cNvPr id="207" name="TextBox 206"/>
                <p:cNvSpPr txBox="1"/>
                <p:nvPr/>
              </p:nvSpPr>
              <p:spPr>
                <a:xfrm>
                  <a:off x="4355678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LEN</a:t>
                  </a:r>
                  <a:endParaRPr lang="en-US" sz="1200" dirty="0"/>
                </a:p>
              </p:txBody>
            </p:sp>
            <p:sp>
              <p:nvSpPr>
                <p:cNvPr id="208" name="TextBox 207"/>
                <p:cNvSpPr txBox="1"/>
                <p:nvPr/>
              </p:nvSpPr>
              <p:spPr>
                <a:xfrm>
                  <a:off x="5359401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CMD</a:t>
                  </a:r>
                  <a:endParaRPr lang="en-US" sz="1200" dirty="0"/>
                </a:p>
              </p:txBody>
            </p:sp>
          </p:grpSp>
          <p:grpSp>
            <p:nvGrpSpPr>
              <p:cNvPr id="200" name="Group 199"/>
              <p:cNvGrpSpPr/>
              <p:nvPr/>
            </p:nvGrpSpPr>
            <p:grpSpPr>
              <a:xfrm>
                <a:off x="2348230" y="3913435"/>
                <a:ext cx="4000183" cy="276999"/>
                <a:chOff x="2348230" y="3609202"/>
                <a:chExt cx="4000183" cy="276999"/>
              </a:xfrm>
            </p:grpSpPr>
            <p:sp>
              <p:nvSpPr>
                <p:cNvPr id="201" name="TextBox 200"/>
                <p:cNvSpPr txBox="1"/>
                <p:nvPr/>
              </p:nvSpPr>
              <p:spPr>
                <a:xfrm>
                  <a:off x="2348230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/>
                    <a:t>ID</a:t>
                  </a:r>
                </a:p>
              </p:txBody>
            </p:sp>
            <p:sp>
              <p:nvSpPr>
                <p:cNvPr id="202" name="TextBox 201"/>
                <p:cNvSpPr txBox="1"/>
                <p:nvPr/>
              </p:nvSpPr>
              <p:spPr>
                <a:xfrm>
                  <a:off x="3351954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CH</a:t>
                  </a:r>
                  <a:endParaRPr lang="en-US" sz="1200" dirty="0"/>
                </a:p>
              </p:txBody>
            </p:sp>
            <p:sp>
              <p:nvSpPr>
                <p:cNvPr id="203" name="TextBox 202"/>
                <p:cNvSpPr txBox="1"/>
                <p:nvPr/>
              </p:nvSpPr>
              <p:spPr>
                <a:xfrm>
                  <a:off x="4355678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LEN</a:t>
                  </a:r>
                  <a:endParaRPr lang="en-US" sz="1200" dirty="0"/>
                </a:p>
              </p:txBody>
            </p:sp>
            <p:sp>
              <p:nvSpPr>
                <p:cNvPr id="204" name="TextBox 203"/>
                <p:cNvSpPr txBox="1"/>
                <p:nvPr/>
              </p:nvSpPr>
              <p:spPr>
                <a:xfrm>
                  <a:off x="5359401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ERR</a:t>
                  </a:r>
                  <a:endParaRPr lang="en-US" sz="1200" dirty="0"/>
                </a:p>
              </p:txBody>
            </p:sp>
          </p:grpSp>
        </p:grpSp>
        <p:sp>
          <p:nvSpPr>
            <p:cNvPr id="110" name="TextBox 109"/>
            <p:cNvSpPr txBox="1"/>
            <p:nvPr/>
          </p:nvSpPr>
          <p:spPr>
            <a:xfrm>
              <a:off x="6340792" y="2794090"/>
              <a:ext cx="17859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DATA</a:t>
              </a:r>
              <a:endParaRPr lang="en-US" sz="1200" dirty="0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6340792" y="3084850"/>
              <a:ext cx="17859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DATA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502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r>
              <a:rPr lang="en-US" dirty="0"/>
              <a:t>Communication protocol scheme</a:t>
            </a:r>
            <a:endParaRPr lang="it-IT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4092894"/>
            <a:ext cx="8229600" cy="2803205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GB" sz="1800" dirty="0"/>
              <a:t>The Frame Check Sequence (FCS field) is calculated over the address, control and information fields using </a:t>
            </a:r>
            <a:r>
              <a:rPr lang="en-GB" sz="1800" dirty="0" smtClean="0"/>
              <a:t>a CCITT </a:t>
            </a:r>
            <a:r>
              <a:rPr lang="en-GB" sz="1800" dirty="0"/>
              <a:t>standard 16-bit CRC</a:t>
            </a:r>
            <a:r>
              <a:rPr lang="en-GB" sz="1800" dirty="0" smtClean="0"/>
              <a:t>.</a:t>
            </a:r>
            <a:endParaRPr lang="en-GB" sz="1800" dirty="0" smtClean="0"/>
          </a:p>
          <a:p>
            <a:pPr>
              <a:spcBef>
                <a:spcPts val="1200"/>
              </a:spcBef>
            </a:pPr>
            <a:endParaRPr lang="en-GB" sz="1800" dirty="0"/>
          </a:p>
          <a:p>
            <a:pPr>
              <a:spcBef>
                <a:spcPts val="1200"/>
              </a:spcBef>
            </a:pPr>
            <a:endParaRPr lang="en-GB" sz="1800" dirty="0"/>
          </a:p>
        </p:txBody>
      </p:sp>
      <p:cxnSp>
        <p:nvCxnSpPr>
          <p:cNvPr id="108" name="Straight Arrow Connector 107"/>
          <p:cNvCxnSpPr/>
          <p:nvPr/>
        </p:nvCxnSpPr>
        <p:spPr>
          <a:xfrm flipH="1">
            <a:off x="5380354" y="1536065"/>
            <a:ext cx="0" cy="304800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" name="Group 109"/>
          <p:cNvGrpSpPr/>
          <p:nvPr/>
        </p:nvGrpSpPr>
        <p:grpSpPr>
          <a:xfrm>
            <a:off x="1078230" y="1840865"/>
            <a:ext cx="7048500" cy="1885951"/>
            <a:chOff x="1078230" y="1840865"/>
            <a:chExt cx="7048500" cy="1885951"/>
          </a:xfrm>
        </p:grpSpPr>
        <p:grpSp>
          <p:nvGrpSpPr>
            <p:cNvPr id="111" name="Group 110"/>
            <p:cNvGrpSpPr/>
            <p:nvPr/>
          </p:nvGrpSpPr>
          <p:grpSpPr>
            <a:xfrm>
              <a:off x="1078230" y="1840865"/>
              <a:ext cx="7048500" cy="1885951"/>
              <a:chOff x="1085850" y="2663825"/>
              <a:chExt cx="7048500" cy="1885951"/>
            </a:xfrm>
          </p:grpSpPr>
          <p:sp>
            <p:nvSpPr>
              <p:cNvPr id="114" name="Freeform 5"/>
              <p:cNvSpPr>
                <a:spLocks/>
              </p:cNvSpPr>
              <p:nvPr/>
            </p:nvSpPr>
            <p:spPr bwMode="auto">
              <a:xfrm>
                <a:off x="2103437" y="2781300"/>
                <a:ext cx="723900" cy="180975"/>
              </a:xfrm>
              <a:custGeom>
                <a:avLst/>
                <a:gdLst>
                  <a:gd name="T0" fmla="*/ 0 w 911"/>
                  <a:gd name="T1" fmla="*/ 228 h 228"/>
                  <a:gd name="T2" fmla="*/ 75 w 911"/>
                  <a:gd name="T3" fmla="*/ 114 h 228"/>
                  <a:gd name="T4" fmla="*/ 380 w 911"/>
                  <a:gd name="T5" fmla="*/ 114 h 228"/>
                  <a:gd name="T6" fmla="*/ 456 w 911"/>
                  <a:gd name="T7" fmla="*/ 0 h 228"/>
                  <a:gd name="T8" fmla="*/ 531 w 911"/>
                  <a:gd name="T9" fmla="*/ 114 h 228"/>
                  <a:gd name="T10" fmla="*/ 836 w 911"/>
                  <a:gd name="T11" fmla="*/ 114 h 228"/>
                  <a:gd name="T12" fmla="*/ 911 w 911"/>
                  <a:gd name="T13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1" h="228">
                    <a:moveTo>
                      <a:pt x="0" y="228"/>
                    </a:moveTo>
                    <a:cubicBezTo>
                      <a:pt x="0" y="165"/>
                      <a:pt x="34" y="114"/>
                      <a:pt x="75" y="114"/>
                    </a:cubicBezTo>
                    <a:lnTo>
                      <a:pt x="380" y="114"/>
                    </a:lnTo>
                    <a:cubicBezTo>
                      <a:pt x="422" y="114"/>
                      <a:pt x="456" y="63"/>
                      <a:pt x="456" y="0"/>
                    </a:cubicBezTo>
                    <a:cubicBezTo>
                      <a:pt x="456" y="63"/>
                      <a:pt x="489" y="114"/>
                      <a:pt x="531" y="114"/>
                    </a:cubicBezTo>
                    <a:lnTo>
                      <a:pt x="836" y="114"/>
                    </a:lnTo>
                    <a:cubicBezTo>
                      <a:pt x="878" y="114"/>
                      <a:pt x="911" y="165"/>
                      <a:pt x="911" y="228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5" name="Freeform 6"/>
              <p:cNvSpPr>
                <a:spLocks/>
              </p:cNvSpPr>
              <p:nvPr/>
            </p:nvSpPr>
            <p:spPr bwMode="auto">
              <a:xfrm>
                <a:off x="3560762" y="2782888"/>
                <a:ext cx="1470025" cy="180975"/>
              </a:xfrm>
              <a:custGeom>
                <a:avLst/>
                <a:gdLst>
                  <a:gd name="T0" fmla="*/ 0 w 1851"/>
                  <a:gd name="T1" fmla="*/ 228 h 228"/>
                  <a:gd name="T2" fmla="*/ 75 w 1851"/>
                  <a:gd name="T3" fmla="*/ 114 h 228"/>
                  <a:gd name="T4" fmla="*/ 850 w 1851"/>
                  <a:gd name="T5" fmla="*/ 114 h 228"/>
                  <a:gd name="T6" fmla="*/ 925 w 1851"/>
                  <a:gd name="T7" fmla="*/ 0 h 228"/>
                  <a:gd name="T8" fmla="*/ 1001 w 1851"/>
                  <a:gd name="T9" fmla="*/ 114 h 228"/>
                  <a:gd name="T10" fmla="*/ 1775 w 1851"/>
                  <a:gd name="T11" fmla="*/ 114 h 228"/>
                  <a:gd name="T12" fmla="*/ 1851 w 1851"/>
                  <a:gd name="T13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1" h="228">
                    <a:moveTo>
                      <a:pt x="0" y="228"/>
                    </a:moveTo>
                    <a:cubicBezTo>
                      <a:pt x="0" y="165"/>
                      <a:pt x="34" y="114"/>
                      <a:pt x="75" y="114"/>
                    </a:cubicBezTo>
                    <a:lnTo>
                      <a:pt x="850" y="114"/>
                    </a:lnTo>
                    <a:cubicBezTo>
                      <a:pt x="892" y="114"/>
                      <a:pt x="925" y="63"/>
                      <a:pt x="925" y="0"/>
                    </a:cubicBezTo>
                    <a:cubicBezTo>
                      <a:pt x="925" y="63"/>
                      <a:pt x="959" y="114"/>
                      <a:pt x="1001" y="114"/>
                    </a:cubicBezTo>
                    <a:lnTo>
                      <a:pt x="1775" y="114"/>
                    </a:lnTo>
                    <a:cubicBezTo>
                      <a:pt x="1817" y="114"/>
                      <a:pt x="1851" y="165"/>
                      <a:pt x="1851" y="228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6" name="Rectangle 7"/>
              <p:cNvSpPr>
                <a:spLocks noChangeArrowheads="1"/>
              </p:cNvSpPr>
              <p:nvPr/>
            </p:nvSpPr>
            <p:spPr bwMode="auto">
              <a:xfrm>
                <a:off x="2087562" y="2979738"/>
                <a:ext cx="739775" cy="2540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7" name="Rectangle 8"/>
              <p:cNvSpPr>
                <a:spLocks noChangeArrowheads="1"/>
              </p:cNvSpPr>
              <p:nvPr/>
            </p:nvSpPr>
            <p:spPr bwMode="auto">
              <a:xfrm>
                <a:off x="2087562" y="2979738"/>
                <a:ext cx="739775" cy="2540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8" name="Rectangle 9"/>
              <p:cNvSpPr>
                <a:spLocks noChangeArrowheads="1"/>
              </p:cNvSpPr>
              <p:nvPr/>
            </p:nvSpPr>
            <p:spPr bwMode="auto">
              <a:xfrm>
                <a:off x="2243137" y="3027363"/>
                <a:ext cx="533400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Address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9" name="Rectangle 10"/>
              <p:cNvSpPr>
                <a:spLocks noChangeArrowheads="1"/>
              </p:cNvSpPr>
              <p:nvPr/>
            </p:nvSpPr>
            <p:spPr bwMode="auto">
              <a:xfrm>
                <a:off x="2827337" y="2979738"/>
                <a:ext cx="741363" cy="2540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20" name="Rectangle 11"/>
              <p:cNvSpPr>
                <a:spLocks noChangeArrowheads="1"/>
              </p:cNvSpPr>
              <p:nvPr/>
            </p:nvSpPr>
            <p:spPr bwMode="auto">
              <a:xfrm>
                <a:off x="2827337" y="2979738"/>
                <a:ext cx="741363" cy="2540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21" name="Rectangle 12"/>
              <p:cNvSpPr>
                <a:spLocks noChangeArrowheads="1"/>
              </p:cNvSpPr>
              <p:nvPr/>
            </p:nvSpPr>
            <p:spPr bwMode="auto">
              <a:xfrm>
                <a:off x="2998787" y="3027363"/>
                <a:ext cx="495300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Control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2" name="Rectangle 13"/>
              <p:cNvSpPr>
                <a:spLocks noChangeArrowheads="1"/>
              </p:cNvSpPr>
              <p:nvPr/>
            </p:nvSpPr>
            <p:spPr bwMode="auto">
              <a:xfrm>
                <a:off x="3568700" y="2979738"/>
                <a:ext cx="1455738" cy="2540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23" name="Rectangle 14"/>
              <p:cNvSpPr>
                <a:spLocks noChangeArrowheads="1"/>
              </p:cNvSpPr>
              <p:nvPr/>
            </p:nvSpPr>
            <p:spPr bwMode="auto">
              <a:xfrm>
                <a:off x="3568700" y="2979738"/>
                <a:ext cx="1455738" cy="2540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24" name="Rectangle 15"/>
              <p:cNvSpPr>
                <a:spLocks noChangeArrowheads="1"/>
              </p:cNvSpPr>
              <p:nvPr/>
            </p:nvSpPr>
            <p:spPr bwMode="auto">
              <a:xfrm>
                <a:off x="4173537" y="3027363"/>
                <a:ext cx="342900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Data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" name="Rectangle 16"/>
              <p:cNvSpPr>
                <a:spLocks noChangeArrowheads="1"/>
              </p:cNvSpPr>
              <p:nvPr/>
            </p:nvSpPr>
            <p:spPr bwMode="auto">
              <a:xfrm>
                <a:off x="5024437" y="2979738"/>
                <a:ext cx="741363" cy="2540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26" name="Rectangle 17"/>
              <p:cNvSpPr>
                <a:spLocks noChangeArrowheads="1"/>
              </p:cNvSpPr>
              <p:nvPr/>
            </p:nvSpPr>
            <p:spPr bwMode="auto">
              <a:xfrm>
                <a:off x="5024437" y="2979738"/>
                <a:ext cx="741363" cy="2540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27" name="Rectangle 18"/>
              <p:cNvSpPr>
                <a:spLocks noChangeArrowheads="1"/>
              </p:cNvSpPr>
              <p:nvPr/>
            </p:nvSpPr>
            <p:spPr bwMode="auto">
              <a:xfrm>
                <a:off x="5302250" y="3027363"/>
                <a:ext cx="280988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FCS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8" name="Rectangle 19"/>
              <p:cNvSpPr>
                <a:spLocks noChangeArrowheads="1"/>
              </p:cNvSpPr>
              <p:nvPr/>
            </p:nvSpPr>
            <p:spPr bwMode="auto">
              <a:xfrm>
                <a:off x="5764212" y="2979738"/>
                <a:ext cx="823913" cy="2540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29" name="Rectangle 20"/>
              <p:cNvSpPr>
                <a:spLocks noChangeArrowheads="1"/>
              </p:cNvSpPr>
              <p:nvPr/>
            </p:nvSpPr>
            <p:spPr bwMode="auto">
              <a:xfrm>
                <a:off x="5764212" y="2979738"/>
                <a:ext cx="823913" cy="2540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0" name="Rectangle 21"/>
              <p:cNvSpPr>
                <a:spLocks noChangeArrowheads="1"/>
              </p:cNvSpPr>
              <p:nvPr/>
            </p:nvSpPr>
            <p:spPr bwMode="auto">
              <a:xfrm>
                <a:off x="6072187" y="3027363"/>
                <a:ext cx="304800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EOF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" name="Freeform 22"/>
              <p:cNvSpPr>
                <a:spLocks/>
              </p:cNvSpPr>
              <p:nvPr/>
            </p:nvSpPr>
            <p:spPr bwMode="auto">
              <a:xfrm>
                <a:off x="2836862" y="2781300"/>
                <a:ext cx="723900" cy="180975"/>
              </a:xfrm>
              <a:custGeom>
                <a:avLst/>
                <a:gdLst>
                  <a:gd name="T0" fmla="*/ 0 w 911"/>
                  <a:gd name="T1" fmla="*/ 228 h 228"/>
                  <a:gd name="T2" fmla="*/ 75 w 911"/>
                  <a:gd name="T3" fmla="*/ 114 h 228"/>
                  <a:gd name="T4" fmla="*/ 380 w 911"/>
                  <a:gd name="T5" fmla="*/ 114 h 228"/>
                  <a:gd name="T6" fmla="*/ 455 w 911"/>
                  <a:gd name="T7" fmla="*/ 0 h 228"/>
                  <a:gd name="T8" fmla="*/ 531 w 911"/>
                  <a:gd name="T9" fmla="*/ 114 h 228"/>
                  <a:gd name="T10" fmla="*/ 836 w 911"/>
                  <a:gd name="T11" fmla="*/ 114 h 228"/>
                  <a:gd name="T12" fmla="*/ 911 w 911"/>
                  <a:gd name="T13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1" h="228">
                    <a:moveTo>
                      <a:pt x="0" y="228"/>
                    </a:moveTo>
                    <a:cubicBezTo>
                      <a:pt x="0" y="165"/>
                      <a:pt x="33" y="114"/>
                      <a:pt x="75" y="114"/>
                    </a:cubicBezTo>
                    <a:lnTo>
                      <a:pt x="380" y="114"/>
                    </a:lnTo>
                    <a:cubicBezTo>
                      <a:pt x="422" y="114"/>
                      <a:pt x="455" y="63"/>
                      <a:pt x="455" y="0"/>
                    </a:cubicBezTo>
                    <a:cubicBezTo>
                      <a:pt x="455" y="63"/>
                      <a:pt x="489" y="114"/>
                      <a:pt x="531" y="114"/>
                    </a:cubicBezTo>
                    <a:lnTo>
                      <a:pt x="836" y="114"/>
                    </a:lnTo>
                    <a:cubicBezTo>
                      <a:pt x="877" y="114"/>
                      <a:pt x="911" y="165"/>
                      <a:pt x="911" y="228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2" name="Freeform 23"/>
              <p:cNvSpPr>
                <a:spLocks/>
              </p:cNvSpPr>
              <p:nvPr/>
            </p:nvSpPr>
            <p:spPr bwMode="auto">
              <a:xfrm>
                <a:off x="5030787" y="2786063"/>
                <a:ext cx="727075" cy="180975"/>
              </a:xfrm>
              <a:custGeom>
                <a:avLst/>
                <a:gdLst>
                  <a:gd name="T0" fmla="*/ 0 w 913"/>
                  <a:gd name="T1" fmla="*/ 227 h 227"/>
                  <a:gd name="T2" fmla="*/ 75 w 913"/>
                  <a:gd name="T3" fmla="*/ 114 h 227"/>
                  <a:gd name="T4" fmla="*/ 381 w 913"/>
                  <a:gd name="T5" fmla="*/ 114 h 227"/>
                  <a:gd name="T6" fmla="*/ 457 w 913"/>
                  <a:gd name="T7" fmla="*/ 0 h 227"/>
                  <a:gd name="T8" fmla="*/ 532 w 913"/>
                  <a:gd name="T9" fmla="*/ 114 h 227"/>
                  <a:gd name="T10" fmla="*/ 838 w 913"/>
                  <a:gd name="T11" fmla="*/ 114 h 227"/>
                  <a:gd name="T12" fmla="*/ 913 w 913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3" h="227">
                    <a:moveTo>
                      <a:pt x="0" y="227"/>
                    </a:moveTo>
                    <a:cubicBezTo>
                      <a:pt x="0" y="165"/>
                      <a:pt x="34" y="114"/>
                      <a:pt x="75" y="114"/>
                    </a:cubicBezTo>
                    <a:lnTo>
                      <a:pt x="381" y="114"/>
                    </a:lnTo>
                    <a:cubicBezTo>
                      <a:pt x="423" y="114"/>
                      <a:pt x="457" y="63"/>
                      <a:pt x="457" y="0"/>
                    </a:cubicBezTo>
                    <a:cubicBezTo>
                      <a:pt x="457" y="63"/>
                      <a:pt x="490" y="114"/>
                      <a:pt x="532" y="114"/>
                    </a:cubicBezTo>
                    <a:lnTo>
                      <a:pt x="838" y="114"/>
                    </a:lnTo>
                    <a:cubicBezTo>
                      <a:pt x="880" y="114"/>
                      <a:pt x="913" y="165"/>
                      <a:pt x="913" y="227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3" name="Freeform 24"/>
              <p:cNvSpPr>
                <a:spLocks/>
              </p:cNvSpPr>
              <p:nvPr/>
            </p:nvSpPr>
            <p:spPr bwMode="auto">
              <a:xfrm>
                <a:off x="1354137" y="2782888"/>
                <a:ext cx="746125" cy="180975"/>
              </a:xfrm>
              <a:custGeom>
                <a:avLst/>
                <a:gdLst>
                  <a:gd name="T0" fmla="*/ 0 w 939"/>
                  <a:gd name="T1" fmla="*/ 228 h 228"/>
                  <a:gd name="T2" fmla="*/ 63 w 939"/>
                  <a:gd name="T3" fmla="*/ 114 h 228"/>
                  <a:gd name="T4" fmla="*/ 406 w 939"/>
                  <a:gd name="T5" fmla="*/ 114 h 228"/>
                  <a:gd name="T6" fmla="*/ 470 w 939"/>
                  <a:gd name="T7" fmla="*/ 0 h 228"/>
                  <a:gd name="T8" fmla="*/ 533 w 939"/>
                  <a:gd name="T9" fmla="*/ 114 h 228"/>
                  <a:gd name="T10" fmla="*/ 876 w 939"/>
                  <a:gd name="T11" fmla="*/ 114 h 228"/>
                  <a:gd name="T12" fmla="*/ 939 w 939"/>
                  <a:gd name="T13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9" h="228">
                    <a:moveTo>
                      <a:pt x="0" y="228"/>
                    </a:moveTo>
                    <a:cubicBezTo>
                      <a:pt x="0" y="165"/>
                      <a:pt x="28" y="114"/>
                      <a:pt x="63" y="114"/>
                    </a:cubicBezTo>
                    <a:lnTo>
                      <a:pt x="406" y="114"/>
                    </a:lnTo>
                    <a:cubicBezTo>
                      <a:pt x="441" y="114"/>
                      <a:pt x="470" y="63"/>
                      <a:pt x="470" y="0"/>
                    </a:cubicBezTo>
                    <a:cubicBezTo>
                      <a:pt x="470" y="63"/>
                      <a:pt x="498" y="114"/>
                      <a:pt x="533" y="114"/>
                    </a:cubicBezTo>
                    <a:lnTo>
                      <a:pt x="876" y="114"/>
                    </a:lnTo>
                    <a:cubicBezTo>
                      <a:pt x="911" y="114"/>
                      <a:pt x="939" y="165"/>
                      <a:pt x="939" y="228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4" name="Freeform 25"/>
              <p:cNvSpPr>
                <a:spLocks/>
              </p:cNvSpPr>
              <p:nvPr/>
            </p:nvSpPr>
            <p:spPr bwMode="auto">
              <a:xfrm>
                <a:off x="5780087" y="2786063"/>
                <a:ext cx="808038" cy="180975"/>
              </a:xfrm>
              <a:custGeom>
                <a:avLst/>
                <a:gdLst>
                  <a:gd name="T0" fmla="*/ 0 w 1016"/>
                  <a:gd name="T1" fmla="*/ 227 h 227"/>
                  <a:gd name="T2" fmla="*/ 75 w 1016"/>
                  <a:gd name="T3" fmla="*/ 114 h 227"/>
                  <a:gd name="T4" fmla="*/ 433 w 1016"/>
                  <a:gd name="T5" fmla="*/ 114 h 227"/>
                  <a:gd name="T6" fmla="*/ 508 w 1016"/>
                  <a:gd name="T7" fmla="*/ 0 h 227"/>
                  <a:gd name="T8" fmla="*/ 583 w 1016"/>
                  <a:gd name="T9" fmla="*/ 114 h 227"/>
                  <a:gd name="T10" fmla="*/ 941 w 1016"/>
                  <a:gd name="T11" fmla="*/ 114 h 227"/>
                  <a:gd name="T12" fmla="*/ 1016 w 1016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16" h="227">
                    <a:moveTo>
                      <a:pt x="0" y="227"/>
                    </a:moveTo>
                    <a:cubicBezTo>
                      <a:pt x="0" y="165"/>
                      <a:pt x="34" y="114"/>
                      <a:pt x="75" y="114"/>
                    </a:cubicBezTo>
                    <a:lnTo>
                      <a:pt x="433" y="114"/>
                    </a:lnTo>
                    <a:cubicBezTo>
                      <a:pt x="474" y="114"/>
                      <a:pt x="508" y="63"/>
                      <a:pt x="508" y="0"/>
                    </a:cubicBezTo>
                    <a:cubicBezTo>
                      <a:pt x="508" y="63"/>
                      <a:pt x="542" y="114"/>
                      <a:pt x="583" y="114"/>
                    </a:cubicBezTo>
                    <a:lnTo>
                      <a:pt x="941" y="114"/>
                    </a:lnTo>
                    <a:cubicBezTo>
                      <a:pt x="982" y="114"/>
                      <a:pt x="1016" y="165"/>
                      <a:pt x="1016" y="227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5" name="Rectangle 26"/>
              <p:cNvSpPr>
                <a:spLocks noChangeArrowheads="1"/>
              </p:cNvSpPr>
              <p:nvPr/>
            </p:nvSpPr>
            <p:spPr bwMode="auto">
              <a:xfrm>
                <a:off x="6670675" y="3032125"/>
                <a:ext cx="420688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HDLC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" name="Rectangle 27"/>
              <p:cNvSpPr>
                <a:spLocks noChangeArrowheads="1"/>
              </p:cNvSpPr>
              <p:nvPr/>
            </p:nvSpPr>
            <p:spPr bwMode="auto">
              <a:xfrm>
                <a:off x="6999287" y="3032125"/>
                <a:ext cx="419100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frame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" name="Rectangle 28"/>
              <p:cNvSpPr>
                <a:spLocks noChangeArrowheads="1"/>
              </p:cNvSpPr>
              <p:nvPr/>
            </p:nvSpPr>
            <p:spPr bwMode="auto">
              <a:xfrm>
                <a:off x="7327900" y="3032125"/>
                <a:ext cx="103188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" name="Freeform 29"/>
              <p:cNvSpPr>
                <a:spLocks/>
              </p:cNvSpPr>
              <p:nvPr/>
            </p:nvSpPr>
            <p:spPr bwMode="auto">
              <a:xfrm>
                <a:off x="3344862" y="4213225"/>
                <a:ext cx="1001713" cy="180975"/>
              </a:xfrm>
              <a:custGeom>
                <a:avLst/>
                <a:gdLst>
                  <a:gd name="T0" fmla="*/ 0 w 1261"/>
                  <a:gd name="T1" fmla="*/ 0 h 228"/>
                  <a:gd name="T2" fmla="*/ 75 w 1261"/>
                  <a:gd name="T3" fmla="*/ 114 h 228"/>
                  <a:gd name="T4" fmla="*/ 555 w 1261"/>
                  <a:gd name="T5" fmla="*/ 114 h 228"/>
                  <a:gd name="T6" fmla="*/ 631 w 1261"/>
                  <a:gd name="T7" fmla="*/ 228 h 228"/>
                  <a:gd name="T8" fmla="*/ 706 w 1261"/>
                  <a:gd name="T9" fmla="*/ 114 h 228"/>
                  <a:gd name="T10" fmla="*/ 1186 w 1261"/>
                  <a:gd name="T11" fmla="*/ 114 h 228"/>
                  <a:gd name="T12" fmla="*/ 1261 w 1261"/>
                  <a:gd name="T13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1" h="228">
                    <a:moveTo>
                      <a:pt x="0" y="0"/>
                    </a:moveTo>
                    <a:cubicBezTo>
                      <a:pt x="0" y="63"/>
                      <a:pt x="33" y="114"/>
                      <a:pt x="75" y="114"/>
                    </a:cubicBezTo>
                    <a:lnTo>
                      <a:pt x="555" y="114"/>
                    </a:lnTo>
                    <a:cubicBezTo>
                      <a:pt x="597" y="114"/>
                      <a:pt x="631" y="165"/>
                      <a:pt x="631" y="228"/>
                    </a:cubicBezTo>
                    <a:cubicBezTo>
                      <a:pt x="631" y="165"/>
                      <a:pt x="664" y="114"/>
                      <a:pt x="706" y="114"/>
                    </a:cubicBezTo>
                    <a:lnTo>
                      <a:pt x="1186" y="114"/>
                    </a:lnTo>
                    <a:cubicBezTo>
                      <a:pt x="1228" y="114"/>
                      <a:pt x="1261" y="63"/>
                      <a:pt x="1261" y="0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9" name="Freeform 30"/>
              <p:cNvSpPr>
                <a:spLocks/>
              </p:cNvSpPr>
              <p:nvPr/>
            </p:nvSpPr>
            <p:spPr bwMode="auto">
              <a:xfrm>
                <a:off x="5345112" y="4211638"/>
                <a:ext cx="996950" cy="180975"/>
              </a:xfrm>
              <a:custGeom>
                <a:avLst/>
                <a:gdLst>
                  <a:gd name="T0" fmla="*/ 0 w 1254"/>
                  <a:gd name="T1" fmla="*/ 0 h 228"/>
                  <a:gd name="T2" fmla="*/ 75 w 1254"/>
                  <a:gd name="T3" fmla="*/ 114 h 228"/>
                  <a:gd name="T4" fmla="*/ 552 w 1254"/>
                  <a:gd name="T5" fmla="*/ 114 h 228"/>
                  <a:gd name="T6" fmla="*/ 627 w 1254"/>
                  <a:gd name="T7" fmla="*/ 228 h 228"/>
                  <a:gd name="T8" fmla="*/ 702 w 1254"/>
                  <a:gd name="T9" fmla="*/ 114 h 228"/>
                  <a:gd name="T10" fmla="*/ 1179 w 1254"/>
                  <a:gd name="T11" fmla="*/ 114 h 228"/>
                  <a:gd name="T12" fmla="*/ 1254 w 1254"/>
                  <a:gd name="T13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28">
                    <a:moveTo>
                      <a:pt x="0" y="0"/>
                    </a:moveTo>
                    <a:cubicBezTo>
                      <a:pt x="0" y="63"/>
                      <a:pt x="34" y="114"/>
                      <a:pt x="75" y="114"/>
                    </a:cubicBezTo>
                    <a:lnTo>
                      <a:pt x="552" y="114"/>
                    </a:lnTo>
                    <a:cubicBezTo>
                      <a:pt x="593" y="114"/>
                      <a:pt x="627" y="165"/>
                      <a:pt x="627" y="228"/>
                    </a:cubicBezTo>
                    <a:cubicBezTo>
                      <a:pt x="627" y="165"/>
                      <a:pt x="661" y="114"/>
                      <a:pt x="702" y="114"/>
                    </a:cubicBezTo>
                    <a:lnTo>
                      <a:pt x="1179" y="114"/>
                    </a:lnTo>
                    <a:cubicBezTo>
                      <a:pt x="1221" y="114"/>
                      <a:pt x="1254" y="63"/>
                      <a:pt x="1254" y="0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0" name="Freeform 31"/>
              <p:cNvSpPr>
                <a:spLocks/>
              </p:cNvSpPr>
              <p:nvPr/>
            </p:nvSpPr>
            <p:spPr bwMode="auto">
              <a:xfrm>
                <a:off x="4346575" y="4213225"/>
                <a:ext cx="998538" cy="180975"/>
              </a:xfrm>
              <a:custGeom>
                <a:avLst/>
                <a:gdLst>
                  <a:gd name="T0" fmla="*/ 0 w 1255"/>
                  <a:gd name="T1" fmla="*/ 0 h 228"/>
                  <a:gd name="T2" fmla="*/ 76 w 1255"/>
                  <a:gd name="T3" fmla="*/ 114 h 228"/>
                  <a:gd name="T4" fmla="*/ 552 w 1255"/>
                  <a:gd name="T5" fmla="*/ 114 h 228"/>
                  <a:gd name="T6" fmla="*/ 628 w 1255"/>
                  <a:gd name="T7" fmla="*/ 228 h 228"/>
                  <a:gd name="T8" fmla="*/ 703 w 1255"/>
                  <a:gd name="T9" fmla="*/ 114 h 228"/>
                  <a:gd name="T10" fmla="*/ 1180 w 1255"/>
                  <a:gd name="T11" fmla="*/ 114 h 228"/>
                  <a:gd name="T12" fmla="*/ 1255 w 1255"/>
                  <a:gd name="T13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5" h="228">
                    <a:moveTo>
                      <a:pt x="0" y="0"/>
                    </a:moveTo>
                    <a:cubicBezTo>
                      <a:pt x="0" y="63"/>
                      <a:pt x="34" y="114"/>
                      <a:pt x="76" y="114"/>
                    </a:cubicBezTo>
                    <a:lnTo>
                      <a:pt x="552" y="114"/>
                    </a:lnTo>
                    <a:cubicBezTo>
                      <a:pt x="594" y="114"/>
                      <a:pt x="628" y="165"/>
                      <a:pt x="628" y="228"/>
                    </a:cubicBezTo>
                    <a:cubicBezTo>
                      <a:pt x="628" y="165"/>
                      <a:pt x="662" y="114"/>
                      <a:pt x="703" y="114"/>
                    </a:cubicBezTo>
                    <a:lnTo>
                      <a:pt x="1180" y="114"/>
                    </a:lnTo>
                    <a:cubicBezTo>
                      <a:pt x="1221" y="114"/>
                      <a:pt x="1255" y="63"/>
                      <a:pt x="1255" y="0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1" name="Freeform 32"/>
              <p:cNvSpPr>
                <a:spLocks/>
              </p:cNvSpPr>
              <p:nvPr/>
            </p:nvSpPr>
            <p:spPr bwMode="auto">
              <a:xfrm>
                <a:off x="6343650" y="4208463"/>
                <a:ext cx="1790700" cy="180975"/>
              </a:xfrm>
              <a:custGeom>
                <a:avLst/>
                <a:gdLst>
                  <a:gd name="T0" fmla="*/ 0 w 2252"/>
                  <a:gd name="T1" fmla="*/ 0 h 227"/>
                  <a:gd name="T2" fmla="*/ 75 w 2252"/>
                  <a:gd name="T3" fmla="*/ 114 h 227"/>
                  <a:gd name="T4" fmla="*/ 1051 w 2252"/>
                  <a:gd name="T5" fmla="*/ 114 h 227"/>
                  <a:gd name="T6" fmla="*/ 1126 w 2252"/>
                  <a:gd name="T7" fmla="*/ 227 h 227"/>
                  <a:gd name="T8" fmla="*/ 1201 w 2252"/>
                  <a:gd name="T9" fmla="*/ 114 h 227"/>
                  <a:gd name="T10" fmla="*/ 2177 w 2252"/>
                  <a:gd name="T11" fmla="*/ 114 h 227"/>
                  <a:gd name="T12" fmla="*/ 2252 w 2252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52" h="227">
                    <a:moveTo>
                      <a:pt x="0" y="0"/>
                    </a:moveTo>
                    <a:cubicBezTo>
                      <a:pt x="0" y="63"/>
                      <a:pt x="34" y="114"/>
                      <a:pt x="75" y="114"/>
                    </a:cubicBezTo>
                    <a:lnTo>
                      <a:pt x="1051" y="114"/>
                    </a:lnTo>
                    <a:cubicBezTo>
                      <a:pt x="1092" y="114"/>
                      <a:pt x="1126" y="164"/>
                      <a:pt x="1126" y="227"/>
                    </a:cubicBezTo>
                    <a:cubicBezTo>
                      <a:pt x="1126" y="164"/>
                      <a:pt x="1160" y="114"/>
                      <a:pt x="1201" y="114"/>
                    </a:cubicBezTo>
                    <a:lnTo>
                      <a:pt x="2177" y="114"/>
                    </a:lnTo>
                    <a:cubicBezTo>
                      <a:pt x="2219" y="114"/>
                      <a:pt x="2252" y="63"/>
                      <a:pt x="2252" y="0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2" name="Freeform 33"/>
              <p:cNvSpPr>
                <a:spLocks/>
              </p:cNvSpPr>
              <p:nvPr/>
            </p:nvSpPr>
            <p:spPr bwMode="auto">
              <a:xfrm>
                <a:off x="2347912" y="4211638"/>
                <a:ext cx="998538" cy="180975"/>
              </a:xfrm>
              <a:custGeom>
                <a:avLst/>
                <a:gdLst>
                  <a:gd name="T0" fmla="*/ 0 w 1257"/>
                  <a:gd name="T1" fmla="*/ 0 h 228"/>
                  <a:gd name="T2" fmla="*/ 76 w 1257"/>
                  <a:gd name="T3" fmla="*/ 114 h 228"/>
                  <a:gd name="T4" fmla="*/ 553 w 1257"/>
                  <a:gd name="T5" fmla="*/ 114 h 228"/>
                  <a:gd name="T6" fmla="*/ 629 w 1257"/>
                  <a:gd name="T7" fmla="*/ 228 h 228"/>
                  <a:gd name="T8" fmla="*/ 704 w 1257"/>
                  <a:gd name="T9" fmla="*/ 114 h 228"/>
                  <a:gd name="T10" fmla="*/ 1182 w 1257"/>
                  <a:gd name="T11" fmla="*/ 114 h 228"/>
                  <a:gd name="T12" fmla="*/ 1257 w 1257"/>
                  <a:gd name="T13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7" h="228">
                    <a:moveTo>
                      <a:pt x="0" y="0"/>
                    </a:moveTo>
                    <a:cubicBezTo>
                      <a:pt x="0" y="63"/>
                      <a:pt x="34" y="114"/>
                      <a:pt x="76" y="114"/>
                    </a:cubicBezTo>
                    <a:lnTo>
                      <a:pt x="553" y="114"/>
                    </a:lnTo>
                    <a:cubicBezTo>
                      <a:pt x="595" y="114"/>
                      <a:pt x="629" y="165"/>
                      <a:pt x="629" y="228"/>
                    </a:cubicBezTo>
                    <a:cubicBezTo>
                      <a:pt x="629" y="165"/>
                      <a:pt x="662" y="114"/>
                      <a:pt x="704" y="114"/>
                    </a:cubicBezTo>
                    <a:lnTo>
                      <a:pt x="1182" y="114"/>
                    </a:lnTo>
                    <a:cubicBezTo>
                      <a:pt x="1223" y="114"/>
                      <a:pt x="1257" y="63"/>
                      <a:pt x="1257" y="0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3" name="Rectangle 34"/>
              <p:cNvSpPr>
                <a:spLocks noChangeArrowheads="1"/>
              </p:cNvSpPr>
              <p:nvPr/>
            </p:nvSpPr>
            <p:spPr bwMode="auto">
              <a:xfrm>
                <a:off x="2740025" y="4395788"/>
                <a:ext cx="127000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" name="Rectangle 35"/>
              <p:cNvSpPr>
                <a:spLocks noChangeArrowheads="1"/>
              </p:cNvSpPr>
              <p:nvPr/>
            </p:nvSpPr>
            <p:spPr bwMode="auto">
              <a:xfrm>
                <a:off x="2814637" y="4395788"/>
                <a:ext cx="228600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5" name="Rectangle 36"/>
              <p:cNvSpPr>
                <a:spLocks noChangeArrowheads="1"/>
              </p:cNvSpPr>
              <p:nvPr/>
            </p:nvSpPr>
            <p:spPr bwMode="auto">
              <a:xfrm>
                <a:off x="3346450" y="3632200"/>
                <a:ext cx="998538" cy="2413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6" name="Rectangle 37"/>
              <p:cNvSpPr>
                <a:spLocks noChangeArrowheads="1"/>
              </p:cNvSpPr>
              <p:nvPr/>
            </p:nvSpPr>
            <p:spPr bwMode="auto">
              <a:xfrm>
                <a:off x="3346450" y="3632200"/>
                <a:ext cx="998538" cy="2413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7" name="Rectangle 39"/>
              <p:cNvSpPr>
                <a:spLocks noChangeArrowheads="1"/>
              </p:cNvSpPr>
              <p:nvPr/>
            </p:nvSpPr>
            <p:spPr bwMode="auto">
              <a:xfrm>
                <a:off x="2347912" y="3632200"/>
                <a:ext cx="998538" cy="2413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8" name="Rectangle 40"/>
              <p:cNvSpPr>
                <a:spLocks noChangeArrowheads="1"/>
              </p:cNvSpPr>
              <p:nvPr/>
            </p:nvSpPr>
            <p:spPr bwMode="auto">
              <a:xfrm>
                <a:off x="2347912" y="3632200"/>
                <a:ext cx="998538" cy="2413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9" name="Rectangle 148"/>
              <p:cNvSpPr>
                <a:spLocks noChangeArrowheads="1"/>
              </p:cNvSpPr>
              <p:nvPr/>
            </p:nvSpPr>
            <p:spPr bwMode="auto">
              <a:xfrm>
                <a:off x="4344987" y="3632200"/>
                <a:ext cx="1000125" cy="2413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0" name="Rectangle 149"/>
              <p:cNvSpPr>
                <a:spLocks noChangeArrowheads="1"/>
              </p:cNvSpPr>
              <p:nvPr/>
            </p:nvSpPr>
            <p:spPr bwMode="auto">
              <a:xfrm>
                <a:off x="4344987" y="3632200"/>
                <a:ext cx="1000125" cy="2413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1" name="Rectangle 45"/>
              <p:cNvSpPr>
                <a:spLocks noChangeArrowheads="1"/>
              </p:cNvSpPr>
              <p:nvPr/>
            </p:nvSpPr>
            <p:spPr bwMode="auto">
              <a:xfrm>
                <a:off x="6342062" y="3632200"/>
                <a:ext cx="1792288" cy="2413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2" name="Rectangle 46"/>
              <p:cNvSpPr>
                <a:spLocks noChangeArrowheads="1"/>
              </p:cNvSpPr>
              <p:nvPr/>
            </p:nvSpPr>
            <p:spPr bwMode="auto">
              <a:xfrm>
                <a:off x="6342062" y="3632200"/>
                <a:ext cx="1792288" cy="2413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3" name="Rectangle 48"/>
              <p:cNvSpPr>
                <a:spLocks noChangeArrowheads="1"/>
              </p:cNvSpPr>
              <p:nvPr/>
            </p:nvSpPr>
            <p:spPr bwMode="auto">
              <a:xfrm>
                <a:off x="5345112" y="3632200"/>
                <a:ext cx="998538" cy="2413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4" name="Rectangle 49"/>
              <p:cNvSpPr>
                <a:spLocks noChangeArrowheads="1"/>
              </p:cNvSpPr>
              <p:nvPr/>
            </p:nvSpPr>
            <p:spPr bwMode="auto">
              <a:xfrm>
                <a:off x="5345112" y="3632200"/>
                <a:ext cx="998538" cy="2413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5" name="Rectangle 51"/>
              <p:cNvSpPr>
                <a:spLocks noChangeArrowheads="1"/>
              </p:cNvSpPr>
              <p:nvPr/>
            </p:nvSpPr>
            <p:spPr bwMode="auto">
              <a:xfrm>
                <a:off x="3346450" y="3938588"/>
                <a:ext cx="998538" cy="236538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6" name="Rectangle 52"/>
              <p:cNvSpPr>
                <a:spLocks noChangeArrowheads="1"/>
              </p:cNvSpPr>
              <p:nvPr/>
            </p:nvSpPr>
            <p:spPr bwMode="auto">
              <a:xfrm>
                <a:off x="3346450" y="3938588"/>
                <a:ext cx="998538" cy="236538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7" name="Rectangle 54"/>
              <p:cNvSpPr>
                <a:spLocks noChangeArrowheads="1"/>
              </p:cNvSpPr>
              <p:nvPr/>
            </p:nvSpPr>
            <p:spPr bwMode="auto">
              <a:xfrm>
                <a:off x="2347912" y="3938588"/>
                <a:ext cx="998538" cy="236538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8" name="Rectangle 55"/>
              <p:cNvSpPr>
                <a:spLocks noChangeArrowheads="1"/>
              </p:cNvSpPr>
              <p:nvPr/>
            </p:nvSpPr>
            <p:spPr bwMode="auto">
              <a:xfrm>
                <a:off x="2347912" y="3938588"/>
                <a:ext cx="998538" cy="236538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9" name="Rectangle 57"/>
              <p:cNvSpPr>
                <a:spLocks noChangeArrowheads="1"/>
              </p:cNvSpPr>
              <p:nvPr/>
            </p:nvSpPr>
            <p:spPr bwMode="auto">
              <a:xfrm>
                <a:off x="4344987" y="3938588"/>
                <a:ext cx="1000125" cy="236538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0" name="Rectangle 58"/>
              <p:cNvSpPr>
                <a:spLocks noChangeArrowheads="1"/>
              </p:cNvSpPr>
              <p:nvPr/>
            </p:nvSpPr>
            <p:spPr bwMode="auto">
              <a:xfrm>
                <a:off x="4344987" y="3938588"/>
                <a:ext cx="1000125" cy="236538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1" name="Rectangle 60"/>
              <p:cNvSpPr>
                <a:spLocks noChangeArrowheads="1"/>
              </p:cNvSpPr>
              <p:nvPr/>
            </p:nvSpPr>
            <p:spPr bwMode="auto">
              <a:xfrm>
                <a:off x="6342062" y="3938588"/>
                <a:ext cx="1792288" cy="236538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2" name="Rectangle 61"/>
              <p:cNvSpPr>
                <a:spLocks noChangeArrowheads="1"/>
              </p:cNvSpPr>
              <p:nvPr/>
            </p:nvSpPr>
            <p:spPr bwMode="auto">
              <a:xfrm>
                <a:off x="6342062" y="3938588"/>
                <a:ext cx="1792288" cy="236538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3" name="Rectangle 63"/>
              <p:cNvSpPr>
                <a:spLocks noChangeArrowheads="1"/>
              </p:cNvSpPr>
              <p:nvPr/>
            </p:nvSpPr>
            <p:spPr bwMode="auto">
              <a:xfrm>
                <a:off x="5345112" y="3938588"/>
                <a:ext cx="998538" cy="236538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4" name="Rectangle 64"/>
              <p:cNvSpPr>
                <a:spLocks noChangeArrowheads="1"/>
              </p:cNvSpPr>
              <p:nvPr/>
            </p:nvSpPr>
            <p:spPr bwMode="auto">
              <a:xfrm>
                <a:off x="5345112" y="3938588"/>
                <a:ext cx="998538" cy="236538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5" name="Rectangle 66"/>
              <p:cNvSpPr>
                <a:spLocks noChangeArrowheads="1"/>
              </p:cNvSpPr>
              <p:nvPr/>
            </p:nvSpPr>
            <p:spPr bwMode="auto">
              <a:xfrm>
                <a:off x="1354137" y="2979738"/>
                <a:ext cx="739775" cy="2540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6" name="Rectangle 67"/>
              <p:cNvSpPr>
                <a:spLocks noChangeArrowheads="1"/>
              </p:cNvSpPr>
              <p:nvPr/>
            </p:nvSpPr>
            <p:spPr bwMode="auto">
              <a:xfrm>
                <a:off x="1354137" y="2979738"/>
                <a:ext cx="739775" cy="2540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7" name="Rectangle 68"/>
              <p:cNvSpPr>
                <a:spLocks noChangeArrowheads="1"/>
              </p:cNvSpPr>
              <p:nvPr/>
            </p:nvSpPr>
            <p:spPr bwMode="auto">
              <a:xfrm>
                <a:off x="1624012" y="3027363"/>
                <a:ext cx="292100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SOF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8" name="Line 69"/>
              <p:cNvSpPr>
                <a:spLocks noChangeShapeType="1"/>
              </p:cNvSpPr>
              <p:nvPr/>
            </p:nvSpPr>
            <p:spPr bwMode="auto">
              <a:xfrm flipH="1">
                <a:off x="2347912" y="3233738"/>
                <a:ext cx="1220788" cy="398463"/>
              </a:xfrm>
              <a:prstGeom prst="line">
                <a:avLst/>
              </a:prstGeom>
              <a:noFill/>
              <a:ln w="12700" cap="rnd">
                <a:solidFill>
                  <a:srgbClr val="C050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9" name="Line 70"/>
              <p:cNvSpPr>
                <a:spLocks noChangeShapeType="1"/>
              </p:cNvSpPr>
              <p:nvPr/>
            </p:nvSpPr>
            <p:spPr bwMode="auto">
              <a:xfrm>
                <a:off x="5024437" y="3233738"/>
                <a:ext cx="3109913" cy="398463"/>
              </a:xfrm>
              <a:prstGeom prst="line">
                <a:avLst/>
              </a:prstGeom>
              <a:noFill/>
              <a:ln w="12700" cap="rnd">
                <a:solidFill>
                  <a:srgbClr val="C050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70" name="Rectangle 71"/>
              <p:cNvSpPr>
                <a:spLocks noChangeArrowheads="1"/>
              </p:cNvSpPr>
              <p:nvPr/>
            </p:nvSpPr>
            <p:spPr bwMode="auto">
              <a:xfrm>
                <a:off x="1085850" y="3668713"/>
                <a:ext cx="3556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Dow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1" name="Rectangle 72"/>
              <p:cNvSpPr>
                <a:spLocks noChangeArrowheads="1"/>
              </p:cNvSpPr>
              <p:nvPr/>
            </p:nvSpPr>
            <p:spPr bwMode="auto">
              <a:xfrm>
                <a:off x="1336675" y="3668713"/>
                <a:ext cx="153988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2" name="Rectangle 73"/>
              <p:cNvSpPr>
                <a:spLocks noChangeArrowheads="1"/>
              </p:cNvSpPr>
              <p:nvPr/>
            </p:nvSpPr>
            <p:spPr bwMode="auto">
              <a:xfrm>
                <a:off x="1408112" y="3668713"/>
                <a:ext cx="1270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3" name="Rectangle 74"/>
              <p:cNvSpPr>
                <a:spLocks noChangeArrowheads="1"/>
              </p:cNvSpPr>
              <p:nvPr/>
            </p:nvSpPr>
            <p:spPr bwMode="auto">
              <a:xfrm>
                <a:off x="1450975" y="3668713"/>
                <a:ext cx="9779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link SCA frame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4" name="Rectangle 75"/>
              <p:cNvSpPr>
                <a:spLocks noChangeArrowheads="1"/>
              </p:cNvSpPr>
              <p:nvPr/>
            </p:nvSpPr>
            <p:spPr bwMode="auto">
              <a:xfrm>
                <a:off x="2249487" y="3668713"/>
                <a:ext cx="1143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5" name="Rectangle 76"/>
              <p:cNvSpPr>
                <a:spLocks noChangeArrowheads="1"/>
              </p:cNvSpPr>
              <p:nvPr/>
            </p:nvSpPr>
            <p:spPr bwMode="auto">
              <a:xfrm>
                <a:off x="1243012" y="3975100"/>
                <a:ext cx="2540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Up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6" name="Rectangle 77"/>
              <p:cNvSpPr>
                <a:spLocks noChangeArrowheads="1"/>
              </p:cNvSpPr>
              <p:nvPr/>
            </p:nvSpPr>
            <p:spPr bwMode="auto">
              <a:xfrm>
                <a:off x="1401762" y="3975100"/>
                <a:ext cx="1270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7" name="Rectangle 78"/>
              <p:cNvSpPr>
                <a:spLocks noChangeArrowheads="1"/>
              </p:cNvSpPr>
              <p:nvPr/>
            </p:nvSpPr>
            <p:spPr bwMode="auto">
              <a:xfrm>
                <a:off x="1443037" y="3975100"/>
                <a:ext cx="979488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link SCA frame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8" name="Rectangle 79"/>
              <p:cNvSpPr>
                <a:spLocks noChangeArrowheads="1"/>
              </p:cNvSpPr>
              <p:nvPr/>
            </p:nvSpPr>
            <p:spPr bwMode="auto">
              <a:xfrm>
                <a:off x="2241550" y="3975100"/>
                <a:ext cx="1143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9" name="Rectangle 80"/>
              <p:cNvSpPr>
                <a:spLocks noChangeArrowheads="1"/>
              </p:cNvSpPr>
              <p:nvPr/>
            </p:nvSpPr>
            <p:spPr bwMode="auto">
              <a:xfrm>
                <a:off x="3740150" y="4395788"/>
                <a:ext cx="127000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0" name="Rectangle 81"/>
              <p:cNvSpPr>
                <a:spLocks noChangeArrowheads="1"/>
              </p:cNvSpPr>
              <p:nvPr/>
            </p:nvSpPr>
            <p:spPr bwMode="auto">
              <a:xfrm>
                <a:off x="3814762" y="4395788"/>
                <a:ext cx="228600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1" name="Rectangle 82"/>
              <p:cNvSpPr>
                <a:spLocks noChangeArrowheads="1"/>
              </p:cNvSpPr>
              <p:nvPr/>
            </p:nvSpPr>
            <p:spPr bwMode="auto">
              <a:xfrm>
                <a:off x="4738687" y="4395788"/>
                <a:ext cx="128588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2" name="Rectangle 83"/>
              <p:cNvSpPr>
                <a:spLocks noChangeArrowheads="1"/>
              </p:cNvSpPr>
              <p:nvPr/>
            </p:nvSpPr>
            <p:spPr bwMode="auto">
              <a:xfrm>
                <a:off x="4813300" y="4395788"/>
                <a:ext cx="230188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3" name="Rectangle 84"/>
              <p:cNvSpPr>
                <a:spLocks noChangeArrowheads="1"/>
              </p:cNvSpPr>
              <p:nvPr/>
            </p:nvSpPr>
            <p:spPr bwMode="auto">
              <a:xfrm>
                <a:off x="5735637" y="4395788"/>
                <a:ext cx="128588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4" name="Rectangle 85"/>
              <p:cNvSpPr>
                <a:spLocks noChangeArrowheads="1"/>
              </p:cNvSpPr>
              <p:nvPr/>
            </p:nvSpPr>
            <p:spPr bwMode="auto">
              <a:xfrm>
                <a:off x="5810250" y="4395788"/>
                <a:ext cx="230188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5" name="Rectangle 88"/>
              <p:cNvSpPr>
                <a:spLocks noChangeArrowheads="1"/>
              </p:cNvSpPr>
              <p:nvPr/>
            </p:nvSpPr>
            <p:spPr bwMode="auto">
              <a:xfrm>
                <a:off x="6826885" y="4395788"/>
                <a:ext cx="973023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800" dirty="0" smtClean="0">
                    <a:solidFill>
                      <a:srgbClr val="002060"/>
                    </a:solidFill>
                    <a:latin typeface="Calibri" panose="020F0502020204030204" pitchFamily="34" charset="0"/>
                  </a:rPr>
                  <a:t>0 bits / 16 bits /  </a:t>
                </a: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32 bits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6" name="Rectangle 89"/>
              <p:cNvSpPr>
                <a:spLocks noChangeArrowheads="1"/>
              </p:cNvSpPr>
              <p:nvPr/>
            </p:nvSpPr>
            <p:spPr bwMode="auto">
              <a:xfrm>
                <a:off x="1635125" y="2663825"/>
                <a:ext cx="1270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7" name="Rectangle 90"/>
              <p:cNvSpPr>
                <a:spLocks noChangeArrowheads="1"/>
              </p:cNvSpPr>
              <p:nvPr/>
            </p:nvSpPr>
            <p:spPr bwMode="auto">
              <a:xfrm>
                <a:off x="1709737" y="2663825"/>
                <a:ext cx="2286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8" name="Rectangle 91"/>
              <p:cNvSpPr>
                <a:spLocks noChangeArrowheads="1"/>
              </p:cNvSpPr>
              <p:nvPr/>
            </p:nvSpPr>
            <p:spPr bwMode="auto">
              <a:xfrm>
                <a:off x="2371725" y="2663825"/>
                <a:ext cx="1270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9" name="Rectangle 92"/>
              <p:cNvSpPr>
                <a:spLocks noChangeArrowheads="1"/>
              </p:cNvSpPr>
              <p:nvPr/>
            </p:nvSpPr>
            <p:spPr bwMode="auto">
              <a:xfrm>
                <a:off x="2446337" y="2663825"/>
                <a:ext cx="2286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0" name="Rectangle 93"/>
              <p:cNvSpPr>
                <a:spLocks noChangeArrowheads="1"/>
              </p:cNvSpPr>
              <p:nvPr/>
            </p:nvSpPr>
            <p:spPr bwMode="auto">
              <a:xfrm>
                <a:off x="3092450" y="2663825"/>
                <a:ext cx="1270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1" name="Rectangle 94"/>
              <p:cNvSpPr>
                <a:spLocks noChangeArrowheads="1"/>
              </p:cNvSpPr>
              <p:nvPr/>
            </p:nvSpPr>
            <p:spPr bwMode="auto">
              <a:xfrm>
                <a:off x="3167062" y="2663825"/>
                <a:ext cx="2286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2" name="Rectangle 95"/>
              <p:cNvSpPr>
                <a:spLocks noChangeArrowheads="1"/>
              </p:cNvSpPr>
              <p:nvPr/>
            </p:nvSpPr>
            <p:spPr bwMode="auto">
              <a:xfrm>
                <a:off x="5273675" y="2663825"/>
                <a:ext cx="1524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16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3" name="Rectangle 96"/>
              <p:cNvSpPr>
                <a:spLocks noChangeArrowheads="1"/>
              </p:cNvSpPr>
              <p:nvPr/>
            </p:nvSpPr>
            <p:spPr bwMode="auto">
              <a:xfrm>
                <a:off x="5376862" y="2663825"/>
                <a:ext cx="762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4" name="Rectangle 97"/>
              <p:cNvSpPr>
                <a:spLocks noChangeArrowheads="1"/>
              </p:cNvSpPr>
              <p:nvPr/>
            </p:nvSpPr>
            <p:spPr bwMode="auto">
              <a:xfrm>
                <a:off x="5399087" y="2663825"/>
                <a:ext cx="2286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5" name="Rectangle 98"/>
              <p:cNvSpPr>
                <a:spLocks noChangeArrowheads="1"/>
              </p:cNvSpPr>
              <p:nvPr/>
            </p:nvSpPr>
            <p:spPr bwMode="auto">
              <a:xfrm>
                <a:off x="4127500" y="2663825"/>
                <a:ext cx="179388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16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6" name="Rectangle 99"/>
              <p:cNvSpPr>
                <a:spLocks noChangeArrowheads="1"/>
              </p:cNvSpPr>
              <p:nvPr/>
            </p:nvSpPr>
            <p:spPr bwMode="auto">
              <a:xfrm>
                <a:off x="4248150" y="2663825"/>
                <a:ext cx="44884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800" dirty="0">
                    <a:solidFill>
                      <a:srgbClr val="002060"/>
                    </a:solidFill>
                    <a:latin typeface="Calibri" panose="020F0502020204030204" pitchFamily="34" charset="0"/>
                  </a:rPr>
                  <a:t>x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7" name="Rectangle 100"/>
              <p:cNvSpPr>
                <a:spLocks noChangeArrowheads="1"/>
              </p:cNvSpPr>
              <p:nvPr/>
            </p:nvSpPr>
            <p:spPr bwMode="auto">
              <a:xfrm>
                <a:off x="4279900" y="2663825"/>
                <a:ext cx="6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8" name="Rectangle 101"/>
              <p:cNvSpPr>
                <a:spLocks noChangeArrowheads="1"/>
              </p:cNvSpPr>
              <p:nvPr/>
            </p:nvSpPr>
            <p:spPr bwMode="auto">
              <a:xfrm>
                <a:off x="4311332" y="2663825"/>
                <a:ext cx="24045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800" dirty="0">
                    <a:solidFill>
                      <a:srgbClr val="002060"/>
                    </a:solidFill>
                    <a:latin typeface="Calibri" panose="020F0502020204030204" pitchFamily="34" charset="0"/>
                  </a:rPr>
                  <a:t>N</a:t>
                </a: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 bits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9" name="Rectangle 102"/>
              <p:cNvSpPr>
                <a:spLocks noChangeArrowheads="1"/>
              </p:cNvSpPr>
              <p:nvPr/>
            </p:nvSpPr>
            <p:spPr bwMode="auto">
              <a:xfrm>
                <a:off x="6092825" y="2663825"/>
                <a:ext cx="1270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0" name="Rectangle 103"/>
              <p:cNvSpPr>
                <a:spLocks noChangeArrowheads="1"/>
              </p:cNvSpPr>
              <p:nvPr/>
            </p:nvSpPr>
            <p:spPr bwMode="auto">
              <a:xfrm>
                <a:off x="6167437" y="2663825"/>
                <a:ext cx="2286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201" name="Group 200"/>
              <p:cNvGrpSpPr/>
              <p:nvPr/>
            </p:nvGrpSpPr>
            <p:grpSpPr>
              <a:xfrm>
                <a:off x="2348230" y="3609202"/>
                <a:ext cx="4000183" cy="276999"/>
                <a:chOff x="2348230" y="3609202"/>
                <a:chExt cx="4000183" cy="276999"/>
              </a:xfrm>
            </p:grpSpPr>
            <p:sp>
              <p:nvSpPr>
                <p:cNvPr id="207" name="TextBox 206"/>
                <p:cNvSpPr txBox="1"/>
                <p:nvPr/>
              </p:nvSpPr>
              <p:spPr>
                <a:xfrm>
                  <a:off x="2348230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/>
                    <a:t>ID</a:t>
                  </a:r>
                </a:p>
              </p:txBody>
            </p:sp>
            <p:sp>
              <p:nvSpPr>
                <p:cNvPr id="208" name="TextBox 207"/>
                <p:cNvSpPr txBox="1"/>
                <p:nvPr/>
              </p:nvSpPr>
              <p:spPr>
                <a:xfrm>
                  <a:off x="3351954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CH</a:t>
                  </a:r>
                  <a:endParaRPr lang="en-US" sz="1200" dirty="0"/>
                </a:p>
              </p:txBody>
            </p:sp>
            <p:sp>
              <p:nvSpPr>
                <p:cNvPr id="209" name="TextBox 208"/>
                <p:cNvSpPr txBox="1"/>
                <p:nvPr/>
              </p:nvSpPr>
              <p:spPr>
                <a:xfrm>
                  <a:off x="4355678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LEN</a:t>
                  </a:r>
                  <a:endParaRPr lang="en-US" sz="1200" dirty="0"/>
                </a:p>
              </p:txBody>
            </p:sp>
            <p:sp>
              <p:nvSpPr>
                <p:cNvPr id="210" name="TextBox 209"/>
                <p:cNvSpPr txBox="1"/>
                <p:nvPr/>
              </p:nvSpPr>
              <p:spPr>
                <a:xfrm>
                  <a:off x="5359401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CMD</a:t>
                  </a:r>
                  <a:endParaRPr lang="en-US" sz="1200" dirty="0"/>
                </a:p>
              </p:txBody>
            </p:sp>
          </p:grpSp>
          <p:grpSp>
            <p:nvGrpSpPr>
              <p:cNvPr id="202" name="Group 201"/>
              <p:cNvGrpSpPr/>
              <p:nvPr/>
            </p:nvGrpSpPr>
            <p:grpSpPr>
              <a:xfrm>
                <a:off x="2348230" y="3913435"/>
                <a:ext cx="4000183" cy="276999"/>
                <a:chOff x="2348230" y="3609202"/>
                <a:chExt cx="4000183" cy="276999"/>
              </a:xfrm>
            </p:grpSpPr>
            <p:sp>
              <p:nvSpPr>
                <p:cNvPr id="203" name="TextBox 202"/>
                <p:cNvSpPr txBox="1"/>
                <p:nvPr/>
              </p:nvSpPr>
              <p:spPr>
                <a:xfrm>
                  <a:off x="2348230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/>
                    <a:t>ID</a:t>
                  </a:r>
                </a:p>
              </p:txBody>
            </p:sp>
            <p:sp>
              <p:nvSpPr>
                <p:cNvPr id="204" name="TextBox 203"/>
                <p:cNvSpPr txBox="1"/>
                <p:nvPr/>
              </p:nvSpPr>
              <p:spPr>
                <a:xfrm>
                  <a:off x="3351954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CH</a:t>
                  </a:r>
                  <a:endParaRPr lang="en-US" sz="1200" dirty="0"/>
                </a:p>
              </p:txBody>
            </p:sp>
            <p:sp>
              <p:nvSpPr>
                <p:cNvPr id="205" name="TextBox 204"/>
                <p:cNvSpPr txBox="1"/>
                <p:nvPr/>
              </p:nvSpPr>
              <p:spPr>
                <a:xfrm>
                  <a:off x="4355678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LEN</a:t>
                  </a:r>
                  <a:endParaRPr lang="en-US" sz="1200" dirty="0"/>
                </a:p>
              </p:txBody>
            </p:sp>
            <p:sp>
              <p:nvSpPr>
                <p:cNvPr id="206" name="TextBox 205"/>
                <p:cNvSpPr txBox="1"/>
                <p:nvPr/>
              </p:nvSpPr>
              <p:spPr>
                <a:xfrm>
                  <a:off x="5359401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ERR</a:t>
                  </a:r>
                  <a:endParaRPr lang="en-US" sz="1200" dirty="0"/>
                </a:p>
              </p:txBody>
            </p:sp>
          </p:grpSp>
        </p:grpSp>
        <p:sp>
          <p:nvSpPr>
            <p:cNvPr id="112" name="TextBox 111"/>
            <p:cNvSpPr txBox="1"/>
            <p:nvPr/>
          </p:nvSpPr>
          <p:spPr>
            <a:xfrm>
              <a:off x="6340792" y="2794090"/>
              <a:ext cx="17859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DATA</a:t>
              </a:r>
              <a:endParaRPr lang="en-US" sz="1200" dirty="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6340792" y="3084850"/>
              <a:ext cx="17859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DATA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3765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r>
              <a:rPr lang="en-US" dirty="0"/>
              <a:t>Communication protocol scheme</a:t>
            </a:r>
            <a:endParaRPr lang="it-IT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4092894"/>
            <a:ext cx="8229600" cy="2803205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  <a:tabLst>
                <a:tab pos="982663" algn="l"/>
              </a:tabLst>
            </a:pPr>
            <a:r>
              <a:rPr lang="en-GB" sz="1800" dirty="0" smtClean="0"/>
              <a:t>Command oriented protocol to address the on-chip interface channels</a:t>
            </a:r>
            <a:r>
              <a:rPr lang="en-GB" sz="1800" dirty="0"/>
              <a:t/>
            </a:r>
            <a:br>
              <a:rPr lang="en-GB" sz="1800" dirty="0"/>
            </a:br>
            <a:r>
              <a:rPr lang="en-GB" sz="1400" dirty="0" smtClean="0"/>
              <a:t>Bits within the field are transmitted from the least to the most significant bit</a:t>
            </a:r>
            <a:endParaRPr lang="en-GB" sz="300" dirty="0" smtClean="0"/>
          </a:p>
          <a:p>
            <a:pPr lvl="1">
              <a:spcBef>
                <a:spcPts val="600"/>
              </a:spcBef>
              <a:tabLst>
                <a:tab pos="1162050" algn="l"/>
              </a:tabLst>
            </a:pPr>
            <a:r>
              <a:rPr lang="en-GB" sz="1600" dirty="0" smtClean="0"/>
              <a:t>ID:	Transaction identifier to associate ‘request’ packets to the corresponding ‘replies’</a:t>
            </a:r>
            <a:r>
              <a:rPr lang="en-GB" sz="1600" dirty="0"/>
              <a:t/>
            </a:r>
            <a:br>
              <a:rPr lang="en-GB" sz="1600" dirty="0"/>
            </a:br>
            <a:r>
              <a:rPr lang="en-GB" sz="1600" dirty="0"/>
              <a:t>	</a:t>
            </a:r>
            <a:r>
              <a:rPr lang="en-GB" sz="1600" dirty="0" smtClean="0"/>
              <a:t>ID 0x00 </a:t>
            </a:r>
            <a:r>
              <a:rPr lang="en-GB" sz="1600" dirty="0"/>
              <a:t>and 0xff are reserved for </a:t>
            </a:r>
            <a:r>
              <a:rPr lang="en-GB" sz="1600" dirty="0" smtClean="0"/>
              <a:t>spontaneously generated interrupt packets</a:t>
            </a:r>
          </a:p>
          <a:p>
            <a:pPr lvl="1">
              <a:spcBef>
                <a:spcPts val="600"/>
              </a:spcBef>
              <a:tabLst>
                <a:tab pos="1162050" algn="l"/>
              </a:tabLst>
            </a:pPr>
            <a:r>
              <a:rPr lang="en-GB" sz="1600" dirty="0" smtClean="0"/>
              <a:t>CH:	Define the destination channel interface in the SCA</a:t>
            </a:r>
          </a:p>
          <a:p>
            <a:pPr lvl="1">
              <a:spcBef>
                <a:spcPts val="600"/>
              </a:spcBef>
              <a:tabLst>
                <a:tab pos="1162050" algn="l"/>
              </a:tabLst>
            </a:pPr>
            <a:r>
              <a:rPr lang="en-GB" sz="1600" dirty="0" smtClean="0"/>
              <a:t>CMD:</a:t>
            </a:r>
            <a:r>
              <a:rPr lang="en-GB" sz="1600" dirty="0"/>
              <a:t>	</a:t>
            </a:r>
            <a:r>
              <a:rPr lang="en-GB" sz="1600" dirty="0" smtClean="0"/>
              <a:t>indicates </a:t>
            </a:r>
            <a:r>
              <a:rPr lang="en-GB" sz="1600" dirty="0"/>
              <a:t>the operation to be </a:t>
            </a:r>
            <a:r>
              <a:rPr lang="en-GB" sz="1600" dirty="0" smtClean="0"/>
              <a:t>performed</a:t>
            </a:r>
          </a:p>
          <a:p>
            <a:pPr lvl="1">
              <a:spcBef>
                <a:spcPts val="600"/>
              </a:spcBef>
              <a:tabLst>
                <a:tab pos="1162050" algn="l"/>
              </a:tabLst>
            </a:pPr>
            <a:r>
              <a:rPr lang="en-GB" sz="1600" dirty="0" smtClean="0"/>
              <a:t>ERR:	Indicate eventual error </a:t>
            </a:r>
            <a:r>
              <a:rPr lang="en-GB" sz="1600" dirty="0"/>
              <a:t>conditions encountered in the </a:t>
            </a:r>
            <a:r>
              <a:rPr lang="en-GB" sz="1600" dirty="0" smtClean="0"/>
              <a:t>execution</a:t>
            </a:r>
          </a:p>
          <a:p>
            <a:pPr lvl="1">
              <a:spcBef>
                <a:spcPts val="600"/>
              </a:spcBef>
              <a:tabLst>
                <a:tab pos="1162050" algn="l"/>
              </a:tabLst>
            </a:pPr>
            <a:r>
              <a:rPr lang="en-GB" sz="1600" dirty="0" smtClean="0"/>
              <a:t>DATA:	Is a command </a:t>
            </a:r>
            <a:r>
              <a:rPr lang="en-GB" sz="1600" dirty="0"/>
              <a:t>dependent </a:t>
            </a:r>
            <a:r>
              <a:rPr lang="en-GB" sz="1600" dirty="0" smtClean="0"/>
              <a:t>field whose </a:t>
            </a:r>
            <a:r>
              <a:rPr lang="en-GB" sz="1600" dirty="0"/>
              <a:t>length </a:t>
            </a:r>
            <a:r>
              <a:rPr lang="en-GB" sz="1600" dirty="0" smtClean="0"/>
              <a:t>is defined by the LEN qualifier field</a:t>
            </a:r>
          </a:p>
        </p:txBody>
      </p:sp>
      <p:cxnSp>
        <p:nvCxnSpPr>
          <p:cNvPr id="107" name="Straight Arrow Connector 106"/>
          <p:cNvCxnSpPr/>
          <p:nvPr/>
        </p:nvCxnSpPr>
        <p:spPr>
          <a:xfrm>
            <a:off x="457200" y="3095943"/>
            <a:ext cx="449580" cy="0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078230" y="1840865"/>
            <a:ext cx="7048500" cy="1885951"/>
            <a:chOff x="1078230" y="1840865"/>
            <a:chExt cx="7048500" cy="1885951"/>
          </a:xfrm>
        </p:grpSpPr>
        <p:grpSp>
          <p:nvGrpSpPr>
            <p:cNvPr id="7" name="Group 6"/>
            <p:cNvGrpSpPr/>
            <p:nvPr/>
          </p:nvGrpSpPr>
          <p:grpSpPr>
            <a:xfrm>
              <a:off x="1078230" y="1840865"/>
              <a:ext cx="7048500" cy="1885951"/>
              <a:chOff x="1085850" y="2663825"/>
              <a:chExt cx="7048500" cy="1885951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2103437" y="2781300"/>
                <a:ext cx="723900" cy="180975"/>
              </a:xfrm>
              <a:custGeom>
                <a:avLst/>
                <a:gdLst>
                  <a:gd name="T0" fmla="*/ 0 w 911"/>
                  <a:gd name="T1" fmla="*/ 228 h 228"/>
                  <a:gd name="T2" fmla="*/ 75 w 911"/>
                  <a:gd name="T3" fmla="*/ 114 h 228"/>
                  <a:gd name="T4" fmla="*/ 380 w 911"/>
                  <a:gd name="T5" fmla="*/ 114 h 228"/>
                  <a:gd name="T6" fmla="*/ 456 w 911"/>
                  <a:gd name="T7" fmla="*/ 0 h 228"/>
                  <a:gd name="T8" fmla="*/ 531 w 911"/>
                  <a:gd name="T9" fmla="*/ 114 h 228"/>
                  <a:gd name="T10" fmla="*/ 836 w 911"/>
                  <a:gd name="T11" fmla="*/ 114 h 228"/>
                  <a:gd name="T12" fmla="*/ 911 w 911"/>
                  <a:gd name="T13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1" h="228">
                    <a:moveTo>
                      <a:pt x="0" y="228"/>
                    </a:moveTo>
                    <a:cubicBezTo>
                      <a:pt x="0" y="165"/>
                      <a:pt x="34" y="114"/>
                      <a:pt x="75" y="114"/>
                    </a:cubicBezTo>
                    <a:lnTo>
                      <a:pt x="380" y="114"/>
                    </a:lnTo>
                    <a:cubicBezTo>
                      <a:pt x="422" y="114"/>
                      <a:pt x="456" y="63"/>
                      <a:pt x="456" y="0"/>
                    </a:cubicBezTo>
                    <a:cubicBezTo>
                      <a:pt x="456" y="63"/>
                      <a:pt x="489" y="114"/>
                      <a:pt x="531" y="114"/>
                    </a:cubicBezTo>
                    <a:lnTo>
                      <a:pt x="836" y="114"/>
                    </a:lnTo>
                    <a:cubicBezTo>
                      <a:pt x="878" y="114"/>
                      <a:pt x="911" y="165"/>
                      <a:pt x="911" y="228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3560762" y="2782888"/>
                <a:ext cx="1470025" cy="180975"/>
              </a:xfrm>
              <a:custGeom>
                <a:avLst/>
                <a:gdLst>
                  <a:gd name="T0" fmla="*/ 0 w 1851"/>
                  <a:gd name="T1" fmla="*/ 228 h 228"/>
                  <a:gd name="T2" fmla="*/ 75 w 1851"/>
                  <a:gd name="T3" fmla="*/ 114 h 228"/>
                  <a:gd name="T4" fmla="*/ 850 w 1851"/>
                  <a:gd name="T5" fmla="*/ 114 h 228"/>
                  <a:gd name="T6" fmla="*/ 925 w 1851"/>
                  <a:gd name="T7" fmla="*/ 0 h 228"/>
                  <a:gd name="T8" fmla="*/ 1001 w 1851"/>
                  <a:gd name="T9" fmla="*/ 114 h 228"/>
                  <a:gd name="T10" fmla="*/ 1775 w 1851"/>
                  <a:gd name="T11" fmla="*/ 114 h 228"/>
                  <a:gd name="T12" fmla="*/ 1851 w 1851"/>
                  <a:gd name="T13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1" h="228">
                    <a:moveTo>
                      <a:pt x="0" y="228"/>
                    </a:moveTo>
                    <a:cubicBezTo>
                      <a:pt x="0" y="165"/>
                      <a:pt x="34" y="114"/>
                      <a:pt x="75" y="114"/>
                    </a:cubicBezTo>
                    <a:lnTo>
                      <a:pt x="850" y="114"/>
                    </a:lnTo>
                    <a:cubicBezTo>
                      <a:pt x="892" y="114"/>
                      <a:pt x="925" y="63"/>
                      <a:pt x="925" y="0"/>
                    </a:cubicBezTo>
                    <a:cubicBezTo>
                      <a:pt x="925" y="63"/>
                      <a:pt x="959" y="114"/>
                      <a:pt x="1001" y="114"/>
                    </a:cubicBezTo>
                    <a:lnTo>
                      <a:pt x="1775" y="114"/>
                    </a:lnTo>
                    <a:cubicBezTo>
                      <a:pt x="1817" y="114"/>
                      <a:pt x="1851" y="165"/>
                      <a:pt x="1851" y="228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2087562" y="2979738"/>
                <a:ext cx="739775" cy="2540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2087562" y="2979738"/>
                <a:ext cx="739775" cy="2540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2" name="Rectangle 9"/>
              <p:cNvSpPr>
                <a:spLocks noChangeArrowheads="1"/>
              </p:cNvSpPr>
              <p:nvPr/>
            </p:nvSpPr>
            <p:spPr bwMode="auto">
              <a:xfrm>
                <a:off x="2243137" y="3027363"/>
                <a:ext cx="533400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Address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>
                <a:off x="2827337" y="2979738"/>
                <a:ext cx="741363" cy="2540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" name="Rectangle 11"/>
              <p:cNvSpPr>
                <a:spLocks noChangeArrowheads="1"/>
              </p:cNvSpPr>
              <p:nvPr/>
            </p:nvSpPr>
            <p:spPr bwMode="auto">
              <a:xfrm>
                <a:off x="2827337" y="2979738"/>
                <a:ext cx="741363" cy="2540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" name="Rectangle 12"/>
              <p:cNvSpPr>
                <a:spLocks noChangeArrowheads="1"/>
              </p:cNvSpPr>
              <p:nvPr/>
            </p:nvSpPr>
            <p:spPr bwMode="auto">
              <a:xfrm>
                <a:off x="2998787" y="3027363"/>
                <a:ext cx="495300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Control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" name="Rectangle 13"/>
              <p:cNvSpPr>
                <a:spLocks noChangeArrowheads="1"/>
              </p:cNvSpPr>
              <p:nvPr/>
            </p:nvSpPr>
            <p:spPr bwMode="auto">
              <a:xfrm>
                <a:off x="3568700" y="2979738"/>
                <a:ext cx="1455738" cy="2540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7" name="Rectangle 14"/>
              <p:cNvSpPr>
                <a:spLocks noChangeArrowheads="1"/>
              </p:cNvSpPr>
              <p:nvPr/>
            </p:nvSpPr>
            <p:spPr bwMode="auto">
              <a:xfrm>
                <a:off x="3568700" y="2979738"/>
                <a:ext cx="1455738" cy="2540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8" name="Rectangle 15"/>
              <p:cNvSpPr>
                <a:spLocks noChangeArrowheads="1"/>
              </p:cNvSpPr>
              <p:nvPr/>
            </p:nvSpPr>
            <p:spPr bwMode="auto">
              <a:xfrm>
                <a:off x="4173537" y="3027363"/>
                <a:ext cx="342900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Data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" name="Rectangle 16"/>
              <p:cNvSpPr>
                <a:spLocks noChangeArrowheads="1"/>
              </p:cNvSpPr>
              <p:nvPr/>
            </p:nvSpPr>
            <p:spPr bwMode="auto">
              <a:xfrm>
                <a:off x="5024437" y="2979738"/>
                <a:ext cx="741363" cy="2540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0" name="Rectangle 17"/>
              <p:cNvSpPr>
                <a:spLocks noChangeArrowheads="1"/>
              </p:cNvSpPr>
              <p:nvPr/>
            </p:nvSpPr>
            <p:spPr bwMode="auto">
              <a:xfrm>
                <a:off x="5024437" y="2979738"/>
                <a:ext cx="741363" cy="2540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1" name="Rectangle 18"/>
              <p:cNvSpPr>
                <a:spLocks noChangeArrowheads="1"/>
              </p:cNvSpPr>
              <p:nvPr/>
            </p:nvSpPr>
            <p:spPr bwMode="auto">
              <a:xfrm>
                <a:off x="5302250" y="3027363"/>
                <a:ext cx="280988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FCS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" name="Rectangle 19"/>
              <p:cNvSpPr>
                <a:spLocks noChangeArrowheads="1"/>
              </p:cNvSpPr>
              <p:nvPr/>
            </p:nvSpPr>
            <p:spPr bwMode="auto">
              <a:xfrm>
                <a:off x="5764212" y="2979738"/>
                <a:ext cx="823913" cy="2540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3" name="Rectangle 20"/>
              <p:cNvSpPr>
                <a:spLocks noChangeArrowheads="1"/>
              </p:cNvSpPr>
              <p:nvPr/>
            </p:nvSpPr>
            <p:spPr bwMode="auto">
              <a:xfrm>
                <a:off x="5764212" y="2979738"/>
                <a:ext cx="823913" cy="2540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4" name="Rectangle 21"/>
              <p:cNvSpPr>
                <a:spLocks noChangeArrowheads="1"/>
              </p:cNvSpPr>
              <p:nvPr/>
            </p:nvSpPr>
            <p:spPr bwMode="auto">
              <a:xfrm>
                <a:off x="6072187" y="3027363"/>
                <a:ext cx="304800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EOF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" name="Freeform 22"/>
              <p:cNvSpPr>
                <a:spLocks/>
              </p:cNvSpPr>
              <p:nvPr/>
            </p:nvSpPr>
            <p:spPr bwMode="auto">
              <a:xfrm>
                <a:off x="2836862" y="2781300"/>
                <a:ext cx="723900" cy="180975"/>
              </a:xfrm>
              <a:custGeom>
                <a:avLst/>
                <a:gdLst>
                  <a:gd name="T0" fmla="*/ 0 w 911"/>
                  <a:gd name="T1" fmla="*/ 228 h 228"/>
                  <a:gd name="T2" fmla="*/ 75 w 911"/>
                  <a:gd name="T3" fmla="*/ 114 h 228"/>
                  <a:gd name="T4" fmla="*/ 380 w 911"/>
                  <a:gd name="T5" fmla="*/ 114 h 228"/>
                  <a:gd name="T6" fmla="*/ 455 w 911"/>
                  <a:gd name="T7" fmla="*/ 0 h 228"/>
                  <a:gd name="T8" fmla="*/ 531 w 911"/>
                  <a:gd name="T9" fmla="*/ 114 h 228"/>
                  <a:gd name="T10" fmla="*/ 836 w 911"/>
                  <a:gd name="T11" fmla="*/ 114 h 228"/>
                  <a:gd name="T12" fmla="*/ 911 w 911"/>
                  <a:gd name="T13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1" h="228">
                    <a:moveTo>
                      <a:pt x="0" y="228"/>
                    </a:moveTo>
                    <a:cubicBezTo>
                      <a:pt x="0" y="165"/>
                      <a:pt x="33" y="114"/>
                      <a:pt x="75" y="114"/>
                    </a:cubicBezTo>
                    <a:lnTo>
                      <a:pt x="380" y="114"/>
                    </a:lnTo>
                    <a:cubicBezTo>
                      <a:pt x="422" y="114"/>
                      <a:pt x="455" y="63"/>
                      <a:pt x="455" y="0"/>
                    </a:cubicBezTo>
                    <a:cubicBezTo>
                      <a:pt x="455" y="63"/>
                      <a:pt x="489" y="114"/>
                      <a:pt x="531" y="114"/>
                    </a:cubicBezTo>
                    <a:lnTo>
                      <a:pt x="836" y="114"/>
                    </a:lnTo>
                    <a:cubicBezTo>
                      <a:pt x="877" y="114"/>
                      <a:pt x="911" y="165"/>
                      <a:pt x="911" y="228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6" name="Freeform 23"/>
              <p:cNvSpPr>
                <a:spLocks/>
              </p:cNvSpPr>
              <p:nvPr/>
            </p:nvSpPr>
            <p:spPr bwMode="auto">
              <a:xfrm>
                <a:off x="5030787" y="2786063"/>
                <a:ext cx="727075" cy="180975"/>
              </a:xfrm>
              <a:custGeom>
                <a:avLst/>
                <a:gdLst>
                  <a:gd name="T0" fmla="*/ 0 w 913"/>
                  <a:gd name="T1" fmla="*/ 227 h 227"/>
                  <a:gd name="T2" fmla="*/ 75 w 913"/>
                  <a:gd name="T3" fmla="*/ 114 h 227"/>
                  <a:gd name="T4" fmla="*/ 381 w 913"/>
                  <a:gd name="T5" fmla="*/ 114 h 227"/>
                  <a:gd name="T6" fmla="*/ 457 w 913"/>
                  <a:gd name="T7" fmla="*/ 0 h 227"/>
                  <a:gd name="T8" fmla="*/ 532 w 913"/>
                  <a:gd name="T9" fmla="*/ 114 h 227"/>
                  <a:gd name="T10" fmla="*/ 838 w 913"/>
                  <a:gd name="T11" fmla="*/ 114 h 227"/>
                  <a:gd name="T12" fmla="*/ 913 w 913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3" h="227">
                    <a:moveTo>
                      <a:pt x="0" y="227"/>
                    </a:moveTo>
                    <a:cubicBezTo>
                      <a:pt x="0" y="165"/>
                      <a:pt x="34" y="114"/>
                      <a:pt x="75" y="114"/>
                    </a:cubicBezTo>
                    <a:lnTo>
                      <a:pt x="381" y="114"/>
                    </a:lnTo>
                    <a:cubicBezTo>
                      <a:pt x="423" y="114"/>
                      <a:pt x="457" y="63"/>
                      <a:pt x="457" y="0"/>
                    </a:cubicBezTo>
                    <a:cubicBezTo>
                      <a:pt x="457" y="63"/>
                      <a:pt x="490" y="114"/>
                      <a:pt x="532" y="114"/>
                    </a:cubicBezTo>
                    <a:lnTo>
                      <a:pt x="838" y="114"/>
                    </a:lnTo>
                    <a:cubicBezTo>
                      <a:pt x="880" y="114"/>
                      <a:pt x="913" y="165"/>
                      <a:pt x="913" y="227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7" name="Freeform 24"/>
              <p:cNvSpPr>
                <a:spLocks/>
              </p:cNvSpPr>
              <p:nvPr/>
            </p:nvSpPr>
            <p:spPr bwMode="auto">
              <a:xfrm>
                <a:off x="1354137" y="2782888"/>
                <a:ext cx="746125" cy="180975"/>
              </a:xfrm>
              <a:custGeom>
                <a:avLst/>
                <a:gdLst>
                  <a:gd name="T0" fmla="*/ 0 w 939"/>
                  <a:gd name="T1" fmla="*/ 228 h 228"/>
                  <a:gd name="T2" fmla="*/ 63 w 939"/>
                  <a:gd name="T3" fmla="*/ 114 h 228"/>
                  <a:gd name="T4" fmla="*/ 406 w 939"/>
                  <a:gd name="T5" fmla="*/ 114 h 228"/>
                  <a:gd name="T6" fmla="*/ 470 w 939"/>
                  <a:gd name="T7" fmla="*/ 0 h 228"/>
                  <a:gd name="T8" fmla="*/ 533 w 939"/>
                  <a:gd name="T9" fmla="*/ 114 h 228"/>
                  <a:gd name="T10" fmla="*/ 876 w 939"/>
                  <a:gd name="T11" fmla="*/ 114 h 228"/>
                  <a:gd name="T12" fmla="*/ 939 w 939"/>
                  <a:gd name="T13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9" h="228">
                    <a:moveTo>
                      <a:pt x="0" y="228"/>
                    </a:moveTo>
                    <a:cubicBezTo>
                      <a:pt x="0" y="165"/>
                      <a:pt x="28" y="114"/>
                      <a:pt x="63" y="114"/>
                    </a:cubicBezTo>
                    <a:lnTo>
                      <a:pt x="406" y="114"/>
                    </a:lnTo>
                    <a:cubicBezTo>
                      <a:pt x="441" y="114"/>
                      <a:pt x="470" y="63"/>
                      <a:pt x="470" y="0"/>
                    </a:cubicBezTo>
                    <a:cubicBezTo>
                      <a:pt x="470" y="63"/>
                      <a:pt x="498" y="114"/>
                      <a:pt x="533" y="114"/>
                    </a:cubicBezTo>
                    <a:lnTo>
                      <a:pt x="876" y="114"/>
                    </a:lnTo>
                    <a:cubicBezTo>
                      <a:pt x="911" y="114"/>
                      <a:pt x="939" y="165"/>
                      <a:pt x="939" y="228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8" name="Freeform 25"/>
              <p:cNvSpPr>
                <a:spLocks/>
              </p:cNvSpPr>
              <p:nvPr/>
            </p:nvSpPr>
            <p:spPr bwMode="auto">
              <a:xfrm>
                <a:off x="5780087" y="2786063"/>
                <a:ext cx="808038" cy="180975"/>
              </a:xfrm>
              <a:custGeom>
                <a:avLst/>
                <a:gdLst>
                  <a:gd name="T0" fmla="*/ 0 w 1016"/>
                  <a:gd name="T1" fmla="*/ 227 h 227"/>
                  <a:gd name="T2" fmla="*/ 75 w 1016"/>
                  <a:gd name="T3" fmla="*/ 114 h 227"/>
                  <a:gd name="T4" fmla="*/ 433 w 1016"/>
                  <a:gd name="T5" fmla="*/ 114 h 227"/>
                  <a:gd name="T6" fmla="*/ 508 w 1016"/>
                  <a:gd name="T7" fmla="*/ 0 h 227"/>
                  <a:gd name="T8" fmla="*/ 583 w 1016"/>
                  <a:gd name="T9" fmla="*/ 114 h 227"/>
                  <a:gd name="T10" fmla="*/ 941 w 1016"/>
                  <a:gd name="T11" fmla="*/ 114 h 227"/>
                  <a:gd name="T12" fmla="*/ 1016 w 1016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16" h="227">
                    <a:moveTo>
                      <a:pt x="0" y="227"/>
                    </a:moveTo>
                    <a:cubicBezTo>
                      <a:pt x="0" y="165"/>
                      <a:pt x="34" y="114"/>
                      <a:pt x="75" y="114"/>
                    </a:cubicBezTo>
                    <a:lnTo>
                      <a:pt x="433" y="114"/>
                    </a:lnTo>
                    <a:cubicBezTo>
                      <a:pt x="474" y="114"/>
                      <a:pt x="508" y="63"/>
                      <a:pt x="508" y="0"/>
                    </a:cubicBezTo>
                    <a:cubicBezTo>
                      <a:pt x="508" y="63"/>
                      <a:pt x="542" y="114"/>
                      <a:pt x="583" y="114"/>
                    </a:cubicBezTo>
                    <a:lnTo>
                      <a:pt x="941" y="114"/>
                    </a:lnTo>
                    <a:cubicBezTo>
                      <a:pt x="982" y="114"/>
                      <a:pt x="1016" y="165"/>
                      <a:pt x="1016" y="227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9" name="Rectangle 26"/>
              <p:cNvSpPr>
                <a:spLocks noChangeArrowheads="1"/>
              </p:cNvSpPr>
              <p:nvPr/>
            </p:nvSpPr>
            <p:spPr bwMode="auto">
              <a:xfrm>
                <a:off x="6670675" y="3032125"/>
                <a:ext cx="420688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HDLC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" name="Rectangle 27"/>
              <p:cNvSpPr>
                <a:spLocks noChangeArrowheads="1"/>
              </p:cNvSpPr>
              <p:nvPr/>
            </p:nvSpPr>
            <p:spPr bwMode="auto">
              <a:xfrm>
                <a:off x="6999287" y="3032125"/>
                <a:ext cx="419100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frame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" name="Rectangle 28"/>
              <p:cNvSpPr>
                <a:spLocks noChangeArrowheads="1"/>
              </p:cNvSpPr>
              <p:nvPr/>
            </p:nvSpPr>
            <p:spPr bwMode="auto">
              <a:xfrm>
                <a:off x="7327900" y="3032125"/>
                <a:ext cx="103188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" name="Freeform 29"/>
              <p:cNvSpPr>
                <a:spLocks/>
              </p:cNvSpPr>
              <p:nvPr/>
            </p:nvSpPr>
            <p:spPr bwMode="auto">
              <a:xfrm>
                <a:off x="3344862" y="4213225"/>
                <a:ext cx="1001713" cy="180975"/>
              </a:xfrm>
              <a:custGeom>
                <a:avLst/>
                <a:gdLst>
                  <a:gd name="T0" fmla="*/ 0 w 1261"/>
                  <a:gd name="T1" fmla="*/ 0 h 228"/>
                  <a:gd name="T2" fmla="*/ 75 w 1261"/>
                  <a:gd name="T3" fmla="*/ 114 h 228"/>
                  <a:gd name="T4" fmla="*/ 555 w 1261"/>
                  <a:gd name="T5" fmla="*/ 114 h 228"/>
                  <a:gd name="T6" fmla="*/ 631 w 1261"/>
                  <a:gd name="T7" fmla="*/ 228 h 228"/>
                  <a:gd name="T8" fmla="*/ 706 w 1261"/>
                  <a:gd name="T9" fmla="*/ 114 h 228"/>
                  <a:gd name="T10" fmla="*/ 1186 w 1261"/>
                  <a:gd name="T11" fmla="*/ 114 h 228"/>
                  <a:gd name="T12" fmla="*/ 1261 w 1261"/>
                  <a:gd name="T13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1" h="228">
                    <a:moveTo>
                      <a:pt x="0" y="0"/>
                    </a:moveTo>
                    <a:cubicBezTo>
                      <a:pt x="0" y="63"/>
                      <a:pt x="33" y="114"/>
                      <a:pt x="75" y="114"/>
                    </a:cubicBezTo>
                    <a:lnTo>
                      <a:pt x="555" y="114"/>
                    </a:lnTo>
                    <a:cubicBezTo>
                      <a:pt x="597" y="114"/>
                      <a:pt x="631" y="165"/>
                      <a:pt x="631" y="228"/>
                    </a:cubicBezTo>
                    <a:cubicBezTo>
                      <a:pt x="631" y="165"/>
                      <a:pt x="664" y="114"/>
                      <a:pt x="706" y="114"/>
                    </a:cubicBezTo>
                    <a:lnTo>
                      <a:pt x="1186" y="114"/>
                    </a:lnTo>
                    <a:cubicBezTo>
                      <a:pt x="1228" y="114"/>
                      <a:pt x="1261" y="63"/>
                      <a:pt x="1261" y="0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3" name="Freeform 30"/>
              <p:cNvSpPr>
                <a:spLocks/>
              </p:cNvSpPr>
              <p:nvPr/>
            </p:nvSpPr>
            <p:spPr bwMode="auto">
              <a:xfrm>
                <a:off x="5345112" y="4211638"/>
                <a:ext cx="996950" cy="180975"/>
              </a:xfrm>
              <a:custGeom>
                <a:avLst/>
                <a:gdLst>
                  <a:gd name="T0" fmla="*/ 0 w 1254"/>
                  <a:gd name="T1" fmla="*/ 0 h 228"/>
                  <a:gd name="T2" fmla="*/ 75 w 1254"/>
                  <a:gd name="T3" fmla="*/ 114 h 228"/>
                  <a:gd name="T4" fmla="*/ 552 w 1254"/>
                  <a:gd name="T5" fmla="*/ 114 h 228"/>
                  <a:gd name="T6" fmla="*/ 627 w 1254"/>
                  <a:gd name="T7" fmla="*/ 228 h 228"/>
                  <a:gd name="T8" fmla="*/ 702 w 1254"/>
                  <a:gd name="T9" fmla="*/ 114 h 228"/>
                  <a:gd name="T10" fmla="*/ 1179 w 1254"/>
                  <a:gd name="T11" fmla="*/ 114 h 228"/>
                  <a:gd name="T12" fmla="*/ 1254 w 1254"/>
                  <a:gd name="T13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28">
                    <a:moveTo>
                      <a:pt x="0" y="0"/>
                    </a:moveTo>
                    <a:cubicBezTo>
                      <a:pt x="0" y="63"/>
                      <a:pt x="34" y="114"/>
                      <a:pt x="75" y="114"/>
                    </a:cubicBezTo>
                    <a:lnTo>
                      <a:pt x="552" y="114"/>
                    </a:lnTo>
                    <a:cubicBezTo>
                      <a:pt x="593" y="114"/>
                      <a:pt x="627" y="165"/>
                      <a:pt x="627" y="228"/>
                    </a:cubicBezTo>
                    <a:cubicBezTo>
                      <a:pt x="627" y="165"/>
                      <a:pt x="661" y="114"/>
                      <a:pt x="702" y="114"/>
                    </a:cubicBezTo>
                    <a:lnTo>
                      <a:pt x="1179" y="114"/>
                    </a:lnTo>
                    <a:cubicBezTo>
                      <a:pt x="1221" y="114"/>
                      <a:pt x="1254" y="63"/>
                      <a:pt x="1254" y="0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4" name="Freeform 31"/>
              <p:cNvSpPr>
                <a:spLocks/>
              </p:cNvSpPr>
              <p:nvPr/>
            </p:nvSpPr>
            <p:spPr bwMode="auto">
              <a:xfrm>
                <a:off x="4346575" y="4213225"/>
                <a:ext cx="998538" cy="180975"/>
              </a:xfrm>
              <a:custGeom>
                <a:avLst/>
                <a:gdLst>
                  <a:gd name="T0" fmla="*/ 0 w 1255"/>
                  <a:gd name="T1" fmla="*/ 0 h 228"/>
                  <a:gd name="T2" fmla="*/ 76 w 1255"/>
                  <a:gd name="T3" fmla="*/ 114 h 228"/>
                  <a:gd name="T4" fmla="*/ 552 w 1255"/>
                  <a:gd name="T5" fmla="*/ 114 h 228"/>
                  <a:gd name="T6" fmla="*/ 628 w 1255"/>
                  <a:gd name="T7" fmla="*/ 228 h 228"/>
                  <a:gd name="T8" fmla="*/ 703 w 1255"/>
                  <a:gd name="T9" fmla="*/ 114 h 228"/>
                  <a:gd name="T10" fmla="*/ 1180 w 1255"/>
                  <a:gd name="T11" fmla="*/ 114 h 228"/>
                  <a:gd name="T12" fmla="*/ 1255 w 1255"/>
                  <a:gd name="T13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5" h="228">
                    <a:moveTo>
                      <a:pt x="0" y="0"/>
                    </a:moveTo>
                    <a:cubicBezTo>
                      <a:pt x="0" y="63"/>
                      <a:pt x="34" y="114"/>
                      <a:pt x="76" y="114"/>
                    </a:cubicBezTo>
                    <a:lnTo>
                      <a:pt x="552" y="114"/>
                    </a:lnTo>
                    <a:cubicBezTo>
                      <a:pt x="594" y="114"/>
                      <a:pt x="628" y="165"/>
                      <a:pt x="628" y="228"/>
                    </a:cubicBezTo>
                    <a:cubicBezTo>
                      <a:pt x="628" y="165"/>
                      <a:pt x="662" y="114"/>
                      <a:pt x="703" y="114"/>
                    </a:cubicBezTo>
                    <a:lnTo>
                      <a:pt x="1180" y="114"/>
                    </a:lnTo>
                    <a:cubicBezTo>
                      <a:pt x="1221" y="114"/>
                      <a:pt x="1255" y="63"/>
                      <a:pt x="1255" y="0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5" name="Freeform 32"/>
              <p:cNvSpPr>
                <a:spLocks/>
              </p:cNvSpPr>
              <p:nvPr/>
            </p:nvSpPr>
            <p:spPr bwMode="auto">
              <a:xfrm>
                <a:off x="6343650" y="4208463"/>
                <a:ext cx="1790700" cy="180975"/>
              </a:xfrm>
              <a:custGeom>
                <a:avLst/>
                <a:gdLst>
                  <a:gd name="T0" fmla="*/ 0 w 2252"/>
                  <a:gd name="T1" fmla="*/ 0 h 227"/>
                  <a:gd name="T2" fmla="*/ 75 w 2252"/>
                  <a:gd name="T3" fmla="*/ 114 h 227"/>
                  <a:gd name="T4" fmla="*/ 1051 w 2252"/>
                  <a:gd name="T5" fmla="*/ 114 h 227"/>
                  <a:gd name="T6" fmla="*/ 1126 w 2252"/>
                  <a:gd name="T7" fmla="*/ 227 h 227"/>
                  <a:gd name="T8" fmla="*/ 1201 w 2252"/>
                  <a:gd name="T9" fmla="*/ 114 h 227"/>
                  <a:gd name="T10" fmla="*/ 2177 w 2252"/>
                  <a:gd name="T11" fmla="*/ 114 h 227"/>
                  <a:gd name="T12" fmla="*/ 2252 w 2252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52" h="227">
                    <a:moveTo>
                      <a:pt x="0" y="0"/>
                    </a:moveTo>
                    <a:cubicBezTo>
                      <a:pt x="0" y="63"/>
                      <a:pt x="34" y="114"/>
                      <a:pt x="75" y="114"/>
                    </a:cubicBezTo>
                    <a:lnTo>
                      <a:pt x="1051" y="114"/>
                    </a:lnTo>
                    <a:cubicBezTo>
                      <a:pt x="1092" y="114"/>
                      <a:pt x="1126" y="164"/>
                      <a:pt x="1126" y="227"/>
                    </a:cubicBezTo>
                    <a:cubicBezTo>
                      <a:pt x="1126" y="164"/>
                      <a:pt x="1160" y="114"/>
                      <a:pt x="1201" y="114"/>
                    </a:cubicBezTo>
                    <a:lnTo>
                      <a:pt x="2177" y="114"/>
                    </a:lnTo>
                    <a:cubicBezTo>
                      <a:pt x="2219" y="114"/>
                      <a:pt x="2252" y="63"/>
                      <a:pt x="2252" y="0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6" name="Freeform 33"/>
              <p:cNvSpPr>
                <a:spLocks/>
              </p:cNvSpPr>
              <p:nvPr/>
            </p:nvSpPr>
            <p:spPr bwMode="auto">
              <a:xfrm>
                <a:off x="2347912" y="4211638"/>
                <a:ext cx="998538" cy="180975"/>
              </a:xfrm>
              <a:custGeom>
                <a:avLst/>
                <a:gdLst>
                  <a:gd name="T0" fmla="*/ 0 w 1257"/>
                  <a:gd name="T1" fmla="*/ 0 h 228"/>
                  <a:gd name="T2" fmla="*/ 76 w 1257"/>
                  <a:gd name="T3" fmla="*/ 114 h 228"/>
                  <a:gd name="T4" fmla="*/ 553 w 1257"/>
                  <a:gd name="T5" fmla="*/ 114 h 228"/>
                  <a:gd name="T6" fmla="*/ 629 w 1257"/>
                  <a:gd name="T7" fmla="*/ 228 h 228"/>
                  <a:gd name="T8" fmla="*/ 704 w 1257"/>
                  <a:gd name="T9" fmla="*/ 114 h 228"/>
                  <a:gd name="T10" fmla="*/ 1182 w 1257"/>
                  <a:gd name="T11" fmla="*/ 114 h 228"/>
                  <a:gd name="T12" fmla="*/ 1257 w 1257"/>
                  <a:gd name="T13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7" h="228">
                    <a:moveTo>
                      <a:pt x="0" y="0"/>
                    </a:moveTo>
                    <a:cubicBezTo>
                      <a:pt x="0" y="63"/>
                      <a:pt x="34" y="114"/>
                      <a:pt x="76" y="114"/>
                    </a:cubicBezTo>
                    <a:lnTo>
                      <a:pt x="553" y="114"/>
                    </a:lnTo>
                    <a:cubicBezTo>
                      <a:pt x="595" y="114"/>
                      <a:pt x="629" y="165"/>
                      <a:pt x="629" y="228"/>
                    </a:cubicBezTo>
                    <a:cubicBezTo>
                      <a:pt x="629" y="165"/>
                      <a:pt x="662" y="114"/>
                      <a:pt x="704" y="114"/>
                    </a:cubicBezTo>
                    <a:lnTo>
                      <a:pt x="1182" y="114"/>
                    </a:lnTo>
                    <a:cubicBezTo>
                      <a:pt x="1223" y="114"/>
                      <a:pt x="1257" y="63"/>
                      <a:pt x="1257" y="0"/>
                    </a:cubicBezTo>
                  </a:path>
                </a:pathLst>
              </a:custGeom>
              <a:noFill/>
              <a:ln w="12700" cap="rnd">
                <a:solidFill>
                  <a:srgbClr val="00206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7" name="Rectangle 34"/>
              <p:cNvSpPr>
                <a:spLocks noChangeArrowheads="1"/>
              </p:cNvSpPr>
              <p:nvPr/>
            </p:nvSpPr>
            <p:spPr bwMode="auto">
              <a:xfrm>
                <a:off x="2740025" y="4395788"/>
                <a:ext cx="127000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" name="Rectangle 35"/>
              <p:cNvSpPr>
                <a:spLocks noChangeArrowheads="1"/>
              </p:cNvSpPr>
              <p:nvPr/>
            </p:nvSpPr>
            <p:spPr bwMode="auto">
              <a:xfrm>
                <a:off x="2814637" y="4395788"/>
                <a:ext cx="228600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" name="Rectangle 36"/>
              <p:cNvSpPr>
                <a:spLocks noChangeArrowheads="1"/>
              </p:cNvSpPr>
              <p:nvPr/>
            </p:nvSpPr>
            <p:spPr bwMode="auto">
              <a:xfrm>
                <a:off x="3346450" y="3632200"/>
                <a:ext cx="998538" cy="2413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0" name="Rectangle 37"/>
              <p:cNvSpPr>
                <a:spLocks noChangeArrowheads="1"/>
              </p:cNvSpPr>
              <p:nvPr/>
            </p:nvSpPr>
            <p:spPr bwMode="auto">
              <a:xfrm>
                <a:off x="3346450" y="3632200"/>
                <a:ext cx="998538" cy="2413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1" name="Rectangle 39"/>
              <p:cNvSpPr>
                <a:spLocks noChangeArrowheads="1"/>
              </p:cNvSpPr>
              <p:nvPr/>
            </p:nvSpPr>
            <p:spPr bwMode="auto">
              <a:xfrm>
                <a:off x="2347912" y="3632200"/>
                <a:ext cx="998538" cy="2413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2" name="Rectangle 40"/>
              <p:cNvSpPr>
                <a:spLocks noChangeArrowheads="1"/>
              </p:cNvSpPr>
              <p:nvPr/>
            </p:nvSpPr>
            <p:spPr bwMode="auto">
              <a:xfrm>
                <a:off x="2347912" y="3632200"/>
                <a:ext cx="998538" cy="2413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3" name="Rectangle 42"/>
              <p:cNvSpPr>
                <a:spLocks noChangeArrowheads="1"/>
              </p:cNvSpPr>
              <p:nvPr/>
            </p:nvSpPr>
            <p:spPr bwMode="auto">
              <a:xfrm>
                <a:off x="4344987" y="3632200"/>
                <a:ext cx="1000125" cy="2413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4" name="Rectangle 43"/>
              <p:cNvSpPr>
                <a:spLocks noChangeArrowheads="1"/>
              </p:cNvSpPr>
              <p:nvPr/>
            </p:nvSpPr>
            <p:spPr bwMode="auto">
              <a:xfrm>
                <a:off x="4344987" y="3632200"/>
                <a:ext cx="1000125" cy="2413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5" name="Rectangle 45"/>
              <p:cNvSpPr>
                <a:spLocks noChangeArrowheads="1"/>
              </p:cNvSpPr>
              <p:nvPr/>
            </p:nvSpPr>
            <p:spPr bwMode="auto">
              <a:xfrm>
                <a:off x="6342062" y="3632200"/>
                <a:ext cx="1792288" cy="2413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6" name="Rectangle 46"/>
              <p:cNvSpPr>
                <a:spLocks noChangeArrowheads="1"/>
              </p:cNvSpPr>
              <p:nvPr/>
            </p:nvSpPr>
            <p:spPr bwMode="auto">
              <a:xfrm>
                <a:off x="6342062" y="3632200"/>
                <a:ext cx="1792288" cy="2413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8" name="Rectangle 48"/>
              <p:cNvSpPr>
                <a:spLocks noChangeArrowheads="1"/>
              </p:cNvSpPr>
              <p:nvPr/>
            </p:nvSpPr>
            <p:spPr bwMode="auto">
              <a:xfrm>
                <a:off x="5345112" y="3632200"/>
                <a:ext cx="998538" cy="2413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9" name="Rectangle 49"/>
              <p:cNvSpPr>
                <a:spLocks noChangeArrowheads="1"/>
              </p:cNvSpPr>
              <p:nvPr/>
            </p:nvSpPr>
            <p:spPr bwMode="auto">
              <a:xfrm>
                <a:off x="5345112" y="3632200"/>
                <a:ext cx="998538" cy="2413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0" name="Rectangle 51"/>
              <p:cNvSpPr>
                <a:spLocks noChangeArrowheads="1"/>
              </p:cNvSpPr>
              <p:nvPr/>
            </p:nvSpPr>
            <p:spPr bwMode="auto">
              <a:xfrm>
                <a:off x="3346450" y="3938588"/>
                <a:ext cx="998538" cy="236538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1" name="Rectangle 52"/>
              <p:cNvSpPr>
                <a:spLocks noChangeArrowheads="1"/>
              </p:cNvSpPr>
              <p:nvPr/>
            </p:nvSpPr>
            <p:spPr bwMode="auto">
              <a:xfrm>
                <a:off x="3346450" y="3938588"/>
                <a:ext cx="998538" cy="236538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2" name="Rectangle 54"/>
              <p:cNvSpPr>
                <a:spLocks noChangeArrowheads="1"/>
              </p:cNvSpPr>
              <p:nvPr/>
            </p:nvSpPr>
            <p:spPr bwMode="auto">
              <a:xfrm>
                <a:off x="2347912" y="3938588"/>
                <a:ext cx="998538" cy="236538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3" name="Rectangle 55"/>
              <p:cNvSpPr>
                <a:spLocks noChangeArrowheads="1"/>
              </p:cNvSpPr>
              <p:nvPr/>
            </p:nvSpPr>
            <p:spPr bwMode="auto">
              <a:xfrm>
                <a:off x="2347912" y="3938588"/>
                <a:ext cx="998538" cy="236538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4" name="Rectangle 57"/>
              <p:cNvSpPr>
                <a:spLocks noChangeArrowheads="1"/>
              </p:cNvSpPr>
              <p:nvPr/>
            </p:nvSpPr>
            <p:spPr bwMode="auto">
              <a:xfrm>
                <a:off x="4344987" y="3938588"/>
                <a:ext cx="1000125" cy="236538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5" name="Rectangle 58"/>
              <p:cNvSpPr>
                <a:spLocks noChangeArrowheads="1"/>
              </p:cNvSpPr>
              <p:nvPr/>
            </p:nvSpPr>
            <p:spPr bwMode="auto">
              <a:xfrm>
                <a:off x="4344987" y="3938588"/>
                <a:ext cx="1000125" cy="236538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6" name="Rectangle 60"/>
              <p:cNvSpPr>
                <a:spLocks noChangeArrowheads="1"/>
              </p:cNvSpPr>
              <p:nvPr/>
            </p:nvSpPr>
            <p:spPr bwMode="auto">
              <a:xfrm>
                <a:off x="6342062" y="3938588"/>
                <a:ext cx="1792288" cy="236538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7" name="Rectangle 61"/>
              <p:cNvSpPr>
                <a:spLocks noChangeArrowheads="1"/>
              </p:cNvSpPr>
              <p:nvPr/>
            </p:nvSpPr>
            <p:spPr bwMode="auto">
              <a:xfrm>
                <a:off x="6342062" y="3938588"/>
                <a:ext cx="1792288" cy="236538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9" name="Rectangle 63"/>
              <p:cNvSpPr>
                <a:spLocks noChangeArrowheads="1"/>
              </p:cNvSpPr>
              <p:nvPr/>
            </p:nvSpPr>
            <p:spPr bwMode="auto">
              <a:xfrm>
                <a:off x="5345112" y="3938588"/>
                <a:ext cx="998538" cy="236538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0" name="Rectangle 64"/>
              <p:cNvSpPr>
                <a:spLocks noChangeArrowheads="1"/>
              </p:cNvSpPr>
              <p:nvPr/>
            </p:nvSpPr>
            <p:spPr bwMode="auto">
              <a:xfrm>
                <a:off x="5345112" y="3938588"/>
                <a:ext cx="998538" cy="236538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1" name="Rectangle 66"/>
              <p:cNvSpPr>
                <a:spLocks noChangeArrowheads="1"/>
              </p:cNvSpPr>
              <p:nvPr/>
            </p:nvSpPr>
            <p:spPr bwMode="auto">
              <a:xfrm>
                <a:off x="1354137" y="2979738"/>
                <a:ext cx="739775" cy="254000"/>
              </a:xfrm>
              <a:prstGeom prst="rect">
                <a:avLst/>
              </a:pr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2" name="Rectangle 67"/>
              <p:cNvSpPr>
                <a:spLocks noChangeArrowheads="1"/>
              </p:cNvSpPr>
              <p:nvPr/>
            </p:nvSpPr>
            <p:spPr bwMode="auto">
              <a:xfrm>
                <a:off x="1354137" y="2979738"/>
                <a:ext cx="739775" cy="254000"/>
              </a:xfrm>
              <a:prstGeom prst="rect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3" name="Rectangle 68"/>
              <p:cNvSpPr>
                <a:spLocks noChangeArrowheads="1"/>
              </p:cNvSpPr>
              <p:nvPr/>
            </p:nvSpPr>
            <p:spPr bwMode="auto">
              <a:xfrm>
                <a:off x="1624012" y="3027363"/>
                <a:ext cx="292100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SOF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4" name="Line 69"/>
              <p:cNvSpPr>
                <a:spLocks noChangeShapeType="1"/>
              </p:cNvSpPr>
              <p:nvPr/>
            </p:nvSpPr>
            <p:spPr bwMode="auto">
              <a:xfrm flipH="1">
                <a:off x="2347912" y="3233738"/>
                <a:ext cx="1220788" cy="398463"/>
              </a:xfrm>
              <a:prstGeom prst="line">
                <a:avLst/>
              </a:prstGeom>
              <a:noFill/>
              <a:ln w="12700" cap="rnd">
                <a:solidFill>
                  <a:srgbClr val="C050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5" name="Line 70"/>
              <p:cNvSpPr>
                <a:spLocks noChangeShapeType="1"/>
              </p:cNvSpPr>
              <p:nvPr/>
            </p:nvSpPr>
            <p:spPr bwMode="auto">
              <a:xfrm>
                <a:off x="5024437" y="3233738"/>
                <a:ext cx="3109913" cy="398463"/>
              </a:xfrm>
              <a:prstGeom prst="line">
                <a:avLst/>
              </a:prstGeom>
              <a:noFill/>
              <a:ln w="12700" cap="rnd">
                <a:solidFill>
                  <a:srgbClr val="C050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6" name="Rectangle 71"/>
              <p:cNvSpPr>
                <a:spLocks noChangeArrowheads="1"/>
              </p:cNvSpPr>
              <p:nvPr/>
            </p:nvSpPr>
            <p:spPr bwMode="auto">
              <a:xfrm>
                <a:off x="1085850" y="3668713"/>
                <a:ext cx="3556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Dow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" name="Rectangle 72"/>
              <p:cNvSpPr>
                <a:spLocks noChangeArrowheads="1"/>
              </p:cNvSpPr>
              <p:nvPr/>
            </p:nvSpPr>
            <p:spPr bwMode="auto">
              <a:xfrm>
                <a:off x="1336675" y="3668713"/>
                <a:ext cx="153988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" name="Rectangle 73"/>
              <p:cNvSpPr>
                <a:spLocks noChangeArrowheads="1"/>
              </p:cNvSpPr>
              <p:nvPr/>
            </p:nvSpPr>
            <p:spPr bwMode="auto">
              <a:xfrm>
                <a:off x="1408112" y="3668713"/>
                <a:ext cx="1270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" name="Rectangle 74"/>
              <p:cNvSpPr>
                <a:spLocks noChangeArrowheads="1"/>
              </p:cNvSpPr>
              <p:nvPr/>
            </p:nvSpPr>
            <p:spPr bwMode="auto">
              <a:xfrm>
                <a:off x="1450975" y="3668713"/>
                <a:ext cx="9779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link SCA frame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0" name="Rectangle 75"/>
              <p:cNvSpPr>
                <a:spLocks noChangeArrowheads="1"/>
              </p:cNvSpPr>
              <p:nvPr/>
            </p:nvSpPr>
            <p:spPr bwMode="auto">
              <a:xfrm>
                <a:off x="2249487" y="3668713"/>
                <a:ext cx="1143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1" name="Rectangle 76"/>
              <p:cNvSpPr>
                <a:spLocks noChangeArrowheads="1"/>
              </p:cNvSpPr>
              <p:nvPr/>
            </p:nvSpPr>
            <p:spPr bwMode="auto">
              <a:xfrm>
                <a:off x="1243012" y="3975100"/>
                <a:ext cx="2540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Up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2" name="Rectangle 77"/>
              <p:cNvSpPr>
                <a:spLocks noChangeArrowheads="1"/>
              </p:cNvSpPr>
              <p:nvPr/>
            </p:nvSpPr>
            <p:spPr bwMode="auto">
              <a:xfrm>
                <a:off x="1401762" y="3975100"/>
                <a:ext cx="1270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3" name="Rectangle 78"/>
              <p:cNvSpPr>
                <a:spLocks noChangeArrowheads="1"/>
              </p:cNvSpPr>
              <p:nvPr/>
            </p:nvSpPr>
            <p:spPr bwMode="auto">
              <a:xfrm>
                <a:off x="1443037" y="3975100"/>
                <a:ext cx="979488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link SCA frame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4" name="Rectangle 79"/>
              <p:cNvSpPr>
                <a:spLocks noChangeArrowheads="1"/>
              </p:cNvSpPr>
              <p:nvPr/>
            </p:nvSpPr>
            <p:spPr bwMode="auto">
              <a:xfrm>
                <a:off x="2241550" y="3975100"/>
                <a:ext cx="114300" cy="242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5" name="Rectangle 80"/>
              <p:cNvSpPr>
                <a:spLocks noChangeArrowheads="1"/>
              </p:cNvSpPr>
              <p:nvPr/>
            </p:nvSpPr>
            <p:spPr bwMode="auto">
              <a:xfrm>
                <a:off x="3740150" y="4395788"/>
                <a:ext cx="127000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6" name="Rectangle 81"/>
              <p:cNvSpPr>
                <a:spLocks noChangeArrowheads="1"/>
              </p:cNvSpPr>
              <p:nvPr/>
            </p:nvSpPr>
            <p:spPr bwMode="auto">
              <a:xfrm>
                <a:off x="3814762" y="4395788"/>
                <a:ext cx="228600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7" name="Rectangle 82"/>
              <p:cNvSpPr>
                <a:spLocks noChangeArrowheads="1"/>
              </p:cNvSpPr>
              <p:nvPr/>
            </p:nvSpPr>
            <p:spPr bwMode="auto">
              <a:xfrm>
                <a:off x="4738687" y="4395788"/>
                <a:ext cx="128588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8" name="Rectangle 83"/>
              <p:cNvSpPr>
                <a:spLocks noChangeArrowheads="1"/>
              </p:cNvSpPr>
              <p:nvPr/>
            </p:nvSpPr>
            <p:spPr bwMode="auto">
              <a:xfrm>
                <a:off x="4813300" y="4395788"/>
                <a:ext cx="230188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9" name="Rectangle 84"/>
              <p:cNvSpPr>
                <a:spLocks noChangeArrowheads="1"/>
              </p:cNvSpPr>
              <p:nvPr/>
            </p:nvSpPr>
            <p:spPr bwMode="auto">
              <a:xfrm>
                <a:off x="5735637" y="4395788"/>
                <a:ext cx="128588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0" name="Rectangle 85"/>
              <p:cNvSpPr>
                <a:spLocks noChangeArrowheads="1"/>
              </p:cNvSpPr>
              <p:nvPr/>
            </p:nvSpPr>
            <p:spPr bwMode="auto">
              <a:xfrm>
                <a:off x="5810250" y="4395788"/>
                <a:ext cx="230188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1" name="Rectangle 88"/>
              <p:cNvSpPr>
                <a:spLocks noChangeArrowheads="1"/>
              </p:cNvSpPr>
              <p:nvPr/>
            </p:nvSpPr>
            <p:spPr bwMode="auto">
              <a:xfrm>
                <a:off x="6826885" y="4395788"/>
                <a:ext cx="973023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800" dirty="0" smtClean="0">
                    <a:solidFill>
                      <a:srgbClr val="002060"/>
                    </a:solidFill>
                    <a:latin typeface="Calibri" panose="020F0502020204030204" pitchFamily="34" charset="0"/>
                  </a:rPr>
                  <a:t>0 bits / 16 bits /  </a:t>
                </a: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32 bits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2" name="Rectangle 89"/>
              <p:cNvSpPr>
                <a:spLocks noChangeArrowheads="1"/>
              </p:cNvSpPr>
              <p:nvPr/>
            </p:nvSpPr>
            <p:spPr bwMode="auto">
              <a:xfrm>
                <a:off x="1635125" y="2663825"/>
                <a:ext cx="1270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3" name="Rectangle 90"/>
              <p:cNvSpPr>
                <a:spLocks noChangeArrowheads="1"/>
              </p:cNvSpPr>
              <p:nvPr/>
            </p:nvSpPr>
            <p:spPr bwMode="auto">
              <a:xfrm>
                <a:off x="1709737" y="2663825"/>
                <a:ext cx="2286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4" name="Rectangle 91"/>
              <p:cNvSpPr>
                <a:spLocks noChangeArrowheads="1"/>
              </p:cNvSpPr>
              <p:nvPr/>
            </p:nvSpPr>
            <p:spPr bwMode="auto">
              <a:xfrm>
                <a:off x="2371725" y="2663825"/>
                <a:ext cx="1270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5" name="Rectangle 92"/>
              <p:cNvSpPr>
                <a:spLocks noChangeArrowheads="1"/>
              </p:cNvSpPr>
              <p:nvPr/>
            </p:nvSpPr>
            <p:spPr bwMode="auto">
              <a:xfrm>
                <a:off x="2446337" y="2663825"/>
                <a:ext cx="2286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6" name="Rectangle 93"/>
              <p:cNvSpPr>
                <a:spLocks noChangeArrowheads="1"/>
              </p:cNvSpPr>
              <p:nvPr/>
            </p:nvSpPr>
            <p:spPr bwMode="auto">
              <a:xfrm>
                <a:off x="3092450" y="2663825"/>
                <a:ext cx="1270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" name="Rectangle 94"/>
              <p:cNvSpPr>
                <a:spLocks noChangeArrowheads="1"/>
              </p:cNvSpPr>
              <p:nvPr/>
            </p:nvSpPr>
            <p:spPr bwMode="auto">
              <a:xfrm>
                <a:off x="3167062" y="2663825"/>
                <a:ext cx="2286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" name="Rectangle 95"/>
              <p:cNvSpPr>
                <a:spLocks noChangeArrowheads="1"/>
              </p:cNvSpPr>
              <p:nvPr/>
            </p:nvSpPr>
            <p:spPr bwMode="auto">
              <a:xfrm>
                <a:off x="5273675" y="2663825"/>
                <a:ext cx="1524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16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" name="Rectangle 96"/>
              <p:cNvSpPr>
                <a:spLocks noChangeArrowheads="1"/>
              </p:cNvSpPr>
              <p:nvPr/>
            </p:nvSpPr>
            <p:spPr bwMode="auto">
              <a:xfrm>
                <a:off x="5376862" y="2663825"/>
                <a:ext cx="762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" name="Rectangle 97"/>
              <p:cNvSpPr>
                <a:spLocks noChangeArrowheads="1"/>
              </p:cNvSpPr>
              <p:nvPr/>
            </p:nvSpPr>
            <p:spPr bwMode="auto">
              <a:xfrm>
                <a:off x="5399087" y="2663825"/>
                <a:ext cx="2286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" name="Rectangle 98"/>
              <p:cNvSpPr>
                <a:spLocks noChangeArrowheads="1"/>
              </p:cNvSpPr>
              <p:nvPr/>
            </p:nvSpPr>
            <p:spPr bwMode="auto">
              <a:xfrm>
                <a:off x="4127500" y="2663825"/>
                <a:ext cx="179388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16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" name="Rectangle 99"/>
              <p:cNvSpPr>
                <a:spLocks noChangeArrowheads="1"/>
              </p:cNvSpPr>
              <p:nvPr/>
            </p:nvSpPr>
            <p:spPr bwMode="auto">
              <a:xfrm>
                <a:off x="4248150" y="2663825"/>
                <a:ext cx="44884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800" dirty="0">
                    <a:solidFill>
                      <a:srgbClr val="002060"/>
                    </a:solidFill>
                    <a:latin typeface="Calibri" panose="020F0502020204030204" pitchFamily="34" charset="0"/>
                  </a:rPr>
                  <a:t>x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" name="Rectangle 100"/>
              <p:cNvSpPr>
                <a:spLocks noChangeArrowheads="1"/>
              </p:cNvSpPr>
              <p:nvPr/>
            </p:nvSpPr>
            <p:spPr bwMode="auto">
              <a:xfrm>
                <a:off x="4279900" y="2663825"/>
                <a:ext cx="6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" name="Rectangle 101"/>
              <p:cNvSpPr>
                <a:spLocks noChangeArrowheads="1"/>
              </p:cNvSpPr>
              <p:nvPr/>
            </p:nvSpPr>
            <p:spPr bwMode="auto">
              <a:xfrm>
                <a:off x="4311332" y="2663825"/>
                <a:ext cx="24045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800" dirty="0">
                    <a:solidFill>
                      <a:srgbClr val="002060"/>
                    </a:solidFill>
                    <a:latin typeface="Calibri" panose="020F0502020204030204" pitchFamily="34" charset="0"/>
                  </a:rPr>
                  <a:t>N</a:t>
                </a: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 bits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" name="Rectangle 102"/>
              <p:cNvSpPr>
                <a:spLocks noChangeArrowheads="1"/>
              </p:cNvSpPr>
              <p:nvPr/>
            </p:nvSpPr>
            <p:spPr bwMode="auto">
              <a:xfrm>
                <a:off x="6092825" y="2663825"/>
                <a:ext cx="1270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8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6" name="Rectangle 103"/>
              <p:cNvSpPr>
                <a:spLocks noChangeArrowheads="1"/>
              </p:cNvSpPr>
              <p:nvPr/>
            </p:nvSpPr>
            <p:spPr bwMode="auto">
              <a:xfrm>
                <a:off x="6167437" y="2663825"/>
                <a:ext cx="22860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</a:rPr>
                  <a:t>bits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97" name="Group 96"/>
              <p:cNvGrpSpPr/>
              <p:nvPr/>
            </p:nvGrpSpPr>
            <p:grpSpPr>
              <a:xfrm>
                <a:off x="2348230" y="3609202"/>
                <a:ext cx="4000183" cy="276999"/>
                <a:chOff x="2348230" y="3609202"/>
                <a:chExt cx="4000183" cy="276999"/>
              </a:xfrm>
            </p:grpSpPr>
            <p:sp>
              <p:nvSpPr>
                <p:cNvPr id="103" name="TextBox 102"/>
                <p:cNvSpPr txBox="1"/>
                <p:nvPr/>
              </p:nvSpPr>
              <p:spPr>
                <a:xfrm>
                  <a:off x="2348230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ID</a:t>
                  </a:r>
                  <a:endParaRPr lang="en-US" sz="1200" dirty="0"/>
                </a:p>
              </p:txBody>
            </p:sp>
            <p:sp>
              <p:nvSpPr>
                <p:cNvPr id="104" name="TextBox 103"/>
                <p:cNvSpPr txBox="1"/>
                <p:nvPr/>
              </p:nvSpPr>
              <p:spPr>
                <a:xfrm>
                  <a:off x="3351954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CH</a:t>
                  </a:r>
                  <a:endParaRPr lang="en-US" sz="1200" dirty="0"/>
                </a:p>
              </p:txBody>
            </p:sp>
            <p:sp>
              <p:nvSpPr>
                <p:cNvPr id="105" name="TextBox 104"/>
                <p:cNvSpPr txBox="1"/>
                <p:nvPr/>
              </p:nvSpPr>
              <p:spPr>
                <a:xfrm>
                  <a:off x="4355678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LEN</a:t>
                  </a:r>
                  <a:endParaRPr lang="en-US" sz="1200" dirty="0"/>
                </a:p>
              </p:txBody>
            </p:sp>
            <p:sp>
              <p:nvSpPr>
                <p:cNvPr id="106" name="TextBox 105"/>
                <p:cNvSpPr txBox="1"/>
                <p:nvPr/>
              </p:nvSpPr>
              <p:spPr>
                <a:xfrm>
                  <a:off x="5359401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CMD</a:t>
                  </a:r>
                  <a:endParaRPr lang="en-US" sz="1200" dirty="0"/>
                </a:p>
              </p:txBody>
            </p:sp>
          </p:grpSp>
          <p:grpSp>
            <p:nvGrpSpPr>
              <p:cNvPr id="98" name="Group 97"/>
              <p:cNvGrpSpPr/>
              <p:nvPr/>
            </p:nvGrpSpPr>
            <p:grpSpPr>
              <a:xfrm>
                <a:off x="2348230" y="3913435"/>
                <a:ext cx="4000183" cy="276999"/>
                <a:chOff x="2348230" y="3609202"/>
                <a:chExt cx="4000183" cy="276999"/>
              </a:xfrm>
            </p:grpSpPr>
            <p:sp>
              <p:nvSpPr>
                <p:cNvPr id="99" name="TextBox 98"/>
                <p:cNvSpPr txBox="1"/>
                <p:nvPr/>
              </p:nvSpPr>
              <p:spPr>
                <a:xfrm>
                  <a:off x="2348230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ID</a:t>
                  </a:r>
                  <a:endParaRPr lang="en-US" sz="1200" dirty="0"/>
                </a:p>
              </p:txBody>
            </p:sp>
            <p:sp>
              <p:nvSpPr>
                <p:cNvPr id="100" name="TextBox 99"/>
                <p:cNvSpPr txBox="1"/>
                <p:nvPr/>
              </p:nvSpPr>
              <p:spPr>
                <a:xfrm>
                  <a:off x="3351954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CH</a:t>
                  </a:r>
                  <a:endParaRPr lang="en-US" sz="1200" dirty="0"/>
                </a:p>
              </p:txBody>
            </p:sp>
            <p:sp>
              <p:nvSpPr>
                <p:cNvPr id="101" name="TextBox 100"/>
                <p:cNvSpPr txBox="1"/>
                <p:nvPr/>
              </p:nvSpPr>
              <p:spPr>
                <a:xfrm>
                  <a:off x="4355678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LEN</a:t>
                  </a:r>
                  <a:endParaRPr lang="en-US" sz="1200" dirty="0"/>
                </a:p>
              </p:txBody>
            </p:sp>
            <p:sp>
              <p:nvSpPr>
                <p:cNvPr id="102" name="TextBox 101"/>
                <p:cNvSpPr txBox="1"/>
                <p:nvPr/>
              </p:nvSpPr>
              <p:spPr>
                <a:xfrm>
                  <a:off x="5359401" y="3609202"/>
                  <a:ext cx="9890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ERR</a:t>
                  </a:r>
                  <a:endParaRPr lang="en-US" sz="1200" dirty="0"/>
                </a:p>
              </p:txBody>
            </p:sp>
          </p:grpSp>
        </p:grpSp>
        <p:sp>
          <p:nvSpPr>
            <p:cNvPr id="109" name="TextBox 108"/>
            <p:cNvSpPr txBox="1"/>
            <p:nvPr/>
          </p:nvSpPr>
          <p:spPr>
            <a:xfrm>
              <a:off x="6340792" y="2794090"/>
              <a:ext cx="17859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DATA</a:t>
              </a:r>
              <a:endParaRPr lang="en-US" sz="1200" dirty="0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6340792" y="3084850"/>
              <a:ext cx="17859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DATA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2014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14371</TotalTime>
  <Words>1394</Words>
  <Application>Microsoft Office PowerPoint</Application>
  <PresentationFormat>On-screen Show (4:3)</PresentationFormat>
  <Paragraphs>556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MS Mincho</vt:lpstr>
      <vt:lpstr>Arial</vt:lpstr>
      <vt:lpstr>Arial Narrow</vt:lpstr>
      <vt:lpstr>Calibri</vt:lpstr>
      <vt:lpstr>Cambria Math</vt:lpstr>
      <vt:lpstr>Georgia</vt:lpstr>
      <vt:lpstr>Times New Roman</vt:lpstr>
      <vt:lpstr>Clarity</vt:lpstr>
      <vt:lpstr>GBT-SCA The Slow Control Adapter for the GBT system</vt:lpstr>
      <vt:lpstr>Outline:</vt:lpstr>
      <vt:lpstr>The GBT Chipset</vt:lpstr>
      <vt:lpstr>The SCA in the GBT system</vt:lpstr>
      <vt:lpstr>Communication</vt:lpstr>
      <vt:lpstr>Communication protocol scheme</vt:lpstr>
      <vt:lpstr>Communication protocol scheme</vt:lpstr>
      <vt:lpstr>Communication protocol scheme</vt:lpstr>
      <vt:lpstr>Communication protocol scheme</vt:lpstr>
      <vt:lpstr>The GBT-SCA architecture</vt:lpstr>
      <vt:lpstr>I^2 C master</vt:lpstr>
      <vt:lpstr>Example of I^2 C operation</vt:lpstr>
      <vt:lpstr>JTAG master Interface</vt:lpstr>
      <vt:lpstr>SPI serial bus master Interface</vt:lpstr>
      <vt:lpstr>Parallel Interface Adapter</vt:lpstr>
      <vt:lpstr>ADC</vt:lpstr>
      <vt:lpstr>ADC</vt:lpstr>
      <vt:lpstr>Prototype test bench</vt:lpstr>
      <vt:lpstr>Stand-alone test-bench  </vt:lpstr>
      <vt:lpstr>Stand-alone test-bench  </vt:lpstr>
      <vt:lpstr>Radiation Performances </vt:lpstr>
      <vt:lpstr>Electrical characteristics </vt:lpstr>
      <vt:lpstr>Packaging</vt:lpstr>
      <vt:lpstr>Others information</vt:lpstr>
      <vt:lpstr>User manual</vt:lpstr>
      <vt:lpstr>GBT-SCA The Slow Control Adapter for the GBT system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GBT-SCA Updates and chip results</dc:title>
  <dc:creator>Alessandro Caratelli</dc:creator>
  <cp:lastModifiedBy>Alessandro Caratelli</cp:lastModifiedBy>
  <cp:revision>95</cp:revision>
  <dcterms:created xsi:type="dcterms:W3CDTF">2015-03-28T19:24:43Z</dcterms:created>
  <dcterms:modified xsi:type="dcterms:W3CDTF">2015-04-09T09:19:27Z</dcterms:modified>
</cp:coreProperties>
</file>