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88" r:id="rId3"/>
    <p:sldId id="289" r:id="rId4"/>
    <p:sldId id="29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5D20"/>
    <a:srgbClr val="1DFF83"/>
    <a:srgbClr val="61D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8539A7A-D45C-40E2-B7BA-E2830703E9B9}" type="datetimeFigureOut">
              <a:rPr lang="en-US"/>
              <a:pPr>
                <a:defRPr/>
              </a:pPr>
              <a:t>4/9/2015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B8F1E6-5AD1-4A09-AD8A-6619E0CF47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356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8C1A8B0-F46F-41C6-B4B0-45B2F178ADEC}" type="datetimeFigureOut">
              <a:rPr lang="en-GB"/>
              <a:pPr>
                <a:defRPr/>
              </a:pPr>
              <a:t>09/04/2015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8886A44-1EF2-4711-A424-BECB44503F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6222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3"/>
          <p:cNvGraphicFramePr>
            <a:graphicFrameLocks noChangeAspect="1"/>
          </p:cNvGraphicFramePr>
          <p:nvPr userDrawn="1"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38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1825" y="0"/>
            <a:ext cx="7975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151130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94525" y="6443663"/>
            <a:ext cx="213360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78780124-17A8-4F91-A582-2D3E41816C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8" name="Picture 7" descr="CERNLogoNew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lhcb-online-logo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806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77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0372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0372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IEEE Real Time Conference – Nara 2014</a:t>
            </a:r>
            <a:endParaRPr lang="en-GB" dirty="0" smtClean="0"/>
          </a:p>
          <a:p>
            <a:pPr>
              <a:defRPr/>
            </a:pPr>
            <a:endParaRPr lang="en-GB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586BA-8384-43DE-AADA-A1A26B8B37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785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3E441-0865-4251-BBD2-33BBB49637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 userDrawn="1"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809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E518A-E61F-43F6-BA7F-DDE5185901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833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9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1E9BD-3F1F-44CD-8612-609358EE83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857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C88F3-82FF-44A2-AF0A-3141A47DB2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881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IEEE Real Time Conference – Nara 2014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76CC7-F237-4B72-AC59-4E2204C1D9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05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IEEE Real Time Conference – Nara 2014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CC202-8743-451B-BE9E-C2DF303E05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29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LHCb FE-review DAQ&lt;--&gt;BE, Rainer Schwemmer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EB97D-9111-45E1-A9EF-4A95A903F1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53" name="Visio" r:id="rId3" imgW="10424417" imgH="7384551" progId="">
                  <p:embed/>
                </p:oleObj>
              </mc:Choice>
              <mc:Fallback>
                <p:oleObj name="Visio" r:id="rId3" imgW="10424417" imgH="738455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CERNLogoN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hcb-online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736725" y="6465888"/>
            <a:ext cx="4694238" cy="25558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IEEE Real Time Conference – Nara 2014</a:t>
            </a:r>
            <a:endParaRPr lang="en-GB" dirty="0" smtClean="0"/>
          </a:p>
          <a:p>
            <a:pPr>
              <a:defRPr/>
            </a:pPr>
            <a:endParaRPr lang="en-GB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18A3E-2E87-483A-8219-71D3C01C6D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7" name="Object 33"/>
          <p:cNvGraphicFramePr>
            <a:graphicFrameLocks noChangeAspect="1"/>
          </p:cNvGraphicFramePr>
          <p:nvPr userDrawn="1"/>
        </p:nvGraphicFramePr>
        <p:xfrm>
          <a:off x="0" y="-49213"/>
          <a:ext cx="9144000" cy="690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2" name="Visio" r:id="rId13" imgW="10424417" imgH="7384551" progId="">
                  <p:embed/>
                </p:oleObj>
              </mc:Choice>
              <mc:Fallback>
                <p:oleObj name="Visio" r:id="rId13" imgW="10424417" imgH="7384551" progId="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9213"/>
                        <a:ext cx="9144000" cy="690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1825" y="0"/>
            <a:ext cx="7975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1130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01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94525" y="6443663"/>
            <a:ext cx="213360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78780124-17A8-4F91-A582-2D3E41816C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62" name="Picture 7" descr="CERNLogoNew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585200" y="0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3" name="Picture 9" descr="lhcb-online-logo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ea typeface="ＭＳ Ｐゴシック" pitchFamily="24" charset="-128"/>
          <a:cs typeface="ＭＳ Ｐゴシック" pitchFamily="2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ea typeface="ＭＳ Ｐゴシック" pitchFamily="24" charset="-128"/>
          <a:cs typeface="ＭＳ Ｐゴシック" pitchFamily="2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ea typeface="ＭＳ Ｐゴシック" pitchFamily="24" charset="-128"/>
          <a:cs typeface="ＭＳ Ｐゴシック" pitchFamily="2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ea typeface="ＭＳ Ｐゴシック" pitchFamily="24" charset="-128"/>
          <a:cs typeface="ＭＳ Ｐゴシック" pitchFamily="2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ctrTitle"/>
          </p:nvPr>
        </p:nvSpPr>
        <p:spPr>
          <a:xfrm>
            <a:off x="395288" y="2130425"/>
            <a:ext cx="8280400" cy="1470025"/>
          </a:xfrm>
        </p:spPr>
        <p:txBody>
          <a:bodyPr/>
          <a:lstStyle/>
          <a:p>
            <a:pPr eaLnBrk="1" hangingPunct="1"/>
            <a:r>
              <a:rPr lang="en-GB" sz="4000" dirty="0"/>
              <a:t>Optical fibre </a:t>
            </a:r>
            <a:r>
              <a:rPr lang="en-GB" sz="4000" dirty="0" smtClean="0"/>
              <a:t>test update</a:t>
            </a:r>
            <a:endParaRPr lang="en-GB" sz="4000" dirty="0" smtClean="0">
              <a:ea typeface="ＭＳ Ｐゴシック"/>
              <a:cs typeface="ＭＳ Ｐゴシック"/>
            </a:endParaRPr>
          </a:p>
        </p:txBody>
      </p:sp>
      <p:sp>
        <p:nvSpPr>
          <p:cNvPr id="94210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223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/>
                <a:cs typeface="ＭＳ Ｐゴシック"/>
              </a:rPr>
              <a:t>P8 test installation</a:t>
            </a:r>
            <a:endParaRPr lang="en-GB" dirty="0" smtClean="0">
              <a:ea typeface="ＭＳ Ｐゴシック"/>
              <a:cs typeface="ＭＳ Ｐゴシック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331640" y="6021288"/>
            <a:ext cx="64008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kern="0" dirty="0" smtClean="0">
                <a:ea typeface="ＭＳ Ｐゴシック"/>
                <a:cs typeface="ＭＳ Ｐゴシック"/>
              </a:rPr>
              <a:t>Rainer </a:t>
            </a:r>
            <a:r>
              <a:rPr lang="en-US" sz="2000" kern="0" dirty="0" err="1" smtClean="0">
                <a:ea typeface="ＭＳ Ｐゴシック"/>
                <a:cs typeface="ＭＳ Ｐゴシック"/>
              </a:rPr>
              <a:t>Schwemmer</a:t>
            </a:r>
            <a:r>
              <a:rPr lang="en-US" sz="2000" kern="0" dirty="0" smtClean="0">
                <a:ea typeface="ＭＳ Ｐゴシック"/>
                <a:cs typeface="ＭＳ Ｐゴシック"/>
              </a:rPr>
              <a:t> 9.4.2015</a:t>
            </a:r>
            <a:endParaRPr lang="en-GB" sz="2000" kern="0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9113" y="260648"/>
            <a:ext cx="8229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/>
                <a:cs typeface="ＭＳ Ｐゴシック"/>
              </a:rPr>
              <a:t>Setup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2564904"/>
            <a:ext cx="8363272" cy="4038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sz="2200" kern="0" dirty="0" smtClean="0">
                <a:ea typeface="ＭＳ Ｐゴシック"/>
              </a:rPr>
              <a:t>Review of TDR suggested a test installation at P8 to ensure the viability of the long distance read-out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kern="0" dirty="0" smtClean="0">
                <a:ea typeface="ＭＳ Ｐゴシック"/>
              </a:rPr>
              <a:t>Installed 3 </a:t>
            </a:r>
            <a:r>
              <a:rPr lang="en-US" sz="2200" kern="0" dirty="0">
                <a:ea typeface="ＭＳ Ｐゴシック"/>
              </a:rPr>
              <a:t>Trunk cables </a:t>
            </a:r>
            <a:r>
              <a:rPr lang="en-US" sz="2200" kern="0" dirty="0" smtClean="0">
                <a:ea typeface="ＭＳ Ｐゴシック"/>
              </a:rPr>
              <a:t>with 144 fibers each from different providers at P8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kern="0" dirty="0" smtClean="0">
                <a:ea typeface="ＭＳ Ｐゴシック"/>
              </a:rPr>
              <a:t>1 x 144 Fibers from </a:t>
            </a:r>
            <a:r>
              <a:rPr lang="en-US" sz="2000" kern="0" dirty="0" err="1" smtClean="0">
                <a:ea typeface="ＭＳ Ｐゴシック"/>
              </a:rPr>
              <a:t>Fibernet</a:t>
            </a:r>
            <a:r>
              <a:rPr lang="en-US" sz="2000" kern="0" dirty="0" smtClean="0">
                <a:ea typeface="ＭＳ Ｐゴシック"/>
              </a:rPr>
              <a:t>, pre-</a:t>
            </a:r>
            <a:r>
              <a:rPr lang="en-US" sz="2000" kern="0" dirty="0" err="1" smtClean="0">
                <a:ea typeface="ＭＳ Ｐゴシック"/>
              </a:rPr>
              <a:t>connectorized</a:t>
            </a:r>
            <a:endParaRPr lang="en-US" sz="2000" kern="0" dirty="0" smtClean="0">
              <a:ea typeface="ＭＳ Ｐゴシック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sz="2000" kern="0" dirty="0" smtClean="0">
                <a:ea typeface="ＭＳ Ｐゴシック"/>
              </a:rPr>
              <a:t>1 x 144 Fibers from CERN, pre-</a:t>
            </a:r>
            <a:r>
              <a:rPr lang="en-US" sz="2000" kern="0" dirty="0" err="1" smtClean="0">
                <a:ea typeface="ＭＳ Ｐゴシック"/>
              </a:rPr>
              <a:t>connectorized</a:t>
            </a:r>
            <a:endParaRPr lang="en-US" sz="2000" kern="0" dirty="0" smtClean="0">
              <a:ea typeface="ＭＳ Ｐゴシック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sz="2000" kern="0" dirty="0" smtClean="0">
                <a:ea typeface="ＭＳ Ｐゴシック"/>
              </a:rPr>
              <a:t>1 x 144 Fibers from CERN, spliced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kern="0" dirty="0" smtClean="0">
                <a:ea typeface="ＭＳ Ｐゴシック"/>
              </a:rPr>
              <a:t>All 432 Fibers have been tested and have expected Attenuation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kern="0" dirty="0" smtClean="0">
                <a:ea typeface="ＭＳ Ｐゴシック"/>
              </a:rPr>
              <a:t>Currently Measuring the spliced fibers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kern="0" dirty="0" smtClean="0">
                <a:ea typeface="ＭＳ Ｐゴシック"/>
              </a:rPr>
              <a:t>Worst case scenario due to additional attenuation of splice point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kern="0" dirty="0" smtClean="0">
                <a:ea typeface="ＭＳ Ｐゴシック"/>
              </a:rPr>
              <a:t>Testing on loop with 2 x 350m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kern="0" dirty="0" smtClean="0">
                <a:ea typeface="ＭＳ Ｐゴシック"/>
              </a:rPr>
              <a:t>Higher attenuation than in final setup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kern="0" dirty="0" smtClean="0">
                <a:ea typeface="ＭＳ Ｐゴシック"/>
              </a:rPr>
              <a:t>AMC40 transmitter has more optical power though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kern="0" dirty="0" smtClean="0">
                <a:ea typeface="ＭＳ Ｐゴシック"/>
              </a:rPr>
              <a:t>Longer fiber just about compensates for the stronger transmitter</a:t>
            </a:r>
          </a:p>
          <a:p>
            <a:pPr eaLnBrk="1" hangingPunct="1">
              <a:lnSpc>
                <a:spcPct val="80000"/>
              </a:lnSpc>
            </a:pPr>
            <a:endParaRPr lang="en-US" kern="0" dirty="0" smtClean="0">
              <a:ea typeface="ＭＳ Ｐゴシック"/>
            </a:endParaRP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994525" y="6443663"/>
            <a:ext cx="2133600" cy="3190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defRPr/>
            </a:pPr>
            <a:fld id="{92FE518A-E61F-43F6-BA7F-DDE5185901E6}" type="slidenum">
              <a:rPr lang="en-GB" sz="1400" smtClean="0"/>
              <a:pPr algn="r">
                <a:defRPr/>
              </a:pPr>
              <a:t>2</a:t>
            </a:fld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899592" y="1484784"/>
            <a:ext cx="936104" cy="792088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AMC40</a:t>
            </a:r>
            <a:endParaRPr lang="en-GB" dirty="0" smtClean="0">
              <a:solidFill>
                <a:schemeClr val="tx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835696" y="1628800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555776" y="1628800"/>
            <a:ext cx="453650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2555776" y="2144482"/>
            <a:ext cx="4536504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1835696" y="2144482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555776" y="1412776"/>
            <a:ext cx="0" cy="108012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100388" y="1412776"/>
            <a:ext cx="0" cy="108012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Arc 15"/>
          <p:cNvSpPr/>
          <p:nvPr/>
        </p:nvSpPr>
        <p:spPr>
          <a:xfrm>
            <a:off x="6769741" y="1633930"/>
            <a:ext cx="711972" cy="515683"/>
          </a:xfrm>
          <a:prstGeom prst="arc">
            <a:avLst>
              <a:gd name="adj1" fmla="val 16200000"/>
              <a:gd name="adj2" fmla="val 5581268"/>
            </a:avLst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2051720" y="908720"/>
            <a:ext cx="1008112" cy="504056"/>
          </a:xfrm>
          <a:prstGeom prst="rect">
            <a:avLst/>
          </a:prstGeom>
          <a:noFill/>
        </p:spPr>
        <p:txBody>
          <a:bodyPr wrap="none" rtlCol="0">
            <a:normAutofit fontScale="92500" lnSpcReduction="20000"/>
          </a:bodyPr>
          <a:lstStyle/>
          <a:p>
            <a:pPr algn="ctr"/>
            <a:r>
              <a:rPr lang="en-US" sz="1200" dirty="0" smtClean="0">
                <a:latin typeface="+mn-lt"/>
              </a:rPr>
              <a:t>Patch Panel</a:t>
            </a:r>
          </a:p>
          <a:p>
            <a:pPr algn="ctr"/>
            <a:r>
              <a:rPr lang="en-US" sz="1200" dirty="0" smtClean="0">
                <a:latin typeface="+mn-lt"/>
              </a:rPr>
              <a:t>SX8 </a:t>
            </a:r>
          </a:p>
          <a:p>
            <a:pPr algn="ctr"/>
            <a:r>
              <a:rPr lang="en-US" sz="1200" dirty="0" smtClean="0">
                <a:latin typeface="+mn-lt"/>
              </a:rPr>
              <a:t>(Gas Building)</a:t>
            </a:r>
            <a:endParaRPr lang="en-GB" sz="1200" dirty="0" smtClean="0">
              <a:latin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596332" y="908720"/>
            <a:ext cx="1008112" cy="504056"/>
          </a:xfrm>
          <a:prstGeom prst="rect">
            <a:avLst/>
          </a:prstGeom>
          <a:noFill/>
        </p:spPr>
        <p:txBody>
          <a:bodyPr wrap="none" rtlCol="0">
            <a:normAutofit fontScale="92500" lnSpcReduction="20000"/>
          </a:bodyPr>
          <a:lstStyle/>
          <a:p>
            <a:pPr algn="ctr"/>
            <a:r>
              <a:rPr lang="en-US" sz="1200" dirty="0" smtClean="0">
                <a:latin typeface="+mn-lt"/>
              </a:rPr>
              <a:t>Patch Panel</a:t>
            </a:r>
          </a:p>
          <a:p>
            <a:pPr algn="ctr"/>
            <a:r>
              <a:rPr lang="en-US" sz="1200" dirty="0" smtClean="0">
                <a:latin typeface="+mn-lt"/>
              </a:rPr>
              <a:t>UX8 </a:t>
            </a:r>
          </a:p>
          <a:p>
            <a:pPr algn="ctr"/>
            <a:r>
              <a:rPr lang="en-US" sz="1200" dirty="0" smtClean="0">
                <a:latin typeface="+mn-lt"/>
              </a:rPr>
              <a:t>Bunker</a:t>
            </a:r>
            <a:endParaRPr lang="en-GB" sz="1200" dirty="0" smtClean="0">
              <a:latin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65625" y="1160748"/>
            <a:ext cx="1008112" cy="324036"/>
          </a:xfrm>
          <a:prstGeom prst="rect">
            <a:avLst/>
          </a:prstGeom>
          <a:noFill/>
        </p:spPr>
        <p:txBody>
          <a:bodyPr wrap="none" rtlCol="0">
            <a:normAutofit fontScale="92500" lnSpcReduction="20000"/>
          </a:bodyPr>
          <a:lstStyle/>
          <a:p>
            <a:r>
              <a:rPr lang="en-US" sz="1800" dirty="0" smtClean="0">
                <a:latin typeface="+mn-lt"/>
              </a:rPr>
              <a:t>BER tester</a:t>
            </a:r>
            <a:endParaRPr lang="en-GB" sz="1800" dirty="0" smtClean="0">
              <a:latin typeface="+mn-lt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2987824" y="1484784"/>
            <a:ext cx="36004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163380" y="1252134"/>
            <a:ext cx="817240" cy="281406"/>
          </a:xfrm>
          <a:prstGeom prst="rect">
            <a:avLst/>
          </a:prstGeom>
          <a:noFill/>
        </p:spPr>
        <p:txBody>
          <a:bodyPr wrap="none" rtlCol="0">
            <a:normAutofit fontScale="92500" lnSpcReduction="10000"/>
          </a:bodyPr>
          <a:lstStyle/>
          <a:p>
            <a:r>
              <a:rPr lang="en-US" sz="1400" dirty="0" smtClean="0">
                <a:latin typeface="+mn-lt"/>
              </a:rPr>
              <a:t>~ 350 m</a:t>
            </a:r>
            <a:endParaRPr lang="en-GB" sz="14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81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/>
                <a:cs typeface="ＭＳ Ｐゴシック"/>
              </a:rPr>
              <a:t>Result so far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268761"/>
            <a:ext cx="8229600" cy="172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</a:rPr>
              <a:t>Setup has been running for approx. 65 days now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</a:rPr>
              <a:t>3.27x10</a:t>
            </a:r>
            <a:r>
              <a:rPr lang="en-US" sz="2800" kern="0" baseline="30000" dirty="0" smtClean="0">
                <a:ea typeface="ＭＳ Ｐゴシック"/>
              </a:rPr>
              <a:t>17</a:t>
            </a:r>
            <a:r>
              <a:rPr lang="en-US" sz="2800" kern="0" dirty="0" smtClean="0">
                <a:ea typeface="ＭＳ Ｐゴシック"/>
              </a:rPr>
              <a:t> bits tested so far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</a:rPr>
              <a:t>0 Errors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</a:rPr>
              <a:t>However BER </a:t>
            </a:r>
            <a:r>
              <a:rPr lang="en-US" sz="2800" kern="0" dirty="0" smtClean="0">
                <a:ea typeface="ＭＳ Ｐゴシック"/>
              </a:rPr>
              <a:t>&lt; 1 / 3.27x10</a:t>
            </a:r>
            <a:r>
              <a:rPr lang="en-US" sz="2800" kern="0" baseline="30000" dirty="0" smtClean="0">
                <a:ea typeface="ＭＳ Ｐゴシック"/>
              </a:rPr>
              <a:t>17 </a:t>
            </a:r>
            <a:r>
              <a:rPr lang="en-US" sz="2800" kern="0" dirty="0" smtClean="0">
                <a:ea typeface="ＭＳ Ｐゴシック"/>
              </a:rPr>
              <a:t>only with 63% confidence</a:t>
            </a: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994525" y="6443663"/>
            <a:ext cx="2133600" cy="3190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defRPr/>
            </a:pPr>
            <a:fld id="{92FE518A-E61F-43F6-BA7F-DDE5185901E6}" type="slidenum">
              <a:rPr lang="en-GB" sz="1400" smtClean="0"/>
              <a:pPr algn="r">
                <a:defRPr/>
              </a:pPr>
              <a:t>3</a:t>
            </a:fld>
            <a:endParaRPr lang="en-GB" dirty="0"/>
          </a:p>
        </p:txBody>
      </p:sp>
      <p:pic>
        <p:nvPicPr>
          <p:cNvPr id="209922" name="Picture 2" descr="https://www.jitterlabs.com/jl/images/calc_bercl/eqn_ber_c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889" y="3212976"/>
            <a:ext cx="295275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921696" y="3212976"/>
            <a:ext cx="253062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47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800" kern="0" dirty="0" smtClean="0">
                <a:ea typeface="ＭＳ Ｐゴシック"/>
              </a:rPr>
              <a:t>CL = Confidence Level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800" kern="0" dirty="0" smtClean="0">
                <a:ea typeface="ＭＳ Ｐゴシック"/>
              </a:rPr>
              <a:t>N = Number of bits tested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800" kern="0" dirty="0" smtClean="0">
                <a:ea typeface="ＭＳ Ｐゴシック"/>
              </a:rPr>
              <a:t>E = Errors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800" kern="0" dirty="0" smtClean="0">
                <a:ea typeface="ＭＳ Ｐゴシック"/>
              </a:rPr>
              <a:t>BER</a:t>
            </a:r>
            <a:r>
              <a:rPr lang="en-US" sz="2800" kern="0" baseline="-25000" dirty="0" smtClean="0">
                <a:ea typeface="ＭＳ Ｐゴシック"/>
              </a:rPr>
              <a:t>s</a:t>
            </a:r>
            <a:r>
              <a:rPr lang="en-US" sz="2800" kern="0" dirty="0" smtClean="0">
                <a:ea typeface="ＭＳ Ｐゴシック"/>
              </a:rPr>
              <a:t> = Specific Error Rate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809927"/>
              </p:ext>
            </p:extLst>
          </p:nvPr>
        </p:nvGraphicFramePr>
        <p:xfrm>
          <a:off x="755576" y="4332704"/>
          <a:ext cx="777686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1872208"/>
                <a:gridCol w="1584176"/>
                <a:gridCol w="19442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Confidence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63%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74%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95%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Aggregated BER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&lt; 3.1 x 10</a:t>
                      </a:r>
                      <a:r>
                        <a:rPr lang="en-GB" baseline="30000" dirty="0" smtClean="0"/>
                        <a:t>-18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&lt; 4 x 10</a:t>
                      </a:r>
                      <a:r>
                        <a:rPr lang="en-GB" baseline="30000" dirty="0" smtClean="0"/>
                        <a:t>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&lt; 9 x 10</a:t>
                      </a:r>
                      <a:r>
                        <a:rPr lang="en-GB" baseline="30000" dirty="0" smtClean="0"/>
                        <a:t>-18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Error rate for 12k fibers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 16 / day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 20 / day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 45</a:t>
                      </a:r>
                      <a:r>
                        <a:rPr lang="en-US" baseline="0" dirty="0" smtClean="0"/>
                        <a:t> / day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084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/>
                <a:cs typeface="ＭＳ Ｐゴシック"/>
              </a:rPr>
              <a:t>Outlook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268761"/>
            <a:ext cx="8229600" cy="4320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</a:rPr>
              <a:t>At the current rate we need to test for 2925 more days to ensure &lt; 1 error per </a:t>
            </a:r>
            <a:r>
              <a:rPr lang="en-US" sz="2800" kern="0" dirty="0">
                <a:ea typeface="ＭＳ Ｐゴシック"/>
              </a:rPr>
              <a:t>day (</a:t>
            </a:r>
            <a:r>
              <a:rPr lang="en-US" sz="2800" kern="0" dirty="0" smtClean="0">
                <a:ea typeface="ＭＳ Ｐゴシック"/>
              </a:rPr>
              <a:t>2x10</a:t>
            </a:r>
            <a:r>
              <a:rPr lang="en-US" sz="2800" kern="0" baseline="30000" dirty="0" smtClean="0">
                <a:ea typeface="ＭＳ Ｐゴシック"/>
              </a:rPr>
              <a:t>-19</a:t>
            </a:r>
            <a:r>
              <a:rPr lang="en-US" sz="2800" kern="0" dirty="0" smtClean="0">
                <a:ea typeface="ＭＳ Ｐゴシック"/>
              </a:rPr>
              <a:t>) with 95% confidence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kern="0" dirty="0" smtClean="0">
                <a:ea typeface="ＭＳ Ｐゴシック"/>
              </a:rPr>
              <a:t>If we used all installed links we needed 82 more days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kern="0" dirty="0" smtClean="0">
                <a:ea typeface="ＭＳ Ｐゴシック"/>
              </a:rPr>
              <a:t>Would need 11 more AMC40s though</a:t>
            </a:r>
            <a:br>
              <a:rPr lang="en-US" sz="2400" kern="0" dirty="0" smtClean="0">
                <a:ea typeface="ＭＳ Ｐゴシック"/>
              </a:rPr>
            </a:br>
            <a:endParaRPr lang="en-US" sz="2400" kern="0" dirty="0" smtClean="0">
              <a:ea typeface="ＭＳ Ｐゴシック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kern="0" dirty="0">
                <a:ea typeface="ＭＳ Ｐゴシック"/>
              </a:rPr>
              <a:t>What is an acceptable error rate?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kern="0" dirty="0">
                <a:ea typeface="ＭＳ Ｐゴシック"/>
              </a:rPr>
              <a:t>Bit Errors in Data only contribute to noise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kern="0" dirty="0">
                <a:ea typeface="ＭＳ Ｐゴシック"/>
              </a:rPr>
              <a:t>Bit Errors in Headers </a:t>
            </a:r>
            <a:r>
              <a:rPr lang="en-US" sz="2800" kern="0" dirty="0">
                <a:ea typeface="ＭＳ Ｐゴシック"/>
                <a:sym typeface="Wingdings" panose="05000000000000000000" pitchFamily="2" charset="2"/>
              </a:rPr>
              <a:t> </a:t>
            </a:r>
            <a:r>
              <a:rPr lang="en-US" sz="2800" kern="0" dirty="0" smtClean="0">
                <a:ea typeface="ＭＳ Ｐゴシック"/>
                <a:sym typeface="Wingdings" panose="05000000000000000000" pitchFamily="2" charset="2"/>
              </a:rPr>
              <a:t>De-synchronization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kern="0" dirty="0" smtClean="0">
                <a:ea typeface="ＭＳ Ｐゴシック"/>
                <a:sym typeface="Wingdings" panose="05000000000000000000" pitchFamily="2" charset="2"/>
              </a:rPr>
              <a:t>TODO: What is the estimated rate for this happening and is it acceptable?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kern="0" dirty="0" smtClean="0">
              <a:ea typeface="ＭＳ Ｐゴシック"/>
            </a:endParaRP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994525" y="6443663"/>
            <a:ext cx="2133600" cy="3190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defRPr/>
            </a:pPr>
            <a:fld id="{92FE518A-E61F-43F6-BA7F-DDE5185901E6}" type="slidenum">
              <a:rPr lang="en-GB" sz="1400" smtClean="0"/>
              <a:pPr algn="r"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13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hcb-onlin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>
        <a:normAutofit lnSpcReduction="10000"/>
      </a:bodyPr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rmAutofit/>
      </a:bodyPr>
      <a:lstStyle>
        <a:defPPr>
          <a:defRPr sz="1800" dirty="0" smtClean="0">
            <a:latin typeface="+mn-lt"/>
          </a:defRPr>
        </a:defPPr>
      </a:lstStyle>
    </a:txDef>
  </a:objectDefaults>
  <a:extraClrSchemeLst>
    <a:extraClrScheme>
      <a:clrScheme name="daq-lectu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q-lectu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q-lectu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lhcb-online</Template>
  <TotalTime>3882</TotalTime>
  <Words>271</Words>
  <Application>Microsoft Office PowerPoint</Application>
  <PresentationFormat>On-screen Show (4:3)</PresentationFormat>
  <Paragraphs>57</Paragraphs>
  <Slides>4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lhcb-online</vt:lpstr>
      <vt:lpstr>Visio</vt:lpstr>
      <vt:lpstr>Optical fibre test update</vt:lpstr>
      <vt:lpstr>Setup</vt:lpstr>
      <vt:lpstr>Result so far</vt:lpstr>
      <vt:lpstr>Outlook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Niko Neufeld</dc:creator>
  <cp:lastModifiedBy>Rainer Schwemmer</cp:lastModifiedBy>
  <cp:revision>287</cp:revision>
  <dcterms:created xsi:type="dcterms:W3CDTF">2012-11-26T13:39:28Z</dcterms:created>
  <dcterms:modified xsi:type="dcterms:W3CDTF">2015-04-09T09:43:17Z</dcterms:modified>
</cp:coreProperties>
</file>