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90" r:id="rId3"/>
    <p:sldId id="291" r:id="rId4"/>
    <p:sldId id="29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5D20"/>
    <a:srgbClr val="1DFF83"/>
    <a:srgbClr val="61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8539A7A-D45C-40E2-B7BA-E2830703E9B9}" type="datetimeFigureOut">
              <a:rPr lang="en-US"/>
              <a:pPr>
                <a:defRPr/>
              </a:pPr>
              <a:t>4/9/2015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B8F1E6-5AD1-4A09-AD8A-6619E0CF4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356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8C1A8B0-F46F-41C6-B4B0-45B2F178ADEC}" type="datetimeFigureOut">
              <a:rPr lang="en-GB"/>
              <a:pPr>
                <a:defRPr/>
              </a:pPr>
              <a:t>09/04/2015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8886A44-1EF2-4711-A424-BECB44503F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622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3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47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51130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8780124-17A8-4F91-A582-2D3E41816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7" descr="CERNLogoNew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806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86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372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372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586BA-8384-43DE-AADA-A1A26B8B37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94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3E441-0865-4251-BBD2-33BBB49637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818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E518A-E61F-43F6-BA7F-DDE5185901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842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9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E9BD-3F1F-44CD-8612-609358EE83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866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88F3-82FF-44A2-AF0A-3141A47DB2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90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6CC7-F237-4B72-AC59-4E2204C1D9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4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C202-8743-451B-BE9E-C2DF303E05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38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LHCb FE-review DAQ&lt;--&gt;BE, Rainer Schwemmer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EB97D-9111-45E1-A9EF-4A95A903F1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62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18A3E-2E87-483A-8219-71D3C01C6D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7" name="Object 33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1" name="Visio" r:id="rId13" imgW="10424417" imgH="7384551" progId="">
                  <p:embed/>
                </p:oleObj>
              </mc:Choice>
              <mc:Fallback>
                <p:oleObj name="Visio" r:id="rId13" imgW="10424417" imgH="7384551" progId="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1130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8780124-17A8-4F91-A582-2D3E41816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62" name="Picture 7" descr="CERNLogoNew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3" name="Picture 9" descr="lhcb-online-log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ctrTitle"/>
          </p:nvPr>
        </p:nvSpPr>
        <p:spPr>
          <a:xfrm>
            <a:off x="395288" y="2130425"/>
            <a:ext cx="8280400" cy="1470025"/>
          </a:xfrm>
        </p:spPr>
        <p:txBody>
          <a:bodyPr/>
          <a:lstStyle/>
          <a:p>
            <a:pPr eaLnBrk="1" hangingPunct="1"/>
            <a:r>
              <a:rPr lang="en-GB" sz="4000" dirty="0" smtClean="0"/>
              <a:t>Detector Cabling and Patching</a:t>
            </a:r>
            <a:endParaRPr lang="en-GB" sz="4000" dirty="0" smtClean="0">
              <a:ea typeface="ＭＳ Ｐゴシック"/>
              <a:cs typeface="ＭＳ Ｐゴシック"/>
            </a:endParaRPr>
          </a:p>
        </p:txBody>
      </p:sp>
      <p:sp>
        <p:nvSpPr>
          <p:cNvPr id="94210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22300"/>
          </a:xfrm>
        </p:spPr>
        <p:txBody>
          <a:bodyPr/>
          <a:lstStyle/>
          <a:p>
            <a:pPr eaLnBrk="1" hangingPunct="1"/>
            <a:endParaRPr lang="en-GB" dirty="0" smtClean="0">
              <a:ea typeface="ＭＳ Ｐゴシック"/>
              <a:cs typeface="ＭＳ Ｐゴシック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331640" y="6021288"/>
            <a:ext cx="64008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kern="0" dirty="0" smtClean="0">
                <a:ea typeface="ＭＳ Ｐゴシック"/>
                <a:cs typeface="ＭＳ Ｐゴシック"/>
              </a:rPr>
              <a:t>Rainer </a:t>
            </a:r>
            <a:r>
              <a:rPr lang="en-US" sz="2000" kern="0" dirty="0" err="1" smtClean="0">
                <a:ea typeface="ＭＳ Ｐゴシック"/>
                <a:cs typeface="ＭＳ Ｐゴシック"/>
              </a:rPr>
              <a:t>Schwemmer</a:t>
            </a:r>
            <a:r>
              <a:rPr lang="en-US" sz="2000" kern="0" dirty="0" smtClean="0">
                <a:ea typeface="ＭＳ Ｐゴシック"/>
                <a:cs typeface="ＭＳ Ｐゴシック"/>
              </a:rPr>
              <a:t> 9.4.2015</a:t>
            </a:r>
            <a:endParaRPr lang="en-GB" sz="2000" kern="0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Break Points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4437112"/>
            <a:ext cx="82296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2600" kern="0" dirty="0" smtClean="0">
                <a:ea typeface="ＭＳ Ｐゴシック"/>
              </a:rPr>
              <a:t>Originally assumed 1 break point in optical budget calculation between detector and Patch Panel in Cavern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kern="0" dirty="0" smtClean="0">
                <a:ea typeface="ＭＳ Ｐゴシック"/>
              </a:rPr>
              <a:t>No additional breaks foreseen on read-out board side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kern="0" dirty="0">
                <a:ea typeface="ＭＳ Ｐゴシック"/>
              </a:rPr>
              <a:t>Is this assumption still correct?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kern="0" dirty="0">
                <a:ea typeface="ＭＳ Ｐゴシック"/>
              </a:rPr>
              <a:t>If not, what is the proper number?</a:t>
            </a:r>
          </a:p>
          <a:p>
            <a:pPr eaLnBrk="1" hangingPunct="1">
              <a:lnSpc>
                <a:spcPct val="80000"/>
              </a:lnSpc>
            </a:pPr>
            <a:endParaRPr lang="en-US" sz="2600" kern="0" dirty="0" smtClean="0">
              <a:ea typeface="ＭＳ Ｐゴシック"/>
            </a:endParaRPr>
          </a:p>
          <a:p>
            <a:pPr eaLnBrk="1" hangingPunct="1">
              <a:lnSpc>
                <a:spcPct val="80000"/>
              </a:lnSpc>
            </a:pPr>
            <a:endParaRPr lang="en-US" kern="0" dirty="0" smtClean="0">
              <a:ea typeface="ＭＳ Ｐゴシック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2FE518A-E61F-43F6-BA7F-DDE5185901E6}" type="slidenum">
              <a:rPr lang="en-GB" sz="1400" smtClean="0"/>
              <a:pPr algn="r">
                <a:defRPr/>
              </a:pPr>
              <a:t>2</a:t>
            </a:fld>
            <a:endParaRPr lang="en-GB" dirty="0"/>
          </a:p>
        </p:txBody>
      </p:sp>
      <p:pic>
        <p:nvPicPr>
          <p:cNvPr id="2109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26218"/>
            <a:ext cx="6675065" cy="299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1187624" y="1556791"/>
            <a:ext cx="3106688" cy="2663671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13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On Detector Cabling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484784"/>
            <a:ext cx="569897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</a:rPr>
              <a:t>Two options for LC </a:t>
            </a: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 MPO conversion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Break-out cable</a:t>
            </a:r>
            <a:endParaRPr lang="en-US" kern="0" dirty="0">
              <a:ea typeface="ＭＳ Ｐゴシック"/>
              <a:sym typeface="Wingdings" panose="05000000000000000000" pitchFamily="2" charset="2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>
                <a:ea typeface="ＭＳ Ｐゴシック"/>
                <a:sym typeface="Wingdings" panose="05000000000000000000" pitchFamily="2" charset="2"/>
              </a:rPr>
              <a:t>+</a:t>
            </a: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1 break point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Direct </a:t>
            </a: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connection to Cavern patch panel or additional MPO </a:t>
            </a: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patch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Special requests like staggered lengths for the individual strands are usually not a problem</a:t>
            </a:r>
            <a:endParaRPr lang="en-US" sz="2400" kern="0" dirty="0" smtClean="0">
              <a:ea typeface="ＭＳ Ｐゴシック"/>
              <a:sym typeface="Wingdings" panose="05000000000000000000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LC  MPO cassette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solidFill>
                  <a:srgbClr val="C00000"/>
                </a:solidFill>
                <a:ea typeface="ＭＳ Ｐゴシック"/>
                <a:sym typeface="Wingdings" panose="05000000000000000000" pitchFamily="2" charset="2"/>
              </a:rPr>
              <a:t>+2 break points !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Use LC patch cords to go from FE to cassette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MPO patch from cassette to Cavern patch panel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The additional break point increases the risk of Bit Errors on the link  suggest to use if only absolutely necessary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Spares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What kind of contingencies do you plan on your sub detector?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How are they going to be connected?</a:t>
            </a: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2FE518A-E61F-43F6-BA7F-DDE5185901E6}" type="slidenum">
              <a:rPr lang="en-GB" sz="1400" smtClean="0"/>
              <a:pPr algn="r">
                <a:defRPr/>
              </a:pPr>
              <a:t>3</a:t>
            </a:fld>
            <a:endParaRPr lang="en-GB" dirty="0"/>
          </a:p>
        </p:txBody>
      </p:sp>
      <p:pic>
        <p:nvPicPr>
          <p:cNvPr id="211970" name="Picture 2" descr="http://www.dcc.co.il/Media/Image/OEtek/MPO%2024%20LC%20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49423"/>
            <a:ext cx="2843808" cy="213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1972" name="Picture 4" descr="https://files.cablewholesale.com/hires/mplc-32xx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567" y="1513119"/>
            <a:ext cx="2467025" cy="24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17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Purchasing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340768"/>
            <a:ext cx="82296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</a:rPr>
              <a:t>CERN is currently negotiating a new frame contract for buying optical cables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</a:rPr>
              <a:t>We have currently the possibility of suggesting specs for fibers that can be bought within this contract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</a:rPr>
              <a:t>Can use this to include </a:t>
            </a:r>
            <a:r>
              <a:rPr lang="en-US" sz="2400" kern="0" dirty="0" smtClean="0">
                <a:ea typeface="ＭＳ Ｐゴシック"/>
              </a:rPr>
              <a:t>your on-detector </a:t>
            </a:r>
            <a:r>
              <a:rPr lang="en-US" sz="2400" kern="0" dirty="0" smtClean="0">
                <a:ea typeface="ＭＳ Ｐゴシック"/>
              </a:rPr>
              <a:t>cable specs</a:t>
            </a:r>
            <a:endParaRPr lang="en-US" sz="2400" kern="0" dirty="0">
              <a:ea typeface="ＭＳ Ｐゴシック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</a:rPr>
              <a:t>The CERN frame contract can be used as a baseline for now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</a:rPr>
              <a:t>Allows to see what is technically possible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</a:rPr>
              <a:t>Allows to get an estimate for prices</a:t>
            </a:r>
            <a:endParaRPr lang="en-US" sz="2400" kern="0" dirty="0" smtClean="0">
              <a:ea typeface="ＭＳ Ｐゴシック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2FE518A-E61F-43F6-BA7F-DDE5185901E6}" type="slidenum">
              <a:rPr lang="en-GB" sz="1400" smtClean="0"/>
              <a:pPr algn="r"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55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b-onlin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normAutofit lnSpcReduction="10000"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>
          <a:defRPr sz="1800" dirty="0" smtClean="0">
            <a:latin typeface="+mn-lt"/>
          </a:defRPr>
        </a:defPPr>
      </a:lstStyle>
    </a:txDef>
  </a:objectDefaults>
  <a:extraClrSchemeLst>
    <a:extraClrScheme>
      <a:clrScheme name="daq-lectu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lhcb-online</Template>
  <TotalTime>3924</TotalTime>
  <Words>225</Words>
  <Application>Microsoft Office PowerPoint</Application>
  <PresentationFormat>On-screen Show (4:3)</PresentationFormat>
  <Paragraphs>31</Paragraphs>
  <Slides>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lhcb-online</vt:lpstr>
      <vt:lpstr>Visio</vt:lpstr>
      <vt:lpstr>Detector Cabling and Patching</vt:lpstr>
      <vt:lpstr>Break Points</vt:lpstr>
      <vt:lpstr>On Detector Cabling</vt:lpstr>
      <vt:lpstr>Purchasing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 Neufeld</dc:creator>
  <cp:lastModifiedBy>Rainer Schwemmer</cp:lastModifiedBy>
  <cp:revision>294</cp:revision>
  <dcterms:created xsi:type="dcterms:W3CDTF">2012-11-26T13:39:28Z</dcterms:created>
  <dcterms:modified xsi:type="dcterms:W3CDTF">2015-04-09T10:16:37Z</dcterms:modified>
</cp:coreProperties>
</file>