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846" r:id="rId2"/>
  </p:sldMasterIdLst>
  <p:notesMasterIdLst>
    <p:notesMasterId r:id="rId9"/>
  </p:notesMasterIdLst>
  <p:handoutMasterIdLst>
    <p:handoutMasterId r:id="rId10"/>
  </p:handoutMasterIdLst>
  <p:sldIdLst>
    <p:sldId id="356" r:id="rId3"/>
    <p:sldId id="466" r:id="rId4"/>
    <p:sldId id="469" r:id="rId5"/>
    <p:sldId id="473" r:id="rId6"/>
    <p:sldId id="471" r:id="rId7"/>
    <p:sldId id="474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FF"/>
    <a:srgbClr val="0000FF"/>
    <a:srgbClr val="800000"/>
    <a:srgbClr val="D60093"/>
    <a:srgbClr val="0033CC"/>
    <a:srgbClr val="0066CC"/>
    <a:srgbClr val="660066"/>
    <a:srgbClr val="38E459"/>
    <a:srgbClr val="F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511" autoAdjust="0"/>
  </p:normalViewPr>
  <p:slideViewPr>
    <p:cSldViewPr snapToGrid="0">
      <p:cViewPr varScale="1">
        <p:scale>
          <a:sx n="110" d="100"/>
          <a:sy n="110" d="100"/>
        </p:scale>
        <p:origin x="114" y="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78E5DE-05C3-EE41-B13E-56B747CBF523}" type="datetimeFigureOut">
              <a:rPr lang="en-US"/>
              <a:pPr>
                <a:defRPr/>
              </a:pPr>
              <a:t>4/9/2015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F41BE74-0935-894A-AAA9-73487758B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666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cs typeface="+mn-cs"/>
              </a:defRPr>
            </a:lvl1pPr>
          </a:lstStyle>
          <a:p>
            <a:pPr>
              <a:defRPr/>
            </a:pPr>
            <a:fld id="{4DE173DD-8E45-414C-90FD-43DF81E186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376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173DD-8E45-414C-90FD-43DF81E18666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365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173DD-8E45-414C-90FD-43DF81E18666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734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173DD-8E45-414C-90FD-43DF81E18666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867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E6925F-7972-4567-87F6-353E32715121}" type="datetime1">
              <a:rPr lang="en-US" smtClean="0"/>
              <a:t>4/9/2015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A213-4B9B-7A44-9B6A-C759ADD82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95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FF8D4-0192-45F3-9DCF-3AA7CA480964}" type="datetime1">
              <a:rPr lang="en-US" smtClean="0"/>
              <a:t>4/9/2015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4D204-79E3-6C40-8987-047A28C28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4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075FA-FB71-4AE3-A7D1-0FEBF6BEE49C}" type="datetime1">
              <a:rPr lang="en-US" smtClean="0"/>
              <a:t>4/9/2015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4F082-D18A-134F-B6D9-BACB2B48A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40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364C0-0FED-4E01-9852-144C0DC9D9D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73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520-F51E-4A72-816B-E1D9C81E18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53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3759-7E13-4859-A375-E1275D7F2F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05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2CC31-C275-48AC-B39E-C6CF79950C3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257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E583-8A01-490E-9B64-41F2ADEB3A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892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D7562-3FDF-4510-8B5F-2F68A4AD31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8931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3E8D-5D39-4E7B-A8FD-FDCEBF2072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8143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9DD9C-0373-439D-8A4A-D09BA6EC029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65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3ECF8-F15D-464C-9375-933373C48647}" type="datetime1">
              <a:rPr lang="en-US" smtClean="0"/>
              <a:t>4/9/2015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9DD4E-D684-4A43-8CB2-2889C1B45C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396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A77B0-6775-4F35-8ABF-71729E81C3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272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DE2E1-23A8-451F-97EE-0FCE9488C2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019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2BCF-ED0A-4433-9055-E9118A94CBA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321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353D9-7824-4129-AC41-CB40BA53066F}" type="datetime1">
              <a:rPr lang="en-US" smtClean="0"/>
              <a:t>4/9/2015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5566C-C48A-C744-B1F9-C056C52B2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4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10A5B-B90B-40A0-A481-EF74AB4915CF}" type="datetime1">
              <a:rPr lang="en-US" smtClean="0"/>
              <a:t>4/9/2015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850C4-123C-A04B-A59E-2F17E9F2A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2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85BCB-BC57-4B1E-822A-844E5C0BF2E0}" type="datetime1">
              <a:rPr lang="en-US" smtClean="0"/>
              <a:t>4/9/2015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5CC37-CDF2-664F-85B3-65A6CC127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56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6A8AB-469B-49A1-ABF4-8397F679E302}" type="datetime1">
              <a:rPr lang="en-US" smtClean="0"/>
              <a:t>4/9/2015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482B-46F4-A24E-85D1-11AF34545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9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E1EC6-9503-49AD-B6E3-F5E8121781F2}" type="datetime1">
              <a:rPr lang="en-US" smtClean="0"/>
              <a:t>4/9/2015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AC64C-5F53-1A44-AAD7-DBA96CA3B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2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AD894-36D4-4B81-A31D-B45184852666}" type="datetime1">
              <a:rPr lang="en-US" smtClean="0"/>
              <a:t>4/9/2015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1B107-BC7A-054B-9915-BFBE3D75B5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5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C97B4-C06B-470E-8A33-66B6749EA264}" type="datetime1">
              <a:rPr lang="en-US" smtClean="0"/>
              <a:t>4/9/2015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0A88A-AF2C-4B4E-8D57-43C952C73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00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643F90C0-1538-48D7-A311-D5ECBD177415}" type="datetime1">
              <a:rPr lang="en-US" smtClean="0"/>
              <a:t>4/9/2015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E7F6C397-00AB-F04E-B13B-4E9A9FC1B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B85219D-9227-4935-B723-471EDC4B36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LHCb Electronics upgrade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5286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959556" y="1890888"/>
            <a:ext cx="7421381" cy="1538112"/>
          </a:xfrm>
          <a:noFill/>
        </p:spPr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Optical links for 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VELO upgrade.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rgbClr val="C00000"/>
                </a:solidFill>
              </a:rPr>
              <a:t>LHCb electronics upgrade meeting.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Picture 5" descr="LHCb_logo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7019" y="132028"/>
            <a:ext cx="1227836" cy="837662"/>
          </a:xfrm>
          <a:prstGeom prst="rect">
            <a:avLst/>
          </a:prstGeom>
        </p:spPr>
      </p:pic>
      <p:pic>
        <p:nvPicPr>
          <p:cNvPr id="7" name="Picture 6" descr="Vel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87" y="100347"/>
            <a:ext cx="1580944" cy="126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2997" y="5834343"/>
            <a:ext cx="775808" cy="75905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3819" y="4275909"/>
            <a:ext cx="6553200" cy="17526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J. </a:t>
            </a:r>
            <a:r>
              <a:rPr lang="en-US" dirty="0" smtClean="0">
                <a:solidFill>
                  <a:srgbClr val="C00000"/>
                </a:solidFill>
              </a:rPr>
              <a:t>Buytaert.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9 April </a:t>
            </a:r>
            <a:r>
              <a:rPr lang="en-US" dirty="0" smtClean="0">
                <a:solidFill>
                  <a:srgbClr val="C00000"/>
                </a:solidFill>
              </a:rPr>
              <a:t>2015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06240"/>
            <a:ext cx="8229600" cy="192468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Total number of optical links for data :1040</a:t>
            </a:r>
          </a:p>
          <a:p>
            <a:pPr lvl="1"/>
            <a:r>
              <a:rPr lang="en-US" dirty="0" smtClean="0"/>
              <a:t>Use of GWT instead of GBT protocol:</a:t>
            </a:r>
          </a:p>
          <a:p>
            <a:pPr lvl="2"/>
            <a:r>
              <a:rPr lang="en-US" dirty="0" smtClean="0"/>
              <a:t>Link speed = </a:t>
            </a:r>
            <a:r>
              <a:rPr lang="en-US" dirty="0" smtClean="0"/>
              <a:t>5.12 </a:t>
            </a:r>
            <a:r>
              <a:rPr lang="en-US" dirty="0" err="1" smtClean="0"/>
              <a:t>Gbps</a:t>
            </a:r>
            <a:endParaRPr lang="en-US" dirty="0" smtClean="0"/>
          </a:p>
          <a:p>
            <a:pPr lvl="2"/>
            <a:r>
              <a:rPr lang="en-US" dirty="0" smtClean="0"/>
              <a:t>Word length = 128 bit</a:t>
            </a:r>
          </a:p>
          <a:p>
            <a:pPr lvl="2"/>
            <a:r>
              <a:rPr lang="en-US" dirty="0" smtClean="0"/>
              <a:t>Fixed header (8 bit) , fixed length (120bit) data format</a:t>
            </a:r>
          </a:p>
          <a:p>
            <a:r>
              <a:rPr lang="en-US" dirty="0" smtClean="0"/>
              <a:t>Total number of links for TFC/ECS : 312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9D5F-FD95-4502-93C8-5CCF769C75AE}" type="datetime1">
              <a:rPr lang="en-US" smtClean="0"/>
              <a:t>4/9/2015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 upgrade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5C0D-AED4-47D7-A3F5-D4DA1831BC64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768" y="1160065"/>
            <a:ext cx="3574666" cy="288387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124200" y="3387847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52 module</a:t>
            </a:r>
            <a:r>
              <a:rPr lang="fr-CH" dirty="0"/>
              <a:t>s</a:t>
            </a:r>
            <a:endParaRPr lang="en-GB" dirty="0"/>
          </a:p>
        </p:txBody>
      </p:sp>
      <p:sp>
        <p:nvSpPr>
          <p:cNvPr id="10" name="Right Arrow 9"/>
          <p:cNvSpPr/>
          <p:nvPr/>
        </p:nvSpPr>
        <p:spPr bwMode="auto">
          <a:xfrm flipH="1">
            <a:off x="1097280" y="1736431"/>
            <a:ext cx="3404220" cy="717005"/>
          </a:xfrm>
          <a:prstGeom prst="rightArrow">
            <a:avLst/>
          </a:prstGeom>
          <a:solidFill>
            <a:schemeClr val="accent1"/>
          </a:solidFill>
          <a:ln w="76200" cap="flat" cmpd="sng" algn="ctr">
            <a:solidFill>
              <a:schemeClr val="hlink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Data 20 optical links 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ight Arrow 37"/>
          <p:cNvSpPr/>
          <p:nvPr/>
        </p:nvSpPr>
        <p:spPr bwMode="auto">
          <a:xfrm>
            <a:off x="1097280" y="2670842"/>
            <a:ext cx="3404220" cy="717005"/>
          </a:xfrm>
          <a:prstGeom prst="rightArrow">
            <a:avLst/>
          </a:prstGeom>
          <a:solidFill>
            <a:schemeClr val="accent1"/>
          </a:solidFill>
          <a:ln w="76200" cap="flat" cmpd="sng" algn="ctr">
            <a:solidFill>
              <a:schemeClr val="hlink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TFC/ECS: 6 optical links 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634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Optical cabling</a:t>
            </a: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GB" dirty="0" smtClean="0"/>
              <a:t>Needed </a:t>
            </a:r>
            <a:r>
              <a:rPr lang="en-GB" dirty="0" smtClean="0"/>
              <a:t>: 1040 </a:t>
            </a:r>
            <a:r>
              <a:rPr lang="en-GB" dirty="0" smtClean="0"/>
              <a:t>links</a:t>
            </a:r>
            <a:r>
              <a:rPr lang="en-GB" dirty="0" smtClean="0"/>
              <a:t>.</a:t>
            </a:r>
          </a:p>
          <a:p>
            <a:pPr lvl="2"/>
            <a:r>
              <a:rPr lang="en-GB" dirty="0" smtClean="0"/>
              <a:t>Installed : 9 ‘trunk cables’, i.e. </a:t>
            </a:r>
            <a:r>
              <a:rPr lang="en-GB" dirty="0" smtClean="0"/>
              <a:t>9x144 = 1296</a:t>
            </a:r>
            <a:r>
              <a:rPr lang="en-GB" dirty="0" smtClean="0"/>
              <a:t>.</a:t>
            </a:r>
          </a:p>
          <a:p>
            <a:pPr lvl="3"/>
            <a:r>
              <a:rPr lang="en-GB" dirty="0" smtClean="0"/>
              <a:t>Straight forward partitioning: </a:t>
            </a:r>
          </a:p>
          <a:p>
            <a:pPr lvl="4"/>
            <a:r>
              <a:rPr lang="en-GB" dirty="0" smtClean="0"/>
              <a:t>2 </a:t>
            </a:r>
            <a:r>
              <a:rPr lang="en-GB" dirty="0" smtClean="0"/>
              <a:t>x MPO (=24 fibres) per </a:t>
            </a:r>
            <a:r>
              <a:rPr lang="en-GB" dirty="0" smtClean="0"/>
              <a:t>module.</a:t>
            </a:r>
          </a:p>
          <a:p>
            <a:pPr lvl="4"/>
            <a:r>
              <a:rPr lang="en-GB" dirty="0"/>
              <a:t>2 x MPO (=24 fibres) </a:t>
            </a:r>
            <a:r>
              <a:rPr lang="en-GB" dirty="0" smtClean="0"/>
              <a:t>per Tell40.</a:t>
            </a:r>
            <a:endParaRPr lang="en-GB" dirty="0" smtClean="0"/>
          </a:p>
          <a:p>
            <a:pPr lvl="4"/>
            <a:r>
              <a:rPr lang="en-GB" dirty="0" smtClean="0"/>
              <a:t>4 </a:t>
            </a:r>
            <a:r>
              <a:rPr lang="en-GB" dirty="0" smtClean="0"/>
              <a:t>fibres </a:t>
            </a:r>
            <a:r>
              <a:rPr lang="en-GB" dirty="0" smtClean="0"/>
              <a:t>spares .</a:t>
            </a:r>
            <a:endParaRPr lang="en-GB" dirty="0" smtClean="0"/>
          </a:p>
          <a:p>
            <a:pPr lvl="2"/>
            <a:r>
              <a:rPr lang="en-GB" dirty="0" smtClean="0"/>
              <a:t>Spares: 17%.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7BE2D6-9783-4B7C-8412-A7DEC63DEA82}" type="datetime1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53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Rectangle 268"/>
          <p:cNvSpPr/>
          <p:nvPr/>
        </p:nvSpPr>
        <p:spPr>
          <a:xfrm>
            <a:off x="5884976" y="1015054"/>
            <a:ext cx="114018" cy="41272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68" name="Rectangle 267"/>
          <p:cNvSpPr/>
          <p:nvPr/>
        </p:nvSpPr>
        <p:spPr>
          <a:xfrm>
            <a:off x="4992768" y="1051148"/>
            <a:ext cx="117859" cy="39620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1495" y="1052011"/>
            <a:ext cx="107449" cy="5167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783526" y="610507"/>
            <a:ext cx="1047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MPO-MPO Adaptors Path Panel</a:t>
            </a:r>
            <a:endParaRPr lang="en-GB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041978" y="5738887"/>
            <a:ext cx="2155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b="1" u="sng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“Option 2” </a:t>
            </a:r>
            <a:r>
              <a:rPr lang="en-GB" b="1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for </a:t>
            </a:r>
            <a:r>
              <a:rPr lang="en-GB" b="1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DATA.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From Laurent Roy.</a:t>
            </a:r>
            <a:endParaRPr lang="en-GB" b="1" dirty="0">
              <a:solidFill>
                <a:srgbClr val="0070C0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>
            <a:off x="2988095" y="3144792"/>
            <a:ext cx="1041100" cy="562"/>
          </a:xfrm>
          <a:prstGeom prst="line">
            <a:avLst/>
          </a:prstGeom>
          <a:ln w="28575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499760" y="277249"/>
            <a:ext cx="1331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UX85 caverne</a:t>
            </a:r>
            <a:endParaRPr lang="fr-FR" sz="16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1863119" y="1057848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MPO</a:t>
            </a:r>
            <a:endParaRPr lang="fr-FR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174466" y="266657"/>
            <a:ext cx="94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PM85 </a:t>
            </a:r>
            <a:r>
              <a:rPr lang="fr-FR" sz="1600" dirty="0" err="1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pit</a:t>
            </a:r>
            <a:endParaRPr lang="fr-FR" sz="16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4717437" y="256981"/>
            <a:ext cx="8041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Surface</a:t>
            </a:r>
            <a:endParaRPr lang="fr-FR" sz="16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1859396" y="2526862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MPO</a:t>
            </a:r>
            <a:endParaRPr lang="fr-FR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56" name="Rectangle 255"/>
          <p:cNvSpPr/>
          <p:nvPr/>
        </p:nvSpPr>
        <p:spPr>
          <a:xfrm rot="10800000" flipV="1">
            <a:off x="2224141" y="1217652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2121865" y="1055831"/>
            <a:ext cx="49187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385D8A"/>
                </a:solidFill>
                <a:latin typeface="Calibri"/>
                <a:ea typeface="+mn-ea"/>
                <a:cs typeface="+mn-cs"/>
              </a:rPr>
              <a:t>MPO 1</a:t>
            </a: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58" name="Rectangle 257"/>
          <p:cNvSpPr/>
          <p:nvPr/>
        </p:nvSpPr>
        <p:spPr>
          <a:xfrm rot="10800000" flipV="1">
            <a:off x="2221799" y="2686065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2119523" y="2524244"/>
            <a:ext cx="4904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385D8A"/>
                </a:solidFill>
                <a:latin typeface="Calibri"/>
                <a:ea typeface="+mn-ea"/>
                <a:cs typeface="+mn-cs"/>
              </a:rPr>
              <a:t>MPO 2</a:t>
            </a: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60" name="Rectangle 259"/>
          <p:cNvSpPr/>
          <p:nvPr/>
        </p:nvSpPr>
        <p:spPr>
          <a:xfrm rot="10800000" flipV="1">
            <a:off x="2239148" y="4291774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2136871" y="4129953"/>
            <a:ext cx="4768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385D8A"/>
                </a:solidFill>
                <a:latin typeface="Calibri"/>
                <a:ea typeface="+mn-ea"/>
                <a:cs typeface="+mn-cs"/>
              </a:rPr>
              <a:t>MPO 3</a:t>
            </a: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62" name="Rectangle 261"/>
          <p:cNvSpPr/>
          <p:nvPr/>
        </p:nvSpPr>
        <p:spPr>
          <a:xfrm rot="10800000" flipV="1">
            <a:off x="2239147" y="5758979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2170643" y="5597158"/>
            <a:ext cx="4731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385D8A"/>
                </a:solidFill>
                <a:latin typeface="Calibri"/>
                <a:ea typeface="+mn-ea"/>
                <a:cs typeface="+mn-cs"/>
              </a:rPr>
              <a:t>MPO 4</a:t>
            </a: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64" name="Straight Connector 263"/>
          <p:cNvCxnSpPr/>
          <p:nvPr/>
        </p:nvCxnSpPr>
        <p:spPr>
          <a:xfrm flipH="1">
            <a:off x="3458078" y="3077123"/>
            <a:ext cx="77185" cy="122123"/>
          </a:xfrm>
          <a:prstGeom prst="line">
            <a:avLst/>
          </a:prstGeom>
          <a:ln w="3175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TextBox 264"/>
          <p:cNvSpPr txBox="1"/>
          <p:nvPr/>
        </p:nvSpPr>
        <p:spPr>
          <a:xfrm>
            <a:off x="3238167" y="2865922"/>
            <a:ext cx="45760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385D8A"/>
                </a:solidFill>
                <a:latin typeface="Calibri"/>
                <a:ea typeface="+mn-ea"/>
                <a:cs typeface="+mn-cs"/>
              </a:rPr>
              <a:t>144f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50" name="Straight Connector 49"/>
          <p:cNvCxnSpPr>
            <a:stCxn id="256" idx="1"/>
          </p:cNvCxnSpPr>
          <p:nvPr/>
        </p:nvCxnSpPr>
        <p:spPr>
          <a:xfrm>
            <a:off x="2454482" y="1266496"/>
            <a:ext cx="533613" cy="1888746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>
            <a:stCxn id="258" idx="1"/>
          </p:cNvCxnSpPr>
          <p:nvPr/>
        </p:nvCxnSpPr>
        <p:spPr>
          <a:xfrm>
            <a:off x="2452140" y="2734909"/>
            <a:ext cx="550962" cy="417944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>
            <a:stCxn id="260" idx="1"/>
          </p:cNvCxnSpPr>
          <p:nvPr/>
        </p:nvCxnSpPr>
        <p:spPr>
          <a:xfrm flipV="1">
            <a:off x="2469489" y="3152853"/>
            <a:ext cx="521769" cy="1187765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>
            <a:stCxn id="262" idx="1"/>
          </p:cNvCxnSpPr>
          <p:nvPr/>
        </p:nvCxnSpPr>
        <p:spPr>
          <a:xfrm flipV="1">
            <a:off x="2469488" y="3144792"/>
            <a:ext cx="524112" cy="2663031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V="1">
            <a:off x="2535785" y="3144793"/>
            <a:ext cx="454220" cy="3365650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TextBox 277"/>
          <p:cNvSpPr txBox="1"/>
          <p:nvPr/>
        </p:nvSpPr>
        <p:spPr>
          <a:xfrm rot="16200000">
            <a:off x="2258016" y="6023040"/>
            <a:ext cx="317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…</a:t>
            </a:r>
            <a:endParaRPr lang="fr-FR" sz="1100" b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80" name="Straight Connector 279"/>
          <p:cNvCxnSpPr>
            <a:stCxn id="286" idx="3"/>
          </p:cNvCxnSpPr>
          <p:nvPr/>
        </p:nvCxnSpPr>
        <p:spPr>
          <a:xfrm flipH="1">
            <a:off x="4027326" y="1194006"/>
            <a:ext cx="792387" cy="1962583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>
            <a:stCxn id="299" idx="3"/>
          </p:cNvCxnSpPr>
          <p:nvPr/>
        </p:nvCxnSpPr>
        <p:spPr>
          <a:xfrm flipH="1" flipV="1">
            <a:off x="4049645" y="3151802"/>
            <a:ext cx="707962" cy="3300125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>
            <a:stCxn id="343" idx="3"/>
          </p:cNvCxnSpPr>
          <p:nvPr/>
        </p:nvCxnSpPr>
        <p:spPr>
          <a:xfrm flipH="1" flipV="1">
            <a:off x="4027327" y="3144792"/>
            <a:ext cx="792386" cy="638512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>
            <a:stCxn id="295" idx="3"/>
          </p:cNvCxnSpPr>
          <p:nvPr/>
        </p:nvCxnSpPr>
        <p:spPr>
          <a:xfrm flipH="1">
            <a:off x="4030609" y="2097259"/>
            <a:ext cx="769512" cy="1049121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>
            <a:stCxn id="345" idx="3"/>
          </p:cNvCxnSpPr>
          <p:nvPr/>
        </p:nvCxnSpPr>
        <p:spPr>
          <a:xfrm flipH="1" flipV="1">
            <a:off x="4035101" y="3152854"/>
            <a:ext cx="798676" cy="1547922"/>
          </a:xfrm>
          <a:prstGeom prst="line">
            <a:avLst/>
          </a:prstGeom>
          <a:ln w="9525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Rectangle 285"/>
          <p:cNvSpPr/>
          <p:nvPr/>
        </p:nvSpPr>
        <p:spPr>
          <a:xfrm rot="10800000" flipV="1">
            <a:off x="4819713" y="1145162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4565181" y="982748"/>
            <a:ext cx="474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385D8A"/>
                </a:solidFill>
                <a:latin typeface="Calibri"/>
                <a:ea typeface="+mn-ea"/>
                <a:cs typeface="+mn-cs"/>
              </a:rPr>
              <a:t>MPO 1</a:t>
            </a: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95" name="Rectangle 294"/>
          <p:cNvSpPr/>
          <p:nvPr/>
        </p:nvSpPr>
        <p:spPr>
          <a:xfrm rot="10800000" flipV="1">
            <a:off x="4800121" y="2048415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99" name="Rectangle 298"/>
          <p:cNvSpPr/>
          <p:nvPr/>
        </p:nvSpPr>
        <p:spPr>
          <a:xfrm rot="10800000" flipV="1">
            <a:off x="4757607" y="6403083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38" name="Rectangle 337"/>
          <p:cNvSpPr/>
          <p:nvPr/>
        </p:nvSpPr>
        <p:spPr>
          <a:xfrm>
            <a:off x="7772540" y="942628"/>
            <a:ext cx="1303345" cy="1495877"/>
          </a:xfrm>
          <a:prstGeom prst="rect">
            <a:avLst/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8020150" y="1111905"/>
            <a:ext cx="92845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PCIe</a:t>
            </a:r>
            <a:r>
              <a:rPr lang="fr-FR" sz="11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endParaRPr lang="fr-FR" sz="1100" b="1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fr-FR" sz="1100" b="1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 MPO Input</a:t>
            </a:r>
            <a:endParaRPr lang="fr-FR" sz="1100" b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8236236" y="2446853"/>
            <a:ext cx="9316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for Module 1</a:t>
            </a:r>
            <a:endParaRPr lang="fr-FR" sz="11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46" name="Rectangle 345"/>
          <p:cNvSpPr/>
          <p:nvPr/>
        </p:nvSpPr>
        <p:spPr>
          <a:xfrm rot="10800000" flipV="1">
            <a:off x="6011683" y="1145161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4998428" y="963295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MPO</a:t>
            </a:r>
            <a:endParaRPr lang="fr-FR" sz="800" dirty="0">
              <a:solidFill>
                <a:srgbClr val="0070C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4677339" y="684766"/>
            <a:ext cx="1047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MPO-MPO Adaptors Path Panel</a:t>
            </a:r>
            <a:endParaRPr lang="en-GB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76" name="Straight Connector 375"/>
          <p:cNvCxnSpPr/>
          <p:nvPr/>
        </p:nvCxnSpPr>
        <p:spPr>
          <a:xfrm flipH="1">
            <a:off x="7032945" y="2058929"/>
            <a:ext cx="77185" cy="122123"/>
          </a:xfrm>
          <a:prstGeom prst="line">
            <a:avLst/>
          </a:prstGeom>
          <a:ln w="31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TextBox 376"/>
          <p:cNvSpPr txBox="1"/>
          <p:nvPr/>
        </p:nvSpPr>
        <p:spPr>
          <a:xfrm>
            <a:off x="6811668" y="1909559"/>
            <a:ext cx="344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12f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fr-FR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7438750" y="1905010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MPO</a:t>
            </a:r>
            <a:endParaRPr lang="fr-FR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96" name="Rectangle 395"/>
          <p:cNvSpPr/>
          <p:nvPr/>
        </p:nvSpPr>
        <p:spPr>
          <a:xfrm rot="10800000" flipV="1">
            <a:off x="7545148" y="1143419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397" name="Straight Connector 396"/>
          <p:cNvCxnSpPr>
            <a:stCxn id="396" idx="3"/>
            <a:endCxn id="346" idx="1"/>
          </p:cNvCxnSpPr>
          <p:nvPr/>
        </p:nvCxnSpPr>
        <p:spPr>
          <a:xfrm flipH="1">
            <a:off x="6242024" y="1192263"/>
            <a:ext cx="1303124" cy="174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/>
          <p:nvPr/>
        </p:nvCxnSpPr>
        <p:spPr>
          <a:xfrm flipH="1">
            <a:off x="6934940" y="1117441"/>
            <a:ext cx="77185" cy="122123"/>
          </a:xfrm>
          <a:prstGeom prst="line">
            <a:avLst/>
          </a:prstGeom>
          <a:ln w="31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" name="TextBox 398"/>
          <p:cNvSpPr txBox="1"/>
          <p:nvPr/>
        </p:nvSpPr>
        <p:spPr>
          <a:xfrm>
            <a:off x="6835823" y="942628"/>
            <a:ext cx="344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12f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fr-FR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7404427" y="974301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MPO</a:t>
            </a:r>
            <a:endParaRPr lang="fr-FR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20" name="TextBox 519"/>
          <p:cNvSpPr txBox="1"/>
          <p:nvPr/>
        </p:nvSpPr>
        <p:spPr>
          <a:xfrm>
            <a:off x="4602686" y="4393762"/>
            <a:ext cx="5068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385D8A"/>
                </a:solidFill>
                <a:latin typeface="Calibri"/>
                <a:ea typeface="+mn-ea"/>
                <a:cs typeface="+mn-cs"/>
              </a:rPr>
              <a:t>MPO 4</a:t>
            </a: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21" name="TextBox 520"/>
          <p:cNvSpPr txBox="1"/>
          <p:nvPr/>
        </p:nvSpPr>
        <p:spPr>
          <a:xfrm>
            <a:off x="4573819" y="1888050"/>
            <a:ext cx="519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385D8A"/>
                </a:solidFill>
                <a:latin typeface="Calibri"/>
                <a:ea typeface="+mn-ea"/>
                <a:cs typeface="+mn-cs"/>
              </a:rPr>
              <a:t>MPO 2</a:t>
            </a: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43" name="TextBox 542"/>
          <p:cNvSpPr txBox="1"/>
          <p:nvPr/>
        </p:nvSpPr>
        <p:spPr>
          <a:xfrm>
            <a:off x="3201004" y="3188009"/>
            <a:ext cx="54811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GB" sz="800" dirty="0" smtClean="0">
                <a:solidFill>
                  <a:srgbClr val="385D8A"/>
                </a:solidFill>
                <a:latin typeface="Calibri"/>
                <a:ea typeface="+mn-ea"/>
                <a:cs typeface="+mn-cs"/>
              </a:rPr>
              <a:t>Trunk 1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69" name="TextBox 568"/>
          <p:cNvSpPr txBox="1"/>
          <p:nvPr/>
        </p:nvSpPr>
        <p:spPr>
          <a:xfrm>
            <a:off x="8248847" y="6071706"/>
            <a:ext cx="9316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for Module 3</a:t>
            </a:r>
            <a:endParaRPr lang="fr-FR" sz="11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70" name="TextBox 569"/>
          <p:cNvSpPr txBox="1"/>
          <p:nvPr/>
        </p:nvSpPr>
        <p:spPr>
          <a:xfrm rot="16200000">
            <a:off x="8555822" y="6315195"/>
            <a:ext cx="317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…</a:t>
            </a:r>
            <a:endParaRPr lang="fr-FR" sz="1100" b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71" name="TextBox 570"/>
          <p:cNvSpPr txBox="1"/>
          <p:nvPr/>
        </p:nvSpPr>
        <p:spPr>
          <a:xfrm rot="16200000">
            <a:off x="6527620" y="6223407"/>
            <a:ext cx="317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…</a:t>
            </a:r>
            <a:endParaRPr lang="fr-FR" sz="1100" b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73" name="TextBox 572"/>
          <p:cNvSpPr txBox="1"/>
          <p:nvPr/>
        </p:nvSpPr>
        <p:spPr>
          <a:xfrm rot="16200000">
            <a:off x="4665759" y="6107998"/>
            <a:ext cx="317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…</a:t>
            </a:r>
            <a:endParaRPr lang="fr-FR" sz="1100" b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74" name="TextBox 573"/>
          <p:cNvSpPr txBox="1"/>
          <p:nvPr/>
        </p:nvSpPr>
        <p:spPr>
          <a:xfrm>
            <a:off x="4594480" y="6483668"/>
            <a:ext cx="5925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385D8A"/>
                </a:solidFill>
                <a:latin typeface="Calibri"/>
                <a:ea typeface="+mn-ea"/>
                <a:cs typeface="+mn-cs"/>
              </a:rPr>
              <a:t>MPO 12</a:t>
            </a: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20" name="Rectangle 319"/>
          <p:cNvSpPr/>
          <p:nvPr/>
        </p:nvSpPr>
        <p:spPr>
          <a:xfrm rot="10800000" flipV="1">
            <a:off x="6010456" y="2057443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24" name="Rectangle 323"/>
          <p:cNvSpPr/>
          <p:nvPr/>
        </p:nvSpPr>
        <p:spPr>
          <a:xfrm rot="10800000" flipV="1">
            <a:off x="7541025" y="2054555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325" name="Straight Connector 324"/>
          <p:cNvCxnSpPr>
            <a:stCxn id="324" idx="3"/>
          </p:cNvCxnSpPr>
          <p:nvPr/>
        </p:nvCxnSpPr>
        <p:spPr>
          <a:xfrm flipH="1">
            <a:off x="6237901" y="2103399"/>
            <a:ext cx="1303124" cy="174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Rectangle 342"/>
          <p:cNvSpPr/>
          <p:nvPr/>
        </p:nvSpPr>
        <p:spPr>
          <a:xfrm rot="10800000" flipV="1">
            <a:off x="4819713" y="3734460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4620841" y="3547956"/>
            <a:ext cx="474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385D8A"/>
                </a:solidFill>
                <a:latin typeface="Calibri"/>
                <a:ea typeface="+mn-ea"/>
                <a:cs typeface="+mn-cs"/>
              </a:rPr>
              <a:t>MPO 3</a:t>
            </a: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45" name="Rectangle 344"/>
          <p:cNvSpPr/>
          <p:nvPr/>
        </p:nvSpPr>
        <p:spPr>
          <a:xfrm rot="10800000" flipV="1">
            <a:off x="4833777" y="4651932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48" name="Rectangle 347"/>
          <p:cNvSpPr/>
          <p:nvPr/>
        </p:nvSpPr>
        <p:spPr>
          <a:xfrm>
            <a:off x="7772540" y="3531926"/>
            <a:ext cx="1303345" cy="1495877"/>
          </a:xfrm>
          <a:prstGeom prst="rect">
            <a:avLst/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8119645" y="3643899"/>
            <a:ext cx="92845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PCIe</a:t>
            </a:r>
            <a:r>
              <a:rPr lang="fr-FR" sz="11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endParaRPr lang="fr-FR" sz="1100" b="1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fr-FR" sz="1100" b="1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 MPO Input</a:t>
            </a:r>
            <a:endParaRPr lang="fr-FR" sz="1100" b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8236236" y="5036151"/>
            <a:ext cx="9316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for Module 2</a:t>
            </a:r>
            <a:endParaRPr lang="fr-FR" sz="11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51" name="Rectangle 350"/>
          <p:cNvSpPr/>
          <p:nvPr/>
        </p:nvSpPr>
        <p:spPr>
          <a:xfrm rot="10800000" flipV="1">
            <a:off x="6011683" y="3734459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4998428" y="3552593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MPO</a:t>
            </a:r>
            <a:endParaRPr lang="fr-FR" sz="800" dirty="0">
              <a:solidFill>
                <a:srgbClr val="0070C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4677339" y="3274064"/>
            <a:ext cx="1047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MPO-MPO Adaptors Path Panel</a:t>
            </a:r>
            <a:endParaRPr lang="en-GB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54" name="Straight Connector 353"/>
          <p:cNvCxnSpPr/>
          <p:nvPr/>
        </p:nvCxnSpPr>
        <p:spPr>
          <a:xfrm flipH="1">
            <a:off x="7032945" y="4648227"/>
            <a:ext cx="77185" cy="122123"/>
          </a:xfrm>
          <a:prstGeom prst="line">
            <a:avLst/>
          </a:prstGeom>
          <a:ln w="31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5" name="TextBox 354"/>
          <p:cNvSpPr txBox="1"/>
          <p:nvPr/>
        </p:nvSpPr>
        <p:spPr>
          <a:xfrm>
            <a:off x="6811668" y="4498857"/>
            <a:ext cx="344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12f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fr-FR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7438750" y="4494308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MPO</a:t>
            </a:r>
            <a:endParaRPr lang="fr-FR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57" name="Rectangle 356"/>
          <p:cNvSpPr/>
          <p:nvPr/>
        </p:nvSpPr>
        <p:spPr>
          <a:xfrm rot="10800000" flipV="1">
            <a:off x="7545148" y="3732717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358" name="Straight Connector 357"/>
          <p:cNvCxnSpPr>
            <a:stCxn id="357" idx="3"/>
            <a:endCxn id="351" idx="1"/>
          </p:cNvCxnSpPr>
          <p:nvPr/>
        </p:nvCxnSpPr>
        <p:spPr>
          <a:xfrm flipH="1">
            <a:off x="6242024" y="3781561"/>
            <a:ext cx="1303124" cy="174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Straight Connector 360"/>
          <p:cNvCxnSpPr/>
          <p:nvPr/>
        </p:nvCxnSpPr>
        <p:spPr>
          <a:xfrm flipH="1">
            <a:off x="6934940" y="3706739"/>
            <a:ext cx="77185" cy="122123"/>
          </a:xfrm>
          <a:prstGeom prst="line">
            <a:avLst/>
          </a:prstGeom>
          <a:ln w="31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TextBox 390"/>
          <p:cNvSpPr txBox="1"/>
          <p:nvPr/>
        </p:nvSpPr>
        <p:spPr>
          <a:xfrm>
            <a:off x="6835823" y="3531926"/>
            <a:ext cx="344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12f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fr-FR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7404427" y="3563599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MPO</a:t>
            </a:r>
            <a:endParaRPr lang="fr-FR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94" name="Rectangle 393"/>
          <p:cNvSpPr/>
          <p:nvPr/>
        </p:nvSpPr>
        <p:spPr>
          <a:xfrm rot="10800000" flipV="1">
            <a:off x="6010456" y="4646741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95" name="Rectangle 394"/>
          <p:cNvSpPr/>
          <p:nvPr/>
        </p:nvSpPr>
        <p:spPr>
          <a:xfrm rot="10800000" flipV="1">
            <a:off x="7541025" y="4643853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401" name="Straight Connector 400"/>
          <p:cNvCxnSpPr>
            <a:stCxn id="395" idx="3"/>
          </p:cNvCxnSpPr>
          <p:nvPr/>
        </p:nvCxnSpPr>
        <p:spPr>
          <a:xfrm flipH="1">
            <a:off x="6237901" y="4692697"/>
            <a:ext cx="1303124" cy="174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6" name="TextBox 625"/>
          <p:cNvSpPr txBox="1"/>
          <p:nvPr/>
        </p:nvSpPr>
        <p:spPr>
          <a:xfrm rot="16200000">
            <a:off x="7716796" y="918474"/>
            <a:ext cx="478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8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10 </a:t>
            </a:r>
            <a:r>
              <a:rPr lang="en-GB" sz="8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used</a:t>
            </a:r>
            <a:endParaRPr lang="en-GB" sz="8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27" name="TextBox 626"/>
          <p:cNvSpPr txBox="1"/>
          <p:nvPr/>
        </p:nvSpPr>
        <p:spPr>
          <a:xfrm rot="16200000">
            <a:off x="7724203" y="1942201"/>
            <a:ext cx="478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8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10 used</a:t>
            </a:r>
            <a:endParaRPr lang="en-GB" sz="8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28" name="TextBox 627"/>
          <p:cNvSpPr txBox="1"/>
          <p:nvPr/>
        </p:nvSpPr>
        <p:spPr>
          <a:xfrm rot="16200000">
            <a:off x="7716796" y="3499464"/>
            <a:ext cx="478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8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11 used</a:t>
            </a:r>
            <a:endParaRPr lang="en-GB" sz="8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29" name="TextBox 628"/>
          <p:cNvSpPr txBox="1"/>
          <p:nvPr/>
        </p:nvSpPr>
        <p:spPr>
          <a:xfrm rot="16200000">
            <a:off x="7727958" y="4474576"/>
            <a:ext cx="478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8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11 used</a:t>
            </a:r>
            <a:endParaRPr lang="en-GB" sz="8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75" name="Rectangle 274"/>
          <p:cNvSpPr/>
          <p:nvPr/>
        </p:nvSpPr>
        <p:spPr>
          <a:xfrm rot="10800000" flipV="1">
            <a:off x="5078871" y="1136621"/>
            <a:ext cx="230341" cy="97688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76" name="Rectangle 275"/>
          <p:cNvSpPr/>
          <p:nvPr/>
        </p:nvSpPr>
        <p:spPr>
          <a:xfrm rot="10800000" flipV="1">
            <a:off x="5691736" y="1153909"/>
            <a:ext cx="230341" cy="97688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277" name="Straight Connector 276"/>
          <p:cNvCxnSpPr/>
          <p:nvPr/>
        </p:nvCxnSpPr>
        <p:spPr>
          <a:xfrm>
            <a:off x="5387116" y="2629757"/>
            <a:ext cx="18365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/>
          <p:cNvSpPr txBox="1"/>
          <p:nvPr/>
        </p:nvSpPr>
        <p:spPr>
          <a:xfrm>
            <a:off x="5475110" y="2506249"/>
            <a:ext cx="5207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Ex:48f?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fr-FR" sz="800" dirty="0">
              <a:solidFill>
                <a:srgbClr val="385D8A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88" name="Straight Connector 287"/>
          <p:cNvCxnSpPr/>
          <p:nvPr/>
        </p:nvCxnSpPr>
        <p:spPr>
          <a:xfrm flipH="1">
            <a:off x="5436096" y="2560863"/>
            <a:ext cx="77185" cy="122123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Rectangle 288"/>
          <p:cNvSpPr/>
          <p:nvPr/>
        </p:nvSpPr>
        <p:spPr>
          <a:xfrm rot="10800000" flipV="1">
            <a:off x="5041334" y="2043719"/>
            <a:ext cx="230341" cy="97688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90" name="Rectangle 289"/>
          <p:cNvSpPr/>
          <p:nvPr/>
        </p:nvSpPr>
        <p:spPr>
          <a:xfrm rot="10800000" flipV="1">
            <a:off x="5652120" y="2037078"/>
            <a:ext cx="230341" cy="97688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91" name="Rectangle 290"/>
          <p:cNvSpPr/>
          <p:nvPr/>
        </p:nvSpPr>
        <p:spPr>
          <a:xfrm rot="10800000" flipV="1">
            <a:off x="5078001" y="3717032"/>
            <a:ext cx="230341" cy="97688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92" name="Rectangle 291"/>
          <p:cNvSpPr/>
          <p:nvPr/>
        </p:nvSpPr>
        <p:spPr>
          <a:xfrm rot="10800000" flipV="1">
            <a:off x="5709811" y="3763360"/>
            <a:ext cx="230341" cy="97688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93" name="Rectangle 292"/>
          <p:cNvSpPr/>
          <p:nvPr/>
        </p:nvSpPr>
        <p:spPr>
          <a:xfrm rot="10800000" flipV="1">
            <a:off x="5076057" y="4653136"/>
            <a:ext cx="230341" cy="97688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94" name="Rectangle 293"/>
          <p:cNvSpPr/>
          <p:nvPr/>
        </p:nvSpPr>
        <p:spPr>
          <a:xfrm rot="10800000" flipV="1">
            <a:off x="5709811" y="4653136"/>
            <a:ext cx="230341" cy="97688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296" name="Straight Connector 295"/>
          <p:cNvCxnSpPr>
            <a:endCxn id="289" idx="1"/>
          </p:cNvCxnSpPr>
          <p:nvPr/>
        </p:nvCxnSpPr>
        <p:spPr>
          <a:xfrm flipH="1" flipV="1">
            <a:off x="5271675" y="2092563"/>
            <a:ext cx="115441" cy="5371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>
            <a:endCxn id="275" idx="1"/>
          </p:cNvCxnSpPr>
          <p:nvPr/>
        </p:nvCxnSpPr>
        <p:spPr>
          <a:xfrm flipH="1" flipV="1">
            <a:off x="5309212" y="1185465"/>
            <a:ext cx="82849" cy="14782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>
            <a:endCxn id="291" idx="1"/>
          </p:cNvCxnSpPr>
          <p:nvPr/>
        </p:nvCxnSpPr>
        <p:spPr>
          <a:xfrm flipH="1">
            <a:off x="5308342" y="2629757"/>
            <a:ext cx="78774" cy="11361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>
            <a:endCxn id="293" idx="1"/>
          </p:cNvCxnSpPr>
          <p:nvPr/>
        </p:nvCxnSpPr>
        <p:spPr>
          <a:xfrm flipH="1">
            <a:off x="5306398" y="2655791"/>
            <a:ext cx="80718" cy="20461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>
            <a:endCxn id="276" idx="3"/>
          </p:cNvCxnSpPr>
          <p:nvPr/>
        </p:nvCxnSpPr>
        <p:spPr>
          <a:xfrm flipV="1">
            <a:off x="5580356" y="1202753"/>
            <a:ext cx="111380" cy="14270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>
            <a:endCxn id="290" idx="3"/>
          </p:cNvCxnSpPr>
          <p:nvPr/>
        </p:nvCxnSpPr>
        <p:spPr>
          <a:xfrm flipV="1">
            <a:off x="5577893" y="2085922"/>
            <a:ext cx="74227" cy="5438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>
            <a:endCxn id="292" idx="3"/>
          </p:cNvCxnSpPr>
          <p:nvPr/>
        </p:nvCxnSpPr>
        <p:spPr>
          <a:xfrm>
            <a:off x="5577893" y="2655791"/>
            <a:ext cx="131918" cy="11564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>
            <a:endCxn id="294" idx="3"/>
          </p:cNvCxnSpPr>
          <p:nvPr/>
        </p:nvCxnSpPr>
        <p:spPr>
          <a:xfrm>
            <a:off x="5577893" y="2629757"/>
            <a:ext cx="131918" cy="20722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TextBox 304"/>
          <p:cNvSpPr txBox="1"/>
          <p:nvPr/>
        </p:nvSpPr>
        <p:spPr>
          <a:xfrm>
            <a:off x="5281091" y="884505"/>
            <a:ext cx="4523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5-10m</a:t>
            </a:r>
            <a:endParaRPr lang="fr-FR" sz="8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5707229" y="665163"/>
            <a:ext cx="1047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MPO-MPO Adaptors Path Panel</a:t>
            </a:r>
            <a:endParaRPr lang="en-GB" sz="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2224" y="414437"/>
            <a:ext cx="2123512" cy="2895543"/>
            <a:chOff x="72224" y="414437"/>
            <a:chExt cx="2123512" cy="2895543"/>
          </a:xfrm>
        </p:grpSpPr>
        <p:sp>
          <p:nvSpPr>
            <p:cNvPr id="4" name="Rectangle 3"/>
            <p:cNvSpPr/>
            <p:nvPr/>
          </p:nvSpPr>
          <p:spPr>
            <a:xfrm>
              <a:off x="324179" y="532392"/>
              <a:ext cx="720080" cy="273014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-169028" y="1268663"/>
              <a:ext cx="7441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 1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 rot="10800000" flipV="1">
              <a:off x="957119" y="586583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 rot="10800000" flipV="1">
              <a:off x="958029" y="706476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 rot="10800000" flipV="1">
              <a:off x="958030" y="819484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 rot="10800000" flipV="1">
              <a:off x="958028" y="945244"/>
              <a:ext cx="88431" cy="41629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 rot="10800000" flipV="1">
              <a:off x="957521" y="1071017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 rot="10800000" flipV="1">
              <a:off x="957520" y="1189440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 rot="10800000" flipV="1">
              <a:off x="956341" y="1313379"/>
              <a:ext cx="89215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 rot="10800000" flipV="1">
              <a:off x="953452" y="1428274"/>
              <a:ext cx="89449" cy="3999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 rot="10800000" flipV="1">
              <a:off x="954471" y="1567513"/>
              <a:ext cx="88430" cy="4028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 rot="10800000" flipV="1">
              <a:off x="953452" y="1689220"/>
              <a:ext cx="90640" cy="3817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 rot="10800000" flipV="1">
              <a:off x="953452" y="1811955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 rot="10800000" flipV="1">
              <a:off x="953546" y="1931093"/>
              <a:ext cx="87986" cy="4004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 rot="10800000" flipV="1">
              <a:off x="953452" y="2051709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 rot="10800000" flipV="1">
              <a:off x="952490" y="2175699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 rot="10800000" flipV="1">
              <a:off x="952699" y="2290023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 rot="10800000" flipV="1">
              <a:off x="955485" y="2415171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 rot="10800000" flipV="1">
              <a:off x="956340" y="2539586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 rot="10800000" flipV="1">
              <a:off x="949438" y="2655791"/>
              <a:ext cx="88432" cy="38131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 rot="10800000" flipV="1">
              <a:off x="949815" y="2777886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rot="10800000" flipV="1">
              <a:off x="950963" y="2899295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96909" y="497078"/>
              <a:ext cx="284778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4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5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8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9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10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13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14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15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16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17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18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19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20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564175" y="2940182"/>
              <a:ext cx="28477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 rot="10800000" flipV="1">
              <a:off x="1055114" y="586583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 rot="10800000" flipV="1">
              <a:off x="1056024" y="706476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 rot="10800000" flipV="1">
              <a:off x="1056025" y="819484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 rot="10800000" flipV="1">
              <a:off x="1056023" y="945244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 rot="10800000" flipV="1">
              <a:off x="1055516" y="1071017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 rot="10800000" flipV="1">
              <a:off x="1055515" y="1189440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 rot="10800000" flipV="1">
              <a:off x="1054336" y="1313379"/>
              <a:ext cx="89215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 rot="10800000" flipV="1">
              <a:off x="1051447" y="1428274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 rot="10800000" flipV="1">
              <a:off x="1052466" y="1567513"/>
              <a:ext cx="88430" cy="4028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 rot="10800000" flipV="1">
              <a:off x="1051447" y="1689220"/>
              <a:ext cx="90640" cy="3817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 rot="10800000" flipV="1">
              <a:off x="1046220" y="1812636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 rot="10800000" flipV="1">
              <a:off x="1229797" y="1861413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 rot="10800000" flipV="1">
              <a:off x="1965395" y="1219669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16" name="Straight Connector 15"/>
            <p:cNvCxnSpPr>
              <a:stCxn id="163" idx="3"/>
            </p:cNvCxnSpPr>
            <p:nvPr/>
          </p:nvCxnSpPr>
          <p:spPr>
            <a:xfrm flipH="1" flipV="1">
              <a:off x="1557647" y="1267736"/>
              <a:ext cx="407748" cy="77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758511" y="1209884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/>
            <p:cNvSpPr txBox="1"/>
            <p:nvPr/>
          </p:nvSpPr>
          <p:spPr>
            <a:xfrm>
              <a:off x="1649271" y="1050048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0" name="Straight Connector 19"/>
            <p:cNvCxnSpPr>
              <a:stCxn id="151" idx="1"/>
            </p:cNvCxnSpPr>
            <p:nvPr/>
          </p:nvCxnSpPr>
          <p:spPr>
            <a:xfrm>
              <a:off x="1143545" y="605211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52" idx="1"/>
            </p:cNvCxnSpPr>
            <p:nvPr/>
          </p:nvCxnSpPr>
          <p:spPr>
            <a:xfrm>
              <a:off x="1144455" y="725734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53" idx="1"/>
            </p:cNvCxnSpPr>
            <p:nvPr/>
          </p:nvCxnSpPr>
          <p:spPr>
            <a:xfrm>
              <a:off x="1144456" y="840843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54" idx="1"/>
            </p:cNvCxnSpPr>
            <p:nvPr/>
          </p:nvCxnSpPr>
          <p:spPr>
            <a:xfrm>
              <a:off x="1144454" y="966059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55" idx="1"/>
            </p:cNvCxnSpPr>
            <p:nvPr/>
          </p:nvCxnSpPr>
          <p:spPr>
            <a:xfrm>
              <a:off x="1140897" y="1091461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56" idx="1"/>
            </p:cNvCxnSpPr>
            <p:nvPr/>
          </p:nvCxnSpPr>
          <p:spPr>
            <a:xfrm>
              <a:off x="1140896" y="1209884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157" idx="1"/>
            </p:cNvCxnSpPr>
            <p:nvPr/>
          </p:nvCxnSpPr>
          <p:spPr>
            <a:xfrm flipV="1">
              <a:off x="1143551" y="1273292"/>
              <a:ext cx="411447" cy="587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158" idx="1"/>
            </p:cNvCxnSpPr>
            <p:nvPr/>
          </p:nvCxnSpPr>
          <p:spPr>
            <a:xfrm flipV="1">
              <a:off x="1140896" y="1269762"/>
              <a:ext cx="416750" cy="1785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159" idx="1"/>
            </p:cNvCxnSpPr>
            <p:nvPr/>
          </p:nvCxnSpPr>
          <p:spPr>
            <a:xfrm flipV="1">
              <a:off x="1140896" y="1267264"/>
              <a:ext cx="414102" cy="320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160" idx="1"/>
            </p:cNvCxnSpPr>
            <p:nvPr/>
          </p:nvCxnSpPr>
          <p:spPr>
            <a:xfrm flipV="1">
              <a:off x="1142087" y="1265057"/>
              <a:ext cx="411837" cy="4432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61" idx="1"/>
            </p:cNvCxnSpPr>
            <p:nvPr/>
          </p:nvCxnSpPr>
          <p:spPr>
            <a:xfrm flipV="1">
              <a:off x="1131601" y="1265057"/>
              <a:ext cx="422323" cy="5680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1320854" y="1278853"/>
              <a:ext cx="228925" cy="6046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852472" y="414437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LC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 rot="10800000" flipV="1">
              <a:off x="1051391" y="2055597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 rot="10800000" flipV="1">
              <a:off x="1052301" y="2175490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 rot="10800000" flipV="1">
              <a:off x="1052302" y="2288498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 rot="10800000" flipV="1">
              <a:off x="1052300" y="2414258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 rot="10800000" flipV="1">
              <a:off x="1051793" y="2540031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 rot="10800000" flipV="1">
              <a:off x="1051792" y="2658454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 rot="10800000" flipV="1">
              <a:off x="1050613" y="2782393"/>
              <a:ext cx="89215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 rot="10800000" flipV="1">
              <a:off x="1047724" y="2897288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 rot="10800000" flipV="1">
              <a:off x="1115455" y="3052684"/>
              <a:ext cx="88430" cy="4028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 rot="10800000" flipV="1">
              <a:off x="1381206" y="1923842"/>
              <a:ext cx="90640" cy="3817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81" name="Rectangle 180"/>
            <p:cNvSpPr/>
            <p:nvPr/>
          </p:nvSpPr>
          <p:spPr>
            <a:xfrm rot="10800000" flipV="1">
              <a:off x="1961672" y="2688683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182" name="Straight Connector 181"/>
            <p:cNvCxnSpPr>
              <a:stCxn id="181" idx="3"/>
            </p:cNvCxnSpPr>
            <p:nvPr/>
          </p:nvCxnSpPr>
          <p:spPr>
            <a:xfrm flipH="1" flipV="1">
              <a:off x="1553924" y="2736750"/>
              <a:ext cx="407748" cy="77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flipH="1">
              <a:off x="1754788" y="2678898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TextBox 183"/>
            <p:cNvSpPr txBox="1"/>
            <p:nvPr/>
          </p:nvSpPr>
          <p:spPr>
            <a:xfrm>
              <a:off x="1645548" y="2519062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85" name="Straight Connector 184"/>
            <p:cNvCxnSpPr>
              <a:stCxn id="169" idx="1"/>
            </p:cNvCxnSpPr>
            <p:nvPr/>
          </p:nvCxnSpPr>
          <p:spPr>
            <a:xfrm>
              <a:off x="1139822" y="2074225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>
              <a:stCxn id="170" idx="1"/>
            </p:cNvCxnSpPr>
            <p:nvPr/>
          </p:nvCxnSpPr>
          <p:spPr>
            <a:xfrm>
              <a:off x="1140732" y="2194748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>
              <a:stCxn id="171" idx="1"/>
            </p:cNvCxnSpPr>
            <p:nvPr/>
          </p:nvCxnSpPr>
          <p:spPr>
            <a:xfrm>
              <a:off x="1140733" y="2309857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>
              <a:stCxn id="172" idx="1"/>
            </p:cNvCxnSpPr>
            <p:nvPr/>
          </p:nvCxnSpPr>
          <p:spPr>
            <a:xfrm>
              <a:off x="1140731" y="2435073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>
              <a:stCxn id="173" idx="1"/>
            </p:cNvCxnSpPr>
            <p:nvPr/>
          </p:nvCxnSpPr>
          <p:spPr>
            <a:xfrm>
              <a:off x="1137174" y="2560475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stCxn id="174" idx="1"/>
            </p:cNvCxnSpPr>
            <p:nvPr/>
          </p:nvCxnSpPr>
          <p:spPr>
            <a:xfrm>
              <a:off x="1137173" y="2678898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stCxn id="175" idx="1"/>
            </p:cNvCxnSpPr>
            <p:nvPr/>
          </p:nvCxnSpPr>
          <p:spPr>
            <a:xfrm flipV="1">
              <a:off x="1139828" y="2742306"/>
              <a:ext cx="411447" cy="587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>
              <a:stCxn id="176" idx="1"/>
            </p:cNvCxnSpPr>
            <p:nvPr/>
          </p:nvCxnSpPr>
          <p:spPr>
            <a:xfrm flipV="1">
              <a:off x="1137173" y="2738776"/>
              <a:ext cx="416750" cy="1785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>
              <a:stCxn id="177" idx="1"/>
            </p:cNvCxnSpPr>
            <p:nvPr/>
          </p:nvCxnSpPr>
          <p:spPr>
            <a:xfrm flipV="1">
              <a:off x="1203885" y="2735973"/>
              <a:ext cx="347226" cy="3368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>
              <a:stCxn id="178" idx="0"/>
            </p:cNvCxnSpPr>
            <p:nvPr/>
          </p:nvCxnSpPr>
          <p:spPr>
            <a:xfrm flipV="1">
              <a:off x="1426526" y="1268124"/>
              <a:ext cx="125595" cy="655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>
              <a:stCxn id="332" idx="1"/>
            </p:cNvCxnSpPr>
            <p:nvPr/>
          </p:nvCxnSpPr>
          <p:spPr>
            <a:xfrm>
              <a:off x="1142029" y="1949367"/>
              <a:ext cx="408172" cy="7927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V="1">
              <a:off x="1307059" y="2734545"/>
              <a:ext cx="249646" cy="4948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0" name="TextBox 329"/>
            <p:cNvSpPr txBox="1"/>
            <p:nvPr/>
          </p:nvSpPr>
          <p:spPr>
            <a:xfrm>
              <a:off x="1382608" y="1727963"/>
              <a:ext cx="6296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 2 </a:t>
              </a:r>
              <a:r>
                <a:rPr lang="fr-FR" sz="800" dirty="0" err="1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Spares</a:t>
              </a:r>
              <a:endPara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2" name="Rectangle 331"/>
            <p:cNvSpPr/>
            <p:nvPr/>
          </p:nvSpPr>
          <p:spPr>
            <a:xfrm rot="10800000" flipV="1">
              <a:off x="1056648" y="1928923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>
            <a:xfrm rot="10800000" flipV="1">
              <a:off x="1215213" y="3205887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6" name="TextBox 335"/>
            <p:cNvSpPr txBox="1"/>
            <p:nvPr/>
          </p:nvSpPr>
          <p:spPr>
            <a:xfrm>
              <a:off x="1231398" y="3094536"/>
              <a:ext cx="5904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2 </a:t>
              </a:r>
              <a:r>
                <a:rPr lang="fr-FR" sz="800" dirty="0" err="1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Spares</a:t>
              </a: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 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1384802" y="682420"/>
              <a:ext cx="4523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5-10m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8" name="TextBox 307"/>
          <p:cNvSpPr txBox="1"/>
          <p:nvPr/>
        </p:nvSpPr>
        <p:spPr>
          <a:xfrm>
            <a:off x="3303490" y="1022557"/>
            <a:ext cx="6062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330-350m</a:t>
            </a:r>
            <a:endParaRPr lang="fr-FR" sz="8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6871140" y="690232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800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1-3m</a:t>
            </a:r>
            <a:endParaRPr lang="fr-FR" sz="800" dirty="0">
              <a:solidFill>
                <a:srgbClr val="7030A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1BE7-1987-447F-B62E-808647EA7A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4/9/2015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LHCb Electronics upgrade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10" name="Group 309"/>
          <p:cNvGrpSpPr/>
          <p:nvPr/>
        </p:nvGrpSpPr>
        <p:grpSpPr>
          <a:xfrm>
            <a:off x="68187" y="3484079"/>
            <a:ext cx="2123511" cy="2895543"/>
            <a:chOff x="72225" y="414437"/>
            <a:chExt cx="2123511" cy="2895543"/>
          </a:xfrm>
        </p:grpSpPr>
        <p:sp>
          <p:nvSpPr>
            <p:cNvPr id="311" name="Rectangle 310"/>
            <p:cNvSpPr/>
            <p:nvPr/>
          </p:nvSpPr>
          <p:spPr>
            <a:xfrm>
              <a:off x="324179" y="532392"/>
              <a:ext cx="720080" cy="273014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12" name="TextBox 311"/>
            <p:cNvSpPr txBox="1"/>
            <p:nvPr/>
          </p:nvSpPr>
          <p:spPr>
            <a:xfrm rot="16200000">
              <a:off x="-189065" y="1268663"/>
              <a:ext cx="7841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Module21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3" name="Rectangle 312"/>
            <p:cNvSpPr/>
            <p:nvPr/>
          </p:nvSpPr>
          <p:spPr>
            <a:xfrm rot="10800000" flipV="1">
              <a:off x="957119" y="586583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>
            <a:xfrm rot="10800000" flipV="1">
              <a:off x="958029" y="706476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>
            <a:xfrm rot="10800000" flipV="1">
              <a:off x="958030" y="819484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>
            <a:xfrm rot="10800000" flipV="1">
              <a:off x="958028" y="945244"/>
              <a:ext cx="88431" cy="41629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>
            <a:xfrm rot="10800000" flipV="1">
              <a:off x="957521" y="1071017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>
            <a:xfrm rot="10800000" flipV="1">
              <a:off x="957520" y="1189440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>
            <a:xfrm rot="10800000" flipV="1">
              <a:off x="956341" y="1313379"/>
              <a:ext cx="89215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>
            <a:xfrm rot="10800000" flipV="1">
              <a:off x="953452" y="1428274"/>
              <a:ext cx="89449" cy="3999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>
            <a:xfrm rot="10800000" flipV="1">
              <a:off x="954471" y="1567513"/>
              <a:ext cx="88430" cy="4028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>
            <a:xfrm rot="10800000" flipV="1">
              <a:off x="953452" y="1689220"/>
              <a:ext cx="90640" cy="3817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>
            <a:xfrm rot="10800000" flipV="1">
              <a:off x="953452" y="1811955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>
            <a:xfrm rot="10800000" flipV="1">
              <a:off x="953546" y="1931093"/>
              <a:ext cx="87986" cy="4004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28" name="Rectangle 327"/>
            <p:cNvSpPr/>
            <p:nvPr/>
          </p:nvSpPr>
          <p:spPr>
            <a:xfrm rot="10800000" flipV="1">
              <a:off x="953452" y="2051709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29" name="Rectangle 328"/>
            <p:cNvSpPr/>
            <p:nvPr/>
          </p:nvSpPr>
          <p:spPr>
            <a:xfrm rot="10800000" flipV="1">
              <a:off x="952490" y="2175699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>
            <a:xfrm rot="10800000" flipV="1">
              <a:off x="952699" y="2290023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>
            <a:xfrm rot="10800000" flipV="1">
              <a:off x="955485" y="2415171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>
            <a:xfrm rot="10800000" flipV="1">
              <a:off x="956340" y="2539586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>
            <a:xfrm rot="10800000" flipV="1">
              <a:off x="949438" y="2655791"/>
              <a:ext cx="88432" cy="38131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>
            <a:xfrm rot="10800000" flipV="1">
              <a:off x="949815" y="2777886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 rot="10800000" flipV="1">
              <a:off x="950963" y="2899295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696909" y="497078"/>
              <a:ext cx="284778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4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5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8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9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10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13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14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15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16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17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18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19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20</a:t>
              </a:r>
            </a:p>
          </p:txBody>
        </p:sp>
        <p:sp>
          <p:nvSpPr>
            <p:cNvPr id="362" name="TextBox 361"/>
            <p:cNvSpPr txBox="1"/>
            <p:nvPr/>
          </p:nvSpPr>
          <p:spPr>
            <a:xfrm>
              <a:off x="564175" y="2940182"/>
              <a:ext cx="28477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3" name="Rectangle 362"/>
            <p:cNvSpPr/>
            <p:nvPr/>
          </p:nvSpPr>
          <p:spPr>
            <a:xfrm rot="10800000" flipV="1">
              <a:off x="1055114" y="586583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 rot="10800000" flipV="1">
              <a:off x="1056024" y="706476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5" name="Rectangle 364"/>
            <p:cNvSpPr/>
            <p:nvPr/>
          </p:nvSpPr>
          <p:spPr>
            <a:xfrm rot="10800000" flipV="1">
              <a:off x="1056025" y="819484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6" name="Rectangle 365"/>
            <p:cNvSpPr/>
            <p:nvPr/>
          </p:nvSpPr>
          <p:spPr>
            <a:xfrm rot="10800000" flipV="1">
              <a:off x="1056023" y="945244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7" name="Rectangle 366"/>
            <p:cNvSpPr/>
            <p:nvPr/>
          </p:nvSpPr>
          <p:spPr>
            <a:xfrm rot="10800000" flipV="1">
              <a:off x="1055516" y="1071017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8" name="Rectangle 367"/>
            <p:cNvSpPr/>
            <p:nvPr/>
          </p:nvSpPr>
          <p:spPr>
            <a:xfrm rot="10800000" flipV="1">
              <a:off x="1055515" y="1189440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>
            <a:xfrm rot="10800000" flipV="1">
              <a:off x="1054336" y="1313379"/>
              <a:ext cx="89215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>
            <a:xfrm rot="10800000" flipV="1">
              <a:off x="1051447" y="1428274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71" name="Rectangle 370"/>
            <p:cNvSpPr/>
            <p:nvPr/>
          </p:nvSpPr>
          <p:spPr>
            <a:xfrm rot="10800000" flipV="1">
              <a:off x="1052466" y="1567513"/>
              <a:ext cx="88430" cy="4028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72" name="Rectangle 371"/>
            <p:cNvSpPr/>
            <p:nvPr/>
          </p:nvSpPr>
          <p:spPr>
            <a:xfrm rot="10800000" flipV="1">
              <a:off x="1051447" y="1689220"/>
              <a:ext cx="90640" cy="3817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 rot="10800000" flipV="1">
              <a:off x="1046220" y="1812636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 rot="10800000" flipV="1">
              <a:off x="1229797" y="1861413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 rot="10800000" flipV="1">
              <a:off x="1965395" y="1219669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78" name="Straight Connector 377"/>
            <p:cNvCxnSpPr>
              <a:stCxn id="375" idx="3"/>
            </p:cNvCxnSpPr>
            <p:nvPr/>
          </p:nvCxnSpPr>
          <p:spPr>
            <a:xfrm flipH="1" flipV="1">
              <a:off x="1557647" y="1267736"/>
              <a:ext cx="407748" cy="77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/>
          </p:nvCxnSpPr>
          <p:spPr>
            <a:xfrm flipH="1">
              <a:off x="1758511" y="1209884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0" name="TextBox 379"/>
            <p:cNvSpPr txBox="1"/>
            <p:nvPr/>
          </p:nvSpPr>
          <p:spPr>
            <a:xfrm>
              <a:off x="1649271" y="1050048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81" name="Straight Connector 380"/>
            <p:cNvCxnSpPr>
              <a:stCxn id="363" idx="1"/>
            </p:cNvCxnSpPr>
            <p:nvPr/>
          </p:nvCxnSpPr>
          <p:spPr>
            <a:xfrm>
              <a:off x="1143545" y="605211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>
              <a:stCxn id="364" idx="1"/>
            </p:cNvCxnSpPr>
            <p:nvPr/>
          </p:nvCxnSpPr>
          <p:spPr>
            <a:xfrm>
              <a:off x="1144455" y="725734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>
              <a:stCxn id="365" idx="1"/>
            </p:cNvCxnSpPr>
            <p:nvPr/>
          </p:nvCxnSpPr>
          <p:spPr>
            <a:xfrm>
              <a:off x="1144456" y="840843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/>
            <p:cNvCxnSpPr>
              <a:stCxn id="366" idx="1"/>
            </p:cNvCxnSpPr>
            <p:nvPr/>
          </p:nvCxnSpPr>
          <p:spPr>
            <a:xfrm>
              <a:off x="1144454" y="966059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/>
            <p:cNvCxnSpPr>
              <a:stCxn id="367" idx="1"/>
            </p:cNvCxnSpPr>
            <p:nvPr/>
          </p:nvCxnSpPr>
          <p:spPr>
            <a:xfrm>
              <a:off x="1140897" y="1091461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/>
            <p:cNvCxnSpPr>
              <a:stCxn id="368" idx="1"/>
            </p:cNvCxnSpPr>
            <p:nvPr/>
          </p:nvCxnSpPr>
          <p:spPr>
            <a:xfrm>
              <a:off x="1140896" y="1209884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/>
            <p:cNvCxnSpPr>
              <a:stCxn id="369" idx="1"/>
            </p:cNvCxnSpPr>
            <p:nvPr/>
          </p:nvCxnSpPr>
          <p:spPr>
            <a:xfrm flipV="1">
              <a:off x="1143551" y="1273292"/>
              <a:ext cx="411447" cy="587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/>
            <p:cNvCxnSpPr>
              <a:stCxn id="370" idx="1"/>
            </p:cNvCxnSpPr>
            <p:nvPr/>
          </p:nvCxnSpPr>
          <p:spPr>
            <a:xfrm flipV="1">
              <a:off x="1140896" y="1269762"/>
              <a:ext cx="416750" cy="1785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/>
            <p:cNvCxnSpPr>
              <a:stCxn id="371" idx="1"/>
            </p:cNvCxnSpPr>
            <p:nvPr/>
          </p:nvCxnSpPr>
          <p:spPr>
            <a:xfrm flipV="1">
              <a:off x="1140896" y="1267264"/>
              <a:ext cx="414102" cy="320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/>
            <p:cNvCxnSpPr>
              <a:stCxn id="372" idx="1"/>
            </p:cNvCxnSpPr>
            <p:nvPr/>
          </p:nvCxnSpPr>
          <p:spPr>
            <a:xfrm flipV="1">
              <a:off x="1142087" y="1265057"/>
              <a:ext cx="411837" cy="4432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Straight Connector 407"/>
            <p:cNvCxnSpPr>
              <a:stCxn id="373" idx="1"/>
            </p:cNvCxnSpPr>
            <p:nvPr/>
          </p:nvCxnSpPr>
          <p:spPr>
            <a:xfrm flipV="1">
              <a:off x="1131601" y="1265057"/>
              <a:ext cx="422323" cy="5680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Connector 408"/>
            <p:cNvCxnSpPr/>
            <p:nvPr/>
          </p:nvCxnSpPr>
          <p:spPr>
            <a:xfrm flipV="1">
              <a:off x="1320854" y="1278853"/>
              <a:ext cx="228925" cy="6046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1" name="TextBox 410"/>
            <p:cNvSpPr txBox="1"/>
            <p:nvPr/>
          </p:nvSpPr>
          <p:spPr>
            <a:xfrm>
              <a:off x="852472" y="414437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LC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2" name="Rectangle 411"/>
            <p:cNvSpPr/>
            <p:nvPr/>
          </p:nvSpPr>
          <p:spPr>
            <a:xfrm rot="10800000" flipV="1">
              <a:off x="1051391" y="2055597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13" name="Rectangle 412"/>
            <p:cNvSpPr/>
            <p:nvPr/>
          </p:nvSpPr>
          <p:spPr>
            <a:xfrm rot="10800000" flipV="1">
              <a:off x="1052301" y="2175490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14" name="Rectangle 413"/>
            <p:cNvSpPr/>
            <p:nvPr/>
          </p:nvSpPr>
          <p:spPr>
            <a:xfrm rot="10800000" flipV="1">
              <a:off x="1052302" y="2288498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15" name="Rectangle 414"/>
            <p:cNvSpPr/>
            <p:nvPr/>
          </p:nvSpPr>
          <p:spPr>
            <a:xfrm rot="10800000" flipV="1">
              <a:off x="1052300" y="2414258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16" name="Rectangle 415"/>
            <p:cNvSpPr/>
            <p:nvPr/>
          </p:nvSpPr>
          <p:spPr>
            <a:xfrm rot="10800000" flipV="1">
              <a:off x="1051793" y="2540031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17" name="Rectangle 416"/>
            <p:cNvSpPr/>
            <p:nvPr/>
          </p:nvSpPr>
          <p:spPr>
            <a:xfrm rot="10800000" flipV="1">
              <a:off x="1051792" y="2658454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18" name="Rectangle 417"/>
            <p:cNvSpPr/>
            <p:nvPr/>
          </p:nvSpPr>
          <p:spPr>
            <a:xfrm rot="10800000" flipV="1">
              <a:off x="1050613" y="2782393"/>
              <a:ext cx="89215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19" name="Rectangle 418"/>
            <p:cNvSpPr/>
            <p:nvPr/>
          </p:nvSpPr>
          <p:spPr>
            <a:xfrm rot="10800000" flipV="1">
              <a:off x="1047724" y="2897288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20" name="Rectangle 419"/>
            <p:cNvSpPr/>
            <p:nvPr/>
          </p:nvSpPr>
          <p:spPr>
            <a:xfrm rot="10800000" flipV="1">
              <a:off x="1115455" y="3052684"/>
              <a:ext cx="88430" cy="4028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21" name="Rectangle 420"/>
            <p:cNvSpPr/>
            <p:nvPr/>
          </p:nvSpPr>
          <p:spPr>
            <a:xfrm rot="10800000" flipV="1">
              <a:off x="1381206" y="1923842"/>
              <a:ext cx="90640" cy="3817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22" name="Rectangle 421"/>
            <p:cNvSpPr/>
            <p:nvPr/>
          </p:nvSpPr>
          <p:spPr>
            <a:xfrm rot="10800000" flipV="1">
              <a:off x="1961672" y="2688683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423" name="Straight Connector 422"/>
            <p:cNvCxnSpPr>
              <a:stCxn id="422" idx="3"/>
            </p:cNvCxnSpPr>
            <p:nvPr/>
          </p:nvCxnSpPr>
          <p:spPr>
            <a:xfrm flipH="1" flipV="1">
              <a:off x="1553924" y="2736750"/>
              <a:ext cx="407748" cy="77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Straight Connector 423"/>
            <p:cNvCxnSpPr/>
            <p:nvPr/>
          </p:nvCxnSpPr>
          <p:spPr>
            <a:xfrm flipH="1">
              <a:off x="1754788" y="2678898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5" name="TextBox 424"/>
            <p:cNvSpPr txBox="1"/>
            <p:nvPr/>
          </p:nvSpPr>
          <p:spPr>
            <a:xfrm>
              <a:off x="1645548" y="2519062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26" name="Straight Connector 425"/>
            <p:cNvCxnSpPr>
              <a:stCxn id="412" idx="1"/>
            </p:cNvCxnSpPr>
            <p:nvPr/>
          </p:nvCxnSpPr>
          <p:spPr>
            <a:xfrm>
              <a:off x="1139822" y="2074225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Straight Connector 426"/>
            <p:cNvCxnSpPr>
              <a:stCxn id="413" idx="1"/>
            </p:cNvCxnSpPr>
            <p:nvPr/>
          </p:nvCxnSpPr>
          <p:spPr>
            <a:xfrm>
              <a:off x="1140732" y="2194748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Connector 427"/>
            <p:cNvCxnSpPr>
              <a:stCxn id="414" idx="1"/>
            </p:cNvCxnSpPr>
            <p:nvPr/>
          </p:nvCxnSpPr>
          <p:spPr>
            <a:xfrm>
              <a:off x="1140733" y="2309857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/>
            <p:cNvCxnSpPr>
              <a:stCxn id="415" idx="1"/>
            </p:cNvCxnSpPr>
            <p:nvPr/>
          </p:nvCxnSpPr>
          <p:spPr>
            <a:xfrm>
              <a:off x="1140731" y="2435073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/>
            <p:cNvCxnSpPr>
              <a:stCxn id="416" idx="1"/>
            </p:cNvCxnSpPr>
            <p:nvPr/>
          </p:nvCxnSpPr>
          <p:spPr>
            <a:xfrm>
              <a:off x="1137174" y="2560475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/>
            <p:cNvCxnSpPr>
              <a:stCxn id="417" idx="1"/>
            </p:cNvCxnSpPr>
            <p:nvPr/>
          </p:nvCxnSpPr>
          <p:spPr>
            <a:xfrm>
              <a:off x="1137173" y="2678898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/>
            <p:cNvCxnSpPr>
              <a:stCxn id="418" idx="1"/>
            </p:cNvCxnSpPr>
            <p:nvPr/>
          </p:nvCxnSpPr>
          <p:spPr>
            <a:xfrm flipV="1">
              <a:off x="1139828" y="2742306"/>
              <a:ext cx="411447" cy="587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/>
            <p:cNvCxnSpPr>
              <a:stCxn id="419" idx="1"/>
            </p:cNvCxnSpPr>
            <p:nvPr/>
          </p:nvCxnSpPr>
          <p:spPr>
            <a:xfrm flipV="1">
              <a:off x="1137173" y="2738776"/>
              <a:ext cx="416750" cy="1785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Straight Connector 433"/>
            <p:cNvCxnSpPr>
              <a:stCxn id="420" idx="1"/>
            </p:cNvCxnSpPr>
            <p:nvPr/>
          </p:nvCxnSpPr>
          <p:spPr>
            <a:xfrm flipV="1">
              <a:off x="1203885" y="2735973"/>
              <a:ext cx="347226" cy="3368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/>
            <p:cNvCxnSpPr>
              <a:stCxn id="421" idx="0"/>
            </p:cNvCxnSpPr>
            <p:nvPr/>
          </p:nvCxnSpPr>
          <p:spPr>
            <a:xfrm flipV="1">
              <a:off x="1426526" y="1268124"/>
              <a:ext cx="125595" cy="655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/>
            <p:cNvCxnSpPr>
              <a:stCxn id="439" idx="1"/>
            </p:cNvCxnSpPr>
            <p:nvPr/>
          </p:nvCxnSpPr>
          <p:spPr>
            <a:xfrm>
              <a:off x="1142029" y="1949367"/>
              <a:ext cx="408172" cy="7927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Straight Connector 436"/>
            <p:cNvCxnSpPr/>
            <p:nvPr/>
          </p:nvCxnSpPr>
          <p:spPr>
            <a:xfrm flipV="1">
              <a:off x="1307059" y="2734545"/>
              <a:ext cx="249646" cy="4948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8" name="TextBox 437"/>
            <p:cNvSpPr txBox="1"/>
            <p:nvPr/>
          </p:nvSpPr>
          <p:spPr>
            <a:xfrm>
              <a:off x="1382608" y="1727963"/>
              <a:ext cx="6296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 2 </a:t>
              </a:r>
              <a:r>
                <a:rPr lang="fr-FR" sz="800" dirty="0" err="1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Spares</a:t>
              </a:r>
              <a:endParaRPr lang="fr-FR" sz="800" dirty="0" smtClean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9" name="Rectangle 438"/>
            <p:cNvSpPr/>
            <p:nvPr/>
          </p:nvSpPr>
          <p:spPr>
            <a:xfrm rot="10800000" flipV="1">
              <a:off x="1056648" y="1928923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40" name="Rectangle 439"/>
            <p:cNvSpPr/>
            <p:nvPr/>
          </p:nvSpPr>
          <p:spPr>
            <a:xfrm rot="10800000" flipV="1">
              <a:off x="1215213" y="3205887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41" name="TextBox 440"/>
            <p:cNvSpPr txBox="1"/>
            <p:nvPr/>
          </p:nvSpPr>
          <p:spPr>
            <a:xfrm>
              <a:off x="1231398" y="3094536"/>
              <a:ext cx="5904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2 </a:t>
              </a:r>
              <a:r>
                <a:rPr lang="fr-FR" sz="800" dirty="0" err="1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Spares</a:t>
              </a: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 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2" name="TextBox 441"/>
            <p:cNvSpPr txBox="1"/>
            <p:nvPr/>
          </p:nvSpPr>
          <p:spPr>
            <a:xfrm>
              <a:off x="1384802" y="682420"/>
              <a:ext cx="4523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5-10m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24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TFC/ECS Optical cabling</a:t>
            </a:r>
            <a:r>
              <a:rPr lang="en-GB" dirty="0"/>
              <a:t>.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ECS &amp; TFC.</a:t>
            </a:r>
          </a:p>
          <a:p>
            <a:pPr lvl="1"/>
            <a:r>
              <a:rPr lang="en-GB" dirty="0" smtClean="0"/>
              <a:t>Standard GBT serial format @ 4.8Gbps. Bidirectional.</a:t>
            </a:r>
          </a:p>
          <a:p>
            <a:pPr lvl="1"/>
            <a:r>
              <a:rPr lang="en-GB" dirty="0" smtClean="0"/>
              <a:t>3 </a:t>
            </a:r>
            <a:r>
              <a:rPr lang="en-GB" dirty="0" smtClean="0"/>
              <a:t>bidirectional GBT links </a:t>
            </a:r>
            <a:r>
              <a:rPr lang="en-GB" dirty="0" smtClean="0"/>
              <a:t>per </a:t>
            </a:r>
            <a:r>
              <a:rPr lang="en-GB" dirty="0" smtClean="0"/>
              <a:t>module:</a:t>
            </a:r>
            <a:endParaRPr lang="en-GB" dirty="0" smtClean="0"/>
          </a:p>
          <a:p>
            <a:pPr lvl="2"/>
            <a:r>
              <a:rPr lang="en-GB" dirty="0" smtClean="0"/>
              <a:t>1 for each of 2 hybrids</a:t>
            </a:r>
          </a:p>
          <a:p>
            <a:pPr lvl="2"/>
            <a:r>
              <a:rPr lang="en-GB" dirty="0" smtClean="0"/>
              <a:t>1 </a:t>
            </a:r>
            <a:r>
              <a:rPr lang="en-GB" dirty="0" smtClean="0"/>
              <a:t>for local OPB </a:t>
            </a:r>
            <a:r>
              <a:rPr lang="en-GB" dirty="0" smtClean="0"/>
              <a:t>control &amp; monitoring</a:t>
            </a:r>
          </a:p>
          <a:p>
            <a:pPr lvl="1"/>
            <a:r>
              <a:rPr lang="en-GB" dirty="0" smtClean="0"/>
              <a:t>Full VELO:</a:t>
            </a:r>
          </a:p>
          <a:p>
            <a:pPr lvl="2"/>
            <a:r>
              <a:rPr lang="en-GB" dirty="0" smtClean="0"/>
              <a:t>Needed: </a:t>
            </a:r>
            <a:r>
              <a:rPr lang="en-GB" dirty="0" smtClean="0"/>
              <a:t>3 x 2 x 52 = 312 </a:t>
            </a:r>
            <a:r>
              <a:rPr lang="en-GB" dirty="0" smtClean="0"/>
              <a:t>links</a:t>
            </a:r>
          </a:p>
          <a:p>
            <a:pPr lvl="2"/>
            <a:r>
              <a:rPr lang="en-GB" dirty="0" smtClean="0"/>
              <a:t>Installed: 3 trunk cables. (432 links</a:t>
            </a:r>
            <a:r>
              <a:rPr lang="en-GB" dirty="0" smtClean="0"/>
              <a:t>):</a:t>
            </a:r>
          </a:p>
          <a:p>
            <a:pPr lvl="3"/>
            <a:r>
              <a:rPr lang="en-GB" dirty="0" smtClean="0"/>
              <a:t>2 cables for VELO only: 2x144=288 links.</a:t>
            </a:r>
          </a:p>
          <a:p>
            <a:pPr lvl="3"/>
            <a:r>
              <a:rPr lang="en-GB" dirty="0" smtClean="0"/>
              <a:t>1 cable : VELO uses only 24 links out of 144:</a:t>
            </a:r>
          </a:p>
          <a:p>
            <a:pPr lvl="4"/>
            <a:r>
              <a:rPr lang="en-GB" dirty="0" smtClean="0"/>
              <a:t>Remaining 120 links can be used by nearby </a:t>
            </a:r>
            <a:r>
              <a:rPr lang="en-GB" dirty="0" smtClean="0"/>
              <a:t>sub-detector (RICH or UT</a:t>
            </a:r>
            <a:r>
              <a:rPr lang="en-GB" dirty="0" smtClean="0"/>
              <a:t>?).</a:t>
            </a:r>
            <a:endParaRPr lang="en-GB" dirty="0" smtClean="0"/>
          </a:p>
          <a:p>
            <a:pPr lvl="2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8FF884-C38C-4754-B800-04FF2F9E0905}" type="datetime1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LHCb Electronics upgrade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22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3823" y="-15105"/>
            <a:ext cx="8848657" cy="6799711"/>
            <a:chOff x="43823" y="-15105"/>
            <a:chExt cx="8848657" cy="6799711"/>
          </a:xfrm>
        </p:grpSpPr>
        <p:sp>
          <p:nvSpPr>
            <p:cNvPr id="157" name="Rectangle 156"/>
            <p:cNvSpPr/>
            <p:nvPr/>
          </p:nvSpPr>
          <p:spPr>
            <a:xfrm>
              <a:off x="5868144" y="1015054"/>
              <a:ext cx="114018" cy="41272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4992768" y="1051148"/>
              <a:ext cx="117859" cy="39620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4998428" y="963295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4998428" y="3552593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 rot="10800000" flipV="1">
              <a:off x="5078871" y="1136621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 rot="10800000" flipV="1">
              <a:off x="5658789" y="1129980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169" name="Straight Connector 168"/>
            <p:cNvCxnSpPr/>
            <p:nvPr/>
          </p:nvCxnSpPr>
          <p:spPr>
            <a:xfrm>
              <a:off x="5387116" y="2629757"/>
              <a:ext cx="18365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TextBox 169"/>
            <p:cNvSpPr txBox="1"/>
            <p:nvPr/>
          </p:nvSpPr>
          <p:spPr>
            <a:xfrm>
              <a:off x="5475110" y="2506249"/>
              <a:ext cx="52078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Ex:48f?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>
            <a:xfrm flipH="1">
              <a:off x="5436096" y="2560863"/>
              <a:ext cx="77185" cy="122123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Rectangle 171"/>
            <p:cNvSpPr/>
            <p:nvPr/>
          </p:nvSpPr>
          <p:spPr>
            <a:xfrm rot="10800000" flipV="1">
              <a:off x="5065487" y="2054555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 rot="10800000" flipV="1">
              <a:off x="5674997" y="2062240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 rot="10800000" flipV="1">
              <a:off x="5078001" y="3717032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 rot="10800000" flipV="1">
              <a:off x="5677363" y="3737994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 rot="10800000" flipV="1">
              <a:off x="5076057" y="4653136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 rot="10800000" flipV="1">
              <a:off x="5690146" y="4653136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178" name="Straight Connector 177"/>
            <p:cNvCxnSpPr>
              <a:endCxn id="172" idx="1"/>
            </p:cNvCxnSpPr>
            <p:nvPr/>
          </p:nvCxnSpPr>
          <p:spPr>
            <a:xfrm flipH="1" flipV="1">
              <a:off x="5295828" y="2103399"/>
              <a:ext cx="115441" cy="5371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>
              <a:endCxn id="161" idx="1"/>
            </p:cNvCxnSpPr>
            <p:nvPr/>
          </p:nvCxnSpPr>
          <p:spPr>
            <a:xfrm flipH="1" flipV="1">
              <a:off x="5309212" y="1185465"/>
              <a:ext cx="82849" cy="147825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>
              <a:endCxn id="174" idx="1"/>
            </p:cNvCxnSpPr>
            <p:nvPr/>
          </p:nvCxnSpPr>
          <p:spPr>
            <a:xfrm flipH="1">
              <a:off x="5308342" y="2629757"/>
              <a:ext cx="78774" cy="11361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>
              <a:endCxn id="176" idx="1"/>
            </p:cNvCxnSpPr>
            <p:nvPr/>
          </p:nvCxnSpPr>
          <p:spPr>
            <a:xfrm flipH="1">
              <a:off x="5306398" y="2655791"/>
              <a:ext cx="80718" cy="20461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>
              <a:endCxn id="162" idx="3"/>
            </p:cNvCxnSpPr>
            <p:nvPr/>
          </p:nvCxnSpPr>
          <p:spPr>
            <a:xfrm flipV="1">
              <a:off x="5570775" y="1178824"/>
              <a:ext cx="88014" cy="145093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>
              <a:endCxn id="173" idx="3"/>
            </p:cNvCxnSpPr>
            <p:nvPr/>
          </p:nvCxnSpPr>
          <p:spPr>
            <a:xfrm flipV="1">
              <a:off x="5600770" y="2111084"/>
              <a:ext cx="74227" cy="54383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>
              <a:endCxn id="175" idx="3"/>
            </p:cNvCxnSpPr>
            <p:nvPr/>
          </p:nvCxnSpPr>
          <p:spPr>
            <a:xfrm>
              <a:off x="5545445" y="2630425"/>
              <a:ext cx="131918" cy="115641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>
              <a:endCxn id="177" idx="3"/>
            </p:cNvCxnSpPr>
            <p:nvPr/>
          </p:nvCxnSpPr>
          <p:spPr>
            <a:xfrm>
              <a:off x="5558228" y="2629757"/>
              <a:ext cx="131918" cy="207222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5281091" y="884505"/>
              <a:ext cx="4523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5-10m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161495" y="1052011"/>
              <a:ext cx="107449" cy="51677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24179" y="532392"/>
              <a:ext cx="720080" cy="117150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-169028" y="1268663"/>
              <a:ext cx="7441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 1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783526" y="610507"/>
              <a:ext cx="10479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MPO-MPO Adaptors Path Panel</a:t>
              </a:r>
              <a:endParaRPr lang="en-GB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03771" y="-15105"/>
              <a:ext cx="852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b="1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for TFC</a:t>
              </a:r>
              <a:endParaRPr lang="en-GB" b="1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2988095" y="3144792"/>
              <a:ext cx="1041100" cy="562"/>
            </a:xfrm>
            <a:prstGeom prst="line">
              <a:avLst/>
            </a:prstGeom>
            <a:ln w="2857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tangle 124"/>
            <p:cNvSpPr/>
            <p:nvPr/>
          </p:nvSpPr>
          <p:spPr>
            <a:xfrm rot="10800000" flipV="1">
              <a:off x="957119" y="586583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499760" y="277249"/>
              <a:ext cx="13317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UX85 caverne</a:t>
              </a:r>
              <a:endParaRPr lang="fr-FR" sz="16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 rot="10800000" flipV="1">
              <a:off x="958029" y="706476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 rot="10800000" flipV="1">
              <a:off x="958030" y="819484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96909" y="497078"/>
              <a:ext cx="284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5343" y="6522996"/>
              <a:ext cx="15664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Total 26 Modules / </a:t>
              </a:r>
              <a:r>
                <a:rPr lang="fr-FR" sz="1100" b="1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side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 rot="10800000" flipV="1">
              <a:off x="1055114" y="586583"/>
              <a:ext cx="88431" cy="3725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 rot="10800000" flipV="1">
              <a:off x="1056024" y="706476"/>
              <a:ext cx="88431" cy="385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 rot="10800000" flipV="1">
              <a:off x="1056025" y="819484"/>
              <a:ext cx="88431" cy="427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 rot="10800000" flipV="1">
              <a:off x="1977927" y="1219669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1769821" y="1268513"/>
              <a:ext cx="222423" cy="1902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856169" y="1211922"/>
              <a:ext cx="77185" cy="122123"/>
            </a:xfrm>
            <a:prstGeom prst="line">
              <a:avLst/>
            </a:prstGeom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/>
            <p:cNvSpPr txBox="1"/>
            <p:nvPr/>
          </p:nvSpPr>
          <p:spPr>
            <a:xfrm>
              <a:off x="1686363" y="1017752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156077" y="605211"/>
              <a:ext cx="620534" cy="665204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156987" y="725734"/>
              <a:ext cx="623225" cy="54468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156988" y="840843"/>
              <a:ext cx="617466" cy="42699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146650" y="1268451"/>
              <a:ext cx="615386" cy="68093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308" idx="1"/>
            </p:cNvCxnSpPr>
            <p:nvPr/>
          </p:nvCxnSpPr>
          <p:spPr>
            <a:xfrm flipV="1">
              <a:off x="1135644" y="1256390"/>
              <a:ext cx="626518" cy="813326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309" idx="1"/>
            </p:cNvCxnSpPr>
            <p:nvPr/>
          </p:nvCxnSpPr>
          <p:spPr>
            <a:xfrm flipV="1">
              <a:off x="1135645" y="1266487"/>
              <a:ext cx="611592" cy="91833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1863119" y="1057848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928865" y="262260"/>
              <a:ext cx="5834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LC Duplex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174466" y="266657"/>
              <a:ext cx="9428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PM85 </a:t>
              </a:r>
              <a:r>
                <a:rPr lang="fr-FR" sz="1600" dirty="0" err="1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pit</a:t>
              </a:r>
              <a:endParaRPr lang="fr-FR" sz="16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717437" y="256981"/>
              <a:ext cx="8041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Surface</a:t>
              </a:r>
              <a:endParaRPr lang="fr-FR" sz="16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1" name="Rectangle 180"/>
            <p:cNvSpPr/>
            <p:nvPr/>
          </p:nvSpPr>
          <p:spPr>
            <a:xfrm rot="10800000" flipV="1">
              <a:off x="1961672" y="2688683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1859396" y="2526862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B05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 rot="10800000" flipV="1">
              <a:off x="1979660" y="4294379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>
            <a:xfrm rot="10800000" flipV="1">
              <a:off x="1979402" y="5758979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1812581" y="5554739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B05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6" name="Rectangle 255"/>
            <p:cNvSpPr/>
            <p:nvPr/>
          </p:nvSpPr>
          <p:spPr>
            <a:xfrm rot="10800000" flipV="1">
              <a:off x="2224141" y="1217652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2121865" y="1055831"/>
              <a:ext cx="49187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1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8" name="Rectangle 257"/>
            <p:cNvSpPr/>
            <p:nvPr/>
          </p:nvSpPr>
          <p:spPr>
            <a:xfrm rot="10800000" flipV="1">
              <a:off x="2221799" y="2686065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2119523" y="2524244"/>
              <a:ext cx="4904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2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0" name="Rectangle 259"/>
            <p:cNvSpPr/>
            <p:nvPr/>
          </p:nvSpPr>
          <p:spPr>
            <a:xfrm rot="10800000" flipV="1">
              <a:off x="2239148" y="4291774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2136871" y="4129953"/>
              <a:ext cx="476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3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2" name="Rectangle 261"/>
            <p:cNvSpPr/>
            <p:nvPr/>
          </p:nvSpPr>
          <p:spPr>
            <a:xfrm rot="10800000" flipV="1">
              <a:off x="2239147" y="5758979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2170643" y="5597158"/>
              <a:ext cx="4731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4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64" name="Straight Connector 263"/>
            <p:cNvCxnSpPr/>
            <p:nvPr/>
          </p:nvCxnSpPr>
          <p:spPr>
            <a:xfrm flipH="1">
              <a:off x="3458078" y="3077123"/>
              <a:ext cx="77185" cy="122123"/>
            </a:xfrm>
            <a:prstGeom prst="line">
              <a:avLst/>
            </a:prstGeom>
            <a:ln w="317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TextBox 264"/>
            <p:cNvSpPr txBox="1"/>
            <p:nvPr/>
          </p:nvSpPr>
          <p:spPr>
            <a:xfrm>
              <a:off x="3238167" y="2865922"/>
              <a:ext cx="45760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144f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0" name="Straight Connector 49"/>
            <p:cNvCxnSpPr>
              <a:stCxn id="256" idx="1"/>
            </p:cNvCxnSpPr>
            <p:nvPr/>
          </p:nvCxnSpPr>
          <p:spPr>
            <a:xfrm>
              <a:off x="2454482" y="1266496"/>
              <a:ext cx="533613" cy="1888746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>
              <a:stCxn id="258" idx="1"/>
            </p:cNvCxnSpPr>
            <p:nvPr/>
          </p:nvCxnSpPr>
          <p:spPr>
            <a:xfrm>
              <a:off x="2452140" y="2734909"/>
              <a:ext cx="550962" cy="417944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>
              <a:stCxn id="260" idx="1"/>
            </p:cNvCxnSpPr>
            <p:nvPr/>
          </p:nvCxnSpPr>
          <p:spPr>
            <a:xfrm flipV="1">
              <a:off x="2469489" y="3152853"/>
              <a:ext cx="521769" cy="1187765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>
              <a:stCxn id="262" idx="1"/>
            </p:cNvCxnSpPr>
            <p:nvPr/>
          </p:nvCxnSpPr>
          <p:spPr>
            <a:xfrm flipV="1">
              <a:off x="2469488" y="3144792"/>
              <a:ext cx="524112" cy="2663031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 flipV="1">
              <a:off x="2535785" y="3144793"/>
              <a:ext cx="454220" cy="3365650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TextBox 277"/>
            <p:cNvSpPr txBox="1"/>
            <p:nvPr/>
          </p:nvSpPr>
          <p:spPr>
            <a:xfrm rot="16200000">
              <a:off x="560700" y="6023310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80" name="Straight Connector 279"/>
            <p:cNvCxnSpPr>
              <a:stCxn id="286" idx="3"/>
            </p:cNvCxnSpPr>
            <p:nvPr/>
          </p:nvCxnSpPr>
          <p:spPr>
            <a:xfrm flipH="1">
              <a:off x="4027326" y="1194006"/>
              <a:ext cx="792387" cy="1962583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>
              <a:stCxn id="299" idx="3"/>
            </p:cNvCxnSpPr>
            <p:nvPr/>
          </p:nvCxnSpPr>
          <p:spPr>
            <a:xfrm flipH="1" flipV="1">
              <a:off x="4035100" y="3148931"/>
              <a:ext cx="722507" cy="3302996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>
              <a:stCxn id="343" idx="3"/>
            </p:cNvCxnSpPr>
            <p:nvPr/>
          </p:nvCxnSpPr>
          <p:spPr>
            <a:xfrm flipH="1" flipV="1">
              <a:off x="4027327" y="3144792"/>
              <a:ext cx="792386" cy="638512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>
              <a:stCxn id="295" idx="3"/>
            </p:cNvCxnSpPr>
            <p:nvPr/>
          </p:nvCxnSpPr>
          <p:spPr>
            <a:xfrm flipH="1">
              <a:off x="4028145" y="2106761"/>
              <a:ext cx="796949" cy="1029469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>
              <a:stCxn id="345" idx="3"/>
            </p:cNvCxnSpPr>
            <p:nvPr/>
          </p:nvCxnSpPr>
          <p:spPr>
            <a:xfrm flipH="1" flipV="1">
              <a:off x="4035101" y="3152854"/>
              <a:ext cx="798676" cy="1547922"/>
            </a:xfrm>
            <a:prstGeom prst="line">
              <a:avLst/>
            </a:prstGeom>
            <a:ln w="952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Rectangle 285"/>
            <p:cNvSpPr/>
            <p:nvPr/>
          </p:nvSpPr>
          <p:spPr>
            <a:xfrm rot="10800000" flipV="1">
              <a:off x="4819713" y="1145162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87" name="TextBox 286"/>
            <p:cNvSpPr txBox="1"/>
            <p:nvPr/>
          </p:nvSpPr>
          <p:spPr>
            <a:xfrm>
              <a:off x="4565181" y="982748"/>
              <a:ext cx="4740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1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5" name="Rectangle 294"/>
            <p:cNvSpPr/>
            <p:nvPr/>
          </p:nvSpPr>
          <p:spPr>
            <a:xfrm rot="10800000" flipV="1">
              <a:off x="4825094" y="2057917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>
            <a:xfrm rot="10800000" flipV="1">
              <a:off x="4757607" y="6403083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>
            <a:xfrm>
              <a:off x="7589135" y="942628"/>
              <a:ext cx="1303345" cy="1743437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9" name="TextBox 338"/>
            <p:cNvSpPr txBox="1"/>
            <p:nvPr/>
          </p:nvSpPr>
          <p:spPr>
            <a:xfrm>
              <a:off x="7836745" y="1111905"/>
              <a:ext cx="5517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SOL40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6" name="Rectangle 345"/>
            <p:cNvSpPr/>
            <p:nvPr/>
          </p:nvSpPr>
          <p:spPr>
            <a:xfrm rot="10800000" flipV="1">
              <a:off x="5925835" y="1145161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7" name="TextBox 346"/>
            <p:cNvSpPr txBox="1"/>
            <p:nvPr/>
          </p:nvSpPr>
          <p:spPr>
            <a:xfrm>
              <a:off x="4998428" y="963295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9" name="TextBox 358"/>
            <p:cNvSpPr txBox="1"/>
            <p:nvPr/>
          </p:nvSpPr>
          <p:spPr>
            <a:xfrm>
              <a:off x="4677339" y="684766"/>
              <a:ext cx="10479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MPO-MPO Adaptors Path Panel</a:t>
              </a:r>
              <a:endParaRPr lang="en-GB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76" name="Straight Connector 375"/>
            <p:cNvCxnSpPr/>
            <p:nvPr/>
          </p:nvCxnSpPr>
          <p:spPr>
            <a:xfrm flipH="1">
              <a:off x="6849540" y="2058929"/>
              <a:ext cx="77185" cy="122123"/>
            </a:xfrm>
            <a:prstGeom prst="line">
              <a:avLst/>
            </a:prstGeom>
            <a:ln w="31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7" name="TextBox 376"/>
            <p:cNvSpPr txBox="1"/>
            <p:nvPr/>
          </p:nvSpPr>
          <p:spPr>
            <a:xfrm>
              <a:off x="6628263" y="1909559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B05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0" name="TextBox 389"/>
            <p:cNvSpPr txBox="1"/>
            <p:nvPr/>
          </p:nvSpPr>
          <p:spPr>
            <a:xfrm>
              <a:off x="7255345" y="1905010"/>
              <a:ext cx="419063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B05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6" name="Rectangle 395"/>
            <p:cNvSpPr/>
            <p:nvPr/>
          </p:nvSpPr>
          <p:spPr>
            <a:xfrm rot="10800000" flipV="1">
              <a:off x="7361743" y="1143419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97" name="Straight Connector 396"/>
            <p:cNvCxnSpPr>
              <a:stCxn id="396" idx="3"/>
              <a:endCxn id="346" idx="1"/>
            </p:cNvCxnSpPr>
            <p:nvPr/>
          </p:nvCxnSpPr>
          <p:spPr>
            <a:xfrm flipH="1">
              <a:off x="6156176" y="1192263"/>
              <a:ext cx="1205567" cy="1742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/>
            <p:cNvCxnSpPr/>
            <p:nvPr/>
          </p:nvCxnSpPr>
          <p:spPr>
            <a:xfrm flipH="1">
              <a:off x="6751535" y="1117441"/>
              <a:ext cx="77185" cy="122123"/>
            </a:xfrm>
            <a:prstGeom prst="line">
              <a:avLst/>
            </a:prstGeom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" name="TextBox 398"/>
            <p:cNvSpPr txBox="1"/>
            <p:nvPr/>
          </p:nvSpPr>
          <p:spPr>
            <a:xfrm>
              <a:off x="6652418" y="942628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0" name="TextBox 399"/>
            <p:cNvSpPr txBox="1"/>
            <p:nvPr/>
          </p:nvSpPr>
          <p:spPr>
            <a:xfrm>
              <a:off x="7221022" y="974301"/>
              <a:ext cx="419063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0" name="TextBox 519"/>
            <p:cNvSpPr txBox="1"/>
            <p:nvPr/>
          </p:nvSpPr>
          <p:spPr>
            <a:xfrm>
              <a:off x="4602686" y="4393762"/>
              <a:ext cx="5068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4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1" name="TextBox 520"/>
            <p:cNvSpPr txBox="1"/>
            <p:nvPr/>
          </p:nvSpPr>
          <p:spPr>
            <a:xfrm>
              <a:off x="4573819" y="1888050"/>
              <a:ext cx="5199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2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3" name="TextBox 542"/>
            <p:cNvSpPr txBox="1"/>
            <p:nvPr/>
          </p:nvSpPr>
          <p:spPr>
            <a:xfrm>
              <a:off x="3020629" y="3216683"/>
              <a:ext cx="91634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Trunk TFC/ECS 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0" name="TextBox 569"/>
            <p:cNvSpPr txBox="1"/>
            <p:nvPr/>
          </p:nvSpPr>
          <p:spPr>
            <a:xfrm rot="16200000">
              <a:off x="4903704" y="5143562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1" name="TextBox 570"/>
            <p:cNvSpPr txBox="1"/>
            <p:nvPr/>
          </p:nvSpPr>
          <p:spPr>
            <a:xfrm rot="16200000">
              <a:off x="8142277" y="2722359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3" name="TextBox 572"/>
            <p:cNvSpPr txBox="1"/>
            <p:nvPr/>
          </p:nvSpPr>
          <p:spPr>
            <a:xfrm rot="16200000">
              <a:off x="4665759" y="6107998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4" name="TextBox 573"/>
            <p:cNvSpPr txBox="1"/>
            <p:nvPr/>
          </p:nvSpPr>
          <p:spPr>
            <a:xfrm>
              <a:off x="4594480" y="6483668"/>
              <a:ext cx="5925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12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0" name="Rectangle 319"/>
            <p:cNvSpPr/>
            <p:nvPr/>
          </p:nvSpPr>
          <p:spPr>
            <a:xfrm rot="10800000" flipV="1">
              <a:off x="5924608" y="2057443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>
            <a:xfrm rot="10800000" flipV="1">
              <a:off x="7357620" y="2054555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25" name="Straight Connector 324"/>
            <p:cNvCxnSpPr>
              <a:stCxn id="324" idx="3"/>
              <a:endCxn id="320" idx="1"/>
            </p:cNvCxnSpPr>
            <p:nvPr/>
          </p:nvCxnSpPr>
          <p:spPr>
            <a:xfrm flipH="1">
              <a:off x="6154949" y="2103399"/>
              <a:ext cx="1202671" cy="28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 rot="10800000" flipV="1">
              <a:off x="1048737" y="1928937"/>
              <a:ext cx="85381" cy="4088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srgbClr val="00B05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>
            <a:xfrm rot="10800000" flipV="1">
              <a:off x="4819713" y="3734460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4" name="TextBox 343"/>
            <p:cNvSpPr txBox="1"/>
            <p:nvPr/>
          </p:nvSpPr>
          <p:spPr>
            <a:xfrm>
              <a:off x="4620841" y="3547956"/>
              <a:ext cx="4740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3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5" name="Rectangle 344"/>
            <p:cNvSpPr/>
            <p:nvPr/>
          </p:nvSpPr>
          <p:spPr>
            <a:xfrm rot="10800000" flipV="1">
              <a:off x="4833777" y="4651932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>
            <a:xfrm rot="10800000" flipV="1">
              <a:off x="5925835" y="3734459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52" name="TextBox 351"/>
            <p:cNvSpPr txBox="1"/>
            <p:nvPr/>
          </p:nvSpPr>
          <p:spPr>
            <a:xfrm>
              <a:off x="4998428" y="3552593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58" name="Straight Connector 357"/>
            <p:cNvCxnSpPr>
              <a:endCxn id="351" idx="1"/>
            </p:cNvCxnSpPr>
            <p:nvPr/>
          </p:nvCxnSpPr>
          <p:spPr>
            <a:xfrm flipH="1">
              <a:off x="6156176" y="3781561"/>
              <a:ext cx="1303124" cy="1742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4" name="Rectangle 393"/>
            <p:cNvSpPr/>
            <p:nvPr/>
          </p:nvSpPr>
          <p:spPr>
            <a:xfrm rot="10800000" flipV="1">
              <a:off x="5924608" y="4646741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401" name="Straight Connector 400"/>
            <p:cNvCxnSpPr>
              <a:endCxn id="394" idx="1"/>
            </p:cNvCxnSpPr>
            <p:nvPr/>
          </p:nvCxnSpPr>
          <p:spPr>
            <a:xfrm flipH="1">
              <a:off x="6154949" y="4692697"/>
              <a:ext cx="1202671" cy="28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flipH="1">
              <a:off x="1254455" y="642581"/>
              <a:ext cx="77185" cy="122123"/>
            </a:xfrm>
            <a:prstGeom prst="line">
              <a:avLst/>
            </a:prstGeom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TextBox 268"/>
            <p:cNvSpPr txBox="1"/>
            <p:nvPr/>
          </p:nvSpPr>
          <p:spPr>
            <a:xfrm>
              <a:off x="1174568" y="570861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1f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1" name="Straight Connector 270"/>
            <p:cNvCxnSpPr>
              <a:stCxn id="151" idx="1"/>
            </p:cNvCxnSpPr>
            <p:nvPr/>
          </p:nvCxnSpPr>
          <p:spPr>
            <a:xfrm flipH="1">
              <a:off x="949816" y="605211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 flipH="1">
              <a:off x="954471" y="723873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 flipH="1">
              <a:off x="951766" y="843457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1" name="Rectangle 300"/>
            <p:cNvSpPr/>
            <p:nvPr/>
          </p:nvSpPr>
          <p:spPr>
            <a:xfrm>
              <a:off x="315368" y="1876374"/>
              <a:ext cx="720080" cy="117150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02" name="TextBox 301"/>
            <p:cNvSpPr txBox="1"/>
            <p:nvPr/>
          </p:nvSpPr>
          <p:spPr>
            <a:xfrm rot="16200000">
              <a:off x="-177839" y="2612645"/>
              <a:ext cx="7441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 2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3" name="Rectangle 302"/>
            <p:cNvSpPr/>
            <p:nvPr/>
          </p:nvSpPr>
          <p:spPr>
            <a:xfrm rot="10800000" flipV="1">
              <a:off x="948308" y="1930565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>
            <a:xfrm rot="10800000" flipV="1">
              <a:off x="949218" y="2050458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>
            <a:xfrm rot="10800000" flipV="1">
              <a:off x="949219" y="2163466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688098" y="1841060"/>
              <a:ext cx="284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8" name="Rectangle 307"/>
            <p:cNvSpPr/>
            <p:nvPr/>
          </p:nvSpPr>
          <p:spPr>
            <a:xfrm rot="10800000" flipV="1">
              <a:off x="1047213" y="2050458"/>
              <a:ext cx="88431" cy="385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srgbClr val="00B05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 rot="10800000" flipV="1">
              <a:off x="1047214" y="2163466"/>
              <a:ext cx="88431" cy="427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srgbClr val="00B050"/>
                </a:solidFill>
              </a:endParaRPr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1174206" y="1504653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1f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31" name="Straight Connector 330"/>
            <p:cNvCxnSpPr/>
            <p:nvPr/>
          </p:nvCxnSpPr>
          <p:spPr>
            <a:xfrm flipH="1">
              <a:off x="942955" y="1945943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 flipH="1">
              <a:off x="945660" y="2067855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 flipH="1">
              <a:off x="942955" y="2187439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Rectangle 336"/>
            <p:cNvSpPr/>
            <p:nvPr/>
          </p:nvSpPr>
          <p:spPr>
            <a:xfrm>
              <a:off x="304589" y="3284305"/>
              <a:ext cx="720080" cy="117150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1" name="TextBox 340"/>
            <p:cNvSpPr txBox="1"/>
            <p:nvPr/>
          </p:nvSpPr>
          <p:spPr>
            <a:xfrm rot="16200000">
              <a:off x="-188618" y="4020576"/>
              <a:ext cx="7441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 3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0" name="Rectangle 359"/>
            <p:cNvSpPr/>
            <p:nvPr/>
          </p:nvSpPr>
          <p:spPr>
            <a:xfrm rot="10800000" flipV="1">
              <a:off x="937529" y="3338496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2" name="Rectangle 361"/>
            <p:cNvSpPr/>
            <p:nvPr/>
          </p:nvSpPr>
          <p:spPr>
            <a:xfrm rot="10800000" flipV="1">
              <a:off x="938439" y="3458389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3" name="Rectangle 362"/>
            <p:cNvSpPr/>
            <p:nvPr/>
          </p:nvSpPr>
          <p:spPr>
            <a:xfrm rot="10800000" flipV="1">
              <a:off x="938440" y="3571397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4" name="TextBox 363"/>
            <p:cNvSpPr txBox="1"/>
            <p:nvPr/>
          </p:nvSpPr>
          <p:spPr>
            <a:xfrm>
              <a:off x="677319" y="3248991"/>
              <a:ext cx="284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5" name="Rectangle 364"/>
            <p:cNvSpPr/>
            <p:nvPr/>
          </p:nvSpPr>
          <p:spPr>
            <a:xfrm rot="10800000" flipV="1">
              <a:off x="1035524" y="3338496"/>
              <a:ext cx="88431" cy="3725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6" name="Rectangle 365"/>
            <p:cNvSpPr/>
            <p:nvPr/>
          </p:nvSpPr>
          <p:spPr>
            <a:xfrm rot="10800000" flipV="1">
              <a:off x="1036434" y="3458389"/>
              <a:ext cx="88431" cy="385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7" name="Rectangle 366"/>
            <p:cNvSpPr/>
            <p:nvPr/>
          </p:nvSpPr>
          <p:spPr>
            <a:xfrm rot="10800000" flipV="1">
              <a:off x="1036435" y="3571397"/>
              <a:ext cx="88431" cy="427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68" name="Straight Connector 367"/>
            <p:cNvCxnSpPr>
              <a:stCxn id="365" idx="1"/>
            </p:cNvCxnSpPr>
            <p:nvPr/>
          </p:nvCxnSpPr>
          <p:spPr>
            <a:xfrm>
              <a:off x="1123955" y="3357124"/>
              <a:ext cx="414102" cy="66252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>
              <a:stCxn id="366" idx="1"/>
            </p:cNvCxnSpPr>
            <p:nvPr/>
          </p:nvCxnSpPr>
          <p:spPr>
            <a:xfrm>
              <a:off x="1124865" y="3477647"/>
              <a:ext cx="409469" cy="54468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>
              <a:stCxn id="367" idx="1"/>
            </p:cNvCxnSpPr>
            <p:nvPr/>
          </p:nvCxnSpPr>
          <p:spPr>
            <a:xfrm>
              <a:off x="1124866" y="3592756"/>
              <a:ext cx="410542" cy="42666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>
              <a:stCxn id="374" idx="1"/>
            </p:cNvCxnSpPr>
            <p:nvPr/>
          </p:nvCxnSpPr>
          <p:spPr>
            <a:xfrm flipV="1">
              <a:off x="1114528" y="4018400"/>
              <a:ext cx="420716" cy="6828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>
              <a:stCxn id="388" idx="1"/>
            </p:cNvCxnSpPr>
            <p:nvPr/>
          </p:nvCxnSpPr>
          <p:spPr>
            <a:xfrm flipV="1">
              <a:off x="1116054" y="4016970"/>
              <a:ext cx="419190" cy="80465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>
              <a:stCxn id="389" idx="1"/>
            </p:cNvCxnSpPr>
            <p:nvPr/>
          </p:nvCxnSpPr>
          <p:spPr>
            <a:xfrm flipV="1">
              <a:off x="1116055" y="4018286"/>
              <a:ext cx="426693" cy="91845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Rectangle 373"/>
            <p:cNvSpPr/>
            <p:nvPr/>
          </p:nvSpPr>
          <p:spPr>
            <a:xfrm rot="10800000" flipV="1">
              <a:off x="1029147" y="4680850"/>
              <a:ext cx="85381" cy="4088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79" name="Straight Connector 378"/>
            <p:cNvCxnSpPr>
              <a:stCxn id="365" idx="1"/>
            </p:cNvCxnSpPr>
            <p:nvPr/>
          </p:nvCxnSpPr>
          <p:spPr>
            <a:xfrm flipH="1">
              <a:off x="930226" y="3357124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/>
          </p:nvCxnSpPr>
          <p:spPr>
            <a:xfrm flipH="1">
              <a:off x="934881" y="3475786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/>
          </p:nvCxnSpPr>
          <p:spPr>
            <a:xfrm flipH="1">
              <a:off x="932176" y="3595370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2" name="Rectangle 381"/>
            <p:cNvSpPr/>
            <p:nvPr/>
          </p:nvSpPr>
          <p:spPr>
            <a:xfrm>
              <a:off x="295778" y="4628287"/>
              <a:ext cx="720080" cy="117150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83" name="TextBox 382"/>
            <p:cNvSpPr txBox="1"/>
            <p:nvPr/>
          </p:nvSpPr>
          <p:spPr>
            <a:xfrm rot="16200000">
              <a:off x="-197429" y="5364558"/>
              <a:ext cx="7441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 4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4" name="Rectangle 383"/>
            <p:cNvSpPr/>
            <p:nvPr/>
          </p:nvSpPr>
          <p:spPr>
            <a:xfrm rot="10800000" flipV="1">
              <a:off x="928718" y="4682478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85" name="Rectangle 384"/>
            <p:cNvSpPr/>
            <p:nvPr/>
          </p:nvSpPr>
          <p:spPr>
            <a:xfrm rot="10800000" flipV="1">
              <a:off x="929628" y="4802371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86" name="Rectangle 385"/>
            <p:cNvSpPr/>
            <p:nvPr/>
          </p:nvSpPr>
          <p:spPr>
            <a:xfrm rot="10800000" flipV="1">
              <a:off x="929629" y="4915379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87" name="TextBox 386"/>
            <p:cNvSpPr txBox="1"/>
            <p:nvPr/>
          </p:nvSpPr>
          <p:spPr>
            <a:xfrm>
              <a:off x="668508" y="4592973"/>
              <a:ext cx="284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8" name="Rectangle 387"/>
            <p:cNvSpPr/>
            <p:nvPr/>
          </p:nvSpPr>
          <p:spPr>
            <a:xfrm rot="10800000" flipV="1">
              <a:off x="1027623" y="4802371"/>
              <a:ext cx="88431" cy="385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89" name="Rectangle 388"/>
            <p:cNvSpPr/>
            <p:nvPr/>
          </p:nvSpPr>
          <p:spPr>
            <a:xfrm rot="10800000" flipV="1">
              <a:off x="1027624" y="4915379"/>
              <a:ext cx="88431" cy="427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93" name="TextBox 392"/>
            <p:cNvSpPr txBox="1"/>
            <p:nvPr/>
          </p:nvSpPr>
          <p:spPr>
            <a:xfrm>
              <a:off x="1102987" y="4642558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B050"/>
                  </a:solidFill>
                  <a:latin typeface="Calibri"/>
                  <a:ea typeface="+mn-ea"/>
                  <a:cs typeface="+mn-cs"/>
                </a:rPr>
                <a:t>1f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08" name="Straight Connector 407"/>
            <p:cNvCxnSpPr/>
            <p:nvPr/>
          </p:nvCxnSpPr>
          <p:spPr>
            <a:xfrm flipH="1">
              <a:off x="923365" y="4697856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Connector 408"/>
            <p:cNvCxnSpPr/>
            <p:nvPr/>
          </p:nvCxnSpPr>
          <p:spPr>
            <a:xfrm flipH="1">
              <a:off x="926070" y="4819768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 flipH="1">
              <a:off x="923365" y="4939352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 flipH="1">
              <a:off x="1518514" y="4012836"/>
              <a:ext cx="145959" cy="158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 flipH="1">
              <a:off x="1822217" y="2733324"/>
              <a:ext cx="145959" cy="158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670870" y="2733325"/>
              <a:ext cx="154855" cy="128364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7" name="TextBox 416"/>
            <p:cNvSpPr txBox="1"/>
            <p:nvPr/>
          </p:nvSpPr>
          <p:spPr>
            <a:xfrm>
              <a:off x="1800914" y="4118749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1384802" y="682420"/>
              <a:ext cx="4523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5-10m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303490" y="1022557"/>
              <a:ext cx="6062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330-350m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6871140" y="690232"/>
              <a:ext cx="4010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1-3m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>
              <a:off x="6997411" y="1143419"/>
              <a:ext cx="265340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>
              <a:off x="7072610" y="2050458"/>
              <a:ext cx="199602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>
              <a:stCxn id="365" idx="1"/>
            </p:cNvCxnSpPr>
            <p:nvPr/>
          </p:nvCxnSpPr>
          <p:spPr>
            <a:xfrm flipV="1">
              <a:off x="1123955" y="1266478"/>
              <a:ext cx="624738" cy="2090646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stCxn id="366" idx="1"/>
            </p:cNvCxnSpPr>
            <p:nvPr/>
          </p:nvCxnSpPr>
          <p:spPr>
            <a:xfrm flipV="1">
              <a:off x="1124865" y="1431552"/>
              <a:ext cx="587643" cy="2046095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flipV="1">
              <a:off x="1138868" y="1274812"/>
              <a:ext cx="609543" cy="232777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>
              <a:stCxn id="389" idx="1"/>
            </p:cNvCxnSpPr>
            <p:nvPr/>
          </p:nvCxnSpPr>
          <p:spPr>
            <a:xfrm flipV="1">
              <a:off x="1116055" y="1431552"/>
              <a:ext cx="596453" cy="3505186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>
              <a:stCxn id="388" idx="1"/>
            </p:cNvCxnSpPr>
            <p:nvPr/>
          </p:nvCxnSpPr>
          <p:spPr>
            <a:xfrm flipV="1">
              <a:off x="1116054" y="1431552"/>
              <a:ext cx="596454" cy="3390077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V="1">
              <a:off x="1127060" y="1269964"/>
              <a:ext cx="629300" cy="343133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>
              <a:stCxn id="309" idx="1"/>
            </p:cNvCxnSpPr>
            <p:nvPr/>
          </p:nvCxnSpPr>
          <p:spPr>
            <a:xfrm>
              <a:off x="1135645" y="2184825"/>
              <a:ext cx="400469" cy="184197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>
              <a:stCxn id="151" idx="1"/>
            </p:cNvCxnSpPr>
            <p:nvPr/>
          </p:nvCxnSpPr>
          <p:spPr>
            <a:xfrm>
              <a:off x="1143545" y="605211"/>
              <a:ext cx="400640" cy="34205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>
              <a:stCxn id="152" idx="1"/>
            </p:cNvCxnSpPr>
            <p:nvPr/>
          </p:nvCxnSpPr>
          <p:spPr>
            <a:xfrm>
              <a:off x="1144455" y="725734"/>
              <a:ext cx="395786" cy="330316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>
              <a:stCxn id="153" idx="1"/>
            </p:cNvCxnSpPr>
            <p:nvPr/>
          </p:nvCxnSpPr>
          <p:spPr>
            <a:xfrm>
              <a:off x="1144456" y="840843"/>
              <a:ext cx="382980" cy="317199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>
              <a:stCxn id="332" idx="1"/>
            </p:cNvCxnSpPr>
            <p:nvPr/>
          </p:nvCxnSpPr>
          <p:spPr>
            <a:xfrm>
              <a:off x="1134118" y="1949381"/>
              <a:ext cx="401396" cy="20574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>
              <a:stCxn id="309" idx="1"/>
            </p:cNvCxnSpPr>
            <p:nvPr/>
          </p:nvCxnSpPr>
          <p:spPr>
            <a:xfrm>
              <a:off x="1135645" y="2184825"/>
              <a:ext cx="400469" cy="183750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>
              <a:stCxn id="308" idx="1"/>
            </p:cNvCxnSpPr>
            <p:nvPr/>
          </p:nvCxnSpPr>
          <p:spPr>
            <a:xfrm>
              <a:off x="1135644" y="2069716"/>
              <a:ext cx="400419" cy="195455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Arrow Connector 239"/>
            <p:cNvCxnSpPr/>
            <p:nvPr/>
          </p:nvCxnSpPr>
          <p:spPr>
            <a:xfrm flipH="1">
              <a:off x="6826735" y="3710656"/>
              <a:ext cx="265340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Arrow Connector 240"/>
            <p:cNvCxnSpPr/>
            <p:nvPr/>
          </p:nvCxnSpPr>
          <p:spPr>
            <a:xfrm>
              <a:off x="6943386" y="4651932"/>
              <a:ext cx="199602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6" name="Straight Arrow Connector 195"/>
          <p:cNvCxnSpPr/>
          <p:nvPr/>
        </p:nvCxnSpPr>
        <p:spPr>
          <a:xfrm flipH="1">
            <a:off x="1977927" y="1380121"/>
            <a:ext cx="26534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/>
          <p:cNvCxnSpPr/>
          <p:nvPr/>
        </p:nvCxnSpPr>
        <p:spPr>
          <a:xfrm>
            <a:off x="1968176" y="2560863"/>
            <a:ext cx="19960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67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ula_standard_templat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33CC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paula_standard_template.pot</Template>
  <TotalTime>32272</TotalTime>
  <Words>501</Words>
  <Application>Microsoft Office PowerPoint</Application>
  <PresentationFormat>On-screen Show (4:3)</PresentationFormat>
  <Paragraphs>215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Garamond</vt:lpstr>
      <vt:lpstr>Wingdings</vt:lpstr>
      <vt:lpstr>paula_standard_template</vt:lpstr>
      <vt:lpstr>Office Theme</vt:lpstr>
      <vt:lpstr>Optical links for  VELO upgrade. LHCb electronics upgrade meeting. </vt:lpstr>
      <vt:lpstr>PowerPoint Presentation</vt:lpstr>
      <vt:lpstr>Data Optical cabling. </vt:lpstr>
      <vt:lpstr>PowerPoint Presentation</vt:lpstr>
      <vt:lpstr>TFC/ECS Optical cabling.  </vt:lpstr>
      <vt:lpstr>PowerPoint Presentation</vt:lpstr>
    </vt:vector>
  </TitlesOfParts>
  <Company>University of Oxford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Jan Buytaert</cp:lastModifiedBy>
  <cp:revision>656</cp:revision>
  <cp:lastPrinted>2013-09-23T09:57:27Z</cp:lastPrinted>
  <dcterms:created xsi:type="dcterms:W3CDTF">2008-02-09T13:13:06Z</dcterms:created>
  <dcterms:modified xsi:type="dcterms:W3CDTF">2015-04-09T11:29:13Z</dcterms:modified>
</cp:coreProperties>
</file>