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9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26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3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8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2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4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0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7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1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8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99B8B-298A-EC4D-95BF-4FDFC41AFBE5}" type="datetimeFigureOut">
              <a:rPr lang="en-US" smtClean="0"/>
              <a:t>3/25/15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08EE5-0152-344B-9093-5BA928EDD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1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operational scenario: Beam-beam considerations on table parameters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Pieloni 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Barranco</a:t>
            </a:r>
            <a:r>
              <a:rPr lang="en-US" dirty="0" smtClean="0"/>
              <a:t>, D. </a:t>
            </a:r>
            <a:r>
              <a:rPr lang="en-US" dirty="0" err="1" smtClean="0"/>
              <a:t>Banfi</a:t>
            </a:r>
            <a:r>
              <a:rPr lang="en-US" dirty="0" smtClean="0"/>
              <a:t>, C. </a:t>
            </a:r>
            <a:r>
              <a:rPr lang="en-US" dirty="0" err="1" smtClean="0"/>
              <a:t>Tambasco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94128" y="5864922"/>
            <a:ext cx="4178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Task 2.4 and 2.7 </a:t>
            </a:r>
            <a:r>
              <a:rPr lang="en-US" b="1" dirty="0" smtClean="0"/>
              <a:t>meeting 25</a:t>
            </a:r>
            <a:r>
              <a:rPr lang="en-US" b="1" baseline="30000" dirty="0" smtClean="0"/>
              <a:t>th</a:t>
            </a:r>
            <a:r>
              <a:rPr lang="en-US" b="1" dirty="0" smtClean="0"/>
              <a:t> March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29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1719"/>
            <a:ext cx="8229600" cy="754162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Injection parameters</a:t>
            </a:r>
            <a:endParaRPr lang="en-US" sz="2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16058"/>
              </p:ext>
            </p:extLst>
          </p:nvPr>
        </p:nvGraphicFramePr>
        <p:xfrm>
          <a:off x="562711" y="1325505"/>
          <a:ext cx="7829675" cy="1005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647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 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5200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023705"/>
              </p:ext>
            </p:extLst>
          </p:nvPr>
        </p:nvGraphicFramePr>
        <p:xfrm>
          <a:off x="562709" y="2967037"/>
          <a:ext cx="7829675" cy="10109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</a:p>
                    <a:p>
                      <a:pPr algn="ctr"/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35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2371101"/>
            <a:ext cx="8229600" cy="56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/>
              <a:t>Flat-top parameters</a:t>
            </a:r>
            <a:endParaRPr lang="en-US" sz="26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43900"/>
              </p:ext>
            </p:extLst>
          </p:nvPr>
        </p:nvGraphicFramePr>
        <p:xfrm>
          <a:off x="562710" y="4742126"/>
          <a:ext cx="7829675" cy="11663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2467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</a:t>
                      </a:r>
                      <a:r>
                        <a:rPr lang="en-US" dirty="0" smtClean="0"/>
                        <a:t>(0.15m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(0.15m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(3m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8005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</a:p>
                    <a:p>
                      <a:pPr algn="ctr"/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120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70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545292" y="4066702"/>
            <a:ext cx="8229600" cy="56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/>
              <a:t>Collision parameters full squeeze</a:t>
            </a:r>
            <a:endParaRPr lang="en-US" sz="2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8845" y="154740"/>
            <a:ext cx="6099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Separation at Interaction Point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404" y="6134870"/>
            <a:ext cx="7589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 head-on interaction is safe in all these configurations!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03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1719"/>
            <a:ext cx="8229600" cy="754162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Injection parameters</a:t>
            </a:r>
            <a:endParaRPr lang="en-US" sz="2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704261"/>
              </p:ext>
            </p:extLst>
          </p:nvPr>
        </p:nvGraphicFramePr>
        <p:xfrm>
          <a:off x="562711" y="1325505"/>
          <a:ext cx="7829675" cy="1005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6475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 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5200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</a:p>
                    <a:p>
                      <a:pPr algn="ctr"/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18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18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828164"/>
              </p:ext>
            </p:extLst>
          </p:nvPr>
        </p:nvGraphicFramePr>
        <p:xfrm>
          <a:off x="562709" y="2967037"/>
          <a:ext cx="7829675" cy="10109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(6m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</a:p>
                    <a:p>
                      <a:pPr algn="ctr"/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35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35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2371101"/>
            <a:ext cx="8229600" cy="56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/>
              <a:t>Flat-top parameters</a:t>
            </a:r>
            <a:endParaRPr lang="en-US" sz="26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7083"/>
              </p:ext>
            </p:extLst>
          </p:nvPr>
        </p:nvGraphicFramePr>
        <p:xfrm>
          <a:off x="562710" y="4742126"/>
          <a:ext cx="7829675" cy="11663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65935"/>
                <a:gridCol w="1565935"/>
                <a:gridCol w="1565935"/>
                <a:gridCol w="1565935"/>
                <a:gridCol w="1565935"/>
              </a:tblGrid>
              <a:tr h="32467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IP1</a:t>
                      </a:r>
                      <a:r>
                        <a:rPr lang="en-US" dirty="0" smtClean="0"/>
                        <a:t>(0.70m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IP5</a:t>
                      </a:r>
                      <a:r>
                        <a:rPr lang="en-US" dirty="0" smtClean="0"/>
                        <a:t>(0.70m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IP2</a:t>
                      </a:r>
                      <a:r>
                        <a:rPr lang="en-US" dirty="0" smtClean="0"/>
                        <a:t>(10m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IP8</a:t>
                      </a:r>
                      <a:r>
                        <a:rPr lang="en-US" dirty="0" smtClean="0"/>
                        <a:t>(3m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*)</a:t>
                      </a:r>
                      <a:endParaRPr lang="en-US" dirty="0"/>
                    </a:p>
                  </a:txBody>
                  <a:tcPr/>
                </a:tc>
              </a:tr>
              <a:tr h="8005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</a:p>
                    <a:p>
                      <a:pPr algn="ctr"/>
                      <a:r>
                        <a:rPr lang="en-US" dirty="0" smtClean="0"/>
                        <a:t>Separation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97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97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545292" y="4066702"/>
            <a:ext cx="8229600" cy="56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/>
              <a:t>Collision parameters full squeeze</a:t>
            </a:r>
            <a:endParaRPr lang="en-US" sz="2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8845" y="154740"/>
            <a:ext cx="6099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Separation at Interaction Point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404" y="6134870"/>
            <a:ext cx="7589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 head-on interaction is safe in all these configurations!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2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812360"/>
              </p:ext>
            </p:extLst>
          </p:nvPr>
        </p:nvGraphicFramePr>
        <p:xfrm>
          <a:off x="151740" y="1915483"/>
          <a:ext cx="6096000" cy="128523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70cm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40cm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Radial </a:t>
                      </a:r>
                      <a:r>
                        <a:rPr lang="en-US" dirty="0" err="1" smtClean="0"/>
                        <a:t>Sep@LR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22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(4 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64975" y="128600"/>
            <a:ext cx="5050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Long range 1st encounter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561679"/>
              </p:ext>
            </p:extLst>
          </p:nvPr>
        </p:nvGraphicFramePr>
        <p:xfrm>
          <a:off x="6347896" y="1915483"/>
          <a:ext cx="2667488" cy="128523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33744"/>
                <a:gridCol w="1333744"/>
              </a:tblGrid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15cm 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15cm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0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(1.5 </a:t>
                      </a:r>
                      <a:r>
                        <a:rPr lang="en-US" baseline="0" dirty="0" smtClean="0"/>
                        <a:t>mm)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</a:p>
                    <a:p>
                      <a:pPr algn="ctr"/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/>
                        <a:t>0 </a:t>
                      </a:r>
                      <a:r>
                        <a:rPr lang="en-US" baseline="0" dirty="0" smtClean="0"/>
                        <a:t>mm)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1740" y="3933095"/>
            <a:ext cx="88636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Beam-Beam only: parallel separation </a:t>
            </a:r>
            <a:r>
              <a:rPr lang="en-US" sz="2000" b="1" dirty="0" smtClean="0"/>
              <a:t>in IP1 and 5 could be reduced for baseline scenario and ultimate to 1 mm </a:t>
            </a:r>
            <a:r>
              <a:rPr lang="en-US" sz="2000" dirty="0" smtClean="0"/>
              <a:t>total at top energy to have a faster collapse for collision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b="1" dirty="0" smtClean="0"/>
              <a:t>For Landau damping gives a reduced long range effect so less reduction of stability diagrams 2 mm total can avoid reduction of SD for ultimate scenario</a:t>
            </a:r>
            <a:r>
              <a:rPr lang="en-US" sz="2000" dirty="0" smtClean="0"/>
              <a:t>. Could this be a solution? We increase from 25</a:t>
            </a:r>
            <a:r>
              <a:rPr lang="en-US" sz="2000" dirty="0" smtClean="0">
                <a:sym typeface="Wingdings"/>
              </a:rPr>
              <a:t> 28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000" dirty="0" smtClean="0">
                <a:sym typeface="Wingdings"/>
              </a:rPr>
              <a:t> the separation for few encounters…Need to check with SD calculations.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479118" y="1414601"/>
            <a:ext cx="1018227" cy="369332"/>
          </a:xfrm>
          <a:prstGeom prst="rect">
            <a:avLst/>
          </a:prstGeom>
          <a:solidFill>
            <a:srgbClr val="FFFF00">
              <a:alpha val="6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0.45 </a:t>
            </a:r>
            <a:r>
              <a:rPr lang="en-US" b="1" dirty="0" err="1" smtClean="0"/>
              <a:t>TeV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10515" y="1414601"/>
            <a:ext cx="723275" cy="369332"/>
          </a:xfrm>
          <a:prstGeom prst="rect">
            <a:avLst/>
          </a:prstGeom>
          <a:solidFill>
            <a:srgbClr val="FFFF00">
              <a:alpha val="6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7 </a:t>
            </a:r>
            <a:r>
              <a:rPr lang="en-US" b="1" dirty="0" err="1" smtClean="0"/>
              <a:t>TeV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flipV="1">
            <a:off x="3533790" y="1591426"/>
            <a:ext cx="4890748" cy="7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827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628" y="-139700"/>
            <a:ext cx="8042276" cy="920142"/>
          </a:xfrm>
        </p:spPr>
        <p:txBody>
          <a:bodyPr/>
          <a:lstStyle/>
          <a:p>
            <a:r>
              <a:rPr lang="en-US" dirty="0" smtClean="0"/>
              <a:t>Betatron Squeeze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652" y="999772"/>
            <a:ext cx="632991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Evolution of the betatron squeeze with LR beam beam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13" y="2118732"/>
            <a:ext cx="4666391" cy="3499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0184" y="2030808"/>
            <a:ext cx="1764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Negative LOF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652" y="1552149"/>
            <a:ext cx="354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LR beam-beam in IP1 and IP5   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123125" y="1552149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I=2.2e11 ppb   ε=2.5 </a:t>
            </a:r>
            <a:r>
              <a:rPr lang="en-US" b="1" dirty="0" smtClean="0">
                <a:latin typeface="Arial"/>
                <a:cs typeface="Arial"/>
              </a:rPr>
              <a:t>μm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42" y="2669433"/>
            <a:ext cx="3916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range </a:t>
            </a:r>
            <a:r>
              <a:rPr lang="en-US" dirty="0"/>
              <a:t>slightly</a:t>
            </a:r>
            <a:r>
              <a:rPr lang="en-US" dirty="0" smtClean="0"/>
              <a:t> reduce the SD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9144" y="3361027"/>
            <a:ext cx="3339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22σ the β in the arcs increases and compensates LR effects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652" y="4617966"/>
            <a:ext cx="3892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SD keep increasing below β*=32cm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23482" y="3822692"/>
            <a:ext cx="1056311" cy="307777"/>
          </a:xfrm>
          <a:prstGeom prst="rect">
            <a:avLst/>
          </a:prstGeom>
          <a:noFill/>
          <a:ln w="285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β*=40cm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34001" y="4334670"/>
            <a:ext cx="1056311" cy="307777"/>
          </a:xfrm>
          <a:prstGeom prst="rect">
            <a:avLst/>
          </a:prstGeom>
          <a:noFill/>
          <a:ln w="285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β*=32cm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91855" y="2336000"/>
            <a:ext cx="1017213" cy="307777"/>
          </a:xfrm>
          <a:prstGeom prst="rect">
            <a:avLst/>
          </a:prstGeom>
          <a:noFill/>
          <a:ln w="285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β*=1.8m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835912" y="5020612"/>
            <a:ext cx="1056311" cy="307777"/>
          </a:xfrm>
          <a:prstGeom prst="rect">
            <a:avLst/>
          </a:prstGeom>
          <a:noFill/>
          <a:ln w="28575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β*=15cm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123125" y="3982171"/>
            <a:ext cx="2959311" cy="0"/>
          </a:xfrm>
          <a:prstGeom prst="line">
            <a:avLst/>
          </a:prstGeom>
          <a:ln w="28575" cmpd="sng">
            <a:solidFill>
              <a:schemeClr val="accent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30184" y="3361028"/>
            <a:ext cx="0" cy="621143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246709" y="3355398"/>
            <a:ext cx="2959311" cy="0"/>
          </a:xfrm>
          <a:prstGeom prst="line">
            <a:avLst/>
          </a:prstGeom>
          <a:ln w="28575" cmpd="sng">
            <a:solidFill>
              <a:schemeClr val="accent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57650" y="3003098"/>
            <a:ext cx="106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2mm </a:t>
            </a:r>
            <a:r>
              <a:rPr lang="en-US" b="1" dirty="0" err="1" smtClean="0">
                <a:solidFill>
                  <a:schemeClr val="bg1"/>
                </a:solidFill>
              </a:rPr>
              <a:t>sep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652" y="5794075"/>
            <a:ext cx="90207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This could be a solution for the ultimate instead of larger betas in arcs which will reduce DA!</a:t>
            </a:r>
          </a:p>
          <a:p>
            <a:r>
              <a:rPr lang="en-US" b="1" dirty="0" smtClean="0"/>
              <a:t>Will then make longer the collapse for collision.</a:t>
            </a:r>
          </a:p>
          <a:p>
            <a:r>
              <a:rPr lang="en-US" b="1" dirty="0" smtClean="0"/>
              <a:t>TO be checked!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07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</TotalTime>
  <Words>647</Words>
  <Application>Microsoft Macintosh PowerPoint</Application>
  <PresentationFormat>On-screen Show (4:3)</PresentationFormat>
  <Paragraphs>138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HL-LHC operational scenario: Beam-beam considerations on table parameters</vt:lpstr>
      <vt:lpstr>Injection parameters</vt:lpstr>
      <vt:lpstr>Injection parameters</vt:lpstr>
      <vt:lpstr>PowerPoint Presentation</vt:lpstr>
      <vt:lpstr>Betatron Squeeze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operational scenario: Beam-beam</dc:title>
  <dc:creator>Tatiana Pieloni</dc:creator>
  <cp:lastModifiedBy>Tatiana Pieloni</cp:lastModifiedBy>
  <cp:revision>65</cp:revision>
  <dcterms:created xsi:type="dcterms:W3CDTF">2015-03-25T07:42:17Z</dcterms:created>
  <dcterms:modified xsi:type="dcterms:W3CDTF">2015-03-26T21:41:11Z</dcterms:modified>
</cp:coreProperties>
</file>