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 varScale="1">
        <p:scale>
          <a:sx n="68" d="100"/>
          <a:sy n="68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29F82FD-8D7D-4DBC-92EE-17210781B4BE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96DFD0D-D099-4D2E-B60D-39F3AAE2AC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9F82FD-8D7D-4DBC-92EE-17210781B4BE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6DFD0D-D099-4D2E-B60D-39F3AAE2AC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9F82FD-8D7D-4DBC-92EE-17210781B4BE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6DFD0D-D099-4D2E-B60D-39F3AAE2AC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9F82FD-8D7D-4DBC-92EE-17210781B4BE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6DFD0D-D099-4D2E-B60D-39F3AAE2AC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9F82FD-8D7D-4DBC-92EE-17210781B4BE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6DFD0D-D099-4D2E-B60D-39F3AAE2AC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9F82FD-8D7D-4DBC-92EE-17210781B4BE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6DFD0D-D099-4D2E-B60D-39F3AAE2AC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9F82FD-8D7D-4DBC-92EE-17210781B4BE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6DFD0D-D099-4D2E-B60D-39F3AAE2AC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9F82FD-8D7D-4DBC-92EE-17210781B4BE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6DFD0D-D099-4D2E-B60D-39F3AAE2AC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9F82FD-8D7D-4DBC-92EE-17210781B4BE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6DFD0D-D099-4D2E-B60D-39F3AAE2AC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29F82FD-8D7D-4DBC-92EE-17210781B4BE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6DFD0D-D099-4D2E-B60D-39F3AAE2AC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29F82FD-8D7D-4DBC-92EE-17210781B4BE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96DFD0D-D099-4D2E-B60D-39F3AAE2AC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29F82FD-8D7D-4DBC-92EE-17210781B4BE}" type="datetimeFigureOut">
              <a:rPr lang="en-US" smtClean="0"/>
              <a:pPr/>
              <a:t>3/23/2015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96DFD0D-D099-4D2E-B60D-39F3AAE2AC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Compact Linear Collider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AKA CLIC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516563"/>
          </a:xfrm>
        </p:spPr>
        <p:txBody>
          <a:bodyPr/>
          <a:lstStyle/>
          <a:p>
            <a:r>
              <a:rPr lang="en-US" dirty="0" smtClean="0"/>
              <a:t>More plots</a:t>
            </a:r>
            <a:endParaRPr lang="en-US" dirty="0"/>
          </a:p>
        </p:txBody>
      </p:sp>
      <p:pic>
        <p:nvPicPr>
          <p:cNvPr id="3" name="Picture 2" descr="AcolHis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5800" y="1752600"/>
            <a:ext cx="3468547" cy="2362200"/>
          </a:xfrm>
          <a:prstGeom prst="rect">
            <a:avLst/>
          </a:prstGeom>
        </p:spPr>
      </p:pic>
      <p:pic>
        <p:nvPicPr>
          <p:cNvPr id="4" name="Picture 3" descr="AcopHis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1905000"/>
            <a:ext cx="3200400" cy="2179583"/>
          </a:xfrm>
          <a:prstGeom prst="rect">
            <a:avLst/>
          </a:prstGeom>
        </p:spPr>
      </p:pic>
      <p:pic>
        <p:nvPicPr>
          <p:cNvPr id="5" name="Picture 4" descr="CosineHis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4495800"/>
            <a:ext cx="2985303" cy="2033095"/>
          </a:xfrm>
          <a:prstGeom prst="rect">
            <a:avLst/>
          </a:prstGeom>
        </p:spPr>
      </p:pic>
      <p:pic>
        <p:nvPicPr>
          <p:cNvPr id="6" name="Picture 5" descr="DeltaPtHis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9600" y="4419599"/>
            <a:ext cx="3048000" cy="2075793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626291"/>
          </a:xfrm>
        </p:spPr>
        <p:txBody>
          <a:bodyPr/>
          <a:lstStyle/>
          <a:p>
            <a:r>
              <a:rPr lang="en-US" dirty="0" smtClean="0"/>
              <a:t>And we were able to use these plot to determine the best way to filter out non-Higgs </a:t>
            </a:r>
            <a:r>
              <a:rPr lang="en-US" dirty="0" err="1" smtClean="0"/>
              <a:t>Strahlung</a:t>
            </a:r>
            <a:r>
              <a:rPr lang="en-US" dirty="0" smtClean="0"/>
              <a:t> events.</a:t>
            </a:r>
            <a:endParaRPr lang="en-US" dirty="0"/>
          </a:p>
        </p:txBody>
      </p:sp>
      <p:pic>
        <p:nvPicPr>
          <p:cNvPr id="3" name="Picture 2" descr="unweightedrecoilmasswithcut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31511" y="2819400"/>
            <a:ext cx="4683889" cy="3189889"/>
          </a:xfrm>
          <a:prstGeom prst="rect">
            <a:avLst/>
          </a:prstGeom>
        </p:spPr>
      </p:pic>
      <p:pic>
        <p:nvPicPr>
          <p:cNvPr id="4" name="Picture 3" descr="RecoilMassHis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590800"/>
            <a:ext cx="4587434" cy="3581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8200" y="2209800"/>
            <a:ext cx="2971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Before cuts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257800" y="22860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After Cuts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will perform some statistical hocus pocus to determine the precision with which we can measure the cross section at this energy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Next?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CLIC is a positron-electron collider that is proposed to be built underneath Geneva in the future.</a:t>
            </a:r>
          </a:p>
          <a:p>
            <a:r>
              <a:rPr lang="en-US" dirty="0" smtClean="0"/>
              <a:t>It will be ~50km long and run at up to 3TeV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a CLIC?</a:t>
            </a:r>
            <a:endParaRPr lang="en-US" dirty="0"/>
          </a:p>
        </p:txBody>
      </p:sp>
      <p:pic>
        <p:nvPicPr>
          <p:cNvPr id="1026" name="Picture 2" descr="http://clic-study.web.cern.ch/sites/clic-study.web.cern.ch/themes/cliccern/img/headim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05200"/>
            <a:ext cx="9144000" cy="220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1795272"/>
          </a:xfrm>
        </p:spPr>
        <p:txBody>
          <a:bodyPr/>
          <a:lstStyle/>
          <a:p>
            <a:r>
              <a:rPr lang="en-US" dirty="0" smtClean="0"/>
              <a:t>A positron-electron collider is nice in comparison to a regular proton-proton collider because it’s cleaner.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Well what good is that?</a:t>
            </a:r>
            <a:endParaRPr lang="en-US" dirty="0"/>
          </a:p>
        </p:txBody>
      </p:sp>
      <p:pic>
        <p:nvPicPr>
          <p:cNvPr id="12" name="Picture 11" descr="ball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600" y="3048000"/>
            <a:ext cx="2143125" cy="2143125"/>
          </a:xfrm>
          <a:prstGeom prst="rect">
            <a:avLst/>
          </a:prstGeom>
        </p:spPr>
      </p:pic>
      <p:pic>
        <p:nvPicPr>
          <p:cNvPr id="13" name="Picture 12" descr="scalpe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2667000"/>
            <a:ext cx="2667000" cy="2667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676400" y="52578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LHC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105400" y="48768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Basically when proton’s collide there is a huge nasty shower of all sorts of things.</a:t>
            </a:r>
          </a:p>
          <a:p>
            <a:r>
              <a:rPr lang="en-US" dirty="0" smtClean="0"/>
              <a:t>But when electrons and positrons collide there is relatively few resultant particles.</a:t>
            </a:r>
          </a:p>
          <a:p>
            <a:endParaRPr lang="en-US" dirty="0" smtClean="0"/>
          </a:p>
          <a:p>
            <a:r>
              <a:rPr lang="en-US" b="1" dirty="0" smtClean="0"/>
              <a:t>So we can make more precise measurements.</a:t>
            </a:r>
          </a:p>
          <a:p>
            <a:pPr>
              <a:buNone/>
            </a:pPr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you mean?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of the great things about building a straight collider is that we can use it before it’s done!</a:t>
            </a:r>
          </a:p>
          <a:p>
            <a:r>
              <a:rPr lang="en-US" dirty="0" smtClean="0"/>
              <a:t>The machine is planned to be turned on when it is the length required for ~1 </a:t>
            </a:r>
            <a:r>
              <a:rPr lang="en-US" dirty="0" err="1" smtClean="0"/>
              <a:t>TeV</a:t>
            </a:r>
            <a:endParaRPr lang="en-US" dirty="0" smtClean="0"/>
          </a:p>
          <a:p>
            <a:r>
              <a:rPr lang="en-US" b="1" dirty="0" smtClean="0"/>
              <a:t>At this length we will start the measuring of the Higgs </a:t>
            </a:r>
            <a:r>
              <a:rPr lang="en-US" b="1" dirty="0" err="1" smtClean="0"/>
              <a:t>S</a:t>
            </a:r>
            <a:r>
              <a:rPr lang="en-US" b="1" dirty="0" err="1" smtClean="0"/>
              <a:t>trahlung</a:t>
            </a:r>
            <a:r>
              <a:rPr lang="en-US" b="1" dirty="0" smtClean="0"/>
              <a:t> </a:t>
            </a:r>
            <a:r>
              <a:rPr lang="en-US" b="1" dirty="0" smtClean="0"/>
              <a:t>cross section.</a:t>
            </a:r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Staged construction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957072"/>
          </a:xfrm>
        </p:spPr>
        <p:txBody>
          <a:bodyPr/>
          <a:lstStyle/>
          <a:p>
            <a:r>
              <a:rPr lang="en-US" dirty="0" smtClean="0"/>
              <a:t>Just means Higgs radiation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Higgs </a:t>
            </a:r>
            <a:r>
              <a:rPr lang="en-US" dirty="0" err="1" smtClean="0"/>
              <a:t>strahlung</a:t>
            </a:r>
            <a:endParaRPr lang="en-US" dirty="0"/>
          </a:p>
        </p:txBody>
      </p:sp>
      <p:pic>
        <p:nvPicPr>
          <p:cNvPr id="4" name="Picture 3" descr="higgsstrahlu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2286000"/>
            <a:ext cx="5702300" cy="30353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Basically our goal is to prepare for the upcoming measurements of the Higgs </a:t>
            </a:r>
            <a:r>
              <a:rPr lang="en-US" dirty="0" err="1" smtClean="0"/>
              <a:t>Strahlung</a:t>
            </a:r>
            <a:r>
              <a:rPr lang="en-US" dirty="0" smtClean="0"/>
              <a:t> at CLIC</a:t>
            </a:r>
          </a:p>
          <a:p>
            <a:r>
              <a:rPr lang="en-US" dirty="0" smtClean="0"/>
              <a:t>Specifically we need to find which beam energy will provide the most precise measurements</a:t>
            </a:r>
          </a:p>
          <a:p>
            <a:r>
              <a:rPr lang="en-US" dirty="0" smtClean="0"/>
              <a:t>We do this by simulating the events at different energies (250 </a:t>
            </a:r>
            <a:r>
              <a:rPr lang="en-US" dirty="0" err="1" smtClean="0"/>
              <a:t>GeV</a:t>
            </a:r>
            <a:r>
              <a:rPr lang="en-US" dirty="0" smtClean="0"/>
              <a:t>, 350 </a:t>
            </a:r>
            <a:r>
              <a:rPr lang="en-US" dirty="0" err="1" smtClean="0"/>
              <a:t>GeV</a:t>
            </a:r>
            <a:r>
              <a:rPr lang="en-US" dirty="0" smtClean="0"/>
              <a:t>,</a:t>
            </a:r>
            <a:r>
              <a:rPr lang="en-US" b="1" dirty="0" smtClean="0"/>
              <a:t> </a:t>
            </a:r>
            <a:r>
              <a:rPr lang="en-US" b="1" dirty="0" smtClean="0"/>
              <a:t>380 </a:t>
            </a:r>
            <a:r>
              <a:rPr lang="en-US" b="1" dirty="0" err="1" smtClean="0"/>
              <a:t>GeV</a:t>
            </a:r>
            <a:r>
              <a:rPr lang="en-US" dirty="0" smtClean="0"/>
              <a:t>, 500 </a:t>
            </a:r>
            <a:r>
              <a:rPr lang="en-US" dirty="0" err="1" smtClean="0"/>
              <a:t>GeV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Project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have determined how to filter out background events from the desired Higgs </a:t>
            </a:r>
            <a:r>
              <a:rPr lang="en-US" dirty="0" err="1" smtClean="0"/>
              <a:t>Strahlung</a:t>
            </a:r>
            <a:r>
              <a:rPr lang="en-US" dirty="0" smtClean="0"/>
              <a:t> events so now we can measure the precision.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have done so far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550091"/>
          </a:xfrm>
        </p:spPr>
        <p:txBody>
          <a:bodyPr/>
          <a:lstStyle/>
          <a:p>
            <a:r>
              <a:rPr lang="en-US" dirty="0" smtClean="0"/>
              <a:t>We started by making these plots of generated Higgs events </a:t>
            </a:r>
            <a:r>
              <a:rPr lang="en-US" dirty="0" smtClean="0"/>
              <a:t>(red) </a:t>
            </a:r>
            <a:r>
              <a:rPr lang="en-US" dirty="0" smtClean="0"/>
              <a:t>and generated background events </a:t>
            </a:r>
            <a:r>
              <a:rPr lang="en-US" dirty="0" smtClean="0"/>
              <a:t>(blue)</a:t>
            </a:r>
            <a:endParaRPr lang="en-US" dirty="0"/>
          </a:p>
        </p:txBody>
      </p:sp>
      <p:pic>
        <p:nvPicPr>
          <p:cNvPr id="3" name="Picture 2" descr="InvMassHis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1905000"/>
            <a:ext cx="3309900" cy="2254156"/>
          </a:xfrm>
          <a:prstGeom prst="rect">
            <a:avLst/>
          </a:prstGeom>
        </p:spPr>
      </p:pic>
      <p:pic>
        <p:nvPicPr>
          <p:cNvPr id="4" name="Picture 3" descr="PtHis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81600" y="1828800"/>
            <a:ext cx="3309900" cy="2254156"/>
          </a:xfrm>
          <a:prstGeom prst="rect">
            <a:avLst/>
          </a:prstGeom>
        </p:spPr>
      </p:pic>
      <p:pic>
        <p:nvPicPr>
          <p:cNvPr id="5" name="Picture 4" descr="RecoilMassHis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43200" y="4114800"/>
            <a:ext cx="3309900" cy="2254156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122</TotalTime>
  <Words>320</Words>
  <Application>Microsoft Office PowerPoint</Application>
  <PresentationFormat>On-screen Show (4:3)</PresentationFormat>
  <Paragraphs>33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Concourse</vt:lpstr>
      <vt:lpstr>Compact Linear Collider</vt:lpstr>
      <vt:lpstr>What’s a CLIC?</vt:lpstr>
      <vt:lpstr>Well what good is that?</vt:lpstr>
      <vt:lpstr>What do you mean?</vt:lpstr>
      <vt:lpstr>Staged construction</vt:lpstr>
      <vt:lpstr>Higgs strahlung</vt:lpstr>
      <vt:lpstr>Our Project</vt:lpstr>
      <vt:lpstr>What we have done so far</vt:lpstr>
      <vt:lpstr>Slide 9</vt:lpstr>
      <vt:lpstr>Slide 10</vt:lpstr>
      <vt:lpstr>Slide 11</vt:lpstr>
      <vt:lpstr>What’s Next?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Compact Linear Collider</dc:title>
  <dc:creator>Shawn</dc:creator>
  <cp:lastModifiedBy>Shawn</cp:lastModifiedBy>
  <cp:revision>12</cp:revision>
  <dcterms:created xsi:type="dcterms:W3CDTF">2015-03-23T05:40:47Z</dcterms:created>
  <dcterms:modified xsi:type="dcterms:W3CDTF">2015-03-23T09:49:12Z</dcterms:modified>
</cp:coreProperties>
</file>