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25"/>
  </p:notesMasterIdLst>
  <p:sldIdLst>
    <p:sldId id="258" r:id="rId4"/>
    <p:sldId id="259" r:id="rId5"/>
    <p:sldId id="342" r:id="rId6"/>
    <p:sldId id="261" r:id="rId7"/>
    <p:sldId id="352" r:id="rId8"/>
    <p:sldId id="353" r:id="rId9"/>
    <p:sldId id="354" r:id="rId10"/>
    <p:sldId id="355" r:id="rId11"/>
    <p:sldId id="356" r:id="rId12"/>
    <p:sldId id="346" r:id="rId13"/>
    <p:sldId id="347" r:id="rId14"/>
    <p:sldId id="344" r:id="rId15"/>
    <p:sldId id="345" r:id="rId16"/>
    <p:sldId id="343" r:id="rId17"/>
    <p:sldId id="349" r:id="rId18"/>
    <p:sldId id="357" r:id="rId19"/>
    <p:sldId id="358" r:id="rId20"/>
    <p:sldId id="351" r:id="rId21"/>
    <p:sldId id="348" r:id="rId22"/>
    <p:sldId id="298" r:id="rId23"/>
    <p:sldId id="350"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719" autoAdjust="0"/>
  </p:normalViewPr>
  <p:slideViewPr>
    <p:cSldViewPr snapToGrid="0">
      <p:cViewPr varScale="1">
        <p:scale>
          <a:sx n="90" d="100"/>
          <a:sy n="90" d="100"/>
        </p:scale>
        <p:origin x="984" y="90"/>
      </p:cViewPr>
      <p:guideLst>
        <p:guide orient="horz" pos="2160"/>
        <p:guide pos="2880"/>
      </p:guideLst>
    </p:cSldViewPr>
  </p:slideViewPr>
  <p:notesTextViewPr>
    <p:cViewPr>
      <p:scale>
        <a:sx n="100" d="100"/>
        <a:sy n="100" d="100"/>
      </p:scale>
      <p:origin x="0" y="0"/>
    </p:cViewPr>
  </p:notesTextViewPr>
  <p:notesViewPr>
    <p:cSldViewPr snapToGrid="0">
      <p:cViewPr varScale="1">
        <p:scale>
          <a:sx n="56" d="100"/>
          <a:sy n="56" d="100"/>
        </p:scale>
        <p:origin x="-249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2EBEDA2-AD55-480B-B6C5-A9A35FFC63D4}" type="slidenum">
              <a:rPr lang="en-US"/>
              <a:pPr/>
              <a:t>‹#›</a:t>
            </a:fld>
            <a:endParaRPr lang="en-US"/>
          </a:p>
        </p:txBody>
      </p:sp>
    </p:spTree>
    <p:extLst>
      <p:ext uri="{BB962C8B-B14F-4D97-AF65-F5344CB8AC3E}">
        <p14:creationId xmlns:p14="http://schemas.microsoft.com/office/powerpoint/2010/main" val="26447587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07F92-A4B5-4A80-A33D-F6E92DA53EA4}" type="slidenum">
              <a:rPr lang="en-US"/>
              <a:pPr/>
              <a:t>1</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419600"/>
          </a:xfrm>
        </p:spPr>
        <p:txBody>
          <a:bodyPr/>
          <a:lstStyle/>
          <a:p>
            <a:pPr marL="119063" indent="-119063"/>
            <a:r>
              <a:rPr lang="en-US" b="1"/>
              <a:t>Before you begin:</a:t>
            </a:r>
            <a:r>
              <a:rPr lang="en-US"/>
              <a:t> </a:t>
            </a:r>
          </a:p>
          <a:p>
            <a:pPr marL="119063" indent="-119063"/>
            <a:r>
              <a:rPr lang="en-US"/>
              <a:t>This course assumes that students have some familiarity with PowerPoint. If they haven’t created a PowerPoint presentation before, it’s recommended that they start with the PowerPoint training presentation titled, “Create your first presentation.”</a:t>
            </a:r>
          </a:p>
          <a:p>
            <a:pPr marL="119063" indent="-119063"/>
            <a:r>
              <a:rPr lang="en-US"/>
              <a:t>[</a:t>
            </a:r>
            <a:r>
              <a:rPr lang="en-US" b="1"/>
              <a:t>Notes to trainer</a:t>
            </a:r>
            <a:r>
              <a:rPr lang="en-US"/>
              <a:t>: </a:t>
            </a:r>
          </a:p>
          <a:p>
            <a:pPr marL="119063" indent="-119063">
              <a:buFontTx/>
              <a:buChar char="•"/>
            </a:pPr>
            <a:r>
              <a:rPr lang="en-US"/>
              <a:t>For detailed help in customizing this template, see the very last slide. Also, look for additional lesson text in the notes pane of some slides.</a:t>
            </a:r>
          </a:p>
          <a:p>
            <a:pPr marL="119063" indent="-119063">
              <a:buFontTx/>
              <a:buChar char="•"/>
            </a:pPr>
            <a:r>
              <a:rPr lang="en-US" b="1"/>
              <a:t>Adobe Flash animations</a:t>
            </a:r>
            <a:r>
              <a:rPr lang="en-US"/>
              <a:t>: This template contains Flash animations. These will play in PowerPoint 2000 and later.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a:t>
            </a:r>
            <a:br>
              <a:rPr lang="en-US"/>
            </a:br>
            <a:r>
              <a:rPr lang="en-US" b="1"/>
              <a:t>Warning:</a:t>
            </a:r>
            <a:r>
              <a:rPr lang="en-US"/>
              <a:t> If you save it in a PowerPoint 2007 file format, such as </a:t>
            </a:r>
            <a:r>
              <a:rPr lang="en-US" b="1"/>
              <a:t>PowerPoint Presentation (*.pptx)</a:t>
            </a:r>
            <a:r>
              <a:rPr lang="en-US"/>
              <a:t> or </a:t>
            </a:r>
            <a:r>
              <a:rPr lang="en-US" b="1"/>
              <a:t>PowerPoint Template (*.potx)</a:t>
            </a:r>
            <a:r>
              <a:rPr lang="en-US"/>
              <a:t>, the animations won’t be retained in the saved file.</a:t>
            </a:r>
            <a:endParaRPr lang="en-US" b="1"/>
          </a:p>
          <a:p>
            <a:pPr marL="119063" indent="-119063">
              <a:buFontTx/>
              <a:buChar char="•"/>
            </a:pPr>
            <a:r>
              <a:rPr lang="en-US" b="1"/>
              <a:t>Also</a:t>
            </a:r>
            <a:r>
              <a:rPr lang="en-US"/>
              <a:t>: Because this presentation contains Flash animations, saving the template may cause a warning message to appear regarding personal information. Unless you add information to the properties of the Flash file itself, this warning does not apply to this presentation. Click </a:t>
            </a:r>
            <a:r>
              <a:rPr lang="en-US" b="1"/>
              <a:t>OK</a:t>
            </a:r>
            <a:r>
              <a:rPr lang="en-US"/>
              <a:t> on the message.]</a:t>
            </a:r>
          </a:p>
          <a:p>
            <a:pPr marL="119063" indent="-119063"/>
            <a:endParaRPr lang="en-US"/>
          </a:p>
        </p:txBody>
      </p:sp>
    </p:spTree>
    <p:extLst>
      <p:ext uri="{BB962C8B-B14F-4D97-AF65-F5344CB8AC3E}">
        <p14:creationId xmlns:p14="http://schemas.microsoft.com/office/powerpoint/2010/main" val="1535279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0E583A-12D9-4641-9945-C1E1E9C40AD8}"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4752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C9D8A-1D59-4B11-945F-7FF2D47958FC}" type="slidenum">
              <a:rPr lang="en-US"/>
              <a:pPr/>
              <a:t>4</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7307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95653-4E6C-4A15-93FB-9BC9A013F063}" type="slidenum">
              <a:rPr lang="en-US"/>
              <a:pPr/>
              <a:t>6</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37251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C9D8A-1D59-4B11-945F-7FF2D47958FC}" type="slidenum">
              <a:rPr lang="en-US"/>
              <a:pPr/>
              <a:t>7</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59220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62F6F3-0977-4749-B16B-15D0B6946814}" type="slidenum">
              <a:rPr lang="en-US"/>
              <a:pPr/>
              <a:t>8</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t>Why might PowerPoint’s built in layouts not give you exactly what you want? </a:t>
            </a:r>
          </a:p>
          <a:p>
            <a:r>
              <a:rPr lang="en-US"/>
              <a:t>For you and the company to be successful, you need to create presentations that impress your boss and stand out from the competition. </a:t>
            </a:r>
          </a:p>
          <a:p>
            <a:r>
              <a:rPr lang="en-US"/>
              <a:t>You also want to capitalize on the company’s name recognition by branding your tropical vacation slides or handouts with the company logo. </a:t>
            </a:r>
          </a:p>
        </p:txBody>
      </p:sp>
    </p:spTree>
    <p:extLst>
      <p:ext uri="{BB962C8B-B14F-4D97-AF65-F5344CB8AC3E}">
        <p14:creationId xmlns:p14="http://schemas.microsoft.com/office/powerpoint/2010/main" val="4019963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9FA15-E2D9-47A1-B6DA-E9FA86996613}" type="slidenum">
              <a:rPr lang="en-US"/>
              <a:pPr/>
              <a:t>9</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1883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22F0F7-1E70-4AB6-AD97-74D75B177C15}" type="slidenum">
              <a:rPr lang="en-US"/>
              <a:pPr/>
              <a:t>16</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t>Although you can customize existing layouts by rearranging, adding, and deleting placeholders, since you’ll create similar tropical vacation slides for different destinations, you’ll save time by creating a custom layout instead. </a:t>
            </a:r>
          </a:p>
        </p:txBody>
      </p:sp>
    </p:spTree>
    <p:extLst>
      <p:ext uri="{BB962C8B-B14F-4D97-AF65-F5344CB8AC3E}">
        <p14:creationId xmlns:p14="http://schemas.microsoft.com/office/powerpoint/2010/main" val="1586344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7132DD6-5832-415C-AD2E-9666F24F6E67}" type="slidenum">
              <a:rPr lang="en-US"/>
              <a:pPr/>
              <a:t>20</a:t>
            </a:fld>
            <a:endParaRPr lang="en-US"/>
          </a:p>
        </p:txBody>
      </p:sp>
      <p:sp>
        <p:nvSpPr>
          <p:cNvPr id="87042" name="Rectangle 2"/>
          <p:cNvSpPr>
            <a:spLocks noGrp="1" noChangeArrowheads="1"/>
          </p:cNvSpPr>
          <p:nvPr>
            <p:ph type="body" idx="1"/>
          </p:nvPr>
        </p:nvSpPr>
        <p:spPr>
          <a:xfrm>
            <a:off x="685800" y="457200"/>
            <a:ext cx="5486400" cy="7929563"/>
          </a:xfrm>
        </p:spPr>
        <p:txBody>
          <a:bodyPr/>
          <a:lstStyle/>
          <a:p>
            <a:r>
              <a:rPr lang="en-US" b="1"/>
              <a:t>Using This Template</a:t>
            </a:r>
          </a:p>
          <a:p>
            <a:r>
              <a:rPr lang="en-US"/>
              <a:t>This Microsoft Office PowerPoint</a:t>
            </a:r>
            <a:r>
              <a:rPr lang="en-US" sz="800" baseline="30000">
                <a:cs typeface="Arial" charset="0"/>
              </a:rPr>
              <a:t>®</a:t>
            </a:r>
            <a:r>
              <a:rPr lang="en-US"/>
              <a:t> template has training content about using Slide Master view to create your own layouts in PowerPoint 2007. </a:t>
            </a:r>
          </a:p>
          <a:p>
            <a:r>
              <a:rPr lang="en-US"/>
              <a:t>This template’s content is adapted from the Microsoft Office Online Training course called “Discover the power of custom layouts.”</a:t>
            </a:r>
            <a:endParaRPr lang="en-US" b="1"/>
          </a:p>
          <a:p>
            <a:r>
              <a:rPr lang="en-US" b="1"/>
              <a:t>Features of the template</a:t>
            </a:r>
          </a:p>
          <a:p>
            <a:r>
              <a:rPr lang="en-US" b="1"/>
              <a:t>Title slide:</a:t>
            </a:r>
            <a:r>
              <a:rPr lang="en-US"/>
              <a:t> On the very first slide, there is placeholder text over which you should type the name of your company. Or you can delete the text box altogether if you don’t want this text.</a:t>
            </a:r>
            <a:endParaRPr lang="en-US" b="1"/>
          </a:p>
          <a:p>
            <a:r>
              <a:rPr lang="en-US" b="1"/>
              <a:t>Animations:</a:t>
            </a:r>
            <a:r>
              <a:rPr lang="en-US"/>
              <a:t> Custom animation effects are applied throughout the presentation. These effects include </a:t>
            </a:r>
            <a:r>
              <a:rPr lang="en-US" b="1"/>
              <a:t>Peek</a:t>
            </a:r>
            <a:r>
              <a:rPr lang="en-US"/>
              <a:t>, </a:t>
            </a:r>
            <a:r>
              <a:rPr lang="en-US" b="1"/>
              <a:t>Stretch</a:t>
            </a:r>
            <a:r>
              <a:rPr lang="en-US"/>
              <a:t>, </a:t>
            </a:r>
            <a:r>
              <a:rPr lang="en-US" b="1"/>
              <a:t>Dissolve, </a:t>
            </a:r>
            <a:r>
              <a:rPr lang="en-US"/>
              <a:t>and</a:t>
            </a:r>
            <a:r>
              <a:rPr lang="en-US" b="1"/>
              <a:t> Checkerboard</a:t>
            </a:r>
            <a:r>
              <a:rPr lang="en-US"/>
              <a:t>. All effects play in previous versions back to Microsoft PowerPoint 2000. To alter animation effects, go to the </a:t>
            </a:r>
            <a:r>
              <a:rPr lang="en-US" b="1"/>
              <a:t>Slide Show</a:t>
            </a:r>
            <a:r>
              <a:rPr lang="en-US"/>
              <a:t> menu, click </a:t>
            </a:r>
            <a:r>
              <a:rPr lang="en-US" b="1"/>
              <a:t>Custom Animation</a:t>
            </a:r>
            <a:r>
              <a:rPr lang="en-US"/>
              <a:t>, and work with the options that appear.</a:t>
            </a:r>
          </a:p>
          <a:p>
            <a:r>
              <a:rPr lang="en-US" b="1"/>
              <a:t>If this presentation contains an Adobe Flash animation:</a:t>
            </a:r>
            <a:r>
              <a:rPr lang="en-US"/>
              <a:t> To play the Flash file, you must register a Microsoft ActiveX control, called Shockwave Flash Object, on your computer. To do this, download the latest version of the Adobe Flash Player from the Adobe Web site. </a:t>
            </a:r>
            <a:endParaRPr lang="en-US" b="1"/>
          </a:p>
          <a:p>
            <a:r>
              <a:rPr lang="en-US" b="1"/>
              <a:t>Warning</a:t>
            </a:r>
            <a:r>
              <a:rPr lang="en-US"/>
              <a:t> about saving the Flash animations: The Flash animations will play in versions back to PowerPoint 2000.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If you save it in a PowerPoint 2007 file format, such as </a:t>
            </a:r>
            <a:r>
              <a:rPr lang="en-US" b="1"/>
              <a:t>PowerPoint Presentation (*.pptx) </a:t>
            </a:r>
            <a:r>
              <a:rPr lang="en-US"/>
              <a:t>or </a:t>
            </a:r>
            <a:r>
              <a:rPr lang="en-US" b="1"/>
              <a:t>PowerPoint Template (*.potx)</a:t>
            </a:r>
            <a:r>
              <a:rPr lang="en-US"/>
              <a:t>, the animations won’t be retained in the saved file.</a:t>
            </a:r>
          </a:p>
          <a:p>
            <a:r>
              <a:rPr lang="en-US" b="1"/>
              <a:t>Slide transitions:</a:t>
            </a:r>
            <a:r>
              <a:rPr lang="en-US"/>
              <a:t> The </a:t>
            </a:r>
            <a:r>
              <a:rPr lang="en-US" b="1"/>
              <a:t>Wipe Down</a:t>
            </a:r>
            <a:r>
              <a:rPr lang="en-US"/>
              <a:t> transition is applied throughout the show. If you want a different one, go to the </a:t>
            </a:r>
            <a:r>
              <a:rPr lang="en-US" b="1"/>
              <a:t>Slide Show</a:t>
            </a:r>
            <a:r>
              <a:rPr lang="en-US"/>
              <a:t> menu, click </a:t>
            </a:r>
            <a:r>
              <a:rPr lang="en-US" b="1"/>
              <a:t>Slide Transition</a:t>
            </a:r>
            <a:r>
              <a:rPr lang="en-US"/>
              <a:t>, and work with the options that appear. </a:t>
            </a:r>
          </a:p>
          <a:p>
            <a:r>
              <a:rPr lang="en-US" b="1"/>
              <a:t>Hyperlinks to online course:</a:t>
            </a:r>
            <a:r>
              <a:rPr lang="en-US"/>
              <a:t> The template contains links to the online version of this training course. The links take you to the lesson’s hands-on practice session and to the Quick Reference Card that is published for this course. </a:t>
            </a:r>
            <a:r>
              <a:rPr lang="en-US" b="1"/>
              <a:t>Please take note:</a:t>
            </a:r>
            <a:r>
              <a:rPr lang="en-US"/>
              <a:t> You must have PowerPoint 2007 installed to view the hands-on practice session. If you don’t have PowerPoint 2007, you won’t be able to access the practice instructions. </a:t>
            </a:r>
          </a:p>
          <a:p>
            <a:r>
              <a:rPr lang="en-US" b="1"/>
              <a:t>Headers and footers:</a:t>
            </a:r>
            <a:r>
              <a:rPr lang="en-US"/>
              <a:t> The template contains a footer that has the course title. You can change or remove the footers in the </a:t>
            </a:r>
            <a:r>
              <a:rPr lang="en-US" b="1"/>
              <a:t>Header and Footer</a:t>
            </a:r>
            <a:r>
              <a:rPr lang="en-US"/>
              <a:t> dialog box (which opens from the </a:t>
            </a:r>
            <a:r>
              <a:rPr lang="en-US" b="1"/>
              <a:t>View</a:t>
            </a:r>
            <a:r>
              <a:rPr lang="en-US"/>
              <a:t> menu).</a:t>
            </a:r>
          </a:p>
          <a:p>
            <a:endParaRPr lang="en-US"/>
          </a:p>
        </p:txBody>
      </p:sp>
    </p:spTree>
    <p:extLst>
      <p:ext uri="{BB962C8B-B14F-4D97-AF65-F5344CB8AC3E}">
        <p14:creationId xmlns:p14="http://schemas.microsoft.com/office/powerpoint/2010/main" val="372151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pPr lvl="0"/>
            <a:r>
              <a:rPr lang="en-US" noProof="0" smtClean="0"/>
              <a:t>Click to edit Master subtitle style</a:t>
            </a:r>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Discover the power of custom layouts</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600E6444-4A81-4468-8BB5-68DC318D6EAB}"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Discover the power of custom layouts</a:t>
            </a:r>
          </a:p>
        </p:txBody>
      </p:sp>
      <p:sp>
        <p:nvSpPr>
          <p:cNvPr id="6" name="Slide Number Placeholder 5"/>
          <p:cNvSpPr>
            <a:spLocks noGrp="1"/>
          </p:cNvSpPr>
          <p:nvPr>
            <p:ph type="sldNum" sz="quarter" idx="12"/>
          </p:nvPr>
        </p:nvSpPr>
        <p:spPr/>
        <p:txBody>
          <a:bodyPr/>
          <a:lstStyle>
            <a:lvl1pPr>
              <a:defRPr/>
            </a:lvl1pPr>
          </a:lstStyle>
          <a:p>
            <a:fld id="{6B78133C-B0DB-463A-8D45-63CA57AC4375}" type="slidenum">
              <a:rPr lang="en-US"/>
              <a:pPr/>
              <a:t>‹#›</a:t>
            </a:fld>
            <a:endParaRPr lang="en-US"/>
          </a:p>
        </p:txBody>
      </p:sp>
    </p:spTree>
    <p:extLst>
      <p:ext uri="{BB962C8B-B14F-4D97-AF65-F5344CB8AC3E}">
        <p14:creationId xmlns:p14="http://schemas.microsoft.com/office/powerpoint/2010/main" val="250090867"/>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Discover the power of custom layouts</a:t>
            </a:r>
          </a:p>
        </p:txBody>
      </p:sp>
      <p:sp>
        <p:nvSpPr>
          <p:cNvPr id="6" name="Slide Number Placeholder 5"/>
          <p:cNvSpPr>
            <a:spLocks noGrp="1"/>
          </p:cNvSpPr>
          <p:nvPr>
            <p:ph type="sldNum" sz="quarter" idx="12"/>
          </p:nvPr>
        </p:nvSpPr>
        <p:spPr/>
        <p:txBody>
          <a:bodyPr/>
          <a:lstStyle>
            <a:lvl1pPr>
              <a:defRPr/>
            </a:lvl1pPr>
          </a:lstStyle>
          <a:p>
            <a:fld id="{B1D75407-21EF-49E1-AB81-393BCB0EE25B}" type="slidenum">
              <a:rPr lang="en-US"/>
              <a:pPr/>
              <a:t>‹#›</a:t>
            </a:fld>
            <a:endParaRPr lang="en-US"/>
          </a:p>
        </p:txBody>
      </p:sp>
    </p:spTree>
    <p:extLst>
      <p:ext uri="{BB962C8B-B14F-4D97-AF65-F5344CB8AC3E}">
        <p14:creationId xmlns:p14="http://schemas.microsoft.com/office/powerpoint/2010/main" val="3081698748"/>
      </p:ext>
    </p:extLst>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200775"/>
            <a:ext cx="3708400" cy="476250"/>
          </a:xfrm>
        </p:spPr>
        <p:txBody>
          <a:bodyPr/>
          <a:lstStyle>
            <a:lvl1pPr>
              <a:defRPr/>
            </a:lvl1pPr>
          </a:lstStyle>
          <a:p>
            <a:r>
              <a:rPr lang="en-US"/>
              <a:t>Discover the power of custom layouts</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8D891503-BC5D-4020-9FB3-909BFCD96E7A}" type="slidenum">
              <a:rPr lang="en-US"/>
              <a:pPr/>
              <a:t>‹#›</a:t>
            </a:fld>
            <a:endParaRPr lang="en-US"/>
          </a:p>
        </p:txBody>
      </p:sp>
    </p:spTree>
    <p:extLst>
      <p:ext uri="{BB962C8B-B14F-4D97-AF65-F5344CB8AC3E}">
        <p14:creationId xmlns:p14="http://schemas.microsoft.com/office/powerpoint/2010/main" val="164043281"/>
      </p:ext>
    </p:extLst>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200775"/>
            <a:ext cx="3708400" cy="476250"/>
          </a:xfrm>
        </p:spPr>
        <p:txBody>
          <a:bodyPr/>
          <a:lstStyle>
            <a:lvl1pPr>
              <a:defRPr/>
            </a:lvl1pPr>
          </a:lstStyle>
          <a:p>
            <a:r>
              <a:rPr lang="en-US"/>
              <a:t>Discover the power of custom layouts</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4FB41985-9E1C-42C9-A7CD-CFCB2D59C9F7}" type="slidenum">
              <a:rPr lang="en-US"/>
              <a:pPr/>
              <a:t>‹#›</a:t>
            </a:fld>
            <a:endParaRPr lang="en-US"/>
          </a:p>
        </p:txBody>
      </p:sp>
    </p:spTree>
    <p:extLst>
      <p:ext uri="{BB962C8B-B14F-4D97-AF65-F5344CB8AC3E}">
        <p14:creationId xmlns:p14="http://schemas.microsoft.com/office/powerpoint/2010/main" val="2754571582"/>
      </p:ext>
    </p:extLst>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Discover the power of custom layouts</a:t>
            </a:r>
          </a:p>
        </p:txBody>
      </p:sp>
      <p:sp>
        <p:nvSpPr>
          <p:cNvPr id="6" name="Slide Number Placeholder 5"/>
          <p:cNvSpPr>
            <a:spLocks noGrp="1"/>
          </p:cNvSpPr>
          <p:nvPr>
            <p:ph type="sldNum" sz="quarter" idx="12"/>
          </p:nvPr>
        </p:nvSpPr>
        <p:spPr/>
        <p:txBody>
          <a:bodyPr/>
          <a:lstStyle>
            <a:lvl1pPr>
              <a:defRPr/>
            </a:lvl1pPr>
          </a:lstStyle>
          <a:p>
            <a:fld id="{79768763-4C1B-4F7D-B631-5ADBFC645129}" type="slidenum">
              <a:rPr lang="en-US"/>
              <a:pPr/>
              <a:t>‹#›</a:t>
            </a:fld>
            <a:endParaRPr lang="en-US"/>
          </a:p>
        </p:txBody>
      </p:sp>
    </p:spTree>
    <p:extLst>
      <p:ext uri="{BB962C8B-B14F-4D97-AF65-F5344CB8AC3E}">
        <p14:creationId xmlns:p14="http://schemas.microsoft.com/office/powerpoint/2010/main" val="640782467"/>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Discover the power of custom layouts</a:t>
            </a:r>
          </a:p>
        </p:txBody>
      </p:sp>
      <p:sp>
        <p:nvSpPr>
          <p:cNvPr id="6" name="Slide Number Placeholder 5"/>
          <p:cNvSpPr>
            <a:spLocks noGrp="1"/>
          </p:cNvSpPr>
          <p:nvPr>
            <p:ph type="sldNum" sz="quarter" idx="12"/>
          </p:nvPr>
        </p:nvSpPr>
        <p:spPr/>
        <p:txBody>
          <a:bodyPr/>
          <a:lstStyle>
            <a:lvl1pPr>
              <a:defRPr/>
            </a:lvl1pPr>
          </a:lstStyle>
          <a:p>
            <a:fld id="{8B1525F5-FFA5-4DD9-AC9F-A9E451FC6FFC}" type="slidenum">
              <a:rPr lang="en-US"/>
              <a:pPr/>
              <a:t>‹#›</a:t>
            </a:fld>
            <a:endParaRPr lang="en-US"/>
          </a:p>
        </p:txBody>
      </p:sp>
    </p:spTree>
    <p:extLst>
      <p:ext uri="{BB962C8B-B14F-4D97-AF65-F5344CB8AC3E}">
        <p14:creationId xmlns:p14="http://schemas.microsoft.com/office/powerpoint/2010/main" val="4042572053"/>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Discover the power of custom layouts</a:t>
            </a:r>
          </a:p>
        </p:txBody>
      </p:sp>
      <p:sp>
        <p:nvSpPr>
          <p:cNvPr id="7" name="Slide Number Placeholder 6"/>
          <p:cNvSpPr>
            <a:spLocks noGrp="1"/>
          </p:cNvSpPr>
          <p:nvPr>
            <p:ph type="sldNum" sz="quarter" idx="12"/>
          </p:nvPr>
        </p:nvSpPr>
        <p:spPr/>
        <p:txBody>
          <a:bodyPr/>
          <a:lstStyle>
            <a:lvl1pPr>
              <a:defRPr/>
            </a:lvl1pPr>
          </a:lstStyle>
          <a:p>
            <a:fld id="{EA895885-B62A-4D8B-8ABE-6BB17771F897}" type="slidenum">
              <a:rPr lang="en-US"/>
              <a:pPr/>
              <a:t>‹#›</a:t>
            </a:fld>
            <a:endParaRPr lang="en-US"/>
          </a:p>
        </p:txBody>
      </p:sp>
    </p:spTree>
    <p:extLst>
      <p:ext uri="{BB962C8B-B14F-4D97-AF65-F5344CB8AC3E}">
        <p14:creationId xmlns:p14="http://schemas.microsoft.com/office/powerpoint/2010/main" val="1257758337"/>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Discover the power of custom layouts</a:t>
            </a:r>
          </a:p>
        </p:txBody>
      </p:sp>
      <p:sp>
        <p:nvSpPr>
          <p:cNvPr id="9" name="Slide Number Placeholder 8"/>
          <p:cNvSpPr>
            <a:spLocks noGrp="1"/>
          </p:cNvSpPr>
          <p:nvPr>
            <p:ph type="sldNum" sz="quarter" idx="12"/>
          </p:nvPr>
        </p:nvSpPr>
        <p:spPr/>
        <p:txBody>
          <a:bodyPr/>
          <a:lstStyle>
            <a:lvl1pPr>
              <a:defRPr/>
            </a:lvl1pPr>
          </a:lstStyle>
          <a:p>
            <a:fld id="{E1033D7D-4C86-46A7-8027-0D9A0F6633AD}" type="slidenum">
              <a:rPr lang="en-US"/>
              <a:pPr/>
              <a:t>‹#›</a:t>
            </a:fld>
            <a:endParaRPr lang="en-US"/>
          </a:p>
        </p:txBody>
      </p:sp>
    </p:spTree>
    <p:extLst>
      <p:ext uri="{BB962C8B-B14F-4D97-AF65-F5344CB8AC3E}">
        <p14:creationId xmlns:p14="http://schemas.microsoft.com/office/powerpoint/2010/main" val="2101076210"/>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Discover the power of custom layouts</a:t>
            </a:r>
          </a:p>
        </p:txBody>
      </p:sp>
      <p:sp>
        <p:nvSpPr>
          <p:cNvPr id="5" name="Slide Number Placeholder 4"/>
          <p:cNvSpPr>
            <a:spLocks noGrp="1"/>
          </p:cNvSpPr>
          <p:nvPr>
            <p:ph type="sldNum" sz="quarter" idx="12"/>
          </p:nvPr>
        </p:nvSpPr>
        <p:spPr/>
        <p:txBody>
          <a:bodyPr/>
          <a:lstStyle>
            <a:lvl1pPr>
              <a:defRPr/>
            </a:lvl1pPr>
          </a:lstStyle>
          <a:p>
            <a:fld id="{60B8C722-0116-408E-AA7B-63D1BA2736DA}" type="slidenum">
              <a:rPr lang="en-US"/>
              <a:pPr/>
              <a:t>‹#›</a:t>
            </a:fld>
            <a:endParaRPr lang="en-US"/>
          </a:p>
        </p:txBody>
      </p:sp>
    </p:spTree>
    <p:extLst>
      <p:ext uri="{BB962C8B-B14F-4D97-AF65-F5344CB8AC3E}">
        <p14:creationId xmlns:p14="http://schemas.microsoft.com/office/powerpoint/2010/main" val="1039604922"/>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Discover the power of custom layouts</a:t>
            </a:r>
          </a:p>
        </p:txBody>
      </p:sp>
      <p:sp>
        <p:nvSpPr>
          <p:cNvPr id="4" name="Slide Number Placeholder 3"/>
          <p:cNvSpPr>
            <a:spLocks noGrp="1"/>
          </p:cNvSpPr>
          <p:nvPr>
            <p:ph type="sldNum" sz="quarter" idx="12"/>
          </p:nvPr>
        </p:nvSpPr>
        <p:spPr/>
        <p:txBody>
          <a:bodyPr/>
          <a:lstStyle>
            <a:lvl1pPr>
              <a:defRPr/>
            </a:lvl1pPr>
          </a:lstStyle>
          <a:p>
            <a:fld id="{9894DE1F-0393-438A-B6E1-FF2BBD4DCD8F}" type="slidenum">
              <a:rPr lang="en-US"/>
              <a:pPr/>
              <a:t>‹#›</a:t>
            </a:fld>
            <a:endParaRPr lang="en-US"/>
          </a:p>
        </p:txBody>
      </p:sp>
    </p:spTree>
    <p:extLst>
      <p:ext uri="{BB962C8B-B14F-4D97-AF65-F5344CB8AC3E}">
        <p14:creationId xmlns:p14="http://schemas.microsoft.com/office/powerpoint/2010/main" val="2287433390"/>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Discover the power of custom layouts</a:t>
            </a:r>
          </a:p>
        </p:txBody>
      </p:sp>
      <p:sp>
        <p:nvSpPr>
          <p:cNvPr id="7" name="Slide Number Placeholder 6"/>
          <p:cNvSpPr>
            <a:spLocks noGrp="1"/>
          </p:cNvSpPr>
          <p:nvPr>
            <p:ph type="sldNum" sz="quarter" idx="12"/>
          </p:nvPr>
        </p:nvSpPr>
        <p:spPr/>
        <p:txBody>
          <a:bodyPr/>
          <a:lstStyle>
            <a:lvl1pPr>
              <a:defRPr/>
            </a:lvl1pPr>
          </a:lstStyle>
          <a:p>
            <a:fld id="{AF18C965-41E3-47FF-B37E-2F8CD2FD247C}" type="slidenum">
              <a:rPr lang="en-US"/>
              <a:pPr/>
              <a:t>‹#›</a:t>
            </a:fld>
            <a:endParaRPr lang="en-US"/>
          </a:p>
        </p:txBody>
      </p:sp>
    </p:spTree>
    <p:extLst>
      <p:ext uri="{BB962C8B-B14F-4D97-AF65-F5344CB8AC3E}">
        <p14:creationId xmlns:p14="http://schemas.microsoft.com/office/powerpoint/2010/main" val="408348636"/>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Discover the power of custom layouts</a:t>
            </a:r>
          </a:p>
        </p:txBody>
      </p:sp>
      <p:sp>
        <p:nvSpPr>
          <p:cNvPr id="7" name="Slide Number Placeholder 6"/>
          <p:cNvSpPr>
            <a:spLocks noGrp="1"/>
          </p:cNvSpPr>
          <p:nvPr>
            <p:ph type="sldNum" sz="quarter" idx="12"/>
          </p:nvPr>
        </p:nvSpPr>
        <p:spPr/>
        <p:txBody>
          <a:bodyPr/>
          <a:lstStyle>
            <a:lvl1pPr>
              <a:defRPr/>
            </a:lvl1pPr>
          </a:lstStyle>
          <a:p>
            <a:fld id="{5ECDFCC0-6BB6-420F-8FDD-646C4648F72A}" type="slidenum">
              <a:rPr lang="en-US"/>
              <a:pPr/>
              <a:t>‹#›</a:t>
            </a:fld>
            <a:endParaRPr lang="en-US"/>
          </a:p>
        </p:txBody>
      </p:sp>
    </p:spTree>
    <p:extLst>
      <p:ext uri="{BB962C8B-B14F-4D97-AF65-F5344CB8AC3E}">
        <p14:creationId xmlns:p14="http://schemas.microsoft.com/office/powerpoint/2010/main" val="4142402303"/>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5"/>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defRPr sz="160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20077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ctr">
              <a:defRPr sz="1600">
                <a:solidFill>
                  <a:srgbClr val="005AB4"/>
                </a:solidFill>
              </a:defRPr>
            </a:lvl1pPr>
          </a:lstStyle>
          <a:p>
            <a:r>
              <a:rPr lang="en-US"/>
              <a:t>Discover the power of custom layouts</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r">
              <a:defRPr sz="1600">
                <a:solidFill>
                  <a:srgbClr val="005AB4"/>
                </a:solidFill>
              </a:defRPr>
            </a:lvl1pPr>
          </a:lstStyle>
          <a:p>
            <a:fld id="{EA62BE12-5F84-43B6-ABDB-893F61D80140}"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mkrivda.web.cern.ch/mkrivda/NINO_boards_inside_KTAG.jpg" TargetMode="External"/><Relationship Id="rId13" Type="http://schemas.openxmlformats.org/officeDocument/2006/relationships/hyperlink" Target="http://na62.web.cern.ch/na62/DetectorBeam/RICH.html" TargetMode="External"/><Relationship Id="rId3" Type="http://schemas.openxmlformats.org/officeDocument/2006/relationships/hyperlink" Target="http://na62.web.cern.ch/NA62/" TargetMode="External"/><Relationship Id="rId7" Type="http://schemas.openxmlformats.org/officeDocument/2006/relationships/hyperlink" Target="http://na62.web.cern.ch/NA62/Home/NA62Detector.html" TargetMode="External"/><Relationship Id="rId12" Type="http://schemas.openxmlformats.org/officeDocument/2006/relationships/hyperlink" Target="http://na62.web.cern.ch/na62/DetectorBeam/GTK.html" TargetMode="External"/><Relationship Id="rId2" Type="http://schemas.openxmlformats.org/officeDocument/2006/relationships/notesSlide" Target="../notesSlides/notesSlide9.xml"/><Relationship Id="rId16" Type="http://schemas.openxmlformats.org/officeDocument/2006/relationships/hyperlink" Target="https://na62.web.cern.ch/na62/DetectorBeam/SAV.html" TargetMode="External"/><Relationship Id="rId1" Type="http://schemas.openxmlformats.org/officeDocument/2006/relationships/slideLayout" Target="../slideLayouts/slideLayout1.xml"/><Relationship Id="rId6" Type="http://schemas.openxmlformats.org/officeDocument/2006/relationships/hyperlink" Target="http://en.wikipedia.org/wiki/Penguin_diagram" TargetMode="External"/><Relationship Id="rId11" Type="http://schemas.openxmlformats.org/officeDocument/2006/relationships/hyperlink" Target="https://na62.web.cern.ch/na62/Documents/Chapter_CHOD_extract_full_doc_v10.pdf" TargetMode="External"/><Relationship Id="rId5" Type="http://schemas.openxmlformats.org/officeDocument/2006/relationships/hyperlink" Target="http://www.mnn.com/earth-matters/energy/stories/mini-nuclear-reactors-may-soon-appear-in-a-town-near-you" TargetMode="External"/><Relationship Id="rId15" Type="http://schemas.openxmlformats.org/officeDocument/2006/relationships/hyperlink" Target="https://na62.web.cern.ch/na62/DetectorBeam/LAV.html" TargetMode="External"/><Relationship Id="rId10" Type="http://schemas.openxmlformats.org/officeDocument/2006/relationships/hyperlink" Target="http://images.iop.org/objects/ccr/cern/54/10/3/CCnew3_10_14.jpg" TargetMode="External"/><Relationship Id="rId4" Type="http://schemas.openxmlformats.org/officeDocument/2006/relationships/hyperlink" Target="http://www.ucd.ie/physics/lhcb/lhcb/lhcb.html" TargetMode="External"/><Relationship Id="rId9" Type="http://schemas.openxmlformats.org/officeDocument/2006/relationships/hyperlink" Target="http://www.justphysics.com/wp-content/uploads/2012/11/Cherenkov-radiation-Physical-origin.jpg" TargetMode="External"/><Relationship Id="rId14" Type="http://schemas.openxmlformats.org/officeDocument/2006/relationships/hyperlink" Target="http://na62.web.cern.ch/NA62/Documents/Chapter_PhotonVeto_extract_full_doc_v10.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7.xml"/><Relationship Id="rId7" Type="http://schemas.openxmlformats.org/officeDocument/2006/relationships/image" Target="../media/image11.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162265" y="2147812"/>
            <a:ext cx="6919912" cy="1470025"/>
          </a:xfrm>
        </p:spPr>
        <p:txBody>
          <a:bodyPr/>
          <a:lstStyle/>
          <a:p>
            <a:r>
              <a:rPr lang="en-US" dirty="0" smtClean="0">
                <a:cs typeface="Tahoma" pitchFamily="34" charset="0"/>
              </a:rPr>
              <a:t>NA62: Unlocking the </a:t>
            </a:r>
            <a:r>
              <a:rPr lang="en-US" dirty="0" err="1" smtClean="0">
                <a:cs typeface="Tahoma" pitchFamily="34" charset="0"/>
              </a:rPr>
              <a:t>Zeptouniverse</a:t>
            </a:r>
            <a:endParaRPr lang="en-US" dirty="0">
              <a:cs typeface="Tahoma" pitchFamily="34" charset="0"/>
            </a:endParaRPr>
          </a:p>
        </p:txBody>
      </p:sp>
      <p:sp>
        <p:nvSpPr>
          <p:cNvPr id="8195" name="Rectangle 3"/>
          <p:cNvSpPr>
            <a:spLocks noGrp="1" noChangeArrowheads="1"/>
          </p:cNvSpPr>
          <p:nvPr>
            <p:ph type="subTitle" idx="1"/>
          </p:nvPr>
        </p:nvSpPr>
        <p:spPr>
          <a:xfrm>
            <a:off x="408562" y="4053582"/>
            <a:ext cx="8520651" cy="1030287"/>
          </a:xfrm>
        </p:spPr>
        <p:txBody>
          <a:bodyPr/>
          <a:lstStyle/>
          <a:p>
            <a:r>
              <a:rPr lang="en-US" sz="2800" b="1" dirty="0" smtClean="0"/>
              <a:t>Timothy </a:t>
            </a:r>
            <a:r>
              <a:rPr lang="en-US" sz="2800" b="1" dirty="0" err="1" smtClean="0"/>
              <a:t>Khouw</a:t>
            </a:r>
            <a:r>
              <a:rPr lang="en-US" sz="2800" b="1" dirty="0" smtClean="0"/>
              <a:t> and Madeline </a:t>
            </a:r>
            <a:r>
              <a:rPr lang="en-US" sz="2800" b="1" dirty="0" err="1" smtClean="0"/>
              <a:t>McGaughey</a:t>
            </a:r>
            <a:endParaRPr lang="en-US" sz="2800" b="1" dirty="0" smtClean="0"/>
          </a:p>
          <a:p>
            <a:r>
              <a:rPr lang="en-US" sz="2800" b="1" dirty="0" smtClean="0"/>
              <a:t>Supervisor: Dr. Augusto </a:t>
            </a:r>
            <a:r>
              <a:rPr lang="en-US" sz="2800" b="1" dirty="0" err="1" smtClean="0"/>
              <a:t>Ceccucci</a:t>
            </a:r>
            <a:endParaRPr lang="en-US" sz="2800" b="1" dirty="0"/>
          </a:p>
        </p:txBody>
      </p:sp>
      <p:pic>
        <p:nvPicPr>
          <p:cNvPr id="2" name="Picture 1"/>
          <p:cNvPicPr>
            <a:picLocks noChangeAspect="1"/>
          </p:cNvPicPr>
          <p:nvPr/>
        </p:nvPicPr>
        <p:blipFill rotWithShape="1">
          <a:blip r:embed="rId3"/>
          <a:srcRect l="3687" t="7457" r="54913" b="77254"/>
          <a:stretch/>
        </p:blipFill>
        <p:spPr>
          <a:xfrm>
            <a:off x="237109" y="809264"/>
            <a:ext cx="8692104" cy="902803"/>
          </a:xfrm>
          <a:prstGeom prst="rect">
            <a:avLst/>
          </a:prstGeom>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1" fill="hold" grpId="0" nodeType="afterEffect">
                                  <p:stCondLst>
                                    <p:cond delay="1000"/>
                                  </p:stCondLst>
                                  <p:childTnLst>
                                    <p:set>
                                      <p:cBhvr>
                                        <p:cTn id="6" dur="1" fill="hold">
                                          <p:stCondLst>
                                            <p:cond delay="0"/>
                                          </p:stCondLst>
                                        </p:cTn>
                                        <p:tgtEl>
                                          <p:spTgt spid="8194"/>
                                        </p:tgtEl>
                                        <p:attrNameLst>
                                          <p:attrName>style.visibility</p:attrName>
                                        </p:attrNameLst>
                                      </p:cBhvr>
                                      <p:to>
                                        <p:strVal val="visible"/>
                                      </p:to>
                                    </p:set>
                                    <p:animEffect transition="in" filter="slide(fromTop)">
                                      <p:cBhvr>
                                        <p:cTn id="7" dur="500"/>
                                        <p:tgtEl>
                                          <p:spTgt spid="8194"/>
                                        </p:tgtEl>
                                      </p:cBhvr>
                                    </p:animEffect>
                                  </p:childTnLst>
                                </p:cTn>
                              </p:par>
                            </p:childTnLst>
                          </p:cTn>
                        </p:par>
                        <p:par>
                          <p:cTn id="8" fill="hold" nodeType="afterGroup">
                            <p:stCondLst>
                              <p:cond delay="1500"/>
                            </p:stCondLst>
                            <p:childTnLst>
                              <p:par>
                                <p:cTn id="9" presetID="12" presetClass="entr" presetSubtype="4" fill="hold" grpId="0" nodeType="afterEffect">
                                  <p:stCondLst>
                                    <p:cond delay="1000"/>
                                  </p:stCondLst>
                                  <p:childTnLst>
                                    <p:set>
                                      <p:cBhvr>
                                        <p:cTn id="10" dur="1" fill="hold">
                                          <p:stCondLst>
                                            <p:cond delay="0"/>
                                          </p:stCondLst>
                                        </p:cTn>
                                        <p:tgtEl>
                                          <p:spTgt spid="8195">
                                            <p:txEl>
                                              <p:pRg st="0" end="0"/>
                                            </p:txEl>
                                          </p:spTgt>
                                        </p:tgtEl>
                                        <p:attrNameLst>
                                          <p:attrName>style.visibility</p:attrName>
                                        </p:attrNameLst>
                                      </p:cBhvr>
                                      <p:to>
                                        <p:strVal val="visible"/>
                                      </p:to>
                                    </p:set>
                                    <p:animEffect transition="in" filter="slide(fromBottom)">
                                      <p:cBhvr>
                                        <p:cTn id="11" dur="500"/>
                                        <p:tgtEl>
                                          <p:spTgt spid="8195">
                                            <p:txEl>
                                              <p:pRg st="0" end="0"/>
                                            </p:txEl>
                                          </p:spTgt>
                                        </p:tgtEl>
                                      </p:cBhvr>
                                    </p:animEffect>
                                  </p:childTnLst>
                                </p:cTn>
                              </p:par>
                            </p:childTnLst>
                          </p:cTn>
                        </p:par>
                        <p:par>
                          <p:cTn id="12" fill="hold">
                            <p:stCondLst>
                              <p:cond delay="3000"/>
                            </p:stCondLst>
                            <p:childTnLst>
                              <p:par>
                                <p:cTn id="13" presetID="12" presetClass="entr" presetSubtype="4" fill="hold" grpId="0" nodeType="afterEffect">
                                  <p:stCondLst>
                                    <p:cond delay="2000"/>
                                  </p:stCondLst>
                                  <p:childTnLst>
                                    <p:set>
                                      <p:cBhvr>
                                        <p:cTn id="14" dur="1" fill="hold">
                                          <p:stCondLst>
                                            <p:cond delay="0"/>
                                          </p:stCondLst>
                                        </p:cTn>
                                        <p:tgtEl>
                                          <p:spTgt spid="8195">
                                            <p:txEl>
                                              <p:pRg st="1" end="1"/>
                                            </p:txEl>
                                          </p:spTgt>
                                        </p:tgtEl>
                                        <p:attrNameLst>
                                          <p:attrName>style.visibility</p:attrName>
                                        </p:attrNameLst>
                                      </p:cBhvr>
                                      <p:to>
                                        <p:strVal val="visible"/>
                                      </p:to>
                                    </p:set>
                                    <p:animEffect transition="in" filter="slide(fromBottom)">
                                      <p:cBhvr>
                                        <p:cTn id="15" dur="500"/>
                                        <p:tgtEl>
                                          <p:spTgt spid="81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advAuto="100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Gigatracker</a:t>
            </a:r>
            <a:endParaRPr lang="en-GB" dirty="0"/>
          </a:p>
        </p:txBody>
      </p:sp>
      <p:sp>
        <p:nvSpPr>
          <p:cNvPr id="3" name="Content Placeholder 2"/>
          <p:cNvSpPr>
            <a:spLocks noGrp="1"/>
          </p:cNvSpPr>
          <p:nvPr>
            <p:ph sz="half" idx="1"/>
          </p:nvPr>
        </p:nvSpPr>
        <p:spPr>
          <a:xfrm>
            <a:off x="359075" y="2066897"/>
            <a:ext cx="4138612" cy="2957384"/>
          </a:xfrm>
        </p:spPr>
        <p:txBody>
          <a:bodyPr/>
          <a:lstStyle/>
          <a:p>
            <a:pPr>
              <a:buFont typeface="Arial" panose="020B0604020202020204" pitchFamily="34" charset="0"/>
              <a:buChar char="•"/>
            </a:pPr>
            <a:r>
              <a:rPr lang="en-GB" sz="2400" dirty="0" smtClean="0"/>
              <a:t>Precisely measures the momentum, position, and time of the </a:t>
            </a:r>
            <a:r>
              <a:rPr lang="en-GB" sz="2400" dirty="0" err="1" smtClean="0"/>
              <a:t>kaon</a:t>
            </a:r>
            <a:r>
              <a:rPr lang="en-GB" sz="2400" dirty="0" smtClean="0"/>
              <a:t> beam before it decays</a:t>
            </a:r>
            <a:endParaRPr lang="en-GB" sz="2400" dirty="0"/>
          </a:p>
        </p:txBody>
      </p:sp>
      <p:pic>
        <p:nvPicPr>
          <p:cNvPr id="181250" name="Picture 2" descr="gt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4137" y="3202201"/>
            <a:ext cx="3352800" cy="2105026"/>
          </a:xfrm>
          <a:prstGeom prst="rect">
            <a:avLst/>
          </a:prstGeom>
          <a:noFill/>
          <a:extLst>
            <a:ext uri="{909E8E84-426E-40DD-AFC4-6F175D3DCCD1}">
              <a14:hiddenFill xmlns:a14="http://schemas.microsoft.com/office/drawing/2010/main">
                <a:solidFill>
                  <a:srgbClr val="FFFFFF"/>
                </a:solidFill>
              </a14:hiddenFill>
            </a:ext>
          </a:extLst>
        </p:spPr>
      </p:pic>
      <p:pic>
        <p:nvPicPr>
          <p:cNvPr id="181252" name="Picture 4" descr="gt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460" y="1576173"/>
            <a:ext cx="3197053" cy="981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968296"/>
      </p:ext>
    </p:extLst>
  </p:cSld>
  <p:clrMapOvr>
    <a:masterClrMapping/>
  </p:clrMapOvr>
  <p:transition spd="med">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Ring Imaging Cherenkov Detector (RICH)</a:t>
            </a:r>
            <a:endParaRPr lang="en-GB" dirty="0"/>
          </a:p>
        </p:txBody>
      </p:sp>
      <p:sp>
        <p:nvSpPr>
          <p:cNvPr id="3" name="Content Placeholder 2"/>
          <p:cNvSpPr>
            <a:spLocks noGrp="1"/>
          </p:cNvSpPr>
          <p:nvPr>
            <p:ph sz="half" idx="1"/>
          </p:nvPr>
        </p:nvSpPr>
        <p:spPr>
          <a:xfrm>
            <a:off x="433388" y="2188669"/>
            <a:ext cx="4138612" cy="2866768"/>
          </a:xfrm>
        </p:spPr>
        <p:txBody>
          <a:bodyPr/>
          <a:lstStyle/>
          <a:p>
            <a:pPr>
              <a:buFont typeface="Arial" panose="020B0604020202020204" pitchFamily="34" charset="0"/>
              <a:buChar char="•"/>
            </a:pPr>
            <a:r>
              <a:rPr lang="en-GB" dirty="0" smtClean="0"/>
              <a:t>Obtains mass of decay products</a:t>
            </a:r>
          </a:p>
          <a:p>
            <a:pPr>
              <a:buFont typeface="Arial" panose="020B0604020202020204" pitchFamily="34" charset="0"/>
              <a:buChar char="•"/>
            </a:pPr>
            <a:endParaRPr lang="en-GB" dirty="0" smtClean="0"/>
          </a:p>
          <a:p>
            <a:pPr>
              <a:buFont typeface="Arial" panose="020B0604020202020204" pitchFamily="34" charset="0"/>
              <a:buChar char="•"/>
            </a:pPr>
            <a:r>
              <a:rPr lang="en-GB" dirty="0" smtClean="0"/>
              <a:t>Important for separating </a:t>
            </a:r>
            <a:r>
              <a:rPr lang="en-GB" dirty="0" err="1" smtClean="0"/>
              <a:t>muons</a:t>
            </a:r>
            <a:r>
              <a:rPr lang="en-GB" dirty="0" smtClean="0"/>
              <a:t> and </a:t>
            </a:r>
            <a:r>
              <a:rPr lang="en-GB" dirty="0" err="1" smtClean="0"/>
              <a:t>pions</a:t>
            </a:r>
            <a:endParaRPr lang="en-GB" dirty="0"/>
          </a:p>
        </p:txBody>
      </p:sp>
      <p:pic>
        <p:nvPicPr>
          <p:cNvPr id="182274" name="Picture 2" descr="http://na62.web.cern.ch/na62/DetectorBeam/RI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590350"/>
            <a:ext cx="4474090" cy="1319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026694"/>
      </p:ext>
    </p:extLst>
  </p:cSld>
  <p:clrMapOvr>
    <a:masterClrMapping/>
  </p:clrMapOvr>
  <p:transition spd="med">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Photon Veto System</a:t>
            </a:r>
            <a:endParaRPr lang="en-GB" dirty="0"/>
          </a:p>
        </p:txBody>
      </p:sp>
      <p:sp>
        <p:nvSpPr>
          <p:cNvPr id="6" name="TextBox 5"/>
          <p:cNvSpPr txBox="1"/>
          <p:nvPr/>
        </p:nvSpPr>
        <p:spPr>
          <a:xfrm>
            <a:off x="1194486" y="1441622"/>
            <a:ext cx="7702378" cy="400110"/>
          </a:xfrm>
          <a:prstGeom prst="rect">
            <a:avLst/>
          </a:prstGeom>
          <a:noFill/>
        </p:spPr>
        <p:txBody>
          <a:bodyPr wrap="square" rtlCol="0">
            <a:spAutoFit/>
          </a:bodyPr>
          <a:lstStyle/>
          <a:p>
            <a:r>
              <a:rPr lang="en-GB" dirty="0" smtClean="0"/>
              <a:t>K</a:t>
            </a:r>
            <a:r>
              <a:rPr lang="en-GB" sz="2000" baseline="30000" dirty="0" smtClean="0"/>
              <a:t>+</a:t>
            </a:r>
            <a:r>
              <a:rPr lang="en-GB" sz="2000" dirty="0" smtClean="0"/>
              <a:t> </a:t>
            </a:r>
            <a:r>
              <a:rPr lang="en-GB" sz="2000" dirty="0" smtClean="0">
                <a:sym typeface="Wingdings" panose="05000000000000000000" pitchFamily="2" charset="2"/>
              </a:rPr>
              <a:t> pi</a:t>
            </a:r>
            <a:r>
              <a:rPr lang="en-GB" sz="2000" baseline="30000" dirty="0" smtClean="0">
                <a:sym typeface="Wingdings" panose="05000000000000000000" pitchFamily="2" charset="2"/>
              </a:rPr>
              <a:t>+</a:t>
            </a:r>
            <a:r>
              <a:rPr lang="en-GB" sz="2000" dirty="0" smtClean="0">
                <a:sym typeface="Wingdings" panose="05000000000000000000" pitchFamily="2" charset="2"/>
              </a:rPr>
              <a:t> + nu + </a:t>
            </a:r>
            <a:r>
              <a:rPr lang="en-GB" sz="2000" dirty="0" err="1" smtClean="0">
                <a:sym typeface="Wingdings" panose="05000000000000000000" pitchFamily="2" charset="2"/>
              </a:rPr>
              <a:t>nubar</a:t>
            </a:r>
            <a:r>
              <a:rPr lang="en-GB" sz="2000" dirty="0" smtClean="0">
                <a:sym typeface="Wingdings" panose="05000000000000000000" pitchFamily="2" charset="2"/>
              </a:rPr>
              <a:t> </a:t>
            </a:r>
            <a:r>
              <a:rPr lang="en-GB" sz="2000" i="1" dirty="0">
                <a:sym typeface="Wingdings" panose="05000000000000000000" pitchFamily="2" charset="2"/>
              </a:rPr>
              <a:t> </a:t>
            </a:r>
            <a:r>
              <a:rPr lang="en-GB" sz="2000" i="1" dirty="0" smtClean="0">
                <a:sym typeface="Wingdings" panose="05000000000000000000" pitchFamily="2" charset="2"/>
              </a:rPr>
              <a:t> looks a lot like    </a:t>
            </a:r>
            <a:r>
              <a:rPr lang="en-GB" sz="2000" dirty="0" smtClean="0">
                <a:sym typeface="Wingdings" panose="05000000000000000000" pitchFamily="2" charset="2"/>
              </a:rPr>
              <a:t>K</a:t>
            </a:r>
            <a:r>
              <a:rPr lang="en-GB" sz="2000" baseline="30000" dirty="0" smtClean="0">
                <a:sym typeface="Wingdings" panose="05000000000000000000" pitchFamily="2" charset="2"/>
              </a:rPr>
              <a:t>+</a:t>
            </a:r>
            <a:r>
              <a:rPr lang="en-GB" sz="2000" dirty="0" smtClean="0">
                <a:sym typeface="Wingdings" panose="05000000000000000000" pitchFamily="2" charset="2"/>
              </a:rPr>
              <a:t>  pi</a:t>
            </a:r>
            <a:r>
              <a:rPr lang="en-GB" sz="2000" baseline="30000" dirty="0" smtClean="0">
                <a:sym typeface="Wingdings" panose="05000000000000000000" pitchFamily="2" charset="2"/>
              </a:rPr>
              <a:t>+</a:t>
            </a:r>
            <a:r>
              <a:rPr lang="en-GB" sz="2000" dirty="0" smtClean="0">
                <a:sym typeface="Wingdings" panose="05000000000000000000" pitchFamily="2" charset="2"/>
              </a:rPr>
              <a:t> + pi</a:t>
            </a:r>
            <a:r>
              <a:rPr lang="en-GB" sz="2000" baseline="30000" dirty="0" smtClean="0">
                <a:sym typeface="Wingdings" panose="05000000000000000000" pitchFamily="2" charset="2"/>
              </a:rPr>
              <a:t>0</a:t>
            </a:r>
            <a:r>
              <a:rPr lang="en-GB" sz="2000" dirty="0" smtClean="0">
                <a:sym typeface="Wingdings" panose="05000000000000000000" pitchFamily="2" charset="2"/>
              </a:rPr>
              <a:t>   …</a:t>
            </a:r>
            <a:endParaRPr lang="en-GB" dirty="0"/>
          </a:p>
        </p:txBody>
      </p:sp>
      <p:sp>
        <p:nvSpPr>
          <p:cNvPr id="7" name="TextBox 6"/>
          <p:cNvSpPr txBox="1"/>
          <p:nvPr/>
        </p:nvSpPr>
        <p:spPr>
          <a:xfrm>
            <a:off x="2034746" y="2600729"/>
            <a:ext cx="4679092" cy="954107"/>
          </a:xfrm>
          <a:prstGeom prst="rect">
            <a:avLst/>
          </a:prstGeom>
          <a:noFill/>
        </p:spPr>
        <p:txBody>
          <a:bodyPr wrap="square" rtlCol="0">
            <a:spAutoFit/>
          </a:bodyPr>
          <a:lstStyle/>
          <a:p>
            <a:pPr algn="ctr"/>
            <a:r>
              <a:rPr lang="en-GB" sz="2800" dirty="0" smtClean="0"/>
              <a:t>Solution? Try to get all the photons</a:t>
            </a:r>
            <a:r>
              <a:rPr lang="en-GB" sz="2400" dirty="0" smtClean="0"/>
              <a:t>!</a:t>
            </a:r>
            <a:endParaRPr lang="en-GB" sz="2400" dirty="0"/>
          </a:p>
        </p:txBody>
      </p:sp>
    </p:spTree>
    <p:extLst>
      <p:ext uri="{BB962C8B-B14F-4D97-AF65-F5344CB8AC3E}">
        <p14:creationId xmlns:p14="http://schemas.microsoft.com/office/powerpoint/2010/main" val="1064397373"/>
      </p:ext>
    </p:extLst>
  </p:cSld>
  <p:clrMapOvr>
    <a:masterClrMapping/>
  </p:clrMapOvr>
  <p:transition spd="med">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Liquid Krypton Calorimeter (</a:t>
            </a:r>
            <a:r>
              <a:rPr lang="en-GB" dirty="0" err="1" smtClean="0"/>
              <a:t>LKr</a:t>
            </a:r>
            <a:r>
              <a:rPr lang="en-GB" dirty="0" smtClean="0"/>
              <a:t>)</a:t>
            </a:r>
            <a:endParaRPr lang="en-GB" dirty="0"/>
          </a:p>
        </p:txBody>
      </p:sp>
      <p:sp>
        <p:nvSpPr>
          <p:cNvPr id="3" name="Content Placeholder 2"/>
          <p:cNvSpPr>
            <a:spLocks noGrp="1"/>
          </p:cNvSpPr>
          <p:nvPr>
            <p:ph sz="half" idx="1"/>
          </p:nvPr>
        </p:nvSpPr>
        <p:spPr>
          <a:xfrm>
            <a:off x="350838" y="914400"/>
            <a:ext cx="3736494" cy="5029200"/>
          </a:xfrm>
        </p:spPr>
        <p:txBody>
          <a:bodyPr/>
          <a:lstStyle/>
          <a:p>
            <a:pPr>
              <a:buFont typeface="Arial" panose="020B0604020202020204" pitchFamily="34" charset="0"/>
              <a:buChar char="•"/>
            </a:pPr>
            <a:r>
              <a:rPr lang="en-GB" dirty="0" smtClean="0"/>
              <a:t>Liquefied noble gases have scintillating properties</a:t>
            </a:r>
          </a:p>
          <a:p>
            <a:pPr>
              <a:buFont typeface="Arial" panose="020B0604020202020204" pitchFamily="34" charset="0"/>
              <a:buChar char="•"/>
            </a:pPr>
            <a:endParaRPr lang="en-GB" dirty="0"/>
          </a:p>
          <a:p>
            <a:pPr marL="0" indent="0"/>
            <a:endParaRPr lang="en-GB" dirty="0" smtClean="0"/>
          </a:p>
          <a:p>
            <a:pPr>
              <a:buFont typeface="Arial" panose="020B0604020202020204" pitchFamily="34" charset="0"/>
              <a:buChar char="•"/>
            </a:pPr>
            <a:r>
              <a:rPr lang="en-GB" dirty="0" smtClean="0"/>
              <a:t>Photons ionize </a:t>
            </a:r>
            <a:r>
              <a:rPr lang="en-GB" dirty="0" err="1" smtClean="0"/>
              <a:t>LKr</a:t>
            </a:r>
            <a:r>
              <a:rPr lang="en-GB" dirty="0" smtClean="0"/>
              <a:t> atoms </a:t>
            </a:r>
          </a:p>
          <a:p>
            <a:pPr lvl="1">
              <a:buFont typeface="Arial" panose="020B0604020202020204" pitchFamily="34" charset="0"/>
              <a:buChar char="•"/>
            </a:pPr>
            <a:r>
              <a:rPr lang="en-GB" dirty="0" smtClean="0">
                <a:sym typeface="Wingdings" panose="05000000000000000000" pitchFamily="2" charset="2"/>
              </a:rPr>
              <a:t> detection</a:t>
            </a:r>
          </a:p>
          <a:p>
            <a:pPr lvl="1">
              <a:buFont typeface="Arial" panose="020B0604020202020204" pitchFamily="34" charset="0"/>
              <a:buChar char="•"/>
            </a:pPr>
            <a:endParaRPr lang="en-GB" dirty="0">
              <a:sym typeface="Wingdings" panose="05000000000000000000" pitchFamily="2" charset="2"/>
            </a:endParaRPr>
          </a:p>
          <a:p>
            <a:pPr>
              <a:buFont typeface="Arial" panose="020B0604020202020204" pitchFamily="34" charset="0"/>
              <a:buChar char="•"/>
            </a:pPr>
            <a:r>
              <a:rPr lang="en-GB" dirty="0" smtClean="0">
                <a:sym typeface="Wingdings" panose="05000000000000000000" pitchFamily="2" charset="2"/>
              </a:rPr>
              <a:t>For angles between 1mrad and 8.5 </a:t>
            </a:r>
            <a:r>
              <a:rPr lang="en-GB" dirty="0" err="1" smtClean="0">
                <a:sym typeface="Wingdings" panose="05000000000000000000" pitchFamily="2" charset="2"/>
              </a:rPr>
              <a:t>mrad</a:t>
            </a:r>
            <a:endParaRPr lang="en-GB" dirty="0" smtClean="0">
              <a:sym typeface="Wingdings" panose="05000000000000000000" pitchFamily="2" charset="2"/>
            </a:endParaRPr>
          </a:p>
          <a:p>
            <a:pPr marL="0" indent="0"/>
            <a:endParaRPr lang="en-GB" dirty="0"/>
          </a:p>
        </p:txBody>
      </p:sp>
      <p:pic>
        <p:nvPicPr>
          <p:cNvPr id="6" name="Picture 5"/>
          <p:cNvPicPr>
            <a:picLocks noChangeAspect="1"/>
          </p:cNvPicPr>
          <p:nvPr/>
        </p:nvPicPr>
        <p:blipFill rotWithShape="1">
          <a:blip r:embed="rId2"/>
          <a:srcRect l="16504" t="29845" r="67798" b="29075"/>
          <a:stretch/>
        </p:blipFill>
        <p:spPr>
          <a:xfrm>
            <a:off x="4161473" y="1825758"/>
            <a:ext cx="4356581" cy="3206484"/>
          </a:xfrm>
          <a:prstGeom prst="rect">
            <a:avLst/>
          </a:prstGeom>
        </p:spPr>
      </p:pic>
    </p:spTree>
    <p:extLst>
      <p:ext uri="{BB962C8B-B14F-4D97-AF65-F5344CB8AC3E}">
        <p14:creationId xmlns:p14="http://schemas.microsoft.com/office/powerpoint/2010/main" val="1299420190"/>
      </p:ext>
    </p:extLst>
  </p:cSld>
  <p:clrMapOvr>
    <a:masterClrMapping/>
  </p:clrMapOvr>
  <p:transition spd="med">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LAVs and SAVs</a:t>
            </a:r>
            <a:endParaRPr lang="en-GB" dirty="0"/>
          </a:p>
        </p:txBody>
      </p:sp>
      <p:sp>
        <p:nvSpPr>
          <p:cNvPr id="3" name="Content Placeholder 2"/>
          <p:cNvSpPr>
            <a:spLocks noGrp="1"/>
          </p:cNvSpPr>
          <p:nvPr>
            <p:ph sz="half" idx="1"/>
          </p:nvPr>
        </p:nvSpPr>
        <p:spPr/>
        <p:txBody>
          <a:bodyPr/>
          <a:lstStyle/>
          <a:p>
            <a:pPr>
              <a:buFont typeface="Arial" panose="020B0604020202020204" pitchFamily="34" charset="0"/>
              <a:buChar char="•"/>
            </a:pPr>
            <a:r>
              <a:rPr lang="en-GB" dirty="0" smtClean="0"/>
              <a:t>Large Angle Vetoes:</a:t>
            </a:r>
          </a:p>
          <a:p>
            <a:pPr lvl="1">
              <a:buFont typeface="Arial" panose="020B0604020202020204" pitchFamily="34" charset="0"/>
              <a:buChar char="•"/>
            </a:pPr>
            <a:r>
              <a:rPr lang="en-GB" dirty="0" smtClean="0"/>
              <a:t>For photon angles &gt;8.5 </a:t>
            </a:r>
            <a:r>
              <a:rPr lang="en-GB" dirty="0" err="1" smtClean="0"/>
              <a:t>mrad</a:t>
            </a:r>
            <a:endParaRPr lang="en-GB" dirty="0" smtClean="0"/>
          </a:p>
          <a:p>
            <a:pPr lvl="1">
              <a:buFont typeface="Arial" panose="020B0604020202020204" pitchFamily="34" charset="0"/>
              <a:buChar char="•"/>
            </a:pPr>
            <a:endParaRPr lang="en-GB" dirty="0"/>
          </a:p>
          <a:p>
            <a:pPr>
              <a:buFont typeface="Arial" panose="020B0604020202020204" pitchFamily="34" charset="0"/>
              <a:buChar char="•"/>
            </a:pPr>
            <a:r>
              <a:rPr lang="en-GB" dirty="0" smtClean="0"/>
              <a:t>Small Angle Vetoes:</a:t>
            </a:r>
          </a:p>
          <a:p>
            <a:pPr lvl="1">
              <a:buFont typeface="Arial" panose="020B0604020202020204" pitchFamily="34" charset="0"/>
              <a:buChar char="•"/>
            </a:pPr>
            <a:r>
              <a:rPr lang="en-GB" dirty="0" smtClean="0"/>
              <a:t>For photon angles &lt;1 </a:t>
            </a:r>
            <a:r>
              <a:rPr lang="en-GB" dirty="0" err="1" smtClean="0"/>
              <a:t>mrad</a:t>
            </a:r>
            <a:endParaRPr lang="en-GB" dirty="0" smtClean="0"/>
          </a:p>
          <a:p>
            <a:pPr lvl="1">
              <a:buFont typeface="Arial" panose="020B0604020202020204" pitchFamily="34" charset="0"/>
              <a:buChar char="•"/>
            </a:pPr>
            <a:r>
              <a:rPr lang="en-GB" dirty="0" smtClean="0"/>
              <a:t>IRC + SAC</a:t>
            </a:r>
          </a:p>
          <a:p>
            <a:pPr lvl="1">
              <a:buFont typeface="Arial" panose="020B0604020202020204" pitchFamily="34" charset="0"/>
              <a:buChar char="•"/>
            </a:pPr>
            <a:endParaRPr lang="en-GB" dirty="0"/>
          </a:p>
          <a:p>
            <a:pPr>
              <a:buFont typeface="Arial" panose="020B0604020202020204" pitchFamily="34" charset="0"/>
              <a:buChar char="•"/>
            </a:pPr>
            <a:r>
              <a:rPr lang="en-GB" dirty="0" smtClean="0"/>
              <a:t>Supplement the </a:t>
            </a:r>
            <a:r>
              <a:rPr lang="en-GB" dirty="0" err="1" smtClean="0"/>
              <a:t>LKr</a:t>
            </a:r>
            <a:r>
              <a:rPr lang="en-GB" dirty="0" smtClean="0"/>
              <a:t> to cover all relevant angles</a:t>
            </a:r>
          </a:p>
        </p:txBody>
      </p:sp>
      <p:pic>
        <p:nvPicPr>
          <p:cNvPr id="179202" name="Picture 2" descr="LAV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8808" y="1416559"/>
            <a:ext cx="2900663" cy="2153897"/>
          </a:xfrm>
          <a:prstGeom prst="rect">
            <a:avLst/>
          </a:prstGeom>
          <a:noFill/>
          <a:extLst>
            <a:ext uri="{909E8E84-426E-40DD-AFC4-6F175D3DCCD1}">
              <a14:hiddenFill xmlns:a14="http://schemas.microsoft.com/office/drawing/2010/main">
                <a:solidFill>
                  <a:srgbClr val="FFFFFF"/>
                </a:solidFill>
              </a14:hiddenFill>
            </a:ext>
          </a:extLst>
        </p:spPr>
      </p:pic>
      <p:pic>
        <p:nvPicPr>
          <p:cNvPr id="179204" name="Picture 4" descr="sa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7932" y="4427958"/>
            <a:ext cx="4762414" cy="1358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585771"/>
      </p:ext>
    </p:extLst>
  </p:cSld>
  <p:clrMapOvr>
    <a:masterClrMapping/>
  </p:clrMapOvr>
  <p:transition spd="med">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important detector components</a:t>
            </a:r>
            <a:endParaRPr lang="en-GB" dirty="0"/>
          </a:p>
        </p:txBody>
      </p:sp>
      <p:sp>
        <p:nvSpPr>
          <p:cNvPr id="3" name="Content Placeholder 2"/>
          <p:cNvSpPr>
            <a:spLocks noGrp="1"/>
          </p:cNvSpPr>
          <p:nvPr>
            <p:ph sz="half" idx="1"/>
          </p:nvPr>
        </p:nvSpPr>
        <p:spPr>
          <a:xfrm>
            <a:off x="2690384" y="2067697"/>
            <a:ext cx="4138612" cy="5029200"/>
          </a:xfrm>
        </p:spPr>
        <p:txBody>
          <a:bodyPr/>
          <a:lstStyle/>
          <a:p>
            <a:pPr>
              <a:buFont typeface="Arial" panose="020B0604020202020204" pitchFamily="34" charset="0"/>
              <a:buChar char="•"/>
            </a:pPr>
            <a:r>
              <a:rPr lang="en-GB" dirty="0" smtClean="0"/>
              <a:t>MUV (</a:t>
            </a:r>
            <a:r>
              <a:rPr lang="en-GB" dirty="0" err="1" smtClean="0"/>
              <a:t>muon</a:t>
            </a:r>
            <a:r>
              <a:rPr lang="en-GB" dirty="0" smtClean="0"/>
              <a:t> veto)</a:t>
            </a:r>
          </a:p>
          <a:p>
            <a:pPr>
              <a:buFont typeface="Arial" panose="020B0604020202020204" pitchFamily="34" charset="0"/>
              <a:buChar char="•"/>
            </a:pPr>
            <a:endParaRPr lang="en-GB" dirty="0"/>
          </a:p>
          <a:p>
            <a:pPr>
              <a:buFont typeface="Arial" panose="020B0604020202020204" pitchFamily="34" charset="0"/>
              <a:buChar char="•"/>
            </a:pPr>
            <a:r>
              <a:rPr lang="en-GB" dirty="0" smtClean="0"/>
              <a:t>CHANTI (reduces background)</a:t>
            </a:r>
            <a:endParaRPr lang="en-GB" dirty="0"/>
          </a:p>
        </p:txBody>
      </p:sp>
    </p:spTree>
    <p:extLst>
      <p:ext uri="{BB962C8B-B14F-4D97-AF65-F5344CB8AC3E}">
        <p14:creationId xmlns:p14="http://schemas.microsoft.com/office/powerpoint/2010/main" val="3379176459"/>
      </p:ext>
    </p:extLst>
  </p:cSld>
  <p:clrMapOvr>
    <a:masterClrMapping/>
  </p:clrMapOvr>
  <p:transition spd="med">
    <p:wipe dir="d"/>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239713" y="63500"/>
            <a:ext cx="8904287" cy="614363"/>
          </a:xfrm>
        </p:spPr>
        <p:txBody>
          <a:bodyPr/>
          <a:lstStyle/>
          <a:p>
            <a:pPr algn="ctr"/>
            <a:r>
              <a:rPr lang="en-US" dirty="0" smtClean="0"/>
              <a:t>Current Status</a:t>
            </a:r>
            <a:endParaRPr lang="en-US" dirty="0"/>
          </a:p>
        </p:txBody>
      </p:sp>
      <p:sp>
        <p:nvSpPr>
          <p:cNvPr id="2" name="Content Placeholder 1"/>
          <p:cNvSpPr>
            <a:spLocks noGrp="1"/>
          </p:cNvSpPr>
          <p:nvPr>
            <p:ph sz="half" idx="1"/>
          </p:nvPr>
        </p:nvSpPr>
        <p:spPr/>
        <p:txBody>
          <a:bodyPr/>
          <a:lstStyle/>
          <a:p>
            <a:r>
              <a:rPr lang="en-US" sz="3600" dirty="0" smtClean="0"/>
              <a:t>NA62 had its first-ever run last December.</a:t>
            </a:r>
          </a:p>
          <a:p>
            <a:r>
              <a:rPr lang="en-US" sz="3600" dirty="0" smtClean="0"/>
              <a:t>Now it’s time to analyze the data from the first run.</a:t>
            </a:r>
          </a:p>
          <a:p>
            <a:r>
              <a:rPr lang="en-US" sz="3600" dirty="0" smtClean="0"/>
              <a:t>The next (“real”) run is July 1</a:t>
            </a:r>
            <a:r>
              <a:rPr lang="en-US" sz="3600" baseline="30000" dirty="0" smtClean="0"/>
              <a:t>st </a:t>
            </a:r>
            <a:r>
              <a:rPr lang="en-US" sz="3600" dirty="0" smtClean="0"/>
              <a:t>!</a:t>
            </a:r>
            <a:endParaRPr lang="fr-FR" sz="3600" dirty="0"/>
          </a:p>
        </p:txBody>
      </p:sp>
      <p:pic>
        <p:nvPicPr>
          <p:cNvPr id="182274" name="Picture 2" descr="http://home.web.cern.ch/sites/home.web.cern.ch/files/styles/medium/public/images/updates/for_cern_people/Shree-bose-3.jpg?itok=sxmF75g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3344" y="1547812"/>
            <a:ext cx="4372401" cy="3623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332755"/>
      </p:ext>
    </p:extLst>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results from the first run</a:t>
            </a:r>
            <a:endParaRPr lang="fr-FR" dirty="0"/>
          </a:p>
        </p:txBody>
      </p:sp>
      <p:sp>
        <p:nvSpPr>
          <p:cNvPr id="3" name="Content Placeholder 2"/>
          <p:cNvSpPr>
            <a:spLocks noGrp="1"/>
          </p:cNvSpPr>
          <p:nvPr>
            <p:ph sz="half" idx="1"/>
          </p:nvPr>
        </p:nvSpPr>
        <p:spPr/>
        <p:txBody>
          <a:bodyPr/>
          <a:lstStyle/>
          <a:p>
            <a:r>
              <a:rPr lang="fr-FR" dirty="0" err="1" smtClean="0"/>
              <a:t>With</a:t>
            </a:r>
            <a:r>
              <a:rPr lang="fr-FR" dirty="0" smtClean="0"/>
              <a:t> minimal conditions </a:t>
            </a:r>
            <a:r>
              <a:rPr lang="fr-FR" dirty="0" err="1" smtClean="0"/>
              <a:t>imposed</a:t>
            </a:r>
            <a:r>
              <a:rPr lang="fr-FR" dirty="0" smtClean="0"/>
              <a:t> on data</a:t>
            </a:r>
            <a:endParaRPr lang="fr-FR" dirty="0"/>
          </a:p>
        </p:txBody>
      </p:sp>
      <p:sp>
        <p:nvSpPr>
          <p:cNvPr id="4" name="Text Placeholder 3"/>
          <p:cNvSpPr>
            <a:spLocks noGrp="1"/>
          </p:cNvSpPr>
          <p:nvPr>
            <p:ph type="body" sz="half" idx="2"/>
          </p:nvPr>
        </p:nvSpPr>
        <p:spPr/>
        <p:txBody>
          <a:bodyPr/>
          <a:lstStyle/>
          <a:p>
            <a:r>
              <a:rPr lang="fr-FR" dirty="0" err="1" smtClean="0"/>
              <a:t>With</a:t>
            </a:r>
            <a:r>
              <a:rPr lang="fr-FR" dirty="0" smtClean="0"/>
              <a:t> more </a:t>
            </a:r>
            <a:r>
              <a:rPr lang="fr-FR" dirty="0" err="1" smtClean="0"/>
              <a:t>constraints</a:t>
            </a:r>
            <a:r>
              <a:rPr lang="fr-FR" dirty="0" smtClean="0"/>
              <a:t>:</a:t>
            </a:r>
            <a:endParaRPr lang="fr-FR" dirty="0"/>
          </a:p>
        </p:txBody>
      </p:sp>
      <p:pic>
        <p:nvPicPr>
          <p:cNvPr id="6" name="Picture 5"/>
          <p:cNvPicPr>
            <a:picLocks noChangeAspect="1"/>
          </p:cNvPicPr>
          <p:nvPr/>
        </p:nvPicPr>
        <p:blipFill rotWithShape="1">
          <a:blip r:embed="rId2"/>
          <a:srcRect l="13797" t="30697" r="72730" b="40565"/>
          <a:stretch/>
        </p:blipFill>
        <p:spPr>
          <a:xfrm>
            <a:off x="600915" y="1861753"/>
            <a:ext cx="3728198" cy="2232452"/>
          </a:xfrm>
          <a:prstGeom prst="rect">
            <a:avLst/>
          </a:prstGeom>
        </p:spPr>
      </p:pic>
      <p:pic>
        <p:nvPicPr>
          <p:cNvPr id="7" name="Picture 6"/>
          <p:cNvPicPr>
            <a:picLocks noChangeAspect="1"/>
          </p:cNvPicPr>
          <p:nvPr/>
        </p:nvPicPr>
        <p:blipFill rotWithShape="1">
          <a:blip r:embed="rId3"/>
          <a:srcRect l="10417" t="17006" r="68777" b="29714"/>
          <a:stretch/>
        </p:blipFill>
        <p:spPr>
          <a:xfrm>
            <a:off x="5027850" y="1846931"/>
            <a:ext cx="3185273" cy="2247274"/>
          </a:xfrm>
          <a:prstGeom prst="rect">
            <a:avLst/>
          </a:prstGeom>
        </p:spPr>
      </p:pic>
    </p:spTree>
    <p:extLst>
      <p:ext uri="{BB962C8B-B14F-4D97-AF65-F5344CB8AC3E}">
        <p14:creationId xmlns:p14="http://schemas.microsoft.com/office/powerpoint/2010/main" val="1500207358"/>
      </p:ext>
    </p:extLst>
  </p:cSld>
  <p:clrMapOvr>
    <a:masterClrMapping/>
  </p:clrMapOvr>
  <p:transition spd="med">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we’ve been doing</a:t>
            </a:r>
            <a:endParaRPr lang="en-GB" dirty="0"/>
          </a:p>
        </p:txBody>
      </p:sp>
      <p:sp>
        <p:nvSpPr>
          <p:cNvPr id="3" name="Content Placeholder 2"/>
          <p:cNvSpPr>
            <a:spLocks noGrp="1"/>
          </p:cNvSpPr>
          <p:nvPr>
            <p:ph sz="half" idx="1"/>
          </p:nvPr>
        </p:nvSpPr>
        <p:spPr>
          <a:xfrm>
            <a:off x="1429995" y="1713471"/>
            <a:ext cx="6247670" cy="2751437"/>
          </a:xfrm>
        </p:spPr>
        <p:txBody>
          <a:bodyPr/>
          <a:lstStyle/>
          <a:p>
            <a:pPr>
              <a:buFont typeface="Arial" panose="020B0604020202020204" pitchFamily="34" charset="0"/>
              <a:buChar char="•"/>
            </a:pPr>
            <a:r>
              <a:rPr lang="en-GB" dirty="0" smtClean="0"/>
              <a:t>Getting familiar with the project</a:t>
            </a:r>
          </a:p>
          <a:p>
            <a:pPr>
              <a:buFont typeface="Arial" panose="020B0604020202020204" pitchFamily="34" charset="0"/>
              <a:buChar char="•"/>
            </a:pPr>
            <a:endParaRPr lang="en-GB" dirty="0"/>
          </a:p>
          <a:p>
            <a:pPr>
              <a:buFont typeface="Arial" panose="020B0604020202020204" pitchFamily="34" charset="0"/>
              <a:buChar char="•"/>
            </a:pPr>
            <a:r>
              <a:rPr lang="en-GB" dirty="0" smtClean="0"/>
              <a:t>Getting familiar with the data analysis code</a:t>
            </a:r>
          </a:p>
          <a:p>
            <a:pPr>
              <a:buFont typeface="Arial" panose="020B0604020202020204" pitchFamily="34" charset="0"/>
              <a:buChar char="•"/>
            </a:pPr>
            <a:endParaRPr lang="en-GB" dirty="0"/>
          </a:p>
          <a:p>
            <a:pPr>
              <a:buFont typeface="Arial" panose="020B0604020202020204" pitchFamily="34" charset="0"/>
              <a:buChar char="•"/>
            </a:pPr>
            <a:r>
              <a:rPr lang="en-GB" dirty="0" smtClean="0"/>
              <a:t>Creating histograms within the pre-existing code</a:t>
            </a:r>
            <a:endParaRPr lang="en-GB" dirty="0"/>
          </a:p>
        </p:txBody>
      </p:sp>
    </p:spTree>
    <p:extLst>
      <p:ext uri="{BB962C8B-B14F-4D97-AF65-F5344CB8AC3E}">
        <p14:creationId xmlns:p14="http://schemas.microsoft.com/office/powerpoint/2010/main" val="3543770495"/>
      </p:ext>
    </p:extLst>
  </p:cSld>
  <p:clrMapOvr>
    <a:masterClrMapping/>
  </p:clrMapOvr>
  <p:transition spd="med">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Things that need to happen</a:t>
            </a:r>
            <a:endParaRPr lang="en-GB" dirty="0"/>
          </a:p>
        </p:txBody>
      </p:sp>
      <p:sp>
        <p:nvSpPr>
          <p:cNvPr id="3" name="Content Placeholder 2"/>
          <p:cNvSpPr>
            <a:spLocks noGrp="1"/>
          </p:cNvSpPr>
          <p:nvPr>
            <p:ph sz="half" idx="1"/>
          </p:nvPr>
        </p:nvSpPr>
        <p:spPr/>
        <p:txBody>
          <a:bodyPr/>
          <a:lstStyle/>
          <a:p>
            <a:pPr>
              <a:buFont typeface="Arial" panose="020B0604020202020204" pitchFamily="34" charset="0"/>
              <a:buChar char="•"/>
            </a:pPr>
            <a:r>
              <a:rPr lang="en-GB" dirty="0" smtClean="0"/>
              <a:t>Adjustments from </a:t>
            </a:r>
            <a:r>
              <a:rPr lang="en-GB" dirty="0" err="1" smtClean="0"/>
              <a:t>GigaTracker</a:t>
            </a:r>
            <a:r>
              <a:rPr lang="en-GB" dirty="0" smtClean="0"/>
              <a:t> data</a:t>
            </a:r>
          </a:p>
          <a:p>
            <a:pPr lvl="1">
              <a:buFont typeface="Arial" panose="020B0604020202020204" pitchFamily="34" charset="0"/>
              <a:buChar char="•"/>
            </a:pPr>
            <a:r>
              <a:rPr lang="en-GB" dirty="0" smtClean="0"/>
              <a:t>Current code uses a present </a:t>
            </a:r>
            <a:r>
              <a:rPr lang="en-GB" dirty="0" err="1" smtClean="0"/>
              <a:t>Kaon</a:t>
            </a:r>
            <a:r>
              <a:rPr lang="en-GB" dirty="0" smtClean="0"/>
              <a:t> momentum 4-vector</a:t>
            </a:r>
          </a:p>
          <a:p>
            <a:pPr lvl="1">
              <a:buFont typeface="Arial" panose="020B0604020202020204" pitchFamily="34" charset="0"/>
              <a:buChar char="•"/>
            </a:pPr>
            <a:r>
              <a:rPr lang="en-GB" dirty="0" smtClean="0"/>
              <a:t>Will improve resolution of pi</a:t>
            </a:r>
            <a:r>
              <a:rPr lang="en-GB" baseline="30000" dirty="0" smtClean="0"/>
              <a:t>+</a:t>
            </a:r>
            <a:r>
              <a:rPr lang="en-GB" dirty="0" smtClean="0"/>
              <a:t> missing mass peak</a:t>
            </a:r>
            <a:endParaRPr lang="en-GB" dirty="0"/>
          </a:p>
        </p:txBody>
      </p:sp>
      <p:sp>
        <p:nvSpPr>
          <p:cNvPr id="4" name="Text Placeholder 3"/>
          <p:cNvSpPr>
            <a:spLocks noGrp="1"/>
          </p:cNvSpPr>
          <p:nvPr>
            <p:ph type="body" sz="half" idx="2"/>
          </p:nvPr>
        </p:nvSpPr>
        <p:spPr/>
        <p:txBody>
          <a:bodyPr/>
          <a:lstStyle/>
          <a:p>
            <a:pPr>
              <a:buFont typeface="Arial" panose="020B0604020202020204" pitchFamily="34" charset="0"/>
              <a:buChar char="•"/>
            </a:pPr>
            <a:r>
              <a:rPr lang="en-GB" dirty="0" smtClean="0"/>
              <a:t>More precise estimation of magnetic field in the straw tracker</a:t>
            </a:r>
          </a:p>
          <a:p>
            <a:pPr lvl="1">
              <a:buFont typeface="Arial" panose="020B0604020202020204" pitchFamily="34" charset="0"/>
              <a:buChar char="•"/>
            </a:pPr>
            <a:r>
              <a:rPr lang="en-GB" dirty="0" smtClean="0"/>
              <a:t>Currently assuming uniform field</a:t>
            </a:r>
          </a:p>
          <a:p>
            <a:pPr lvl="1">
              <a:buFont typeface="Arial" panose="020B0604020202020204" pitchFamily="34" charset="0"/>
              <a:buChar char="•"/>
            </a:pPr>
            <a:r>
              <a:rPr lang="en-GB" dirty="0" smtClean="0"/>
              <a:t>Modelling a non-uniform field will give us a more accurate momentum measurement for decay products</a:t>
            </a:r>
            <a:endParaRPr lang="en-GB" dirty="0"/>
          </a:p>
        </p:txBody>
      </p:sp>
      <p:pic>
        <p:nvPicPr>
          <p:cNvPr id="6" name="Picture 5"/>
          <p:cNvPicPr>
            <a:picLocks noChangeAspect="1"/>
          </p:cNvPicPr>
          <p:nvPr/>
        </p:nvPicPr>
        <p:blipFill rotWithShape="1">
          <a:blip r:embed="rId2"/>
          <a:srcRect l="13797" t="30697" r="72730" b="40565"/>
          <a:stretch/>
        </p:blipFill>
        <p:spPr>
          <a:xfrm>
            <a:off x="1248762" y="3429000"/>
            <a:ext cx="3019705" cy="1808205"/>
          </a:xfrm>
          <a:prstGeom prst="rect">
            <a:avLst/>
          </a:prstGeom>
        </p:spPr>
      </p:pic>
    </p:spTree>
    <p:extLst>
      <p:ext uri="{BB962C8B-B14F-4D97-AF65-F5344CB8AC3E}">
        <p14:creationId xmlns:p14="http://schemas.microsoft.com/office/powerpoint/2010/main" val="476100580"/>
      </p:ext>
    </p:extLst>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Problem:</a:t>
            </a:r>
            <a:endParaRPr lang="en-US" dirty="0"/>
          </a:p>
        </p:txBody>
      </p:sp>
      <p:sp>
        <p:nvSpPr>
          <p:cNvPr id="10243" name="Rectangle 3"/>
          <p:cNvSpPr>
            <a:spLocks noGrp="1" noChangeArrowheads="1"/>
          </p:cNvSpPr>
          <p:nvPr>
            <p:ph type="body" idx="1"/>
          </p:nvPr>
        </p:nvSpPr>
        <p:spPr>
          <a:xfrm>
            <a:off x="435314" y="2258641"/>
            <a:ext cx="3278220" cy="2867836"/>
          </a:xfrm>
          <a:noFill/>
        </p:spPr>
        <p:txBody>
          <a:bodyPr/>
          <a:lstStyle/>
          <a:p>
            <a:pPr marL="276225" indent="-276225">
              <a:spcAft>
                <a:spcPct val="75000"/>
              </a:spcAft>
              <a:buClr>
                <a:srgbClr val="FF9900"/>
              </a:buClr>
              <a:buFontTx/>
              <a:buChar char="•"/>
            </a:pPr>
            <a:r>
              <a:rPr lang="en-US" sz="3200" dirty="0" smtClean="0"/>
              <a:t>CP Symmetry Violation</a:t>
            </a:r>
          </a:p>
          <a:p>
            <a:pPr marL="0" indent="0">
              <a:spcAft>
                <a:spcPct val="75000"/>
              </a:spcAft>
              <a:buClr>
                <a:srgbClr val="FF9900"/>
              </a:buClr>
            </a:pPr>
            <a:endParaRPr lang="en-US" sz="2800" dirty="0"/>
          </a:p>
        </p:txBody>
      </p:sp>
      <p:sp>
        <p:nvSpPr>
          <p:cNvPr id="10244" name="Rectangle 4"/>
          <p:cNvSpPr>
            <a:spLocks noChangeArrowheads="1"/>
          </p:cNvSpPr>
          <p:nvPr/>
        </p:nvSpPr>
        <p:spPr bwMode="auto">
          <a:xfrm>
            <a:off x="228600" y="4610100"/>
            <a:ext cx="8229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spcBef>
                <a:spcPct val="20000"/>
              </a:spcBef>
            </a:pPr>
            <a:endParaRPr lang="en-US" sz="2400" dirty="0"/>
          </a:p>
        </p:txBody>
      </p:sp>
      <p:pic>
        <p:nvPicPr>
          <p:cNvPr id="209926" name="Picture 6" descr="http://www.ucd.ie/physics/lhcb/lhcb/esch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0247" y="1058963"/>
            <a:ext cx="4743057" cy="44242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10244"/>
                                        </p:tgtEl>
                                        <p:attrNameLst>
                                          <p:attrName>style.visibility</p:attrName>
                                        </p:attrNameLst>
                                      </p:cBhvr>
                                      <p:to>
                                        <p:strVal val="visible"/>
                                      </p:to>
                                    </p:set>
                                    <p:animEffect transition="in" filter="slide(fromBottom)">
                                      <p:cBhvr>
                                        <p:cTn id="1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9" name="Rectangle 3"/>
          <p:cNvSpPr>
            <a:spLocks noGrp="1" noChangeArrowheads="1"/>
          </p:cNvSpPr>
          <p:nvPr>
            <p:ph type="subTitle" idx="1"/>
          </p:nvPr>
        </p:nvSpPr>
        <p:spPr>
          <a:xfrm>
            <a:off x="461319" y="248054"/>
            <a:ext cx="8427308" cy="6342215"/>
          </a:xfrm>
        </p:spPr>
        <p:txBody>
          <a:bodyPr/>
          <a:lstStyle/>
          <a:p>
            <a:r>
              <a:rPr lang="en-US" dirty="0" smtClean="0"/>
              <a:t>Image sources:</a:t>
            </a:r>
          </a:p>
          <a:p>
            <a:pPr marL="514350" indent="-514350">
              <a:buAutoNum type="arabicPeriod"/>
            </a:pPr>
            <a:r>
              <a:rPr lang="en-US" sz="1600" dirty="0" smtClean="0">
                <a:hlinkClick r:id="rId3"/>
              </a:rPr>
              <a:t>http</a:t>
            </a:r>
            <a:r>
              <a:rPr lang="en-US" sz="1600" dirty="0">
                <a:hlinkClick r:id="rId3"/>
              </a:rPr>
              <a:t>://na62.web.cern.ch/NA62</a:t>
            </a:r>
            <a:r>
              <a:rPr lang="en-US" sz="1600" dirty="0" smtClean="0">
                <a:hlinkClick r:id="rId3"/>
              </a:rPr>
              <a:t>/</a:t>
            </a:r>
            <a:endParaRPr lang="en-US" sz="1600" dirty="0" smtClean="0"/>
          </a:p>
          <a:p>
            <a:pPr marL="514350" indent="-514350">
              <a:buAutoNum type="arabicPeriod"/>
            </a:pPr>
            <a:r>
              <a:rPr lang="en-US" sz="1600" dirty="0">
                <a:hlinkClick r:id="rId4"/>
              </a:rPr>
              <a:t>http://</a:t>
            </a:r>
            <a:r>
              <a:rPr lang="en-US" sz="1600" dirty="0" smtClean="0">
                <a:hlinkClick r:id="rId4"/>
              </a:rPr>
              <a:t>www.ucd.ie/physics/lhcb/lhcb/lhcb.html</a:t>
            </a:r>
            <a:endParaRPr lang="en-US" sz="1600" dirty="0" smtClean="0"/>
          </a:p>
          <a:p>
            <a:pPr marL="514350" indent="-514350">
              <a:buAutoNum type="arabicPeriod"/>
            </a:pPr>
            <a:r>
              <a:rPr lang="en-US" sz="1600" dirty="0">
                <a:hlinkClick r:id="rId5"/>
              </a:rPr>
              <a:t>http://</a:t>
            </a:r>
            <a:r>
              <a:rPr lang="en-US" sz="1600" dirty="0" smtClean="0">
                <a:hlinkClick r:id="rId5"/>
              </a:rPr>
              <a:t>www.mnn.com/earth-matters/energy/stories/mini-nuclear-reactors-may-soon-appear-in-a-town-near-you</a:t>
            </a:r>
            <a:endParaRPr lang="en-US" sz="1600" dirty="0" smtClean="0"/>
          </a:p>
          <a:p>
            <a:pPr marL="514350" indent="-514350">
              <a:buAutoNum type="arabicPeriod"/>
            </a:pPr>
            <a:r>
              <a:rPr lang="en-US" sz="1600" dirty="0">
                <a:hlinkClick r:id="rId6"/>
              </a:rPr>
              <a:t>http://</a:t>
            </a:r>
            <a:r>
              <a:rPr lang="en-US" sz="1600" dirty="0" smtClean="0">
                <a:hlinkClick r:id="rId6"/>
              </a:rPr>
              <a:t>en.wikipedia.org/wiki/Penguin_diagram</a:t>
            </a:r>
            <a:endParaRPr lang="en-US" sz="1600" dirty="0" smtClean="0"/>
          </a:p>
          <a:p>
            <a:pPr marL="514350" indent="-514350">
              <a:buAutoNum type="arabicPeriod"/>
            </a:pPr>
            <a:r>
              <a:rPr lang="en-US" sz="1600" dirty="0">
                <a:hlinkClick r:id="rId7"/>
              </a:rPr>
              <a:t>http://</a:t>
            </a:r>
            <a:r>
              <a:rPr lang="en-US" sz="1600" dirty="0" smtClean="0">
                <a:hlinkClick r:id="rId7"/>
              </a:rPr>
              <a:t>na62.web.cern.ch/NA62/Home/NA62Detector.html</a:t>
            </a:r>
            <a:endParaRPr lang="en-US" sz="1600" dirty="0" smtClean="0"/>
          </a:p>
          <a:p>
            <a:pPr marL="514350" indent="-514350">
              <a:buFontTx/>
              <a:buAutoNum type="arabicPeriod"/>
            </a:pPr>
            <a:r>
              <a:rPr lang="en-US" sz="1600" dirty="0">
                <a:hlinkClick r:id="rId8"/>
              </a:rPr>
              <a:t>http://mkrivda.web.cern.ch/mkrivda/NINO_boards_inside_KTAG.jpg</a:t>
            </a:r>
            <a:endParaRPr lang="en-US" sz="1600" dirty="0"/>
          </a:p>
          <a:p>
            <a:pPr marL="514350" indent="-514350">
              <a:buFontTx/>
              <a:buAutoNum type="arabicPeriod"/>
            </a:pPr>
            <a:r>
              <a:rPr lang="en-US" sz="1600" dirty="0">
                <a:hlinkClick r:id="rId9"/>
              </a:rPr>
              <a:t>http://www.justphysics.com/wp-content/uploads/2012/11/Cherenkov-radiation-Physical-origin.jpg</a:t>
            </a:r>
            <a:endParaRPr lang="en-US" sz="1600" dirty="0"/>
          </a:p>
          <a:p>
            <a:pPr marL="514350" indent="-514350">
              <a:buFontTx/>
              <a:buAutoNum type="arabicPeriod"/>
            </a:pPr>
            <a:r>
              <a:rPr lang="en-US" sz="1600" dirty="0">
                <a:hlinkClick r:id="rId10"/>
              </a:rPr>
              <a:t>http://images.iop.org/objects/ccr/cern/54/10/3/CCnew3_10_14.jpg</a:t>
            </a:r>
            <a:endParaRPr lang="en-US" sz="1600" dirty="0"/>
          </a:p>
          <a:p>
            <a:pPr marL="514350" indent="-514350">
              <a:buFontTx/>
              <a:buAutoNum type="arabicPeriod"/>
            </a:pPr>
            <a:r>
              <a:rPr lang="en-US" sz="1600" dirty="0">
                <a:hlinkClick r:id="rId11"/>
              </a:rPr>
              <a:t>https://</a:t>
            </a:r>
            <a:r>
              <a:rPr lang="en-US" sz="1600" dirty="0" smtClean="0">
                <a:hlinkClick r:id="rId11"/>
              </a:rPr>
              <a:t>na62.web.cern.ch/na62/Documents/Chapter_CHOD_extract_full_doc_v10.pdf</a:t>
            </a:r>
            <a:endParaRPr lang="en-US" sz="1600" dirty="0" smtClean="0"/>
          </a:p>
          <a:p>
            <a:pPr marL="514350" indent="-514350">
              <a:buAutoNum type="arabicPeriod"/>
            </a:pPr>
            <a:r>
              <a:rPr lang="en-US" sz="1600" dirty="0">
                <a:hlinkClick r:id="rId12"/>
              </a:rPr>
              <a:t>http://</a:t>
            </a:r>
            <a:r>
              <a:rPr lang="en-US" sz="1600" dirty="0" smtClean="0">
                <a:hlinkClick r:id="rId12"/>
              </a:rPr>
              <a:t>na62.web.cern.ch/na62/DetectorBeam/GTK.html</a:t>
            </a:r>
            <a:endParaRPr lang="en-US" sz="1600" dirty="0" smtClean="0"/>
          </a:p>
          <a:p>
            <a:pPr marL="514350" indent="-514350">
              <a:buAutoNum type="arabicPeriod"/>
            </a:pPr>
            <a:r>
              <a:rPr lang="en-US" sz="1600" dirty="0">
                <a:hlinkClick r:id="rId13"/>
              </a:rPr>
              <a:t>http://</a:t>
            </a:r>
            <a:r>
              <a:rPr lang="en-US" sz="1600" dirty="0" smtClean="0">
                <a:hlinkClick r:id="rId13"/>
              </a:rPr>
              <a:t>na62.web.cern.ch/na62/DetectorBeam/RICH.html</a:t>
            </a:r>
            <a:endParaRPr lang="en-US" sz="1600" dirty="0" smtClean="0"/>
          </a:p>
          <a:p>
            <a:pPr marL="514350" indent="-514350">
              <a:buAutoNum type="arabicPeriod"/>
            </a:pPr>
            <a:r>
              <a:rPr lang="en-US" sz="1600" dirty="0">
                <a:hlinkClick r:id="rId14"/>
              </a:rPr>
              <a:t>http://</a:t>
            </a:r>
            <a:r>
              <a:rPr lang="en-US" sz="1600" dirty="0" smtClean="0">
                <a:hlinkClick r:id="rId14"/>
              </a:rPr>
              <a:t>na62.web.cern.ch/NA62/Documents/Chapter_PhotonVeto_extract_full_doc_v10.pdf</a:t>
            </a:r>
            <a:endParaRPr lang="en-US" sz="1600" dirty="0" smtClean="0"/>
          </a:p>
          <a:p>
            <a:pPr marL="514350" indent="-514350">
              <a:buAutoNum type="arabicPeriod"/>
            </a:pPr>
            <a:r>
              <a:rPr lang="en-US" sz="1600" dirty="0">
                <a:hlinkClick r:id="rId15"/>
              </a:rPr>
              <a:t>https://</a:t>
            </a:r>
            <a:r>
              <a:rPr lang="en-US" sz="1600" dirty="0" smtClean="0">
                <a:hlinkClick r:id="rId15"/>
              </a:rPr>
              <a:t>na62.web.cern.ch/na62/DetectorBeam/LAV.html</a:t>
            </a:r>
            <a:endParaRPr lang="en-US" sz="1600" dirty="0" smtClean="0"/>
          </a:p>
          <a:p>
            <a:pPr marL="514350" indent="-514350">
              <a:buAutoNum type="arabicPeriod"/>
            </a:pPr>
            <a:r>
              <a:rPr lang="en-US" sz="1600" dirty="0">
                <a:hlinkClick r:id="rId16"/>
              </a:rPr>
              <a:t>https://</a:t>
            </a:r>
            <a:r>
              <a:rPr lang="en-US" sz="1600" dirty="0" smtClean="0">
                <a:hlinkClick r:id="rId16"/>
              </a:rPr>
              <a:t>na62.web.cern.ch/na62/DetectorBeam/SAV.html</a:t>
            </a:r>
            <a:endParaRPr lang="en-US" sz="1600" dirty="0" smtClean="0"/>
          </a:p>
          <a:p>
            <a:pPr marL="514350" indent="-514350">
              <a:buAutoNum type="arabicPeriod"/>
            </a:pPr>
            <a:endParaRPr lang="en-US" sz="1600" dirty="0" smtClean="0"/>
          </a:p>
          <a:p>
            <a:pPr marL="514350" indent="-514350">
              <a:buAutoNum type="arabicPeriod"/>
            </a:pPr>
            <a:endParaRPr lang="en-US" sz="1600" dirty="0" smtClean="0"/>
          </a:p>
          <a:p>
            <a:pPr marL="514350" indent="-514350">
              <a:buAutoNum type="arabicPeriod"/>
            </a:pPr>
            <a:endParaRPr lang="en-US" dirty="0" smtClean="0"/>
          </a:p>
          <a:p>
            <a:pPr marL="514350" indent="-514350">
              <a:buAutoNum type="arabicPeriod"/>
            </a:pPr>
            <a:endParaRPr lang="en-US" dirty="0"/>
          </a:p>
        </p:txBody>
      </p:sp>
    </p:spTree>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28330" y="2652583"/>
            <a:ext cx="5675870" cy="1015663"/>
          </a:xfrm>
          <a:prstGeom prst="rect">
            <a:avLst/>
          </a:prstGeom>
          <a:noFill/>
        </p:spPr>
        <p:txBody>
          <a:bodyPr wrap="square" rtlCol="0">
            <a:spAutoFit/>
          </a:bodyPr>
          <a:lstStyle/>
          <a:p>
            <a:r>
              <a:rPr lang="en-GB" sz="6000" dirty="0" smtClean="0"/>
              <a:t>Questions?</a:t>
            </a:r>
            <a:endParaRPr lang="en-GB" sz="6000" dirty="0"/>
          </a:p>
        </p:txBody>
      </p:sp>
    </p:spTree>
    <p:extLst>
      <p:ext uri="{BB962C8B-B14F-4D97-AF65-F5344CB8AC3E}">
        <p14:creationId xmlns:p14="http://schemas.microsoft.com/office/powerpoint/2010/main" val="908390954"/>
      </p:ext>
    </p:extLst>
  </p:cSld>
  <p:clrMapOvr>
    <a:masterClrMapping/>
  </p:clrMapOvr>
  <p:transition spd="med">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don’t we know more about it?</a:t>
            </a:r>
            <a:endParaRPr lang="en-GB" dirty="0"/>
          </a:p>
        </p:txBody>
      </p:sp>
      <p:sp>
        <p:nvSpPr>
          <p:cNvPr id="3" name="Content Placeholder 2"/>
          <p:cNvSpPr>
            <a:spLocks noGrp="1"/>
          </p:cNvSpPr>
          <p:nvPr>
            <p:ph idx="1"/>
          </p:nvPr>
        </p:nvSpPr>
        <p:spPr>
          <a:xfrm>
            <a:off x="350838" y="914400"/>
            <a:ext cx="3909877" cy="3686783"/>
          </a:xfrm>
        </p:spPr>
        <p:txBody>
          <a:bodyPr/>
          <a:lstStyle/>
          <a:p>
            <a:pPr>
              <a:buFont typeface="Arial" panose="020B0604020202020204" pitchFamily="34" charset="0"/>
              <a:buChar char="•"/>
            </a:pPr>
            <a:r>
              <a:rPr lang="en-US" sz="2800" dirty="0" smtClean="0"/>
              <a:t>We would need </a:t>
            </a:r>
            <a:r>
              <a:rPr lang="en-US" sz="2800" dirty="0"/>
              <a:t>inaccessibly high energies to directly probe such a small length </a:t>
            </a:r>
            <a:r>
              <a:rPr lang="en-US" sz="2800" dirty="0" smtClean="0"/>
              <a:t>scale!!</a:t>
            </a:r>
            <a:endParaRPr lang="en-US" sz="2800" dirty="0"/>
          </a:p>
          <a:p>
            <a:pPr>
              <a:buFont typeface="Arial" panose="020B0604020202020204" pitchFamily="34" charset="0"/>
              <a:buChar char="•"/>
            </a:pPr>
            <a:endParaRPr lang="en-GB" dirty="0"/>
          </a:p>
        </p:txBody>
      </p:sp>
      <p:pic>
        <p:nvPicPr>
          <p:cNvPr id="210946"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1050587" y="3910519"/>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3742907" y="3501956"/>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2543782" y="4435810"/>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1727838" y="333172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2942618" y="3910518"/>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1969030" y="3920247"/>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3298609" y="4747029"/>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2715628" y="316635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1555004" y="4664412"/>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628188" y="4351134"/>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392071" y="330615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003343" y="142422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3924068" y="460118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003343" y="2469204"/>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3369013" y="278697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085252" y="4720716"/>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237689" y="3655927"/>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825563" y="254491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4729397" y="1640360"/>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6439900" y="2530458"/>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829411" y="4747029"/>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970656" y="3599797"/>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569740" y="2488784"/>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5513469" y="1334850"/>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284677" y="3077307"/>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209579" y="2019193"/>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126052" y="1167316"/>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6321796" y="1424222"/>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6707920" y="3610828"/>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6602417" y="4601182"/>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913220" y="1252270"/>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511603" y="3729761"/>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458851" y="4787875"/>
            <a:ext cx="856434" cy="117704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http://www.mnn.com/sites/default/files/nuclearpri.jpg"/>
          <p:cNvPicPr>
            <a:picLocks noChangeAspect="1" noChangeArrowheads="1"/>
          </p:cNvPicPr>
          <p:nvPr/>
        </p:nvPicPr>
        <p:blipFill rotWithShape="1">
          <a:blip r:embed="rId2">
            <a:extLst>
              <a:ext uri="{28A0092B-C50C-407E-A947-70E740481C1C}">
                <a14:useLocalDpi xmlns:a14="http://schemas.microsoft.com/office/drawing/2010/main" val="0"/>
              </a:ext>
            </a:extLst>
          </a:blip>
          <a:srcRect l="32374" t="-680" r="30051" b="9447"/>
          <a:stretch/>
        </p:blipFill>
        <p:spPr bwMode="auto">
          <a:xfrm>
            <a:off x="7934379" y="2343092"/>
            <a:ext cx="856434" cy="1177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705028"/>
      </p:ext>
    </p:extLst>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a:xfrm>
            <a:off x="214313" y="73025"/>
            <a:ext cx="8929687" cy="609600"/>
          </a:xfrm>
        </p:spPr>
        <p:txBody>
          <a:bodyPr/>
          <a:lstStyle/>
          <a:p>
            <a:r>
              <a:rPr lang="en-US" dirty="0" smtClean="0"/>
              <a:t>Solution? Probe Indirectly</a:t>
            </a:r>
            <a:endParaRPr lang="en-US" dirty="0"/>
          </a:p>
        </p:txBody>
      </p:sp>
      <p:sp>
        <p:nvSpPr>
          <p:cNvPr id="14340" name="Rectangle 4"/>
          <p:cNvSpPr>
            <a:spLocks noChangeArrowheads="1"/>
          </p:cNvSpPr>
          <p:nvPr/>
        </p:nvSpPr>
        <p:spPr bwMode="auto">
          <a:xfrm>
            <a:off x="1852613" y="881063"/>
            <a:ext cx="5462587"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endParaRPr lang="en-US" sz="2400" dirty="0"/>
          </a:p>
        </p:txBody>
      </p:sp>
      <p:sp>
        <p:nvSpPr>
          <p:cNvPr id="2" name="TextBox 1"/>
          <p:cNvSpPr txBox="1"/>
          <p:nvPr/>
        </p:nvSpPr>
        <p:spPr>
          <a:xfrm>
            <a:off x="1395412" y="1037968"/>
            <a:ext cx="4453453"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K</a:t>
            </a:r>
            <a:r>
              <a:rPr lang="en-GB" baseline="30000" dirty="0" smtClean="0"/>
              <a:t>+</a:t>
            </a:r>
            <a:r>
              <a:rPr lang="en-GB" dirty="0" smtClean="0"/>
              <a:t> to pi</a:t>
            </a:r>
            <a:r>
              <a:rPr lang="en-GB" baseline="30000" dirty="0" smtClean="0"/>
              <a:t>+</a:t>
            </a:r>
            <a:r>
              <a:rPr lang="en-GB" dirty="0" smtClean="0"/>
              <a:t> + neutrino + antineutrino</a:t>
            </a:r>
          </a:p>
          <a:p>
            <a:pPr marL="285750" indent="-285750">
              <a:buFont typeface="Arial" panose="020B0604020202020204" pitchFamily="34" charset="0"/>
              <a:buChar char="•"/>
            </a:pPr>
            <a:endParaRPr lang="en-GB" dirty="0"/>
          </a:p>
          <a:p>
            <a:endParaRPr lang="en-GB" dirty="0" smtClean="0"/>
          </a:p>
          <a:p>
            <a:pPr marL="285750" indent="-285750">
              <a:buFont typeface="Arial" panose="020B0604020202020204" pitchFamily="34" charset="0"/>
              <a:buChar char="•"/>
            </a:pPr>
            <a:r>
              <a:rPr lang="en-GB" dirty="0" smtClean="0"/>
              <a:t>Process given by a “penguin diagram”</a:t>
            </a:r>
          </a:p>
          <a:p>
            <a:pPr marL="742950" lvl="1" indent="-285750">
              <a:buFont typeface="Arial" panose="020B0604020202020204" pitchFamily="34" charset="0"/>
              <a:buChar char="•"/>
            </a:pPr>
            <a:r>
              <a:rPr lang="en-GB" dirty="0" smtClean="0"/>
              <a:t>Highly suppressed (1 in 10</a:t>
            </a:r>
            <a:r>
              <a:rPr lang="en-GB" baseline="30000" dirty="0" smtClean="0"/>
              <a:t>10</a:t>
            </a:r>
            <a:r>
              <a:rPr lang="en-GB" dirty="0" smtClean="0"/>
              <a:t>)</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Dependent on |</a:t>
            </a:r>
            <a:r>
              <a:rPr lang="en-GB" dirty="0" err="1" smtClean="0"/>
              <a:t>V</a:t>
            </a:r>
            <a:r>
              <a:rPr lang="en-GB" baseline="-25000" dirty="0" err="1" smtClean="0"/>
              <a:t>td</a:t>
            </a:r>
            <a:r>
              <a:rPr lang="en-GB" dirty="0" smtClean="0"/>
              <a:t>| parameter, which is in turn linked to CP violation</a:t>
            </a:r>
            <a:endParaRPr lang="en-GB" dirty="0"/>
          </a:p>
        </p:txBody>
      </p:sp>
      <p:pic>
        <p:nvPicPr>
          <p:cNvPr id="180226" name="Picture 2" descr="http://upload.wikimedia.org/wikipedia/commons/c/c5/Penguin_diagr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6066" y="2262002"/>
            <a:ext cx="2440288" cy="33393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nodePh="1">
                                  <p:stCondLst>
                                    <p:cond delay="0"/>
                                  </p:stCondLst>
                                  <p:endCondLst>
                                    <p:cond evt="begin" delay="0">
                                      <p:tn val="5"/>
                                    </p:cond>
                                  </p:end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Experimental Setup:</a:t>
            </a:r>
            <a:endParaRPr lang="en-GB" dirty="0"/>
          </a:p>
        </p:txBody>
      </p:sp>
      <p:pic>
        <p:nvPicPr>
          <p:cNvPr id="184322" name="Picture 2" descr="http://na62.web.cern.ch/NA62/DetectorBeam/overvie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5318" y="1717438"/>
            <a:ext cx="4932671" cy="2901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099843"/>
      </p:ext>
    </p:extLst>
  </p:cSld>
  <p:clrMapOvr>
    <a:masterClrMapping/>
  </p:clrMapOvr>
  <p:transition spd="med">
    <p:wipe dir="d"/>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34952" y="305500"/>
            <a:ext cx="8229600" cy="609600"/>
          </a:xfrm>
        </p:spPr>
        <p:txBody>
          <a:bodyPr/>
          <a:lstStyle/>
          <a:p>
            <a:r>
              <a:rPr lang="en-US" sz="2800" dirty="0" smtClean="0"/>
              <a:t>The KTAG identifies particles of a certain mass.</a:t>
            </a:r>
            <a:br>
              <a:rPr lang="en-US" sz="2800" dirty="0" smtClean="0"/>
            </a:br>
            <a:r>
              <a:rPr lang="en-US" sz="2800" dirty="0" smtClean="0">
                <a:solidFill>
                  <a:schemeClr val="tx1"/>
                </a:solidFill>
              </a:rPr>
              <a:t>In our case, we want to identify </a:t>
            </a:r>
            <a:r>
              <a:rPr lang="en-US" sz="2800" dirty="0" err="1" smtClean="0">
                <a:solidFill>
                  <a:schemeClr val="tx1"/>
                </a:solidFill>
              </a:rPr>
              <a:t>kaons</a:t>
            </a:r>
            <a:r>
              <a:rPr lang="en-US" sz="2800" dirty="0" smtClean="0">
                <a:solidFill>
                  <a:schemeClr val="tx1"/>
                </a:solidFill>
              </a:rPr>
              <a:t>.</a:t>
            </a:r>
            <a:endParaRPr lang="en-US" sz="2800" dirty="0">
              <a:solidFill>
                <a:schemeClr val="tx1"/>
              </a:solidFill>
            </a:endParaRPr>
          </a:p>
        </p:txBody>
      </p:sp>
      <p:pic>
        <p:nvPicPr>
          <p:cNvPr id="179202" name="Picture 2" descr="http://mkrivda.web.cern.ch/mkrivda/NINO_boards_inside_KTA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1922" y="1371599"/>
            <a:ext cx="6415661" cy="4471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96541"/>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a:xfrm>
            <a:off x="214313" y="576263"/>
            <a:ext cx="8929687" cy="609600"/>
          </a:xfrm>
        </p:spPr>
        <p:txBody>
          <a:bodyPr/>
          <a:lstStyle/>
          <a:p>
            <a:r>
              <a:rPr lang="en-US" dirty="0" smtClean="0"/>
              <a:t>The KTAG measures Cherenkov radiation 			</a:t>
            </a:r>
            <a:r>
              <a:rPr lang="en-US" dirty="0" smtClean="0">
                <a:solidFill>
                  <a:schemeClr val="tx1"/>
                </a:solidFill>
              </a:rPr>
              <a:t>emitted at angles specific to the 			particles’ velocities.</a:t>
            </a:r>
            <a:endParaRPr lang="en-US" dirty="0">
              <a:solidFill>
                <a:schemeClr val="tx1"/>
              </a:solidFill>
            </a:endParaRPr>
          </a:p>
        </p:txBody>
      </p:sp>
      <p:sp>
        <p:nvSpPr>
          <p:cNvPr id="14340" name="Rectangle 4"/>
          <p:cNvSpPr>
            <a:spLocks noChangeArrowheads="1"/>
          </p:cNvSpPr>
          <p:nvPr/>
        </p:nvSpPr>
        <p:spPr bwMode="auto">
          <a:xfrm>
            <a:off x="1852613" y="881063"/>
            <a:ext cx="5462587"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endParaRPr lang="en-US" sz="2400" dirty="0"/>
          </a:p>
        </p:txBody>
      </p:sp>
      <p:pic>
        <p:nvPicPr>
          <p:cNvPr id="6" name="Picture 2" descr="http://mkrivda.web.cern.ch/mkrivda/NINO_boards_inside_KT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0553" y="4037931"/>
            <a:ext cx="2867116" cy="1998177"/>
          </a:xfrm>
          <a:prstGeom prst="rect">
            <a:avLst/>
          </a:prstGeom>
          <a:noFill/>
          <a:extLst>
            <a:ext uri="{909E8E84-426E-40DD-AFC4-6F175D3DCCD1}">
              <a14:hiddenFill xmlns:a14="http://schemas.microsoft.com/office/drawing/2010/main">
                <a:solidFill>
                  <a:srgbClr val="FFFFFF"/>
                </a:solidFill>
              </a14:hiddenFill>
            </a:ext>
          </a:extLst>
        </p:spPr>
      </p:pic>
      <p:pic>
        <p:nvPicPr>
          <p:cNvPr id="180226" name="Picture 2" descr="http://www.justphysics.com/wp-content/uploads/2012/11/Cherenkov-radiation-Physical-orig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6657" y="2163741"/>
            <a:ext cx="4307940" cy="3748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056000"/>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nodePh="1">
                                  <p:stCondLst>
                                    <p:cond delay="0"/>
                                  </p:stCondLst>
                                  <p:endCondLst>
                                    <p:cond evt="begin" delay="0">
                                      <p:tn val="5"/>
                                    </p:cond>
                                  </p:end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73132" y="599967"/>
            <a:ext cx="8027987" cy="614363"/>
          </a:xfrm>
        </p:spPr>
        <p:txBody>
          <a:bodyPr/>
          <a:lstStyle/>
          <a:p>
            <a:r>
              <a:rPr lang="en-US" dirty="0" smtClean="0"/>
              <a:t>The Straw Tracker is used to measure the </a:t>
            </a:r>
            <a:r>
              <a:rPr lang="en-US" dirty="0" smtClean="0">
                <a:solidFill>
                  <a:schemeClr val="tx1"/>
                </a:solidFill>
              </a:rPr>
              <a:t>positions of particles.  This lets us know their momentum too.</a:t>
            </a:r>
            <a:endParaRPr lang="en-US" dirty="0">
              <a:solidFill>
                <a:schemeClr val="tx1"/>
              </a:solidFill>
            </a:endParaRPr>
          </a:p>
        </p:txBody>
      </p:sp>
      <p:pic>
        <p:nvPicPr>
          <p:cNvPr id="181250" name="Picture 2" descr="http://images.iop.org/objects/ccr/cern/54/10/3/CCnew3_10_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047"/>
            <a:ext cx="9130844" cy="4291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754057"/>
      </p:ext>
    </p:extLst>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Discover the power of custom layouts</a:t>
            </a:r>
          </a:p>
        </p:txBody>
      </p:sp>
      <p:sp>
        <p:nvSpPr>
          <p:cNvPr id="178178" name="Rectangle 2"/>
          <p:cNvSpPr>
            <a:spLocks noGrp="1" noChangeArrowheads="1"/>
          </p:cNvSpPr>
          <p:nvPr>
            <p:ph type="title"/>
          </p:nvPr>
        </p:nvSpPr>
        <p:spPr>
          <a:xfrm>
            <a:off x="239713" y="63500"/>
            <a:ext cx="8904287" cy="614363"/>
          </a:xfrm>
        </p:spPr>
        <p:txBody>
          <a:bodyPr/>
          <a:lstStyle/>
          <a:p>
            <a:r>
              <a:rPr lang="en-US" dirty="0" smtClean="0"/>
              <a:t>The CHOD is a scintillation photon detector</a:t>
            </a:r>
            <a:endParaRPr lang="en-US" dirty="0"/>
          </a:p>
        </p:txBody>
      </p:sp>
      <p:graphicFrame>
        <p:nvGraphicFramePr>
          <p:cNvPr id="178180" name="Object 4"/>
          <p:cNvGraphicFramePr>
            <a:graphicFrameLocks noChangeAspect="1"/>
          </p:cNvGraphicFramePr>
          <p:nvPr/>
        </p:nvGraphicFramePr>
        <p:xfrm>
          <a:off x="339725" y="4179888"/>
          <a:ext cx="269875" cy="303212"/>
        </p:xfrm>
        <a:graphic>
          <a:graphicData uri="http://schemas.openxmlformats.org/presentationml/2006/ole">
            <mc:AlternateContent xmlns:mc="http://schemas.openxmlformats.org/markup-compatibility/2006">
              <mc:Choice xmlns:v="urn:schemas-microsoft-com:vml" Requires="v">
                <p:oleObj spid="_x0000_s183318" name="Visio" r:id="rId4" imgW="270231" imgH="303063" progId="Visio.Drawing.11">
                  <p:embed/>
                </p:oleObj>
              </mc:Choice>
              <mc:Fallback>
                <p:oleObj name="Visio" r:id="rId4" imgW="270231" imgH="303063"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1798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8181" name="Object 5"/>
          <p:cNvGraphicFramePr>
            <a:graphicFrameLocks noChangeAspect="1"/>
          </p:cNvGraphicFramePr>
          <p:nvPr/>
        </p:nvGraphicFramePr>
        <p:xfrm>
          <a:off x="339725" y="4894263"/>
          <a:ext cx="269875" cy="303212"/>
        </p:xfrm>
        <a:graphic>
          <a:graphicData uri="http://schemas.openxmlformats.org/presentationml/2006/ole">
            <mc:AlternateContent xmlns:mc="http://schemas.openxmlformats.org/markup-compatibility/2006">
              <mc:Choice xmlns:v="urn:schemas-microsoft-com:vml" Requires="v">
                <p:oleObj spid="_x0000_s183319" name="Visio" r:id="rId6" imgW="270231" imgH="303063" progId="Visio.Drawing.11">
                  <p:embed/>
                </p:oleObj>
              </mc:Choice>
              <mc:Fallback>
                <p:oleObj name="Visio" r:id="rId6" imgW="270231" imgH="303063"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8942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8184" name="Rectangle 8"/>
          <p:cNvSpPr>
            <a:spLocks noChangeArrowheads="1"/>
          </p:cNvSpPr>
          <p:nvPr/>
        </p:nvSpPr>
        <p:spPr bwMode="auto">
          <a:xfrm>
            <a:off x="676275" y="4146550"/>
            <a:ext cx="59404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Title and Subtitle placeholders (boxes with dotted borders)</a:t>
            </a:r>
          </a:p>
          <a:p>
            <a:pPr>
              <a:spcBef>
                <a:spcPct val="20000"/>
              </a:spcBef>
              <a:spcAft>
                <a:spcPct val="45000"/>
              </a:spcAft>
            </a:pPr>
            <a:r>
              <a:rPr lang="en-US">
                <a:solidFill>
                  <a:srgbClr val="FFCC00"/>
                </a:solidFill>
              </a:rPr>
              <a:t>Text placeholder with placeholder selected</a:t>
            </a:r>
          </a:p>
        </p:txBody>
      </p:sp>
      <p:pic>
        <p:nvPicPr>
          <p:cNvPr id="178217" name="Picture 41"/>
          <p:cNvPicPr>
            <a:picLocks noChangeAspect="1" noChangeArrowheads="1"/>
          </p:cNvPicPr>
          <p:nvPr/>
        </p:nvPicPr>
        <p:blipFill rotWithShape="1">
          <a:blip r:embed="rId8">
            <a:extLst>
              <a:ext uri="{28A0092B-C50C-407E-A947-70E740481C1C}">
                <a14:useLocalDpi xmlns:a14="http://schemas.microsoft.com/office/drawing/2010/main" val="0"/>
              </a:ext>
            </a:extLst>
          </a:blip>
          <a:srcRect l="12794" t="12930" r="13659"/>
          <a:stretch/>
        </p:blipFill>
        <p:spPr bwMode="auto">
          <a:xfrm>
            <a:off x="0" y="598558"/>
            <a:ext cx="9150418" cy="6056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0945453"/>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78180"/>
                                        </p:tgtEl>
                                        <p:attrNameLst>
                                          <p:attrName>style.visibility</p:attrName>
                                        </p:attrNameLst>
                                      </p:cBhvr>
                                      <p:to>
                                        <p:strVal val="visible"/>
                                      </p:to>
                                    </p:set>
                                    <p:animEffect transition="in" filter="dissolve">
                                      <p:cBhvr>
                                        <p:cTn id="7" dur="500"/>
                                        <p:tgtEl>
                                          <p:spTgt spid="178180"/>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8181"/>
                                        </p:tgtEl>
                                        <p:attrNameLst>
                                          <p:attrName>style.visibility</p:attrName>
                                        </p:attrNameLst>
                                      </p:cBhvr>
                                      <p:to>
                                        <p:strVal val="visible"/>
                                      </p:to>
                                    </p:set>
                                    <p:animEffect transition="in" filter="dissolve">
                                      <p:cBhvr>
                                        <p:cTn id="11" dur="500"/>
                                        <p:tgtEl>
                                          <p:spTgt spid="17818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178184">
                                            <p:txEl>
                                              <p:pRg st="0" end="0"/>
                                            </p:txEl>
                                          </p:spTgt>
                                        </p:tgtEl>
                                        <p:attrNameLst>
                                          <p:attrName>style.visibility</p:attrName>
                                        </p:attrNameLst>
                                      </p:cBhvr>
                                      <p:to>
                                        <p:strVal val="visible"/>
                                      </p:to>
                                    </p:set>
                                    <p:animEffect transition="in" filter="checkerboard(across)">
                                      <p:cBhvr>
                                        <p:cTn id="16" dur="500"/>
                                        <p:tgtEl>
                                          <p:spTgt spid="178184">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78184">
                                            <p:txEl>
                                              <p:pRg st="1" end="1"/>
                                            </p:txEl>
                                          </p:spTgt>
                                        </p:tgtEl>
                                        <p:attrNameLst>
                                          <p:attrName>style.visibility</p:attrName>
                                        </p:attrNameLst>
                                      </p:cBhvr>
                                      <p:to>
                                        <p:strVal val="visible"/>
                                      </p:to>
                                    </p:set>
                                    <p:animEffect transition="in" filter="checkerboard(across)">
                                      <p:cBhvr>
                                        <p:cTn id="21" dur="500"/>
                                        <p:tgtEl>
                                          <p:spTgt spid="17818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build="p" autoUpdateAnimBg="0"/>
    </p:bldLst>
  </p:timing>
</p:sld>
</file>

<file path=ppt/theme/theme1.xml><?xml version="1.0" encoding="utf-8"?>
<a:theme xmlns:a="http://schemas.openxmlformats.org/drawingml/2006/main" name="pptt12Layout">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9F1E15CF-B2F6-4779-AD20-A9BE8F7434AC}">
  <ds:schemaRefs>
    <ds:schemaRef ds:uri="http://schemas.microsoft.com/sharepoint/v3/contenttype/forms"/>
  </ds:schemaRefs>
</ds:datastoreItem>
</file>

<file path=customXml/itemProps2.xml><?xml version="1.0" encoding="utf-8"?>
<ds:datastoreItem xmlns:ds="http://schemas.openxmlformats.org/officeDocument/2006/customXml" ds:itemID="{C8CF3E21-9AE1-4C4A-86D2-B3B5FF742D5C}">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Training presentation PowerPoint 2007—Discover the power of custom layouts</Template>
  <TotalTime>209</TotalTime>
  <Words>1181</Words>
  <Application>Microsoft Office PowerPoint</Application>
  <PresentationFormat>On-screen Show (4:3)</PresentationFormat>
  <Paragraphs>121</Paragraphs>
  <Slides>21</Slides>
  <Notes>9</Notes>
  <HiddenSlides>1</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6" baseType="lpstr">
      <vt:lpstr>Arial</vt:lpstr>
      <vt:lpstr>Tahoma</vt:lpstr>
      <vt:lpstr>Wingdings</vt:lpstr>
      <vt:lpstr>pptt12Layout</vt:lpstr>
      <vt:lpstr>Visio</vt:lpstr>
      <vt:lpstr>NA62: Unlocking the Zeptouniverse</vt:lpstr>
      <vt:lpstr>Problem:</vt:lpstr>
      <vt:lpstr>Why don’t we know more about it?</vt:lpstr>
      <vt:lpstr>Solution? Probe Indirectly</vt:lpstr>
      <vt:lpstr>Experimental Setup:</vt:lpstr>
      <vt:lpstr>The KTAG identifies particles of a certain mass. In our case, we want to identify kaons.</vt:lpstr>
      <vt:lpstr>The KTAG measures Cherenkov radiation    emitted at angles specific to the    particles’ velocities.</vt:lpstr>
      <vt:lpstr>The Straw Tracker is used to measure the positions of particles.  This lets us know their momentum too.</vt:lpstr>
      <vt:lpstr>The CHOD is a scintillation photon detector</vt:lpstr>
      <vt:lpstr>Gigatracker</vt:lpstr>
      <vt:lpstr>Ring Imaging Cherenkov Detector (RICH)</vt:lpstr>
      <vt:lpstr>Photon Veto System</vt:lpstr>
      <vt:lpstr>Liquid Krypton Calorimeter (LKr)</vt:lpstr>
      <vt:lpstr>LAVs and SAVs</vt:lpstr>
      <vt:lpstr>Other important detector components</vt:lpstr>
      <vt:lpstr>Current Status</vt:lpstr>
      <vt:lpstr>Examples of results from the first run</vt:lpstr>
      <vt:lpstr>What we’ve been doing</vt:lpstr>
      <vt:lpstr>Things that need to happen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NA62: Unlocking the Zeptouniverse</dc:title>
  <dc:creator>Madeline Mcgaughey</dc:creator>
  <cp:keywords/>
  <cp:lastModifiedBy>Augusto Ceccucci</cp:lastModifiedBy>
  <cp:revision>51</cp:revision>
  <dcterms:created xsi:type="dcterms:W3CDTF">2015-03-20T14:49:54Z</dcterms:created>
  <dcterms:modified xsi:type="dcterms:W3CDTF">2015-03-23T11:36:22Z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TC102562729990</vt:lpwstr>
  </property>
</Properties>
</file>