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4"/>
  </p:notesMasterIdLst>
  <p:handoutMasterIdLst>
    <p:handoutMasterId r:id="rId65"/>
  </p:handoutMasterIdLst>
  <p:sldIdLst>
    <p:sldId id="271" r:id="rId2"/>
    <p:sldId id="374" r:id="rId3"/>
    <p:sldId id="376" r:id="rId4"/>
    <p:sldId id="382" r:id="rId5"/>
    <p:sldId id="383" r:id="rId6"/>
    <p:sldId id="384" r:id="rId7"/>
    <p:sldId id="385" r:id="rId8"/>
    <p:sldId id="386" r:id="rId9"/>
    <p:sldId id="387" r:id="rId10"/>
    <p:sldId id="388" r:id="rId11"/>
    <p:sldId id="389" r:id="rId12"/>
    <p:sldId id="390" r:id="rId13"/>
    <p:sldId id="391" r:id="rId14"/>
    <p:sldId id="392" r:id="rId15"/>
    <p:sldId id="308" r:id="rId16"/>
    <p:sldId id="309" r:id="rId17"/>
    <p:sldId id="310" r:id="rId18"/>
    <p:sldId id="311" r:id="rId19"/>
    <p:sldId id="312" r:id="rId20"/>
    <p:sldId id="377" r:id="rId21"/>
    <p:sldId id="314" r:id="rId22"/>
    <p:sldId id="315" r:id="rId23"/>
    <p:sldId id="316" r:id="rId24"/>
    <p:sldId id="317" r:id="rId25"/>
    <p:sldId id="318" r:id="rId26"/>
    <p:sldId id="319" r:id="rId27"/>
    <p:sldId id="320" r:id="rId28"/>
    <p:sldId id="321" r:id="rId29"/>
    <p:sldId id="322" r:id="rId30"/>
    <p:sldId id="323" r:id="rId31"/>
    <p:sldId id="324" r:id="rId32"/>
    <p:sldId id="325" r:id="rId33"/>
    <p:sldId id="326" r:id="rId34"/>
    <p:sldId id="378" r:id="rId35"/>
    <p:sldId id="379" r:id="rId36"/>
    <p:sldId id="353" r:id="rId37"/>
    <p:sldId id="327" r:id="rId38"/>
    <p:sldId id="328" r:id="rId39"/>
    <p:sldId id="329" r:id="rId40"/>
    <p:sldId id="330" r:id="rId41"/>
    <p:sldId id="331" r:id="rId42"/>
    <p:sldId id="332" r:id="rId43"/>
    <p:sldId id="333" r:id="rId44"/>
    <p:sldId id="334" r:id="rId45"/>
    <p:sldId id="335" r:id="rId46"/>
    <p:sldId id="336" r:id="rId47"/>
    <p:sldId id="337" r:id="rId48"/>
    <p:sldId id="338" r:id="rId49"/>
    <p:sldId id="339" r:id="rId50"/>
    <p:sldId id="340" r:id="rId51"/>
    <p:sldId id="341" r:id="rId52"/>
    <p:sldId id="342" r:id="rId53"/>
    <p:sldId id="343" r:id="rId54"/>
    <p:sldId id="344" r:id="rId55"/>
    <p:sldId id="345" r:id="rId56"/>
    <p:sldId id="346" r:id="rId57"/>
    <p:sldId id="347" r:id="rId58"/>
    <p:sldId id="348" r:id="rId59"/>
    <p:sldId id="349" r:id="rId60"/>
    <p:sldId id="350" r:id="rId61"/>
    <p:sldId id="380" r:id="rId62"/>
    <p:sldId id="381" r:id="rId63"/>
  </p:sldIdLst>
  <p:sldSz cx="9906000" cy="6858000" type="A4"/>
  <p:notesSz cx="6731000" cy="985678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79" autoAdjust="0"/>
    <p:restoredTop sz="94643" autoAdjust="0"/>
  </p:normalViewPr>
  <p:slideViewPr>
    <p:cSldViewPr>
      <p:cViewPr>
        <p:scale>
          <a:sx n="50" d="100"/>
          <a:sy n="50" d="100"/>
        </p:scale>
        <p:origin x="-2526" y="-10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33338"/>
            <a:ext cx="2916238" cy="514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33" tIns="0" rIns="19033" bIns="0" numCol="1" anchor="t" anchorCtr="0" compatLnSpc="1">
            <a:prstTxWarp prst="textNoShape">
              <a:avLst/>
            </a:prstTxWarp>
          </a:bodyPr>
          <a:lstStyle>
            <a:lvl1pPr defTabSz="912813">
              <a:defRPr sz="1000" b="0" 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-33338"/>
            <a:ext cx="2916237" cy="514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33" tIns="0" rIns="19033" bIns="0" numCol="1" anchor="t" anchorCtr="0" compatLnSpc="1">
            <a:prstTxWarp prst="textNoShape">
              <a:avLst/>
            </a:prstTxWarp>
          </a:bodyPr>
          <a:lstStyle>
            <a:lvl1pPr algn="r" defTabSz="912813">
              <a:defRPr sz="1000" b="0" 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5775"/>
            <a:ext cx="2916238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33" tIns="0" rIns="19033" bIns="0" numCol="1" anchor="b" anchorCtr="0" compatLnSpc="1">
            <a:prstTxWarp prst="textNoShape">
              <a:avLst/>
            </a:prstTxWarp>
          </a:bodyPr>
          <a:lstStyle>
            <a:lvl1pPr defTabSz="912813">
              <a:defRPr sz="1000" b="0" i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75775"/>
            <a:ext cx="2916237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33" tIns="0" rIns="19033" bIns="0" numCol="1" anchor="b" anchorCtr="0" compatLnSpc="1">
            <a:prstTxWarp prst="textNoShape">
              <a:avLst/>
            </a:prstTxWarp>
          </a:bodyPr>
          <a:lstStyle>
            <a:lvl1pPr algn="r" defTabSz="912813">
              <a:defRPr sz="1000" b="0" i="1"/>
            </a:lvl1pPr>
          </a:lstStyle>
          <a:p>
            <a:pPr>
              <a:defRPr/>
            </a:pPr>
            <a:fld id="{7C0D3FEA-B47C-4C70-B8BD-D5B5160F58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2997200" y="9385300"/>
            <a:ext cx="736600" cy="32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234" tIns="44409" rIns="87234" bIns="44409">
            <a:spAutoFit/>
          </a:bodyPr>
          <a:lstStyle/>
          <a:p>
            <a:pPr algn="ctr" defTabSz="866775">
              <a:lnSpc>
                <a:spcPct val="90000"/>
              </a:lnSpc>
              <a:defRPr/>
            </a:pPr>
            <a:r>
              <a:rPr lang="en-US" sz="1200" b="0"/>
              <a:t>Page </a:t>
            </a:r>
            <a:fld id="{EF11DDAE-45E4-4369-BAAF-BA99700FA3DA}" type="slidenum">
              <a:rPr lang="en-US" sz="1200" b="0"/>
              <a:pPr algn="ctr" defTabSz="866775">
                <a:lnSpc>
                  <a:spcPct val="90000"/>
                </a:lnSpc>
                <a:defRPr/>
              </a:pPr>
              <a:t>‹#›</a:t>
            </a:fld>
            <a:endParaRPr lang="en-US" sz="1200" b="0"/>
          </a:p>
        </p:txBody>
      </p:sp>
    </p:spTree>
    <p:extLst>
      <p:ext uri="{BB962C8B-B14F-4D97-AF65-F5344CB8AC3E}">
        <p14:creationId xmlns:p14="http://schemas.microsoft.com/office/powerpoint/2010/main" val="1748091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33338"/>
            <a:ext cx="2916238" cy="514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33" tIns="0" rIns="19033" bIns="0" numCol="1" anchor="t" anchorCtr="0" compatLnSpc="1">
            <a:prstTxWarp prst="textNoShape">
              <a:avLst/>
            </a:prstTxWarp>
          </a:bodyPr>
          <a:lstStyle>
            <a:lvl1pPr defTabSz="912813">
              <a:defRPr sz="1000" b="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-33338"/>
            <a:ext cx="2916237" cy="514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33" tIns="0" rIns="19033" bIns="0" numCol="1" anchor="t" anchorCtr="0" compatLnSpc="1">
            <a:prstTxWarp prst="textNoShape">
              <a:avLst/>
            </a:prstTxWarp>
          </a:bodyPr>
          <a:lstStyle>
            <a:lvl1pPr algn="r" defTabSz="912813">
              <a:defRPr sz="1000" b="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5775"/>
            <a:ext cx="2916238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33" tIns="0" rIns="19033" bIns="0" numCol="1" anchor="b" anchorCtr="0" compatLnSpc="1">
            <a:prstTxWarp prst="textNoShape">
              <a:avLst/>
            </a:prstTxWarp>
          </a:bodyPr>
          <a:lstStyle>
            <a:lvl1pPr defTabSz="912813">
              <a:defRPr sz="1000" b="0" i="1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5775"/>
            <a:ext cx="2916237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33" tIns="0" rIns="19033" bIns="0" numCol="1" anchor="b" anchorCtr="0" compatLnSpc="1">
            <a:prstTxWarp prst="textNoShape">
              <a:avLst/>
            </a:prstTxWarp>
          </a:bodyPr>
          <a:lstStyle>
            <a:lvl1pPr algn="r" defTabSz="912813">
              <a:defRPr sz="1000" b="0" i="1">
                <a:latin typeface="Times New Roman" pitchFamily="18" charset="0"/>
              </a:defRPr>
            </a:lvl1pPr>
          </a:lstStyle>
          <a:p>
            <a:pPr>
              <a:defRPr/>
            </a:pPr>
            <a:fld id="{50944FE8-BA8F-4B24-A580-AEDE23E0B0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6938" y="4676775"/>
            <a:ext cx="4937125" cy="462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92" tIns="45997" rIns="91992" bIns="459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2997200" y="9385300"/>
            <a:ext cx="736600" cy="32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7234" tIns="44409" rIns="87234" bIns="44409">
            <a:spAutoFit/>
          </a:bodyPr>
          <a:lstStyle/>
          <a:p>
            <a:pPr algn="ctr" defTabSz="866775">
              <a:lnSpc>
                <a:spcPct val="90000"/>
              </a:lnSpc>
              <a:defRPr/>
            </a:pPr>
            <a:r>
              <a:rPr lang="en-US" sz="1200" b="0"/>
              <a:t>Page </a:t>
            </a:r>
            <a:fld id="{8A400053-9F7C-492C-BC69-F997CA0837FB}" type="slidenum">
              <a:rPr lang="en-US" sz="1200" b="0"/>
              <a:pPr algn="ctr" defTabSz="866775">
                <a:lnSpc>
                  <a:spcPct val="90000"/>
                </a:lnSpc>
                <a:defRPr/>
              </a:pPr>
              <a:t>‹#›</a:t>
            </a:fld>
            <a:endParaRPr lang="en-US" sz="1200" b="0"/>
          </a:p>
        </p:txBody>
      </p:sp>
      <p:sp>
        <p:nvSpPr>
          <p:cNvPr id="58376" name="Rectangle 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8025" y="754063"/>
            <a:ext cx="5313363" cy="36782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:p14="http://schemas.microsoft.com/office/powerpoint/2010/main" val="20704377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3C727983-D180-4537-9CD7-3F4EF5834ED7}" type="slidenum">
              <a:rPr lang="en-US" altLang="en-US" b="0" smtClean="0">
                <a:latin typeface="Times New Roman" pitchFamily="18" charset="0"/>
              </a:rPr>
              <a:pPr/>
              <a:t>2</a:t>
            </a:fld>
            <a:endParaRPr lang="en-US" altLang="en-US" b="0" smtClean="0">
              <a:latin typeface="Times New Roman" pitchFamily="18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A3A930E7-9B59-447A-BB12-AC332F8EA266}" type="slidenum">
              <a:rPr lang="en-US" altLang="en-US" b="0" smtClean="0">
                <a:latin typeface="Times New Roman" pitchFamily="18" charset="0"/>
              </a:rPr>
              <a:pPr/>
              <a:t>3</a:t>
            </a:fld>
            <a:endParaRPr lang="en-US" altLang="en-US" b="0" smtClean="0">
              <a:latin typeface="Times New Roman" pitchFamily="18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12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E8241DE4-EF57-44D3-B917-EC0941251415}" type="slidenum">
              <a:rPr lang="en-GB" altLang="en-US" b="0" smtClean="0">
                <a:latin typeface="Times New Roman" pitchFamily="18" charset="0"/>
              </a:rPr>
              <a:pPr/>
              <a:t>61</a:t>
            </a:fld>
            <a:endParaRPr lang="en-GB" altLang="en-US" b="0" smtClean="0">
              <a:latin typeface="Times New Roman" pitchFamily="18" charset="0"/>
            </a:endParaRPr>
          </a:p>
        </p:txBody>
      </p:sp>
      <p:sp>
        <p:nvSpPr>
          <p:cNvPr id="61443" name="Text Box 1"/>
          <p:cNvSpPr txBox="1">
            <a:spLocks noChangeArrowheads="1"/>
          </p:cNvSpPr>
          <p:nvPr/>
        </p:nvSpPr>
        <p:spPr bwMode="auto">
          <a:xfrm>
            <a:off x="850900" y="739775"/>
            <a:ext cx="5029200" cy="36941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61444" name="Rectangle 2"/>
          <p:cNvSpPr>
            <a:spLocks noGrp="1" noChangeArrowheads="1"/>
          </p:cNvSpPr>
          <p:nvPr>
            <p:ph type="body"/>
          </p:nvPr>
        </p:nvSpPr>
        <p:spPr>
          <a:xfrm>
            <a:off x="673100" y="4681538"/>
            <a:ext cx="5378450" cy="44259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7823" tIns="48911" rIns="97823" bIns="48911" anchor="ctr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2813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12813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12813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12813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12813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8FABA9DC-1AB2-4987-9F00-5C1627CF701E}" type="slidenum">
              <a:rPr lang="en-US" altLang="en-US" b="0" smtClean="0">
                <a:latin typeface="Times New Roman" pitchFamily="18" charset="0"/>
              </a:rPr>
              <a:pPr/>
              <a:t>62</a:t>
            </a:fld>
            <a:endParaRPr lang="en-US" altLang="en-US" b="0" smtClean="0">
              <a:latin typeface="Times New Roman" pitchFamily="18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AC8B4E-1A5B-4F0B-A99B-2BEC0C4C8B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901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00E984-402E-4DAA-B22D-8E280D9D26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908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7100" y="228600"/>
            <a:ext cx="232410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28600"/>
            <a:ext cx="681990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48481D-6C50-4434-9BE2-D277B092E5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0689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92964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143000"/>
            <a:ext cx="45720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143000"/>
            <a:ext cx="45720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508D30-F25F-4F6E-B309-DECAB447EF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6723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92964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143000"/>
            <a:ext cx="45720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29200" y="1143000"/>
            <a:ext cx="45720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029200" y="3962400"/>
            <a:ext cx="45720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EF68F6-D62C-434C-96B4-3C52070C73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0155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247650" y="228600"/>
            <a:ext cx="9410700" cy="6172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96850" y="6457950"/>
            <a:ext cx="393065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The LHC injector chain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5035550" y="6457950"/>
            <a:ext cx="123825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580318-5175-4F0A-9BED-B283D03548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461437"/>
      </p:ext>
    </p:extLst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B1D175-E90E-4D24-8F88-34AC65EE11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181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DF57E1-447B-4548-87DC-1E2E43317C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800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572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143000"/>
            <a:ext cx="4572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6CE141-09B1-469A-8F5D-32D9CBE292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773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52085-0FC2-4181-B967-B31F275F9D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567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F9E4BE-EC98-4B05-96B6-F9CAA6F4D2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98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7A81E-3AAB-493B-8D28-3A6868B6CC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448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5B4044-1717-412C-83BE-2834363FDF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321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2571CC-9EC2-4B59-ACC0-445C6C4E2E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298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29804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9938" y="6229350"/>
            <a:ext cx="19812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11538" y="6229350"/>
            <a:ext cx="308292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54863" y="6229350"/>
            <a:ext cx="19812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fld id="{8329BD65-48AB-4E1F-B075-3CDA23782D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4101" name="Group 46"/>
          <p:cNvGrpSpPr>
            <a:grpSpLocks/>
          </p:cNvGrpSpPr>
          <p:nvPr/>
        </p:nvGrpSpPr>
        <p:grpSpPr bwMode="auto">
          <a:xfrm>
            <a:off x="0" y="0"/>
            <a:ext cx="9894888" cy="6845300"/>
            <a:chOff x="0" y="0"/>
            <a:chExt cx="4315" cy="5749"/>
          </a:xfrm>
        </p:grpSpPr>
        <p:sp>
          <p:nvSpPr>
            <p:cNvPr id="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4315" cy="5749"/>
            </a:xfrm>
            <a:prstGeom prst="rect">
              <a:avLst/>
            </a:prstGeom>
            <a:gradFill rotWithShape="0">
              <a:gsLst>
                <a:gs pos="0">
                  <a:srgbClr val="063DE8"/>
                </a:gs>
                <a:gs pos="100000">
                  <a:srgbClr val="063DE8">
                    <a:gamma/>
                    <a:shade val="29804"/>
                    <a:invGamma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grpSp>
          <p:nvGrpSpPr>
            <p:cNvPr id="4105" name="Group 45"/>
            <p:cNvGrpSpPr>
              <a:grpSpLocks/>
            </p:cNvGrpSpPr>
            <p:nvPr/>
          </p:nvGrpSpPr>
          <p:grpSpPr bwMode="auto">
            <a:xfrm>
              <a:off x="0" y="80"/>
              <a:ext cx="4315" cy="5552"/>
              <a:chOff x="0" y="80"/>
              <a:chExt cx="4315" cy="5552"/>
            </a:xfrm>
          </p:grpSpPr>
          <p:sp useBgFill="1">
            <p:nvSpPr>
              <p:cNvPr id="1030" name="Rectangle 6"/>
              <p:cNvSpPr>
                <a:spLocks noChangeArrowheads="1"/>
              </p:cNvSpPr>
              <p:nvPr/>
            </p:nvSpPr>
            <p:spPr bwMode="auto">
              <a:xfrm>
                <a:off x="0" y="80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31" name="Rectangle 7"/>
              <p:cNvSpPr>
                <a:spLocks noChangeArrowheads="1"/>
              </p:cNvSpPr>
              <p:nvPr/>
            </p:nvSpPr>
            <p:spPr bwMode="auto">
              <a:xfrm>
                <a:off x="0" y="224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32" name="Rectangle 8"/>
              <p:cNvSpPr>
                <a:spLocks noChangeArrowheads="1"/>
              </p:cNvSpPr>
              <p:nvPr/>
            </p:nvSpPr>
            <p:spPr bwMode="auto">
              <a:xfrm>
                <a:off x="0" y="368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3" name="Rectangle 9"/>
              <p:cNvSpPr>
                <a:spLocks noChangeArrowheads="1"/>
              </p:cNvSpPr>
              <p:nvPr/>
            </p:nvSpPr>
            <p:spPr bwMode="auto">
              <a:xfrm>
                <a:off x="0" y="512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34" name="Rectangle 10"/>
              <p:cNvSpPr>
                <a:spLocks noChangeArrowheads="1"/>
              </p:cNvSpPr>
              <p:nvPr/>
            </p:nvSpPr>
            <p:spPr bwMode="auto">
              <a:xfrm>
                <a:off x="0" y="656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35" name="Rectangle 11"/>
              <p:cNvSpPr>
                <a:spLocks noChangeArrowheads="1"/>
              </p:cNvSpPr>
              <p:nvPr/>
            </p:nvSpPr>
            <p:spPr bwMode="auto">
              <a:xfrm>
                <a:off x="0" y="800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36" name="Rectangle 12"/>
              <p:cNvSpPr>
                <a:spLocks noChangeArrowheads="1"/>
              </p:cNvSpPr>
              <p:nvPr/>
            </p:nvSpPr>
            <p:spPr bwMode="auto">
              <a:xfrm>
                <a:off x="0" y="944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37" name="Rectangle 13"/>
              <p:cNvSpPr>
                <a:spLocks noChangeArrowheads="1"/>
              </p:cNvSpPr>
              <p:nvPr/>
            </p:nvSpPr>
            <p:spPr bwMode="auto">
              <a:xfrm>
                <a:off x="0" y="1088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38" name="Rectangle 14"/>
              <p:cNvSpPr>
                <a:spLocks noChangeArrowheads="1"/>
              </p:cNvSpPr>
              <p:nvPr/>
            </p:nvSpPr>
            <p:spPr bwMode="auto">
              <a:xfrm>
                <a:off x="0" y="1232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39" name="Rectangle 15"/>
              <p:cNvSpPr>
                <a:spLocks noChangeArrowheads="1"/>
              </p:cNvSpPr>
              <p:nvPr/>
            </p:nvSpPr>
            <p:spPr bwMode="auto">
              <a:xfrm>
                <a:off x="0" y="1376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40" name="Rectangle 16"/>
              <p:cNvSpPr>
                <a:spLocks noChangeArrowheads="1"/>
              </p:cNvSpPr>
              <p:nvPr/>
            </p:nvSpPr>
            <p:spPr bwMode="auto">
              <a:xfrm>
                <a:off x="0" y="1520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41" name="Rectangle 17"/>
              <p:cNvSpPr>
                <a:spLocks noChangeArrowheads="1"/>
              </p:cNvSpPr>
              <p:nvPr/>
            </p:nvSpPr>
            <p:spPr bwMode="auto">
              <a:xfrm>
                <a:off x="0" y="1664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42" name="Rectangle 18"/>
              <p:cNvSpPr>
                <a:spLocks noChangeArrowheads="1"/>
              </p:cNvSpPr>
              <p:nvPr/>
            </p:nvSpPr>
            <p:spPr bwMode="auto">
              <a:xfrm>
                <a:off x="0" y="1808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43" name="Rectangle 19"/>
              <p:cNvSpPr>
                <a:spLocks noChangeArrowheads="1"/>
              </p:cNvSpPr>
              <p:nvPr/>
            </p:nvSpPr>
            <p:spPr bwMode="auto">
              <a:xfrm>
                <a:off x="0" y="1952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44" name="Rectangle 20"/>
              <p:cNvSpPr>
                <a:spLocks noChangeArrowheads="1"/>
              </p:cNvSpPr>
              <p:nvPr/>
            </p:nvSpPr>
            <p:spPr bwMode="auto">
              <a:xfrm>
                <a:off x="0" y="2096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45" name="Rectangle 21"/>
              <p:cNvSpPr>
                <a:spLocks noChangeArrowheads="1"/>
              </p:cNvSpPr>
              <p:nvPr/>
            </p:nvSpPr>
            <p:spPr bwMode="auto">
              <a:xfrm>
                <a:off x="0" y="2240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46" name="Rectangle 22"/>
              <p:cNvSpPr>
                <a:spLocks noChangeArrowheads="1"/>
              </p:cNvSpPr>
              <p:nvPr/>
            </p:nvSpPr>
            <p:spPr bwMode="auto">
              <a:xfrm>
                <a:off x="0" y="2384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47" name="Rectangle 23"/>
              <p:cNvSpPr>
                <a:spLocks noChangeArrowheads="1"/>
              </p:cNvSpPr>
              <p:nvPr/>
            </p:nvSpPr>
            <p:spPr bwMode="auto">
              <a:xfrm>
                <a:off x="0" y="2528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48" name="Rectangle 24"/>
              <p:cNvSpPr>
                <a:spLocks noChangeArrowheads="1"/>
              </p:cNvSpPr>
              <p:nvPr/>
            </p:nvSpPr>
            <p:spPr bwMode="auto">
              <a:xfrm>
                <a:off x="0" y="2672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49" name="Rectangle 25"/>
              <p:cNvSpPr>
                <a:spLocks noChangeArrowheads="1"/>
              </p:cNvSpPr>
              <p:nvPr/>
            </p:nvSpPr>
            <p:spPr bwMode="auto">
              <a:xfrm>
                <a:off x="0" y="2816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50" name="Rectangle 26"/>
              <p:cNvSpPr>
                <a:spLocks noChangeArrowheads="1"/>
              </p:cNvSpPr>
              <p:nvPr/>
            </p:nvSpPr>
            <p:spPr bwMode="auto">
              <a:xfrm>
                <a:off x="0" y="2960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51" name="Rectangle 27"/>
              <p:cNvSpPr>
                <a:spLocks noChangeArrowheads="1"/>
              </p:cNvSpPr>
              <p:nvPr/>
            </p:nvSpPr>
            <p:spPr bwMode="auto">
              <a:xfrm>
                <a:off x="0" y="3104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52" name="Rectangle 28"/>
              <p:cNvSpPr>
                <a:spLocks noChangeArrowheads="1"/>
              </p:cNvSpPr>
              <p:nvPr/>
            </p:nvSpPr>
            <p:spPr bwMode="auto">
              <a:xfrm>
                <a:off x="0" y="3248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53" name="Rectangle 29"/>
              <p:cNvSpPr>
                <a:spLocks noChangeArrowheads="1"/>
              </p:cNvSpPr>
              <p:nvPr/>
            </p:nvSpPr>
            <p:spPr bwMode="auto">
              <a:xfrm>
                <a:off x="0" y="3392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54" name="Rectangle 30"/>
              <p:cNvSpPr>
                <a:spLocks noChangeArrowheads="1"/>
              </p:cNvSpPr>
              <p:nvPr/>
            </p:nvSpPr>
            <p:spPr bwMode="auto">
              <a:xfrm>
                <a:off x="0" y="3536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55" name="Rectangle 31"/>
              <p:cNvSpPr>
                <a:spLocks noChangeArrowheads="1"/>
              </p:cNvSpPr>
              <p:nvPr/>
            </p:nvSpPr>
            <p:spPr bwMode="auto">
              <a:xfrm>
                <a:off x="0" y="3680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56" name="Rectangle 32"/>
              <p:cNvSpPr>
                <a:spLocks noChangeArrowheads="1"/>
              </p:cNvSpPr>
              <p:nvPr/>
            </p:nvSpPr>
            <p:spPr bwMode="auto">
              <a:xfrm>
                <a:off x="0" y="3824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57" name="Rectangle 33"/>
              <p:cNvSpPr>
                <a:spLocks noChangeArrowheads="1"/>
              </p:cNvSpPr>
              <p:nvPr/>
            </p:nvSpPr>
            <p:spPr bwMode="auto">
              <a:xfrm>
                <a:off x="0" y="3968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58" name="Rectangle 34"/>
              <p:cNvSpPr>
                <a:spLocks noChangeArrowheads="1"/>
              </p:cNvSpPr>
              <p:nvPr/>
            </p:nvSpPr>
            <p:spPr bwMode="auto">
              <a:xfrm>
                <a:off x="0" y="4112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59" name="Rectangle 35"/>
              <p:cNvSpPr>
                <a:spLocks noChangeArrowheads="1"/>
              </p:cNvSpPr>
              <p:nvPr/>
            </p:nvSpPr>
            <p:spPr bwMode="auto">
              <a:xfrm>
                <a:off x="0" y="4256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60" name="Rectangle 36"/>
              <p:cNvSpPr>
                <a:spLocks noChangeArrowheads="1"/>
              </p:cNvSpPr>
              <p:nvPr/>
            </p:nvSpPr>
            <p:spPr bwMode="auto">
              <a:xfrm>
                <a:off x="0" y="4400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61" name="Rectangle 37"/>
              <p:cNvSpPr>
                <a:spLocks noChangeArrowheads="1"/>
              </p:cNvSpPr>
              <p:nvPr/>
            </p:nvSpPr>
            <p:spPr bwMode="auto">
              <a:xfrm>
                <a:off x="0" y="4544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62" name="Rectangle 38"/>
              <p:cNvSpPr>
                <a:spLocks noChangeArrowheads="1"/>
              </p:cNvSpPr>
              <p:nvPr/>
            </p:nvSpPr>
            <p:spPr bwMode="auto">
              <a:xfrm>
                <a:off x="0" y="4688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63" name="Rectangle 39"/>
              <p:cNvSpPr>
                <a:spLocks noChangeArrowheads="1"/>
              </p:cNvSpPr>
              <p:nvPr/>
            </p:nvSpPr>
            <p:spPr bwMode="auto">
              <a:xfrm>
                <a:off x="0" y="4832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64" name="Rectangle 40"/>
              <p:cNvSpPr>
                <a:spLocks noChangeArrowheads="1"/>
              </p:cNvSpPr>
              <p:nvPr/>
            </p:nvSpPr>
            <p:spPr bwMode="auto">
              <a:xfrm>
                <a:off x="0" y="4976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65" name="Rectangle 41"/>
              <p:cNvSpPr>
                <a:spLocks noChangeArrowheads="1"/>
              </p:cNvSpPr>
              <p:nvPr/>
            </p:nvSpPr>
            <p:spPr bwMode="auto">
              <a:xfrm>
                <a:off x="0" y="5120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66" name="Rectangle 42"/>
              <p:cNvSpPr>
                <a:spLocks noChangeArrowheads="1"/>
              </p:cNvSpPr>
              <p:nvPr/>
            </p:nvSpPr>
            <p:spPr bwMode="auto">
              <a:xfrm>
                <a:off x="0" y="5264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67" name="Rectangle 43"/>
              <p:cNvSpPr>
                <a:spLocks noChangeArrowheads="1"/>
              </p:cNvSpPr>
              <p:nvPr/>
            </p:nvSpPr>
            <p:spPr bwMode="auto">
              <a:xfrm>
                <a:off x="0" y="5408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  <p:sp useBgFill="1">
            <p:nvSpPr>
              <p:cNvPr id="1068" name="Rectangle 44"/>
              <p:cNvSpPr>
                <a:spLocks noChangeArrowheads="1"/>
              </p:cNvSpPr>
              <p:nvPr/>
            </p:nvSpPr>
            <p:spPr bwMode="auto">
              <a:xfrm>
                <a:off x="0" y="5552"/>
                <a:ext cx="4315" cy="80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GB"/>
              </a:p>
            </p:txBody>
          </p:sp>
        </p:grpSp>
      </p:grpSp>
      <p:sp>
        <p:nvSpPr>
          <p:cNvPr id="1071" name="Rectangle 47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228600"/>
            <a:ext cx="9296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72" name="Rectangle 48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9296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l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100000"/>
        <a:buFont typeface="Symbol" pitchFamily="18" charset="2"/>
        <a:buChar char="·"/>
        <a:defRPr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100000"/>
        <a:buChar char="•"/>
        <a:defRPr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543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è"/>
        <a:defRPr sz="1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002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100000"/>
        <a:buChar char="•"/>
        <a:defRPr sz="1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4574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100000"/>
        <a:buChar char="•"/>
        <a:defRPr sz="1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146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100000"/>
        <a:buChar char="•"/>
        <a:defRPr sz="1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3718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100000"/>
        <a:buChar char="•"/>
        <a:defRPr sz="1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29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100000"/>
        <a:buChar char="•"/>
        <a:defRPr sz="1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3.jpeg"/><Relationship Id="rId4" Type="http://schemas.openxmlformats.org/officeDocument/2006/relationships/image" Target="../media/image42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42.wmf"/><Relationship Id="rId4" Type="http://schemas.openxmlformats.org/officeDocument/2006/relationships/oleObject" Target="../embeddings/oleObject6.bin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47.wm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image" Target="../media/image8.jpe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9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jpe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gif"/><Relationship Id="rId3" Type="http://schemas.openxmlformats.org/officeDocument/2006/relationships/image" Target="../media/image81.png"/><Relationship Id="rId7" Type="http://schemas.openxmlformats.org/officeDocument/2006/relationships/image" Target="../media/image8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jpeg"/><Relationship Id="rId5" Type="http://schemas.openxmlformats.org/officeDocument/2006/relationships/image" Target="../media/image82.jpeg"/><Relationship Id="rId10" Type="http://schemas.openxmlformats.org/officeDocument/2006/relationships/image" Target="../media/image85.png"/><Relationship Id="rId4" Type="http://schemas.openxmlformats.org/officeDocument/2006/relationships/image" Target="../media/image33.wmf"/><Relationship Id="rId9" Type="http://schemas.openxmlformats.org/officeDocument/2006/relationships/slide" Target="slide4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9.png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7.wmf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4" descr="cernvudesatelli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-152400"/>
            <a:ext cx="10573767" cy="716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9448800" cy="1905000"/>
          </a:xfrm>
        </p:spPr>
        <p:txBody>
          <a:bodyPr/>
          <a:lstStyle/>
          <a:p>
            <a:pPr>
              <a:defRPr/>
            </a:pPr>
            <a:r>
              <a:rPr lang="en-US" sz="4800" dirty="0" smtClean="0"/>
              <a:t>Introduction to accelerators</a:t>
            </a:r>
            <a:br>
              <a:rPr lang="en-US" sz="4800" dirty="0" smtClean="0"/>
            </a:br>
            <a:r>
              <a:rPr lang="en-US" dirty="0" smtClean="0"/>
              <a:t>Django Manglunki</a:t>
            </a:r>
            <a:br>
              <a:rPr lang="en-US" dirty="0" smtClean="0"/>
            </a:br>
            <a:r>
              <a:rPr lang="en-US" dirty="0" smtClean="0"/>
              <a:t>CERN/BE/OP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/>
            <a:fld id="{747F31EE-441F-4508-96DB-28471E7B0C1B}" type="slidenum">
              <a:rPr lang="en-US" altLang="en-US"/>
              <a:pPr lvl="1"/>
              <a:t>10</a:t>
            </a:fld>
            <a:endParaRPr lang="en-US" altLang="en-US">
              <a:latin typeface="Times New Roman" pitchFamily="18" charset="0"/>
            </a:endParaRPr>
          </a:p>
        </p:txBody>
      </p:sp>
      <p:pic>
        <p:nvPicPr>
          <p:cNvPr id="57362" name="Picture 18" descr="sept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850" y="914400"/>
            <a:ext cx="5613400" cy="349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739511" y="0"/>
            <a:ext cx="8753740" cy="1066800"/>
          </a:xfrm>
        </p:spPr>
        <p:txBody>
          <a:bodyPr/>
          <a:lstStyle/>
          <a:p>
            <a:r>
              <a:rPr lang="en-US" altLang="en-US"/>
              <a:t>Injection/ejection systems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26150" y="914400"/>
            <a:ext cx="3384550" cy="762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en-US" sz="2800"/>
              <a:t>Septum magnet</a:t>
            </a:r>
          </a:p>
        </p:txBody>
      </p:sp>
      <p:pic>
        <p:nvPicPr>
          <p:cNvPr id="57363" name="Picture 19" descr="kick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00" y="2438400"/>
            <a:ext cx="3511815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7364" name="Rectangle 20"/>
          <p:cNvSpPr>
            <a:spLocks noChangeArrowheads="1"/>
          </p:cNvSpPr>
          <p:nvPr/>
        </p:nvSpPr>
        <p:spPr bwMode="auto">
          <a:xfrm>
            <a:off x="412750" y="5867400"/>
            <a:ext cx="338455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82562" tIns="46038" rIns="182562" bIns="46038"/>
          <a:lstStyle>
            <a:lvl1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/>
              <a:t>Kicker magnet</a:t>
            </a:r>
          </a:p>
        </p:txBody>
      </p:sp>
      <p:sp>
        <p:nvSpPr>
          <p:cNvPr id="57366" name="Rectangle 22"/>
          <p:cNvSpPr>
            <a:spLocks noChangeArrowheads="1"/>
          </p:cNvSpPr>
          <p:nvPr/>
        </p:nvSpPr>
        <p:spPr bwMode="auto">
          <a:xfrm>
            <a:off x="4210050" y="5486400"/>
            <a:ext cx="5448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82562" tIns="46038" rIns="182562" bIns="46038"/>
          <a:lstStyle>
            <a:lvl1pPr marL="342900" indent="-342900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Char char="–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lr>
                <a:srgbClr val="00CCFF"/>
              </a:buClr>
              <a:buSzPct val="65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tx1"/>
              </a:buClr>
              <a:buChar char="–"/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en-US" altLang="en-US"/>
              <a:t>Note: there are other systems</a:t>
            </a:r>
          </a:p>
        </p:txBody>
      </p:sp>
    </p:spTree>
    <p:extLst>
      <p:ext uri="{BB962C8B-B14F-4D97-AF65-F5344CB8AC3E}">
        <p14:creationId xmlns:p14="http://schemas.microsoft.com/office/powerpoint/2010/main" val="29848292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CERN's accelerator complex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/>
            <a:fld id="{C93FBC8C-4A45-411A-AF99-5E5111222F8D}" type="slidenum">
              <a:rPr lang="en-US" altLang="en-US"/>
              <a:pPr lvl="1"/>
              <a:t>11</a:t>
            </a:fld>
            <a:endParaRPr lang="en-US" altLang="en-US">
              <a:latin typeface="Times New Roman" pitchFamily="18" charset="0"/>
            </a:endParaRPr>
          </a:p>
        </p:txBody>
      </p:sp>
      <p:pic>
        <p:nvPicPr>
          <p:cNvPr id="61445" name="Picture 5" descr="kick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86200"/>
            <a:ext cx="10139892" cy="1165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96695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CERN's accelerator complex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/>
            <a:fld id="{EDA922D3-D652-4C5A-B7A7-E803A5D10A70}" type="slidenum">
              <a:rPr lang="en-US" altLang="en-US"/>
              <a:pPr lvl="1"/>
              <a:t>12</a:t>
            </a:fld>
            <a:endParaRPr lang="en-US" altLang="en-US">
              <a:latin typeface="Times New Roman" pitchFamily="18" charset="0"/>
            </a:endParaRPr>
          </a:p>
        </p:txBody>
      </p:sp>
      <p:pic>
        <p:nvPicPr>
          <p:cNvPr id="63491" name="Picture 3" descr="sept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226800" cy="6986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3641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/>
            <a:fld id="{1B329275-EC0E-4249-973F-2073D27AFB98}" type="slidenum">
              <a:rPr lang="en-US" altLang="en-US"/>
              <a:pPr lvl="1"/>
              <a:t>13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739511" y="0"/>
            <a:ext cx="5616839" cy="1066800"/>
          </a:xfrm>
        </p:spPr>
        <p:txBody>
          <a:bodyPr/>
          <a:lstStyle/>
          <a:p>
            <a:r>
              <a:rPr lang="en-US" altLang="en-US" dirty="0"/>
              <a:t>Other components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" y="1066800"/>
            <a:ext cx="4867010" cy="1981200"/>
          </a:xfrm>
        </p:spPr>
        <p:txBody>
          <a:bodyPr/>
          <a:lstStyle/>
          <a:p>
            <a:r>
              <a:rPr lang="en-US" altLang="en-US" sz="2800"/>
              <a:t>Vacuum pumps</a:t>
            </a:r>
          </a:p>
          <a:p>
            <a:r>
              <a:rPr lang="en-US" altLang="en-US" sz="2800"/>
              <a:t>Instrumentation</a:t>
            </a:r>
          </a:p>
          <a:p>
            <a:r>
              <a:rPr lang="en-US" altLang="en-US" sz="2800"/>
              <a:t>Corrector magnets</a:t>
            </a:r>
          </a:p>
          <a:p>
            <a:r>
              <a:rPr lang="en-US" altLang="en-US" sz="2800"/>
              <a:t>Safety elements</a:t>
            </a:r>
          </a:p>
          <a:p>
            <a:r>
              <a:rPr lang="en-US" altLang="en-US" sz="2800"/>
              <a:t>…</a:t>
            </a:r>
            <a:endParaRPr lang="en-US" altLang="en-US" sz="2400"/>
          </a:p>
        </p:txBody>
      </p:sp>
      <p:pic>
        <p:nvPicPr>
          <p:cNvPr id="93190" name="Picture 6" descr="picupbooster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3886201"/>
            <a:ext cx="2806700" cy="1814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3191" name="Picture 7" descr="Sd34i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9450" y="3581401"/>
            <a:ext cx="3136900" cy="231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3192" name="Picture 8" descr="Sd85i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00" y="381001"/>
            <a:ext cx="3136900" cy="231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3193" name="Picture 9" descr="Sd99i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00" y="2971800"/>
            <a:ext cx="33020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17817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CERN's accelerator complex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/>
            <a:fld id="{5D3D8A29-6E30-4BF6-85A5-39B2FFA88083}" type="slidenum">
              <a:rPr lang="en-US" altLang="en-US"/>
              <a:pPr lvl="1"/>
              <a:t>14</a:t>
            </a:fld>
            <a:endParaRPr lang="en-US" altLang="en-US">
              <a:latin typeface="Times New Roman" pitchFamily="18" charset="0"/>
            </a:endParaRPr>
          </a:p>
        </p:txBody>
      </p:sp>
      <p:pic>
        <p:nvPicPr>
          <p:cNvPr id="67586" name="Picture 2" descr="Sd99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84819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11538" y="6229350"/>
            <a:ext cx="3082925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fld id="{86088979-FC35-4304-B55C-EB8C51A85983}" type="slidenum">
              <a:rPr lang="en-US" altLang="en-US" b="0" smtClean="0">
                <a:latin typeface="Times New Roman" pitchFamily="18" charset="0"/>
              </a:rPr>
              <a:pPr algn="ctr"/>
              <a:t>15</a:t>
            </a:fld>
            <a:endParaRPr lang="en-US" altLang="en-US" b="0" smtClean="0">
              <a:latin typeface="Times New Roman" pitchFamily="18" charset="0"/>
            </a:endParaRPr>
          </a:p>
        </p:txBody>
      </p:sp>
      <p:sp>
        <p:nvSpPr>
          <p:cNvPr id="523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806700" y="228600"/>
            <a:ext cx="5451475" cy="685800"/>
          </a:xfrm>
        </p:spPr>
        <p:txBody>
          <a:bodyPr/>
          <a:lstStyle/>
          <a:p>
            <a:pPr>
              <a:defRPr/>
            </a:pPr>
            <a:r>
              <a:rPr lang="en-US"/>
              <a:t>Cycles &amp; Supercycles</a:t>
            </a:r>
          </a:p>
        </p:txBody>
      </p:sp>
      <p:sp>
        <p:nvSpPr>
          <p:cNvPr id="523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3150" y="1066800"/>
            <a:ext cx="7594600" cy="5105400"/>
          </a:xfrm>
        </p:spPr>
        <p:txBody>
          <a:bodyPr/>
          <a:lstStyle/>
          <a:p>
            <a:pPr>
              <a:defRPr/>
            </a:pPr>
            <a:r>
              <a:rPr lang="en-US"/>
              <a:t>Cycle:</a:t>
            </a:r>
          </a:p>
          <a:p>
            <a:pPr lvl="1">
              <a:defRPr/>
            </a:pPr>
            <a:r>
              <a:rPr lang="en-US"/>
              <a:t>Injection plateau or </a:t>
            </a:r>
            <a:r>
              <a:rPr lang="en-US" i="1"/>
              <a:t>flat bottom</a:t>
            </a:r>
          </a:p>
          <a:p>
            <a:pPr lvl="1">
              <a:defRPr/>
            </a:pPr>
            <a:r>
              <a:rPr lang="en-US"/>
              <a:t>   acceleration ramp</a:t>
            </a:r>
          </a:p>
          <a:p>
            <a:pPr lvl="1">
              <a:defRPr/>
            </a:pPr>
            <a:r>
              <a:rPr lang="en-US"/>
              <a:t>            ejection plateau or </a:t>
            </a:r>
            <a:r>
              <a:rPr lang="en-US" i="1"/>
              <a:t>flat top</a:t>
            </a:r>
          </a:p>
          <a:p>
            <a:pPr lvl="1">
              <a:defRPr/>
            </a:pPr>
            <a:r>
              <a:rPr lang="en-US"/>
              <a:t>                                                  field decrease ramp</a:t>
            </a:r>
          </a:p>
          <a:p>
            <a:pPr lvl="1">
              <a:buFont typeface="Franklin Gothic Medium" pitchFamily="34" charset="0"/>
              <a:buNone/>
              <a:defRPr/>
            </a:pPr>
            <a:endParaRPr lang="en-US"/>
          </a:p>
        </p:txBody>
      </p:sp>
      <p:sp>
        <p:nvSpPr>
          <p:cNvPr id="10246" name="Line 4"/>
          <p:cNvSpPr>
            <a:spLocks noChangeShapeType="1"/>
          </p:cNvSpPr>
          <p:nvPr/>
        </p:nvSpPr>
        <p:spPr bwMode="auto">
          <a:xfrm flipH="1">
            <a:off x="7181850" y="2971800"/>
            <a:ext cx="152400" cy="16764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47" name="Line 5"/>
          <p:cNvSpPr>
            <a:spLocks noChangeShapeType="1"/>
          </p:cNvSpPr>
          <p:nvPr/>
        </p:nvSpPr>
        <p:spPr bwMode="auto">
          <a:xfrm>
            <a:off x="3797300" y="2590800"/>
            <a:ext cx="1651000" cy="14478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48" name="Line 6"/>
          <p:cNvSpPr>
            <a:spLocks noChangeShapeType="1"/>
          </p:cNvSpPr>
          <p:nvPr/>
        </p:nvSpPr>
        <p:spPr bwMode="auto">
          <a:xfrm flipH="1">
            <a:off x="2228850" y="2286000"/>
            <a:ext cx="247650" cy="30480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49" name="Line 7"/>
          <p:cNvSpPr>
            <a:spLocks noChangeShapeType="1"/>
          </p:cNvSpPr>
          <p:nvPr/>
        </p:nvSpPr>
        <p:spPr bwMode="auto">
          <a:xfrm flipH="1">
            <a:off x="742950" y="1828800"/>
            <a:ext cx="1320800" cy="41148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50" name="Line 8"/>
          <p:cNvSpPr>
            <a:spLocks noChangeShapeType="1"/>
          </p:cNvSpPr>
          <p:nvPr/>
        </p:nvSpPr>
        <p:spPr bwMode="auto">
          <a:xfrm flipV="1">
            <a:off x="165100" y="6283325"/>
            <a:ext cx="909638" cy="41275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51" name="Line 9"/>
          <p:cNvSpPr>
            <a:spLocks noChangeShapeType="1"/>
          </p:cNvSpPr>
          <p:nvPr/>
        </p:nvSpPr>
        <p:spPr bwMode="auto">
          <a:xfrm>
            <a:off x="412750" y="5715000"/>
            <a:ext cx="140335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52" name="Line 10"/>
          <p:cNvSpPr>
            <a:spLocks noChangeShapeType="1"/>
          </p:cNvSpPr>
          <p:nvPr/>
        </p:nvSpPr>
        <p:spPr bwMode="auto">
          <a:xfrm flipV="1">
            <a:off x="1816100" y="4038600"/>
            <a:ext cx="1816100" cy="16764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53" name="Line 11"/>
          <p:cNvSpPr>
            <a:spLocks noChangeShapeType="1"/>
          </p:cNvSpPr>
          <p:nvPr/>
        </p:nvSpPr>
        <p:spPr bwMode="auto">
          <a:xfrm>
            <a:off x="3632200" y="4038600"/>
            <a:ext cx="321945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54" name="Line 12"/>
          <p:cNvSpPr>
            <a:spLocks noChangeShapeType="1"/>
          </p:cNvSpPr>
          <p:nvPr/>
        </p:nvSpPr>
        <p:spPr bwMode="auto">
          <a:xfrm>
            <a:off x="6851650" y="4038600"/>
            <a:ext cx="742950" cy="16764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55" name="Line 13"/>
          <p:cNvSpPr>
            <a:spLocks noChangeShapeType="1"/>
          </p:cNvSpPr>
          <p:nvPr/>
        </p:nvSpPr>
        <p:spPr bwMode="auto">
          <a:xfrm>
            <a:off x="7594600" y="5715000"/>
            <a:ext cx="90805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56" name="Line 14"/>
          <p:cNvSpPr>
            <a:spLocks noChangeShapeType="1"/>
          </p:cNvSpPr>
          <p:nvPr/>
        </p:nvSpPr>
        <p:spPr bwMode="auto">
          <a:xfrm>
            <a:off x="412750" y="5715000"/>
            <a:ext cx="3302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57" name="Line 15"/>
          <p:cNvSpPr>
            <a:spLocks noChangeShapeType="1"/>
          </p:cNvSpPr>
          <p:nvPr/>
        </p:nvSpPr>
        <p:spPr bwMode="auto">
          <a:xfrm flipV="1">
            <a:off x="742950" y="4724400"/>
            <a:ext cx="0" cy="9906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58" name="Line 16"/>
          <p:cNvSpPr>
            <a:spLocks noChangeShapeType="1"/>
          </p:cNvSpPr>
          <p:nvPr/>
        </p:nvSpPr>
        <p:spPr bwMode="auto">
          <a:xfrm>
            <a:off x="742950" y="4724400"/>
            <a:ext cx="9906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59" name="Line 17"/>
          <p:cNvSpPr>
            <a:spLocks noChangeShapeType="1"/>
          </p:cNvSpPr>
          <p:nvPr/>
        </p:nvSpPr>
        <p:spPr bwMode="auto">
          <a:xfrm flipV="1">
            <a:off x="1733550" y="3810000"/>
            <a:ext cx="0" cy="91440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60" name="Line 18"/>
          <p:cNvSpPr>
            <a:spLocks noChangeShapeType="1"/>
          </p:cNvSpPr>
          <p:nvPr/>
        </p:nvSpPr>
        <p:spPr bwMode="auto">
          <a:xfrm>
            <a:off x="1733550" y="3810000"/>
            <a:ext cx="19812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61" name="Line 19"/>
          <p:cNvSpPr>
            <a:spLocks noChangeShapeType="1"/>
          </p:cNvSpPr>
          <p:nvPr/>
        </p:nvSpPr>
        <p:spPr bwMode="auto">
          <a:xfrm>
            <a:off x="3714750" y="3810000"/>
            <a:ext cx="0" cy="5334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62" name="Line 20"/>
          <p:cNvSpPr>
            <a:spLocks noChangeShapeType="1"/>
          </p:cNvSpPr>
          <p:nvPr/>
        </p:nvSpPr>
        <p:spPr bwMode="auto">
          <a:xfrm>
            <a:off x="3714750" y="4343400"/>
            <a:ext cx="2971800" cy="9906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63" name="Line 21"/>
          <p:cNvSpPr>
            <a:spLocks noChangeShapeType="1"/>
          </p:cNvSpPr>
          <p:nvPr/>
        </p:nvSpPr>
        <p:spPr bwMode="auto">
          <a:xfrm>
            <a:off x="6686550" y="5334000"/>
            <a:ext cx="0" cy="3810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64" name="Line 22"/>
          <p:cNvSpPr>
            <a:spLocks noChangeShapeType="1"/>
          </p:cNvSpPr>
          <p:nvPr/>
        </p:nvSpPr>
        <p:spPr bwMode="auto">
          <a:xfrm>
            <a:off x="6686550" y="5715000"/>
            <a:ext cx="19812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65" name="Rectangle 23"/>
          <p:cNvSpPr>
            <a:spLocks noChangeArrowheads="1"/>
          </p:cNvSpPr>
          <p:nvPr/>
        </p:nvSpPr>
        <p:spPr bwMode="auto">
          <a:xfrm>
            <a:off x="2806700" y="5292725"/>
            <a:ext cx="1733550" cy="914400"/>
          </a:xfrm>
          <a:prstGeom prst="rect">
            <a:avLst/>
          </a:prstGeom>
          <a:solidFill>
            <a:schemeClr val="folHlink"/>
          </a:solidFill>
          <a:ln w="12700">
            <a:solidFill>
              <a:srgbClr val="66FFFF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10266" name="Line 24"/>
          <p:cNvSpPr>
            <a:spLocks noChangeShapeType="1"/>
          </p:cNvSpPr>
          <p:nvPr/>
        </p:nvSpPr>
        <p:spPr bwMode="auto">
          <a:xfrm>
            <a:off x="3384550" y="5521325"/>
            <a:ext cx="90805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67" name="Line 25"/>
          <p:cNvSpPr>
            <a:spLocks noChangeShapeType="1"/>
          </p:cNvSpPr>
          <p:nvPr/>
        </p:nvSpPr>
        <p:spPr bwMode="auto">
          <a:xfrm>
            <a:off x="3384550" y="5826125"/>
            <a:ext cx="90805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268" name="Text Box 26"/>
          <p:cNvSpPr txBox="1">
            <a:spLocks noChangeArrowheads="1"/>
          </p:cNvSpPr>
          <p:nvPr/>
        </p:nvSpPr>
        <p:spPr bwMode="auto">
          <a:xfrm>
            <a:off x="2871788" y="5257800"/>
            <a:ext cx="595312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400">
                <a:solidFill>
                  <a:schemeClr val="accent2"/>
                </a:solidFill>
                <a:latin typeface="Times New Roman" pitchFamily="18" charset="0"/>
              </a:rPr>
              <a:t>B</a:t>
            </a:r>
          </a:p>
          <a:p>
            <a:pPr eaLnBrk="1" hangingPunct="1"/>
            <a:r>
              <a:rPr lang="en-US" altLang="en-US" sz="2400">
                <a:solidFill>
                  <a:srgbClr val="FFCC00"/>
                </a:solidFill>
                <a:latin typeface="Times New Roman" pitchFamily="18" charset="0"/>
              </a:rPr>
              <a:t>I</a:t>
            </a:r>
            <a:r>
              <a:rPr lang="en-US" altLang="en-US" sz="2400" baseline="-25000">
                <a:solidFill>
                  <a:srgbClr val="FFCC00"/>
                </a:solidFill>
                <a:latin typeface="Times New Roman" pitchFamily="18" charset="0"/>
              </a:rPr>
              <a:t>P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11538" y="6229350"/>
            <a:ext cx="3082925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fld id="{E3EFF52A-749C-4188-AE09-F2744088FC7F}" type="slidenum">
              <a:rPr lang="en-US" altLang="en-US" b="0" smtClean="0">
                <a:latin typeface="Times New Roman" pitchFamily="18" charset="0"/>
              </a:rPr>
              <a:pPr algn="ctr"/>
              <a:t>16</a:t>
            </a:fld>
            <a:endParaRPr lang="en-US" altLang="en-US" b="0" smtClean="0">
              <a:latin typeface="Times New Roman" pitchFamily="18" charset="0"/>
            </a:endParaRPr>
          </a:p>
        </p:txBody>
      </p:sp>
      <p:sp>
        <p:nvSpPr>
          <p:cNvPr id="524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228600"/>
            <a:ext cx="6273800" cy="762000"/>
          </a:xfrm>
        </p:spPr>
        <p:txBody>
          <a:bodyPr/>
          <a:lstStyle/>
          <a:p>
            <a:pPr>
              <a:defRPr/>
            </a:pPr>
            <a:r>
              <a:rPr lang="en-US"/>
              <a:t>PS Supercycle</a:t>
            </a:r>
          </a:p>
        </p:txBody>
      </p:sp>
      <p:pic>
        <p:nvPicPr>
          <p:cNvPr id="11269" name="Picture 4" descr="supercycle43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09663" y="1141413"/>
            <a:ext cx="7770812" cy="51673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4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35075" y="5257800"/>
            <a:ext cx="8670925" cy="533400"/>
          </a:xfrm>
        </p:spPr>
        <p:txBody>
          <a:bodyPr lIns="182562" rIns="182562"/>
          <a:lstStyle/>
          <a:p>
            <a:pPr>
              <a:buFont typeface="Arial Unicode MS" pitchFamily="34" charset="-128"/>
              <a:buNone/>
              <a:defRPr/>
            </a:pPr>
            <a:r>
              <a:rPr lang="en-US" sz="2000"/>
              <a:t>Energy, Intensity, Destination…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11538" y="6229350"/>
            <a:ext cx="3082925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fld id="{A3DF89F2-898B-41A5-9C6C-BFE27D3A3D13}" type="slidenum">
              <a:rPr lang="en-US" altLang="en-US" b="0" smtClean="0">
                <a:latin typeface="Times New Roman" pitchFamily="18" charset="0"/>
              </a:rPr>
              <a:pPr algn="ctr"/>
              <a:t>17</a:t>
            </a:fld>
            <a:endParaRPr lang="en-US" altLang="en-US" b="0" smtClean="0">
              <a:latin typeface="Times New Roman" pitchFamily="18" charset="0"/>
            </a:endParaRPr>
          </a:p>
        </p:txBody>
      </p:sp>
      <p:sp>
        <p:nvSpPr>
          <p:cNvPr id="422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073150" y="152400"/>
            <a:ext cx="8667750" cy="838200"/>
          </a:xfrm>
        </p:spPr>
        <p:txBody>
          <a:bodyPr/>
          <a:lstStyle/>
          <a:p>
            <a:pPr>
              <a:defRPr/>
            </a:pPr>
            <a:r>
              <a:rPr lang="en-US"/>
              <a:t>SPS supercycle</a:t>
            </a:r>
          </a:p>
        </p:txBody>
      </p:sp>
      <p:pic>
        <p:nvPicPr>
          <p:cNvPr id="1229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1066800"/>
            <a:ext cx="9410700" cy="525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Rectangle 5"/>
          <p:cNvSpPr>
            <a:spLocks noChangeArrowheads="1"/>
          </p:cNvSpPr>
          <p:nvPr/>
        </p:nvSpPr>
        <p:spPr bwMode="auto">
          <a:xfrm>
            <a:off x="412750" y="1447800"/>
            <a:ext cx="1816100" cy="990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12295" name="WordArt 4"/>
          <p:cNvSpPr>
            <a:spLocks noChangeArrowheads="1" noChangeShapeType="1" noTextEdit="1"/>
          </p:cNvSpPr>
          <p:nvPr/>
        </p:nvSpPr>
        <p:spPr bwMode="auto">
          <a:xfrm>
            <a:off x="577850" y="1524000"/>
            <a:ext cx="1568450" cy="857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2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Double</a:t>
            </a:r>
          </a:p>
          <a:p>
            <a:pPr algn="ctr"/>
            <a:r>
              <a:rPr lang="en-GB" sz="2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injection</a:t>
            </a:r>
          </a:p>
        </p:txBody>
      </p:sp>
      <p:sp>
        <p:nvSpPr>
          <p:cNvPr id="12296" name="Rectangle 6"/>
          <p:cNvSpPr>
            <a:spLocks noChangeArrowheads="1"/>
          </p:cNvSpPr>
          <p:nvPr/>
        </p:nvSpPr>
        <p:spPr bwMode="auto">
          <a:xfrm>
            <a:off x="1651000" y="4419600"/>
            <a:ext cx="2559050" cy="609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12297" name="WordArt 7"/>
          <p:cNvSpPr>
            <a:spLocks noChangeArrowheads="1" noChangeShapeType="1" noTextEdit="1"/>
          </p:cNvSpPr>
          <p:nvPr/>
        </p:nvSpPr>
        <p:spPr bwMode="auto">
          <a:xfrm>
            <a:off x="1733550" y="4495800"/>
            <a:ext cx="239395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2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Acceleration ramp</a:t>
            </a:r>
          </a:p>
        </p:txBody>
      </p:sp>
      <p:sp>
        <p:nvSpPr>
          <p:cNvPr id="12298" name="Rectangle 8"/>
          <p:cNvSpPr>
            <a:spLocks noChangeArrowheads="1"/>
          </p:cNvSpPr>
          <p:nvPr/>
        </p:nvSpPr>
        <p:spPr bwMode="auto">
          <a:xfrm>
            <a:off x="5283200" y="1143000"/>
            <a:ext cx="1733550" cy="533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GB" altLang="en-US"/>
          </a:p>
        </p:txBody>
      </p:sp>
      <p:sp>
        <p:nvSpPr>
          <p:cNvPr id="12299" name="WordArt 9"/>
          <p:cNvSpPr>
            <a:spLocks noChangeArrowheads="1" noChangeShapeType="1" noTextEdit="1"/>
          </p:cNvSpPr>
          <p:nvPr/>
        </p:nvSpPr>
        <p:spPr bwMode="auto">
          <a:xfrm>
            <a:off x="5365750" y="1219200"/>
            <a:ext cx="156845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2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Extraction</a:t>
            </a:r>
          </a:p>
        </p:txBody>
      </p:sp>
      <p:sp>
        <p:nvSpPr>
          <p:cNvPr id="12300" name="WordArt 13"/>
          <p:cNvSpPr>
            <a:spLocks noChangeArrowheads="1" noChangeShapeType="1" noTextEdit="1"/>
          </p:cNvSpPr>
          <p:nvPr/>
        </p:nvSpPr>
        <p:spPr bwMode="auto">
          <a:xfrm>
            <a:off x="6604000" y="5334000"/>
            <a:ext cx="26416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2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LHC pilot cycle</a:t>
            </a:r>
          </a:p>
        </p:txBody>
      </p:sp>
      <p:sp>
        <p:nvSpPr>
          <p:cNvPr id="12301" name="Line 14"/>
          <p:cNvSpPr>
            <a:spLocks noChangeShapeType="1"/>
          </p:cNvSpPr>
          <p:nvPr/>
        </p:nvSpPr>
        <p:spPr bwMode="auto">
          <a:xfrm flipH="1">
            <a:off x="330200" y="2438400"/>
            <a:ext cx="330200" cy="15240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10800000" wrap="none" anchor="ctr"/>
          <a:lstStyle/>
          <a:p>
            <a:endParaRPr lang="en-GB"/>
          </a:p>
        </p:txBody>
      </p:sp>
      <p:sp>
        <p:nvSpPr>
          <p:cNvPr id="12302" name="Line 15"/>
          <p:cNvSpPr>
            <a:spLocks noChangeShapeType="1"/>
          </p:cNvSpPr>
          <p:nvPr/>
        </p:nvSpPr>
        <p:spPr bwMode="auto">
          <a:xfrm>
            <a:off x="660400" y="2438400"/>
            <a:ext cx="330200" cy="3048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10800000" wrap="none" anchor="ctr"/>
          <a:lstStyle/>
          <a:p>
            <a:endParaRPr lang="en-GB"/>
          </a:p>
        </p:txBody>
      </p:sp>
      <p:sp>
        <p:nvSpPr>
          <p:cNvPr id="12303" name="Line 16"/>
          <p:cNvSpPr>
            <a:spLocks noChangeShapeType="1"/>
          </p:cNvSpPr>
          <p:nvPr/>
        </p:nvSpPr>
        <p:spPr bwMode="auto">
          <a:xfrm flipH="1" flipV="1">
            <a:off x="1981200" y="3352800"/>
            <a:ext cx="825500" cy="10668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10800000" wrap="none" anchor="ctr"/>
          <a:lstStyle/>
          <a:p>
            <a:endParaRPr lang="en-GB"/>
          </a:p>
        </p:txBody>
      </p:sp>
      <p:sp>
        <p:nvSpPr>
          <p:cNvPr id="12304" name="Line 17"/>
          <p:cNvSpPr>
            <a:spLocks noChangeShapeType="1"/>
          </p:cNvSpPr>
          <p:nvPr/>
        </p:nvSpPr>
        <p:spPr bwMode="auto">
          <a:xfrm flipH="1">
            <a:off x="3797300" y="1524000"/>
            <a:ext cx="1485900" cy="6096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10800000" wrap="none" anchor="ctr"/>
          <a:lstStyle/>
          <a:p>
            <a:endParaRPr lang="en-GB"/>
          </a:p>
        </p:txBody>
      </p:sp>
      <p:sp>
        <p:nvSpPr>
          <p:cNvPr id="12305" name="WordArt 19"/>
          <p:cNvSpPr>
            <a:spLocks noChangeArrowheads="1" noChangeShapeType="1" noTextEdit="1"/>
          </p:cNvSpPr>
          <p:nvPr/>
        </p:nvSpPr>
        <p:spPr bwMode="auto">
          <a:xfrm>
            <a:off x="1816100" y="5334000"/>
            <a:ext cx="26416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24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Fixed target cycle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11538" y="6229350"/>
            <a:ext cx="3082925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fld id="{DB7369B5-F631-489B-A471-869C113D5ED9}" type="slidenum">
              <a:rPr lang="en-US" altLang="en-US" b="0" smtClean="0">
                <a:latin typeface="Times New Roman" pitchFamily="18" charset="0"/>
              </a:rPr>
              <a:pPr algn="ctr"/>
              <a:t>18</a:t>
            </a:fld>
            <a:endParaRPr lang="en-US" altLang="en-US" b="0" smtClean="0">
              <a:latin typeface="Times New Roman" pitchFamily="18" charset="0"/>
            </a:endParaRPr>
          </a:p>
        </p:txBody>
      </p:sp>
      <p:sp>
        <p:nvSpPr>
          <p:cNvPr id="525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52525" y="228600"/>
            <a:ext cx="8753475" cy="685800"/>
          </a:xfrm>
        </p:spPr>
        <p:txBody>
          <a:bodyPr/>
          <a:lstStyle/>
          <a:p>
            <a:pPr>
              <a:defRPr/>
            </a:pPr>
            <a:r>
              <a:rPr lang="en-US"/>
              <a:t>Cycles &amp; Supercycles</a:t>
            </a:r>
          </a:p>
        </p:txBody>
      </p:sp>
      <p:sp>
        <p:nvSpPr>
          <p:cNvPr id="525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8420100" cy="5638800"/>
          </a:xfrm>
        </p:spPr>
        <p:txBody>
          <a:bodyPr lIns="182562" rIns="182562"/>
          <a:lstStyle/>
          <a:p>
            <a:pPr>
              <a:buFont typeface="Webdings" pitchFamily="18" charset="2"/>
              <a:buChar char=":"/>
              <a:defRPr/>
            </a:pPr>
            <a:r>
              <a:rPr lang="en-US"/>
              <a:t>SPS</a:t>
            </a:r>
          </a:p>
          <a:p>
            <a:pPr>
              <a:buFont typeface="Webdings" pitchFamily="18" charset="2"/>
              <a:buChar char="¥"/>
              <a:defRPr/>
            </a:pPr>
            <a:endParaRPr lang="en-US"/>
          </a:p>
          <a:p>
            <a:pPr>
              <a:buFont typeface="Webdings" pitchFamily="18" charset="2"/>
              <a:buChar char="¥"/>
              <a:defRPr/>
            </a:pPr>
            <a:endParaRPr lang="en-US"/>
          </a:p>
          <a:p>
            <a:pPr>
              <a:buFont typeface="Webdings" pitchFamily="18" charset="2"/>
              <a:buChar char="¥"/>
              <a:defRPr/>
            </a:pPr>
            <a:endParaRPr lang="en-US"/>
          </a:p>
          <a:p>
            <a:pPr>
              <a:buFont typeface="Webdings" pitchFamily="18" charset="2"/>
              <a:buChar char="8"/>
              <a:defRPr/>
            </a:pPr>
            <a:r>
              <a:rPr lang="en-US"/>
              <a:t>CPS</a:t>
            </a:r>
          </a:p>
          <a:p>
            <a:pPr>
              <a:buFont typeface="Webdings" pitchFamily="18" charset="2"/>
              <a:buChar char="¥"/>
              <a:defRPr/>
            </a:pPr>
            <a:endParaRPr lang="en-US"/>
          </a:p>
          <a:p>
            <a:pPr>
              <a:buFont typeface="Webdings" pitchFamily="18" charset="2"/>
              <a:buChar char="¥"/>
              <a:defRPr/>
            </a:pPr>
            <a:endParaRPr lang="en-US"/>
          </a:p>
          <a:p>
            <a:pPr>
              <a:buFont typeface="Webdings" pitchFamily="18" charset="2"/>
              <a:buChar char="4"/>
              <a:defRPr/>
            </a:pPr>
            <a:endParaRPr lang="en-US"/>
          </a:p>
          <a:p>
            <a:pPr>
              <a:buFont typeface="Webdings" pitchFamily="18" charset="2"/>
              <a:buChar char="4"/>
              <a:defRPr/>
            </a:pPr>
            <a:endParaRPr lang="en-US"/>
          </a:p>
          <a:p>
            <a:pPr>
              <a:buFont typeface="Webdings" pitchFamily="18" charset="2"/>
              <a:buChar char="4"/>
              <a:defRPr/>
            </a:pPr>
            <a:r>
              <a:rPr lang="en-US"/>
              <a:t>PSB</a:t>
            </a:r>
          </a:p>
          <a:p>
            <a:pPr>
              <a:buFont typeface="Webdings" pitchFamily="18" charset="2"/>
              <a:buChar char="¥"/>
              <a:defRPr/>
            </a:pPr>
            <a:endParaRPr lang="en-US"/>
          </a:p>
          <a:p>
            <a:pPr>
              <a:buFont typeface="Webdings" pitchFamily="18" charset="2"/>
              <a:buChar char="¥"/>
              <a:defRPr/>
            </a:pPr>
            <a:endParaRPr lang="en-US"/>
          </a:p>
          <a:p>
            <a:pPr>
              <a:buFont typeface="Webdings" pitchFamily="18" charset="2"/>
              <a:buNone/>
              <a:defRPr/>
            </a:pPr>
            <a:endParaRPr lang="en-US"/>
          </a:p>
        </p:txBody>
      </p:sp>
      <p:pic>
        <p:nvPicPr>
          <p:cNvPr id="1331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054100"/>
            <a:ext cx="8255000" cy="530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11538" y="6229350"/>
            <a:ext cx="3082925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fld id="{A3F09F23-8820-4965-AF64-8BF2D57DB5E5}" type="slidenum">
              <a:rPr lang="en-US" altLang="en-US" b="0" smtClean="0">
                <a:latin typeface="Times New Roman" pitchFamily="18" charset="0"/>
              </a:rPr>
              <a:pPr algn="ctr"/>
              <a:t>19</a:t>
            </a:fld>
            <a:endParaRPr lang="en-US" altLang="en-US" b="0" smtClean="0">
              <a:latin typeface="Times New Roman" pitchFamily="18" charset="0"/>
            </a:endParaRPr>
          </a:p>
        </p:txBody>
      </p:sp>
      <p:sp>
        <p:nvSpPr>
          <p:cNvPr id="526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816100" y="228600"/>
            <a:ext cx="7927975" cy="685800"/>
          </a:xfrm>
        </p:spPr>
        <p:txBody>
          <a:bodyPr/>
          <a:lstStyle/>
          <a:p>
            <a:pPr>
              <a:defRPr/>
            </a:pPr>
            <a:r>
              <a:rPr lang="en-US"/>
              <a:t>Cycles &amp; Supercycles</a:t>
            </a:r>
          </a:p>
        </p:txBody>
      </p:sp>
      <p:pic>
        <p:nvPicPr>
          <p:cNvPr id="14341" name="Picture 3" descr="BCDedi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550" y="1828800"/>
            <a:ext cx="10071100" cy="348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9601200" cy="685800"/>
          </a:xfrm>
        </p:spPr>
        <p:txBody>
          <a:bodyPr/>
          <a:lstStyle/>
          <a:p>
            <a:pPr>
              <a:defRPr/>
            </a:pPr>
            <a:r>
              <a:rPr lang="en-US" u="sng" smtClean="0"/>
              <a:t>Tools for High Energy Physics</a:t>
            </a:r>
            <a:endParaRPr lang="en-US" u="sng" dirty="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3810000" cy="2286000"/>
          </a:xfrm>
        </p:spPr>
        <p:txBody>
          <a:bodyPr/>
          <a:lstStyle/>
          <a:p>
            <a:pPr>
              <a:defRPr/>
            </a:pPr>
            <a:r>
              <a:rPr lang="en-US" sz="3600" smtClean="0"/>
              <a:t>Accelerators</a:t>
            </a:r>
          </a:p>
          <a:p>
            <a:pPr>
              <a:defRPr/>
            </a:pPr>
            <a:r>
              <a:rPr lang="en-US" sz="3600" smtClean="0"/>
              <a:t>Detectors</a:t>
            </a:r>
          </a:p>
          <a:p>
            <a:pPr>
              <a:defRPr/>
            </a:pPr>
            <a:r>
              <a:rPr lang="en-US" sz="3600" smtClean="0"/>
              <a:t>Computers</a:t>
            </a:r>
            <a:endParaRPr lang="en-US" sz="3600" dirty="0" smtClean="0"/>
          </a:p>
        </p:txBody>
      </p:sp>
      <p:pic>
        <p:nvPicPr>
          <p:cNvPr id="8196" name="Picture 5" descr="PS9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914400"/>
            <a:ext cx="4191000" cy="309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6" descr="opal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24200"/>
            <a:ext cx="3794125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7" descr="0101002_0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114800"/>
            <a:ext cx="53340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3400" y="0"/>
            <a:ext cx="11658600" cy="784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b="0" smtClean="0">
                <a:latin typeface="Times New Roman" pitchFamily="18" charset="0"/>
              </a:rPr>
              <a:t>The LHC injector chain</a:t>
            </a:r>
          </a:p>
        </p:txBody>
      </p:sp>
      <p:sp>
        <p:nvSpPr>
          <p:cNvPr id="1638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11538" y="6229350"/>
            <a:ext cx="3082925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fld id="{A239E0F5-1C19-48BA-BD05-5978349AC3A4}" type="slidenum">
              <a:rPr lang="en-US" altLang="en-US" b="0" smtClean="0">
                <a:latin typeface="Times New Roman" pitchFamily="18" charset="0"/>
              </a:rPr>
              <a:pPr algn="ctr"/>
              <a:t>21</a:t>
            </a:fld>
            <a:endParaRPr lang="en-US" altLang="en-US" b="0" smtClean="0">
              <a:latin typeface="Times New Roman" pitchFamily="18" charset="0"/>
            </a:endParaRPr>
          </a:p>
        </p:txBody>
      </p:sp>
      <p:pic>
        <p:nvPicPr>
          <p:cNvPr id="16388" name="Picture 2" descr="sour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3" descr="source detai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81525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965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4648200"/>
            <a:ext cx="4870450" cy="1143000"/>
          </a:xfrm>
        </p:spPr>
        <p:txBody>
          <a:bodyPr/>
          <a:lstStyle/>
          <a:p>
            <a:pPr>
              <a:defRPr/>
            </a:pPr>
            <a:r>
              <a:rPr lang="en-US" sz="1900">
                <a:effectLst>
                  <a:outerShdw blurRad="38100" dist="38100" dir="2700000" algn="tl">
                    <a:srgbClr val="C0C0C0"/>
                  </a:outerShdw>
                </a:effectLst>
              </a:rPr>
              <a:t>Duoplasmatron proton source</a:t>
            </a:r>
            <a:br>
              <a:rPr lang="en-US" sz="19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900">
                <a:effectLst>
                  <a:outerShdw blurRad="38100" dist="38100" dir="2700000" algn="tl">
                    <a:srgbClr val="C0C0C0"/>
                  </a:outerShdw>
                </a:effectLst>
              </a:rPr>
              <a:t>90keV ; 500mA</a:t>
            </a:r>
            <a:r>
              <a:rPr lang="en-US" sz="1900"/>
              <a:t> </a:t>
            </a:r>
          </a:p>
        </p:txBody>
      </p:sp>
      <p:sp>
        <p:nvSpPr>
          <p:cNvPr id="539653" name="Rectangle 5"/>
          <p:cNvSpPr>
            <a:spLocks noChangeArrowheads="1"/>
          </p:cNvSpPr>
          <p:nvPr/>
        </p:nvSpPr>
        <p:spPr bwMode="auto">
          <a:xfrm>
            <a:off x="3797300" y="1219200"/>
            <a:ext cx="56959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en-US" sz="19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Radio Frequency </a:t>
            </a:r>
            <a:r>
              <a:rPr lang="en-US" sz="1900" dirty="0" err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Quadrupole</a:t>
            </a:r>
            <a:r>
              <a:rPr lang="en-US" sz="19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 (RFQ)</a:t>
            </a:r>
            <a:br>
              <a:rPr lang="en-US" sz="19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</a:br>
            <a:r>
              <a:rPr lang="en-US" sz="19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~1m ; 750keV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b="0" smtClean="0">
                <a:latin typeface="Times New Roman" pitchFamily="18" charset="0"/>
              </a:rPr>
              <a:t>The LHC injector chain</a:t>
            </a:r>
          </a:p>
        </p:txBody>
      </p:sp>
      <p:sp>
        <p:nvSpPr>
          <p:cNvPr id="174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11538" y="6229350"/>
            <a:ext cx="3082925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fld id="{2EAA5C18-C376-49FC-A4CB-6C1B8F95AF8C}" type="slidenum">
              <a:rPr lang="en-US" altLang="en-US" b="0" smtClean="0">
                <a:latin typeface="Times New Roman" pitchFamily="18" charset="0"/>
              </a:rPr>
              <a:pPr algn="ctr"/>
              <a:t>22</a:t>
            </a:fld>
            <a:endParaRPr lang="en-US" altLang="en-US" b="0" smtClean="0">
              <a:latin typeface="Times New Roman" pitchFamily="18" charset="0"/>
            </a:endParaRPr>
          </a:p>
        </p:txBody>
      </p:sp>
      <p:sp>
        <p:nvSpPr>
          <p:cNvPr id="540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77850" y="152400"/>
            <a:ext cx="9328150" cy="914400"/>
          </a:xfrm>
        </p:spPr>
        <p:txBody>
          <a:bodyPr/>
          <a:lstStyle/>
          <a:p>
            <a:pPr>
              <a:defRPr/>
            </a:pPr>
            <a:r>
              <a:rPr lang="en-US" sz="3000"/>
              <a:t>The accelerator complex  at CERN</a:t>
            </a:r>
          </a:p>
        </p:txBody>
      </p:sp>
      <p:sp>
        <p:nvSpPr>
          <p:cNvPr id="17413" name="Rectangle 3"/>
          <p:cNvSpPr>
            <a:spLocks noChangeArrowheads="1"/>
          </p:cNvSpPr>
          <p:nvPr/>
        </p:nvSpPr>
        <p:spPr bwMode="auto">
          <a:xfrm>
            <a:off x="247650" y="1066800"/>
            <a:ext cx="36322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2562" tIns="46038" rIns="182562" bIns="46038"/>
          <a:lstStyle>
            <a:lvl1pPr marL="342900" indent="-342900"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  <a:buClr>
                <a:srgbClr val="000099"/>
              </a:buClr>
              <a:buFont typeface="Arial Unicode MS" pitchFamily="34" charset="-128"/>
              <a:buChar char="●"/>
            </a:pPr>
            <a:r>
              <a:rPr lang="en-US" altLang="en-US" sz="1600">
                <a:solidFill>
                  <a:srgbClr val="000099"/>
                </a:solidFill>
                <a:latin typeface="Arial Unicode MS" pitchFamily="34" charset="-128"/>
              </a:rPr>
              <a:t>PSB, PS, SPS</a:t>
            </a:r>
          </a:p>
        </p:txBody>
      </p:sp>
      <p:pic>
        <p:nvPicPr>
          <p:cNvPr id="1741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7650" y="-304800"/>
            <a:ext cx="10401300" cy="763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540677" name="Rectangle 5"/>
          <p:cNvSpPr>
            <a:spLocks noChangeArrowheads="1"/>
          </p:cNvSpPr>
          <p:nvPr/>
        </p:nvSpPr>
        <p:spPr bwMode="auto">
          <a:xfrm>
            <a:off x="825500" y="5410200"/>
            <a:ext cx="767715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en-US" sz="29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Radio Frequency </a:t>
            </a:r>
            <a:r>
              <a:rPr lang="en-US" sz="29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Quadrupole</a:t>
            </a:r>
            <a:r>
              <a:rPr lang="en-US" sz="29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 (RFQ)</a:t>
            </a:r>
            <a:br>
              <a:rPr lang="en-US" sz="29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</a:br>
            <a:r>
              <a:rPr lang="en-US" sz="29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~1m ; 750keV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b="0" smtClean="0">
                <a:latin typeface="Times New Roman" pitchFamily="18" charset="0"/>
              </a:rPr>
              <a:t>The LHC injector chain</a:t>
            </a:r>
          </a:p>
        </p:txBody>
      </p:sp>
      <p:sp>
        <p:nvSpPr>
          <p:cNvPr id="1843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11538" y="6229350"/>
            <a:ext cx="3082925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fld id="{5E55742F-CA7C-41CB-8079-B8C62D2F42E5}" type="slidenum">
              <a:rPr lang="en-US" altLang="en-US" b="0" smtClean="0">
                <a:latin typeface="Times New Roman" pitchFamily="18" charset="0"/>
              </a:rPr>
              <a:pPr algn="ctr"/>
              <a:t>23</a:t>
            </a:fld>
            <a:endParaRPr lang="en-US" altLang="en-US" b="0" smtClean="0">
              <a:latin typeface="Times New Roman" pitchFamily="18" charset="0"/>
            </a:endParaRPr>
          </a:p>
        </p:txBody>
      </p:sp>
      <p:pic>
        <p:nvPicPr>
          <p:cNvPr id="18436" name="Picture 2" descr="linac2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360025" cy="717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1699" name="Rectangle 3"/>
          <p:cNvSpPr>
            <a:spLocks noChangeArrowheads="1"/>
          </p:cNvSpPr>
          <p:nvPr/>
        </p:nvSpPr>
        <p:spPr bwMode="auto">
          <a:xfrm>
            <a:off x="990600" y="5715000"/>
            <a:ext cx="56959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en-US" sz="29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Linac</a:t>
            </a:r>
            <a:r>
              <a:rPr lang="en-US" sz="29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 2</a:t>
            </a:r>
            <a:br>
              <a:rPr lang="en-US" sz="29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</a:br>
            <a:r>
              <a:rPr lang="en-US" sz="29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30m ; 50MeV ; 180mA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b="0" smtClean="0">
                <a:latin typeface="Times New Roman" pitchFamily="18" charset="0"/>
              </a:rPr>
              <a:t>The LHC injector chain</a:t>
            </a:r>
          </a:p>
        </p:txBody>
      </p:sp>
      <p:sp>
        <p:nvSpPr>
          <p:cNvPr id="1945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11538" y="6229350"/>
            <a:ext cx="3082925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fld id="{46C04091-4E81-4F25-ACB5-BB4A3CF23A8A}" type="slidenum">
              <a:rPr lang="en-US" altLang="en-US" b="0" smtClean="0">
                <a:latin typeface="Times New Roman" pitchFamily="18" charset="0"/>
              </a:rPr>
              <a:pPr algn="ctr"/>
              <a:t>24</a:t>
            </a:fld>
            <a:endParaRPr lang="en-US" altLang="en-US" b="0" smtClean="0">
              <a:latin typeface="Times New Roman" pitchFamily="18" charset="0"/>
            </a:endParaRPr>
          </a:p>
        </p:txBody>
      </p:sp>
      <p:pic>
        <p:nvPicPr>
          <p:cNvPr id="19460" name="Picture 2" descr="linac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726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23" name="Rectangle 3"/>
          <p:cNvSpPr>
            <a:spLocks noChangeArrowheads="1"/>
          </p:cNvSpPr>
          <p:nvPr/>
        </p:nvSpPr>
        <p:spPr bwMode="auto">
          <a:xfrm>
            <a:off x="4622800" y="5181600"/>
            <a:ext cx="73469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en-US" sz="29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Linac</a:t>
            </a:r>
            <a:r>
              <a:rPr lang="en-US" sz="29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 2</a:t>
            </a:r>
            <a:br>
              <a:rPr lang="en-US" sz="29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</a:br>
            <a:r>
              <a:rPr lang="en-US" sz="29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30m ; 50MeV ; 180mA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b="0" smtClean="0">
                <a:latin typeface="Times New Roman" pitchFamily="18" charset="0"/>
              </a:rPr>
              <a:t>The LHC injector chain</a:t>
            </a:r>
          </a:p>
        </p:txBody>
      </p:sp>
      <p:sp>
        <p:nvSpPr>
          <p:cNvPr id="2048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11538" y="6229350"/>
            <a:ext cx="3082925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fld id="{EC65970B-C1F4-44FA-B1E7-E0C71FECADAB}" type="slidenum">
              <a:rPr lang="en-US" altLang="en-US" b="0" smtClean="0">
                <a:latin typeface="Times New Roman" pitchFamily="18" charset="0"/>
              </a:rPr>
              <a:pPr algn="ctr"/>
              <a:t>25</a:t>
            </a:fld>
            <a:endParaRPr lang="en-US" altLang="en-US" b="0" smtClean="0">
              <a:latin typeface="Times New Roman" pitchFamily="18" charset="0"/>
            </a:endParaRPr>
          </a:p>
        </p:txBody>
      </p:sp>
      <p:pic>
        <p:nvPicPr>
          <p:cNvPr id="20484" name="Picture 2" descr="psb-lin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483850" cy="769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3747" name="Rectangle 3"/>
          <p:cNvSpPr>
            <a:spLocks noChangeArrowheads="1"/>
          </p:cNvSpPr>
          <p:nvPr/>
        </p:nvSpPr>
        <p:spPr bwMode="auto">
          <a:xfrm>
            <a:off x="6686550" y="4114800"/>
            <a:ext cx="272415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en-US" sz="1900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PSB distributor</a:t>
            </a:r>
          </a:p>
        </p:txBody>
      </p:sp>
      <p:sp>
        <p:nvSpPr>
          <p:cNvPr id="543748" name="Rectangle 4"/>
          <p:cNvSpPr>
            <a:spLocks noChangeArrowheads="1"/>
          </p:cNvSpPr>
          <p:nvPr/>
        </p:nvSpPr>
        <p:spPr bwMode="auto">
          <a:xfrm>
            <a:off x="0" y="5791200"/>
            <a:ext cx="99885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Transfer line from </a:t>
            </a:r>
            <a:r>
              <a:rPr lang="en-US" sz="25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Linac</a:t>
            </a: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 2 to Proton Synchrotron Booster  (PSB)</a:t>
            </a:r>
          </a:p>
        </p:txBody>
      </p:sp>
      <p:sp>
        <p:nvSpPr>
          <p:cNvPr id="20487" name="Line 6"/>
          <p:cNvSpPr>
            <a:spLocks noChangeShapeType="1"/>
          </p:cNvSpPr>
          <p:nvPr/>
        </p:nvSpPr>
        <p:spPr bwMode="auto">
          <a:xfrm flipV="1">
            <a:off x="4375150" y="5029200"/>
            <a:ext cx="1898650" cy="114300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0488" name="Line 7"/>
          <p:cNvSpPr>
            <a:spLocks noChangeShapeType="1"/>
          </p:cNvSpPr>
          <p:nvPr/>
        </p:nvSpPr>
        <p:spPr bwMode="auto">
          <a:xfrm flipH="1" flipV="1">
            <a:off x="5861050" y="3810000"/>
            <a:ext cx="1155700" cy="38100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b="0" smtClean="0">
                <a:latin typeface="Times New Roman" pitchFamily="18" charset="0"/>
              </a:rPr>
              <a:t>The LHC injector chain</a:t>
            </a:r>
          </a:p>
        </p:txBody>
      </p:sp>
      <p:sp>
        <p:nvSpPr>
          <p:cNvPr id="2150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11538" y="6229350"/>
            <a:ext cx="3082925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fld id="{8D201DDC-C623-4ACD-A6D9-B6D495018517}" type="slidenum">
              <a:rPr lang="en-US" altLang="en-US" b="0" smtClean="0">
                <a:latin typeface="Times New Roman" pitchFamily="18" charset="0"/>
              </a:rPr>
              <a:pPr algn="ctr"/>
              <a:t>26</a:t>
            </a:fld>
            <a:endParaRPr lang="en-US" altLang="en-US" b="0" smtClean="0">
              <a:latin typeface="Times New Roman" pitchFamily="18" charset="0"/>
            </a:endParaRPr>
          </a:p>
        </p:txBody>
      </p:sp>
      <p:pic>
        <p:nvPicPr>
          <p:cNvPr id="21508" name="Picture 2" descr="ps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5100" y="-76200"/>
            <a:ext cx="12217400" cy="734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4771" name="Rectangle 3"/>
          <p:cNvSpPr>
            <a:spLocks noChangeArrowheads="1"/>
          </p:cNvSpPr>
          <p:nvPr/>
        </p:nvSpPr>
        <p:spPr bwMode="auto">
          <a:xfrm>
            <a:off x="908050" y="2362200"/>
            <a:ext cx="61912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Proton Synchrotron Booster</a:t>
            </a:r>
            <a:b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</a:b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4 rings ; 157m each</a:t>
            </a:r>
            <a:b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</a:b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1.4GeV ; 10</a:t>
            </a:r>
            <a:r>
              <a:rPr lang="en-US" sz="25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13</a:t>
            </a: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 p</a:t>
            </a:r>
            <a:r>
              <a:rPr lang="en-US" sz="25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+</a:t>
            </a: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/ring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b="0" smtClean="0">
                <a:latin typeface="Times New Roman" pitchFamily="18" charset="0"/>
              </a:rPr>
              <a:t>The LHC injector chain</a:t>
            </a:r>
          </a:p>
        </p:txBody>
      </p:sp>
      <p:sp>
        <p:nvSpPr>
          <p:cNvPr id="2253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11538" y="6229350"/>
            <a:ext cx="3082925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fld id="{53EF98AC-E18C-4995-9547-8EA6BD77B50F}" type="slidenum">
              <a:rPr lang="en-US" altLang="en-US" b="0" smtClean="0">
                <a:latin typeface="Times New Roman" pitchFamily="18" charset="0"/>
              </a:rPr>
              <a:pPr algn="ctr"/>
              <a:t>27</a:t>
            </a:fld>
            <a:endParaRPr lang="en-US" altLang="en-US" b="0" smtClean="0">
              <a:latin typeface="Times New Roman" pitchFamily="18" charset="0"/>
            </a:endParaRPr>
          </a:p>
        </p:txBody>
      </p:sp>
      <p:pic>
        <p:nvPicPr>
          <p:cNvPr id="22532" name="Picture 2" descr="psb-lin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483850" cy="769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0917" name="Rectangle 5"/>
          <p:cNvSpPr>
            <a:spLocks noChangeArrowheads="1"/>
          </p:cNvSpPr>
          <p:nvPr/>
        </p:nvSpPr>
        <p:spPr bwMode="auto">
          <a:xfrm>
            <a:off x="412750" y="457200"/>
            <a:ext cx="47053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Individual extraction lines from each ring of the PSB</a:t>
            </a:r>
          </a:p>
        </p:txBody>
      </p:sp>
      <p:sp>
        <p:nvSpPr>
          <p:cNvPr id="22534" name="Line 8"/>
          <p:cNvSpPr>
            <a:spLocks noChangeShapeType="1"/>
          </p:cNvSpPr>
          <p:nvPr/>
        </p:nvSpPr>
        <p:spPr bwMode="auto">
          <a:xfrm>
            <a:off x="8667750" y="1524000"/>
            <a:ext cx="1073150" cy="198120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35" name="Line 9"/>
          <p:cNvSpPr>
            <a:spLocks noChangeShapeType="1"/>
          </p:cNvSpPr>
          <p:nvPr/>
        </p:nvSpPr>
        <p:spPr bwMode="auto">
          <a:xfrm>
            <a:off x="7099300" y="2362200"/>
            <a:ext cx="1485900" cy="129540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50922" name="Rectangle 10"/>
          <p:cNvSpPr>
            <a:spLocks noChangeArrowheads="1"/>
          </p:cNvSpPr>
          <p:nvPr/>
        </p:nvSpPr>
        <p:spPr bwMode="auto">
          <a:xfrm>
            <a:off x="2311400" y="1447800"/>
            <a:ext cx="28892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en-US" sz="25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Recombinations</a:t>
            </a: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/>
            </a:r>
            <a:b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</a:b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1+2 &amp; 3+4</a:t>
            </a:r>
          </a:p>
        </p:txBody>
      </p:sp>
      <p:sp>
        <p:nvSpPr>
          <p:cNvPr id="22537" name="Line 11"/>
          <p:cNvSpPr>
            <a:spLocks noChangeShapeType="1"/>
          </p:cNvSpPr>
          <p:nvPr/>
        </p:nvSpPr>
        <p:spPr bwMode="auto">
          <a:xfrm>
            <a:off x="2724150" y="2209800"/>
            <a:ext cx="165100" cy="236220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50924" name="Rectangle 12"/>
          <p:cNvSpPr>
            <a:spLocks noChangeArrowheads="1"/>
          </p:cNvSpPr>
          <p:nvPr/>
        </p:nvSpPr>
        <p:spPr bwMode="auto">
          <a:xfrm>
            <a:off x="5200650" y="152400"/>
            <a:ext cx="44577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Extraction line from PSB to Proton Synchrotron (PS) </a:t>
            </a:r>
            <a:b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</a:b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&amp; </a:t>
            </a:r>
            <a:r>
              <a:rPr lang="en-US" sz="25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Isolde</a:t>
            </a:r>
            <a:endParaRPr lang="en-US" sz="2500" dirty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Unicode MS" pitchFamily="34" charset="-128"/>
            </a:endParaRPr>
          </a:p>
        </p:txBody>
      </p:sp>
      <p:sp>
        <p:nvSpPr>
          <p:cNvPr id="22539" name="Line 13"/>
          <p:cNvSpPr>
            <a:spLocks noChangeShapeType="1"/>
          </p:cNvSpPr>
          <p:nvPr/>
        </p:nvSpPr>
        <p:spPr bwMode="auto">
          <a:xfrm flipH="1">
            <a:off x="742950" y="1371600"/>
            <a:ext cx="1403350" cy="281940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40" name="Line 14"/>
          <p:cNvSpPr>
            <a:spLocks noChangeShapeType="1"/>
          </p:cNvSpPr>
          <p:nvPr/>
        </p:nvSpPr>
        <p:spPr bwMode="auto">
          <a:xfrm flipH="1">
            <a:off x="990600" y="1447800"/>
            <a:ext cx="1155700" cy="297180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41" name="Line 15"/>
          <p:cNvSpPr>
            <a:spLocks noChangeShapeType="1"/>
          </p:cNvSpPr>
          <p:nvPr/>
        </p:nvSpPr>
        <p:spPr bwMode="auto">
          <a:xfrm flipH="1">
            <a:off x="1155700" y="1447800"/>
            <a:ext cx="990600" cy="320040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2542" name="Line 16"/>
          <p:cNvSpPr>
            <a:spLocks noChangeShapeType="1"/>
          </p:cNvSpPr>
          <p:nvPr/>
        </p:nvSpPr>
        <p:spPr bwMode="auto">
          <a:xfrm flipH="1">
            <a:off x="1238250" y="1447800"/>
            <a:ext cx="908050" cy="350520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50929" name="Rectangle 17"/>
          <p:cNvSpPr>
            <a:spLocks noChangeArrowheads="1"/>
          </p:cNvSpPr>
          <p:nvPr/>
        </p:nvSpPr>
        <p:spPr bwMode="auto">
          <a:xfrm>
            <a:off x="5283200" y="1524000"/>
            <a:ext cx="28892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en-US" sz="25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Recombinations</a:t>
            </a: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/>
            </a:r>
            <a:b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</a:b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(1-2) + (3-4)</a:t>
            </a:r>
          </a:p>
        </p:txBody>
      </p:sp>
      <p:sp>
        <p:nvSpPr>
          <p:cNvPr id="22544" name="Line 18"/>
          <p:cNvSpPr>
            <a:spLocks noChangeShapeType="1"/>
          </p:cNvSpPr>
          <p:nvPr/>
        </p:nvSpPr>
        <p:spPr bwMode="auto">
          <a:xfrm flipH="1">
            <a:off x="3136900" y="2209800"/>
            <a:ext cx="660400" cy="190500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b="0" smtClean="0">
                <a:latin typeface="Times New Roman" pitchFamily="18" charset="0"/>
              </a:rPr>
              <a:t>The LHC injector chain</a:t>
            </a:r>
          </a:p>
        </p:txBody>
      </p:sp>
      <p:sp>
        <p:nvSpPr>
          <p:cNvPr id="2355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11538" y="6229350"/>
            <a:ext cx="3082925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fld id="{CF58FE4A-561C-48C3-9BD6-4CA986EAD2A2}" type="slidenum">
              <a:rPr lang="en-US" altLang="en-US" b="0" smtClean="0">
                <a:latin typeface="Times New Roman" pitchFamily="18" charset="0"/>
              </a:rPr>
              <a:pPr algn="ctr"/>
              <a:t>28</a:t>
            </a:fld>
            <a:endParaRPr lang="en-US" altLang="en-US" b="0" smtClean="0">
              <a:latin typeface="Times New Roman" pitchFamily="18" charset="0"/>
            </a:endParaRPr>
          </a:p>
        </p:txBody>
      </p:sp>
      <p:pic>
        <p:nvPicPr>
          <p:cNvPr id="23556" name="Picture 2" descr="p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5300" y="-76200"/>
            <a:ext cx="10648950" cy="732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5795" name="Rectangle 3"/>
          <p:cNvSpPr>
            <a:spLocks noChangeArrowheads="1"/>
          </p:cNvSpPr>
          <p:nvPr/>
        </p:nvSpPr>
        <p:spPr bwMode="auto">
          <a:xfrm>
            <a:off x="825500" y="5029200"/>
            <a:ext cx="47879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Proton Synchrotron (1959) </a:t>
            </a:r>
            <a:b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</a:b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628 m </a:t>
            </a:r>
            <a:b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</a:b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25 </a:t>
            </a:r>
            <a:r>
              <a:rPr lang="en-US" sz="25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GeV</a:t>
            </a: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 ; 3x10</a:t>
            </a:r>
            <a:r>
              <a:rPr lang="en-US" sz="25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13</a:t>
            </a: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 p</a:t>
            </a:r>
            <a:r>
              <a:rPr lang="en-US" sz="25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+</a:t>
            </a:r>
            <a:br>
              <a:rPr lang="en-US" sz="25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</a:b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[5.9 </a:t>
            </a:r>
            <a:r>
              <a:rPr lang="en-US" sz="25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GeV</a:t>
            </a: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/u   Pb</a:t>
            </a:r>
            <a:r>
              <a:rPr lang="en-US" sz="25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54+</a:t>
            </a: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]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Footer Placeholder 2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b="0" smtClean="0">
                <a:latin typeface="Times New Roman" pitchFamily="18" charset="0"/>
              </a:rPr>
              <a:t>The LHC injector chain</a:t>
            </a:r>
          </a:p>
        </p:txBody>
      </p:sp>
      <p:sp>
        <p:nvSpPr>
          <p:cNvPr id="1028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4475EC8E-B367-4186-9E71-BA0D2111CCCA}" type="slidenum">
              <a:rPr lang="en-US" altLang="en-US" b="0" smtClean="0">
                <a:latin typeface="Times New Roman" pitchFamily="18" charset="0"/>
              </a:rPr>
              <a:pPr/>
              <a:t>29</a:t>
            </a:fld>
            <a:endParaRPr lang="en-US" altLang="en-US" b="0" smtClean="0">
              <a:latin typeface="Times New Roman" pitchFamily="18" charset="0"/>
            </a:endParaRPr>
          </a:p>
        </p:txBody>
      </p:sp>
      <p:graphicFrame>
        <p:nvGraphicFramePr>
          <p:cNvPr id="1026" name="Object 2"/>
          <p:cNvGraphicFramePr>
            <a:graphicFrameLocks noGrp="1" noChangeAspect="1"/>
          </p:cNvGraphicFramePr>
          <p:nvPr>
            <p:ph/>
          </p:nvPr>
        </p:nvGraphicFramePr>
        <p:xfrm>
          <a:off x="7323138" y="6248400"/>
          <a:ext cx="95885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Package" r:id="rId3" imgW="885960" imgH="485640" progId="Package">
                  <p:embed/>
                </p:oleObj>
              </mc:Choice>
              <mc:Fallback>
                <p:oleObj name="Package" r:id="rId3" imgW="885960" imgH="485640" progId="Packag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23138" y="6248400"/>
                        <a:ext cx="958850" cy="48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9" name="Picture 3" descr="DSC0918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5300" y="0"/>
            <a:ext cx="10401300" cy="720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6820" name="Rectangle 4"/>
          <p:cNvSpPr>
            <a:spLocks noChangeArrowheads="1"/>
          </p:cNvSpPr>
          <p:nvPr/>
        </p:nvSpPr>
        <p:spPr bwMode="auto">
          <a:xfrm>
            <a:off x="0" y="4800600"/>
            <a:ext cx="64389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en-US" sz="29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TT2 transfer line from PS to SPS, AD, </a:t>
            </a:r>
            <a:r>
              <a:rPr lang="en-US" sz="29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nTOF</a:t>
            </a:r>
            <a:r>
              <a:rPr lang="en-US" sz="29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, and D3 dump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 descr="accelerator-component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-381000"/>
            <a:ext cx="10363200" cy="758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2"/>
          <p:cNvSpPr>
            <a:spLocks noGrp="1"/>
          </p:cNvSpPr>
          <p:nvPr>
            <p:ph type="ftr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b="0" smtClean="0">
                <a:latin typeface="Times New Roman" pitchFamily="18" charset="0"/>
              </a:rPr>
              <a:t>The LHC injector chain</a:t>
            </a:r>
          </a:p>
        </p:txBody>
      </p:sp>
      <p:sp>
        <p:nvSpPr>
          <p:cNvPr id="2052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10A8BE5E-D6E8-4196-9CCF-FCC122B75F68}" type="slidenum">
              <a:rPr lang="en-US" altLang="en-US" b="0" smtClean="0">
                <a:latin typeface="Times New Roman" pitchFamily="18" charset="0"/>
              </a:rPr>
              <a:pPr/>
              <a:t>30</a:t>
            </a:fld>
            <a:endParaRPr lang="en-US" altLang="en-US" b="0" smtClean="0">
              <a:latin typeface="Times New Roman" pitchFamily="18" charset="0"/>
            </a:endParaRPr>
          </a:p>
        </p:txBody>
      </p:sp>
      <p:pic>
        <p:nvPicPr>
          <p:cNvPr id="2053" name="Picture 2" descr="DSC0915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550" y="-1190625"/>
            <a:ext cx="11845925" cy="820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050" name="Object 2"/>
          <p:cNvGraphicFramePr>
            <a:graphicFrameLocks noGrp="1" noChangeAspect="1"/>
          </p:cNvGraphicFramePr>
          <p:nvPr>
            <p:ph/>
          </p:nvPr>
        </p:nvGraphicFramePr>
        <p:xfrm>
          <a:off x="7323138" y="6248400"/>
          <a:ext cx="95885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Package" r:id="rId4" imgW="885960" imgH="485640" progId="Package">
                  <p:embed/>
                </p:oleObj>
              </mc:Choice>
              <mc:Fallback>
                <p:oleObj name="Package" r:id="rId4" imgW="885960" imgH="485640" progId="Packag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23138" y="6248400"/>
                        <a:ext cx="958850" cy="48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7845" name="Rectangle 5"/>
          <p:cNvSpPr>
            <a:spLocks noChangeArrowheads="1"/>
          </p:cNvSpPr>
          <p:nvPr/>
        </p:nvSpPr>
        <p:spPr bwMode="auto">
          <a:xfrm>
            <a:off x="165100" y="304800"/>
            <a:ext cx="70993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en-US" sz="33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Super Proton Synchrotron (SPS) </a:t>
            </a:r>
            <a:br>
              <a:rPr lang="en-US" sz="33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</a:br>
            <a:r>
              <a:rPr lang="en-US" sz="33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6.9 km</a:t>
            </a:r>
            <a:br>
              <a:rPr lang="en-US" sz="33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</a:br>
            <a:r>
              <a:rPr lang="en-US" sz="33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450 </a:t>
            </a:r>
            <a:r>
              <a:rPr lang="en-US" sz="33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GeV</a:t>
            </a:r>
            <a:r>
              <a:rPr lang="en-US" sz="33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 ; 5x10</a:t>
            </a:r>
            <a:r>
              <a:rPr lang="en-US" sz="33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13</a:t>
            </a:r>
            <a:r>
              <a:rPr lang="en-US" sz="33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 p</a:t>
            </a:r>
            <a:r>
              <a:rPr lang="en-US" sz="33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+</a:t>
            </a:r>
            <a:br>
              <a:rPr lang="en-US" sz="33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</a:br>
            <a:r>
              <a:rPr lang="en-US" sz="33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[177 </a:t>
            </a:r>
            <a:r>
              <a:rPr lang="en-US" sz="33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GeV</a:t>
            </a:r>
            <a:r>
              <a:rPr lang="en-US" sz="33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/u   Pb</a:t>
            </a:r>
            <a:r>
              <a:rPr lang="en-US" sz="33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82+</a:t>
            </a:r>
            <a:r>
              <a:rPr lang="en-US" sz="33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]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b="0" smtClean="0">
                <a:latin typeface="Times New Roman" pitchFamily="18" charset="0"/>
              </a:rPr>
              <a:t>The LHC injector chain</a:t>
            </a:r>
          </a:p>
        </p:txBody>
      </p:sp>
      <p:sp>
        <p:nvSpPr>
          <p:cNvPr id="2457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11538" y="6229350"/>
            <a:ext cx="3082925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fld id="{BBBF6DD9-EEAB-456F-99D4-B8249FF5BE9B}" type="slidenum">
              <a:rPr lang="en-US" altLang="en-US" b="0" smtClean="0">
                <a:latin typeface="Times New Roman" pitchFamily="18" charset="0"/>
              </a:rPr>
              <a:pPr algn="ctr"/>
              <a:t>31</a:t>
            </a:fld>
            <a:endParaRPr lang="en-US" altLang="en-US" b="0" smtClean="0">
              <a:latin typeface="Times New Roman" pitchFamily="18" charset="0"/>
            </a:endParaRPr>
          </a:p>
        </p:txBody>
      </p:sp>
      <p:pic>
        <p:nvPicPr>
          <p:cNvPr id="24580" name="Picture 2" descr="sps-2-lh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7650" y="-76200"/>
            <a:ext cx="11557000" cy="714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2371" name="Rectangle 3"/>
          <p:cNvSpPr>
            <a:spLocks noChangeArrowheads="1"/>
          </p:cNvSpPr>
          <p:nvPr/>
        </p:nvSpPr>
        <p:spPr bwMode="auto">
          <a:xfrm>
            <a:off x="247650" y="4267200"/>
            <a:ext cx="96583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en-US" sz="29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TI8 counter-clockwise transfer line from SPS to LHC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b="0" smtClean="0">
                <a:latin typeface="Times New Roman" pitchFamily="18" charset="0"/>
              </a:rPr>
              <a:t>The LHC injector chain</a:t>
            </a:r>
          </a:p>
        </p:txBody>
      </p:sp>
      <p:sp>
        <p:nvSpPr>
          <p:cNvPr id="2560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11538" y="6229350"/>
            <a:ext cx="3082925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fld id="{7CEF6CB2-DEA3-4C3A-BE45-FDE8EA611211}" type="slidenum">
              <a:rPr lang="en-US" altLang="en-US" b="0" smtClean="0">
                <a:latin typeface="Times New Roman" pitchFamily="18" charset="0"/>
              </a:rPr>
              <a:pPr algn="ctr"/>
              <a:t>32</a:t>
            </a:fld>
            <a:endParaRPr lang="en-US" altLang="en-US" b="0" smtClean="0">
              <a:latin typeface="Times New Roman" pitchFamily="18" charset="0"/>
            </a:endParaRPr>
          </a:p>
        </p:txBody>
      </p:sp>
      <p:pic>
        <p:nvPicPr>
          <p:cNvPr id="25604" name="Picture 2" descr="lh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5100" y="-95250"/>
            <a:ext cx="10483850" cy="725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8867" name="Rectangle 3"/>
          <p:cNvSpPr>
            <a:spLocks noChangeArrowheads="1"/>
          </p:cNvSpPr>
          <p:nvPr/>
        </p:nvSpPr>
        <p:spPr bwMode="auto">
          <a:xfrm>
            <a:off x="3384550" y="3581400"/>
            <a:ext cx="635635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>
              <a:defRPr/>
            </a:pP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Large </a:t>
            </a:r>
            <a:r>
              <a:rPr lang="en-US" sz="25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Hadron</a:t>
            </a: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 Collider (LHC)</a:t>
            </a:r>
            <a:b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</a:b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2 interleaved rings; 26.7 km</a:t>
            </a:r>
            <a:b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</a:b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7 </a:t>
            </a:r>
            <a:r>
              <a:rPr lang="en-US" sz="25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TeV</a:t>
            </a: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 ; 3x10</a:t>
            </a:r>
            <a:r>
              <a:rPr lang="en-US" sz="25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14</a:t>
            </a: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 p</a:t>
            </a:r>
            <a:r>
              <a:rPr lang="en-US" sz="25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+</a:t>
            </a: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/ring</a:t>
            </a:r>
            <a:b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</a:b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[2.8 </a:t>
            </a:r>
            <a:r>
              <a:rPr lang="en-US" sz="2500" dirty="0" err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TeV</a:t>
            </a: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/u  Pb</a:t>
            </a:r>
            <a:r>
              <a:rPr lang="en-US" sz="2500" baseline="300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82+</a:t>
            </a:r>
            <a:r>
              <a:rPr lang="en-US" sz="2500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Unicode MS" pitchFamily="34" charset="-128"/>
              </a:rPr>
              <a:t>]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11538" y="6229350"/>
            <a:ext cx="3082925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fld id="{B58DA776-BEE3-4D46-945B-73FD3A10581D}" type="slidenum">
              <a:rPr lang="en-US" altLang="en-US" b="0" smtClean="0">
                <a:latin typeface="Times New Roman" pitchFamily="18" charset="0"/>
              </a:rPr>
              <a:pPr algn="ctr"/>
              <a:t>33</a:t>
            </a:fld>
            <a:endParaRPr lang="en-US" altLang="en-US" b="0" smtClean="0">
              <a:latin typeface="Times New Roman" pitchFamily="18" charset="0"/>
            </a:endParaRP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4705350" y="1219200"/>
          <a:ext cx="6438900" cy="489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Designer Drawing" r:id="rId3" imgW="3304440" imgH="2719440" progId="Designer.Drawing.8">
                  <p:embed/>
                </p:oleObj>
              </mc:Choice>
              <mc:Fallback>
                <p:oleObj name="Designer Drawing" r:id="rId3" imgW="3304440" imgH="2719440" progId="Designer.Drawing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5350" y="1219200"/>
                        <a:ext cx="6438900" cy="4891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2067" name="Rectangle 3"/>
          <p:cNvSpPr>
            <a:spLocks noGrp="1" noChangeArrowheads="1"/>
          </p:cNvSpPr>
          <p:nvPr>
            <p:ph type="title"/>
          </p:nvPr>
        </p:nvSpPr>
        <p:spPr>
          <a:xfrm>
            <a:off x="1155700" y="228600"/>
            <a:ext cx="8423275" cy="609600"/>
          </a:xfrm>
        </p:spPr>
        <p:txBody>
          <a:bodyPr/>
          <a:lstStyle/>
          <a:p>
            <a:pPr>
              <a:defRPr/>
            </a:pPr>
            <a:r>
              <a:rPr lang="en-US" sz="3400"/>
              <a:t>Proton beam production for LHC</a:t>
            </a:r>
          </a:p>
        </p:txBody>
      </p:sp>
      <p:sp>
        <p:nvSpPr>
          <p:cNvPr id="3078" name="Rectangle 5"/>
          <p:cNvSpPr>
            <a:spLocks noChangeArrowheads="1"/>
          </p:cNvSpPr>
          <p:nvPr/>
        </p:nvSpPr>
        <p:spPr bwMode="auto">
          <a:xfrm>
            <a:off x="-495300" y="1295400"/>
            <a:ext cx="9080500" cy="373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None/>
            </a:pPr>
            <a:endParaRPr lang="en-US" altLang="en-US" sz="3200">
              <a:solidFill>
                <a:srgbClr val="3333CC"/>
              </a:solidFill>
              <a:latin typeface="Times New Roman" pitchFamily="18" charset="0"/>
            </a:endParaRPr>
          </a:p>
          <a:p>
            <a:pPr lvl="1" eaLnBrk="1" hangingPunct="1">
              <a:spcBef>
                <a:spcPct val="50000"/>
              </a:spcBef>
              <a:buClr>
                <a:schemeClr val="tx1"/>
              </a:buClr>
              <a:buFontTx/>
              <a:buChar char="–"/>
            </a:pPr>
            <a:r>
              <a:rPr lang="en-US" altLang="en-US" sz="2800">
                <a:solidFill>
                  <a:schemeClr val="tx2"/>
                </a:solidFill>
                <a:latin typeface="Times New Roman" pitchFamily="18" charset="0"/>
              </a:rPr>
              <a:t>Linac2 (50MeV)</a:t>
            </a:r>
          </a:p>
          <a:p>
            <a:pPr lvl="1" eaLnBrk="1" hangingPunct="1">
              <a:spcBef>
                <a:spcPct val="50000"/>
              </a:spcBef>
              <a:buClr>
                <a:schemeClr val="tx1"/>
              </a:buClr>
              <a:buFontTx/>
              <a:buChar char="–"/>
            </a:pPr>
            <a:r>
              <a:rPr lang="en-US" altLang="en-US" sz="2800">
                <a:solidFill>
                  <a:schemeClr val="tx2"/>
                </a:solidFill>
                <a:latin typeface="Times New Roman" pitchFamily="18" charset="0"/>
              </a:rPr>
              <a:t>PSB (1.4GeV) 4+2 bunches</a:t>
            </a:r>
          </a:p>
          <a:p>
            <a:pPr lvl="1" eaLnBrk="1" hangingPunct="1">
              <a:spcBef>
                <a:spcPct val="50000"/>
              </a:spcBef>
              <a:buClr>
                <a:schemeClr val="tx1"/>
              </a:buClr>
              <a:buFontTx/>
              <a:buChar char="–"/>
            </a:pPr>
            <a:r>
              <a:rPr lang="en-US" altLang="en-US" sz="2800">
                <a:solidFill>
                  <a:schemeClr val="tx2"/>
                </a:solidFill>
                <a:latin typeface="Times New Roman" pitchFamily="18" charset="0"/>
              </a:rPr>
              <a:t>PS (25GeV) 72 bunches</a:t>
            </a:r>
          </a:p>
          <a:p>
            <a:pPr lvl="1" eaLnBrk="1" hangingPunct="1">
              <a:spcBef>
                <a:spcPct val="50000"/>
              </a:spcBef>
              <a:buClr>
                <a:schemeClr val="tx1"/>
              </a:buClr>
              <a:buFontTx/>
              <a:buChar char="–"/>
            </a:pPr>
            <a:r>
              <a:rPr lang="en-US" altLang="en-US" sz="2800">
                <a:solidFill>
                  <a:schemeClr val="tx2"/>
                </a:solidFill>
                <a:latin typeface="Times New Roman" pitchFamily="18" charset="0"/>
              </a:rPr>
              <a:t>SPS (450 GeV) 4 x 72 bunches</a:t>
            </a:r>
          </a:p>
          <a:p>
            <a:pPr lvl="1" eaLnBrk="1" hangingPunct="1">
              <a:spcBef>
                <a:spcPct val="50000"/>
              </a:spcBef>
              <a:buClr>
                <a:schemeClr val="tx1"/>
              </a:buClr>
              <a:buFontTx/>
              <a:buChar char="–"/>
            </a:pPr>
            <a:r>
              <a:rPr lang="en-US" altLang="en-US" sz="2800">
                <a:solidFill>
                  <a:schemeClr val="tx2"/>
                </a:solidFill>
                <a:latin typeface="Times New Roman" pitchFamily="18" charset="0"/>
              </a:rPr>
              <a:t>LHC (7 TeV) 2 x 2808 bunches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19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57200"/>
            <a:ext cx="9906000" cy="731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08025" y="-152400"/>
            <a:ext cx="11004550" cy="701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b="0" smtClean="0">
                <a:latin typeface="Times New Roman" pitchFamily="18" charset="0"/>
              </a:rPr>
              <a:t>The LHC injector chain</a:t>
            </a:r>
          </a:p>
        </p:txBody>
      </p:sp>
      <p:sp>
        <p:nvSpPr>
          <p:cNvPr id="5529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11538" y="6229350"/>
            <a:ext cx="3082925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fld id="{4F125812-F8DC-410B-A3CB-AF1FFDA9580C}" type="slidenum">
              <a:rPr lang="en-US" altLang="en-US" b="0" smtClean="0">
                <a:latin typeface="Times New Roman" pitchFamily="18" charset="0"/>
              </a:rPr>
              <a:pPr algn="ctr"/>
              <a:t>36</a:t>
            </a:fld>
            <a:endParaRPr lang="en-US" altLang="en-US" b="0" smtClean="0">
              <a:latin typeface="Times New Roman" pitchFamily="18" charset="0"/>
            </a:endParaRPr>
          </a:p>
        </p:txBody>
      </p:sp>
      <p:sp>
        <p:nvSpPr>
          <p:cNvPr id="474114" name="Rectangle 2"/>
          <p:cNvSpPr>
            <a:spLocks noGrp="1" noChangeArrowheads="1"/>
          </p:cNvSpPr>
          <p:nvPr>
            <p:ph type="title"/>
          </p:nvPr>
        </p:nvSpPr>
        <p:spPr>
          <a:xfrm>
            <a:off x="1238250" y="228600"/>
            <a:ext cx="8420100" cy="762000"/>
          </a:xfrm>
        </p:spPr>
        <p:txBody>
          <a:bodyPr/>
          <a:lstStyle/>
          <a:p>
            <a:pPr>
              <a:defRPr/>
            </a:pPr>
            <a:r>
              <a:rPr lang="en-US"/>
              <a:t>12 injections from SPS to LHC</a:t>
            </a:r>
          </a:p>
        </p:txBody>
      </p:sp>
      <p:pic>
        <p:nvPicPr>
          <p:cNvPr id="5530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" y="1162050"/>
            <a:ext cx="9799638" cy="453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2" name="Text Box 8"/>
          <p:cNvSpPr txBox="1">
            <a:spLocks noChangeArrowheads="1"/>
          </p:cNvSpPr>
          <p:nvPr/>
        </p:nvSpPr>
        <p:spPr bwMode="auto">
          <a:xfrm>
            <a:off x="3779838" y="3008313"/>
            <a:ext cx="5218112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3200">
                <a:solidFill>
                  <a:srgbClr val="0070C0"/>
                </a:solidFill>
              </a:rPr>
              <a:t>The gaps between trains are necessary to make room for rise/fall times of injection/ejection/abort kicker magnets.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11538" y="6229350"/>
            <a:ext cx="3082925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fld id="{6DAB71A2-2244-42E7-97C5-4EBE5717C61D}" type="slidenum">
              <a:rPr lang="en-US" altLang="en-US" b="0" smtClean="0">
                <a:latin typeface="Times New Roman" pitchFamily="18" charset="0"/>
              </a:rPr>
              <a:pPr algn="ctr"/>
              <a:t>37</a:t>
            </a:fld>
            <a:endParaRPr lang="en-US" altLang="en-US" b="0" smtClean="0">
              <a:latin typeface="Times New Roman" pitchFamily="18" charset="0"/>
            </a:endParaRPr>
          </a:p>
        </p:txBody>
      </p:sp>
      <p:sp>
        <p:nvSpPr>
          <p:cNvPr id="467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3400"/>
              <a:t>Double batch injection from PSB to PS</a:t>
            </a:r>
          </a:p>
        </p:txBody>
      </p:sp>
      <p:pic>
        <p:nvPicPr>
          <p:cNvPr id="28677" name="Picture 5" descr="LHCANI3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6800"/>
            <a:ext cx="99060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3325813" y="5751513"/>
            <a:ext cx="15827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/>
              <a:t>[M.Lindroos]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b="0" smtClean="0">
                <a:latin typeface="Times New Roman" pitchFamily="18" charset="0"/>
              </a:rPr>
              <a:t>The LHC injector chain</a:t>
            </a:r>
          </a:p>
        </p:txBody>
      </p:sp>
      <p:sp>
        <p:nvSpPr>
          <p:cNvPr id="2969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11538" y="6229350"/>
            <a:ext cx="3082925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fld id="{45AE70EA-F472-4D06-838D-F18AF958B380}" type="slidenum">
              <a:rPr lang="en-US" altLang="en-US" b="0" smtClean="0">
                <a:latin typeface="Times New Roman" pitchFamily="18" charset="0"/>
              </a:rPr>
              <a:pPr algn="ctr"/>
              <a:t>38</a:t>
            </a:fld>
            <a:endParaRPr lang="en-US" altLang="en-US" b="0" smtClean="0">
              <a:latin typeface="Times New Roman" pitchFamily="18" charset="0"/>
            </a:endParaRPr>
          </a:p>
        </p:txBody>
      </p:sp>
      <p:sp>
        <p:nvSpPr>
          <p:cNvPr id="468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29701" name="Picture 11" descr="inj1-lh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3150" y="-2193925"/>
            <a:ext cx="15932150" cy="1027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b="0" smtClean="0">
                <a:latin typeface="Times New Roman" pitchFamily="18" charset="0"/>
              </a:rPr>
              <a:t>The LHC injector chain</a:t>
            </a:r>
          </a:p>
        </p:txBody>
      </p:sp>
      <p:sp>
        <p:nvSpPr>
          <p:cNvPr id="3072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11538" y="6229350"/>
            <a:ext cx="3082925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fld id="{FDFF65C1-EC60-4167-A374-63D1E9ABC545}" type="slidenum">
              <a:rPr lang="en-US" altLang="en-US" b="0" smtClean="0">
                <a:latin typeface="Times New Roman" pitchFamily="18" charset="0"/>
              </a:rPr>
              <a:pPr algn="ctr"/>
              <a:t>39</a:t>
            </a:fld>
            <a:endParaRPr lang="en-US" altLang="en-US" b="0" smtClean="0">
              <a:latin typeface="Times New Roman" pitchFamily="18" charset="0"/>
            </a:endParaRPr>
          </a:p>
        </p:txBody>
      </p:sp>
      <p:sp>
        <p:nvSpPr>
          <p:cNvPr id="552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30725" name="Picture 3" descr="inj2-lh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3150" y="-2667000"/>
            <a:ext cx="16014700" cy="1054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/>
            <a:fld id="{44A055AE-2584-41D8-AAF6-93285977B06C}" type="slidenum">
              <a:rPr lang="en-US" altLang="en-US"/>
              <a:pPr lvl="1"/>
              <a:t>4</a:t>
            </a:fld>
            <a:endParaRPr lang="en-US" altLang="en-US">
              <a:latin typeface="Times New Roman" pitchFamily="18" charset="0"/>
            </a:endParaRPr>
          </a:p>
        </p:txBody>
      </p:sp>
      <p:pic>
        <p:nvPicPr>
          <p:cNvPr id="25611" name="Picture 11" descr="DSC0918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31938"/>
            <a:ext cx="5365750" cy="371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739511" y="0"/>
            <a:ext cx="8753740" cy="914400"/>
          </a:xfrm>
        </p:spPr>
        <p:txBody>
          <a:bodyPr/>
          <a:lstStyle/>
          <a:p>
            <a:r>
              <a:rPr lang="en-US" altLang="en-US"/>
              <a:t>Bending magnets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143000"/>
            <a:ext cx="8001000" cy="5127626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en-US" altLang="en-US" sz="2400" dirty="0"/>
              <a:t>Bending by dipolar magnetic fields</a:t>
            </a:r>
          </a:p>
          <a:p>
            <a:pPr lvl="1">
              <a:lnSpc>
                <a:spcPct val="80000"/>
              </a:lnSpc>
            </a:pPr>
            <a:endParaRPr lang="en-US" altLang="en-US" sz="2400" dirty="0"/>
          </a:p>
          <a:p>
            <a:pPr lvl="1">
              <a:lnSpc>
                <a:spcPct val="80000"/>
              </a:lnSpc>
            </a:pPr>
            <a:endParaRPr lang="en-US" altLang="en-US" sz="1800" dirty="0"/>
          </a:p>
          <a:p>
            <a:pPr lvl="1">
              <a:lnSpc>
                <a:spcPct val="80000"/>
              </a:lnSpc>
            </a:pPr>
            <a:endParaRPr lang="en-US" altLang="en-US" sz="1800" dirty="0"/>
          </a:p>
          <a:p>
            <a:pPr lvl="1">
              <a:lnSpc>
                <a:spcPct val="80000"/>
              </a:lnSpc>
            </a:pPr>
            <a:endParaRPr lang="en-US" altLang="en-US" sz="1800" dirty="0"/>
          </a:p>
          <a:p>
            <a:pPr lvl="1">
              <a:lnSpc>
                <a:spcPct val="80000"/>
              </a:lnSpc>
            </a:pPr>
            <a:endParaRPr lang="en-US" altLang="en-US" sz="1800" dirty="0"/>
          </a:p>
          <a:p>
            <a:pPr lvl="1">
              <a:lnSpc>
                <a:spcPct val="80000"/>
              </a:lnSpc>
            </a:pPr>
            <a:endParaRPr lang="en-US" altLang="en-US" sz="1800" dirty="0"/>
          </a:p>
          <a:p>
            <a:pPr lvl="1">
              <a:lnSpc>
                <a:spcPct val="80000"/>
              </a:lnSpc>
            </a:pPr>
            <a:endParaRPr lang="en-US" altLang="en-US" sz="1800" dirty="0"/>
          </a:p>
          <a:p>
            <a:pPr lvl="1">
              <a:lnSpc>
                <a:spcPct val="80000"/>
              </a:lnSpc>
            </a:pPr>
            <a:endParaRPr lang="en-US" altLang="en-US" sz="1800" dirty="0"/>
          </a:p>
          <a:p>
            <a:pPr lvl="1">
              <a:lnSpc>
                <a:spcPct val="80000"/>
              </a:lnSpc>
            </a:pPr>
            <a:endParaRPr lang="en-US" altLang="en-US" sz="1800" dirty="0"/>
          </a:p>
          <a:p>
            <a:pPr lvl="1">
              <a:lnSpc>
                <a:spcPct val="80000"/>
              </a:lnSpc>
            </a:pPr>
            <a:endParaRPr lang="en-US" altLang="en-US" sz="1800" dirty="0"/>
          </a:p>
          <a:p>
            <a:pPr lvl="1">
              <a:lnSpc>
                <a:spcPct val="80000"/>
              </a:lnSpc>
            </a:pPr>
            <a:endParaRPr lang="en-US" altLang="en-US" sz="1800" dirty="0"/>
          </a:p>
          <a:p>
            <a:pPr lvl="1">
              <a:lnSpc>
                <a:spcPct val="80000"/>
              </a:lnSpc>
            </a:pPr>
            <a:endParaRPr lang="en-US" altLang="en-US" sz="1800" dirty="0"/>
          </a:p>
          <a:p>
            <a:pPr lvl="1">
              <a:lnSpc>
                <a:spcPct val="80000"/>
              </a:lnSpc>
            </a:pPr>
            <a:endParaRPr lang="en-US" altLang="en-US" sz="1800" dirty="0"/>
          </a:p>
          <a:p>
            <a:pPr>
              <a:lnSpc>
                <a:spcPct val="70000"/>
              </a:lnSpc>
            </a:pPr>
            <a:r>
              <a:rPr lang="en-US" altLang="en-US" sz="2000" dirty="0" smtClean="0"/>
              <a:t>The </a:t>
            </a:r>
            <a:r>
              <a:rPr lang="en-US" altLang="en-US" sz="2000" dirty="0"/>
              <a:t>field must follow </a:t>
            </a:r>
            <a:br>
              <a:rPr lang="en-US" altLang="en-US" sz="2000" dirty="0"/>
            </a:br>
            <a:r>
              <a:rPr lang="en-US" altLang="en-US" sz="2000" dirty="0"/>
              <a:t>the energy (or, </a:t>
            </a:r>
            <a:r>
              <a:rPr lang="en-US" altLang="en-US" sz="2000" dirty="0" smtClean="0"/>
              <a:t>more	</a:t>
            </a:r>
            <a:r>
              <a:rPr lang="en-US" altLang="en-US" sz="2000" dirty="0"/>
              <a:t/>
            </a:r>
            <a:br>
              <a:rPr lang="en-US" altLang="en-US" sz="2000" dirty="0"/>
            </a:br>
            <a:r>
              <a:rPr lang="en-US" altLang="en-US" sz="2000" dirty="0"/>
              <a:t>exactly, the momentum)</a:t>
            </a:r>
          </a:p>
          <a:p>
            <a:pPr>
              <a:lnSpc>
                <a:spcPct val="70000"/>
              </a:lnSpc>
            </a:pPr>
            <a:endParaRPr lang="en-US" altLang="en-US" sz="1800" dirty="0"/>
          </a:p>
          <a:p>
            <a:pPr>
              <a:lnSpc>
                <a:spcPct val="70000"/>
              </a:lnSpc>
            </a:pPr>
            <a:endParaRPr lang="en-US" altLang="en-US" sz="1800" dirty="0"/>
          </a:p>
          <a:p>
            <a:pPr>
              <a:lnSpc>
                <a:spcPct val="70000"/>
              </a:lnSpc>
            </a:pPr>
            <a:endParaRPr lang="en-US" altLang="en-US" sz="1800" dirty="0"/>
          </a:p>
          <a:p>
            <a:pPr>
              <a:lnSpc>
                <a:spcPct val="70000"/>
              </a:lnSpc>
            </a:pPr>
            <a:endParaRPr lang="en-US" altLang="en-US" sz="1800" dirty="0"/>
          </a:p>
          <a:p>
            <a:pPr>
              <a:lnSpc>
                <a:spcPct val="70000"/>
              </a:lnSpc>
            </a:pPr>
            <a:endParaRPr lang="en-US" altLang="en-US" sz="1800" dirty="0"/>
          </a:p>
        </p:txBody>
      </p:sp>
      <p:pic>
        <p:nvPicPr>
          <p:cNvPr id="25605" name="Picture 5" descr="lepdipol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700" y="1676401"/>
            <a:ext cx="5448300" cy="4594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5607" name="Object 7"/>
          <p:cNvGraphicFramePr>
            <a:graphicFrameLocks noChangeAspect="1"/>
          </p:cNvGraphicFramePr>
          <p:nvPr/>
        </p:nvGraphicFramePr>
        <p:xfrm>
          <a:off x="5613400" y="1458914"/>
          <a:ext cx="3102504" cy="827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8" name="Equation" r:id="rId5" imgW="850680" imgH="241200" progId="Equation.3">
                  <p:embed/>
                </p:oleObj>
              </mc:Choice>
              <mc:Fallback>
                <p:oleObj name="Equation" r:id="rId5" imgW="8506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13400" y="1458914"/>
                        <a:ext cx="3102504" cy="827087"/>
                      </a:xfrm>
                      <a:prstGeom prst="rect">
                        <a:avLst/>
                      </a:prstGeom>
                      <a:solidFill>
                        <a:srgbClr val="00FFFF"/>
                      </a:solidFill>
                      <a:ln w="9525">
                        <a:solidFill>
                          <a:schemeClr val="accent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2678268"/>
              </p:ext>
            </p:extLst>
          </p:nvPr>
        </p:nvGraphicFramePr>
        <p:xfrm>
          <a:off x="4419600" y="5268912"/>
          <a:ext cx="1852216" cy="1436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name="Equation" r:id="rId7" imgW="507960" imgH="419040" progId="Equation.3">
                  <p:embed/>
                </p:oleObj>
              </mc:Choice>
              <mc:Fallback>
                <p:oleObj name="Equation" r:id="rId7" imgW="5079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9600" y="5268912"/>
                        <a:ext cx="1852216" cy="1436688"/>
                      </a:xfrm>
                      <a:prstGeom prst="rect">
                        <a:avLst/>
                      </a:prstGeom>
                      <a:solidFill>
                        <a:srgbClr val="00FFFF"/>
                      </a:solidFill>
                      <a:ln w="9525">
                        <a:solidFill>
                          <a:schemeClr val="accent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64076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b="0" smtClean="0">
                <a:latin typeface="Times New Roman" pitchFamily="18" charset="0"/>
              </a:rPr>
              <a:t>The LHC injector chain</a:t>
            </a:r>
          </a:p>
        </p:txBody>
      </p:sp>
      <p:sp>
        <p:nvSpPr>
          <p:cNvPr id="3174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11538" y="6229350"/>
            <a:ext cx="3082925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fld id="{15C9FF5D-FAD0-48A5-90B7-1328A21F6B15}" type="slidenum">
              <a:rPr lang="en-US" altLang="en-US" b="0" smtClean="0">
                <a:latin typeface="Times New Roman" pitchFamily="18" charset="0"/>
              </a:rPr>
              <a:pPr algn="ctr"/>
              <a:t>40</a:t>
            </a:fld>
            <a:endParaRPr lang="en-US" altLang="en-US" b="0" smtClean="0">
              <a:latin typeface="Times New Roman" pitchFamily="18" charset="0"/>
            </a:endParaRPr>
          </a:p>
        </p:txBody>
      </p:sp>
      <p:sp>
        <p:nvSpPr>
          <p:cNvPr id="555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31749" name="Picture 3" descr="lhc139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3150" y="-1676400"/>
            <a:ext cx="16179800" cy="921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b="0" smtClean="0">
                <a:latin typeface="Times New Roman" pitchFamily="18" charset="0"/>
              </a:rPr>
              <a:t>The LHC injector chain</a:t>
            </a:r>
          </a:p>
        </p:txBody>
      </p:sp>
      <p:sp>
        <p:nvSpPr>
          <p:cNvPr id="3277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11538" y="6229350"/>
            <a:ext cx="3082925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fld id="{291B6E96-A941-4860-8067-ECA903BACEF6}" type="slidenum">
              <a:rPr lang="en-US" altLang="en-US" b="0" smtClean="0">
                <a:latin typeface="Times New Roman" pitchFamily="18" charset="0"/>
              </a:rPr>
              <a:pPr algn="ctr"/>
              <a:t>41</a:t>
            </a:fld>
            <a:endParaRPr lang="en-US" altLang="en-US" b="0" smtClean="0">
              <a:latin typeface="Times New Roman" pitchFamily="18" charset="0"/>
            </a:endParaRPr>
          </a:p>
        </p:txBody>
      </p:sp>
      <p:sp>
        <p:nvSpPr>
          <p:cNvPr id="556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32773" name="Picture 3" descr="lhc139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0600" y="-2276475"/>
            <a:ext cx="15911513" cy="1012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600" y="0"/>
            <a:ext cx="6369050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b="0" smtClean="0">
                <a:latin typeface="Times New Roman" pitchFamily="18" charset="0"/>
              </a:rPr>
              <a:t>The LHC injector chain</a:t>
            </a:r>
          </a:p>
        </p:txBody>
      </p:sp>
      <p:sp>
        <p:nvSpPr>
          <p:cNvPr id="3379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11538" y="6229350"/>
            <a:ext cx="3082925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fld id="{CAEF1295-BFE6-42BD-830A-5D1FB5DA890D}" type="slidenum">
              <a:rPr lang="en-US" altLang="en-US" b="0" smtClean="0">
                <a:latin typeface="Times New Roman" pitchFamily="18" charset="0"/>
              </a:rPr>
              <a:pPr algn="ctr"/>
              <a:t>42</a:t>
            </a:fld>
            <a:endParaRPr lang="en-US" altLang="en-US" b="0" smtClean="0">
              <a:latin typeface="Times New Roman" pitchFamily="18" charset="0"/>
            </a:endParaRPr>
          </a:p>
        </p:txBody>
      </p:sp>
      <p:sp>
        <p:nvSpPr>
          <p:cNvPr id="557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33797" name="Picture 3" descr="lhc139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3150" y="-2047875"/>
            <a:ext cx="15519400" cy="982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b="0" smtClean="0">
                <a:latin typeface="Times New Roman" pitchFamily="18" charset="0"/>
              </a:rPr>
              <a:t>The LHC injector chain</a:t>
            </a:r>
          </a:p>
        </p:txBody>
      </p:sp>
      <p:sp>
        <p:nvSpPr>
          <p:cNvPr id="3481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11538" y="6229350"/>
            <a:ext cx="3082925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fld id="{BEEA7893-E192-484C-9ABD-25D64FD01CF2}" type="slidenum">
              <a:rPr lang="en-US" altLang="en-US" b="0" smtClean="0">
                <a:latin typeface="Times New Roman" pitchFamily="18" charset="0"/>
              </a:rPr>
              <a:pPr algn="ctr"/>
              <a:t>43</a:t>
            </a:fld>
            <a:endParaRPr lang="en-US" altLang="en-US" b="0" smtClean="0">
              <a:latin typeface="Times New Roman" pitchFamily="18" charset="0"/>
            </a:endParaRPr>
          </a:p>
        </p:txBody>
      </p:sp>
      <p:sp>
        <p:nvSpPr>
          <p:cNvPr id="558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34821" name="Picture 4" descr="lhc139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03350" y="-1676400"/>
            <a:ext cx="16076613" cy="94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b="0" smtClean="0">
                <a:latin typeface="Times New Roman" pitchFamily="18" charset="0"/>
              </a:rPr>
              <a:t>The LHC injector chain</a:t>
            </a:r>
          </a:p>
        </p:txBody>
      </p:sp>
      <p:sp>
        <p:nvSpPr>
          <p:cNvPr id="3584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11538" y="6229350"/>
            <a:ext cx="3082925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fld id="{E8E9B301-3D01-4108-B07E-6686C40AC04C}" type="slidenum">
              <a:rPr lang="en-US" altLang="en-US" b="0" smtClean="0">
                <a:latin typeface="Times New Roman" pitchFamily="18" charset="0"/>
              </a:rPr>
              <a:pPr algn="ctr"/>
              <a:t>44</a:t>
            </a:fld>
            <a:endParaRPr lang="en-US" altLang="en-US" b="0" smtClean="0">
              <a:latin typeface="Times New Roman" pitchFamily="18" charset="0"/>
            </a:endParaRPr>
          </a:p>
        </p:txBody>
      </p:sp>
      <p:sp>
        <p:nvSpPr>
          <p:cNvPr id="560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35845" name="Picture 3" descr="lhc14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5900" y="-1676400"/>
            <a:ext cx="16262350" cy="921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762000"/>
            <a:ext cx="6234113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b="0" smtClean="0">
                <a:latin typeface="Times New Roman" pitchFamily="18" charset="0"/>
              </a:rPr>
              <a:t>The LHC injector chain</a:t>
            </a:r>
          </a:p>
        </p:txBody>
      </p:sp>
      <p:sp>
        <p:nvSpPr>
          <p:cNvPr id="3686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11538" y="6229350"/>
            <a:ext cx="3082925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fld id="{78FEBE80-41C6-4D22-B3FB-D1EFE4BCAA96}" type="slidenum">
              <a:rPr lang="en-US" altLang="en-US" b="0" smtClean="0">
                <a:latin typeface="Times New Roman" pitchFamily="18" charset="0"/>
              </a:rPr>
              <a:pPr algn="ctr"/>
              <a:t>45</a:t>
            </a:fld>
            <a:endParaRPr lang="en-US" altLang="en-US" b="0" smtClean="0">
              <a:latin typeface="Times New Roman" pitchFamily="18" charset="0"/>
            </a:endParaRPr>
          </a:p>
        </p:txBody>
      </p:sp>
      <p:sp>
        <p:nvSpPr>
          <p:cNvPr id="561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36869" name="Picture 3" descr="lhc14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38250" y="-2209800"/>
            <a:ext cx="16014700" cy="1005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000" y="266700"/>
            <a:ext cx="6170613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b="0" smtClean="0">
                <a:latin typeface="Times New Roman" pitchFamily="18" charset="0"/>
              </a:rPr>
              <a:t>The LHC injector chain</a:t>
            </a:r>
          </a:p>
        </p:txBody>
      </p:sp>
      <p:sp>
        <p:nvSpPr>
          <p:cNvPr id="3789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11538" y="6229350"/>
            <a:ext cx="3082925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fld id="{E0FB3F47-9F36-4EB4-B540-4AD19A52FB62}" type="slidenum">
              <a:rPr lang="en-US" altLang="en-US" b="0" smtClean="0">
                <a:latin typeface="Times New Roman" pitchFamily="18" charset="0"/>
              </a:rPr>
              <a:pPr algn="ctr"/>
              <a:t>46</a:t>
            </a:fld>
            <a:endParaRPr lang="en-US" altLang="en-US" b="0" smtClean="0">
              <a:latin typeface="Times New Roman" pitchFamily="18" charset="0"/>
            </a:endParaRPr>
          </a:p>
        </p:txBody>
      </p:sp>
      <p:sp>
        <p:nvSpPr>
          <p:cNvPr id="562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37893" name="Picture 3" descr="lhc14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20800" y="-2209800"/>
            <a:ext cx="16014700" cy="990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0" y="0"/>
            <a:ext cx="6183313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11538" y="6229350"/>
            <a:ext cx="3082925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fld id="{F5D9C433-D4A9-4F54-AF3E-B7023893109C}" type="slidenum">
              <a:rPr lang="en-US" altLang="en-US" b="0" smtClean="0">
                <a:latin typeface="Times New Roman" pitchFamily="18" charset="0"/>
              </a:rPr>
              <a:pPr algn="ctr"/>
              <a:t>47</a:t>
            </a:fld>
            <a:endParaRPr lang="en-US" altLang="en-US" b="0" smtClean="0">
              <a:latin typeface="Times New Roman" pitchFamily="18" charset="0"/>
            </a:endParaRPr>
          </a:p>
        </p:txBody>
      </p:sp>
      <p:sp>
        <p:nvSpPr>
          <p:cNvPr id="551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Triple bunch splitting in PS</a:t>
            </a:r>
          </a:p>
        </p:txBody>
      </p:sp>
      <p:pic>
        <p:nvPicPr>
          <p:cNvPr id="38917" name="Picture 3" descr="Tomoscope_13-Jun-07-155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3200" y="1676400"/>
            <a:ext cx="44196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8" name="Picture 4" descr="Tomoscope_12-Jun-07-08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00" y="1905000"/>
            <a:ext cx="4237038" cy="401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9" name="Line 5"/>
          <p:cNvSpPr>
            <a:spLocks noChangeShapeType="1"/>
          </p:cNvSpPr>
          <p:nvPr/>
        </p:nvSpPr>
        <p:spPr bwMode="auto">
          <a:xfrm>
            <a:off x="495300" y="6096000"/>
            <a:ext cx="8007350" cy="0"/>
          </a:xfrm>
          <a:prstGeom prst="line">
            <a:avLst/>
          </a:prstGeom>
          <a:noFill/>
          <a:ln w="19050" cap="sq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10800000" wrap="none" anchor="ctr"/>
          <a:lstStyle/>
          <a:p>
            <a:endParaRPr lang="en-GB"/>
          </a:p>
        </p:txBody>
      </p:sp>
      <p:sp>
        <p:nvSpPr>
          <p:cNvPr id="38920" name="Line 6"/>
          <p:cNvSpPr>
            <a:spLocks noChangeShapeType="1"/>
          </p:cNvSpPr>
          <p:nvPr/>
        </p:nvSpPr>
        <p:spPr bwMode="auto">
          <a:xfrm flipV="1">
            <a:off x="412750" y="2286000"/>
            <a:ext cx="0" cy="3810000"/>
          </a:xfrm>
          <a:prstGeom prst="line">
            <a:avLst/>
          </a:prstGeom>
          <a:noFill/>
          <a:ln w="19050" cap="sq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rot="10800000" wrap="none" anchor="ctr"/>
          <a:lstStyle/>
          <a:p>
            <a:endParaRPr lang="en-GB"/>
          </a:p>
        </p:txBody>
      </p:sp>
      <p:sp>
        <p:nvSpPr>
          <p:cNvPr id="38921" name="Text Box 7"/>
          <p:cNvSpPr txBox="1">
            <a:spLocks noChangeArrowheads="1"/>
          </p:cNvSpPr>
          <p:nvPr/>
        </p:nvSpPr>
        <p:spPr bwMode="auto">
          <a:xfrm>
            <a:off x="0" y="1905000"/>
            <a:ext cx="666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/>
              <a:t>time</a:t>
            </a:r>
          </a:p>
        </p:txBody>
      </p:sp>
      <p:sp>
        <p:nvSpPr>
          <p:cNvPr id="38922" name="Text Box 8"/>
          <p:cNvSpPr txBox="1">
            <a:spLocks noChangeArrowheads="1"/>
          </p:cNvSpPr>
          <p:nvPr/>
        </p:nvSpPr>
        <p:spPr bwMode="auto">
          <a:xfrm>
            <a:off x="8502650" y="5943600"/>
            <a:ext cx="10826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/>
              <a:t>position</a:t>
            </a:r>
          </a:p>
        </p:txBody>
      </p:sp>
      <p:sp>
        <p:nvSpPr>
          <p:cNvPr id="38923" name="Text Box 9"/>
          <p:cNvSpPr txBox="1">
            <a:spLocks noChangeArrowheads="1"/>
          </p:cNvSpPr>
          <p:nvPr/>
        </p:nvSpPr>
        <p:spPr bwMode="auto">
          <a:xfrm>
            <a:off x="0" y="1219200"/>
            <a:ext cx="9906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 algn="ctr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2400">
                <a:solidFill>
                  <a:schemeClr val="tx2"/>
                </a:solidFill>
              </a:rPr>
              <a:t>“Waterfall” representation: V=time, H=position, colour=density</a:t>
            </a:r>
            <a:endParaRPr lang="en-US" alt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11538" y="6229350"/>
            <a:ext cx="3082925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fld id="{BFFA30D4-841B-4204-B60B-F4EABF7E0932}" type="slidenum">
              <a:rPr lang="en-US" altLang="en-US" b="0" smtClean="0">
                <a:latin typeface="Times New Roman" pitchFamily="18" charset="0"/>
              </a:rPr>
              <a:pPr algn="ctr"/>
              <a:t>48</a:t>
            </a:fld>
            <a:endParaRPr lang="en-US" altLang="en-US" b="0" smtClean="0">
              <a:latin typeface="Times New Roman" pitchFamily="18" charset="0"/>
            </a:endParaRPr>
          </a:p>
        </p:txBody>
      </p:sp>
      <p:sp>
        <p:nvSpPr>
          <p:cNvPr id="470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Two more bunch splittings in PS</a:t>
            </a:r>
          </a:p>
        </p:txBody>
      </p:sp>
      <p:pic>
        <p:nvPicPr>
          <p:cNvPr id="39941" name="Picture 3" descr="Tomoscope_12-Jun-07-1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050" y="1143000"/>
            <a:ext cx="80899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b="0" smtClean="0">
                <a:latin typeface="Times New Roman" pitchFamily="18" charset="0"/>
              </a:rPr>
              <a:t>The LHC injector chain</a:t>
            </a:r>
          </a:p>
        </p:txBody>
      </p:sp>
      <p:sp>
        <p:nvSpPr>
          <p:cNvPr id="4096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3411538" y="6229350"/>
            <a:ext cx="3082925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fld id="{2A518CAB-64EA-4954-B2E7-6C4CD539A32B}" type="slidenum">
              <a:rPr lang="en-US" altLang="en-US" b="0" smtClean="0">
                <a:latin typeface="Times New Roman" pitchFamily="18" charset="0"/>
              </a:rPr>
              <a:pPr algn="ctr"/>
              <a:t>49</a:t>
            </a:fld>
            <a:endParaRPr lang="en-US" altLang="en-US" b="0" smtClean="0">
              <a:latin typeface="Times New Roman" pitchFamily="18" charset="0"/>
            </a:endParaRPr>
          </a:p>
        </p:txBody>
      </p:sp>
      <p:pic>
        <p:nvPicPr>
          <p:cNvPr id="40964" name="Picture 2" descr="splitfilm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814050" cy="831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CERN's accelerator complex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/>
            <a:fld id="{7C8F5B29-AF2B-4982-BB59-2A9EEB93C82C}" type="slidenum">
              <a:rPr lang="en-US" altLang="en-US"/>
              <a:pPr lvl="1"/>
              <a:t>5</a:t>
            </a:fld>
            <a:endParaRPr lang="en-US" altLang="en-US">
              <a:latin typeface="Times New Roman" pitchFamily="18" charset="0"/>
            </a:endParaRPr>
          </a:p>
        </p:txBody>
      </p:sp>
      <p:pic>
        <p:nvPicPr>
          <p:cNvPr id="72707" name="Picture 3" descr="DSC091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51000" y="-76200"/>
            <a:ext cx="12960350" cy="897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08" name="Picture 4" descr="DSC0917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900" y="0"/>
            <a:ext cx="3467100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2271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b="0" smtClean="0">
                <a:latin typeface="Times New Roman" pitchFamily="18" charset="0"/>
              </a:rPr>
              <a:t>The LHC injector chain</a:t>
            </a:r>
          </a:p>
        </p:txBody>
      </p:sp>
      <p:sp>
        <p:nvSpPr>
          <p:cNvPr id="4198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11538" y="6229350"/>
            <a:ext cx="3082925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fld id="{AE30C161-D822-464C-A858-209FA54B0AF7}" type="slidenum">
              <a:rPr lang="en-US" altLang="en-US" b="0" smtClean="0">
                <a:latin typeface="Times New Roman" pitchFamily="18" charset="0"/>
              </a:rPr>
              <a:pPr algn="ctr"/>
              <a:t>50</a:t>
            </a:fld>
            <a:endParaRPr lang="en-US" altLang="en-US" b="0" smtClean="0">
              <a:latin typeface="Times New Roman" pitchFamily="18" charset="0"/>
            </a:endParaRPr>
          </a:p>
        </p:txBody>
      </p:sp>
      <p:sp>
        <p:nvSpPr>
          <p:cNvPr id="559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41989" name="Picture 3" descr="lhc2250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03350" y="-1819275"/>
            <a:ext cx="15849600" cy="928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b="0" smtClean="0">
                <a:latin typeface="Times New Roman" pitchFamily="18" charset="0"/>
              </a:rPr>
              <a:t>The LHC injector chain</a:t>
            </a:r>
          </a:p>
        </p:txBody>
      </p:sp>
      <p:sp>
        <p:nvSpPr>
          <p:cNvPr id="430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11538" y="6229350"/>
            <a:ext cx="3082925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fld id="{30AFA15A-B9C8-46FB-88F2-1228ADA118DB}" type="slidenum">
              <a:rPr lang="en-US" altLang="en-US" b="0" smtClean="0">
                <a:latin typeface="Times New Roman" pitchFamily="18" charset="0"/>
              </a:rPr>
              <a:pPr algn="ctr"/>
              <a:t>51</a:t>
            </a:fld>
            <a:endParaRPr lang="en-US" altLang="en-US" b="0" smtClean="0">
              <a:latin typeface="Times New Roman" pitchFamily="18" charset="0"/>
            </a:endParaRPr>
          </a:p>
        </p:txBody>
      </p:sp>
      <p:sp>
        <p:nvSpPr>
          <p:cNvPr id="56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43013" name="Picture 3" descr="lhc2300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03350" y="-2362200"/>
            <a:ext cx="15601950" cy="1013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b="0" smtClean="0">
                <a:latin typeface="Times New Roman" pitchFamily="18" charset="0"/>
              </a:rPr>
              <a:t>The LHC injector chain</a:t>
            </a:r>
          </a:p>
        </p:txBody>
      </p:sp>
      <p:sp>
        <p:nvSpPr>
          <p:cNvPr id="4403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11538" y="6229350"/>
            <a:ext cx="3082925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fld id="{31857F83-5E54-4589-B53F-07D895F9A5BD}" type="slidenum">
              <a:rPr lang="en-US" altLang="en-US" b="0" smtClean="0">
                <a:latin typeface="Times New Roman" pitchFamily="18" charset="0"/>
              </a:rPr>
              <a:pPr algn="ctr"/>
              <a:t>52</a:t>
            </a:fld>
            <a:endParaRPr lang="en-US" altLang="en-US" b="0" smtClean="0">
              <a:latin typeface="Times New Roman" pitchFamily="18" charset="0"/>
            </a:endParaRPr>
          </a:p>
        </p:txBody>
      </p:sp>
      <p:sp>
        <p:nvSpPr>
          <p:cNvPr id="564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44037" name="Picture 3" descr="lhc2305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20800" y="-1600200"/>
            <a:ext cx="15519400" cy="922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b="0" smtClean="0">
                <a:latin typeface="Times New Roman" pitchFamily="18" charset="0"/>
              </a:rPr>
              <a:t>The LHC injector chain</a:t>
            </a:r>
          </a:p>
        </p:txBody>
      </p:sp>
      <p:sp>
        <p:nvSpPr>
          <p:cNvPr id="4505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11538" y="6229350"/>
            <a:ext cx="3082925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fld id="{40701956-5F25-48BD-8F92-694AD40C60FC}" type="slidenum">
              <a:rPr lang="en-US" altLang="en-US" b="0" smtClean="0">
                <a:latin typeface="Times New Roman" pitchFamily="18" charset="0"/>
              </a:rPr>
              <a:pPr algn="ctr"/>
              <a:t>53</a:t>
            </a:fld>
            <a:endParaRPr lang="en-US" altLang="en-US" b="0" smtClean="0">
              <a:latin typeface="Times New Roman" pitchFamily="18" charset="0"/>
            </a:endParaRPr>
          </a:p>
        </p:txBody>
      </p:sp>
      <p:sp>
        <p:nvSpPr>
          <p:cNvPr id="565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45061" name="Picture 3" descr="lhc2325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20800" y="-1371600"/>
            <a:ext cx="15271750" cy="906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b="0" smtClean="0">
                <a:latin typeface="Times New Roman" pitchFamily="18" charset="0"/>
              </a:rPr>
              <a:t>The LHC injector chain</a:t>
            </a:r>
          </a:p>
        </p:txBody>
      </p:sp>
      <p:sp>
        <p:nvSpPr>
          <p:cNvPr id="4608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11538" y="6229350"/>
            <a:ext cx="3082925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fld id="{1EFF06C5-4C9D-4E4E-897B-D490A4CD9781}" type="slidenum">
              <a:rPr lang="en-US" altLang="en-US" b="0" smtClean="0">
                <a:latin typeface="Times New Roman" pitchFamily="18" charset="0"/>
              </a:rPr>
              <a:pPr algn="ctr"/>
              <a:t>54</a:t>
            </a:fld>
            <a:endParaRPr lang="en-US" altLang="en-US" b="0" smtClean="0">
              <a:latin typeface="Times New Roman" pitchFamily="18" charset="0"/>
            </a:endParaRPr>
          </a:p>
        </p:txBody>
      </p:sp>
      <p:sp>
        <p:nvSpPr>
          <p:cNvPr id="566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46085" name="Picture 4" descr="lhc2350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51000" y="-1676400"/>
            <a:ext cx="15932150" cy="937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b="0" smtClean="0">
                <a:latin typeface="Times New Roman" pitchFamily="18" charset="0"/>
              </a:rPr>
              <a:t>The LHC injector chain</a:t>
            </a:r>
          </a:p>
        </p:txBody>
      </p:sp>
      <p:sp>
        <p:nvSpPr>
          <p:cNvPr id="4710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11538" y="6229350"/>
            <a:ext cx="3082925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fld id="{AEA6EA6D-FB74-4497-8ACF-D56C96B0AA44}" type="slidenum">
              <a:rPr lang="en-US" altLang="en-US" b="0" smtClean="0">
                <a:latin typeface="Times New Roman" pitchFamily="18" charset="0"/>
              </a:rPr>
              <a:pPr algn="ctr"/>
              <a:t>55</a:t>
            </a:fld>
            <a:endParaRPr lang="en-US" altLang="en-US" b="0" smtClean="0">
              <a:latin typeface="Times New Roman" pitchFamily="18" charset="0"/>
            </a:endParaRPr>
          </a:p>
        </p:txBody>
      </p:sp>
      <p:sp>
        <p:nvSpPr>
          <p:cNvPr id="567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47109" name="Picture 3" descr="lhc2360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20800" y="-1676400"/>
            <a:ext cx="15519400" cy="94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b="0" smtClean="0">
                <a:latin typeface="Times New Roman" pitchFamily="18" charset="0"/>
              </a:rPr>
              <a:t>The LHC injector chain</a:t>
            </a:r>
          </a:p>
        </p:txBody>
      </p:sp>
      <p:sp>
        <p:nvSpPr>
          <p:cNvPr id="4813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11538" y="6229350"/>
            <a:ext cx="3082925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fld id="{840F39F0-8F39-458F-83AC-3D8D26B55712}" type="slidenum">
              <a:rPr lang="en-US" altLang="en-US" b="0" smtClean="0">
                <a:latin typeface="Times New Roman" pitchFamily="18" charset="0"/>
              </a:rPr>
              <a:pPr algn="ctr"/>
              <a:t>56</a:t>
            </a:fld>
            <a:endParaRPr lang="en-US" altLang="en-US" b="0" smtClean="0">
              <a:latin typeface="Times New Roman" pitchFamily="18" charset="0"/>
            </a:endParaRPr>
          </a:p>
        </p:txBody>
      </p:sp>
      <p:sp>
        <p:nvSpPr>
          <p:cNvPr id="568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48133" name="Picture 3" descr="lhc2370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20800" y="-1676400"/>
            <a:ext cx="15436850" cy="937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b="0" smtClean="0">
                <a:latin typeface="Times New Roman" pitchFamily="18" charset="0"/>
              </a:rPr>
              <a:t>The LHC injector chain</a:t>
            </a:r>
          </a:p>
        </p:txBody>
      </p:sp>
      <p:sp>
        <p:nvSpPr>
          <p:cNvPr id="4915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11538" y="6229350"/>
            <a:ext cx="3082925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fld id="{CBC29802-DF76-4B0B-B192-CFE6759F21C7}" type="slidenum">
              <a:rPr lang="en-US" altLang="en-US" b="0" smtClean="0">
                <a:latin typeface="Times New Roman" pitchFamily="18" charset="0"/>
              </a:rPr>
              <a:pPr algn="ctr"/>
              <a:t>57</a:t>
            </a:fld>
            <a:endParaRPr lang="en-US" altLang="en-US" b="0" smtClean="0">
              <a:latin typeface="Times New Roman" pitchFamily="18" charset="0"/>
            </a:endParaRPr>
          </a:p>
        </p:txBody>
      </p:sp>
      <p:sp>
        <p:nvSpPr>
          <p:cNvPr id="569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49157" name="Picture 3" descr="lhc2380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5900" y="-1600200"/>
            <a:ext cx="15952788" cy="922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b="0" smtClean="0">
                <a:latin typeface="Times New Roman" pitchFamily="18" charset="0"/>
              </a:rPr>
              <a:t>The LHC injector chain</a:t>
            </a:r>
          </a:p>
        </p:txBody>
      </p:sp>
      <p:sp>
        <p:nvSpPr>
          <p:cNvPr id="5017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11538" y="6229350"/>
            <a:ext cx="3082925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fld id="{3ACD856C-264C-4DBF-90DA-EC596D7ED0EA}" type="slidenum">
              <a:rPr lang="en-US" altLang="en-US" b="0" smtClean="0">
                <a:latin typeface="Times New Roman" pitchFamily="18" charset="0"/>
              </a:rPr>
              <a:pPr algn="ctr"/>
              <a:t>58</a:t>
            </a:fld>
            <a:endParaRPr lang="en-US" altLang="en-US" b="0" smtClean="0">
              <a:latin typeface="Times New Roman" pitchFamily="18" charset="0"/>
            </a:endParaRPr>
          </a:p>
        </p:txBody>
      </p:sp>
      <p:sp>
        <p:nvSpPr>
          <p:cNvPr id="570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50181" name="Picture 3" descr="lhc2390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5900" y="-1600200"/>
            <a:ext cx="15436850" cy="937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769938" y="6229350"/>
            <a:ext cx="1981200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b="0" smtClean="0">
                <a:latin typeface="Times New Roman" pitchFamily="18" charset="0"/>
              </a:rPr>
              <a:t>The LHC injector chain</a:t>
            </a:r>
          </a:p>
        </p:txBody>
      </p:sp>
      <p:sp>
        <p:nvSpPr>
          <p:cNvPr id="5120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11538" y="6229350"/>
            <a:ext cx="3082925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fld id="{75DD954B-D323-4B8C-A494-29E095E3E2E5}" type="slidenum">
              <a:rPr lang="en-US" altLang="en-US" b="0" smtClean="0">
                <a:latin typeface="Times New Roman" pitchFamily="18" charset="0"/>
              </a:rPr>
              <a:pPr algn="ctr"/>
              <a:t>59</a:t>
            </a:fld>
            <a:endParaRPr lang="en-US" altLang="en-US" b="0" smtClean="0">
              <a:latin typeface="Times New Roman" pitchFamily="18" charset="0"/>
            </a:endParaRPr>
          </a:p>
        </p:txBody>
      </p:sp>
      <p:sp>
        <p:nvSpPr>
          <p:cNvPr id="571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51205" name="Picture 3" descr="lhc2395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0200" y="-1295400"/>
            <a:ext cx="13455650" cy="836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CERN's accelerator complex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/>
            <a:fld id="{49D73D3E-7762-4F43-AE9C-68C0C9A37B9E}" type="slidenum">
              <a:rPr lang="en-US" altLang="en-US"/>
              <a:pPr lvl="1"/>
              <a:t>6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739511" y="0"/>
            <a:ext cx="5737489" cy="1066800"/>
          </a:xfrm>
        </p:spPr>
        <p:txBody>
          <a:bodyPr/>
          <a:lstStyle/>
          <a:p>
            <a:r>
              <a:rPr lang="en-US" altLang="en-US" dirty="0"/>
              <a:t>Focusing magnets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90600"/>
            <a:ext cx="6521450" cy="1600200"/>
          </a:xfrm>
        </p:spPr>
        <p:txBody>
          <a:bodyPr/>
          <a:lstStyle/>
          <a:p>
            <a:r>
              <a:rPr lang="en-US" altLang="en-US" sz="2400" dirty="0"/>
              <a:t>Focusing by </a:t>
            </a:r>
            <a:r>
              <a:rPr lang="en-US" altLang="en-US" sz="2400" dirty="0" err="1"/>
              <a:t>quadrupolar</a:t>
            </a:r>
            <a:r>
              <a:rPr lang="en-US" altLang="en-US" sz="2400" dirty="0"/>
              <a:t> magnetic fields</a:t>
            </a:r>
          </a:p>
          <a:p>
            <a:r>
              <a:rPr lang="en-US" altLang="en-US" sz="2400" dirty="0"/>
              <a:t>One can only focus in one plane (H or V) at a time so we need to </a:t>
            </a:r>
            <a:r>
              <a:rPr lang="en-US" altLang="en-US" sz="2400" i="1" dirty="0"/>
              <a:t>alternate</a:t>
            </a:r>
            <a:r>
              <a:rPr lang="en-US" altLang="en-US" sz="2400" dirty="0"/>
              <a:t> gradients</a:t>
            </a:r>
          </a:p>
        </p:txBody>
      </p:sp>
      <p:pic>
        <p:nvPicPr>
          <p:cNvPr id="21509" name="Picture 5" descr="fod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6478" y="3051176"/>
            <a:ext cx="5919523" cy="380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00" y="3070225"/>
            <a:ext cx="3384550" cy="310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4" name="Picture 10" descr="DSC02998">
            <a:hlinkClick r:id="" action="ppaction://noaction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453312" y="0"/>
            <a:ext cx="2414588" cy="2971800"/>
          </a:xfr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58081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11538" y="6229350"/>
            <a:ext cx="3082925" cy="514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fld id="{E85BA9E5-5A23-48FC-815C-908E5A9CDB48}" type="slidenum">
              <a:rPr lang="en-US" altLang="en-US" b="0" smtClean="0">
                <a:latin typeface="Times New Roman" pitchFamily="18" charset="0"/>
              </a:rPr>
              <a:pPr algn="ctr"/>
              <a:t>60</a:t>
            </a:fld>
            <a:endParaRPr lang="en-US" altLang="en-US" b="0" smtClean="0">
              <a:latin typeface="Times New Roman" pitchFamily="18" charset="0"/>
            </a:endParaRPr>
          </a:p>
        </p:txBody>
      </p:sp>
      <p:sp>
        <p:nvSpPr>
          <p:cNvPr id="471042" name="Rectangle 2"/>
          <p:cNvSpPr>
            <a:spLocks noGrp="1" noChangeArrowheads="1"/>
          </p:cNvSpPr>
          <p:nvPr>
            <p:ph type="title"/>
          </p:nvPr>
        </p:nvSpPr>
        <p:spPr>
          <a:xfrm>
            <a:off x="1238250" y="228600"/>
            <a:ext cx="8420100" cy="762000"/>
          </a:xfrm>
        </p:spPr>
        <p:txBody>
          <a:bodyPr/>
          <a:lstStyle/>
          <a:p>
            <a:pPr>
              <a:defRPr/>
            </a:pPr>
            <a:r>
              <a:rPr lang="en-US" sz="3400"/>
              <a:t>72-bunch train ready to be sent to SPS</a:t>
            </a:r>
          </a:p>
        </p:txBody>
      </p:sp>
      <p:pic>
        <p:nvPicPr>
          <p:cNvPr id="5222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" y="1219200"/>
            <a:ext cx="9328150" cy="512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b="0" smtClean="0">
                <a:latin typeface="Times New Roman" pitchFamily="18" charset="0"/>
              </a:rPr>
              <a:t>25 avril 2009</a:t>
            </a:r>
          </a:p>
        </p:txBody>
      </p:sp>
      <p:sp>
        <p:nvSpPr>
          <p:cNvPr id="5632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altLang="en-US" b="0" smtClean="0">
                <a:latin typeface="Times New Roman" pitchFamily="18" charset="0"/>
              </a:rPr>
              <a:t>Django Manglunki – Le grand collisionneur de hadrons du CERN</a:t>
            </a:r>
          </a:p>
        </p:txBody>
      </p:sp>
      <p:sp>
        <p:nvSpPr>
          <p:cNvPr id="563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fld id="{287EA7EE-DFDE-4763-A009-F409D322CE77}" type="slidenum">
              <a:rPr lang="en-US" altLang="en-US" b="0" smtClean="0">
                <a:latin typeface="Times New Roman" pitchFamily="18" charset="0"/>
              </a:rPr>
              <a:pPr/>
              <a:t>61</a:t>
            </a:fld>
            <a:endParaRPr lang="en-US" altLang="en-US" b="0" smtClean="0">
              <a:latin typeface="Times New Roman" pitchFamily="18" charset="0"/>
            </a:endParaRPr>
          </a:p>
        </p:txBody>
      </p:sp>
      <p:sp>
        <p:nvSpPr>
          <p:cNvPr id="11366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192213" y="150813"/>
            <a:ext cx="8285162" cy="773112"/>
          </a:xfrm>
        </p:spPr>
        <p:txBody>
          <a:bodyPr/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lang="en-US" dirty="0" smtClean="0"/>
              <a:t>Thanks for your attention!</a:t>
            </a:r>
          </a:p>
        </p:txBody>
      </p:sp>
      <p:pic>
        <p:nvPicPr>
          <p:cNvPr id="563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6325"/>
            <a:ext cx="9906000" cy="608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29200"/>
            <a:ext cx="3754438" cy="236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3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4400" smtClean="0"/>
              <a:t>Questions ? …</a:t>
            </a:r>
          </a:p>
        </p:txBody>
      </p:sp>
      <p:pic>
        <p:nvPicPr>
          <p:cNvPr id="5734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43000"/>
            <a:ext cx="4286250" cy="288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57349" name="Picture 8" descr="lhc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276600"/>
            <a:ext cx="3746500" cy="259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0" name="Picture 9" descr="sp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2450" y="3581400"/>
            <a:ext cx="4273550" cy="303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1" name="Picture 10" descr="v3_slide0038_image04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447800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2" name="Picture 11" descr="splitfilm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62588"/>
            <a:ext cx="1676400" cy="139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3" name="Picture 12" descr="c850bsm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066800"/>
            <a:ext cx="2514600" cy="225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CERN's accelerator complex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/>
            <a:fld id="{E0C0B442-418F-493C-9AFA-FB4B6BF29113}" type="slidenum">
              <a:rPr lang="en-US" altLang="en-US"/>
              <a:pPr lvl="1"/>
              <a:t>7</a:t>
            </a:fld>
            <a:endParaRPr lang="en-US" altLang="en-US">
              <a:latin typeface="Times New Roman" pitchFamily="18" charset="0"/>
            </a:endParaRPr>
          </a:p>
        </p:txBody>
      </p:sp>
      <p:pic>
        <p:nvPicPr>
          <p:cNvPr id="68610" name="Picture 2" descr="DSC0299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38400"/>
            <a:ext cx="10091738" cy="1242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611" name="Picture 3" descr="DSC0916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550" y="4400550"/>
            <a:ext cx="3549650" cy="2457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94202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/>
            <a:fld id="{41C2FF81-F9F7-4F87-BDF8-1F24C23E6C29}" type="slidenum">
              <a:rPr lang="en-US" altLang="en-US"/>
              <a:pPr lvl="1"/>
              <a:t>8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5105400" cy="685800"/>
          </a:xfrm>
        </p:spPr>
        <p:txBody>
          <a:bodyPr/>
          <a:lstStyle/>
          <a:p>
            <a:r>
              <a:rPr lang="en-US" altLang="en-US" dirty="0"/>
              <a:t>RF cavities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981200"/>
            <a:ext cx="6108700" cy="4114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400" dirty="0"/>
              <a:t>Acceleration by electric fields</a:t>
            </a:r>
          </a:p>
          <a:p>
            <a:pPr>
              <a:lnSpc>
                <a:spcPct val="80000"/>
              </a:lnSpc>
            </a:pPr>
            <a:endParaRPr lang="en-US" altLang="en-US" sz="2400" dirty="0"/>
          </a:p>
          <a:p>
            <a:pPr>
              <a:lnSpc>
                <a:spcPct val="80000"/>
              </a:lnSpc>
            </a:pPr>
            <a:endParaRPr lang="en-US" altLang="en-US" sz="2400" dirty="0"/>
          </a:p>
          <a:p>
            <a:pPr>
              <a:lnSpc>
                <a:spcPct val="80000"/>
              </a:lnSpc>
            </a:pPr>
            <a:endParaRPr lang="en-US" altLang="en-US" sz="2400" dirty="0"/>
          </a:p>
          <a:p>
            <a:pPr>
              <a:lnSpc>
                <a:spcPct val="80000"/>
              </a:lnSpc>
            </a:pPr>
            <a:endParaRPr lang="en-US" altLang="en-US" sz="2400" dirty="0"/>
          </a:p>
          <a:p>
            <a:pPr>
              <a:lnSpc>
                <a:spcPct val="80000"/>
              </a:lnSpc>
            </a:pPr>
            <a:endParaRPr lang="en-US" altLang="en-US" sz="2400" dirty="0"/>
          </a:p>
          <a:p>
            <a:pPr>
              <a:lnSpc>
                <a:spcPct val="80000"/>
              </a:lnSpc>
            </a:pPr>
            <a:endParaRPr lang="en-US" altLang="en-US" sz="2400" dirty="0"/>
          </a:p>
          <a:p>
            <a:pPr>
              <a:lnSpc>
                <a:spcPct val="80000"/>
              </a:lnSpc>
            </a:pPr>
            <a:endParaRPr lang="en-US" altLang="en-US" sz="2400" dirty="0"/>
          </a:p>
          <a:p>
            <a:pPr lvl="1">
              <a:lnSpc>
                <a:spcPct val="90000"/>
              </a:lnSpc>
            </a:pPr>
            <a:endParaRPr lang="en-US" altLang="en-US" sz="2000" dirty="0"/>
          </a:p>
          <a:p>
            <a:pPr lvl="1">
              <a:lnSpc>
                <a:spcPct val="90000"/>
              </a:lnSpc>
            </a:pPr>
            <a:endParaRPr lang="en-US" altLang="en-US" sz="2000" dirty="0"/>
          </a:p>
          <a:p>
            <a:pPr lvl="1">
              <a:lnSpc>
                <a:spcPct val="90000"/>
              </a:lnSpc>
            </a:pPr>
            <a:r>
              <a:rPr lang="en-US" altLang="en-US" sz="2000" dirty="0"/>
              <a:t>1 eV  = 1 electron  accelerated by 1 Volt</a:t>
            </a:r>
          </a:p>
          <a:p>
            <a:pPr>
              <a:lnSpc>
                <a:spcPct val="80000"/>
              </a:lnSpc>
            </a:pPr>
            <a:endParaRPr lang="en-US" altLang="en-US" sz="2400" dirty="0"/>
          </a:p>
          <a:p>
            <a:pPr>
              <a:lnSpc>
                <a:spcPct val="80000"/>
              </a:lnSpc>
            </a:pPr>
            <a:endParaRPr lang="en-US" altLang="en-US" sz="2400" dirty="0"/>
          </a:p>
          <a:p>
            <a:pPr>
              <a:lnSpc>
                <a:spcPct val="80000"/>
              </a:lnSpc>
            </a:pPr>
            <a:endParaRPr lang="en-US" altLang="en-US" sz="2400" dirty="0"/>
          </a:p>
          <a:p>
            <a:pPr>
              <a:lnSpc>
                <a:spcPct val="80000"/>
              </a:lnSpc>
            </a:pPr>
            <a:endParaRPr lang="en-US" altLang="en-US" sz="1600" dirty="0"/>
          </a:p>
          <a:p>
            <a:pPr>
              <a:lnSpc>
                <a:spcPct val="80000"/>
              </a:lnSpc>
            </a:pPr>
            <a:endParaRPr lang="en-US" altLang="en-US" sz="2400" dirty="0"/>
          </a:p>
        </p:txBody>
      </p:sp>
      <p:pic>
        <p:nvPicPr>
          <p:cNvPr id="30724" name="Picture 4" descr="linacdia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00" y="3124201"/>
            <a:ext cx="9575800" cy="141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0725" name="Object 5"/>
          <p:cNvGraphicFramePr>
            <a:graphicFrameLocks noChangeAspect="1"/>
          </p:cNvGraphicFramePr>
          <p:nvPr/>
        </p:nvGraphicFramePr>
        <p:xfrm>
          <a:off x="660400" y="4572000"/>
          <a:ext cx="1852216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2" name="Equation" r:id="rId4" imgW="507960" imgH="266400" progId="Equation.3">
                  <p:embed/>
                </p:oleObj>
              </mc:Choice>
              <mc:Fallback>
                <p:oleObj name="Equation" r:id="rId4" imgW="50796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400" y="4572000"/>
                        <a:ext cx="1852216" cy="914400"/>
                      </a:xfrm>
                      <a:prstGeom prst="rect">
                        <a:avLst/>
                      </a:prstGeom>
                      <a:solidFill>
                        <a:srgbClr val="00FFFF"/>
                      </a:solidFill>
                      <a:ln w="9525">
                        <a:solidFill>
                          <a:schemeClr val="accent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26" name="Object 6"/>
          <p:cNvGraphicFramePr>
            <a:graphicFrameLocks noChangeAspect="1"/>
          </p:cNvGraphicFramePr>
          <p:nvPr/>
        </p:nvGraphicFramePr>
        <p:xfrm>
          <a:off x="6604000" y="4800601"/>
          <a:ext cx="2547012" cy="696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3" name="Equation" r:id="rId6" imgW="698400" imgH="203040" progId="Equation.3">
                  <p:embed/>
                </p:oleObj>
              </mc:Choice>
              <mc:Fallback>
                <p:oleObj name="Equation" r:id="rId6" imgW="6984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4000" y="4800601"/>
                        <a:ext cx="2547012" cy="696913"/>
                      </a:xfrm>
                      <a:prstGeom prst="rect">
                        <a:avLst/>
                      </a:prstGeom>
                      <a:solidFill>
                        <a:srgbClr val="00FFFF"/>
                      </a:solidFill>
                      <a:ln w="9525">
                        <a:solidFill>
                          <a:schemeClr val="accent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33" name="Picture 13" descr="7802669">
            <a:hlinkClick r:id="" action="ppaction://noaction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78500" y="1"/>
            <a:ext cx="4127500" cy="3052763"/>
          </a:xfr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62895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/>
              <a:t>CERN's accelerator complex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/>
            <a:fld id="{9865255E-448B-4739-B9E2-AC216F10828E}" type="slidenum">
              <a:rPr lang="en-US" altLang="en-US"/>
              <a:pPr lvl="1"/>
              <a:t>9</a:t>
            </a:fld>
            <a:endParaRPr lang="en-US" altLang="en-US">
              <a:latin typeface="Times New Roman" pitchFamily="18" charset="0"/>
            </a:endParaRPr>
          </a:p>
        </p:txBody>
      </p:sp>
      <p:pic>
        <p:nvPicPr>
          <p:cNvPr id="71683" name="Picture 3" descr="780266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906000" cy="7326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54591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yDocs">
  <a:themeElements>
    <a:clrScheme name="">
      <a:dk1>
        <a:srgbClr val="00279F"/>
      </a:dk1>
      <a:lt1>
        <a:srgbClr val="C1CEFF"/>
      </a:lt1>
      <a:dk2>
        <a:srgbClr val="063DE8"/>
      </a:dk2>
      <a:lt2>
        <a:srgbClr val="FAFD00"/>
      </a:lt2>
      <a:accent1>
        <a:srgbClr val="FF5008"/>
      </a:accent1>
      <a:accent2>
        <a:srgbClr val="FE9B03"/>
      </a:accent2>
      <a:accent3>
        <a:srgbClr val="AAAFF2"/>
      </a:accent3>
      <a:accent4>
        <a:srgbClr val="A4B0DA"/>
      </a:accent4>
      <a:accent5>
        <a:srgbClr val="FFB3AA"/>
      </a:accent5>
      <a:accent6>
        <a:srgbClr val="E68C02"/>
      </a:accent6>
      <a:hlink>
        <a:srgbClr val="DC0081"/>
      </a:hlink>
      <a:folHlink>
        <a:srgbClr val="618FFD"/>
      </a:folHlink>
    </a:clrScheme>
    <a:fontScheme name="MyDoc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yDocs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Docs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Docs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Docs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Docs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Docs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Docs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1534</TotalTime>
  <Pages>12</Pages>
  <Words>585</Words>
  <Application>Microsoft Office PowerPoint</Application>
  <PresentationFormat>A4 Paper (210x297 mm)</PresentationFormat>
  <Paragraphs>221</Paragraphs>
  <Slides>62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62</vt:i4>
      </vt:variant>
    </vt:vector>
  </HeadingPairs>
  <TitlesOfParts>
    <vt:vector size="66" baseType="lpstr">
      <vt:lpstr>MyDocs</vt:lpstr>
      <vt:lpstr>Equation</vt:lpstr>
      <vt:lpstr>Package</vt:lpstr>
      <vt:lpstr>Designer Drawing</vt:lpstr>
      <vt:lpstr>Introduction to accelerators Django Manglunki CERN/BE/OP</vt:lpstr>
      <vt:lpstr>Tools for High Energy Physics</vt:lpstr>
      <vt:lpstr>PowerPoint Presentation</vt:lpstr>
      <vt:lpstr>Bending magnets</vt:lpstr>
      <vt:lpstr>PowerPoint Presentation</vt:lpstr>
      <vt:lpstr>Focusing magnets</vt:lpstr>
      <vt:lpstr>PowerPoint Presentation</vt:lpstr>
      <vt:lpstr>RF cavities</vt:lpstr>
      <vt:lpstr>PowerPoint Presentation</vt:lpstr>
      <vt:lpstr>Injection/ejection systems</vt:lpstr>
      <vt:lpstr>PowerPoint Presentation</vt:lpstr>
      <vt:lpstr>PowerPoint Presentation</vt:lpstr>
      <vt:lpstr>Other components</vt:lpstr>
      <vt:lpstr>PowerPoint Presentation</vt:lpstr>
      <vt:lpstr>Cycles &amp; Supercycles</vt:lpstr>
      <vt:lpstr>PS Supercycle</vt:lpstr>
      <vt:lpstr>SPS supercycle</vt:lpstr>
      <vt:lpstr>Cycles &amp; Supercycles</vt:lpstr>
      <vt:lpstr>Cycles &amp; Supercycles</vt:lpstr>
      <vt:lpstr>PowerPoint Presentation</vt:lpstr>
      <vt:lpstr>Duoplasmatron proton source 90keV ; 500mA </vt:lpstr>
      <vt:lpstr>The accelerator complex  at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Proton beam production for LHC</vt:lpstr>
      <vt:lpstr>PowerPoint Presentation</vt:lpstr>
      <vt:lpstr>PowerPoint Presentation</vt:lpstr>
      <vt:lpstr>12 injections from SPS to LHC</vt:lpstr>
      <vt:lpstr>Double batch injection from PSB to PS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Triple bunch splitting in PS</vt:lpstr>
      <vt:lpstr>Two more bunch splittings in PS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72-bunch train ready to be sent to SPS</vt:lpstr>
      <vt:lpstr>Thanks for your attention!</vt:lpstr>
      <vt:lpstr>Questions ? 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Conferences du Samedi du CERN</dc:title>
  <dc:creator>Django Manglunki</dc:creator>
  <cp:lastModifiedBy>Django Manglunki</cp:lastModifiedBy>
  <cp:revision>89</cp:revision>
  <cp:lastPrinted>1999-12-16T11:12:16Z</cp:lastPrinted>
  <dcterms:created xsi:type="dcterms:W3CDTF">1995-08-08T10:27:44Z</dcterms:created>
  <dcterms:modified xsi:type="dcterms:W3CDTF">2015-04-24T07:49:23Z</dcterms:modified>
</cp:coreProperties>
</file>