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2.xml" ContentType="application/vnd.openxmlformats-officedocument.presentationml.slide+xml"/>
  <Override PartName="/ppt/slides/slide49.xml" ContentType="application/vnd.openxmlformats-officedocument.presentationml.slide+xml"/>
  <Override PartName="/ppt/slides/slide33.xml" ContentType="application/vnd.openxmlformats-officedocument.presentationml.slide+xml"/>
  <Default Extension="bin" ContentType="application/vnd.openxmlformats-officedocument.presentationml.printerSettings"/>
  <Override PartName="/customXml/itemProps1.xml" ContentType="application/vnd.openxmlformats-officedocument.customXmlProperties+xml"/>
  <Override PartName="/ppt/notesSlides/notesSlide13.xml" ContentType="application/vnd.openxmlformats-officedocument.presentationml.notesSlide+xml"/>
  <Default Extension="wmf" ContentType="image/x-wmf"/>
  <Override PartName="/ppt/notesSlides/notesSlide29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commentAuthors.xml" ContentType="application/vnd.openxmlformats-officedocument.presentationml.commentAuthors+xml"/>
  <Override PartName="/ppt/slides/slide56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slides/slide61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65.xml" ContentType="application/vnd.openxmlformats-officedocument.presentationml.slide+xml"/>
  <Override PartName="/ppt/slides/slide46.xml" ContentType="application/vnd.openxmlformats-officedocument.presentationml.slide+xml"/>
  <Override PartName="/ppt/embeddings/Microsoft_Equation2.bin" ContentType="application/vnd.openxmlformats-officedocument.oleObject"/>
  <Override PartName="/ppt/notesSlides/notesSlide8.xml" ContentType="application/vnd.openxmlformats-officedocument.presentationml.notesSlide+xml"/>
  <Override PartName="/ppt/embeddings/oleObject2.bin" ContentType="application/vnd.openxmlformats-officedocument.oleObject"/>
  <Override PartName="/ppt/notesSlides/notesSlide26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53.xml" ContentType="application/vnd.openxmlformats-officedocument.presentationml.slide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customXml/itemProps2.xml" ContentType="application/vnd.openxmlformats-officedocument.customXmlProperties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57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slides/slide62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Default Extension="vml" ContentType="application/vnd.openxmlformats-officedocument.vmlDrawin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66.xml" ContentType="application/vnd.openxmlformats-officedocument.presentationml.slide+xml"/>
  <Override PartName="/ppt/slides/slide47.xml" ContentType="application/vnd.openxmlformats-officedocument.presentationml.slide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Override PartName="/ppt/embeddings/Microsoft_Equation3.bin" ContentType="application/vnd.openxmlformats-officedocument.oleObject"/>
  <Override PartName="/ppt/notesSlides/notesSlide23.xml" ContentType="application/vnd.openxmlformats-officedocument.presentationml.notesSlide+xml"/>
  <Default Extension="emf" ContentType="image/x-emf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notesSlides/notesSlide27.xml" ContentType="application/vnd.openxmlformats-officedocument.presentationml.notesSlide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54.xml" ContentType="application/vnd.openxmlformats-officedocument.presentationml.slide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customXml/itemProps3.xml" ContentType="application/vnd.openxmlformats-officedocument.customXmlPropertie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slides/slide58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theme/theme3.xml" ContentType="application/vnd.openxmlformats-officedocument.theme+xml"/>
  <Override PartName="/ppt/slides/slide63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s/slide51.xml" ContentType="application/vnd.openxmlformats-officedocument.presentationml.slide+xml"/>
  <Override PartName="/ppt/slides/slide48.xml" ContentType="application/vnd.openxmlformats-officedocument.presentationml.slide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viewProps.xml" ContentType="application/vnd.openxmlformats-officedocument.presentationml.viewProps+xml"/>
  <Override PartName="/ppt/slides/slide29.xml" ContentType="application/vnd.openxmlformats-officedocument.presentationml.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slides/slide55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slides/slide60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59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slides/slide64.xml" ContentType="application/vnd.openxmlformats-officedocument.presentationml.slide+xml"/>
  <Override PartName="/ppt/embeddings/Microsoft_Equation1.bin" ContentType="application/vnd.openxmlformats-officedocument.oleObject"/>
  <Override PartName="/ppt/embeddings/oleObject1.bin" ContentType="application/vnd.openxmlformats-officedocument.oleObject"/>
  <Default Extension="pdf" ContentType="application/pdf"/>
  <Default Extension="png" ContentType="image/png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trictFirstAndLastChars="0" saveSubsetFonts="1" autoCompressPictures="0">
  <p:sldMasterIdLst>
    <p:sldMasterId r:id="rId4"/>
  </p:sldMasterIdLst>
  <p:notesMasterIdLst>
    <p:notesMasterId r:id="rId71"/>
  </p:notesMasterIdLst>
  <p:handoutMasterIdLst>
    <p:handoutMasterId r:id="rId72"/>
  </p:handoutMasterIdLst>
  <p:sldIdLst>
    <p:sldId id="2665" r:id="rId5"/>
    <p:sldId id="2751" r:id="rId6"/>
    <p:sldId id="2427" r:id="rId7"/>
    <p:sldId id="2747" r:id="rId8"/>
    <p:sldId id="2681" r:id="rId9"/>
    <p:sldId id="2682" r:id="rId10"/>
    <p:sldId id="2429" r:id="rId11"/>
    <p:sldId id="2063" r:id="rId12"/>
    <p:sldId id="2671" r:id="rId13"/>
    <p:sldId id="2971" r:id="rId14"/>
    <p:sldId id="2975" r:id="rId15"/>
    <p:sldId id="2966" r:id="rId16"/>
    <p:sldId id="2889" r:id="rId17"/>
    <p:sldId id="2974" r:id="rId18"/>
    <p:sldId id="2970" r:id="rId19"/>
    <p:sldId id="2972" r:id="rId20"/>
    <p:sldId id="2911" r:id="rId21"/>
    <p:sldId id="2977" r:id="rId22"/>
    <p:sldId id="2976" r:id="rId23"/>
    <p:sldId id="2916" r:id="rId24"/>
    <p:sldId id="2904" r:id="rId25"/>
    <p:sldId id="2920" r:id="rId26"/>
    <p:sldId id="2922" r:id="rId27"/>
    <p:sldId id="2923" r:id="rId28"/>
    <p:sldId id="2924" r:id="rId29"/>
    <p:sldId id="2969" r:id="rId30"/>
    <p:sldId id="2925" r:id="rId31"/>
    <p:sldId id="2944" r:id="rId32"/>
    <p:sldId id="2945" r:id="rId33"/>
    <p:sldId id="2946" r:id="rId34"/>
    <p:sldId id="2947" r:id="rId35"/>
    <p:sldId id="2978" r:id="rId36"/>
    <p:sldId id="2968" r:id="rId37"/>
    <p:sldId id="2984" r:id="rId38"/>
    <p:sldId id="2948" r:id="rId39"/>
    <p:sldId id="2967" r:id="rId40"/>
    <p:sldId id="2949" r:id="rId41"/>
    <p:sldId id="2953" r:id="rId42"/>
    <p:sldId id="2952" r:id="rId43"/>
    <p:sldId id="2973" r:id="rId44"/>
    <p:sldId id="2955" r:id="rId45"/>
    <p:sldId id="2956" r:id="rId46"/>
    <p:sldId id="2957" r:id="rId47"/>
    <p:sldId id="2979" r:id="rId48"/>
    <p:sldId id="2958" r:id="rId49"/>
    <p:sldId id="2960" r:id="rId50"/>
    <p:sldId id="2982" r:id="rId51"/>
    <p:sldId id="2983" r:id="rId52"/>
    <p:sldId id="2927" r:id="rId53"/>
    <p:sldId id="2928" r:id="rId54"/>
    <p:sldId id="2860" r:id="rId55"/>
    <p:sldId id="2929" r:id="rId56"/>
    <p:sldId id="2866" r:id="rId57"/>
    <p:sldId id="2930" r:id="rId58"/>
    <p:sldId id="2848" r:id="rId59"/>
    <p:sldId id="2941" r:id="rId60"/>
    <p:sldId id="2942" r:id="rId61"/>
    <p:sldId id="2909" r:id="rId62"/>
    <p:sldId id="2936" r:id="rId63"/>
    <p:sldId id="2943" r:id="rId64"/>
    <p:sldId id="2857" r:id="rId65"/>
    <p:sldId id="2854" r:id="rId66"/>
    <p:sldId id="2908" r:id="rId67"/>
    <p:sldId id="2964" r:id="rId68"/>
    <p:sldId id="2937" r:id="rId69"/>
    <p:sldId id="2962" r:id="rId70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e Roeck Albert" initials="D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  <p:clrMru>
    <a:srgbClr val="B00000"/>
    <a:srgbClr val="0000FF"/>
    <a:srgbClr val="FF0000"/>
    <a:srgbClr val="4BC995"/>
    <a:srgbClr val="7D1E33"/>
    <a:srgbClr val="34913D"/>
    <a:srgbClr val="62090D"/>
    <a:srgbClr val="FF00FF"/>
    <a:srgbClr val="B4D9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>
    <p:restoredLeft sz="16523" autoAdjust="0"/>
    <p:restoredTop sz="93357" autoAdjust="0"/>
  </p:normalViewPr>
  <p:slideViewPr>
    <p:cSldViewPr>
      <p:cViewPr>
        <p:scale>
          <a:sx n="100" d="100"/>
          <a:sy n="100" d="100"/>
        </p:scale>
        <p:origin x="-544" y="-1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328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slide" Target="slides/slide62.xml"/><Relationship Id="rId67" Type="http://schemas.openxmlformats.org/officeDocument/2006/relationships/slide" Target="slides/slide63.xml"/><Relationship Id="rId68" Type="http://schemas.openxmlformats.org/officeDocument/2006/relationships/slide" Target="slides/slide64.xml"/><Relationship Id="rId69" Type="http://schemas.openxmlformats.org/officeDocument/2006/relationships/slide" Target="slides/slide6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70" Type="http://schemas.openxmlformats.org/officeDocument/2006/relationships/slide" Target="slides/slide66.xml"/><Relationship Id="rId71" Type="http://schemas.openxmlformats.org/officeDocument/2006/relationships/notesMaster" Target="notesMasters/notesMaster1.xml"/><Relationship Id="rId72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73" Type="http://schemas.openxmlformats.org/officeDocument/2006/relationships/printerSettings" Target="printerSettings/printerSettings1.bin"/><Relationship Id="rId74" Type="http://schemas.openxmlformats.org/officeDocument/2006/relationships/commentAuthors" Target="commentAuthors.xml"/><Relationship Id="rId75" Type="http://schemas.openxmlformats.org/officeDocument/2006/relationships/presProps" Target="presProps.xml"/><Relationship Id="rId76" Type="http://schemas.openxmlformats.org/officeDocument/2006/relationships/viewProps" Target="viewProps.xml"/><Relationship Id="rId77" Type="http://schemas.openxmlformats.org/officeDocument/2006/relationships/theme" Target="theme/theme1.xml"/><Relationship Id="rId78" Type="http://schemas.openxmlformats.org/officeDocument/2006/relationships/tableStyles" Target="tableStyles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Relationship Id="rId2" Type="http://schemas.openxmlformats.org/officeDocument/2006/relationships/image" Target="../media/image87.wmf"/><Relationship Id="rId3" Type="http://schemas.openxmlformats.org/officeDocument/2006/relationships/image" Target="../media/image8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8D5B5-AA02-0340-B0CF-91CABEF416F7}" type="slidenum">
              <a:rPr lang="fr-FR"/>
              <a:pPr/>
              <a:t>0</a:t>
            </a:fld>
            <a:endParaRPr lang="fr-FR"/>
          </a:p>
        </p:txBody>
      </p:sp>
      <p:sp>
        <p:nvSpPr>
          <p:cNvPr id="19459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C6D350-BBF2-C84E-8F88-64DC5BED6707}" type="slidenum">
              <a:rPr lang="fr-FR"/>
              <a:pPr/>
              <a:t>11</a:t>
            </a:fld>
            <a:endParaRPr lang="fr-FR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5"/>
            <a:ext cx="5027916" cy="411391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/>
              <a:t>.999999991 % speed of light 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At near light-speed, a proton in a beam will make 11 245 turns per second. A beam might circulate for 10 hours, traveling more than 10 billion kilometers – far enough to get to the planet Neptune and back again.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C9856A-FEB1-6E43-897D-1C7176C6351C}" type="slidenum">
              <a:rPr lang="fr-FR"/>
              <a:pPr/>
              <a:t>13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9180D-6300-5F4B-95A4-46BB893C5775}" type="slidenum">
              <a:rPr lang="fr-FR"/>
              <a:pPr/>
              <a:t>14</a:t>
            </a:fld>
            <a:endParaRPr lang="fr-FR"/>
          </a:p>
        </p:txBody>
      </p:sp>
      <p:sp>
        <p:nvSpPr>
          <p:cNvPr id="79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6198E7-6CE0-5143-B0BE-1A6B5D532EE1}" type="slidenum">
              <a:rPr lang="en-US"/>
              <a:pPr/>
              <a:t>16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25E45-C31D-2F41-A1D2-6CEB148D3004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C2ABFD5-96A4-5543-86E9-20DE6DB40C53}" type="slidenum">
              <a:rPr lang="en-US" b="0"/>
              <a:pPr eaLnBrk="1" hangingPunct="1"/>
              <a:t>30</a:t>
            </a:fld>
            <a:endParaRPr lang="en-US" b="0"/>
          </a:p>
        </p:txBody>
      </p:sp>
      <p:sp>
        <p:nvSpPr>
          <p:cNvPr id="573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FD6FD2-A88C-1646-9D09-D10FF154890B}" type="slidenum">
              <a:rPr lang="fr-FR"/>
              <a:pPr/>
              <a:t>34</a:t>
            </a:fld>
            <a:endParaRPr lang="fr-FR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5"/>
            <a:ext cx="5027916" cy="411391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884238"/>
            <a:fld id="{BF9A5531-BE2C-D043-A992-839FFD8BBDB8}" type="slidenum">
              <a:rPr lang="en-US">
                <a:latin typeface="Arial" charset="0"/>
              </a:rPr>
              <a:pPr defTabSz="884238"/>
              <a:t>35</a:t>
            </a:fld>
            <a:endParaRPr lang="en-US">
              <a:latin typeface="Arial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19ED42-8E89-694F-90FE-A40AD7C67EC9}" type="slidenum">
              <a:rPr lang="fr-FR"/>
              <a:pPr/>
              <a:t>37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AEEC4B-7020-EC45-946F-913C253A58E9}" type="slidenum">
              <a:rPr lang="fr-FR"/>
              <a:pPr/>
              <a:t>39</a:t>
            </a:fld>
            <a:endParaRPr lang="fr-FR"/>
          </a:p>
        </p:txBody>
      </p:sp>
      <p:sp>
        <p:nvSpPr>
          <p:cNvPr id="993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86FE38-C142-A14B-A4E4-F8BB31BE436C}" type="slidenum">
              <a:rPr lang="fr-FR"/>
              <a:pPr/>
              <a:t>49</a:t>
            </a:fld>
            <a:endParaRPr lang="fr-FR"/>
          </a:p>
        </p:txBody>
      </p:sp>
      <p:sp>
        <p:nvSpPr>
          <p:cNvPr id="1024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423F6E-7BAB-EB4F-A7AF-146A0CFAEFBD}" type="slidenum">
              <a:rPr lang="fr-FR"/>
              <a:pPr/>
              <a:t>50</a:t>
            </a:fld>
            <a:endParaRPr lang="fr-FR"/>
          </a:p>
        </p:txBody>
      </p:sp>
      <p:sp>
        <p:nvSpPr>
          <p:cNvPr id="7475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01E018-412B-2F40-BE91-B01F9F450B49}" type="slidenum">
              <a:rPr lang="fr-FR"/>
              <a:pPr/>
              <a:t>51</a:t>
            </a:fld>
            <a:endParaRPr lang="fr-FR"/>
          </a:p>
        </p:txBody>
      </p:sp>
      <p:sp>
        <p:nvSpPr>
          <p:cNvPr id="10649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531D5A-E1F8-0F48-A02C-A0CE8CDEF598}" type="slidenum">
              <a:rPr lang="fr-FR"/>
              <a:pPr/>
              <a:t>52</a:t>
            </a:fld>
            <a:endParaRPr lang="fr-FR"/>
          </a:p>
        </p:txBody>
      </p:sp>
      <p:sp>
        <p:nvSpPr>
          <p:cNvPr id="10137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F20D9D-477D-9245-A697-0F013909245F}" type="slidenum">
              <a:rPr lang="fr-FR"/>
              <a:pPr/>
              <a:t>53</a:t>
            </a:fld>
            <a:endParaRPr lang="fr-FR"/>
          </a:p>
        </p:txBody>
      </p:sp>
      <p:sp>
        <p:nvSpPr>
          <p:cNvPr id="1085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C48DB1-D7CC-C946-9BB9-454460340D5B}" type="slidenum">
              <a:rPr lang="fr-FR"/>
              <a:pPr/>
              <a:t>54</a:t>
            </a:fld>
            <a:endParaRPr lang="fr-FR"/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86522" y="8685917"/>
            <a:ext cx="2971478" cy="45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F563013-C178-7948-AAE6-70E8265E7670}" type="slidenum">
              <a:rPr lang="fr-FR" sz="1200">
                <a:solidFill>
                  <a:schemeClr val="tx1"/>
                </a:solidFill>
                <a:latin typeface="Times New Roman" charset="0"/>
              </a:rPr>
              <a:pPr algn="r"/>
              <a:t>54</a:t>
            </a:fld>
            <a:endParaRPr lang="fr-FR" sz="12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39C781-D14D-A645-9619-F950E06B60A3}" type="slidenum">
              <a:rPr lang="fr-FR"/>
              <a:pPr/>
              <a:t>59</a:t>
            </a:fld>
            <a:endParaRPr lang="fr-FR"/>
          </a:p>
        </p:txBody>
      </p:sp>
      <p:sp>
        <p:nvSpPr>
          <p:cNvPr id="829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78C822-C8B8-7A4A-B818-979F395706A9}" type="slidenum">
              <a:rPr lang="fr-FR"/>
              <a:pPr/>
              <a:t>60</a:t>
            </a:fld>
            <a:endParaRPr lang="fr-FR"/>
          </a:p>
        </p:txBody>
      </p:sp>
      <p:sp>
        <p:nvSpPr>
          <p:cNvPr id="4096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92B4DE-77E3-8046-8CAE-BCC0ED95A654}" type="slidenum">
              <a:rPr lang="fr-FR"/>
              <a:pPr/>
              <a:t>64</a:t>
            </a:fld>
            <a:endParaRPr lang="fr-FR"/>
          </a:p>
        </p:txBody>
      </p:sp>
      <p:sp>
        <p:nvSpPr>
          <p:cNvPr id="1249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3AD073-AFA8-BC46-91AB-39236B42C170}" type="slidenum">
              <a:rPr lang="fr-FR"/>
              <a:pPr/>
              <a:t>65</a:t>
            </a:fld>
            <a:endParaRPr lang="fr-FR"/>
          </a:p>
        </p:txBody>
      </p:sp>
      <p:sp>
        <p:nvSpPr>
          <p:cNvPr id="11981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79063C-CD66-2D4E-A2CC-96EEDF72A040}" type="slidenum">
              <a:rPr lang="fr-FR"/>
              <a:pPr/>
              <a:t>2</a:t>
            </a:fld>
            <a:endParaRPr lang="fr-FR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5"/>
            <a:ext cx="5027916" cy="4113916"/>
          </a:xfrm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9649AF-04B5-6648-A291-6E18F881D1A4}" type="slidenum">
              <a:rPr lang="fr-FR"/>
              <a:pPr/>
              <a:t>3</a:t>
            </a:fld>
            <a:endParaRPr lang="fr-FR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343695"/>
            <a:ext cx="5487042" cy="4113916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668964-E703-6E4C-8A05-8EB7595F4310}" type="slidenum">
              <a:rPr lang="fr-FR"/>
              <a:pPr/>
              <a:t>4</a:t>
            </a:fld>
            <a:endParaRPr lang="fr-FR"/>
          </a:p>
        </p:txBody>
      </p:sp>
      <p:sp>
        <p:nvSpPr>
          <p:cNvPr id="39939" name="Rectangle 7"/>
          <p:cNvSpPr txBox="1">
            <a:spLocks noGrp="1" noChangeArrowheads="1"/>
          </p:cNvSpPr>
          <p:nvPr/>
        </p:nvSpPr>
        <p:spPr bwMode="auto">
          <a:xfrm>
            <a:off x="3884916" y="8687390"/>
            <a:ext cx="2973084" cy="45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48" tIns="45624" rIns="91248" bIns="45624" anchor="b">
            <a:prstTxWarp prst="textNoShape">
              <a:avLst/>
            </a:prstTxWarp>
          </a:bodyPr>
          <a:lstStyle/>
          <a:p>
            <a:pPr algn="r" defTabSz="912813" eaLnBrk="0" hangingPunct="0"/>
            <a:fld id="{774BE69D-9C5B-5040-8D69-62100992D0CE}" type="slidenum">
              <a:rPr lang="en-US" sz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pPr algn="r" defTabSz="912813" eaLnBrk="0" hangingPunct="0"/>
              <a:t>4</a:t>
            </a:fld>
            <a:endParaRPr lang="en-US" sz="12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6"/>
            <a:ext cx="5027916" cy="4115389"/>
          </a:xfrm>
          <a:noFill/>
          <a:ln>
            <a:solidFill>
              <a:srgbClr val="000000"/>
            </a:solidFill>
          </a:ln>
        </p:spPr>
        <p:txBody>
          <a:bodyPr lIns="91248" tIns="45624" rIns="91248" bIns="45624"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0BA2AF-DA0E-6D42-A398-664E370E1426}" type="slidenum">
              <a:rPr lang="fr-FR"/>
              <a:pPr/>
              <a:t>6</a:t>
            </a:fld>
            <a:endParaRPr lang="fr-FR"/>
          </a:p>
        </p:txBody>
      </p:sp>
      <p:sp>
        <p:nvSpPr>
          <p:cNvPr id="34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62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0" y="4343695"/>
            <a:ext cx="5487042" cy="411391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65A74E-44B9-394B-84F4-F392643B6CD1}" type="slidenum">
              <a:rPr lang="en-US">
                <a:ea typeface="ＭＳ Ｐゴシック" charset="-128"/>
                <a:cs typeface="ＭＳ Ｐゴシック" charset="-128"/>
              </a:rPr>
              <a:pPr/>
              <a:t>7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37D66B-D317-7345-B7CC-4451CA6CE2B3}" type="slidenum">
              <a:rPr lang="fr-FR"/>
              <a:pPr/>
              <a:t>8</a:t>
            </a:fld>
            <a:endParaRPr lang="fr-FR"/>
          </a:p>
        </p:txBody>
      </p:sp>
      <p:sp>
        <p:nvSpPr>
          <p:cNvPr id="11469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31F48-436D-6043-8D8F-C38930DB9430}" type="slidenum">
              <a:rPr lang="fr-FR"/>
              <a:pPr/>
              <a:t>10</a:t>
            </a:fld>
            <a:endParaRPr lang="fr-FR"/>
          </a:p>
        </p:txBody>
      </p:sp>
      <p:sp>
        <p:nvSpPr>
          <p:cNvPr id="2355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2492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-142875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jpeg"/><Relationship Id="rId3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28.png"/><Relationship Id="rId1" Type="http://schemas.openxmlformats.org/officeDocument/2006/relationships/video" Target="ATLAS-Intro_hi.mov" TargetMode="Externa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Albert/Documents/mess%20user/fwo/LHC-event.mov" TargetMode="Externa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Relationship Id="rId3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3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34.png"/><Relationship Id="rId7" Type="http://schemas.openxmlformats.org/officeDocument/2006/relationships/image" Target="../media/image32.png"/><Relationship Id="rId1" Type="http://schemas.openxmlformats.org/officeDocument/2006/relationships/video" Target="file://localhost/Users/Albert/lhc2013june/HZZ4l_animated.gif" TargetMode="External"/><Relationship Id="rId2" Type="http://schemas.openxmlformats.org/officeDocument/2006/relationships/video" Target="file://localhost/Users/Albert/Hgg-FixedScale-Short2.gi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0.jpeg"/><Relationship Id="rId3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7" Type="http://schemas.openxmlformats.org/officeDocument/2006/relationships/image" Target="../media/image6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jpeg"/><Relationship Id="rId6" Type="http://schemas.openxmlformats.org/officeDocument/2006/relationships/image" Target="../media/image67.jpeg"/><Relationship Id="rId7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4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oleObject" Target="../embeddings/Microsoft_Equation2.bin"/><Relationship Id="rId5" Type="http://schemas.openxmlformats.org/officeDocument/2006/relationships/oleObject" Target="../embeddings/Microsoft_Equation3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4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4.png"/><Relationship Id="rId3" Type="http://schemas.openxmlformats.org/officeDocument/2006/relationships/image" Target="../media/image9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5" Type="http://schemas.openxmlformats.org/officeDocument/2006/relationships/image" Target="../media/image100.png"/><Relationship Id="rId6" Type="http://schemas.openxmlformats.org/officeDocument/2006/relationships/image" Target="../media/image101.png"/><Relationship Id="rId7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4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7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4" Type="http://schemas.openxmlformats.org/officeDocument/2006/relationships/image" Target="../media/image106.png"/><Relationship Id="rId5" Type="http://schemas.openxmlformats.org/officeDocument/2006/relationships/image" Target="../media/image109.png"/><Relationship Id="rId6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11.png"/><Relationship Id="rId5" Type="http://schemas.openxmlformats.org/officeDocument/2006/relationships/image" Target="../media/image112.png"/><Relationship Id="rId6" Type="http://schemas.openxmlformats.org/officeDocument/2006/relationships/image" Target="../media/image113.png"/><Relationship Id="rId7" Type="http://schemas.openxmlformats.org/officeDocument/2006/relationships/image" Target="../media/image114.png"/><Relationship Id="rId8" Type="http://schemas.openxmlformats.org/officeDocument/2006/relationships/image" Target="../media/image104.png"/><Relationship Id="rId9" Type="http://schemas.openxmlformats.org/officeDocument/2006/relationships/image" Target="../media/image115.png"/><Relationship Id="rId10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4" Type="http://schemas.openxmlformats.org/officeDocument/2006/relationships/image" Target="../media/image119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20.jpeg"/><Relationship Id="rId7" Type="http://schemas.openxmlformats.org/officeDocument/2006/relationships/image" Target="../media/image12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4" Type="http://schemas.openxmlformats.org/officeDocument/2006/relationships/image" Target="../media/image121.png"/><Relationship Id="rId5" Type="http://schemas.openxmlformats.org/officeDocument/2006/relationships/image" Target="../media/image122.png"/><Relationship Id="rId6" Type="http://schemas.openxmlformats.org/officeDocument/2006/relationships/image" Target="../media/image1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24.jpeg"/></Relationships>
</file>

<file path=ppt/slides/_rels/slide5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2.pdf"/><Relationship Id="rId12" Type="http://schemas.openxmlformats.org/officeDocument/2006/relationships/image" Target="../media/image133.png"/><Relationship Id="rId13" Type="http://schemas.openxmlformats.org/officeDocument/2006/relationships/image" Target="../media/image134.png"/><Relationship Id="rId14" Type="http://schemas.openxmlformats.org/officeDocument/2006/relationships/image" Target="../media/image135.png"/><Relationship Id="rId15" Type="http://schemas.openxmlformats.org/officeDocument/2006/relationships/oleObject" Target="../embeddings/oleObject2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25.xml"/><Relationship Id="rId4" Type="http://schemas.openxmlformats.org/officeDocument/2006/relationships/image" Target="../media/image111.png"/><Relationship Id="rId5" Type="http://schemas.openxmlformats.org/officeDocument/2006/relationships/image" Target="../media/image126.pdf"/><Relationship Id="rId6" Type="http://schemas.openxmlformats.org/officeDocument/2006/relationships/image" Target="../media/image127.png"/><Relationship Id="rId7" Type="http://schemas.openxmlformats.org/officeDocument/2006/relationships/image" Target="../media/image128.pdf"/><Relationship Id="rId8" Type="http://schemas.openxmlformats.org/officeDocument/2006/relationships/image" Target="../media/image129.png"/><Relationship Id="rId9" Type="http://schemas.openxmlformats.org/officeDocument/2006/relationships/image" Target="../media/image130.pdf"/><Relationship Id="rId10" Type="http://schemas.openxmlformats.org/officeDocument/2006/relationships/image" Target="../media/image13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4" Type="http://schemas.openxmlformats.org/officeDocument/2006/relationships/image" Target="../media/image1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4" Type="http://schemas.openxmlformats.org/officeDocument/2006/relationships/image" Target="../media/image141.png"/><Relationship Id="rId5" Type="http://schemas.openxmlformats.org/officeDocument/2006/relationships/image" Target="../media/image142.png"/><Relationship Id="rId6" Type="http://schemas.openxmlformats.org/officeDocument/2006/relationships/image" Target="../media/image14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9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4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df"/><Relationship Id="rId4" Type="http://schemas.openxmlformats.org/officeDocument/2006/relationships/image" Target="../media/image14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4" Type="http://schemas.openxmlformats.org/officeDocument/2006/relationships/image" Target="../media/image148.png"/><Relationship Id="rId5" Type="http://schemas.openxmlformats.org/officeDocument/2006/relationships/image" Target="../media/image149.jpeg"/><Relationship Id="rId6" Type="http://schemas.openxmlformats.org/officeDocument/2006/relationships/image" Target="../media/image150.jpeg"/><Relationship Id="rId7" Type="http://schemas.openxmlformats.org/officeDocument/2006/relationships/image" Target="../media/image15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4" Type="http://schemas.openxmlformats.org/officeDocument/2006/relationships/image" Target="../media/image15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2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5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6.pdf"/><Relationship Id="rId3" Type="http://schemas.openxmlformats.org/officeDocument/2006/relationships/image" Target="../media/image157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58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4" Type="http://schemas.openxmlformats.org/officeDocument/2006/relationships/image" Target="../media/image160.png"/><Relationship Id="rId5" Type="http://schemas.openxmlformats.org/officeDocument/2006/relationships/image" Target="../media/image161.png"/><Relationship Id="rId6" Type="http://schemas.openxmlformats.org/officeDocument/2006/relationships/image" Target="../media/image162.pdf"/><Relationship Id="rId7" Type="http://schemas.openxmlformats.org/officeDocument/2006/relationships/image" Target="../media/image163.png"/><Relationship Id="rId8" Type="http://schemas.openxmlformats.org/officeDocument/2006/relationships/image" Target="../media/image164.pdf"/><Relationship Id="rId9" Type="http://schemas.openxmlformats.org/officeDocument/2006/relationships/image" Target="../media/image16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38597" name="Text Box 5"/>
          <p:cNvSpPr txBox="1">
            <a:spLocks noChangeArrowheads="1"/>
          </p:cNvSpPr>
          <p:nvPr/>
        </p:nvSpPr>
        <p:spPr bwMode="auto">
          <a:xfrm>
            <a:off x="0" y="195264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</a:t>
            </a:r>
            <a:r>
              <a:rPr lang="en-GB" sz="37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The Large </a:t>
            </a:r>
            <a:r>
              <a:rPr lang="en-GB" sz="4000" b="1" i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Hadron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Collider:          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In Search of New Physics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28600" y="2514600"/>
            <a:ext cx="343330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Switzerland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Antwerp University Belgium</a:t>
            </a:r>
            <a:endParaRPr lang="en-US" sz="16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UC-Davis California </a:t>
            </a: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USA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IPPP, Durham </a:t>
            </a: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UK</a:t>
            </a:r>
          </a:p>
          <a:p>
            <a:pPr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BU, Cairo, Egypt</a:t>
            </a:r>
          </a:p>
          <a:p>
            <a:pPr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NTU, Singapore</a:t>
            </a:r>
          </a:p>
          <a:p>
            <a:pPr>
              <a:defRPr/>
            </a:pPr>
            <a:endParaRPr lang="en-US" sz="16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r>
              <a:rPr lang="en-US" sz="22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  23  April 2015</a:t>
            </a:r>
          </a:p>
          <a:p>
            <a:pPr eaLnBrk="0" hangingPunct="0">
              <a:defRPr/>
            </a:pPr>
            <a:endParaRPr lang="en-US" sz="18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endParaRPr lang="en-US" sz="24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54864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9" name="Image 8" descr="Screen Shot 2015-04-21 at 15.01.5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000" y="5638800"/>
            <a:ext cx="5419500" cy="9639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sz="3600" dirty="0" smtClean="0"/>
              <a:t>The Higgs Field and the Cocktail Party</a:t>
            </a:r>
            <a:endParaRPr lang="en-GB" sz="3600" dirty="0"/>
          </a:p>
        </p:txBody>
      </p:sp>
      <p:pic>
        <p:nvPicPr>
          <p:cNvPr id="4" name="Espace réservé du contenu 3" descr="Screen Shot 2013-10-24 at 4.47.04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743" y="4038600"/>
            <a:ext cx="3842657" cy="2667000"/>
          </a:xfrm>
        </p:spPr>
      </p:pic>
      <p:pic>
        <p:nvPicPr>
          <p:cNvPr id="5" name="Image 4" descr="Screen Shot 2013-10-24 at 4.47.3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438" y="4038415"/>
            <a:ext cx="3772162" cy="2667185"/>
          </a:xfrm>
          <a:prstGeom prst="rect">
            <a:avLst/>
          </a:prstGeom>
        </p:spPr>
      </p:pic>
      <p:pic>
        <p:nvPicPr>
          <p:cNvPr id="6" name="Image 5" descr="Screen Shot 2013-10-24 at 4.46.5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0" y="929211"/>
            <a:ext cx="3702206" cy="259675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28600" y="1143000"/>
            <a:ext cx="18646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By David Miller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6629400" y="1188184"/>
            <a:ext cx="2057675" cy="163121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Imagine a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cocktail party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This is the Higgs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field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04800" y="3581400"/>
            <a:ext cx="3098499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Enters a famous person…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962400" y="3581400"/>
            <a:ext cx="526543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He is slowed down on his way to the drinks!!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a dat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932984" cy="514350"/>
          </a:xfrm>
        </p:spPr>
        <p:txBody>
          <a:bodyPr/>
          <a:lstStyle/>
          <a:p>
            <a:pPr eaLnBrk="1" hangingPunct="1"/>
            <a:r>
              <a:rPr lang="en-US" sz="3200" dirty="0"/>
              <a:t>Physics case for new High Energy Machines</a:t>
            </a:r>
          </a:p>
        </p:txBody>
      </p:sp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76200" y="2052221"/>
            <a:ext cx="7169601" cy="4139595"/>
          </a:xfrm>
          <a:prstGeom prst="rect">
            <a:avLst/>
          </a:prstGeom>
          <a:solidFill>
            <a:schemeClr val="accent5"/>
          </a:solidFill>
          <a:ln w="508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900" dirty="0">
                <a:solidFill>
                  <a:srgbClr val="000099"/>
                </a:solidFill>
              </a:rPr>
              <a:t>Reminder: </a:t>
            </a:r>
            <a:r>
              <a:rPr lang="en-US" sz="1900" dirty="0">
                <a:solidFill>
                  <a:srgbClr val="CC0000"/>
                </a:solidFill>
              </a:rPr>
              <a:t>The Standard Model</a:t>
            </a:r>
            <a:r>
              <a:rPr lang="en-US" sz="1900" dirty="0">
                <a:solidFill>
                  <a:srgbClr val="000099"/>
                </a:solidFill>
              </a:rPr>
              <a:t>  </a:t>
            </a:r>
          </a:p>
          <a:p>
            <a:r>
              <a:rPr lang="en-US" sz="1900" dirty="0">
                <a:solidFill>
                  <a:srgbClr val="000099"/>
                </a:solidFill>
              </a:rPr>
              <a:t>  - tells us </a:t>
            </a:r>
            <a:r>
              <a:rPr lang="en-US" sz="1900" dirty="0">
                <a:solidFill>
                  <a:srgbClr val="CC0000"/>
                </a:solidFill>
              </a:rPr>
              <a:t>how</a:t>
            </a:r>
            <a:r>
              <a:rPr lang="en-US" sz="1900" dirty="0">
                <a:solidFill>
                  <a:srgbClr val="000099"/>
                </a:solidFill>
              </a:rPr>
              <a:t> but not </a:t>
            </a:r>
            <a:r>
              <a:rPr lang="en-US" sz="1900" dirty="0">
                <a:solidFill>
                  <a:srgbClr val="CC0000"/>
                </a:solidFill>
              </a:rPr>
              <a:t>why </a:t>
            </a:r>
            <a:endParaRPr lang="en-US" sz="1900" dirty="0">
              <a:solidFill>
                <a:srgbClr val="000099"/>
              </a:solidFill>
            </a:endParaRPr>
          </a:p>
          <a:p>
            <a:r>
              <a:rPr lang="en-US" sz="1900" dirty="0">
                <a:solidFill>
                  <a:srgbClr val="000099"/>
                </a:solidFill>
              </a:rPr>
              <a:t>     3 </a:t>
            </a:r>
            <a:r>
              <a:rPr lang="en-US" sz="1900" dirty="0" err="1">
                <a:solidFill>
                  <a:srgbClr val="000099"/>
                </a:solidFill>
              </a:rPr>
              <a:t>flavour</a:t>
            </a:r>
            <a:r>
              <a:rPr lang="en-US" sz="1900" dirty="0">
                <a:solidFill>
                  <a:srgbClr val="000099"/>
                </a:solidFill>
              </a:rPr>
              <a:t> families? Mass spectra? Hierarchy</a:t>
            </a:r>
            <a:r>
              <a:rPr lang="en-US" sz="1900" dirty="0" smtClean="0">
                <a:solidFill>
                  <a:srgbClr val="000099"/>
                </a:solidFill>
              </a:rPr>
              <a:t>? 19 parameters!</a:t>
            </a:r>
          </a:p>
          <a:p>
            <a:r>
              <a:rPr lang="en-US" sz="1900" dirty="0">
                <a:solidFill>
                  <a:srgbClr val="000099"/>
                </a:solidFill>
              </a:rPr>
              <a:t>  - needs fine tuning of parameters to level of 10</a:t>
            </a:r>
            <a:r>
              <a:rPr lang="en-US" sz="1900" b="1" baseline="30000" dirty="0">
                <a:solidFill>
                  <a:srgbClr val="000099"/>
                </a:solidFill>
              </a:rPr>
              <a:t>-30 </a:t>
            </a:r>
            <a:r>
              <a:rPr lang="en-US" sz="1900" dirty="0">
                <a:solidFill>
                  <a:srgbClr val="000099"/>
                </a:solidFill>
              </a:rPr>
              <a:t>!</a:t>
            </a:r>
            <a:endParaRPr lang="en-US" sz="1900" b="1" baseline="30000" dirty="0">
              <a:solidFill>
                <a:srgbClr val="000099"/>
              </a:solidFill>
            </a:endParaRPr>
          </a:p>
          <a:p>
            <a:r>
              <a:rPr lang="en-US" sz="1900" dirty="0">
                <a:solidFill>
                  <a:srgbClr val="000099"/>
                </a:solidFill>
              </a:rPr>
              <a:t>  - has no connection with gravity</a:t>
            </a:r>
          </a:p>
          <a:p>
            <a:r>
              <a:rPr lang="en-US" sz="1900" dirty="0">
                <a:solidFill>
                  <a:srgbClr val="000099"/>
                </a:solidFill>
              </a:rPr>
              <a:t>  - no unification of the forces at high energy</a:t>
            </a:r>
          </a:p>
          <a:p>
            <a:r>
              <a:rPr lang="en-US" sz="1900" dirty="0" smtClean="0">
                <a:solidFill>
                  <a:srgbClr val="000099"/>
                </a:solidFill>
              </a:rPr>
              <a:t> </a:t>
            </a:r>
          </a:p>
          <a:p>
            <a:endParaRPr lang="en-US" sz="1900" dirty="0" smtClean="0">
              <a:solidFill>
                <a:srgbClr val="000099"/>
              </a:solidFill>
            </a:endParaRPr>
          </a:p>
          <a:p>
            <a:endParaRPr lang="en-US" sz="1900" dirty="0" smtClean="0">
              <a:solidFill>
                <a:srgbClr val="000099"/>
              </a:solidFill>
            </a:endParaRPr>
          </a:p>
          <a:p>
            <a:r>
              <a:rPr lang="en-US" sz="1900" dirty="0" smtClean="0">
                <a:solidFill>
                  <a:srgbClr val="000099"/>
                </a:solidFill>
              </a:rPr>
              <a:t>  - </a:t>
            </a:r>
            <a:r>
              <a:rPr lang="en-US" sz="1900" dirty="0" err="1">
                <a:solidFill>
                  <a:srgbClr val="CC0000"/>
                </a:solidFill>
              </a:rPr>
              <a:t>Supersymmetry</a:t>
            </a:r>
            <a:endParaRPr lang="en-US" sz="1900" dirty="0">
              <a:solidFill>
                <a:srgbClr val="CC0000"/>
              </a:solidFill>
            </a:endParaRPr>
          </a:p>
          <a:p>
            <a:r>
              <a:rPr lang="en-US" sz="1900" dirty="0">
                <a:solidFill>
                  <a:srgbClr val="000099"/>
                </a:solidFill>
              </a:rPr>
              <a:t>  - </a:t>
            </a:r>
            <a:r>
              <a:rPr lang="en-US" sz="1900" dirty="0">
                <a:solidFill>
                  <a:srgbClr val="CC0000"/>
                </a:solidFill>
              </a:rPr>
              <a:t>Extra space dimensions</a:t>
            </a:r>
            <a:endParaRPr lang="en-US" sz="1900" dirty="0" smtClean="0">
              <a:solidFill>
                <a:srgbClr val="CC0000"/>
              </a:solidFill>
            </a:endParaRPr>
          </a:p>
          <a:p>
            <a:r>
              <a:rPr lang="en-US" sz="1800" dirty="0" smtClean="0">
                <a:solidFill>
                  <a:srgbClr val="0000FF"/>
                </a:solidFill>
              </a:rPr>
              <a:t>Many other </a:t>
            </a:r>
            <a:r>
              <a:rPr lang="en-US" sz="1800" dirty="0">
                <a:solidFill>
                  <a:srgbClr val="0000FF"/>
                </a:solidFill>
              </a:rPr>
              <a:t>ideas:</a:t>
            </a:r>
            <a:r>
              <a:rPr lang="en-US" sz="1800" dirty="0" smtClean="0">
                <a:solidFill>
                  <a:srgbClr val="0000FF"/>
                </a:solidFill>
              </a:rPr>
              <a:t> More symmetry and gauge bosons, composite  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Higgs models, L-R symmetry, quark </a:t>
            </a:r>
            <a:r>
              <a:rPr lang="en-US" sz="1800" dirty="0">
                <a:solidFill>
                  <a:srgbClr val="0000FF"/>
                </a:solidFill>
              </a:rPr>
              <a:t>&amp;</a:t>
            </a:r>
            <a:r>
              <a:rPr lang="en-US" sz="1800" dirty="0" smtClean="0">
                <a:solidFill>
                  <a:srgbClr val="0000FF"/>
                </a:solidFill>
              </a:rPr>
              <a:t> lepton </a:t>
            </a:r>
            <a:r>
              <a:rPr lang="en-US" sz="1800" dirty="0">
                <a:solidFill>
                  <a:srgbClr val="0000FF"/>
                </a:solidFill>
              </a:rPr>
              <a:t>substructure</a:t>
            </a:r>
            <a:r>
              <a:rPr lang="en-US" sz="1800" dirty="0" smtClean="0">
                <a:solidFill>
                  <a:srgbClr val="0000FF"/>
                </a:solidFill>
              </a:rPr>
              <a:t>, 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Little </a:t>
            </a:r>
            <a:r>
              <a:rPr lang="en-US" sz="1800" dirty="0">
                <a:solidFill>
                  <a:srgbClr val="0000FF"/>
                </a:solidFill>
              </a:rPr>
              <a:t>Higgs models,</a:t>
            </a:r>
            <a:r>
              <a:rPr lang="en-US" sz="1800" dirty="0" smtClean="0">
                <a:solidFill>
                  <a:srgbClr val="0000FF"/>
                </a:solidFill>
              </a:rPr>
              <a:t> Technicolor, Hidden Valleys, Vector-like quarks…</a:t>
            </a:r>
          </a:p>
          <a:p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22534" name="Rectangle 4"/>
          <p:cNvSpPr>
            <a:spLocks noChangeArrowheads="1"/>
          </p:cNvSpPr>
          <p:nvPr/>
        </p:nvSpPr>
        <p:spPr bwMode="auto">
          <a:xfrm>
            <a:off x="4487008" y="3140076"/>
            <a:ext cx="184666" cy="58477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3200" b="1"/>
          </a:p>
        </p:txBody>
      </p:sp>
      <p:sp>
        <p:nvSpPr>
          <p:cNvPr id="22538" name="Text Box 12"/>
          <p:cNvSpPr txBox="1">
            <a:spLocks noChangeArrowheads="1"/>
          </p:cNvSpPr>
          <p:nvPr/>
        </p:nvSpPr>
        <p:spPr bwMode="auto">
          <a:xfrm>
            <a:off x="844061" y="1001524"/>
            <a:ext cx="8159262" cy="446276"/>
          </a:xfrm>
          <a:prstGeom prst="rect">
            <a:avLst/>
          </a:prstGeom>
          <a:solidFill>
            <a:srgbClr val="FFFF99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300" dirty="0">
                <a:solidFill>
                  <a:srgbClr val="CC0000"/>
                </a:solidFill>
              </a:rPr>
              <a:t>Understand the mechanism Electroweak Symmetry Breaking</a:t>
            </a:r>
            <a:endParaRPr lang="en-US" sz="2300" dirty="0">
              <a:solidFill>
                <a:srgbClr val="000099"/>
              </a:solidFill>
            </a:endParaRPr>
          </a:p>
        </p:txBody>
      </p:sp>
      <p:sp>
        <p:nvSpPr>
          <p:cNvPr id="22539" name="Text Box 13"/>
          <p:cNvSpPr txBox="1">
            <a:spLocks noChangeArrowheads="1"/>
          </p:cNvSpPr>
          <p:nvPr/>
        </p:nvSpPr>
        <p:spPr bwMode="auto">
          <a:xfrm>
            <a:off x="844062" y="1519535"/>
            <a:ext cx="6260123" cy="461665"/>
          </a:xfrm>
          <a:prstGeom prst="rect">
            <a:avLst/>
          </a:prstGeom>
          <a:solidFill>
            <a:srgbClr val="FFFF99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300" dirty="0">
                <a:solidFill>
                  <a:srgbClr val="CC0000"/>
                </a:solidFill>
              </a:rPr>
              <a:t>Discover physics beyond the Standard Model</a:t>
            </a:r>
          </a:p>
        </p:txBody>
      </p:sp>
      <p:sp>
        <p:nvSpPr>
          <p:cNvPr id="22540" name="AutoShape 14"/>
          <p:cNvSpPr>
            <a:spLocks noChangeArrowheads="1"/>
          </p:cNvSpPr>
          <p:nvPr/>
        </p:nvSpPr>
        <p:spPr bwMode="auto">
          <a:xfrm>
            <a:off x="70339" y="1080968"/>
            <a:ext cx="619858" cy="366832"/>
          </a:xfrm>
          <a:prstGeom prst="rightArrow">
            <a:avLst>
              <a:gd name="adj1" fmla="val 50000"/>
              <a:gd name="adj2" fmla="val 65278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endParaRPr lang="en-GB" sz="1800" dirty="0"/>
          </a:p>
        </p:txBody>
      </p:sp>
      <p:sp>
        <p:nvSpPr>
          <p:cNvPr id="22541" name="AutoShape 15"/>
          <p:cNvSpPr>
            <a:spLocks noChangeArrowheads="1"/>
          </p:cNvSpPr>
          <p:nvPr/>
        </p:nvSpPr>
        <p:spPr bwMode="auto">
          <a:xfrm>
            <a:off x="76200" y="1600200"/>
            <a:ext cx="609600" cy="397401"/>
          </a:xfrm>
          <a:prstGeom prst="rightArrow">
            <a:avLst>
              <a:gd name="adj1" fmla="val 50000"/>
              <a:gd name="adj2" fmla="val 50936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2542" name="Text Box 16"/>
          <p:cNvSpPr txBox="1">
            <a:spLocks noChangeArrowheads="1"/>
          </p:cNvSpPr>
          <p:nvPr/>
        </p:nvSpPr>
        <p:spPr bwMode="auto">
          <a:xfrm>
            <a:off x="281354" y="4171890"/>
            <a:ext cx="4442392" cy="400110"/>
          </a:xfrm>
          <a:prstGeom prst="rect">
            <a:avLst/>
          </a:prstGeom>
          <a:noFill/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Most popular extensions</a:t>
            </a:r>
            <a:r>
              <a:rPr lang="en-US" dirty="0" smtClean="0">
                <a:solidFill>
                  <a:srgbClr val="FF0000"/>
                </a:solidFill>
              </a:rPr>
              <a:t> around 2000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9" name="Image 18" descr="Screen shot 2011-08-01 at 9.11.4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1409" y="4343400"/>
            <a:ext cx="2138791" cy="2295135"/>
          </a:xfrm>
          <a:prstGeom prst="rect">
            <a:avLst/>
          </a:prstGeom>
        </p:spPr>
      </p:pic>
      <p:pic>
        <p:nvPicPr>
          <p:cNvPr id="20" name="Image 19" descr="Screen shot 2011-08-01 at 9.12.21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3554" y="2057400"/>
            <a:ext cx="2080446" cy="2285999"/>
          </a:xfrm>
          <a:prstGeom prst="rect">
            <a:avLst/>
          </a:prstGeom>
        </p:spPr>
      </p:pic>
      <p:sp>
        <p:nvSpPr>
          <p:cNvPr id="21" name="Line 11"/>
          <p:cNvSpPr>
            <a:spLocks noChangeShapeType="1"/>
          </p:cNvSpPr>
          <p:nvPr/>
        </p:nvSpPr>
        <p:spPr bwMode="auto">
          <a:xfrm flipV="1">
            <a:off x="2590800" y="4876800"/>
            <a:ext cx="4583723" cy="4571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2" name="Line 10"/>
          <p:cNvSpPr>
            <a:spLocks noChangeShapeType="1"/>
          </p:cNvSpPr>
          <p:nvPr/>
        </p:nvSpPr>
        <p:spPr bwMode="auto">
          <a:xfrm flipV="1">
            <a:off x="5345723" y="3429000"/>
            <a:ext cx="1688123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ZoneTexte 14"/>
          <p:cNvSpPr txBox="1"/>
          <p:nvPr/>
        </p:nvSpPr>
        <p:spPr>
          <a:xfrm>
            <a:off x="457200" y="6324600"/>
            <a:ext cx="555347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Higgsless</a:t>
            </a:r>
            <a:r>
              <a:rPr lang="en-GB" dirty="0" smtClean="0">
                <a:solidFill>
                  <a:srgbClr val="FF0000"/>
                </a:solidFill>
              </a:rPr>
              <a:t> models rather disfavoured these days 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2" descr="276332S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6200"/>
            <a:ext cx="9144000" cy="711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7" name="Picture 3" descr="seedlogo-fin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29600" y="6400800"/>
            <a:ext cx="660889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8" name="Text Box 4"/>
          <p:cNvSpPr txBox="1">
            <a:spLocks noChangeArrowheads="1"/>
          </p:cNvSpPr>
          <p:nvPr/>
        </p:nvSpPr>
        <p:spPr bwMode="auto">
          <a:xfrm>
            <a:off x="70339" y="66675"/>
            <a:ext cx="9097362" cy="553998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000" dirty="0">
                <a:solidFill>
                  <a:srgbClr val="0000CC"/>
                </a:solidFill>
                <a:latin typeface="Arial" charset="0"/>
              </a:rPr>
              <a:t>The Large </a:t>
            </a:r>
            <a:r>
              <a:rPr lang="en-US" sz="3000" dirty="0" err="1">
                <a:solidFill>
                  <a:srgbClr val="0000CC"/>
                </a:solidFill>
                <a:latin typeface="Arial" charset="0"/>
              </a:rPr>
              <a:t>Hadron</a:t>
            </a:r>
            <a:r>
              <a:rPr lang="en-US" sz="3000" dirty="0">
                <a:solidFill>
                  <a:srgbClr val="0000CC"/>
                </a:solidFill>
                <a:latin typeface="Arial" charset="0"/>
              </a:rPr>
              <a:t> Collider = a proton proton collider</a:t>
            </a:r>
          </a:p>
        </p:txBody>
      </p:sp>
      <p:sp>
        <p:nvSpPr>
          <p:cNvPr id="59399" name="Text Box 5"/>
          <p:cNvSpPr txBox="1">
            <a:spLocks noChangeArrowheads="1"/>
          </p:cNvSpPr>
          <p:nvPr/>
        </p:nvSpPr>
        <p:spPr bwMode="auto">
          <a:xfrm>
            <a:off x="5105400" y="3405189"/>
            <a:ext cx="3987390" cy="2339102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600" dirty="0">
                <a:solidFill>
                  <a:srgbClr val="FF0000"/>
                </a:solidFill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 charset="0"/>
              </a:rPr>
              <a:t>Primary physics targets</a:t>
            </a:r>
            <a:endParaRPr lang="en-US" sz="2400" dirty="0">
              <a:solidFill>
                <a:srgbClr val="0000CC"/>
              </a:solidFill>
              <a:latin typeface="Arial" charset="0"/>
            </a:endParaRPr>
          </a:p>
          <a:p>
            <a:pPr>
              <a:buFont typeface="Symbol" charset="2"/>
              <a:buNone/>
            </a:pPr>
            <a:r>
              <a:rPr lang="en-US" sz="24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 dirty="0">
                <a:solidFill>
                  <a:srgbClr val="0000CC"/>
                </a:solidFill>
                <a:latin typeface="Arial" charset="0"/>
                <a:sym typeface="Symbol" charset="2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Origin of mass</a:t>
            </a:r>
          </a:p>
          <a:p>
            <a:pPr>
              <a:buFont typeface="Symbol" charset="2"/>
              <a:buNone/>
            </a:pPr>
            <a:r>
              <a:rPr lang="en-US" sz="24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en-US" sz="2400" dirty="0">
                <a:solidFill>
                  <a:schemeClr val="accent1">
                    <a:lumMod val="10000"/>
                  </a:schemeClr>
                </a:solidFill>
                <a:latin typeface="Arial" charset="0"/>
              </a:rPr>
              <a:t>Nature of Dark Matter</a:t>
            </a:r>
          </a:p>
          <a:p>
            <a:r>
              <a:rPr lang="en-US" sz="24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 Understanding space time</a:t>
            </a:r>
          </a:p>
          <a:p>
            <a:pPr>
              <a:buFont typeface="Symbol" charset="2"/>
              <a:buNone/>
            </a:pPr>
            <a:r>
              <a:rPr lang="en-US" sz="24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 Matter versus antimatter</a:t>
            </a:r>
          </a:p>
          <a:p>
            <a:r>
              <a:rPr lang="en-US" sz="24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 Primordial plasma</a:t>
            </a:r>
          </a:p>
        </p:txBody>
      </p:sp>
      <p:sp>
        <p:nvSpPr>
          <p:cNvPr id="59400" name="Text Box 10"/>
          <p:cNvSpPr txBox="1">
            <a:spLocks noChangeArrowheads="1"/>
          </p:cNvSpPr>
          <p:nvPr/>
        </p:nvSpPr>
        <p:spPr bwMode="auto">
          <a:xfrm>
            <a:off x="5791200" y="2454276"/>
            <a:ext cx="3356608" cy="707886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 Unicode MS" charset="0"/>
              </a:rPr>
              <a:t>1 TeV = 1 Tera electron volt</a:t>
            </a:r>
          </a:p>
          <a:p>
            <a:r>
              <a:rPr lang="en-US">
                <a:latin typeface="Arial Unicode MS" charset="0"/>
              </a:rPr>
              <a:t>         =   10</a:t>
            </a:r>
            <a:r>
              <a:rPr lang="en-US" baseline="30000">
                <a:latin typeface="Arial Unicode MS" charset="0"/>
              </a:rPr>
              <a:t>12     </a:t>
            </a:r>
            <a:r>
              <a:rPr lang="en-US">
                <a:latin typeface="Arial Unicode MS" charset="0"/>
              </a:rPr>
              <a:t>electron volt</a:t>
            </a:r>
            <a:endParaRPr lang="en-US" baseline="30000">
              <a:latin typeface="Arial Unicode MS" charset="0"/>
            </a:endParaRPr>
          </a:p>
        </p:txBody>
      </p:sp>
      <p:sp>
        <p:nvSpPr>
          <p:cNvPr id="59401" name="Text Box 11"/>
          <p:cNvSpPr txBox="1">
            <a:spLocks noChangeArrowheads="1"/>
          </p:cNvSpPr>
          <p:nvPr/>
        </p:nvSpPr>
        <p:spPr bwMode="auto">
          <a:xfrm>
            <a:off x="0" y="5953126"/>
            <a:ext cx="9148208" cy="830997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0000CC"/>
                </a:solidFill>
                <a:latin typeface="Arial" charset="0"/>
              </a:rPr>
              <a:t>                        The LHC is </a:t>
            </a:r>
            <a:r>
              <a:rPr lang="en-US" sz="2400">
                <a:solidFill>
                  <a:srgbClr val="CC0000"/>
                </a:solidFill>
                <a:latin typeface="Arial" charset="0"/>
              </a:rPr>
              <a:t>a Discovery Machine</a:t>
            </a:r>
            <a:endParaRPr lang="en-US" sz="2400">
              <a:solidFill>
                <a:srgbClr val="0000CC"/>
              </a:solidFill>
              <a:latin typeface="Arial" charset="0"/>
            </a:endParaRPr>
          </a:p>
          <a:p>
            <a:r>
              <a:rPr lang="en-US" sz="2400">
                <a:solidFill>
                  <a:srgbClr val="0000CC"/>
                </a:solidFill>
                <a:latin typeface="Arial" charset="0"/>
              </a:rPr>
              <a:t>The LHC will determine the Future course of High Energy Physics</a:t>
            </a:r>
          </a:p>
        </p:txBody>
      </p:sp>
      <p:sp>
        <p:nvSpPr>
          <p:cNvPr id="59402" name="Text Box 7"/>
          <p:cNvSpPr txBox="1">
            <a:spLocks noChangeArrowheads="1"/>
          </p:cNvSpPr>
          <p:nvPr/>
        </p:nvSpPr>
        <p:spPr bwMode="auto">
          <a:xfrm>
            <a:off x="6629401" y="914400"/>
            <a:ext cx="2444262" cy="1015663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    7 </a:t>
            </a:r>
            <a:r>
              <a:rPr lang="en-US" dirty="0" err="1">
                <a:solidFill>
                  <a:srgbClr val="0000CC"/>
                </a:solidFill>
                <a:latin typeface="Arial" charset="0"/>
              </a:rPr>
              <a:t>TeV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 + 7 </a:t>
            </a:r>
            <a:r>
              <a:rPr lang="en-US" dirty="0" err="1">
                <a:solidFill>
                  <a:srgbClr val="0000CC"/>
                </a:solidFill>
                <a:latin typeface="Arial" charset="0"/>
              </a:rPr>
              <a:t>TeV</a:t>
            </a:r>
            <a:endParaRPr lang="en-US" dirty="0" smtClean="0">
              <a:solidFill>
                <a:srgbClr val="0000CC"/>
              </a:solidFill>
              <a:latin typeface="Arial" charset="0"/>
            </a:endParaRPr>
          </a:p>
          <a:p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   (4 </a:t>
            </a:r>
            <a:r>
              <a:rPr lang="en-US" dirty="0" err="1">
                <a:solidFill>
                  <a:srgbClr val="0000CC"/>
                </a:solidFill>
                <a:latin typeface="Arial" charset="0"/>
              </a:rPr>
              <a:t>TeV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 +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 4 </a:t>
            </a:r>
            <a:r>
              <a:rPr lang="en-US" dirty="0" err="1">
                <a:solidFill>
                  <a:srgbClr val="0000CC"/>
                </a:solidFill>
                <a:latin typeface="Arial" charset="0"/>
              </a:rPr>
              <a:t>TeV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)</a:t>
            </a:r>
          </a:p>
          <a:p>
            <a:endParaRPr lang="en-US" dirty="0">
              <a:solidFill>
                <a:srgbClr val="0000CC"/>
              </a:solidFill>
            </a:endParaRPr>
          </a:p>
          <a:p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59403" name="AutoShape 8"/>
          <p:cNvSpPr>
            <a:spLocks noChangeArrowheads="1"/>
          </p:cNvSpPr>
          <p:nvPr/>
        </p:nvSpPr>
        <p:spPr bwMode="auto">
          <a:xfrm>
            <a:off x="7010400" y="1600201"/>
            <a:ext cx="619857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9404" name="AutoShape 9"/>
          <p:cNvSpPr>
            <a:spLocks noChangeArrowheads="1"/>
          </p:cNvSpPr>
          <p:nvPr/>
        </p:nvSpPr>
        <p:spPr bwMode="auto">
          <a:xfrm rot="10800000">
            <a:off x="8031774" y="1600201"/>
            <a:ext cx="619857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-152400"/>
            <a:ext cx="7772400" cy="904875"/>
          </a:xfrm>
        </p:spPr>
        <p:txBody>
          <a:bodyPr/>
          <a:lstStyle/>
          <a:p>
            <a:r>
              <a:rPr lang="en-GB" dirty="0" smtClean="0"/>
              <a:t>The Higgs Hunters @ the LHC</a:t>
            </a:r>
            <a:endParaRPr lang="en-GB" dirty="0"/>
          </a:p>
        </p:txBody>
      </p:sp>
      <p:pic>
        <p:nvPicPr>
          <p:cNvPr id="3" name="Picture 4" descr="FullDete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575597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Espace réservé du contenu 4" descr="Screen shot 2012-07-11 at 3.03.5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144492" y="3609982"/>
            <a:ext cx="5075708" cy="317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715000" y="2343090"/>
            <a:ext cx="274959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The ATLAS experiment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1418114" y="4419600"/>
            <a:ext cx="254428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The CMS experiment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76200" y="5486400"/>
            <a:ext cx="3983031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These experiments are likely to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become </a:t>
            </a:r>
            <a:r>
              <a:rPr lang="en-GB" dirty="0" smtClean="0">
                <a:solidFill>
                  <a:srgbClr val="FF0000"/>
                </a:solidFill>
              </a:rPr>
              <a:t>DARK MATTER HUNTERS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in 2015 and beyond…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660924" y="968514"/>
            <a:ext cx="2178276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LHC: pp collisions </a:t>
            </a:r>
          </a:p>
          <a:p>
            <a:r>
              <a:rPr lang="en-GB" dirty="0" smtClean="0"/>
              <a:t>at 7/8 </a:t>
            </a:r>
            <a:r>
              <a:rPr lang="en-GB" dirty="0" err="1" smtClean="0"/>
              <a:t>TeV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5" name="Picture 5" descr="/Users/Albert/Documents/mess user/fwo/ATLAS-Intro_hi.mo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90550" y="227012"/>
            <a:ext cx="7791450" cy="647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11" fill="hold"/>
                                        <p:tgtEl>
                                          <p:spTgt spid="716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168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16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16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68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663555" name="Text Box 3"/>
          <p:cNvSpPr txBox="1">
            <a:spLocks noChangeArrowheads="1"/>
          </p:cNvSpPr>
          <p:nvPr/>
        </p:nvSpPr>
        <p:spPr bwMode="auto">
          <a:xfrm>
            <a:off x="304800" y="838200"/>
            <a:ext cx="8088397" cy="769441"/>
          </a:xfrm>
          <a:prstGeom prst="rect">
            <a:avLst/>
          </a:prstGeom>
          <a:solidFill>
            <a:srgbClr val="CCFFFF"/>
          </a:solidFill>
          <a:ln w="412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Symbol" pitchFamily="-84" charset="2"/>
              <a:buNone/>
            </a:pPr>
            <a:r>
              <a:rPr lang="en-US" sz="2200" dirty="0" smtClean="0">
                <a:solidFill>
                  <a:srgbClr val="0033CC"/>
                </a:solidFill>
                <a:latin typeface="Arial" pitchFamily="-84" charset="0"/>
              </a:rPr>
              <a:t>Observation of a </a:t>
            </a:r>
            <a:r>
              <a:rPr lang="en-US" sz="2200" dirty="0" smtClean="0">
                <a:solidFill>
                  <a:srgbClr val="CC0000"/>
                </a:solidFill>
                <a:latin typeface="Arial" pitchFamily="-84" charset="0"/>
              </a:rPr>
              <a:t>Higgs</a:t>
            </a:r>
            <a:r>
              <a:rPr lang="en-US" sz="2200" dirty="0" smtClean="0">
                <a:solidFill>
                  <a:srgbClr val="0033CC"/>
                </a:solidFill>
                <a:latin typeface="Arial" pitchFamily="-84" charset="0"/>
              </a:rPr>
              <a:t> Particle at the LHC, after about 40 years </a:t>
            </a:r>
          </a:p>
          <a:p>
            <a:pPr>
              <a:buFont typeface="Symbol" pitchFamily="-84" charset="2"/>
              <a:buNone/>
            </a:pPr>
            <a:r>
              <a:rPr lang="en-US" sz="2200" dirty="0" smtClean="0">
                <a:solidFill>
                  <a:srgbClr val="0033CC"/>
                </a:solidFill>
                <a:latin typeface="Arial" pitchFamily="-84" charset="0"/>
              </a:rPr>
              <a:t>of experimental searches to find it     </a:t>
            </a:r>
            <a:endParaRPr lang="en-US" sz="2200" dirty="0">
              <a:solidFill>
                <a:srgbClr val="CC0000"/>
              </a:solidFill>
              <a:latin typeface="Arial" pitchFamily="-84" charset="0"/>
            </a:endParaRPr>
          </a:p>
        </p:txBody>
      </p:sp>
      <p:sp>
        <p:nvSpPr>
          <p:cNvPr id="663570" name="Text Box 18"/>
          <p:cNvSpPr txBox="1">
            <a:spLocks noChangeArrowheads="1"/>
          </p:cNvSpPr>
          <p:nvPr/>
        </p:nvSpPr>
        <p:spPr bwMode="auto">
          <a:xfrm>
            <a:off x="1" y="5798403"/>
            <a:ext cx="9263824" cy="800219"/>
          </a:xfrm>
          <a:prstGeom prst="rect">
            <a:avLst/>
          </a:prstGeom>
          <a:solidFill>
            <a:srgbClr val="CCFFFF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300" dirty="0">
                <a:solidFill>
                  <a:srgbClr val="FF0000"/>
                </a:solidFill>
              </a:rPr>
              <a:t>The Higgs </a:t>
            </a:r>
            <a:r>
              <a:rPr lang="en-US" sz="2300" dirty="0" smtClean="0">
                <a:solidFill>
                  <a:srgbClr val="FF0000"/>
                </a:solidFill>
              </a:rPr>
              <a:t>particle was </a:t>
            </a:r>
            <a:r>
              <a:rPr lang="en-US" sz="2300" dirty="0">
                <a:solidFill>
                  <a:srgbClr val="FF0000"/>
                </a:solidFill>
              </a:rPr>
              <a:t>the last missing particle in the Standard </a:t>
            </a:r>
            <a:r>
              <a:rPr lang="en-US" sz="2300" dirty="0" smtClean="0">
                <a:solidFill>
                  <a:srgbClr val="FF0000"/>
                </a:solidFill>
              </a:rPr>
              <a:t>Model</a:t>
            </a:r>
          </a:p>
          <a:p>
            <a:r>
              <a:rPr lang="en-US" sz="2300" dirty="0" smtClean="0">
                <a:solidFill>
                  <a:srgbClr val="FF0000"/>
                </a:solidFill>
              </a:rPr>
              <a:t>and possibly our portal to physics Beyond the Standard Model</a:t>
            </a:r>
            <a:endParaRPr lang="en-US" sz="2300" dirty="0">
              <a:solidFill>
                <a:srgbClr val="FF0000"/>
              </a:solidFill>
            </a:endParaRPr>
          </a:p>
        </p:txBody>
      </p:sp>
      <p:sp>
        <p:nvSpPr>
          <p:cNvPr id="663574" name="AutoShape 22"/>
          <p:cNvSpPr>
            <a:spLocks noChangeArrowheads="1"/>
          </p:cNvSpPr>
          <p:nvPr/>
        </p:nvSpPr>
        <p:spPr bwMode="auto">
          <a:xfrm>
            <a:off x="609600" y="3048001"/>
            <a:ext cx="619858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3575" name="AutoShape 23"/>
          <p:cNvSpPr>
            <a:spLocks noChangeArrowheads="1"/>
          </p:cNvSpPr>
          <p:nvPr/>
        </p:nvSpPr>
        <p:spPr bwMode="auto">
          <a:xfrm rot="10800000">
            <a:off x="2895601" y="3048001"/>
            <a:ext cx="619858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3577" name="Text Box 25"/>
          <p:cNvSpPr txBox="1">
            <a:spLocks noChangeArrowheads="1"/>
          </p:cNvSpPr>
          <p:nvPr/>
        </p:nvSpPr>
        <p:spPr bwMode="auto">
          <a:xfrm>
            <a:off x="76200" y="3448051"/>
            <a:ext cx="1221032" cy="52322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proton</a:t>
            </a:r>
          </a:p>
        </p:txBody>
      </p:sp>
      <p:sp>
        <p:nvSpPr>
          <p:cNvPr id="663578" name="Text Box 26"/>
          <p:cNvSpPr txBox="1">
            <a:spLocks noChangeArrowheads="1"/>
          </p:cNvSpPr>
          <p:nvPr/>
        </p:nvSpPr>
        <p:spPr bwMode="auto">
          <a:xfrm>
            <a:off x="2743200" y="3429001"/>
            <a:ext cx="1221032" cy="52322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proton</a:t>
            </a:r>
          </a:p>
        </p:txBody>
      </p:sp>
      <p:pic>
        <p:nvPicPr>
          <p:cNvPr id="663580" name="Picture 28" descr="Picture 11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600200"/>
            <a:ext cx="1453662" cy="3556000"/>
          </a:xfrm>
          <a:prstGeom prst="rect">
            <a:avLst/>
          </a:prstGeom>
          <a:noFill/>
        </p:spPr>
      </p:pic>
      <p:sp>
        <p:nvSpPr>
          <p:cNvPr id="17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2012: A Milestone in Particle Physics</a:t>
            </a:r>
            <a:endParaRPr lang="en-GB" dirty="0"/>
          </a:p>
        </p:txBody>
      </p:sp>
      <p:pic>
        <p:nvPicPr>
          <p:cNvPr id="13" name="Image 12" descr="Screen Shot 2013-05-25 at 5.46.0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2971800"/>
            <a:ext cx="3352800" cy="2743200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 bwMode="auto">
          <a:xfrm>
            <a:off x="5791200" y="4191000"/>
            <a:ext cx="609600" cy="1143000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pic>
        <p:nvPicPr>
          <p:cNvPr id="16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72400" y="2874962"/>
            <a:ext cx="1239837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ZoneTexte 19"/>
          <p:cNvSpPr txBox="1"/>
          <p:nvPr/>
        </p:nvSpPr>
        <p:spPr>
          <a:xfrm>
            <a:off x="8018285" y="4191000"/>
            <a:ext cx="74471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2013</a:t>
            </a:r>
            <a:endParaRPr lang="en-GB" dirty="0"/>
          </a:p>
        </p:txBody>
      </p: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7240" y="1600200"/>
            <a:ext cx="148216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HC-event.mo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7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26"/>
            <a:ext cx="1846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sz="2400">
              <a:solidFill>
                <a:srgbClr val="184B81"/>
              </a:solidFill>
              <a:latin typeface="Arial" charset="0"/>
            </a:endParaRPr>
          </a:p>
          <a:p>
            <a:pPr eaLnBrk="1" hangingPunct="1"/>
            <a:endParaRPr lang="en-US" sz="2400">
              <a:solidFill>
                <a:srgbClr val="184B81"/>
              </a:solidFill>
              <a:latin typeface="Arial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97169" y="76200"/>
            <a:ext cx="7737231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n-US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A Collision with two Photons</a:t>
            </a:r>
            <a:endParaRPr kumimoji="0" lang="en-US" sz="3600" b="1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6231" y="2100263"/>
            <a:ext cx="1635369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7252995" y="4267200"/>
            <a:ext cx="1967205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 Higgs or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 ‘background’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process without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 Higgs?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6200" y="6019800"/>
            <a:ext cx="900318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Note: the LHC is a Higgs Factory:</a:t>
            </a:r>
            <a:r>
              <a:rPr lang="en-GB" dirty="0" smtClean="0"/>
              <a:t> 1 Million </a:t>
            </a:r>
            <a:r>
              <a:rPr lang="en-GB" dirty="0" err="1" smtClean="0"/>
              <a:t>Higgses</a:t>
            </a:r>
            <a:r>
              <a:rPr lang="en-GB" dirty="0" smtClean="0"/>
              <a:t> already produced</a:t>
            </a:r>
          </a:p>
          <a:p>
            <a:r>
              <a:rPr lang="en-GB" dirty="0" smtClean="0"/>
              <a:t>                                                15 </a:t>
            </a:r>
            <a:r>
              <a:rPr lang="en-GB" dirty="0" err="1" smtClean="0"/>
              <a:t>Higgses</a:t>
            </a:r>
            <a:r>
              <a:rPr lang="en-GB" dirty="0" smtClean="0"/>
              <a:t>/minute with present luminosity</a:t>
            </a:r>
          </a:p>
          <a:p>
            <a:endParaRPr lang="en-GB" dirty="0"/>
          </a:p>
        </p:txBody>
      </p:sp>
      <p:pic>
        <p:nvPicPr>
          <p:cNvPr id="10" name="Image 9" descr="Screen Shot 2013-10-16 at 5.41.40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11" y="1204326"/>
            <a:ext cx="7058489" cy="4510674"/>
          </a:xfrm>
          <a:prstGeom prst="rect">
            <a:avLst/>
          </a:prstGeom>
        </p:spPr>
      </p:pic>
      <p:pic>
        <p:nvPicPr>
          <p:cNvPr id="11" name="Espace réservé du contenu 4" descr="Screen shot 2012-08-28 at 12.49.25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0" y="1219200"/>
            <a:ext cx="7086600" cy="4513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Discovery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of the Higgs Boson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...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6" name="Image 5" descr="Screen Shot 2014-10-22 at 4.30.0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143000"/>
            <a:ext cx="5334000" cy="5217410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81916" y="2438400"/>
            <a:ext cx="2040054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Image 4" descr="Screen Shot 2013-05-25 at 5.46.03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371600"/>
            <a:ext cx="6400800" cy="523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Discovery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of the Higgs Boson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...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2546100"/>
            <a:ext cx="1980837" cy="2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-12700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18200" y="685800"/>
            <a:ext cx="2984500" cy="75485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Outline</a:t>
            </a:r>
            <a:endParaRPr lang="en-US" dirty="0">
              <a:solidFill>
                <a:schemeClr val="bg1"/>
              </a:solidFill>
              <a:effectLst>
                <a:reflection stA="50000" endPos="70000" dir="5400000" sy="-100000" algn="bl" rotWithShape="0"/>
              </a:effectLst>
              <a:latin typeface="Tahoma"/>
              <a:cs typeface="Tahoma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343400" y="1676400"/>
            <a:ext cx="4800600" cy="5088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  </a:t>
            </a:r>
            <a:r>
              <a:rPr lang="en-GB" sz="2800" dirty="0" smtClean="0">
                <a:solidFill>
                  <a:schemeClr val="bg1"/>
                </a:solidFill>
              </a:rPr>
              <a:t>Introduction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rgbClr val="FFFF00"/>
                </a:solidFill>
              </a:rPr>
              <a:t> Higgs discovery 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New Physics Searches 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@ the Large </a:t>
            </a:r>
            <a:r>
              <a:rPr lang="en-GB" sz="2800" dirty="0" err="1" smtClean="0">
                <a:solidFill>
                  <a:schemeClr val="bg1"/>
                </a:solidFill>
              </a:rPr>
              <a:t>Hadron</a:t>
            </a:r>
            <a:r>
              <a:rPr lang="en-GB" sz="2800" dirty="0" smtClean="0">
                <a:solidFill>
                  <a:schemeClr val="bg1"/>
                </a:solidFill>
              </a:rPr>
              <a:t> Collider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-Dark Matter? 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-</a:t>
            </a:r>
            <a:r>
              <a:rPr lang="en-GB" sz="2800" dirty="0" err="1" smtClean="0">
                <a:solidFill>
                  <a:schemeClr val="bg1"/>
                </a:solidFill>
              </a:rPr>
              <a:t>Supersymmetry</a:t>
            </a:r>
            <a:r>
              <a:rPr lang="en-GB" sz="2800" dirty="0" smtClean="0">
                <a:solidFill>
                  <a:schemeClr val="bg1"/>
                </a:solidFill>
              </a:rPr>
              <a:t>?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-Extra space dimensions?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-Black Holes?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-Matter Substructure?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Summary</a:t>
            </a: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0" name="Image 9" descr="Screen shot 2010-05-02 at 7.54.0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4400"/>
            <a:ext cx="424499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Espace réservé du contenu 3" descr="Screen Shot 2014-03-11 at 8.13.3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8187" y="0"/>
            <a:ext cx="9238387" cy="6934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HYSICS LETTERS B layout LH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04800" y="1828800"/>
            <a:ext cx="3143250" cy="4191000"/>
          </a:xfrm>
          <a:prstGeom prst="rect">
            <a:avLst/>
          </a:prstGeom>
        </p:spPr>
      </p:pic>
      <p:sp>
        <p:nvSpPr>
          <p:cNvPr id="6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Most cited paper so far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...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914400"/>
            <a:ext cx="3886200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Special Physics Letters B edition with the ATLAS and CMS CMS papers on the </a:t>
            </a:r>
            <a:r>
              <a:rPr lang="en-GB" dirty="0" smtClean="0">
                <a:solidFill>
                  <a:srgbClr val="FF0000"/>
                </a:solidFill>
              </a:rPr>
              <a:t>Higgs Discovery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8" name="Image 7" descr="Screen Shot 2013-02-12 at 12.54.1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1828800"/>
            <a:ext cx="3233251" cy="4133417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257800" y="1447800"/>
            <a:ext cx="88147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Also…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0" name="Image 9" descr="Screen Shot 2013-07-31 at 1.25.2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658" y="4648200"/>
            <a:ext cx="2219890" cy="22098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33400" y="5943600"/>
            <a:ext cx="27432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Cited about 4200 times so far…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HZZ4l_animated.gif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876800" y="2514600"/>
            <a:ext cx="4191000" cy="4191000"/>
          </a:xfr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The Birth of a Particle</a:t>
            </a:r>
            <a:endParaRPr lang="en-GB" dirty="0">
              <a:effectLst/>
            </a:endParaRPr>
          </a:p>
        </p:txBody>
      </p:sp>
      <p:pic>
        <p:nvPicPr>
          <p:cNvPr id="5" name="Hgg-FixedScale-Short2.gif">
            <a:hlinkClick r:id="" action="ppaction://media"/>
          </p:cNvPr>
          <p:cNvPicPr/>
          <p:nvPr>
            <a:videoFile r:link="rId2"/>
          </p:nvPr>
        </p:nvPicPr>
        <p:blipFill>
          <a:blip r:embed="rId5"/>
          <a:stretch>
            <a:fillRect/>
          </a:stretch>
        </p:blipFill>
        <p:spPr bwMode="auto">
          <a:xfrm>
            <a:off x="317435" y="2505410"/>
            <a:ext cx="4330765" cy="4200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3000" y="957263"/>
            <a:ext cx="1635369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75117" y="838200"/>
            <a:ext cx="1378283" cy="1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429000" y="1219200"/>
            <a:ext cx="2516835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“History” of the data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accumulation during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 last two years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2286000"/>
            <a:ext cx="763751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ATLAS</a:t>
            </a:r>
            <a:endParaRPr lang="en-GB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8380249" y="2328446"/>
            <a:ext cx="593131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12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7239000" cy="904875"/>
          </a:xfrm>
        </p:spPr>
        <p:txBody>
          <a:bodyPr/>
          <a:lstStyle/>
          <a:p>
            <a:r>
              <a:rPr lang="en-GB" dirty="0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Tuesday 8 October 2013</a:t>
            </a:r>
          </a:p>
        </p:txBody>
      </p:sp>
      <p:pic>
        <p:nvPicPr>
          <p:cNvPr id="17411" name="Espace réservé du contenu 5" descr="31fad373ed6d9d213f0f6a70670045c3_MGzoom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838200"/>
            <a:ext cx="4144108" cy="2990850"/>
          </a:xfrm>
        </p:spPr>
      </p:pic>
      <p:sp>
        <p:nvSpPr>
          <p:cNvPr id="17412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>
                <a:latin typeface="Comic Sans MS" pitchFamily="-84" charset="0"/>
              </a:rPr>
              <a:t>	</a:t>
            </a:r>
            <a:endParaRPr lang="fr-FR" smtClean="0">
              <a:latin typeface="Comic Sans MS" pitchFamily="-84" charset="0"/>
            </a:endParaRPr>
          </a:p>
        </p:txBody>
      </p:sp>
      <p:sp>
        <p:nvSpPr>
          <p:cNvPr id="17413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A72C94B7-91DF-DA4E-AD38-E5466B4F6CBD}" type="slidenum">
              <a:rPr lang="fr-CH" smtClean="0">
                <a:latin typeface="Times New Roman" pitchFamily="-84" charset="0"/>
              </a:rPr>
              <a:pPr/>
              <a:t>22</a:t>
            </a:fld>
            <a:r>
              <a:rPr lang="fr-CH" smtClean="0">
                <a:latin typeface="Times New Roman" pitchFamily="-84" charset="0"/>
              </a:rPr>
              <a:t> </a:t>
            </a:r>
            <a:endParaRPr lang="fr-FR" smtClean="0">
              <a:latin typeface="Times New Roman" pitchFamily="-84" charset="0"/>
            </a:endParaRPr>
          </a:p>
        </p:txBody>
      </p:sp>
      <p:pic>
        <p:nvPicPr>
          <p:cNvPr id="17414" name="Image 6" descr="c5143cbac3c0ed06124e1a0b8705fb24_MGzoom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57626"/>
            <a:ext cx="4149969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Espace réservé du contenu 3" descr="Screen Shot 2013-10-02 at 8.09.52 AM.png"/>
          <p:cNvPicPr>
            <a:picLocks noGrp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1889" y="4289426"/>
            <a:ext cx="4292111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Image 9" descr="Screen Shot 2013-10-09 at 2.30.24 P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60277" y="838200"/>
            <a:ext cx="191086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Image 10" descr="Screen Shot 2013-10-09 at 2.30.31 PM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52492" y="838200"/>
            <a:ext cx="184052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4572000" y="3276600"/>
            <a:ext cx="2052039" cy="400110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latin typeface="Arial" pitchFamily="-84" charset="0"/>
              </a:rPr>
              <a:t>Francois Englert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038243" y="3276600"/>
            <a:ext cx="1595935" cy="400110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latin typeface="Arial" pitchFamily="-84" charset="0"/>
              </a:rPr>
              <a:t>Peter  Higgs</a:t>
            </a:r>
          </a:p>
        </p:txBody>
      </p:sp>
      <p:pic>
        <p:nvPicPr>
          <p:cNvPr id="17420" name="Image 13" descr="Screen Shot 2013-10-09 at 12.11.33 PM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57600" y="3810000"/>
            <a:ext cx="1547446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5715000" y="3733800"/>
            <a:ext cx="2710147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Congratulations!!!!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6762750" cy="380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6258" name="TextBox 4"/>
          <p:cNvSpPr txBox="1">
            <a:spLocks noChangeArrowheads="1"/>
          </p:cNvSpPr>
          <p:nvPr/>
        </p:nvSpPr>
        <p:spPr bwMode="auto">
          <a:xfrm>
            <a:off x="1295400" y="3962400"/>
            <a:ext cx="7704138" cy="1981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/>
            <a:r>
              <a:rPr lang="en-US" dirty="0">
                <a:solidFill>
                  <a:srgbClr val="FFFFFF"/>
                </a:solidFill>
              </a:rPr>
              <a:t>The Nobel Prize in Physics 2013 was awarded jointly to François </a:t>
            </a:r>
            <a:r>
              <a:rPr lang="en-US" dirty="0" err="1">
                <a:solidFill>
                  <a:srgbClr val="FFFFFF"/>
                </a:solidFill>
              </a:rPr>
              <a:t>Englert</a:t>
            </a:r>
            <a:r>
              <a:rPr lang="en-US" dirty="0">
                <a:solidFill>
                  <a:srgbClr val="FFFFFF"/>
                </a:solidFill>
              </a:rPr>
              <a:t> and Peter W. Higgs </a:t>
            </a:r>
            <a:r>
              <a:rPr lang="en-US" i="1" dirty="0">
                <a:solidFill>
                  <a:srgbClr val="FFFFFF"/>
                </a:solidFill>
              </a:rPr>
              <a:t>"for the theoretical discovery of a mechanism that contributes to our understanding of the origin of mass of subatomic particles, and which recently was </a:t>
            </a:r>
            <a:r>
              <a:rPr lang="en-US" i="1" dirty="0">
                <a:solidFill>
                  <a:srgbClr val="00FF00"/>
                </a:solidFill>
              </a:rPr>
              <a:t>confirmed through the discovery of the predicted fundamental particle, by the ATLAS and CMS experiments at CERN's Large </a:t>
            </a:r>
            <a:r>
              <a:rPr lang="en-US" i="1" dirty="0" err="1">
                <a:solidFill>
                  <a:srgbClr val="00FF00"/>
                </a:solidFill>
              </a:rPr>
              <a:t>Hadron</a:t>
            </a:r>
            <a:r>
              <a:rPr lang="en-US" i="1" dirty="0">
                <a:solidFill>
                  <a:srgbClr val="00FF00"/>
                </a:solidFill>
              </a:rPr>
              <a:t> Collider”.</a:t>
            </a:r>
            <a:endParaRPr lang="en-US" dirty="0">
              <a:solidFill>
                <a:srgbClr val="00FF00"/>
              </a:solidFill>
            </a:endParaRPr>
          </a:p>
        </p:txBody>
      </p:sp>
      <p:pic>
        <p:nvPicPr>
          <p:cNvPr id="96260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1162050"/>
            <a:ext cx="177323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458200" cy="904875"/>
          </a:xfrm>
        </p:spPr>
        <p:txBody>
          <a:bodyPr/>
          <a:lstStyle/>
          <a:p>
            <a:r>
              <a:rPr lang="en-GB" dirty="0" smtClean="0">
                <a:effectLst/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...and December 2013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 bwMode="auto">
          <a:xfrm>
            <a:off x="914400" y="76200"/>
            <a:ext cx="72448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A Higgs…</a:t>
            </a: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90" y="5997714"/>
            <a:ext cx="912301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Note: We study the properties of the Higgs carefully, and check if these in </a:t>
            </a:r>
          </a:p>
          <a:p>
            <a:r>
              <a:rPr lang="en-GB" dirty="0" smtClean="0"/>
              <a:t>Fact are as expected from the Standard Model. We also look for new “</a:t>
            </a:r>
            <a:r>
              <a:rPr lang="en-GB" dirty="0" err="1" smtClean="0"/>
              <a:t>Higgses</a:t>
            </a:r>
            <a:r>
              <a:rPr lang="en-GB" dirty="0" smtClean="0"/>
              <a:t>”                                        </a:t>
            </a:r>
          </a:p>
          <a:p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381000" y="1183957"/>
            <a:ext cx="8533306" cy="49244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600" dirty="0" smtClean="0">
                <a:solidFill>
                  <a:srgbClr val="0000FF"/>
                </a:solidFill>
              </a:rPr>
              <a:t>We know already a lot on this Brand New Higgs Particle!!</a:t>
            </a:r>
            <a:endParaRPr lang="en-GB" sz="2600" dirty="0">
              <a:solidFill>
                <a:srgbClr val="0000FF"/>
              </a:solidFill>
            </a:endParaRPr>
          </a:p>
        </p:txBody>
      </p:sp>
      <p:pic>
        <p:nvPicPr>
          <p:cNvPr id="10" name="Image 9" descr="Screen Shot 2014-04-11 at 5.53.0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9800"/>
            <a:ext cx="2455199" cy="2362200"/>
          </a:xfrm>
          <a:prstGeom prst="rect">
            <a:avLst/>
          </a:prstGeom>
        </p:spPr>
      </p:pic>
      <p:pic>
        <p:nvPicPr>
          <p:cNvPr id="11" name="Image 10" descr="Screen Shot 2014-04-11 at 5.59.1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2209801"/>
            <a:ext cx="2209800" cy="2362200"/>
          </a:xfrm>
          <a:prstGeom prst="rect">
            <a:avLst/>
          </a:prstGeom>
        </p:spPr>
      </p:pic>
      <p:pic>
        <p:nvPicPr>
          <p:cNvPr id="13" name="Image 12" descr="Screen Shot 2014-02-09 at 12.32.1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2209800"/>
            <a:ext cx="2225040" cy="2362200"/>
          </a:xfrm>
          <a:prstGeom prst="rect">
            <a:avLst/>
          </a:prstGeom>
        </p:spPr>
      </p:pic>
      <p:pic>
        <p:nvPicPr>
          <p:cNvPr id="15" name="Image 14" descr="Screen Shot 2014-04-14 at 10.18.40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3188" y="2209800"/>
            <a:ext cx="2360812" cy="2362200"/>
          </a:xfrm>
          <a:prstGeom prst="rect">
            <a:avLst/>
          </a:prstGeom>
        </p:spPr>
      </p:pic>
      <p:pic>
        <p:nvPicPr>
          <p:cNvPr id="16" name="Image 15" descr="Screen Shot 2014-04-14 at 10.18.06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1891" y="4343400"/>
            <a:ext cx="2032109" cy="26220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228600" y="4800600"/>
            <a:ext cx="1986166" cy="70788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Mass =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125.0 ±0.2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771077" y="4800600"/>
            <a:ext cx="1297250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Width =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&lt; 22 </a:t>
            </a:r>
            <a:r>
              <a:rPr lang="en-GB" dirty="0" err="1" smtClean="0">
                <a:solidFill>
                  <a:srgbClr val="FF0000"/>
                </a:solidFill>
              </a:rPr>
              <a:t>MeV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(95%CL)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876800" y="4800600"/>
            <a:ext cx="1838965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Couplings are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within 20% of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the SM values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157834" y="4800600"/>
            <a:ext cx="1613342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Spin =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0</a:t>
            </a:r>
            <a:r>
              <a:rPr lang="en-GB" baseline="30000" dirty="0" smtClean="0">
                <a:solidFill>
                  <a:srgbClr val="FF0000"/>
                </a:solidFill>
              </a:rPr>
              <a:t>+</a:t>
            </a:r>
            <a:r>
              <a:rPr lang="en-GB" dirty="0" smtClean="0">
                <a:solidFill>
                  <a:srgbClr val="FF0000"/>
                </a:solidFill>
              </a:rPr>
              <a:t> preferred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over 0</a:t>
            </a:r>
            <a:r>
              <a:rPr lang="en-GB" baseline="30000" dirty="0" smtClean="0">
                <a:solidFill>
                  <a:srgbClr val="FF0000"/>
                </a:solidFill>
              </a:rPr>
              <a:t>-</a:t>
            </a:r>
            <a:r>
              <a:rPr lang="en-GB" dirty="0" smtClean="0">
                <a:solidFill>
                  <a:srgbClr val="FF0000"/>
                </a:solidFill>
              </a:rPr>
              <a:t>,1,2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04800" y="-76200"/>
            <a:ext cx="83820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Consequences for our Universe?</a:t>
            </a:r>
            <a:endParaRPr lang="en-GB" dirty="0">
              <a:effectLst/>
            </a:endParaRPr>
          </a:p>
        </p:txBody>
      </p:sp>
      <p:pic>
        <p:nvPicPr>
          <p:cNvPr id="7" name="Espace réservé du contenu 6" descr="Screen Shot 2013-03-07 at 6.10.17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838200"/>
            <a:ext cx="4688236" cy="3200400"/>
          </a:xfrm>
        </p:spPr>
      </p:pic>
      <p:sp>
        <p:nvSpPr>
          <p:cNvPr id="9" name="ZoneTexte 8"/>
          <p:cNvSpPr txBox="1"/>
          <p:nvPr/>
        </p:nvSpPr>
        <p:spPr>
          <a:xfrm>
            <a:off x="5715000" y="762000"/>
            <a:ext cx="3423859" cy="255454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Precise measurements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of the top quark and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first measurements of the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Higgs mass</a:t>
            </a:r>
            <a:r>
              <a:rPr lang="en-GB" dirty="0" smtClean="0">
                <a:solidFill>
                  <a:srgbClr val="0000FF"/>
                </a:solidFill>
              </a:rPr>
              <a:t>: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Our Universe meta-stable ?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Will the Universe disappear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in a </a:t>
            </a:r>
            <a:r>
              <a:rPr lang="en-GB" dirty="0" smtClean="0">
                <a:solidFill>
                  <a:srgbClr val="FF0000"/>
                </a:solidFill>
              </a:rPr>
              <a:t>Big Slurp? </a:t>
            </a:r>
            <a:r>
              <a:rPr lang="en-GB" sz="1600" dirty="0" smtClean="0">
                <a:solidFill>
                  <a:srgbClr val="0000FF"/>
                </a:solidFill>
              </a:rPr>
              <a:t>(</a:t>
            </a:r>
            <a:r>
              <a:rPr lang="en-GB" sz="1600" dirty="0" err="1" smtClean="0">
                <a:solidFill>
                  <a:srgbClr val="0000FF"/>
                </a:solidFill>
              </a:rPr>
              <a:t>NBCNEWS.com</a:t>
            </a:r>
            <a:r>
              <a:rPr lang="en-GB" sz="1600" dirty="0" smtClean="0">
                <a:solidFill>
                  <a:srgbClr val="0000FF"/>
                </a:solidFill>
              </a:rPr>
              <a:t>)</a:t>
            </a:r>
            <a:endParaRPr lang="en-GB" sz="1600" dirty="0">
              <a:solidFill>
                <a:srgbClr val="0000FF"/>
              </a:solidFill>
            </a:endParaRPr>
          </a:p>
        </p:txBody>
      </p:sp>
      <p:pic>
        <p:nvPicPr>
          <p:cNvPr id="6" name="Espace réservé du contenu 3" descr="Screen Shot 2013-05-20 at 4.00.4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555926" y="3352800"/>
            <a:ext cx="3588074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0" y="4267200"/>
            <a:ext cx="3234379" cy="70788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4"/>
                </a:solidFill>
              </a:rPr>
              <a:t>New Physics inevitable?</a:t>
            </a:r>
          </a:p>
          <a:p>
            <a:r>
              <a:rPr lang="en-GB" dirty="0" smtClean="0">
                <a:solidFill>
                  <a:schemeClr val="accent4"/>
                </a:solidFill>
              </a:rPr>
              <a:t>But at which scale/energy?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562600" y="3352800"/>
            <a:ext cx="3581400" cy="35052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6" name="Image 15" descr="Screen Shot 2014-04-16 at 10.27.4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3428999"/>
            <a:ext cx="2583746" cy="3327551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3962400" y="5562600"/>
            <a:ext cx="291390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…The May 2014 Issue...</a:t>
            </a:r>
            <a:endParaRPr lang="en-GB" dirty="0"/>
          </a:p>
        </p:txBody>
      </p:sp>
      <p:pic>
        <p:nvPicPr>
          <p:cNvPr id="18" name="Image 17" descr="Screen Shot 2014-04-16 at 10.27.55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7136" y="6268184"/>
            <a:ext cx="3721464" cy="513616"/>
          </a:xfrm>
          <a:prstGeom prst="rect">
            <a:avLst/>
          </a:prstGeom>
        </p:spPr>
      </p:pic>
      <p:pic>
        <p:nvPicPr>
          <p:cNvPr id="13" name="Image 12" descr="Screen Shot 2015-01-19 at 3.13.04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593" y="5130654"/>
            <a:ext cx="3007607" cy="1353940"/>
          </a:xfrm>
          <a:prstGeom prst="rect">
            <a:avLst/>
          </a:prstGeom>
        </p:spPr>
      </p:pic>
      <p:pic>
        <p:nvPicPr>
          <p:cNvPr id="14" name="Espace réservé du contenu 4" descr="Screen Shot 2014-04-13 at 4.20.24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228600" y="5105400"/>
            <a:ext cx="3720647" cy="137160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838200" y="6248400"/>
            <a:ext cx="211703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N. </a:t>
            </a:r>
            <a:r>
              <a:rPr lang="en-GB" dirty="0" err="1" smtClean="0"/>
              <a:t>Arkani-Hamed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2"/>
          <p:cNvSpPr>
            <a:spLocks noGrp="1"/>
          </p:cNvSpPr>
          <p:nvPr>
            <p:ph type="title"/>
          </p:nvPr>
        </p:nvSpPr>
        <p:spPr>
          <a:xfrm>
            <a:off x="0" y="-76200"/>
            <a:ext cx="92964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The Future: Studying the Higgs…   </a:t>
            </a:r>
            <a:endParaRPr lang="en-GB" dirty="0">
              <a:effectLst/>
            </a:endParaRPr>
          </a:p>
        </p:txBody>
      </p:sp>
      <p:pic>
        <p:nvPicPr>
          <p:cNvPr id="7" name="Espace réservé du contenu 3" descr="Screen Shot 2013-08-21 at 11.26.0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52400" y="990599"/>
            <a:ext cx="5717990" cy="327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 descr="Screen shot 2011-10-03 at 1.43.5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3937316"/>
            <a:ext cx="4267200" cy="28625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" y="4648200"/>
            <a:ext cx="5257800" cy="200054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Many questions are still unanswered: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What</a:t>
            </a:r>
            <a:r>
              <a:rPr lang="en-GB" dirty="0" smtClean="0">
                <a:solidFill>
                  <a:srgbClr val="0000FF"/>
                </a:solidFill>
              </a:rPr>
              <a:t> explain a </a:t>
            </a:r>
            <a:r>
              <a:rPr lang="en-GB" dirty="0" smtClean="0">
                <a:solidFill>
                  <a:srgbClr val="FF0000"/>
                </a:solidFill>
              </a:rPr>
              <a:t>Higgs  mass ~ 126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? 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What</a:t>
            </a:r>
            <a:r>
              <a:rPr lang="en-GB" dirty="0" smtClean="0">
                <a:solidFill>
                  <a:srgbClr val="0000FF"/>
                </a:solidFill>
              </a:rPr>
              <a:t> explains the </a:t>
            </a:r>
            <a:r>
              <a:rPr lang="en-GB" dirty="0" smtClean="0">
                <a:solidFill>
                  <a:srgbClr val="FF0000"/>
                </a:solidFill>
              </a:rPr>
              <a:t>particle mass pattern?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Connection</a:t>
            </a:r>
            <a:r>
              <a:rPr lang="en-GB" dirty="0" smtClean="0">
                <a:solidFill>
                  <a:srgbClr val="0000FF"/>
                </a:solidFill>
              </a:rPr>
              <a:t> with </a:t>
            </a:r>
            <a:r>
              <a:rPr lang="en-GB" dirty="0" smtClean="0">
                <a:solidFill>
                  <a:srgbClr val="FF0000"/>
                </a:solidFill>
              </a:rPr>
              <a:t>Dark Matter? 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Where</a:t>
            </a:r>
            <a:r>
              <a:rPr lang="en-GB" dirty="0" smtClean="0">
                <a:solidFill>
                  <a:srgbClr val="0000FF"/>
                </a:solidFill>
              </a:rPr>
              <a:t> is the </a:t>
            </a:r>
            <a:r>
              <a:rPr lang="en-GB" dirty="0" smtClean="0">
                <a:solidFill>
                  <a:srgbClr val="FF0000"/>
                </a:solidFill>
              </a:rPr>
              <a:t>antimatter </a:t>
            </a:r>
            <a:r>
              <a:rPr lang="en-GB" dirty="0" smtClean="0">
                <a:solidFill>
                  <a:srgbClr val="0000FF"/>
                </a:solidFill>
              </a:rPr>
              <a:t>in the Universe?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…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</a:p>
          <a:p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5638800" y="2133600"/>
            <a:ext cx="3614429" cy="144655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 err="1" smtClean="0">
                <a:solidFill>
                  <a:srgbClr val="FF0000"/>
                </a:solidFill>
              </a:rPr>
              <a:t>More</a:t>
            </a:r>
            <a:r>
              <a:rPr lang="en-GB" sz="2200" dirty="0" smtClean="0">
                <a:solidFill>
                  <a:srgbClr val="FF0000"/>
                </a:solidFill>
              </a:rPr>
              <a:t> LHC Data 2015-2022</a:t>
            </a:r>
          </a:p>
          <a:p>
            <a:r>
              <a:rPr lang="en-GB" sz="22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 smtClean="0">
                <a:solidFill>
                  <a:srgbClr val="FF0000"/>
                </a:solidFill>
              </a:rPr>
              <a:t>LHC upgrade !  </a:t>
            </a:r>
          </a:p>
          <a:p>
            <a:r>
              <a:rPr lang="en-GB" sz="22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 err="1" smtClean="0">
                <a:solidFill>
                  <a:srgbClr val="FF0000"/>
                </a:solidFill>
              </a:rPr>
              <a:t>Experiment</a:t>
            </a:r>
            <a:r>
              <a:rPr lang="en-GB" sz="2200" dirty="0" smtClean="0">
                <a:solidFill>
                  <a:srgbClr val="FF0000"/>
                </a:solidFill>
              </a:rPr>
              <a:t> upgrades!!  </a:t>
            </a:r>
          </a:p>
          <a:p>
            <a:r>
              <a:rPr lang="en-GB" sz="22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 err="1" smtClean="0">
                <a:solidFill>
                  <a:srgbClr val="FF0000"/>
                </a:solidFill>
              </a:rPr>
              <a:t>(Other</a:t>
            </a:r>
            <a:r>
              <a:rPr lang="en-GB" sz="2200" dirty="0" smtClean="0">
                <a:solidFill>
                  <a:srgbClr val="FF0000"/>
                </a:solidFill>
              </a:rPr>
              <a:t>/new machines?)</a:t>
            </a:r>
            <a:endParaRPr lang="en-GB" sz="2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981325"/>
            <a:ext cx="8001000" cy="904875"/>
          </a:xfrm>
        </p:spPr>
        <p:txBody>
          <a:bodyPr/>
          <a:lstStyle/>
          <a:p>
            <a:r>
              <a:rPr lang="en-GB" sz="5000" dirty="0" smtClean="0"/>
              <a:t>Dark Matter at the LHC?</a:t>
            </a:r>
            <a:br>
              <a:rPr lang="en-GB" sz="5000" dirty="0" smtClean="0"/>
            </a:br>
            <a:r>
              <a:rPr lang="en-GB" sz="5000" dirty="0" smtClean="0"/>
              <a:t/>
            </a:r>
            <a:br>
              <a:rPr lang="en-GB" sz="5000" dirty="0" smtClean="0"/>
            </a:br>
            <a:r>
              <a:rPr lang="en-GB" sz="5000" dirty="0" smtClean="0"/>
              <a:t>Are we </a:t>
            </a:r>
            <a:r>
              <a:rPr lang="en-GB" sz="5000" dirty="0" err="1" smtClean="0"/>
              <a:t>Supersymmetric</a:t>
            </a:r>
            <a:r>
              <a:rPr lang="en-GB" sz="5000" dirty="0" smtClean="0"/>
              <a:t>? </a:t>
            </a:r>
            <a:endParaRPr lang="en-GB" sz="5000" dirty="0"/>
          </a:p>
        </p:txBody>
      </p:sp>
      <p:sp>
        <p:nvSpPr>
          <p:cNvPr id="3" name="Titre 2"/>
          <p:cNvSpPr txBox="1">
            <a:spLocks/>
          </p:cNvSpPr>
          <p:nvPr/>
        </p:nvSpPr>
        <p:spPr bwMode="auto">
          <a:xfrm>
            <a:off x="0" y="-76200"/>
            <a:ext cx="9296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  Next Questions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…  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9749A-2C7F-1B41-870B-5AED54A60183}" type="slidenum">
              <a:rPr lang="en-US"/>
              <a:pPr/>
              <a:t>28</a:t>
            </a:fld>
            <a:endParaRPr lang="en-US"/>
          </a:p>
        </p:txBody>
      </p:sp>
      <p:pic>
        <p:nvPicPr>
          <p:cNvPr id="13317" name="Picture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9550" y="0"/>
            <a:ext cx="94630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970463"/>
            <a:ext cx="3276600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0" descr="zwicky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029200"/>
            <a:ext cx="250054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11"/>
          <p:cNvSpPr txBox="1">
            <a:spLocks noChangeArrowheads="1"/>
          </p:cNvSpPr>
          <p:nvPr/>
        </p:nvSpPr>
        <p:spPr bwMode="auto">
          <a:xfrm>
            <a:off x="990600" y="6507162"/>
            <a:ext cx="1595438" cy="2746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/>
              <a:t>F. Zwicky 1898-1974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57200" y="457200"/>
            <a:ext cx="6019800" cy="76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200" b="1" dirty="0"/>
              <a:t>Dark Matter in the Universe</a:t>
            </a:r>
          </a:p>
        </p:txBody>
      </p:sp>
      <p:sp>
        <p:nvSpPr>
          <p:cNvPr id="13322" name="Text Box 3"/>
          <p:cNvSpPr txBox="1">
            <a:spLocks noChangeArrowheads="1"/>
          </p:cNvSpPr>
          <p:nvPr/>
        </p:nvSpPr>
        <p:spPr bwMode="auto">
          <a:xfrm>
            <a:off x="457200" y="1298574"/>
            <a:ext cx="3048000" cy="1673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ea typeface="ＭＳ Ｐゴシック" charset="-128"/>
                <a:cs typeface="ＭＳ Ｐゴシック" charset="-128"/>
              </a:rPr>
              <a:t>Astronomers found that most of the matter in the Universe must be invisible Dark Matter </a:t>
            </a:r>
          </a:p>
        </p:txBody>
      </p:sp>
      <p:sp>
        <p:nvSpPr>
          <p:cNvPr id="13323" name="Text Box 4"/>
          <p:cNvSpPr txBox="1">
            <a:spLocks noChangeArrowheads="1"/>
          </p:cNvSpPr>
          <p:nvPr/>
        </p:nvSpPr>
        <p:spPr bwMode="auto">
          <a:xfrm>
            <a:off x="3657601" y="4357688"/>
            <a:ext cx="5486400" cy="5191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‘</a:t>
            </a:r>
            <a:r>
              <a:rPr lang="en-US" sz="2800" b="1" dirty="0" err="1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Supersymmetric</a:t>
            </a:r>
            <a:r>
              <a:rPr lang="en-US" sz="2800" b="1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’ particles ?</a:t>
            </a:r>
          </a:p>
        </p:txBody>
      </p:sp>
      <p:pic>
        <p:nvPicPr>
          <p:cNvPr id="13325" name="Picture 13" descr="rubin_00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95600" y="50292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581400" y="6324600"/>
            <a:ext cx="1458913" cy="2762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Vera Rubin ~ 1970</a:t>
            </a:r>
          </a:p>
        </p:txBody>
      </p:sp>
      <p:pic>
        <p:nvPicPr>
          <p:cNvPr id="13" name="Image 12" descr="Screen Shot 2014-01-29 at 12.24.04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7045" y="1657725"/>
            <a:ext cx="3633155" cy="2152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2" descr="StarryNigh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0" y="0"/>
            <a:ext cx="1013753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36331" y="228600"/>
            <a:ext cx="5715000" cy="3733800"/>
            <a:chOff x="288" y="288"/>
            <a:chExt cx="3600" cy="2352"/>
          </a:xfrm>
        </p:grpSpPr>
        <p:sp>
          <p:nvSpPr>
            <p:cNvPr id="24582" name="AutoShape 4"/>
            <p:cNvSpPr>
              <a:spLocks noChangeArrowheads="1"/>
            </p:cNvSpPr>
            <p:nvPr/>
          </p:nvSpPr>
          <p:spPr bwMode="auto">
            <a:xfrm>
              <a:off x="288" y="288"/>
              <a:ext cx="3600" cy="2352"/>
            </a:xfrm>
            <a:prstGeom prst="cloudCallout">
              <a:avLst>
                <a:gd name="adj1" fmla="val 59389"/>
                <a:gd name="adj2" fmla="val 32653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 sz="18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4583" name="Text Box 5"/>
            <p:cNvSpPr txBox="1">
              <a:spLocks noChangeArrowheads="1"/>
            </p:cNvSpPr>
            <p:nvPr/>
          </p:nvSpPr>
          <p:spPr bwMode="auto">
            <a:xfrm>
              <a:off x="478" y="960"/>
              <a:ext cx="3247" cy="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800" dirty="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What is the world made of?</a:t>
              </a:r>
            </a:p>
            <a:p>
              <a:pPr algn="ctr" eaLnBrk="0" hangingPunct="0"/>
              <a:r>
                <a:rPr lang="en-US" sz="2800" dirty="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What holds the world together?</a:t>
              </a:r>
            </a:p>
            <a:p>
              <a:pPr algn="ctr" eaLnBrk="0" hangingPunct="0"/>
              <a:r>
                <a:rPr lang="en-US" sz="2800" dirty="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Where did we come from?</a:t>
              </a:r>
            </a:p>
          </p:txBody>
        </p:sp>
      </p:grpSp>
    </p:spTree>
  </p:cSld>
  <p:clrMapOvr>
    <a:masterClrMapping/>
  </p:clrMapOvr>
  <p:transition advTm="3475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904875"/>
          </a:xfrm>
        </p:spPr>
        <p:txBody>
          <a:bodyPr/>
          <a:lstStyle/>
          <a:p>
            <a:r>
              <a:rPr lang="en-GB" dirty="0" smtClean="0"/>
              <a:t>More Evidence for Dark Matter</a:t>
            </a:r>
            <a:endParaRPr lang="en-GB" dirty="0"/>
          </a:p>
        </p:txBody>
      </p:sp>
      <p:pic>
        <p:nvPicPr>
          <p:cNvPr id="4" name="Espace réservé du contenu 3" descr="Screen Shot 2014-03-07 at 2.58.44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16" y="838200"/>
            <a:ext cx="9025784" cy="5748565"/>
          </a:xfrm>
        </p:spPr>
      </p:pic>
      <p:pic>
        <p:nvPicPr>
          <p:cNvPr id="5" name="Image 4" descr="Screen Shot 2014-03-23 at 11.50.32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133600"/>
            <a:ext cx="4495799" cy="4343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4724400" y="1676400"/>
            <a:ext cx="4191000" cy="3810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FR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632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Text Box 4"/>
          <p:cNvSpPr txBox="1">
            <a:spLocks noChangeArrowheads="1"/>
          </p:cNvSpPr>
          <p:nvPr/>
        </p:nvSpPr>
        <p:spPr bwMode="auto">
          <a:xfrm>
            <a:off x="323493" y="304800"/>
            <a:ext cx="1518364" cy="1175706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None/>
            </a:pPr>
            <a:r>
              <a:rPr lang="fr-FR" sz="3200" b="0" dirty="0">
                <a:solidFill>
                  <a:srgbClr val="FFFF00"/>
                </a:solidFill>
                <a:latin typeface="Times" charset="0"/>
              </a:rPr>
              <a:t>300,000</a:t>
            </a:r>
          </a:p>
          <a:p>
            <a:pPr algn="ctr">
              <a:buNone/>
            </a:pPr>
            <a:r>
              <a:rPr lang="fr-FR" sz="3200" b="0" dirty="0" err="1">
                <a:solidFill>
                  <a:srgbClr val="FFFF00"/>
                </a:solidFill>
                <a:latin typeface="Times" charset="0"/>
              </a:rPr>
              <a:t>years</a:t>
            </a:r>
            <a:endParaRPr lang="fr-FR" sz="3200" b="0" dirty="0">
              <a:solidFill>
                <a:srgbClr val="FFFF00"/>
              </a:solidFill>
              <a:latin typeface="Times" charset="0"/>
            </a:endParaRPr>
          </a:p>
        </p:txBody>
      </p:sp>
      <p:sp>
        <p:nvSpPr>
          <p:cNvPr id="56324" name="Text Box 5"/>
          <p:cNvSpPr txBox="1">
            <a:spLocks noChangeArrowheads="1"/>
          </p:cNvSpPr>
          <p:nvPr/>
        </p:nvSpPr>
        <p:spPr bwMode="auto">
          <a:xfrm>
            <a:off x="228600" y="1905000"/>
            <a:ext cx="1657350" cy="1175706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None/>
            </a:pPr>
            <a:r>
              <a:rPr lang="fr-FR" sz="3200" b="0" dirty="0">
                <a:solidFill>
                  <a:srgbClr val="FFFF00"/>
                </a:solidFill>
                <a:latin typeface="Times" charset="0"/>
              </a:rPr>
              <a:t>3</a:t>
            </a:r>
          </a:p>
          <a:p>
            <a:pPr algn="ctr">
              <a:buNone/>
            </a:pPr>
            <a:r>
              <a:rPr lang="fr-FR" sz="3200" b="0" dirty="0">
                <a:solidFill>
                  <a:srgbClr val="FFFF00"/>
                </a:solidFill>
                <a:latin typeface="Times" charset="0"/>
              </a:rPr>
              <a:t>minutes</a:t>
            </a:r>
          </a:p>
        </p:txBody>
      </p:sp>
      <p:sp>
        <p:nvSpPr>
          <p:cNvPr id="56325" name="Text Box 6"/>
          <p:cNvSpPr txBox="1">
            <a:spLocks noChangeArrowheads="1"/>
          </p:cNvSpPr>
          <p:nvPr/>
        </p:nvSpPr>
        <p:spPr bwMode="auto">
          <a:xfrm>
            <a:off x="256986" y="3581400"/>
            <a:ext cx="1586292" cy="1175706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None/>
            </a:pPr>
            <a:r>
              <a:rPr lang="fr-FR" sz="3200" b="0" dirty="0">
                <a:solidFill>
                  <a:srgbClr val="FFFF00"/>
                </a:solidFill>
                <a:latin typeface="Times" charset="0"/>
              </a:rPr>
              <a:t>1 micro-</a:t>
            </a:r>
          </a:p>
          <a:p>
            <a:pPr algn="ctr">
              <a:buNone/>
            </a:pPr>
            <a:r>
              <a:rPr lang="fr-FR" sz="3200" b="0" dirty="0">
                <a:solidFill>
                  <a:srgbClr val="FFFF00"/>
                </a:solidFill>
                <a:latin typeface="Times" charset="0"/>
              </a:rPr>
              <a:t>second</a:t>
            </a:r>
          </a:p>
        </p:txBody>
      </p:sp>
      <p:sp>
        <p:nvSpPr>
          <p:cNvPr id="56326" name="Text Box 7"/>
          <p:cNvSpPr txBox="1">
            <a:spLocks noChangeArrowheads="1"/>
          </p:cNvSpPr>
          <p:nvPr/>
        </p:nvSpPr>
        <p:spPr bwMode="auto">
          <a:xfrm>
            <a:off x="228600" y="5029200"/>
            <a:ext cx="1752600" cy="1175706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None/>
            </a:pPr>
            <a:r>
              <a:rPr lang="fr-FR" sz="3200" b="0" dirty="0">
                <a:solidFill>
                  <a:srgbClr val="FFFF00"/>
                </a:solidFill>
                <a:latin typeface="Times" charset="0"/>
              </a:rPr>
              <a:t>1 pico-</a:t>
            </a:r>
          </a:p>
          <a:p>
            <a:pPr algn="ctr">
              <a:buNone/>
            </a:pPr>
            <a:r>
              <a:rPr lang="fr-FR" sz="3200" b="0" dirty="0">
                <a:solidFill>
                  <a:srgbClr val="FFFF00"/>
                </a:solidFill>
                <a:latin typeface="Times" charset="0"/>
              </a:rPr>
              <a:t>second</a:t>
            </a:r>
          </a:p>
        </p:txBody>
      </p:sp>
      <p:sp>
        <p:nvSpPr>
          <p:cNvPr id="56327" name="Text Box 8"/>
          <p:cNvSpPr txBox="1">
            <a:spLocks noChangeArrowheads="1"/>
          </p:cNvSpPr>
          <p:nvPr/>
        </p:nvSpPr>
        <p:spPr bwMode="auto">
          <a:xfrm>
            <a:off x="7062497" y="304800"/>
            <a:ext cx="1894469" cy="1175706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None/>
            </a:pPr>
            <a:r>
              <a:rPr lang="fr-FR" sz="3200" b="0" dirty="0">
                <a:solidFill>
                  <a:srgbClr val="FFFF00"/>
                </a:solidFill>
                <a:latin typeface="Times" charset="0"/>
              </a:rPr>
              <a:t>Formation</a:t>
            </a:r>
          </a:p>
          <a:p>
            <a:pPr algn="ctr">
              <a:buNone/>
            </a:pPr>
            <a:r>
              <a:rPr lang="fr-FR" sz="3200" b="0" dirty="0">
                <a:solidFill>
                  <a:srgbClr val="FFFF00"/>
                </a:solidFill>
                <a:latin typeface="Times" charset="0"/>
              </a:rPr>
              <a:t>of </a:t>
            </a:r>
            <a:r>
              <a:rPr lang="fr-FR" sz="3200" b="0" dirty="0" err="1">
                <a:solidFill>
                  <a:srgbClr val="FFFF00"/>
                </a:solidFill>
                <a:latin typeface="Times" charset="0"/>
              </a:rPr>
              <a:t>atoms</a:t>
            </a:r>
            <a:endParaRPr lang="fr-FR" sz="3200" b="0" dirty="0">
              <a:solidFill>
                <a:srgbClr val="FFFF00"/>
              </a:solidFill>
              <a:latin typeface="Times" charset="0"/>
            </a:endParaRPr>
          </a:p>
        </p:txBody>
      </p:sp>
      <p:sp>
        <p:nvSpPr>
          <p:cNvPr id="56328" name="Text Box 9"/>
          <p:cNvSpPr txBox="1">
            <a:spLocks noChangeArrowheads="1"/>
          </p:cNvSpPr>
          <p:nvPr/>
        </p:nvSpPr>
        <p:spPr bwMode="auto">
          <a:xfrm>
            <a:off x="7062497" y="1828800"/>
            <a:ext cx="1894469" cy="1175706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None/>
            </a:pPr>
            <a:r>
              <a:rPr lang="fr-FR" sz="3200" b="0" dirty="0">
                <a:solidFill>
                  <a:srgbClr val="FFFF00"/>
                </a:solidFill>
                <a:latin typeface="Times" charset="0"/>
              </a:rPr>
              <a:t>Formation</a:t>
            </a:r>
          </a:p>
          <a:p>
            <a:pPr algn="ctr">
              <a:buNone/>
            </a:pPr>
            <a:r>
              <a:rPr lang="fr-FR" sz="3200" b="0" dirty="0">
                <a:solidFill>
                  <a:srgbClr val="FFFF00"/>
                </a:solidFill>
                <a:latin typeface="Times" charset="0"/>
              </a:rPr>
              <a:t>of </a:t>
            </a:r>
            <a:r>
              <a:rPr lang="fr-FR" sz="3200" b="0" dirty="0" err="1">
                <a:solidFill>
                  <a:srgbClr val="FFFF00"/>
                </a:solidFill>
                <a:latin typeface="Times" charset="0"/>
              </a:rPr>
              <a:t>nuclei</a:t>
            </a:r>
            <a:endParaRPr lang="fr-FR" sz="3200" b="0" dirty="0">
              <a:solidFill>
                <a:srgbClr val="FFFF00"/>
              </a:solidFill>
              <a:latin typeface="Times" charset="0"/>
            </a:endParaRPr>
          </a:p>
        </p:txBody>
      </p:sp>
      <p:sp>
        <p:nvSpPr>
          <p:cNvPr id="56329" name="Text Box 10"/>
          <p:cNvSpPr txBox="1">
            <a:spLocks noChangeArrowheads="1"/>
          </p:cNvSpPr>
          <p:nvPr/>
        </p:nvSpPr>
        <p:spPr bwMode="auto">
          <a:xfrm>
            <a:off x="7022898" y="3352800"/>
            <a:ext cx="2019704" cy="176663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None/>
            </a:pPr>
            <a:r>
              <a:rPr lang="fr-FR" sz="3200" b="0" dirty="0">
                <a:solidFill>
                  <a:srgbClr val="FFFF00"/>
                </a:solidFill>
                <a:latin typeface="Times" charset="0"/>
              </a:rPr>
              <a:t>Formation</a:t>
            </a:r>
          </a:p>
          <a:p>
            <a:pPr algn="ctr">
              <a:buNone/>
            </a:pPr>
            <a:r>
              <a:rPr lang="fr-FR" sz="3200" b="0" dirty="0">
                <a:solidFill>
                  <a:srgbClr val="FFFF00"/>
                </a:solidFill>
                <a:latin typeface="Times" charset="0"/>
              </a:rPr>
              <a:t>of protons</a:t>
            </a:r>
          </a:p>
          <a:p>
            <a:pPr algn="ctr">
              <a:buNone/>
            </a:pPr>
            <a:r>
              <a:rPr lang="fr-FR" sz="3200" b="0" dirty="0">
                <a:solidFill>
                  <a:srgbClr val="FFFF00"/>
                </a:solidFill>
                <a:latin typeface="Times" charset="0"/>
              </a:rPr>
              <a:t>&amp; neutrons</a:t>
            </a:r>
          </a:p>
        </p:txBody>
      </p:sp>
      <p:sp>
        <p:nvSpPr>
          <p:cNvPr id="56330" name="Text Box 11"/>
          <p:cNvSpPr txBox="1">
            <a:spLocks noChangeArrowheads="1"/>
          </p:cNvSpPr>
          <p:nvPr/>
        </p:nvSpPr>
        <p:spPr bwMode="auto">
          <a:xfrm>
            <a:off x="6967926" y="5029200"/>
            <a:ext cx="2143936" cy="1175706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None/>
            </a:pPr>
            <a:r>
              <a:rPr lang="fr-FR" sz="3200" b="0" dirty="0" err="1">
                <a:solidFill>
                  <a:srgbClr val="FFFF00"/>
                </a:solidFill>
                <a:latin typeface="Times" charset="0"/>
              </a:rPr>
              <a:t>Appearance</a:t>
            </a:r>
            <a:endParaRPr lang="fr-FR" sz="3200" b="0" dirty="0">
              <a:solidFill>
                <a:srgbClr val="FFFF00"/>
              </a:solidFill>
              <a:latin typeface="Times" charset="0"/>
            </a:endParaRPr>
          </a:p>
          <a:p>
            <a:pPr algn="ctr">
              <a:buNone/>
            </a:pPr>
            <a:r>
              <a:rPr lang="fr-FR" sz="3200" b="0" dirty="0">
                <a:solidFill>
                  <a:srgbClr val="FFFF00"/>
                </a:solidFill>
                <a:latin typeface="Times" charset="0"/>
              </a:rPr>
              <a:t>of mass?</a:t>
            </a:r>
          </a:p>
        </p:txBody>
      </p:sp>
      <p:sp>
        <p:nvSpPr>
          <p:cNvPr id="849932" name="Text Box 12"/>
          <p:cNvSpPr txBox="1">
            <a:spLocks noChangeArrowheads="1"/>
          </p:cNvSpPr>
          <p:nvPr/>
        </p:nvSpPr>
        <p:spPr bwMode="auto">
          <a:xfrm>
            <a:off x="1973882" y="4343400"/>
            <a:ext cx="2691161" cy="1175706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Appearance</a:t>
            </a:r>
          </a:p>
          <a:p>
            <a:pPr algn="ctr" eaLnBrk="1" hangingPunct="1">
              <a:buNone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of dark matter?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1062108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0" y="-152400"/>
            <a:ext cx="7239000" cy="904875"/>
          </a:xfrm>
        </p:spPr>
        <p:txBody>
          <a:bodyPr/>
          <a:lstStyle/>
          <a:p>
            <a:r>
              <a:rPr lang="en-GB" dirty="0" smtClean="0"/>
              <a:t>Theories on Dark Matter</a:t>
            </a:r>
            <a:endParaRPr lang="en-GB" dirty="0"/>
          </a:p>
        </p:txBody>
      </p:sp>
      <p:pic>
        <p:nvPicPr>
          <p:cNvPr id="4" name="Espace réservé du contenu 3" descr="Screen Shot 2015-04-12 at 20.37.1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1223" y="762000"/>
            <a:ext cx="9205223" cy="5223061"/>
          </a:xfrm>
        </p:spPr>
      </p:pic>
      <p:pic>
        <p:nvPicPr>
          <p:cNvPr id="5" name="Image 4" descr="Screen Shot 2015-04-15 at 07.52.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5486400"/>
            <a:ext cx="6310412" cy="11538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4-03-10 at 1.50.2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2801906"/>
            <a:ext cx="5791200" cy="4056093"/>
          </a:xfrm>
          <a:prstGeom prst="rect">
            <a:avLst/>
          </a:prstGeom>
        </p:spPr>
      </p:pic>
      <p:sp>
        <p:nvSpPr>
          <p:cNvPr id="3" name="Titre 2"/>
          <p:cNvSpPr txBox="1">
            <a:spLocks/>
          </p:cNvSpPr>
          <p:nvPr/>
        </p:nvSpPr>
        <p:spPr bwMode="auto">
          <a:xfrm>
            <a:off x="381000" y="-76200"/>
            <a:ext cx="8305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Direct Searches for Dark Matter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505200" y="1219200"/>
            <a:ext cx="2852063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State of the art today: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Driven by the results of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 </a:t>
            </a:r>
            <a:r>
              <a:rPr lang="en-GB" dirty="0" smtClean="0">
                <a:solidFill>
                  <a:srgbClr val="FF0000"/>
                </a:solidFill>
              </a:rPr>
              <a:t>LUX</a:t>
            </a:r>
            <a:r>
              <a:rPr lang="en-GB" dirty="0" smtClean="0">
                <a:solidFill>
                  <a:srgbClr val="0000FF"/>
                </a:solidFill>
              </a:rPr>
              <a:t> experiment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4724400"/>
            <a:ext cx="2878713" cy="193899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Intensive campaign of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direct detection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experiments since more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than ~20 years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No (real) sign so far…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" name="Image 6" descr="Screen Shot 2014-03-23 at 12.22.5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0"/>
            <a:ext cx="3086944" cy="1841670"/>
          </a:xfrm>
          <a:prstGeom prst="rect">
            <a:avLst/>
          </a:prstGeom>
        </p:spPr>
      </p:pic>
      <p:pic>
        <p:nvPicPr>
          <p:cNvPr id="8" name="Image 7" descr="Screen Shot 2014-03-23 at 12.23.30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50983"/>
            <a:ext cx="3119628" cy="1721017"/>
          </a:xfrm>
          <a:prstGeom prst="rect">
            <a:avLst/>
          </a:prstGeom>
        </p:spPr>
      </p:pic>
      <p:pic>
        <p:nvPicPr>
          <p:cNvPr id="9" name="Image 8" descr="Screen Shot 2014-03-26 at 7.56.45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3800" y="838200"/>
            <a:ext cx="1485278" cy="1422520"/>
          </a:xfrm>
          <a:prstGeom prst="rect">
            <a:avLst/>
          </a:prstGeom>
        </p:spPr>
      </p:pic>
      <p:pic>
        <p:nvPicPr>
          <p:cNvPr id="10" name="Image 9" descr="Screen Shot 2015-04-23 at 09.38.0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2085" y="838200"/>
            <a:ext cx="2331915" cy="1466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 bwMode="auto">
          <a:xfrm>
            <a:off x="381000" y="-76200"/>
            <a:ext cx="8305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Dark Matter Searches in Space!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Image 2" descr="Screen Shot 2015-04-22 at 16.37.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3614841"/>
            <a:ext cx="4927694" cy="3166959"/>
          </a:xfrm>
          <a:prstGeom prst="rect">
            <a:avLst/>
          </a:prstGeom>
        </p:spPr>
      </p:pic>
      <p:pic>
        <p:nvPicPr>
          <p:cNvPr id="4" name="Image 3" descr="Screen Shot 2015-04-22 at 16.37.4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826386"/>
            <a:ext cx="4038600" cy="2755014"/>
          </a:xfrm>
          <a:prstGeom prst="rect">
            <a:avLst/>
          </a:prstGeom>
        </p:spPr>
      </p:pic>
      <p:pic>
        <p:nvPicPr>
          <p:cNvPr id="5" name="Image 4" descr="Screen Shot 2015-04-22 at 16.38.1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143000"/>
            <a:ext cx="2743200" cy="374325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03653" y="5486400"/>
            <a:ext cx="269674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Visit the AMS control</a:t>
            </a:r>
          </a:p>
          <a:p>
            <a:r>
              <a:rPr lang="en-GB" dirty="0" smtClean="0"/>
              <a:t>room at CERN today…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ext Box 2"/>
          <p:cNvSpPr txBox="1">
            <a:spLocks noChangeArrowheads="1"/>
          </p:cNvSpPr>
          <p:nvPr/>
        </p:nvSpPr>
        <p:spPr bwMode="auto">
          <a:xfrm>
            <a:off x="2945423" y="-30163"/>
            <a:ext cx="34962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3300"/>
                </a:solidFill>
                <a:ea typeface="ＭＳ Ｐゴシック" charset="-128"/>
                <a:cs typeface="ＭＳ Ｐゴシック" charset="-128"/>
              </a:rPr>
              <a:t>Beyond the Higgs Boson </a:t>
            </a:r>
          </a:p>
        </p:txBody>
      </p:sp>
      <p:pic>
        <p:nvPicPr>
          <p:cNvPr id="63493" name="Picture 3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4" name="Rectangle 4"/>
          <p:cNvSpPr>
            <a:spLocks noChangeArrowheads="1"/>
          </p:cNvSpPr>
          <p:nvPr/>
        </p:nvSpPr>
        <p:spPr bwMode="auto">
          <a:xfrm>
            <a:off x="7025054" y="6553200"/>
            <a:ext cx="22236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Picture from Marusa Bradac</a:t>
            </a:r>
            <a:endParaRPr lang="en-US" sz="2400">
              <a:solidFill>
                <a:schemeClr val="tx1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3822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99138" y="1676400"/>
            <a:ext cx="5275385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7" name="Text Box 7"/>
          <p:cNvSpPr txBox="1">
            <a:spLocks noChangeArrowheads="1"/>
          </p:cNvSpPr>
          <p:nvPr/>
        </p:nvSpPr>
        <p:spPr bwMode="auto">
          <a:xfrm>
            <a:off x="0" y="304800"/>
            <a:ext cx="9292402" cy="646331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dirty="0" err="1">
                <a:solidFill>
                  <a:srgbClr val="0000CC"/>
                </a:solidFill>
                <a:latin typeface="Arial" charset="0"/>
              </a:rPr>
              <a:t>Supersymmetry</a:t>
            </a:r>
            <a:r>
              <a:rPr lang="en-US" sz="3600" dirty="0">
                <a:solidFill>
                  <a:srgbClr val="0000CC"/>
                </a:solidFill>
                <a:latin typeface="Arial" charset="0"/>
              </a:rPr>
              <a:t>: a new symmetry in </a:t>
            </a:r>
            <a:r>
              <a:rPr lang="en-US" sz="3600" dirty="0" smtClean="0">
                <a:solidFill>
                  <a:srgbClr val="0000CC"/>
                </a:solidFill>
                <a:latin typeface="Arial" charset="0"/>
              </a:rPr>
              <a:t>Nature? </a:t>
            </a:r>
            <a:endParaRPr lang="en-US" sz="3600" dirty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3382280" name="Picture 8" descr="x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369" y="4191000"/>
            <a:ext cx="4079631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281" name="Text Box 9"/>
          <p:cNvSpPr txBox="1">
            <a:spLocks noChangeArrowheads="1"/>
          </p:cNvSpPr>
          <p:nvPr/>
        </p:nvSpPr>
        <p:spPr bwMode="auto">
          <a:xfrm>
            <a:off x="603738" y="6562726"/>
            <a:ext cx="3927014" cy="369332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0000CC"/>
                </a:solidFill>
                <a:latin typeface="Arial" charset="0"/>
              </a:rPr>
              <a:t>SUSY particle production at the LHC</a:t>
            </a:r>
          </a:p>
        </p:txBody>
      </p:sp>
      <p:sp>
        <p:nvSpPr>
          <p:cNvPr id="3382282" name="Oval 10"/>
          <p:cNvSpPr>
            <a:spLocks noChangeArrowheads="1"/>
          </p:cNvSpPr>
          <p:nvPr/>
        </p:nvSpPr>
        <p:spPr bwMode="auto">
          <a:xfrm>
            <a:off x="2672861" y="4114800"/>
            <a:ext cx="422031" cy="4572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3" name="Oval 11"/>
          <p:cNvSpPr>
            <a:spLocks noChangeArrowheads="1"/>
          </p:cNvSpPr>
          <p:nvPr/>
        </p:nvSpPr>
        <p:spPr bwMode="auto">
          <a:xfrm>
            <a:off x="2672861" y="5181600"/>
            <a:ext cx="422031" cy="4572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4" name="Line 12"/>
          <p:cNvSpPr>
            <a:spLocks noChangeShapeType="1"/>
          </p:cNvSpPr>
          <p:nvPr/>
        </p:nvSpPr>
        <p:spPr bwMode="auto">
          <a:xfrm>
            <a:off x="3094892" y="4343400"/>
            <a:ext cx="2250831" cy="4572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5" name="Line 13"/>
          <p:cNvSpPr>
            <a:spLocks noChangeShapeType="1"/>
          </p:cNvSpPr>
          <p:nvPr/>
        </p:nvSpPr>
        <p:spPr bwMode="auto">
          <a:xfrm flipV="1">
            <a:off x="3024554" y="4800600"/>
            <a:ext cx="2321169" cy="609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6" name="Text Box 14"/>
          <p:cNvSpPr txBox="1">
            <a:spLocks noChangeArrowheads="1"/>
          </p:cNvSpPr>
          <p:nvPr/>
        </p:nvSpPr>
        <p:spPr bwMode="auto">
          <a:xfrm>
            <a:off x="5064369" y="4337051"/>
            <a:ext cx="4161741" cy="707886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Candidate particles for Dark Matter</a:t>
            </a:r>
          </a:p>
          <a:p>
            <a:r>
              <a:rPr lang="en-US">
                <a:solidFill>
                  <a:srgbClr val="CC0000"/>
                </a:solidFill>
                <a:latin typeface="Arial" charset="0"/>
                <a:sym typeface="Symbol" charset="2"/>
              </a:rPr>
              <a:t> Produce Dark Matter in the lab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191000"/>
            <a:ext cx="5334000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83820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685800" y="3733800"/>
            <a:ext cx="1846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008000"/>
                </a:solidFill>
              </a:rPr>
              <a:t>Our known world</a:t>
            </a:r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3124200" y="3733800"/>
            <a:ext cx="2162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FF0000"/>
                </a:solidFill>
              </a:rPr>
              <a:t>Maybe a new world?</a:t>
            </a:r>
          </a:p>
        </p:txBody>
      </p:sp>
      <p:sp>
        <p:nvSpPr>
          <p:cNvPr id="12296" name="Text Box 12"/>
          <p:cNvSpPr txBox="1">
            <a:spLocks noChangeArrowheads="1"/>
          </p:cNvSpPr>
          <p:nvPr/>
        </p:nvSpPr>
        <p:spPr bwMode="auto">
          <a:xfrm>
            <a:off x="228600" y="1295400"/>
            <a:ext cx="5562600" cy="2308324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Arial"/>
              </a:rPr>
              <a:t>Establishes a symmetry between fermions (matter)</a:t>
            </a:r>
          </a:p>
          <a:p>
            <a:r>
              <a:rPr lang="en-US" sz="1600" b="1" dirty="0">
                <a:solidFill>
                  <a:srgbClr val="0000FF"/>
                </a:solidFill>
                <a:latin typeface="Arial"/>
              </a:rPr>
              <a:t>and bosons (forces):</a:t>
            </a:r>
          </a:p>
          <a:p>
            <a:endParaRPr lang="en-US" sz="1600" b="1" dirty="0">
              <a:solidFill>
                <a:srgbClr val="0000FF"/>
              </a:solidFill>
              <a:latin typeface="Arial"/>
            </a:endParaRPr>
          </a:p>
          <a:p>
            <a:r>
              <a:rPr lang="en-US" sz="1600" b="1" dirty="0">
                <a:solidFill>
                  <a:srgbClr val="0000FF"/>
                </a:solidFill>
                <a:latin typeface="Arial"/>
              </a:rPr>
              <a:t>- Each particle </a:t>
            </a:r>
            <a:r>
              <a:rPr lang="en-US" sz="1600" b="1" dirty="0" err="1">
                <a:solidFill>
                  <a:srgbClr val="0000FF"/>
                </a:solidFill>
                <a:latin typeface="Arial"/>
              </a:rPr>
              <a:t>p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 with spin </a:t>
            </a:r>
            <a:r>
              <a:rPr lang="en-US" sz="1600" b="1" dirty="0" err="1">
                <a:solidFill>
                  <a:srgbClr val="0000FF"/>
                </a:solidFill>
                <a:latin typeface="Arial"/>
              </a:rPr>
              <a:t>s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 has a SUSY partner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Arial"/>
              </a:rPr>
              <a:t>p</a:t>
            </a:r>
            <a:endParaRPr lang="en-US" sz="1600" b="1" dirty="0" smtClean="0">
              <a:solidFill>
                <a:srgbClr val="0000FF"/>
              </a:solidFill>
              <a:latin typeface="Arial"/>
            </a:endParaRPr>
          </a:p>
          <a:p>
            <a:r>
              <a:rPr lang="en-US" sz="1600" b="1" dirty="0">
                <a:solidFill>
                  <a:srgbClr val="0000FF"/>
                </a:solidFill>
                <a:latin typeface="Arial"/>
              </a:rPr>
              <a:t>  with spin </a:t>
            </a:r>
            <a:r>
              <a:rPr lang="en-US" sz="1600" b="1" dirty="0" err="1">
                <a:solidFill>
                  <a:srgbClr val="0000FF"/>
                </a:solidFill>
                <a:latin typeface="Arial"/>
              </a:rPr>
              <a:t>s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 -1/2 </a:t>
            </a:r>
          </a:p>
          <a:p>
            <a:endParaRPr lang="en-US" sz="1600" b="1" dirty="0">
              <a:solidFill>
                <a:srgbClr val="0000FF"/>
              </a:solidFill>
              <a:latin typeface="Arial"/>
            </a:endParaRPr>
          </a:p>
          <a:p>
            <a:r>
              <a:rPr lang="en-US" sz="1600" b="1" dirty="0">
                <a:solidFill>
                  <a:srgbClr val="0000FF"/>
                </a:solidFill>
                <a:latin typeface="Arial"/>
              </a:rPr>
              <a:t>- Examples 	</a:t>
            </a:r>
            <a:r>
              <a:rPr lang="en-US" sz="1600" b="1" dirty="0" err="1">
                <a:solidFill>
                  <a:srgbClr val="0000FF"/>
                </a:solidFill>
                <a:latin typeface="Arial"/>
              </a:rPr>
              <a:t>q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 (</a:t>
            </a:r>
            <a:r>
              <a:rPr lang="en-US" sz="1600" b="1" dirty="0" err="1">
                <a:solidFill>
                  <a:srgbClr val="0000FF"/>
                </a:solidFill>
                <a:latin typeface="Arial"/>
              </a:rPr>
              <a:t>s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=1/2)  </a:t>
            </a:r>
            <a:r>
              <a:rPr lang="en-US" sz="1600" b="1" dirty="0" err="1">
                <a:solidFill>
                  <a:srgbClr val="0000FF"/>
                </a:solidFill>
                <a:latin typeface="Arial"/>
                <a:sym typeface="Wingdings" charset="2"/>
              </a:rPr>
              <a:t></a:t>
            </a:r>
            <a:r>
              <a:rPr lang="en-US" sz="1600" b="1" dirty="0">
                <a:solidFill>
                  <a:srgbClr val="0000FF"/>
                </a:solidFill>
                <a:latin typeface="Arial"/>
                <a:sym typeface="Wingdings" charset="2"/>
              </a:rPr>
              <a:t>  </a:t>
            </a:r>
            <a:r>
              <a:rPr lang="en-US" sz="1600" b="1" dirty="0" err="1">
                <a:solidFill>
                  <a:srgbClr val="0000FF"/>
                </a:solidFill>
                <a:latin typeface="Arial"/>
                <a:sym typeface="Wingdings" charset="2"/>
              </a:rPr>
              <a:t>q</a:t>
            </a:r>
            <a:r>
              <a:rPr lang="en-US" sz="1600" b="1" dirty="0">
                <a:solidFill>
                  <a:srgbClr val="0000FF"/>
                </a:solidFill>
                <a:latin typeface="Arial"/>
                <a:sym typeface="Wingdings" charset="2"/>
              </a:rPr>
              <a:t> (</a:t>
            </a:r>
            <a:r>
              <a:rPr lang="en-US" sz="1600" b="1" dirty="0" err="1">
                <a:solidFill>
                  <a:srgbClr val="0000FF"/>
                </a:solidFill>
                <a:latin typeface="Arial"/>
                <a:sym typeface="Wingdings" charset="2"/>
              </a:rPr>
              <a:t>s</a:t>
            </a:r>
            <a:r>
              <a:rPr lang="en-US" sz="1600" b="1" dirty="0">
                <a:solidFill>
                  <a:srgbClr val="0000FF"/>
                </a:solidFill>
                <a:latin typeface="Arial"/>
                <a:sym typeface="Wingdings" charset="2"/>
              </a:rPr>
              <a:t>=0)      </a:t>
            </a:r>
            <a:r>
              <a:rPr lang="en-US" sz="1600" b="1" dirty="0" err="1">
                <a:solidFill>
                  <a:srgbClr val="0000FF"/>
                </a:solidFill>
                <a:latin typeface="Arial"/>
                <a:sym typeface="Wingdings" charset="2"/>
              </a:rPr>
              <a:t>squark</a:t>
            </a:r>
            <a:endParaRPr lang="en-US" sz="1600" b="1" dirty="0">
              <a:solidFill>
                <a:srgbClr val="0000FF"/>
              </a:solidFill>
              <a:latin typeface="Arial"/>
              <a:sym typeface="Wingdings" charset="2"/>
            </a:endParaRPr>
          </a:p>
          <a:p>
            <a:r>
              <a:rPr lang="en-US" sz="1600" b="1" dirty="0">
                <a:solidFill>
                  <a:srgbClr val="0000FF"/>
                </a:solidFill>
                <a:latin typeface="Arial"/>
              </a:rPr>
              <a:t>		</a:t>
            </a:r>
          </a:p>
          <a:p>
            <a:r>
              <a:rPr lang="en-US" sz="1600" b="1" dirty="0">
                <a:solidFill>
                  <a:srgbClr val="0000FF"/>
                </a:solidFill>
                <a:latin typeface="Arial"/>
              </a:rPr>
              <a:t>		</a:t>
            </a:r>
            <a:r>
              <a:rPr lang="en-US" sz="1600" b="1" dirty="0" err="1">
                <a:solidFill>
                  <a:srgbClr val="0000FF"/>
                </a:solidFill>
                <a:latin typeface="Arial"/>
              </a:rPr>
              <a:t>g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 (</a:t>
            </a:r>
            <a:r>
              <a:rPr lang="en-US" sz="1600" b="1" dirty="0" err="1">
                <a:solidFill>
                  <a:srgbClr val="0000FF"/>
                </a:solidFill>
                <a:latin typeface="Arial"/>
              </a:rPr>
              <a:t>s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=1)     </a:t>
            </a:r>
            <a:r>
              <a:rPr lang="en-US" sz="1600" b="1" dirty="0" err="1">
                <a:solidFill>
                  <a:srgbClr val="0000FF"/>
                </a:solidFill>
                <a:latin typeface="Arial"/>
                <a:sym typeface="Wingdings" charset="2"/>
              </a:rPr>
              <a:t></a:t>
            </a:r>
            <a:r>
              <a:rPr lang="en-US" sz="1600" b="1" dirty="0">
                <a:solidFill>
                  <a:srgbClr val="0000FF"/>
                </a:solidFill>
                <a:latin typeface="Arial"/>
                <a:sym typeface="Wingdings" charset="2"/>
              </a:rPr>
              <a:t>  </a:t>
            </a:r>
            <a:r>
              <a:rPr lang="en-US" sz="1600" b="1" dirty="0" err="1">
                <a:solidFill>
                  <a:srgbClr val="0000FF"/>
                </a:solidFill>
                <a:latin typeface="Arial"/>
                <a:sym typeface="Wingdings" charset="2"/>
              </a:rPr>
              <a:t>g</a:t>
            </a:r>
            <a:r>
              <a:rPr lang="en-US" sz="1600" b="1" dirty="0">
                <a:solidFill>
                  <a:srgbClr val="0000FF"/>
                </a:solidFill>
                <a:latin typeface="Arial"/>
                <a:sym typeface="Wingdings" charset="2"/>
              </a:rPr>
              <a:t> (</a:t>
            </a:r>
            <a:r>
              <a:rPr lang="en-US" sz="1600" b="1" dirty="0" err="1">
                <a:solidFill>
                  <a:srgbClr val="0000FF"/>
                </a:solidFill>
                <a:latin typeface="Arial"/>
                <a:sym typeface="Wingdings" charset="2"/>
              </a:rPr>
              <a:t>s</a:t>
            </a:r>
            <a:r>
              <a:rPr lang="en-US" sz="1600" b="1" dirty="0">
                <a:solidFill>
                  <a:srgbClr val="0000FF"/>
                </a:solidFill>
                <a:latin typeface="Arial"/>
                <a:sym typeface="Wingdings" charset="2"/>
              </a:rPr>
              <a:t>=1/2)   </a:t>
            </a:r>
            <a:r>
              <a:rPr lang="en-US" sz="1600" b="1" dirty="0" err="1">
                <a:solidFill>
                  <a:srgbClr val="0000FF"/>
                </a:solidFill>
                <a:latin typeface="Arial"/>
                <a:sym typeface="Wingdings" charset="2"/>
              </a:rPr>
              <a:t>gluino</a:t>
            </a:r>
            <a:endParaRPr lang="en-US" sz="1600" b="1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2297" name="Text Box 13"/>
          <p:cNvSpPr txBox="1">
            <a:spLocks noChangeArrowheads="1"/>
          </p:cNvSpPr>
          <p:nvPr/>
        </p:nvSpPr>
        <p:spPr bwMode="auto">
          <a:xfrm>
            <a:off x="6172200" y="4151055"/>
            <a:ext cx="2451412" cy="2246769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</a:rPr>
              <a:t>Motivation</a:t>
            </a:r>
            <a:r>
              <a:rPr lang="en-US" dirty="0" smtClean="0">
                <a:solidFill>
                  <a:srgbClr val="FF0000"/>
                </a:solidFill>
                <a:latin typeface="Arial"/>
              </a:rPr>
              <a:t>:</a:t>
            </a:r>
            <a:endParaRPr lang="en-US" dirty="0" smtClean="0">
              <a:solidFill>
                <a:srgbClr val="0000FF"/>
              </a:solidFill>
              <a:latin typeface="Arial"/>
            </a:endParaRPr>
          </a:p>
          <a:p>
            <a:r>
              <a:rPr lang="en-US" dirty="0">
                <a:solidFill>
                  <a:srgbClr val="0000FF"/>
                </a:solidFill>
                <a:latin typeface="Arial"/>
              </a:rPr>
              <a:t>- Unification </a:t>
            </a:r>
          </a:p>
          <a:p>
            <a:r>
              <a:rPr lang="en-US" dirty="0">
                <a:solidFill>
                  <a:srgbClr val="0000FF"/>
                </a:solidFill>
                <a:latin typeface="Arial"/>
              </a:rPr>
              <a:t>  (fermions-bosons,</a:t>
            </a:r>
          </a:p>
          <a:p>
            <a:r>
              <a:rPr lang="en-US" dirty="0">
                <a:solidFill>
                  <a:srgbClr val="0000FF"/>
                </a:solidFill>
                <a:latin typeface="Arial"/>
              </a:rPr>
              <a:t>   matter-forces)</a:t>
            </a:r>
          </a:p>
          <a:p>
            <a:r>
              <a:rPr lang="en-US" dirty="0">
                <a:solidFill>
                  <a:srgbClr val="0000FF"/>
                </a:solidFill>
                <a:latin typeface="Arial"/>
              </a:rPr>
              <a:t>- Solves some deep</a:t>
            </a:r>
          </a:p>
          <a:p>
            <a:r>
              <a:rPr lang="en-US" dirty="0">
                <a:solidFill>
                  <a:srgbClr val="0000FF"/>
                </a:solidFill>
                <a:latin typeface="Arial"/>
              </a:rPr>
              <a:t>  problems of the </a:t>
            </a:r>
          </a:p>
          <a:p>
            <a:r>
              <a:rPr lang="en-US" dirty="0">
                <a:solidFill>
                  <a:srgbClr val="0000FF"/>
                </a:solidFill>
                <a:latin typeface="Arial"/>
              </a:rPr>
              <a:t>  Standard Model</a:t>
            </a:r>
          </a:p>
        </p:txBody>
      </p:sp>
      <p:sp>
        <p:nvSpPr>
          <p:cNvPr id="12298" name="Text Box 23"/>
          <p:cNvSpPr txBox="1">
            <a:spLocks noChangeArrowheads="1"/>
          </p:cNvSpPr>
          <p:nvPr/>
        </p:nvSpPr>
        <p:spPr bwMode="auto">
          <a:xfrm>
            <a:off x="4878388" y="1905000"/>
            <a:ext cx="3525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ea typeface="Arial" charset="0"/>
                <a:cs typeface="Arial" charset="0"/>
              </a:rPr>
              <a:t>~</a:t>
            </a:r>
          </a:p>
        </p:txBody>
      </p:sp>
      <p:sp>
        <p:nvSpPr>
          <p:cNvPr id="12299" name="Text Box 24"/>
          <p:cNvSpPr txBox="1">
            <a:spLocks noChangeArrowheads="1"/>
          </p:cNvSpPr>
          <p:nvPr/>
        </p:nvSpPr>
        <p:spPr bwMode="auto">
          <a:xfrm>
            <a:off x="3278188" y="2667000"/>
            <a:ext cx="3525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ea typeface="Arial" charset="0"/>
                <a:cs typeface="Arial" charset="0"/>
              </a:rPr>
              <a:t>~</a:t>
            </a:r>
          </a:p>
        </p:txBody>
      </p:sp>
      <p:sp>
        <p:nvSpPr>
          <p:cNvPr id="12300" name="Text Box 25"/>
          <p:cNvSpPr txBox="1">
            <a:spLocks noChangeArrowheads="1"/>
          </p:cNvSpPr>
          <p:nvPr/>
        </p:nvSpPr>
        <p:spPr bwMode="auto">
          <a:xfrm>
            <a:off x="3276600" y="3124200"/>
            <a:ext cx="3525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ea typeface="Arial" charset="0"/>
                <a:cs typeface="Arial" charset="0"/>
              </a:rPr>
              <a:t>~</a:t>
            </a:r>
          </a:p>
        </p:txBody>
      </p:sp>
      <p:sp>
        <p:nvSpPr>
          <p:cNvPr id="12303" name="TextBox 14"/>
          <p:cNvSpPr txBox="1">
            <a:spLocks noChangeArrowheads="1"/>
          </p:cNvSpPr>
          <p:nvPr/>
        </p:nvSpPr>
        <p:spPr bwMode="auto">
          <a:xfrm>
            <a:off x="685800" y="838200"/>
            <a:ext cx="39560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002060"/>
                </a:solidFill>
              </a:rPr>
              <a:t>(Julius Wess and Bruno Zumino, 1974)</a:t>
            </a: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574431" y="76200"/>
            <a:ext cx="8721969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Supersymmetry</a:t>
            </a: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1354" y="2667000"/>
            <a:ext cx="7823689" cy="3276600"/>
            <a:chOff x="144" y="3840"/>
            <a:chExt cx="3696" cy="1103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44" y="4176"/>
              <a:ext cx="1488" cy="461"/>
              <a:chOff x="336" y="4080"/>
              <a:chExt cx="1488" cy="461"/>
            </a:xfrm>
          </p:grpSpPr>
          <p:sp>
            <p:nvSpPr>
              <p:cNvPr id="832517" name="Line 5"/>
              <p:cNvSpPr>
                <a:spLocks noChangeShapeType="1"/>
              </p:cNvSpPr>
              <p:nvPr/>
            </p:nvSpPr>
            <p:spPr bwMode="auto">
              <a:xfrm>
                <a:off x="336" y="4368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518" name="Line 6"/>
              <p:cNvSpPr>
                <a:spLocks noChangeShapeType="1"/>
              </p:cNvSpPr>
              <p:nvPr/>
            </p:nvSpPr>
            <p:spPr bwMode="auto">
              <a:xfrm>
                <a:off x="720" y="436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519" name="Oval 7"/>
              <p:cNvSpPr>
                <a:spLocks noChangeArrowheads="1"/>
              </p:cNvSpPr>
              <p:nvPr/>
            </p:nvSpPr>
            <p:spPr bwMode="auto">
              <a:xfrm>
                <a:off x="816" y="4080"/>
                <a:ext cx="576" cy="46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520" name="Line 8"/>
              <p:cNvSpPr>
                <a:spLocks noChangeShapeType="1"/>
              </p:cNvSpPr>
              <p:nvPr/>
            </p:nvSpPr>
            <p:spPr bwMode="auto">
              <a:xfrm>
                <a:off x="1392" y="4368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521" name="Line 9"/>
              <p:cNvSpPr>
                <a:spLocks noChangeShapeType="1"/>
              </p:cNvSpPr>
              <p:nvPr/>
            </p:nvSpPr>
            <p:spPr bwMode="auto">
              <a:xfrm>
                <a:off x="1632" y="436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832522" name="Text Box 10"/>
            <p:cNvSpPr txBox="1">
              <a:spLocks noChangeArrowheads="1"/>
            </p:cNvSpPr>
            <p:nvPr/>
          </p:nvSpPr>
          <p:spPr bwMode="auto">
            <a:xfrm>
              <a:off x="1920" y="4224"/>
              <a:ext cx="191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5400">
                  <a:solidFill>
                    <a:srgbClr val="FF0000"/>
                  </a:solidFill>
                  <a:latin typeface="Times New Roman" pitchFamily="-84" charset="0"/>
                </a:rPr>
                <a:t>-</a:t>
              </a:r>
            </a:p>
          </p:txBody>
        </p: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2352" y="4176"/>
              <a:ext cx="1488" cy="461"/>
              <a:chOff x="336" y="4080"/>
              <a:chExt cx="1488" cy="461"/>
            </a:xfrm>
          </p:grpSpPr>
          <p:sp>
            <p:nvSpPr>
              <p:cNvPr id="832524" name="Line 12"/>
              <p:cNvSpPr>
                <a:spLocks noChangeShapeType="1"/>
              </p:cNvSpPr>
              <p:nvPr/>
            </p:nvSpPr>
            <p:spPr bwMode="auto">
              <a:xfrm>
                <a:off x="336" y="4368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525" name="Line 13"/>
              <p:cNvSpPr>
                <a:spLocks noChangeShapeType="1"/>
              </p:cNvSpPr>
              <p:nvPr/>
            </p:nvSpPr>
            <p:spPr bwMode="auto">
              <a:xfrm>
                <a:off x="720" y="436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526" name="Oval 14"/>
              <p:cNvSpPr>
                <a:spLocks noChangeArrowheads="1"/>
              </p:cNvSpPr>
              <p:nvPr/>
            </p:nvSpPr>
            <p:spPr bwMode="auto">
              <a:xfrm>
                <a:off x="816" y="4080"/>
                <a:ext cx="576" cy="46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527" name="Line 15"/>
              <p:cNvSpPr>
                <a:spLocks noChangeShapeType="1"/>
              </p:cNvSpPr>
              <p:nvPr/>
            </p:nvSpPr>
            <p:spPr bwMode="auto">
              <a:xfrm>
                <a:off x="1392" y="4368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528" name="Line 16"/>
              <p:cNvSpPr>
                <a:spLocks noChangeShapeType="1"/>
              </p:cNvSpPr>
              <p:nvPr/>
            </p:nvSpPr>
            <p:spPr bwMode="auto">
              <a:xfrm>
                <a:off x="1632" y="436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832529" name="Text Box 17"/>
            <p:cNvSpPr txBox="1">
              <a:spLocks noChangeArrowheads="1"/>
            </p:cNvSpPr>
            <p:nvPr/>
          </p:nvSpPr>
          <p:spPr bwMode="auto">
            <a:xfrm>
              <a:off x="816" y="3840"/>
              <a:ext cx="19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400" i="1">
                  <a:solidFill>
                    <a:schemeClr val="tx1"/>
                  </a:solidFill>
                  <a:latin typeface="Times New Roman" pitchFamily="-84" charset="0"/>
                </a:rPr>
                <a:t>f</a:t>
              </a:r>
              <a:endParaRPr lang="en-US" sz="2400">
                <a:solidFill>
                  <a:schemeClr val="tx1"/>
                </a:solidFill>
                <a:latin typeface="Times New Roman" pitchFamily="-84" charset="0"/>
              </a:endParaRPr>
            </a:p>
          </p:txBody>
        </p:sp>
        <p:sp>
          <p:nvSpPr>
            <p:cNvPr id="832530" name="Text Box 18"/>
            <p:cNvSpPr txBox="1">
              <a:spLocks noChangeArrowheads="1"/>
            </p:cNvSpPr>
            <p:nvPr/>
          </p:nvSpPr>
          <p:spPr bwMode="auto">
            <a:xfrm>
              <a:off x="816" y="4639"/>
              <a:ext cx="184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400" i="1">
                  <a:solidFill>
                    <a:schemeClr val="tx1"/>
                  </a:solidFill>
                  <a:latin typeface="Times New Roman" pitchFamily="-84" charset="0"/>
                </a:rPr>
                <a:t>f</a:t>
              </a:r>
              <a:endParaRPr lang="en-US" sz="2400">
                <a:solidFill>
                  <a:schemeClr val="tx1"/>
                </a:solidFill>
                <a:latin typeface="Times New Roman" pitchFamily="-84" charset="0"/>
              </a:endParaRPr>
            </a:p>
          </p:txBody>
        </p:sp>
        <p:sp>
          <p:nvSpPr>
            <p:cNvPr id="832531" name="Text Box 19"/>
            <p:cNvSpPr txBox="1">
              <a:spLocks noChangeArrowheads="1"/>
            </p:cNvSpPr>
            <p:nvPr/>
          </p:nvSpPr>
          <p:spPr bwMode="auto">
            <a:xfrm>
              <a:off x="192" y="4160"/>
              <a:ext cx="19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400">
                  <a:solidFill>
                    <a:schemeClr val="tx1"/>
                  </a:solidFill>
                  <a:latin typeface="Times New Roman" pitchFamily="-84" charset="0"/>
                </a:rPr>
                <a:t>H</a:t>
              </a:r>
              <a:endParaRPr lang="en-US" sz="2800">
                <a:solidFill>
                  <a:schemeClr val="tx1"/>
                </a:solidFill>
                <a:latin typeface="Times New Roman" pitchFamily="-84" charset="0"/>
              </a:endParaRPr>
            </a:p>
          </p:txBody>
        </p:sp>
        <p:graphicFrame>
          <p:nvGraphicFramePr>
            <p:cNvPr id="832532" name="Object 20"/>
            <p:cNvGraphicFramePr>
              <a:graphicFrameLocks noChangeAspect="1"/>
            </p:cNvGraphicFramePr>
            <p:nvPr/>
          </p:nvGraphicFramePr>
          <p:xfrm>
            <a:off x="3024" y="3936"/>
            <a:ext cx="150" cy="239"/>
          </p:xfrm>
          <a:graphic>
            <a:graphicData uri="http://schemas.openxmlformats.org/presentationml/2006/ole">
              <p:oleObj spid="_x0000_s630787" name="Equation" r:id="rId3" imgW="4876800" imgH="7721600" progId="Equation.3">
                <p:embed/>
              </p:oleObj>
            </a:graphicData>
          </a:graphic>
        </p:graphicFrame>
        <p:graphicFrame>
          <p:nvGraphicFramePr>
            <p:cNvPr id="832533" name="Object 21"/>
            <p:cNvGraphicFramePr>
              <a:graphicFrameLocks noChangeAspect="1"/>
            </p:cNvGraphicFramePr>
            <p:nvPr/>
          </p:nvGraphicFramePr>
          <p:xfrm>
            <a:off x="3024" y="4704"/>
            <a:ext cx="150" cy="239"/>
          </p:xfrm>
          <a:graphic>
            <a:graphicData uri="http://schemas.openxmlformats.org/presentationml/2006/ole">
              <p:oleObj spid="_x0000_s630788" name="…quation" r:id="rId4" imgW="4876800" imgH="7721600" progId="Equation.3">
                <p:embed/>
              </p:oleObj>
            </a:graphicData>
          </a:graphic>
        </p:graphicFrame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1055077" y="6019792"/>
            <a:ext cx="6918816" cy="475883"/>
            <a:chOff x="374" y="5204"/>
            <a:chExt cx="3267" cy="433"/>
          </a:xfrm>
        </p:grpSpPr>
        <p:sp>
          <p:nvSpPr>
            <p:cNvPr id="832535" name="Text Box 23"/>
            <p:cNvSpPr txBox="1">
              <a:spLocks noChangeArrowheads="1"/>
            </p:cNvSpPr>
            <p:nvPr/>
          </p:nvSpPr>
          <p:spPr bwMode="auto">
            <a:xfrm>
              <a:off x="374" y="5204"/>
              <a:ext cx="3267" cy="420"/>
            </a:xfrm>
            <a:prstGeom prst="rect">
              <a:avLst/>
            </a:prstGeom>
            <a:solidFill>
              <a:schemeClr val="accent3"/>
            </a:solidFill>
            <a:ln w="476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400" dirty="0" err="1">
                  <a:solidFill>
                    <a:srgbClr val="FF0000"/>
                  </a:solidFill>
                  <a:latin typeface="Times New Roman" pitchFamily="-84" charset="0"/>
                </a:rPr>
                <a:t>Fermion</a:t>
              </a:r>
              <a:r>
                <a:rPr lang="en-US" sz="2400" dirty="0">
                  <a:solidFill>
                    <a:srgbClr val="FF0000"/>
                  </a:solidFill>
                  <a:latin typeface="Times New Roman" pitchFamily="-84" charset="0"/>
                </a:rPr>
                <a:t> and boson loops cancel, provided   </a:t>
              </a:r>
              <a:r>
                <a:rPr lang="en-US" sz="2400" dirty="0" err="1">
                  <a:solidFill>
                    <a:srgbClr val="FF0000"/>
                  </a:solidFill>
                  <a:latin typeface="Times New Roman" pitchFamily="-84" charset="0"/>
                </a:rPr>
                <a:t>m</a:t>
              </a:r>
              <a:r>
                <a:rPr lang="en-US" sz="2400" dirty="0">
                  <a:solidFill>
                    <a:srgbClr val="FF0000"/>
                  </a:solidFill>
                  <a:latin typeface="Times New Roman" pitchFamily="-84" charset="0"/>
                </a:rPr>
                <a:t>   </a:t>
              </a:r>
              <a:r>
                <a:rPr lang="en-US" sz="2400" dirty="0" err="1">
                  <a:solidFill>
                    <a:srgbClr val="FF0000"/>
                  </a:solidFill>
                  <a:latin typeface="Times New Roman" pitchFamily="-84" charset="0"/>
                  <a:sym typeface="Symbol" pitchFamily="-84" charset="2"/>
                </a:rPr>
                <a:t></a:t>
              </a:r>
              <a:r>
                <a:rPr lang="en-US" sz="2400" dirty="0">
                  <a:solidFill>
                    <a:srgbClr val="FF0000"/>
                  </a:solidFill>
                  <a:latin typeface="Times New Roman" pitchFamily="-84" charset="0"/>
                  <a:sym typeface="Symbol" pitchFamily="-84" charset="2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Times New Roman" pitchFamily="-84" charset="0"/>
                  <a:sym typeface="Symbol" pitchFamily="-84" charset="2"/>
                </a:rPr>
                <a:t>TeV</a:t>
              </a:r>
              <a:r>
                <a:rPr lang="en-US" sz="2400" dirty="0">
                  <a:solidFill>
                    <a:srgbClr val="FF0000"/>
                  </a:solidFill>
                  <a:latin typeface="Times New Roman" pitchFamily="-84" charset="0"/>
                  <a:sym typeface="Symbol" pitchFamily="-84" charset="2"/>
                </a:rPr>
                <a:t>. </a:t>
              </a:r>
              <a:endParaRPr lang="en-US" sz="2400" dirty="0">
                <a:solidFill>
                  <a:srgbClr val="FF0000"/>
                </a:solidFill>
                <a:latin typeface="Times New Roman" pitchFamily="-84" charset="0"/>
              </a:endParaRPr>
            </a:p>
          </p:txBody>
        </p:sp>
        <p:graphicFrame>
          <p:nvGraphicFramePr>
            <p:cNvPr id="832536" name="Object 24"/>
            <p:cNvGraphicFramePr>
              <a:graphicFrameLocks noChangeAspect="1"/>
            </p:cNvGraphicFramePr>
            <p:nvPr/>
          </p:nvGraphicFramePr>
          <p:xfrm>
            <a:off x="3052" y="5481"/>
            <a:ext cx="98" cy="156"/>
          </p:xfrm>
          <a:graphic>
            <a:graphicData uri="http://schemas.openxmlformats.org/presentationml/2006/ole">
              <p:oleObj spid="_x0000_s630786" name="…quation" r:id="rId5" imgW="4876800" imgH="7721600" progId="Equation.3">
                <p:embed/>
              </p:oleObj>
            </a:graphicData>
          </a:graphic>
        </p:graphicFrame>
      </p:grpSp>
      <p:sp>
        <p:nvSpPr>
          <p:cNvPr id="832537" name="Rectangle 25"/>
          <p:cNvSpPr>
            <a:spLocks noGrp="1" noChangeArrowheads="1"/>
          </p:cNvSpPr>
          <p:nvPr>
            <p:ph type="title"/>
          </p:nvPr>
        </p:nvSpPr>
        <p:spPr>
          <a:xfrm>
            <a:off x="914400" y="-152400"/>
            <a:ext cx="7239000" cy="904875"/>
          </a:xfrm>
          <a:ln/>
        </p:spPr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Supersymmetry</a:t>
            </a:r>
            <a:endParaRPr lang="en-US" dirty="0"/>
          </a:p>
        </p:txBody>
      </p:sp>
      <p:sp>
        <p:nvSpPr>
          <p:cNvPr id="832538" name="Text Box 26"/>
          <p:cNvSpPr txBox="1">
            <a:spLocks noChangeArrowheads="1"/>
          </p:cNvSpPr>
          <p:nvPr/>
        </p:nvSpPr>
        <p:spPr bwMode="auto">
          <a:xfrm>
            <a:off x="337039" y="838200"/>
            <a:ext cx="8595946" cy="1006475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>
                <a:solidFill>
                  <a:srgbClr val="000099"/>
                </a:solidFill>
                <a:sym typeface="Symbol" pitchFamily="-84" charset="2"/>
              </a:rPr>
              <a:t>Supersymmetry</a:t>
            </a:r>
            <a:r>
              <a:rPr lang="en-US" dirty="0">
                <a:solidFill>
                  <a:srgbClr val="000099"/>
                </a:solidFill>
                <a:sym typeface="Symbol" pitchFamily="-84" charset="2"/>
              </a:rPr>
              <a:t> (SUSY) </a:t>
            </a:r>
            <a:r>
              <a:rPr lang="en-US" dirty="0" err="1">
                <a:solidFill>
                  <a:srgbClr val="000099"/>
                </a:solidFill>
                <a:sym typeface="Symbol" pitchFamily="-84" charset="2"/>
              </a:rPr>
              <a:t></a:t>
            </a:r>
            <a:r>
              <a:rPr lang="en-US" dirty="0">
                <a:solidFill>
                  <a:srgbClr val="000099"/>
                </a:solidFill>
                <a:sym typeface="Symbol" pitchFamily="-84" charset="2"/>
              </a:rPr>
              <a:t> assumes a new hidden symmetry between the  bosons (</a:t>
            </a:r>
            <a:r>
              <a:rPr lang="en-US" dirty="0">
                <a:solidFill>
                  <a:schemeClr val="tx2"/>
                </a:solidFill>
                <a:sym typeface="Symbol" pitchFamily="-84" charset="2"/>
              </a:rPr>
              <a:t>particles with integer spin</a:t>
            </a:r>
            <a:r>
              <a:rPr lang="en-US" dirty="0">
                <a:solidFill>
                  <a:srgbClr val="000099"/>
                </a:solidFill>
                <a:sym typeface="Symbol" pitchFamily="-84" charset="2"/>
              </a:rPr>
              <a:t>) and fermions (</a:t>
            </a:r>
            <a:r>
              <a:rPr lang="en-US" dirty="0">
                <a:solidFill>
                  <a:schemeClr val="tx2"/>
                </a:solidFill>
                <a:sym typeface="Symbol" pitchFamily="-84" charset="2"/>
              </a:rPr>
              <a:t>particles with half integer spin</a:t>
            </a:r>
            <a:r>
              <a:rPr lang="en-US" dirty="0">
                <a:solidFill>
                  <a:srgbClr val="000099"/>
                </a:solidFill>
                <a:sym typeface="Symbol" pitchFamily="-84" charset="2"/>
              </a:rPr>
              <a:t>). </a:t>
            </a:r>
            <a:r>
              <a:rPr lang="en-US" dirty="0" err="1">
                <a:solidFill>
                  <a:srgbClr val="000099"/>
                </a:solidFill>
                <a:sym typeface="Symbol" pitchFamily="-84" charset="2"/>
              </a:rPr>
              <a:t>Stabelize</a:t>
            </a:r>
            <a:r>
              <a:rPr lang="en-US" dirty="0">
                <a:solidFill>
                  <a:srgbClr val="000099"/>
                </a:solidFill>
                <a:sym typeface="Symbol" pitchFamily="-84" charset="2"/>
              </a:rPr>
              <a:t> the Higgs mass up to the Planck scale</a:t>
            </a:r>
            <a:endParaRPr lang="en-US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2438400" y="1894582"/>
            <a:ext cx="5105400" cy="1077218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Tx/>
              <a:buChar char="-"/>
            </a:pPr>
            <a:r>
              <a:rPr lang="en-US" sz="1600" b="1" dirty="0" smtClean="0">
                <a:solidFill>
                  <a:srgbClr val="0000FF"/>
                </a:solidFill>
                <a:latin typeface="Arial"/>
              </a:rPr>
              <a:t>Each particle 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with spin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S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has a SUSY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</a:rPr>
              <a:t> 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Arial"/>
              </a:rPr>
              <a:t> partner </a:t>
            </a:r>
            <a:r>
              <a:rPr lang="en-US" sz="1600" b="1" dirty="0" err="1" smtClean="0">
                <a:solidFill>
                  <a:srgbClr val="0000FF"/>
                </a:solidFill>
                <a:latin typeface="Arial"/>
              </a:rPr>
              <a:t>p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with spin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S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-1/2 </a:t>
            </a:r>
            <a:endParaRPr lang="en-US" sz="1600" b="1" dirty="0" smtClean="0">
              <a:solidFill>
                <a:srgbClr val="0000FF"/>
              </a:solidFill>
              <a:latin typeface="Arial"/>
            </a:endParaRPr>
          </a:p>
          <a:p>
            <a:pPr>
              <a:buFontTx/>
              <a:buChar char="-"/>
            </a:pPr>
            <a:r>
              <a:rPr lang="en-US" sz="1600" b="1" dirty="0" err="1" smtClean="0">
                <a:solidFill>
                  <a:srgbClr val="0000FF"/>
                </a:solidFill>
                <a:latin typeface="Arial"/>
              </a:rPr>
              <a:t>q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(</a:t>
            </a:r>
            <a:r>
              <a:rPr lang="en-US" sz="1600" b="1" dirty="0" err="1">
                <a:solidFill>
                  <a:srgbClr val="0000FF"/>
                </a:solidFill>
                <a:latin typeface="Arial"/>
              </a:rPr>
              <a:t>s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=1/2)  </a:t>
            </a:r>
            <a:r>
              <a:rPr lang="en-US" sz="1600" b="1" dirty="0" err="1">
                <a:solidFill>
                  <a:srgbClr val="0000FF"/>
                </a:solidFill>
                <a:latin typeface="Arial"/>
                <a:sym typeface="Wingdings" charset="2"/>
              </a:rPr>
              <a:t></a:t>
            </a:r>
            <a:r>
              <a:rPr lang="en-US" sz="1600" b="1" dirty="0">
                <a:solidFill>
                  <a:srgbClr val="0000FF"/>
                </a:solidFill>
                <a:latin typeface="Arial"/>
                <a:sym typeface="Wingdings" charset="2"/>
              </a:rPr>
              <a:t>  </a:t>
            </a:r>
            <a:r>
              <a:rPr lang="en-US" sz="1600" b="1" dirty="0" err="1">
                <a:solidFill>
                  <a:srgbClr val="0000FF"/>
                </a:solidFill>
                <a:latin typeface="Arial"/>
                <a:sym typeface="Wingdings" charset="2"/>
              </a:rPr>
              <a:t>q</a:t>
            </a:r>
            <a:r>
              <a:rPr lang="en-US" sz="1600" b="1" dirty="0">
                <a:solidFill>
                  <a:srgbClr val="0000FF"/>
                </a:solidFill>
                <a:latin typeface="Arial"/>
                <a:sym typeface="Wingdings" charset="2"/>
              </a:rPr>
              <a:t> (</a:t>
            </a:r>
            <a:r>
              <a:rPr lang="en-US" sz="1600" b="1" dirty="0" err="1">
                <a:solidFill>
                  <a:srgbClr val="0000FF"/>
                </a:solidFill>
                <a:latin typeface="Arial"/>
                <a:sym typeface="Wingdings" charset="2"/>
              </a:rPr>
              <a:t>s</a:t>
            </a:r>
            <a:r>
              <a:rPr lang="en-US" sz="1600" b="1" dirty="0">
                <a:solidFill>
                  <a:srgbClr val="0000FF"/>
                </a:solidFill>
                <a:latin typeface="Arial"/>
                <a:sym typeface="Wingdings" charset="2"/>
              </a:rPr>
              <a:t>=0)      </a:t>
            </a:r>
            <a:r>
              <a:rPr lang="en-US" sz="1600" b="1" dirty="0" err="1">
                <a:solidFill>
                  <a:srgbClr val="0000FF"/>
                </a:solidFill>
                <a:latin typeface="Arial"/>
                <a:sym typeface="Wingdings" charset="2"/>
              </a:rPr>
              <a:t>squark</a:t>
            </a:r>
            <a:endParaRPr lang="en-US" sz="1600" b="1" dirty="0" smtClean="0">
              <a:solidFill>
                <a:srgbClr val="0000FF"/>
              </a:solidFill>
              <a:latin typeface="Arial"/>
              <a:sym typeface="Wingdings" charset="2"/>
            </a:endParaRPr>
          </a:p>
          <a:p>
            <a:pPr>
              <a:buFontTx/>
              <a:buChar char="-"/>
            </a:pPr>
            <a:r>
              <a:rPr lang="en-US" sz="1600" b="1" dirty="0" err="1" smtClean="0">
                <a:solidFill>
                  <a:srgbClr val="0000FF"/>
                </a:solidFill>
                <a:latin typeface="Arial"/>
              </a:rPr>
              <a:t>g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(</a:t>
            </a:r>
            <a:r>
              <a:rPr lang="en-US" sz="1600" b="1" dirty="0" err="1">
                <a:solidFill>
                  <a:srgbClr val="0000FF"/>
                </a:solidFill>
                <a:latin typeface="Arial"/>
              </a:rPr>
              <a:t>s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=1)     </a:t>
            </a:r>
            <a:r>
              <a:rPr lang="en-US" sz="1600" b="1" dirty="0" err="1">
                <a:solidFill>
                  <a:srgbClr val="0000FF"/>
                </a:solidFill>
                <a:latin typeface="Arial"/>
                <a:sym typeface="Wingdings" charset="2"/>
              </a:rPr>
              <a:t></a:t>
            </a:r>
            <a:r>
              <a:rPr lang="en-US" sz="1600" b="1" dirty="0">
                <a:solidFill>
                  <a:srgbClr val="0000FF"/>
                </a:solidFill>
                <a:latin typeface="Arial"/>
                <a:sym typeface="Wingdings" charset="2"/>
              </a:rPr>
              <a:t>  </a:t>
            </a:r>
            <a:r>
              <a:rPr lang="en-US" sz="1600" b="1" dirty="0" err="1">
                <a:solidFill>
                  <a:srgbClr val="0000FF"/>
                </a:solidFill>
                <a:latin typeface="Arial"/>
                <a:sym typeface="Wingdings" charset="2"/>
              </a:rPr>
              <a:t>g</a:t>
            </a:r>
            <a:r>
              <a:rPr lang="en-US" sz="1600" b="1" dirty="0">
                <a:solidFill>
                  <a:srgbClr val="0000FF"/>
                </a:solidFill>
                <a:latin typeface="Arial"/>
                <a:sym typeface="Wingdings" charset="2"/>
              </a:rPr>
              <a:t> (</a:t>
            </a:r>
            <a:r>
              <a:rPr lang="en-US" sz="1600" b="1" dirty="0" err="1">
                <a:solidFill>
                  <a:srgbClr val="0000FF"/>
                </a:solidFill>
                <a:latin typeface="Arial"/>
                <a:sym typeface="Wingdings" charset="2"/>
              </a:rPr>
              <a:t>s</a:t>
            </a:r>
            <a:r>
              <a:rPr lang="en-US" sz="1600" b="1" dirty="0">
                <a:solidFill>
                  <a:srgbClr val="0000FF"/>
                </a:solidFill>
                <a:latin typeface="Arial"/>
                <a:sym typeface="Wingdings" charset="2"/>
              </a:rPr>
              <a:t>=1/2)   </a:t>
            </a:r>
            <a:r>
              <a:rPr lang="en-US" sz="1600" b="1" dirty="0" err="1">
                <a:solidFill>
                  <a:srgbClr val="0000FF"/>
                </a:solidFill>
                <a:latin typeface="Arial"/>
                <a:sym typeface="Wingdings" charset="2"/>
              </a:rPr>
              <a:t>gluino</a:t>
            </a:r>
            <a:endParaRPr lang="en-US" sz="1600" b="1" dirty="0">
              <a:solidFill>
                <a:srgbClr val="0000FF"/>
              </a:solidFill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152400"/>
            <a:ext cx="7239000" cy="904875"/>
          </a:xfrm>
        </p:spPr>
        <p:txBody>
          <a:bodyPr/>
          <a:lstStyle/>
          <a:p>
            <a:pPr eaLnBrk="1" hangingPunct="1"/>
            <a:r>
              <a:rPr lang="en-US" dirty="0" err="1">
                <a:latin typeface="Arial" charset="0"/>
              </a:rPr>
              <a:t>Supersymmetry</a:t>
            </a:r>
            <a:endParaRPr lang="en-US" dirty="0"/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3276600" cy="381000"/>
          </a:xfrm>
          <a:solidFill>
            <a:schemeClr val="accent3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1600" dirty="0">
                <a:solidFill>
                  <a:srgbClr val="FF0000"/>
                </a:solidFill>
              </a:rPr>
              <a:t>A VERY popular benchmark…</a:t>
            </a:r>
          </a:p>
          <a:p>
            <a:pPr algn="ctr" eaLnBrk="1" hangingPunct="1">
              <a:buFontTx/>
              <a:buNone/>
            </a:pPr>
            <a:endParaRPr lang="en-US" sz="1200" i="1" dirty="0"/>
          </a:p>
          <a:p>
            <a:pPr algn="ctr" eaLnBrk="1" hangingPunct="1">
              <a:buFontTx/>
              <a:buNone/>
            </a:pPr>
            <a:endParaRPr lang="en-US" sz="1200" i="1" dirty="0"/>
          </a:p>
          <a:p>
            <a:pPr algn="ctr" eaLnBrk="1" hangingPunct="1">
              <a:buFontTx/>
              <a:buNone/>
            </a:pPr>
            <a:endParaRPr lang="en-US" sz="1200" i="1" dirty="0"/>
          </a:p>
          <a:p>
            <a:pPr algn="ctr" eaLnBrk="1" hangingPunct="1">
              <a:buFontTx/>
              <a:buNone/>
            </a:pPr>
            <a:endParaRPr lang="en-US" sz="1200" i="1" dirty="0"/>
          </a:p>
          <a:p>
            <a:pPr algn="ctr" eaLnBrk="1" hangingPunct="1">
              <a:buFontTx/>
              <a:buNone/>
            </a:pPr>
            <a:endParaRPr lang="en-US" sz="1200" i="1" dirty="0"/>
          </a:p>
          <a:p>
            <a:pPr algn="ctr" eaLnBrk="1" hangingPunct="1">
              <a:buFontTx/>
              <a:buNone/>
            </a:pPr>
            <a:endParaRPr lang="en-US" sz="1200" i="1" dirty="0"/>
          </a:p>
          <a:p>
            <a:pPr algn="ctr" eaLnBrk="1" hangingPunct="1">
              <a:buFontTx/>
              <a:buNone/>
            </a:pPr>
            <a:endParaRPr lang="en-US" sz="1200" i="1" dirty="0"/>
          </a:p>
          <a:p>
            <a:pPr algn="ctr" eaLnBrk="1" hangingPunct="1">
              <a:buFontTx/>
              <a:buNone/>
            </a:pPr>
            <a:endParaRPr lang="en-US" sz="1200" i="1" dirty="0"/>
          </a:p>
          <a:p>
            <a:pPr algn="ctr" eaLnBrk="1" hangingPunct="1">
              <a:buFontTx/>
              <a:buNone/>
            </a:pPr>
            <a:endParaRPr lang="en-US" sz="1200" i="1" dirty="0"/>
          </a:p>
          <a:p>
            <a:pPr algn="ctr" eaLnBrk="1" hangingPunct="1">
              <a:buFontTx/>
              <a:buNone/>
            </a:pPr>
            <a:endParaRPr lang="en-US" sz="1200" i="1" dirty="0"/>
          </a:p>
          <a:p>
            <a:pPr algn="ctr" eaLnBrk="1" hangingPunct="1">
              <a:buFontTx/>
              <a:buNone/>
            </a:pPr>
            <a:endParaRPr lang="en-US" sz="1200" i="1" dirty="0"/>
          </a:p>
          <a:p>
            <a:pPr algn="ctr" eaLnBrk="1" hangingPunct="1">
              <a:buFontTx/>
              <a:buNone/>
            </a:pPr>
            <a:endParaRPr lang="en-US" sz="1200" i="1" dirty="0"/>
          </a:p>
          <a:p>
            <a:pPr algn="ctr" eaLnBrk="1" hangingPunct="1">
              <a:buFontTx/>
              <a:buNone/>
            </a:pPr>
            <a:endParaRPr lang="en-US" sz="1200" i="1" dirty="0"/>
          </a:p>
          <a:p>
            <a:pPr algn="ctr" eaLnBrk="1" hangingPunct="1">
              <a:buFontTx/>
              <a:buNone/>
            </a:pPr>
            <a:endParaRPr lang="en-US" sz="1200" i="1" dirty="0"/>
          </a:p>
          <a:p>
            <a:pPr algn="ctr" eaLnBrk="1" hangingPunct="1">
              <a:buFontTx/>
              <a:buNone/>
            </a:pPr>
            <a:r>
              <a:rPr lang="en-US" sz="1000" i="1" dirty="0"/>
              <a:t>                                                "One day, all of these will be </a:t>
            </a:r>
            <a:r>
              <a:rPr lang="en-US" sz="1000" i="1" dirty="0" err="1"/>
              <a:t>supersymmetric</a:t>
            </a:r>
            <a:r>
              <a:rPr lang="en-US" sz="1000" i="1" dirty="0"/>
              <a:t> phenomenology papers."</a:t>
            </a:r>
            <a:endParaRPr lang="en-US" sz="1000" dirty="0"/>
          </a:p>
        </p:txBody>
      </p:sp>
      <p:pic>
        <p:nvPicPr>
          <p:cNvPr id="70662" name="Picture 4" descr="PotterCarto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8954" y="2362200"/>
            <a:ext cx="4661389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3" name="Text Box 5"/>
          <p:cNvSpPr txBox="1">
            <a:spLocks noChangeArrowheads="1"/>
          </p:cNvSpPr>
          <p:nvPr/>
        </p:nvSpPr>
        <p:spPr bwMode="auto">
          <a:xfrm>
            <a:off x="5627077" y="1219200"/>
            <a:ext cx="2677724" cy="646331"/>
          </a:xfrm>
          <a:prstGeom prst="rect">
            <a:avLst/>
          </a:prstGeom>
          <a:solidFill>
            <a:srgbClr val="CCFFFF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More than</a:t>
            </a:r>
            <a:r>
              <a:rPr lang="en-US" sz="1800" dirty="0" smtClean="0">
                <a:solidFill>
                  <a:schemeClr val="tx2"/>
                </a:solidFill>
              </a:rPr>
              <a:t> 10000 </a:t>
            </a:r>
            <a:r>
              <a:rPr lang="en-US" sz="1800" dirty="0">
                <a:solidFill>
                  <a:schemeClr val="tx2"/>
                </a:solidFill>
              </a:rPr>
              <a:t>papers</a:t>
            </a:r>
          </a:p>
          <a:p>
            <a:r>
              <a:rPr lang="en-US" sz="1800" dirty="0">
                <a:solidFill>
                  <a:schemeClr val="tx2"/>
                </a:solidFill>
              </a:rPr>
              <a:t>   since 1990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7066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2031" y="1905000"/>
            <a:ext cx="2958612" cy="363855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  <p:sp>
        <p:nvSpPr>
          <p:cNvPr id="70665" name="Text Box 7"/>
          <p:cNvSpPr txBox="1">
            <a:spLocks noChangeArrowheads="1"/>
          </p:cNvSpPr>
          <p:nvPr/>
        </p:nvSpPr>
        <p:spPr bwMode="auto">
          <a:xfrm>
            <a:off x="492369" y="6259514"/>
            <a:ext cx="7925542" cy="400110"/>
          </a:xfrm>
          <a:prstGeom prst="rect">
            <a:avLst/>
          </a:prstGeom>
          <a:solidFill>
            <a:srgbClr val="FFFFCC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Considered as a benchmark for a large class of new physics models</a:t>
            </a:r>
            <a:r>
              <a:rPr lang="en-US"/>
              <a:t> </a:t>
            </a:r>
          </a:p>
        </p:txBody>
      </p:sp>
      <p:sp>
        <p:nvSpPr>
          <p:cNvPr id="70666" name="Text Box 8"/>
          <p:cNvSpPr txBox="1">
            <a:spLocks noChangeArrowheads="1"/>
          </p:cNvSpPr>
          <p:nvPr/>
        </p:nvSpPr>
        <p:spPr bwMode="auto">
          <a:xfrm>
            <a:off x="1905000" y="5619690"/>
            <a:ext cx="7237879" cy="400110"/>
          </a:xfrm>
          <a:prstGeom prst="rect">
            <a:avLst/>
          </a:prstGeom>
          <a:solidFill>
            <a:schemeClr val="accent3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99"/>
                </a:solidFill>
              </a:rPr>
              <a:t>“One day all these trees will be SUSY phenomenology papers”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4-04-01 at 6.38.2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3668"/>
            <a:ext cx="9144000" cy="5958132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 bwMode="auto">
          <a:xfrm>
            <a:off x="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Summary</a:t>
            </a:r>
            <a:r>
              <a:rPr lang="fr-FR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: </a:t>
            </a:r>
            <a:r>
              <a:rPr lang="fr-FR" sz="36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Why</a:t>
            </a:r>
            <a:r>
              <a:rPr lang="fr-FR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SUSY </a:t>
            </a:r>
            <a:r>
              <a:rPr lang="fr-FR" sz="36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is</a:t>
            </a:r>
            <a:r>
              <a:rPr lang="fr-FR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good for </a:t>
            </a:r>
            <a:r>
              <a:rPr lang="fr-FR" sz="36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you</a:t>
            </a:r>
            <a:r>
              <a:rPr lang="fr-FR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!!</a:t>
            </a:r>
            <a:endParaRPr kumimoji="0" lang="fr-FR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Oval 2"/>
          <p:cNvSpPr>
            <a:spLocks noChangeArrowheads="1"/>
          </p:cNvSpPr>
          <p:nvPr/>
        </p:nvSpPr>
        <p:spPr bwMode="auto">
          <a:xfrm>
            <a:off x="2133600" y="3581400"/>
            <a:ext cx="914400" cy="914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049108" y="3505200"/>
            <a:ext cx="914400" cy="889000"/>
            <a:chOff x="4128" y="2032"/>
            <a:chExt cx="576" cy="560"/>
          </a:xfrm>
        </p:grpSpPr>
        <p:sp>
          <p:nvSpPr>
            <p:cNvPr id="36878" name="Oval 4"/>
            <p:cNvSpPr>
              <a:spLocks noChangeArrowheads="1"/>
            </p:cNvSpPr>
            <p:nvPr/>
          </p:nvSpPr>
          <p:spPr bwMode="auto">
            <a:xfrm>
              <a:off x="4128" y="2208"/>
              <a:ext cx="240" cy="240"/>
            </a:xfrm>
            <a:prstGeom prst="ellipse">
              <a:avLst/>
            </a:prstGeom>
            <a:solidFill>
              <a:srgbClr val="4EFF1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79" name="Oval 5"/>
            <p:cNvSpPr>
              <a:spLocks noChangeArrowheads="1"/>
            </p:cNvSpPr>
            <p:nvPr/>
          </p:nvSpPr>
          <p:spPr bwMode="auto">
            <a:xfrm>
              <a:off x="4224" y="2032"/>
              <a:ext cx="240" cy="240"/>
            </a:xfrm>
            <a:prstGeom prst="ellipse">
              <a:avLst/>
            </a:prstGeom>
            <a:solidFill>
              <a:srgbClr val="F230FF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80" name="Oval 6"/>
            <p:cNvSpPr>
              <a:spLocks noChangeArrowheads="1"/>
            </p:cNvSpPr>
            <p:nvPr/>
          </p:nvSpPr>
          <p:spPr bwMode="auto">
            <a:xfrm>
              <a:off x="4272" y="2352"/>
              <a:ext cx="240" cy="240"/>
            </a:xfrm>
            <a:prstGeom prst="ellipse">
              <a:avLst/>
            </a:prstGeom>
            <a:solidFill>
              <a:srgbClr val="F230FF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81" name="Oval 7"/>
            <p:cNvSpPr>
              <a:spLocks noChangeArrowheads="1"/>
            </p:cNvSpPr>
            <p:nvPr/>
          </p:nvSpPr>
          <p:spPr bwMode="auto">
            <a:xfrm>
              <a:off x="4416" y="2064"/>
              <a:ext cx="240" cy="240"/>
            </a:xfrm>
            <a:prstGeom prst="ellipse">
              <a:avLst/>
            </a:prstGeom>
            <a:solidFill>
              <a:srgbClr val="4EFF1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82" name="Oval 8"/>
            <p:cNvSpPr>
              <a:spLocks noChangeArrowheads="1"/>
            </p:cNvSpPr>
            <p:nvPr/>
          </p:nvSpPr>
          <p:spPr bwMode="auto">
            <a:xfrm>
              <a:off x="4320" y="2224"/>
              <a:ext cx="240" cy="240"/>
            </a:xfrm>
            <a:prstGeom prst="ellipse">
              <a:avLst/>
            </a:prstGeom>
            <a:solidFill>
              <a:srgbClr val="4EFF1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83" name="Oval 9"/>
            <p:cNvSpPr>
              <a:spLocks noChangeArrowheads="1"/>
            </p:cNvSpPr>
            <p:nvPr/>
          </p:nvSpPr>
          <p:spPr bwMode="auto">
            <a:xfrm>
              <a:off x="4464" y="2256"/>
              <a:ext cx="240" cy="240"/>
            </a:xfrm>
            <a:prstGeom prst="ellipse">
              <a:avLst/>
            </a:prstGeom>
            <a:solidFill>
              <a:srgbClr val="F230FF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6870" name="Text Box 10"/>
          <p:cNvSpPr txBox="1">
            <a:spLocks noChangeArrowheads="1"/>
          </p:cNvSpPr>
          <p:nvPr/>
        </p:nvSpPr>
        <p:spPr bwMode="auto">
          <a:xfrm>
            <a:off x="0" y="762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dirty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Accelerators are Powerful </a:t>
            </a:r>
            <a:r>
              <a:rPr lang="en-US" sz="3600" b="1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Microscopes</a:t>
            </a:r>
            <a:endParaRPr lang="en-US" sz="3600" b="1" dirty="0">
              <a:solidFill>
                <a:schemeClr val="bg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871" name="Text Box 11"/>
          <p:cNvSpPr txBox="1">
            <a:spLocks noChangeArrowheads="1"/>
          </p:cNvSpPr>
          <p:nvPr/>
        </p:nvSpPr>
        <p:spPr bwMode="auto">
          <a:xfrm>
            <a:off x="-609600" y="990600"/>
            <a:ext cx="777972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They make high energy particle beams 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that allow us to see small things.</a:t>
            </a:r>
          </a:p>
        </p:txBody>
      </p:sp>
      <p:sp>
        <p:nvSpPr>
          <p:cNvPr id="36872" name="Text Box 12"/>
          <p:cNvSpPr txBox="1">
            <a:spLocks noChangeArrowheads="1"/>
          </p:cNvSpPr>
          <p:nvPr/>
        </p:nvSpPr>
        <p:spPr bwMode="auto">
          <a:xfrm>
            <a:off x="4881196" y="4716464"/>
            <a:ext cx="357700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seen </a:t>
            </a:r>
            <a:r>
              <a:rPr lang="en-US" sz="28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by </a:t>
            </a:r>
            <a:r>
              <a:rPr lang="en-US" sz="28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high </a:t>
            </a:r>
            <a:r>
              <a:rPr lang="en-US" sz="28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energy </a:t>
            </a:r>
            <a:r>
              <a:rPr lang="en-US" sz="28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beam of particles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(better resolution)</a:t>
            </a:r>
          </a:p>
        </p:txBody>
      </p:sp>
      <p:sp>
        <p:nvSpPr>
          <p:cNvPr id="36873" name="Text Box 13"/>
          <p:cNvSpPr txBox="1">
            <a:spLocks noChangeArrowheads="1"/>
          </p:cNvSpPr>
          <p:nvPr/>
        </p:nvSpPr>
        <p:spPr bwMode="auto">
          <a:xfrm>
            <a:off x="910004" y="4738689"/>
            <a:ext cx="33528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seen </a:t>
            </a:r>
            <a:r>
              <a:rPr lang="en-US" sz="28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by </a:t>
            </a:r>
            <a:r>
              <a:rPr lang="en-US" sz="28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low </a:t>
            </a:r>
            <a:r>
              <a:rPr lang="en-US" sz="28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energy </a:t>
            </a:r>
            <a:r>
              <a:rPr lang="en-US" sz="28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beam of particles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(poorer resolution)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6638192" y="1074737"/>
            <a:ext cx="1058008" cy="830263"/>
            <a:chOff x="196" y="2321"/>
            <a:chExt cx="666" cy="523"/>
          </a:xfrm>
        </p:grpSpPr>
        <p:sp>
          <p:nvSpPr>
            <p:cNvPr id="36875" name="Text Box 15"/>
            <p:cNvSpPr txBox="1">
              <a:spLocks noChangeArrowheads="1"/>
            </p:cNvSpPr>
            <p:nvPr/>
          </p:nvSpPr>
          <p:spPr bwMode="auto">
            <a:xfrm>
              <a:off x="196" y="2454"/>
              <a:ext cx="39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chemeClr val="tx1"/>
                  </a:solidFill>
                  <a:latin typeface="Symbol" charset="2"/>
                  <a:ea typeface="ＭＳ Ｐゴシック" charset="-128"/>
                  <a:cs typeface="ＭＳ Ｐゴシック" charset="-128"/>
                  <a:sym typeface="Symbol" charset="2"/>
                </a:rPr>
                <a:t></a:t>
              </a:r>
              <a:r>
                <a:rPr lang="en-US" sz="24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=</a:t>
              </a:r>
            </a:p>
          </p:txBody>
        </p:sp>
        <p:sp>
          <p:nvSpPr>
            <p:cNvPr id="36876" name="Text Box 16"/>
            <p:cNvSpPr txBox="1">
              <a:spLocks noChangeArrowheads="1"/>
            </p:cNvSpPr>
            <p:nvPr/>
          </p:nvSpPr>
          <p:spPr bwMode="auto">
            <a:xfrm>
              <a:off x="610" y="2321"/>
              <a:ext cx="224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4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h</a:t>
              </a:r>
            </a:p>
            <a:p>
              <a:pPr algn="ctr"/>
              <a:r>
                <a:rPr lang="en-US" sz="24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</a:t>
              </a:r>
            </a:p>
          </p:txBody>
        </p:sp>
        <p:sp>
          <p:nvSpPr>
            <p:cNvPr id="36877" name="Line 17"/>
            <p:cNvSpPr>
              <a:spLocks noChangeShapeType="1"/>
            </p:cNvSpPr>
            <p:nvPr/>
          </p:nvSpPr>
          <p:spPr bwMode="auto">
            <a:xfrm>
              <a:off x="596" y="2592"/>
              <a:ext cx="26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20" name="Image 19" descr="Screen shot 2011-08-27 at 10.25.4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362200"/>
            <a:ext cx="1981200" cy="1116458"/>
          </a:xfrm>
          <a:prstGeom prst="rect">
            <a:avLst/>
          </a:prstGeom>
        </p:spPr>
      </p:pic>
      <p:pic>
        <p:nvPicPr>
          <p:cNvPr id="21" name="Image 20" descr="Screen shot 2011-08-27 at 10.25.4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862" y="2286000"/>
            <a:ext cx="912169" cy="1143000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7696200" y="990600"/>
            <a:ext cx="1510806" cy="3231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500" dirty="0" smtClean="0"/>
              <a:t>Planck constant</a:t>
            </a:r>
            <a:endParaRPr lang="en-GB" sz="1500" dirty="0"/>
          </a:p>
        </p:txBody>
      </p:sp>
      <p:sp>
        <p:nvSpPr>
          <p:cNvPr id="23" name="ZoneTexte 22"/>
          <p:cNvSpPr txBox="1"/>
          <p:nvPr/>
        </p:nvSpPr>
        <p:spPr>
          <a:xfrm>
            <a:off x="7851050" y="1579602"/>
            <a:ext cx="1153888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500" dirty="0" smtClean="0"/>
              <a:t>momentum</a:t>
            </a:r>
          </a:p>
          <a:p>
            <a:r>
              <a:rPr lang="en-GB" sz="1500" dirty="0" smtClean="0"/>
              <a:t>~ energy</a:t>
            </a:r>
            <a:endParaRPr lang="en-GB" sz="1500" dirty="0"/>
          </a:p>
        </p:txBody>
      </p:sp>
      <p:sp>
        <p:nvSpPr>
          <p:cNvPr id="24" name="ZoneTexte 23"/>
          <p:cNvSpPr txBox="1"/>
          <p:nvPr/>
        </p:nvSpPr>
        <p:spPr>
          <a:xfrm>
            <a:off x="6096000" y="1752600"/>
            <a:ext cx="1151352" cy="3231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500" dirty="0" smtClean="0"/>
              <a:t>wavelength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142875"/>
            <a:ext cx="8153400" cy="904875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Arial" charset="0"/>
              </a:rPr>
              <a:t>Detecting </a:t>
            </a:r>
            <a:r>
              <a:rPr lang="en-US" sz="3600" dirty="0" err="1">
                <a:latin typeface="Arial" charset="0"/>
              </a:rPr>
              <a:t>Supersymmetric</a:t>
            </a:r>
            <a:r>
              <a:rPr lang="en-US" sz="3600" dirty="0">
                <a:latin typeface="Arial" charset="0"/>
              </a:rPr>
              <a:t> Particles</a:t>
            </a:r>
          </a:p>
        </p:txBody>
      </p:sp>
      <p:pic>
        <p:nvPicPr>
          <p:cNvPr id="98309" name="Picture 3" descr="jetm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7108" y="901701"/>
            <a:ext cx="6682154" cy="2644775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8312" name="Text Box 6"/>
          <p:cNvSpPr txBox="1">
            <a:spLocks noChangeArrowheads="1"/>
          </p:cNvSpPr>
          <p:nvPr/>
        </p:nvSpPr>
        <p:spPr bwMode="auto">
          <a:xfrm>
            <a:off x="211015" y="1136651"/>
            <a:ext cx="3839513" cy="400110"/>
          </a:xfrm>
          <a:prstGeom prst="rect">
            <a:avLst/>
          </a:prstGeom>
          <a:solidFill>
            <a:srgbClr val="99CC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Energy produced in the detector</a:t>
            </a:r>
          </a:p>
        </p:txBody>
      </p:sp>
      <p:sp>
        <p:nvSpPr>
          <p:cNvPr id="98313" name="Line 7"/>
          <p:cNvSpPr>
            <a:spLocks noChangeShapeType="1"/>
          </p:cNvSpPr>
          <p:nvPr/>
        </p:nvSpPr>
        <p:spPr bwMode="auto">
          <a:xfrm>
            <a:off x="3446584" y="1524000"/>
            <a:ext cx="703385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8314" name="Text Box 8"/>
          <p:cNvSpPr txBox="1">
            <a:spLocks noChangeArrowheads="1"/>
          </p:cNvSpPr>
          <p:nvPr/>
        </p:nvSpPr>
        <p:spPr bwMode="auto">
          <a:xfrm>
            <a:off x="2240574" y="3048001"/>
            <a:ext cx="318291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sym typeface="Symbol" charset="2"/>
              </a:rPr>
              <a:t></a:t>
            </a:r>
          </a:p>
        </p:txBody>
      </p:sp>
      <p:sp>
        <p:nvSpPr>
          <p:cNvPr id="98315" name="Text Box 9"/>
          <p:cNvSpPr txBox="1">
            <a:spLocks noChangeArrowheads="1"/>
          </p:cNvSpPr>
          <p:nvPr/>
        </p:nvSpPr>
        <p:spPr bwMode="auto">
          <a:xfrm>
            <a:off x="4642339" y="3124201"/>
            <a:ext cx="318291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sym typeface="Symbol" charset="2"/>
              </a:rPr>
              <a:t>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28600" y="5137428"/>
            <a:ext cx="8588620" cy="1415772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solidFill>
                  <a:srgbClr val="0000CC"/>
                </a:solidFill>
                <a:latin typeface="Arial" charset="0"/>
              </a:rPr>
              <a:t>Supersymmetric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 particles decay and produce a cascade of jets, leptons and missing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 transverse 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energy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 (MET) due 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to escaping ‘dark matter’ 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particle candidates</a:t>
            </a:r>
          </a:p>
          <a:p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                    </a:t>
            </a:r>
            <a:r>
              <a:rPr lang="en-US" sz="2600" dirty="0">
                <a:solidFill>
                  <a:srgbClr val="CC0000"/>
                </a:solidFill>
                <a:latin typeface="Arial" charset="0"/>
              </a:rPr>
              <a:t>Very</a:t>
            </a:r>
            <a:r>
              <a:rPr lang="en-US" sz="2600" dirty="0" smtClean="0">
                <a:solidFill>
                  <a:srgbClr val="CC0000"/>
                </a:solidFill>
                <a:latin typeface="Arial" charset="0"/>
              </a:rPr>
              <a:t> prominent </a:t>
            </a:r>
            <a:r>
              <a:rPr lang="en-US" sz="2600" dirty="0">
                <a:solidFill>
                  <a:srgbClr val="CC0000"/>
                </a:solidFill>
                <a:latin typeface="Arial" charset="0"/>
              </a:rPr>
              <a:t>signatures in CMS and ATLAS</a:t>
            </a:r>
            <a:endParaRPr lang="en-US" sz="2600" dirty="0" smtClean="0">
              <a:solidFill>
                <a:srgbClr val="CC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CC0000"/>
              </a:solidFill>
              <a:latin typeface="Arial" charset="0"/>
            </a:endParaRPr>
          </a:p>
        </p:txBody>
      </p:sp>
      <p:pic>
        <p:nvPicPr>
          <p:cNvPr id="13" name="Image 12" descr="Screen shot 2011-05-01 at 6.25.05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3657600"/>
            <a:ext cx="3005106" cy="1400528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419600" y="914400"/>
            <a:ext cx="1336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simulation</a:t>
            </a:r>
            <a:endParaRPr lang="en-GB" dirty="0"/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685800" y="6096000"/>
            <a:ext cx="9012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11016" y="5334000"/>
            <a:ext cx="8780584" cy="1508105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fr-FR" sz="24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Events</a:t>
            </a: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with</a:t>
            </a: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five jets of 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particles</a:t>
            </a: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400" dirty="0" smtClean="0">
                <a:solidFill>
                  <a:srgbClr val="FF0000"/>
                </a:solidFill>
                <a:latin typeface="Arial"/>
              </a:rPr>
              <a:t>and large </a:t>
            </a:r>
            <a:r>
              <a:rPr lang="fr-FR" sz="2400" dirty="0" err="1" smtClean="0">
                <a:solidFill>
                  <a:srgbClr val="FF0000"/>
                </a:solidFill>
                <a:latin typeface="Arial"/>
              </a:rPr>
              <a:t>missing</a:t>
            </a:r>
            <a:r>
              <a:rPr lang="fr-FR" sz="24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  <a:latin typeface="Arial"/>
              </a:rPr>
              <a:t>energy</a:t>
            </a:r>
            <a:endParaRPr lang="fr-FR" sz="2400" dirty="0" smtClean="0">
              <a:solidFill>
                <a:srgbClr val="FF0000"/>
              </a:solidFill>
              <a:latin typeface="Arial"/>
            </a:endParaRPr>
          </a:p>
          <a:p>
            <a:pPr>
              <a:defRPr/>
            </a:pP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 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which</a:t>
            </a: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could</a:t>
            </a: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come 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from</a:t>
            </a: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a possible 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dark</a:t>
            </a: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matter</a:t>
            </a: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particle</a:t>
            </a:r>
            <a:endParaRPr lang="fr-FR" sz="2400" dirty="0" smtClean="0">
              <a:solidFill>
                <a:srgbClr val="0000FF"/>
              </a:solidFill>
              <a:latin typeface="Arial"/>
            </a:endParaRPr>
          </a:p>
          <a:p>
            <a:pPr>
              <a:defRPr/>
            </a:pPr>
            <a:r>
              <a:rPr lang="fr-FR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But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a few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events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is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not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enough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too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prove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we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have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something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new</a:t>
            </a:r>
          </a:p>
          <a:p>
            <a:pPr>
              <a:defRPr/>
            </a:pP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 No visible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excess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has been building up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with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time… </a:t>
            </a:r>
          </a:p>
        </p:txBody>
      </p:sp>
      <p:pic>
        <p:nvPicPr>
          <p:cNvPr id="8" name="Espace réservé du contenu 7" descr="Screen shot 2011-04-30 at 9.47.1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180" y="1828800"/>
            <a:ext cx="4240420" cy="2893237"/>
          </a:xfrm>
        </p:spPr>
      </p:pic>
      <p:sp>
        <p:nvSpPr>
          <p:cNvPr id="12" name="Titre 1"/>
          <p:cNvSpPr txBox="1">
            <a:spLocks/>
          </p:cNvSpPr>
          <p:nvPr/>
        </p:nvSpPr>
        <p:spPr bwMode="auto">
          <a:xfrm>
            <a:off x="457200" y="-76200"/>
            <a:ext cx="81534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…</a:t>
            </a:r>
            <a:r>
              <a:rPr kumimoji="0" lang="fr-FR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Some</a:t>
            </a:r>
            <a:r>
              <a:rPr kumimoji="0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I</a:t>
            </a:r>
            <a:r>
              <a:rPr kumimoji="0" lang="fr-FR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nteresting</a:t>
            </a:r>
            <a:r>
              <a:rPr kumimoji="0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Collisions</a:t>
            </a:r>
            <a:r>
              <a:rPr kumimoji="0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…</a:t>
            </a:r>
            <a:endParaRPr kumimoji="0" lang="fr-FR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Image 6" descr="Screen shot 2011-07-27 at 9.36.5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954" y="1295400"/>
            <a:ext cx="3954646" cy="38862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04800" y="1066800"/>
            <a:ext cx="237276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…already in 2010…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 bwMode="auto">
          <a:xfrm>
            <a:off x="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SUSY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Searches: No signal yet to date…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643824" y="6062246"/>
            <a:ext cx="1738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CMS-SUS-11-015</a:t>
            </a:r>
            <a:endParaRPr lang="en-GB" sz="1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715000" y="1554301"/>
            <a:ext cx="3201567" cy="3170099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So</a:t>
            </a:r>
            <a:r>
              <a:rPr lang="en-GB" dirty="0" smtClean="0">
                <a:solidFill>
                  <a:srgbClr val="0000FF"/>
                </a:solidFill>
              </a:rPr>
              <a:t> far </a:t>
            </a:r>
            <a:r>
              <a:rPr lang="en-GB" dirty="0" smtClean="0">
                <a:solidFill>
                  <a:srgbClr val="FF0000"/>
                </a:solidFill>
              </a:rPr>
              <a:t>NO</a:t>
            </a:r>
            <a:r>
              <a:rPr lang="en-GB" dirty="0" smtClean="0">
                <a:solidFill>
                  <a:srgbClr val="0000FF"/>
                </a:solidFill>
              </a:rPr>
              <a:t> clear signal of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supersymmetric</a:t>
            </a:r>
            <a:r>
              <a:rPr lang="en-GB" dirty="0" smtClean="0">
                <a:solidFill>
                  <a:srgbClr val="FF0000"/>
                </a:solidFill>
              </a:rPr>
              <a:t> particles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has been found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We</a:t>
            </a:r>
            <a:r>
              <a:rPr lang="en-GB" dirty="0" smtClean="0">
                <a:solidFill>
                  <a:srgbClr val="0000FF"/>
                </a:solidFill>
              </a:rPr>
              <a:t> can exclude regions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where the new particles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could exist.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Searches</a:t>
            </a:r>
            <a:r>
              <a:rPr lang="en-GB" dirty="0" smtClean="0">
                <a:solidFill>
                  <a:srgbClr val="0000FF"/>
                </a:solidFill>
              </a:rPr>
              <a:t> will continue for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the </a:t>
            </a:r>
            <a:r>
              <a:rPr lang="en-GB" dirty="0" smtClean="0">
                <a:solidFill>
                  <a:srgbClr val="FF0000"/>
                </a:solidFill>
              </a:rPr>
              <a:t>higher energy in 2015</a:t>
            </a:r>
          </a:p>
          <a:p>
            <a:endParaRPr lang="en-GB" dirty="0"/>
          </a:p>
        </p:txBody>
      </p:sp>
      <p:sp>
        <p:nvSpPr>
          <p:cNvPr id="19" name="ZoneTexte 18"/>
          <p:cNvSpPr txBox="1"/>
          <p:nvPr/>
        </p:nvSpPr>
        <p:spPr>
          <a:xfrm>
            <a:off x="384558" y="5486400"/>
            <a:ext cx="8443437" cy="123110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FF0000"/>
                </a:solidFill>
                <a:latin typeface="Arial"/>
              </a:rPr>
              <a:t>Plenty of searches ongoing: with jets, leptons, photons, W/Z,</a:t>
            </a:r>
          </a:p>
          <a:p>
            <a:pPr>
              <a:defRPr/>
            </a:pPr>
            <a:r>
              <a:rPr lang="en-US" sz="2400" dirty="0" smtClean="0">
                <a:solidFill>
                  <a:srgbClr val="FF0000"/>
                </a:solidFill>
                <a:latin typeface="Arial"/>
              </a:rPr>
              <a:t>top, Higgs, with and without large missing transverse energy</a:t>
            </a:r>
          </a:p>
          <a:p>
            <a:pPr>
              <a:defRPr/>
            </a:pPr>
            <a:r>
              <a:rPr lang="en-US" sz="2600" dirty="0" smtClean="0">
                <a:solidFill>
                  <a:srgbClr val="0000FF"/>
                </a:solidFill>
                <a:latin typeface="Arial"/>
              </a:rPr>
              <a:t>Also special searches for contrived model regions </a:t>
            </a:r>
            <a:r>
              <a:rPr lang="en-US" sz="2200" dirty="0" smtClean="0">
                <a:solidFill>
                  <a:srgbClr val="0000FF"/>
                </a:solidFill>
                <a:latin typeface="Arial"/>
              </a:rPr>
              <a:t>    </a:t>
            </a:r>
            <a:endParaRPr lang="en-US" sz="2200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12" name="Image 11" descr="Screen Shot 2013-08-02 at 11.20.1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1371600"/>
            <a:ext cx="5460817" cy="37338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914400" y="4038600"/>
            <a:ext cx="1182911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excluded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514600" y="2362200"/>
            <a:ext cx="104365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allowed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743200" y="990600"/>
            <a:ext cx="181321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Status in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-66675"/>
            <a:ext cx="8991600" cy="904875"/>
          </a:xfrm>
        </p:spPr>
        <p:txBody>
          <a:bodyPr/>
          <a:lstStyle/>
          <a:p>
            <a:r>
              <a:rPr lang="en-GB" dirty="0" smtClean="0"/>
              <a:t>The Generic Dark Matter Connection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533400" y="914400"/>
            <a:ext cx="7985279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Searches for mono-jets and mono-photons can be used to search for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Dark Matter (DM)</a:t>
            </a:r>
          </a:p>
          <a:p>
            <a:endParaRPr lang="en-GB" dirty="0"/>
          </a:p>
        </p:txBody>
      </p:sp>
      <p:pic>
        <p:nvPicPr>
          <p:cNvPr id="6" name="Image 5" descr="Screen shot 2012-04-28 at 12.47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76400"/>
            <a:ext cx="3146636" cy="3124200"/>
          </a:xfrm>
          <a:prstGeom prst="rect">
            <a:avLst/>
          </a:prstGeom>
        </p:spPr>
      </p:pic>
      <p:pic>
        <p:nvPicPr>
          <p:cNvPr id="7" name="Image 6" descr="Screen shot 2012-04-28 at 12.56.4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454" y="1600200"/>
            <a:ext cx="2754192" cy="1663700"/>
          </a:xfrm>
          <a:prstGeom prst="rect">
            <a:avLst/>
          </a:prstGeom>
        </p:spPr>
      </p:pic>
      <p:pic>
        <p:nvPicPr>
          <p:cNvPr id="8" name="Image 7" descr="Screen shot 2012-04-28 at 12.56.4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1600200"/>
            <a:ext cx="2730340" cy="1676400"/>
          </a:xfrm>
          <a:prstGeom prst="rect">
            <a:avLst/>
          </a:prstGeom>
        </p:spPr>
      </p:pic>
      <p:pic>
        <p:nvPicPr>
          <p:cNvPr id="9" name="Image 8" descr="Screen shot 2012-04-28 at 12.57.08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3000" y="3276600"/>
            <a:ext cx="2688860" cy="1665182"/>
          </a:xfrm>
          <a:prstGeom prst="rect">
            <a:avLst/>
          </a:prstGeom>
        </p:spPr>
      </p:pic>
      <p:pic>
        <p:nvPicPr>
          <p:cNvPr id="10" name="Image 9" descr="Screen shot 2012-04-28 at 8.12.09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3270" y="5181600"/>
            <a:ext cx="4515730" cy="13716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52400" y="4876800"/>
            <a:ext cx="2514600" cy="163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Use </a:t>
            </a:r>
            <a:r>
              <a:rPr lang="en-GB" dirty="0" smtClean="0">
                <a:solidFill>
                  <a:srgbClr val="FF0000"/>
                </a:solidFill>
              </a:rPr>
              <a:t>effective theory </a:t>
            </a:r>
            <a:r>
              <a:rPr lang="en-GB" dirty="0" smtClean="0">
                <a:solidFill>
                  <a:srgbClr val="0000FF"/>
                </a:solidFill>
              </a:rPr>
              <a:t>or </a:t>
            </a:r>
            <a:r>
              <a:rPr lang="en-GB" dirty="0" smtClean="0">
                <a:solidFill>
                  <a:srgbClr val="FF0000"/>
                </a:solidFill>
              </a:rPr>
              <a:t>simplified models </a:t>
            </a:r>
            <a:r>
              <a:rPr lang="en-GB" dirty="0" smtClean="0">
                <a:solidFill>
                  <a:srgbClr val="0000FF"/>
                </a:solidFill>
              </a:rPr>
              <a:t>to relate measurements to </a:t>
            </a:r>
            <a:r>
              <a:rPr lang="en-GB" dirty="0" smtClean="0">
                <a:solidFill>
                  <a:srgbClr val="FF0000"/>
                </a:solidFill>
              </a:rPr>
              <a:t>Dark Matter studies</a:t>
            </a:r>
          </a:p>
          <a:p>
            <a:endParaRPr lang="en-GB" dirty="0"/>
          </a:p>
        </p:txBody>
      </p:sp>
      <p:pic>
        <p:nvPicPr>
          <p:cNvPr id="12" name="Image 11" descr="Screen Shot 2013-07-29 at 9.53.17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2307" y="5181600"/>
            <a:ext cx="1759293" cy="1371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0" y="-152400"/>
            <a:ext cx="7239000" cy="904875"/>
          </a:xfrm>
        </p:spPr>
        <p:txBody>
          <a:bodyPr/>
          <a:lstStyle/>
          <a:p>
            <a:r>
              <a:rPr lang="en-GB" dirty="0" smtClean="0"/>
              <a:t>Dark Matter at Colliders</a:t>
            </a:r>
            <a:endParaRPr lang="en-GB" dirty="0"/>
          </a:p>
        </p:txBody>
      </p:sp>
      <p:pic>
        <p:nvPicPr>
          <p:cNvPr id="4" name="Espace réservé du contenu 3" descr="Screen Shot 2015-04-12 at 20.58.4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832" y="1066799"/>
            <a:ext cx="8906767" cy="5671971"/>
          </a:xfrm>
        </p:spPr>
      </p:pic>
      <p:sp>
        <p:nvSpPr>
          <p:cNvPr id="5" name="ZoneTexte 4"/>
          <p:cNvSpPr txBox="1"/>
          <p:nvPr/>
        </p:nvSpPr>
        <p:spPr>
          <a:xfrm>
            <a:off x="457200" y="5867400"/>
            <a:ext cx="432955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Searching at the LHC for </a:t>
            </a:r>
            <a:r>
              <a:rPr lang="en-GB" dirty="0" err="1" smtClean="0"/>
              <a:t>WIMPs</a:t>
            </a:r>
            <a:endParaRPr lang="en-GB" dirty="0" smtClean="0"/>
          </a:p>
          <a:p>
            <a:r>
              <a:rPr lang="en-GB" dirty="0" smtClean="0"/>
              <a:t>Weakly Interacting </a:t>
            </a:r>
            <a:r>
              <a:rPr lang="en-GB" dirty="0" err="1" smtClean="0"/>
              <a:t>Massiver</a:t>
            </a:r>
            <a:r>
              <a:rPr lang="en-GB" dirty="0" smtClean="0"/>
              <a:t> Particles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-152400"/>
            <a:ext cx="7848600" cy="904875"/>
          </a:xfrm>
        </p:spPr>
        <p:txBody>
          <a:bodyPr/>
          <a:lstStyle/>
          <a:p>
            <a:r>
              <a:rPr lang="en-GB" dirty="0" smtClean="0"/>
              <a:t>Mono-object Searches in CMS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1066800"/>
            <a:ext cx="8534400" cy="54864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 smtClean="0">
                <a:solidFill>
                  <a:srgbClr val="FF0000"/>
                </a:solidFill>
              </a:rPr>
              <a:t>Mono-jets: </a:t>
            </a:r>
            <a:r>
              <a:rPr lang="en-GB" sz="2400" dirty="0" smtClean="0">
                <a:solidFill>
                  <a:srgbClr val="0000FF"/>
                </a:solidFill>
              </a:rPr>
              <a:t>Generally the most powerful</a:t>
            </a:r>
          </a:p>
          <a:p>
            <a:r>
              <a:rPr lang="en-GB" sz="2400" dirty="0" err="1" smtClean="0">
                <a:solidFill>
                  <a:srgbClr val="FF0000"/>
                </a:solidFill>
              </a:rPr>
              <a:t>Monophotons</a:t>
            </a:r>
            <a:r>
              <a:rPr lang="en-GB" sz="2400" dirty="0" smtClean="0">
                <a:solidFill>
                  <a:srgbClr val="FF0000"/>
                </a:solidFill>
              </a:rPr>
              <a:t>:</a:t>
            </a:r>
            <a:r>
              <a:rPr lang="en-GB" sz="2400" dirty="0" smtClean="0">
                <a:solidFill>
                  <a:srgbClr val="0000FF"/>
                </a:solidFill>
              </a:rPr>
              <a:t> First used for dark matter Searches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Mono-Ws:</a:t>
            </a:r>
            <a:r>
              <a:rPr lang="en-GB" sz="2400" dirty="0" smtClean="0">
                <a:solidFill>
                  <a:srgbClr val="0000FF"/>
                </a:solidFill>
              </a:rPr>
              <a:t> Distinguish dark matter couplings to </a:t>
            </a:r>
            <a:r>
              <a:rPr lang="en-GB" sz="2400" dirty="0" err="1" smtClean="0">
                <a:solidFill>
                  <a:srgbClr val="0000FF"/>
                </a:solidFill>
              </a:rPr>
              <a:t>u</a:t>
            </a:r>
            <a:r>
              <a:rPr lang="en-GB" sz="2400" dirty="0" smtClean="0">
                <a:solidFill>
                  <a:srgbClr val="0000FF"/>
                </a:solidFill>
              </a:rPr>
              <a:t>- and </a:t>
            </a:r>
            <a:r>
              <a:rPr lang="en-GB" sz="2400" dirty="0" err="1" smtClean="0">
                <a:solidFill>
                  <a:srgbClr val="0000FF"/>
                </a:solidFill>
              </a:rPr>
              <a:t>d</a:t>
            </a:r>
            <a:r>
              <a:rPr lang="en-GB" sz="2400" dirty="0" smtClean="0">
                <a:solidFill>
                  <a:srgbClr val="0000FF"/>
                </a:solidFill>
              </a:rPr>
              <a:t>-type of quarks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Mono-Zs: </a:t>
            </a:r>
            <a:r>
              <a:rPr lang="en-GB" sz="2400" dirty="0" smtClean="0">
                <a:solidFill>
                  <a:srgbClr val="0000FF"/>
                </a:solidFill>
              </a:rPr>
              <a:t>Clean signature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Mono-Tops: </a:t>
            </a:r>
            <a:r>
              <a:rPr lang="en-GB" sz="2400" dirty="0" smtClean="0">
                <a:solidFill>
                  <a:srgbClr val="0000FF"/>
                </a:solidFill>
              </a:rPr>
              <a:t>Couplings to tops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Mono-Higgs: </a:t>
            </a:r>
            <a:r>
              <a:rPr lang="en-GB" sz="2400" dirty="0" smtClean="0">
                <a:solidFill>
                  <a:srgbClr val="0000FF"/>
                </a:solidFill>
              </a:rPr>
              <a:t>Higgs portal of dark matter  </a:t>
            </a:r>
          </a:p>
          <a:p>
            <a:endParaRPr lang="en-GB" dirty="0"/>
          </a:p>
        </p:txBody>
      </p:sp>
      <p:pic>
        <p:nvPicPr>
          <p:cNvPr id="5" name="Image 4" descr="Screen shot 2011-07-27 at 10.06.5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4437611"/>
            <a:ext cx="2438400" cy="2039389"/>
          </a:xfrm>
          <a:prstGeom prst="rect">
            <a:avLst/>
          </a:prstGeom>
        </p:spPr>
      </p:pic>
      <p:pic>
        <p:nvPicPr>
          <p:cNvPr id="6" name="Image 5" descr="Screen Shot 2014-04-12 at 4.13.2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895" y="4038600"/>
            <a:ext cx="3575105" cy="25146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14419" y="4876800"/>
            <a:ext cx="224778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Example </a:t>
            </a:r>
            <a:r>
              <a:rPr lang="en-GB" dirty="0" err="1" smtClean="0"/>
              <a:t>Monojets</a:t>
            </a:r>
            <a:endParaRPr lang="en-GB" dirty="0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 rot="16200000">
            <a:off x="4302553" y="5146248"/>
            <a:ext cx="448408" cy="671513"/>
          </a:xfrm>
          <a:prstGeom prst="downArrow">
            <a:avLst>
              <a:gd name="adj1" fmla="val 50000"/>
              <a:gd name="adj2" fmla="val 34559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ZoneTexte 8"/>
          <p:cNvSpPr txBox="1"/>
          <p:nvPr/>
        </p:nvSpPr>
        <p:spPr>
          <a:xfrm>
            <a:off x="457200" y="6172200"/>
            <a:ext cx="1498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34913D"/>
                </a:solidFill>
              </a:rPr>
              <a:t>Dark Matter?</a:t>
            </a:r>
            <a:endParaRPr lang="en-GB" sz="1800" dirty="0">
              <a:solidFill>
                <a:srgbClr val="34913D"/>
              </a:solidFill>
            </a:endParaRPr>
          </a:p>
        </p:txBody>
      </p:sp>
      <p:pic>
        <p:nvPicPr>
          <p:cNvPr id="10" name="Image 9" descr="Screen Shot 2014-11-24 at 11.54.26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3581400"/>
            <a:ext cx="3981164" cy="32766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626992" y="2743200"/>
            <a:ext cx="3517008" cy="83099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Effective Field Theories for DM </a:t>
            </a:r>
          </a:p>
          <a:p>
            <a:r>
              <a:rPr lang="en-GB" sz="1600" dirty="0" smtClean="0">
                <a:solidFill>
                  <a:srgbClr val="FF0000"/>
                </a:solidFill>
              </a:rPr>
              <a:t>interpretation are under scrutiny!</a:t>
            </a:r>
          </a:p>
          <a:p>
            <a:r>
              <a:rPr lang="en-GB" sz="1600" dirty="0" smtClean="0">
                <a:solidFill>
                  <a:srgbClr val="0000FF"/>
                </a:solidFill>
              </a:rPr>
              <a:t>Alternatives such as SMS proposed… </a:t>
            </a:r>
            <a:endParaRPr lang="en-GB" sz="1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Mono-Jet Event</a:t>
            </a:r>
            <a:endParaRPr lang="en-GB" dirty="0"/>
          </a:p>
        </p:txBody>
      </p:sp>
      <p:pic>
        <p:nvPicPr>
          <p:cNvPr id="4" name="Espace réservé du contenu 3" descr="Screen Shot 2014-03-07 at 3.04.5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2230" y="990599"/>
            <a:ext cx="8775229" cy="5615751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382000" cy="904875"/>
          </a:xfrm>
        </p:spPr>
        <p:txBody>
          <a:bodyPr/>
          <a:lstStyle/>
          <a:p>
            <a:r>
              <a:rPr lang="en-GB" dirty="0" smtClean="0"/>
              <a:t>Mono-Jet Studies: Latest Results</a:t>
            </a:r>
            <a:endParaRPr lang="en-GB" dirty="0"/>
          </a:p>
        </p:txBody>
      </p:sp>
      <p:pic>
        <p:nvPicPr>
          <p:cNvPr id="4" name="Espace réservé du contenu 3" descr="Screen Shot 2015-04-12 at 20.59.2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38200"/>
            <a:ext cx="9009078" cy="58018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-152400"/>
            <a:ext cx="7848600" cy="904875"/>
          </a:xfrm>
        </p:spPr>
        <p:txBody>
          <a:bodyPr/>
          <a:lstStyle/>
          <a:p>
            <a:r>
              <a:rPr lang="en-GB" dirty="0" smtClean="0"/>
              <a:t>Mono-object Searches in CMS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1066800"/>
            <a:ext cx="8534400" cy="54864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 smtClean="0">
                <a:solidFill>
                  <a:srgbClr val="FF0000"/>
                </a:solidFill>
              </a:rPr>
              <a:t>Mono-jets: </a:t>
            </a:r>
            <a:r>
              <a:rPr lang="en-GB" sz="2400" dirty="0" smtClean="0">
                <a:solidFill>
                  <a:srgbClr val="0000FF"/>
                </a:solidFill>
              </a:rPr>
              <a:t>Generally the most powerful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Mono-photons:</a:t>
            </a:r>
            <a:r>
              <a:rPr lang="en-GB" sz="2400" dirty="0" smtClean="0">
                <a:solidFill>
                  <a:srgbClr val="0000FF"/>
                </a:solidFill>
              </a:rPr>
              <a:t> First used for dark matter Searches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Mono-Ws:</a:t>
            </a:r>
            <a:r>
              <a:rPr lang="en-GB" sz="2400" dirty="0" smtClean="0">
                <a:solidFill>
                  <a:srgbClr val="0000FF"/>
                </a:solidFill>
              </a:rPr>
              <a:t> Distinguish dark matter </a:t>
            </a:r>
          </a:p>
          <a:p>
            <a:pPr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    couplings to </a:t>
            </a:r>
            <a:r>
              <a:rPr lang="en-GB" sz="2400" dirty="0" err="1" smtClean="0">
                <a:solidFill>
                  <a:srgbClr val="0000FF"/>
                </a:solidFill>
              </a:rPr>
              <a:t>u</a:t>
            </a:r>
            <a:r>
              <a:rPr lang="en-GB" sz="2400" dirty="0" smtClean="0">
                <a:solidFill>
                  <a:srgbClr val="0000FF"/>
                </a:solidFill>
              </a:rPr>
              <a:t>- and </a:t>
            </a:r>
            <a:r>
              <a:rPr lang="en-GB" sz="2400" dirty="0" err="1" smtClean="0">
                <a:solidFill>
                  <a:srgbClr val="0000FF"/>
                </a:solidFill>
              </a:rPr>
              <a:t>d</a:t>
            </a:r>
            <a:r>
              <a:rPr lang="en-GB" sz="2400" dirty="0" smtClean="0">
                <a:solidFill>
                  <a:srgbClr val="0000FF"/>
                </a:solidFill>
              </a:rPr>
              <a:t>-type of quarks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Mono-Zs: </a:t>
            </a:r>
            <a:r>
              <a:rPr lang="en-GB" sz="2400" dirty="0" smtClean="0">
                <a:solidFill>
                  <a:srgbClr val="0000FF"/>
                </a:solidFill>
              </a:rPr>
              <a:t>Clean signature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Mono-Tops: </a:t>
            </a:r>
            <a:r>
              <a:rPr lang="en-GB" sz="2400" dirty="0" smtClean="0">
                <a:solidFill>
                  <a:srgbClr val="0000FF"/>
                </a:solidFill>
              </a:rPr>
              <a:t>Couplings to tops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Mono-Higgs: </a:t>
            </a:r>
            <a:r>
              <a:rPr lang="en-GB" sz="2400" dirty="0" smtClean="0">
                <a:solidFill>
                  <a:srgbClr val="0000FF"/>
                </a:solidFill>
              </a:rPr>
              <a:t>Higgs-portals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Higgs Decays?  </a:t>
            </a:r>
          </a:p>
          <a:p>
            <a:endParaRPr lang="en-GB" dirty="0"/>
          </a:p>
        </p:txBody>
      </p:sp>
      <p:pic>
        <p:nvPicPr>
          <p:cNvPr id="5" name="Image 4" descr="Screen shot 2011-07-27 at 10.06.5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4572000"/>
            <a:ext cx="2277717" cy="1905000"/>
          </a:xfrm>
          <a:prstGeom prst="rect">
            <a:avLst/>
          </a:prstGeom>
        </p:spPr>
      </p:pic>
      <p:pic>
        <p:nvPicPr>
          <p:cNvPr id="6" name="Image 5" descr="Screen Shot 2014-04-12 at 4.13.2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895" y="4038600"/>
            <a:ext cx="3575105" cy="25146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14419" y="4876800"/>
            <a:ext cx="224778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Example </a:t>
            </a:r>
            <a:r>
              <a:rPr lang="en-GB" dirty="0" err="1" smtClean="0"/>
              <a:t>Monojets</a:t>
            </a:r>
            <a:endParaRPr lang="en-GB" dirty="0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 rot="16200000">
            <a:off x="3852497" y="5291504"/>
            <a:ext cx="448408" cy="381001"/>
          </a:xfrm>
          <a:prstGeom prst="downArrow">
            <a:avLst>
              <a:gd name="adj1" fmla="val 50000"/>
              <a:gd name="adj2" fmla="val 34559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ZoneTexte 8"/>
          <p:cNvSpPr txBox="1"/>
          <p:nvPr/>
        </p:nvSpPr>
        <p:spPr>
          <a:xfrm>
            <a:off x="457200" y="6172200"/>
            <a:ext cx="1498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34913D"/>
                </a:solidFill>
              </a:rPr>
              <a:t>Dark Matter?</a:t>
            </a:r>
            <a:endParaRPr lang="en-GB" sz="1800" dirty="0">
              <a:solidFill>
                <a:srgbClr val="34913D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003096" y="2209800"/>
            <a:ext cx="3517008" cy="83099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Effective Field Theories for DM </a:t>
            </a:r>
          </a:p>
          <a:p>
            <a:r>
              <a:rPr lang="en-GB" sz="1600" dirty="0" smtClean="0">
                <a:solidFill>
                  <a:srgbClr val="FF0000"/>
                </a:solidFill>
              </a:rPr>
              <a:t>interpretation are under scrutiny!</a:t>
            </a:r>
          </a:p>
          <a:p>
            <a:r>
              <a:rPr lang="en-GB" sz="1600" dirty="0" smtClean="0">
                <a:solidFill>
                  <a:srgbClr val="0000FF"/>
                </a:solidFill>
              </a:rPr>
              <a:t>Alternatives such as SMS proposed… </a:t>
            </a:r>
            <a:endParaRPr lang="en-GB" sz="1600" dirty="0">
              <a:solidFill>
                <a:srgbClr val="0000FF"/>
              </a:solidFill>
            </a:endParaRPr>
          </a:p>
        </p:txBody>
      </p:sp>
      <p:pic>
        <p:nvPicPr>
          <p:cNvPr id="13" name="Image 12" descr="Screen Shot 2014-11-24 at 11.54.26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4236" y="3581400"/>
            <a:ext cx="3981164" cy="32766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054232" y="5334000"/>
            <a:ext cx="1480168" cy="52322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arXiv:1410.8812</a:t>
            </a:r>
          </a:p>
          <a:p>
            <a:r>
              <a:rPr lang="en-GB" sz="1400" dirty="0" smtClean="0"/>
              <a:t>arXiv:1408.3583</a:t>
            </a:r>
            <a:endParaRPr lang="en-GB" sz="1400" dirty="0"/>
          </a:p>
        </p:txBody>
      </p:sp>
      <p:pic>
        <p:nvPicPr>
          <p:cNvPr id="15" name="Image 14" descr="Screen Shot 2014-11-24 at 12.04.32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3400" y="3581400"/>
            <a:ext cx="4800600" cy="3276600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7493789" y="3276600"/>
            <a:ext cx="1650211" cy="58477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arXiv:1407.8257</a:t>
            </a:r>
          </a:p>
          <a:p>
            <a:r>
              <a:rPr lang="en-GB" sz="1600" dirty="0" smtClean="0"/>
              <a:t>arXiv:1411.0535</a:t>
            </a:r>
            <a:endParaRPr lang="en-GB" sz="1600" dirty="0"/>
          </a:p>
        </p:txBody>
      </p:sp>
      <p:pic>
        <p:nvPicPr>
          <p:cNvPr id="17" name="Image 16" descr="Screen Shot 2014-12-14 at 2.10.37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8956" y="2945352"/>
            <a:ext cx="1744844" cy="94084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2743200"/>
            <a:ext cx="7239000" cy="904875"/>
          </a:xfrm>
        </p:spPr>
        <p:txBody>
          <a:bodyPr/>
          <a:lstStyle/>
          <a:p>
            <a:r>
              <a:rPr lang="en-GB" sz="5000" dirty="0" smtClean="0"/>
              <a:t>Are there Extra Space Dimensions?</a:t>
            </a:r>
            <a:br>
              <a:rPr lang="en-GB" sz="5000" dirty="0" smtClean="0"/>
            </a:br>
            <a:r>
              <a:rPr lang="en-GB" sz="5000" dirty="0" smtClean="0"/>
              <a:t/>
            </a:r>
            <a:br>
              <a:rPr lang="en-GB" sz="5000" dirty="0" smtClean="0"/>
            </a:br>
            <a:r>
              <a:rPr lang="en-GB" sz="5000" dirty="0" smtClean="0"/>
              <a:t>Or Micro Black Holes?</a:t>
            </a:r>
            <a:endParaRPr lang="en-GB" sz="5000" dirty="0"/>
          </a:p>
        </p:txBody>
      </p:sp>
      <p:sp>
        <p:nvSpPr>
          <p:cNvPr id="3" name="Titre 2"/>
          <p:cNvSpPr txBox="1">
            <a:spLocks/>
          </p:cNvSpPr>
          <p:nvPr/>
        </p:nvSpPr>
        <p:spPr bwMode="auto">
          <a:xfrm>
            <a:off x="0" y="-76200"/>
            <a:ext cx="9296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  New Questions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…  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2590800" y="3723144"/>
            <a:ext cx="6324600" cy="267765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400" dirty="0" err="1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 err="1" smtClean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Two</a:t>
            </a:r>
            <a:r>
              <a:rPr lang="en-US" sz="2400" dirty="0" smtClean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beams of protons collide and generate,</a:t>
            </a:r>
            <a:r>
              <a:rPr lang="en-US" sz="2400" dirty="0" smtClean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  </a:t>
            </a:r>
          </a:p>
          <a:p>
            <a:pPr>
              <a:defRPr/>
            </a:pPr>
            <a:r>
              <a:rPr lang="en-US" sz="2400" dirty="0" smtClean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 in </a:t>
            </a:r>
            <a:r>
              <a:rPr lang="en-US" sz="2400" dirty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a very tiny space, temperatures over a</a:t>
            </a:r>
            <a:r>
              <a:rPr lang="en-US" sz="2400" dirty="0" smtClean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>
              <a:defRPr/>
            </a:pPr>
            <a:r>
              <a:rPr lang="en-US" sz="2400" dirty="0" smtClean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 billion </a:t>
            </a:r>
            <a:r>
              <a:rPr lang="en-US" sz="2400" dirty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times higher than those prevailing at</a:t>
            </a:r>
            <a:r>
              <a:rPr lang="en-US" sz="2400" dirty="0" smtClean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>
              <a:defRPr/>
            </a:pPr>
            <a:r>
              <a:rPr lang="en-US" sz="2400" dirty="0" smtClean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 the </a:t>
            </a:r>
            <a:r>
              <a:rPr lang="en-US" sz="2400" dirty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center of the Sun</a:t>
            </a:r>
            <a:r>
              <a:rPr lang="en-US" sz="2400" dirty="0" smtClean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.</a:t>
            </a:r>
          </a:p>
          <a:p>
            <a:pPr>
              <a:defRPr/>
            </a:pPr>
            <a:r>
              <a:rPr lang="en-US" sz="2400" dirty="0" err="1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 err="1" smtClean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Produce</a:t>
            </a:r>
            <a:r>
              <a:rPr lang="en-US" sz="2400" dirty="0" smtClean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particles that may have existed at  </a:t>
            </a:r>
          </a:p>
          <a:p>
            <a:pPr>
              <a:defRPr/>
            </a:pPr>
            <a:r>
              <a:rPr lang="en-US" sz="2400" dirty="0" smtClean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 the beginning of the Universe, right after the   </a:t>
            </a:r>
          </a:p>
          <a:p>
            <a:pPr>
              <a:defRPr/>
            </a:pPr>
            <a:r>
              <a:rPr lang="en-US" sz="2400" dirty="0" smtClean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 Big Bang  </a:t>
            </a:r>
            <a:endParaRPr lang="en-US" sz="2400" dirty="0">
              <a:solidFill>
                <a:srgbClr val="FFFFFF"/>
              </a:solidFill>
              <a:latin typeface="Optima Medium" pitchFamily="1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8920" name="Picture 9" descr="Einstein_EM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981200"/>
            <a:ext cx="1981200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 rot="20307148">
            <a:off x="69770" y="686453"/>
            <a:ext cx="3481048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We can create particles </a:t>
            </a:r>
          </a:p>
          <a:p>
            <a:pPr algn="ctr">
              <a:defRPr/>
            </a:pPr>
            <a:r>
              <a:rPr lang="en-US" sz="240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from energy</a:t>
            </a:r>
          </a:p>
        </p:txBody>
      </p:sp>
      <p:pic>
        <p:nvPicPr>
          <p:cNvPr id="38924" name="Picture 4" descr="Picture 14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1" y="1295400"/>
            <a:ext cx="629382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013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01382" name="Picture 4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3" name="Picture 5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169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84" name="Rectangle 6"/>
          <p:cNvSpPr>
            <a:spLocks noChangeArrowheads="1"/>
          </p:cNvSpPr>
          <p:nvPr/>
        </p:nvSpPr>
        <p:spPr bwMode="auto">
          <a:xfrm>
            <a:off x="1055077" y="228600"/>
            <a:ext cx="7244862" cy="7620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50000">
                <a:srgbClr val="CCECFF"/>
              </a:gs>
              <a:gs pos="100000">
                <a:srgbClr val="0099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4000" b="1" dirty="0"/>
              <a:t> </a:t>
            </a:r>
            <a:r>
              <a:rPr lang="en-US" sz="4000" b="1" dirty="0">
                <a:solidFill>
                  <a:srgbClr val="0000FF"/>
                </a:solidFill>
                <a:latin typeface="Arial" charset="0"/>
              </a:rPr>
              <a:t>Extra Space Dimensions</a:t>
            </a:r>
          </a:p>
        </p:txBody>
      </p:sp>
      <p:pic>
        <p:nvPicPr>
          <p:cNvPr id="2853896" name="Picture 8" descr="ed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677" y="3105150"/>
            <a:ext cx="2782766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53898" name="Text Box 10"/>
          <p:cNvSpPr txBox="1">
            <a:spLocks noChangeArrowheads="1"/>
          </p:cNvSpPr>
          <p:nvPr/>
        </p:nvSpPr>
        <p:spPr bwMode="auto">
          <a:xfrm>
            <a:off x="457200" y="5943600"/>
            <a:ext cx="5744331" cy="461665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CC0000"/>
                </a:solidFill>
                <a:latin typeface="Arial" charset="0"/>
              </a:rPr>
              <a:t>The </a:t>
            </a:r>
            <a:r>
              <a:rPr lang="en-US" sz="2400" dirty="0" smtClean="0">
                <a:solidFill>
                  <a:srgbClr val="CC0000"/>
                </a:solidFill>
                <a:latin typeface="Arial" charset="0"/>
              </a:rPr>
              <a:t>Gravitational </a:t>
            </a:r>
            <a:r>
              <a:rPr lang="en-US" sz="2400" dirty="0">
                <a:solidFill>
                  <a:srgbClr val="CC0000"/>
                </a:solidFill>
                <a:latin typeface="Arial" charset="0"/>
              </a:rPr>
              <a:t>force  becomes strong!</a:t>
            </a:r>
          </a:p>
        </p:txBody>
      </p:sp>
      <p:pic>
        <p:nvPicPr>
          <p:cNvPr id="2853899" name="Picture 11" descr="Plan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3267076"/>
            <a:ext cx="2602523" cy="2371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853900" name="AutoShape 12"/>
          <p:cNvSpPr>
            <a:spLocks noChangeArrowheads="1"/>
          </p:cNvSpPr>
          <p:nvPr/>
        </p:nvSpPr>
        <p:spPr bwMode="auto">
          <a:xfrm>
            <a:off x="2895600" y="4314826"/>
            <a:ext cx="690196" cy="485775"/>
          </a:xfrm>
          <a:prstGeom prst="rightArrow">
            <a:avLst>
              <a:gd name="adj1" fmla="val 50000"/>
              <a:gd name="adj2" fmla="val 38480"/>
            </a:avLst>
          </a:prstGeom>
          <a:solidFill>
            <a:srgbClr val="FFFF66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53901" name="Rectangle 13"/>
          <p:cNvSpPr>
            <a:spLocks noChangeArrowheads="1"/>
          </p:cNvSpPr>
          <p:nvPr/>
        </p:nvSpPr>
        <p:spPr bwMode="auto">
          <a:xfrm>
            <a:off x="3094892" y="2057400"/>
            <a:ext cx="281354" cy="30480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1392" name="Picture 15" descr="bh4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80492" y="1862138"/>
            <a:ext cx="3024554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93" name="Picture 16" descr="bh4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49108" y="1863726"/>
            <a:ext cx="344658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94" name="Text Box 17"/>
          <p:cNvSpPr txBox="1">
            <a:spLocks noChangeArrowheads="1"/>
          </p:cNvSpPr>
          <p:nvPr/>
        </p:nvSpPr>
        <p:spPr bwMode="auto">
          <a:xfrm>
            <a:off x="140677" y="1873250"/>
            <a:ext cx="2032002" cy="646331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>
                <a:latin typeface="Arial" charset="0"/>
              </a:rPr>
              <a:t>Problem:</a:t>
            </a:r>
          </a:p>
        </p:txBody>
      </p:sp>
      <p:sp>
        <p:nvSpPr>
          <p:cNvPr id="101395" name="AutoShape 18"/>
          <p:cNvSpPr>
            <a:spLocks noChangeArrowheads="1"/>
          </p:cNvSpPr>
          <p:nvPr/>
        </p:nvSpPr>
        <p:spPr bwMode="auto">
          <a:xfrm>
            <a:off x="5209443" y="1828800"/>
            <a:ext cx="839665" cy="794802"/>
          </a:xfrm>
          <a:prstGeom prst="leftRightArrow">
            <a:avLst>
              <a:gd name="adj1" fmla="val 50000"/>
              <a:gd name="adj2" fmla="val 37451"/>
            </a:avLst>
          </a:prstGeom>
          <a:solidFill>
            <a:srgbClr val="0000FF"/>
          </a:solidFill>
          <a:ln w="47625">
            <a:solidFill>
              <a:srgbClr val="0000FF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8" name="Image 17" descr="Screen shot 2011-07-27 at 10.06.54 A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1800" y="3276600"/>
            <a:ext cx="2438400" cy="2039389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6850190" y="5715000"/>
            <a:ext cx="2370010" cy="1015663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No signal found yet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New Planck scale is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larger than 3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>
            <a:off x="6019800" y="4343400"/>
            <a:ext cx="690196" cy="485775"/>
          </a:xfrm>
          <a:prstGeom prst="rightArrow">
            <a:avLst>
              <a:gd name="adj1" fmla="val 50000"/>
              <a:gd name="adj2" fmla="val 38480"/>
            </a:avLst>
          </a:prstGeom>
          <a:solidFill>
            <a:srgbClr val="FFFF66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9" name="Image 18" descr="Screen Shot 2014-12-17 at 9.14.47 AM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29400" y="3005406"/>
            <a:ext cx="3075502" cy="2480994"/>
          </a:xfrm>
          <a:prstGeom prst="rect">
            <a:avLst/>
          </a:prstGeom>
        </p:spPr>
      </p:pic>
      <p:pic>
        <p:nvPicPr>
          <p:cNvPr id="22" name="Image 21" descr="Screen Shot 2014-12-17 at 9.23.31 AM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5600" y="5486358"/>
            <a:ext cx="2857698" cy="609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53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53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53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53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3898" grpId="0" animBg="1"/>
      <p:bldP spid="2853900" grpId="0" animBg="1"/>
      <p:bldP spid="2853901" grpId="0" animBg="1"/>
      <p:bldP spid="20" grpId="0" animBg="1"/>
      <p:bldP spid="2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7373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Large Extra Dimensions</a:t>
            </a:r>
            <a:endParaRPr lang="en-US" dirty="0"/>
          </a:p>
        </p:txBody>
      </p:sp>
      <p:pic>
        <p:nvPicPr>
          <p:cNvPr id="73734" name="Picture 1028" descr="Picture 31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838200"/>
            <a:ext cx="8292148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599" cy="51435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Quantum Black Holes at the LHC?</a:t>
            </a:r>
            <a:r>
              <a:rPr lang="en-US" dirty="0"/>
              <a:t> </a:t>
            </a:r>
          </a:p>
        </p:txBody>
      </p:sp>
      <p:pic>
        <p:nvPicPr>
          <p:cNvPr id="105478" name="Picture 3" descr="bh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8662" y="914400"/>
            <a:ext cx="167053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9" name="Text Box 4"/>
          <p:cNvSpPr txBox="1">
            <a:spLocks noChangeArrowheads="1"/>
          </p:cNvSpPr>
          <p:nvPr/>
        </p:nvSpPr>
        <p:spPr bwMode="auto">
          <a:xfrm>
            <a:off x="570078" y="914400"/>
            <a:ext cx="5525922" cy="707886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rial" charset="0"/>
              </a:rPr>
              <a:t>Black Holes are a direct prediction of Einstein’s</a:t>
            </a:r>
          </a:p>
          <a:p>
            <a:r>
              <a:rPr lang="en-US" dirty="0">
                <a:latin typeface="Arial" charset="0"/>
              </a:rPr>
              <a:t>general theory on relativity</a:t>
            </a:r>
          </a:p>
        </p:txBody>
      </p:sp>
      <p:sp>
        <p:nvSpPr>
          <p:cNvPr id="105480" name="Text Box 5"/>
          <p:cNvSpPr txBox="1">
            <a:spLocks noChangeArrowheads="1"/>
          </p:cNvSpPr>
          <p:nvPr/>
        </p:nvSpPr>
        <p:spPr bwMode="auto">
          <a:xfrm>
            <a:off x="749868" y="1730514"/>
            <a:ext cx="5117532" cy="707886"/>
          </a:xfrm>
          <a:prstGeom prst="rect">
            <a:avLst/>
          </a:prstGeom>
          <a:solidFill>
            <a:srgbClr val="FFFF66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If the Planck scale is in ~TeV region: </a:t>
            </a:r>
          </a:p>
          <a:p>
            <a:r>
              <a:rPr lang="en-US">
                <a:solidFill>
                  <a:srgbClr val="0000CC"/>
                </a:solidFill>
                <a:latin typeface="Arial" charset="0"/>
              </a:rPr>
              <a:t>can expect Quantum Black Hole production</a:t>
            </a:r>
          </a:p>
        </p:txBody>
      </p:sp>
      <p:sp>
        <p:nvSpPr>
          <p:cNvPr id="105481" name="Text Box 7"/>
          <p:cNvSpPr txBox="1">
            <a:spLocks noChangeArrowheads="1"/>
          </p:cNvSpPr>
          <p:nvPr/>
        </p:nvSpPr>
        <p:spPr bwMode="auto">
          <a:xfrm>
            <a:off x="381000" y="6248400"/>
            <a:ext cx="4521453" cy="400110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  <a:latin typeface="Arial" charset="0"/>
              </a:rPr>
              <a:t>Simulation of a Quantum Black Hole event</a:t>
            </a:r>
            <a:r>
              <a:rPr lang="en-US" dirty="0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105482" name="Text Box 8"/>
          <p:cNvSpPr txBox="1">
            <a:spLocks noChangeArrowheads="1"/>
          </p:cNvSpPr>
          <p:nvPr/>
        </p:nvSpPr>
        <p:spPr bwMode="auto">
          <a:xfrm>
            <a:off x="5682761" y="3903663"/>
            <a:ext cx="184666" cy="40011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CC"/>
              </a:solidFill>
            </a:endParaRPr>
          </a:p>
        </p:txBody>
      </p:sp>
      <p:sp>
        <p:nvSpPr>
          <p:cNvPr id="105483" name="Rectangle 9"/>
          <p:cNvSpPr>
            <a:spLocks noChangeArrowheads="1"/>
          </p:cNvSpPr>
          <p:nvPr/>
        </p:nvSpPr>
        <p:spPr bwMode="auto">
          <a:xfrm>
            <a:off x="228600" y="2514600"/>
            <a:ext cx="6248400" cy="1015663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Quantum Black Holes are harmless for the environment: they will decay within </a:t>
            </a:r>
            <a:r>
              <a:rPr lang="en-US">
                <a:solidFill>
                  <a:srgbClr val="006600"/>
                </a:solidFill>
                <a:latin typeface="Arial" charset="0"/>
              </a:rPr>
              <a:t>less than 10</a:t>
            </a:r>
            <a:r>
              <a:rPr lang="en-US" b="1" baseline="30000">
                <a:solidFill>
                  <a:srgbClr val="006600"/>
                </a:solidFill>
                <a:latin typeface="Arial" charset="0"/>
              </a:rPr>
              <a:t>-27</a:t>
            </a:r>
            <a:r>
              <a:rPr lang="en-US">
                <a:solidFill>
                  <a:srgbClr val="006600"/>
                </a:solidFill>
                <a:latin typeface="Arial" charset="0"/>
              </a:rPr>
              <a:t> seconds  </a:t>
            </a:r>
            <a:r>
              <a:rPr lang="en-US">
                <a:solidFill>
                  <a:srgbClr val="CC0000"/>
                </a:solidFill>
                <a:latin typeface="Arial" charset="0"/>
                <a:sym typeface="Symbol" charset="2"/>
              </a:rPr>
              <a:t> SAFE!</a:t>
            </a:r>
            <a:endParaRPr lang="en-US">
              <a:solidFill>
                <a:srgbClr val="CC0000"/>
              </a:solidFill>
              <a:latin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81000" y="3962400"/>
            <a:ext cx="4402015" cy="1905000"/>
            <a:chOff x="2784" y="1494"/>
            <a:chExt cx="2684" cy="1018"/>
          </a:xfrm>
        </p:grpSpPr>
        <p:graphicFrame>
          <p:nvGraphicFramePr>
            <p:cNvPr id="12" name="Object 2"/>
            <p:cNvGraphicFramePr>
              <a:graphicFrameLocks noChangeAspect="1"/>
            </p:cNvGraphicFramePr>
            <p:nvPr/>
          </p:nvGraphicFramePr>
          <p:xfrm>
            <a:off x="2784" y="1494"/>
            <a:ext cx="2684" cy="1018"/>
          </p:xfrm>
          <a:graphic>
            <a:graphicData uri="http://schemas.openxmlformats.org/presentationml/2006/ole">
              <p:oleObj spid="_x0000_s596994" name="CorelPhotoPaint.Image.10" r:id="rId5" imgW="5320635" imgH="2019048" progId="">
                <p:embed/>
              </p:oleObj>
            </a:graphicData>
          </a:graphic>
        </p:graphicFrame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4752" y="1872"/>
              <a:ext cx="144" cy="14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4656" y="1905"/>
              <a:ext cx="27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800" b="1">
                  <a:solidFill>
                    <a:srgbClr val="CC0000"/>
                  </a:solidFill>
                </a:rPr>
                <a:t>R</a:t>
              </a:r>
              <a:r>
                <a:rPr lang="en-US" sz="1800" b="1" baseline="-25000">
                  <a:solidFill>
                    <a:srgbClr val="CC0000"/>
                  </a:solidFill>
                </a:rPr>
                <a:t>S</a:t>
              </a:r>
            </a:p>
          </p:txBody>
        </p:sp>
      </p:grpSp>
      <p:pic>
        <p:nvPicPr>
          <p:cNvPr id="15" name="Picture 25" descr="event26-blackHole3000-Y-wireframe-rot-more-blueTrack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71600" y="3733800"/>
            <a:ext cx="2250831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Espace réservé du contenu 5" descr="Screen shot 2011-07-21 at 10.29.36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5480785" y="3733800"/>
            <a:ext cx="3129815" cy="225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ZoneTexte 17"/>
          <p:cNvSpPr txBox="1"/>
          <p:nvPr/>
        </p:nvSpPr>
        <p:spPr>
          <a:xfrm>
            <a:off x="5386047" y="6088559"/>
            <a:ext cx="3410409" cy="769441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200" dirty="0" smtClean="0">
                <a:solidFill>
                  <a:srgbClr val="FF0000"/>
                </a:solidFill>
                <a:latin typeface="Arial" charset="0"/>
              </a:rPr>
              <a:t>Black holes with mass  </a:t>
            </a:r>
          </a:p>
          <a:p>
            <a:pPr>
              <a:defRPr/>
            </a:pPr>
            <a:r>
              <a:rPr lang="en-GB" sz="2200" dirty="0" smtClean="0">
                <a:solidFill>
                  <a:srgbClr val="FF0000"/>
                </a:solidFill>
                <a:latin typeface="Arial" charset="0"/>
              </a:rPr>
              <a:t>below 6 </a:t>
            </a:r>
            <a:r>
              <a:rPr lang="en-GB" sz="2200" dirty="0" err="1" smtClean="0">
                <a:solidFill>
                  <a:srgbClr val="FF0000"/>
                </a:solidFill>
                <a:latin typeface="Arial" charset="0"/>
              </a:rPr>
              <a:t>TeV</a:t>
            </a:r>
            <a:r>
              <a:rPr lang="en-GB" sz="2200" dirty="0" smtClean="0">
                <a:solidFill>
                  <a:srgbClr val="FF0000"/>
                </a:solidFill>
                <a:latin typeface="Arial" charset="0"/>
              </a:rPr>
              <a:t> are excluded</a:t>
            </a:r>
            <a:endParaRPr lang="en-GB" sz="18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858000" y="3733800"/>
            <a:ext cx="1574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real collision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AutoShape 6"/>
          <p:cNvSpPr>
            <a:spLocks noChangeAspect="1" noChangeArrowheads="1"/>
          </p:cNvSpPr>
          <p:nvPr/>
        </p:nvSpPr>
        <p:spPr bwMode="auto">
          <a:xfrm>
            <a:off x="2570285" y="2362200"/>
            <a:ext cx="155331" cy="312738"/>
          </a:xfrm>
          <a:prstGeom prst="downArrow">
            <a:avLst>
              <a:gd name="adj1" fmla="val 50000"/>
              <a:gd name="adj2" fmla="val 46462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0357" name="Text Box 19"/>
          <p:cNvSpPr txBox="1">
            <a:spLocks noChangeArrowheads="1"/>
          </p:cNvSpPr>
          <p:nvPr/>
        </p:nvSpPr>
        <p:spPr bwMode="auto">
          <a:xfrm>
            <a:off x="633046" y="381000"/>
            <a:ext cx="984738" cy="40005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00360" name="Picture 8" descr="ed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914400"/>
            <a:ext cx="2590800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62" name="ZoneTexte 17"/>
          <p:cNvSpPr txBox="1">
            <a:spLocks noChangeArrowheads="1"/>
          </p:cNvSpPr>
          <p:nvPr/>
        </p:nvSpPr>
        <p:spPr bwMode="auto">
          <a:xfrm>
            <a:off x="2743200" y="1066801"/>
            <a:ext cx="247379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2200">
                <a:solidFill>
                  <a:srgbClr val="FF0000"/>
                </a:solidFill>
                <a:latin typeface="Arial" charset="0"/>
              </a:rPr>
              <a:t>Extra Dimensions!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-17585" y="3581400"/>
            <a:ext cx="3072100" cy="2308324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1800" dirty="0" smtClean="0">
                <a:solidFill>
                  <a:srgbClr val="FF0000"/>
                </a:solidFill>
                <a:latin typeface="Arial"/>
              </a:rPr>
              <a:t>Look for the decay </a:t>
            </a:r>
            <a:r>
              <a:rPr lang="en-GB" sz="1800" dirty="0" err="1" smtClean="0">
                <a:solidFill>
                  <a:srgbClr val="FF0000"/>
                </a:solidFill>
                <a:latin typeface="Arial"/>
              </a:rPr>
              <a:t>producs</a:t>
            </a:r>
            <a:r>
              <a:rPr lang="en-GB" sz="1800" dirty="0" smtClean="0">
                <a:solidFill>
                  <a:srgbClr val="FF0000"/>
                </a:solidFill>
                <a:latin typeface="Arial"/>
              </a:rPr>
              <a:t> </a:t>
            </a:r>
          </a:p>
          <a:p>
            <a:pPr>
              <a:defRPr/>
            </a:pPr>
            <a:r>
              <a:rPr lang="en-GB" sz="1800" dirty="0" smtClean="0">
                <a:solidFill>
                  <a:srgbClr val="FF0000"/>
                </a:solidFill>
                <a:latin typeface="Arial"/>
              </a:rPr>
              <a:t>of an evaporating black hole </a:t>
            </a:r>
          </a:p>
          <a:p>
            <a:pPr>
              <a:defRPr/>
            </a:pPr>
            <a:endParaRPr lang="en-GB" sz="1800" dirty="0" smtClean="0">
              <a:latin typeface="Arial"/>
              <a:ea typeface="Wingdings" charset="2"/>
              <a:cs typeface="Wingdings" charset="2"/>
            </a:endParaRPr>
          </a:p>
          <a:p>
            <a:pPr>
              <a:defRPr/>
            </a:pPr>
            <a:r>
              <a:rPr lang="en-GB" sz="1800" dirty="0" err="1" smtClean="0">
                <a:latin typeface="Arial"/>
                <a:ea typeface="Wingdings" charset="2"/>
                <a:cs typeface="Wingdings" charset="2"/>
              </a:rPr>
              <a:t></a:t>
            </a:r>
            <a:r>
              <a:rPr lang="en-GB" sz="1800" dirty="0" err="1" smtClean="0">
                <a:solidFill>
                  <a:srgbClr val="0000FF"/>
                </a:solidFill>
                <a:latin typeface="Arial"/>
              </a:rPr>
              <a:t>Define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S</a:t>
            </a:r>
            <a:r>
              <a:rPr lang="en-GB" sz="1800" baseline="-25000" dirty="0" smtClean="0">
                <a:solidFill>
                  <a:srgbClr val="0000FF"/>
                </a:solidFill>
                <a:latin typeface="Arial"/>
              </a:rPr>
              <a:t>T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to be the scalar </a:t>
            </a:r>
          </a:p>
          <a:p>
            <a:pPr>
              <a:defRPr/>
            </a:pP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sum of all high </a:t>
            </a:r>
            <a:r>
              <a:rPr lang="en-GB" sz="1800" dirty="0" err="1" smtClean="0">
                <a:solidFill>
                  <a:srgbClr val="0000FF"/>
                </a:solidFill>
                <a:latin typeface="Arial"/>
              </a:rPr>
              <a:t>p</a:t>
            </a:r>
            <a:r>
              <a:rPr lang="en-GB" sz="1800" baseline="-25000" dirty="0" err="1" smtClean="0">
                <a:solidFill>
                  <a:srgbClr val="0000FF"/>
                </a:solidFill>
                <a:latin typeface="Arial"/>
              </a:rPr>
              <a:t>T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objects </a:t>
            </a:r>
          </a:p>
          <a:p>
            <a:pPr>
              <a:defRPr/>
            </a:pP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found in the event</a:t>
            </a:r>
          </a:p>
          <a:p>
            <a:pPr>
              <a:defRPr/>
            </a:pPr>
            <a:r>
              <a:rPr lang="en-GB" sz="1800" dirty="0" err="1" smtClean="0">
                <a:solidFill>
                  <a:srgbClr val="0000FF"/>
                </a:solidFill>
                <a:latin typeface="Arial"/>
                <a:ea typeface="Wingdings" charset="2"/>
                <a:cs typeface="Wingdings" charset="2"/>
              </a:rPr>
              <a:t></a:t>
            </a:r>
            <a:r>
              <a:rPr lang="en-GB" sz="1800" dirty="0" err="1" smtClean="0">
                <a:solidFill>
                  <a:srgbClr val="0000FF"/>
                </a:solidFill>
                <a:latin typeface="Arial"/>
              </a:rPr>
              <a:t>Look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for deviations </a:t>
            </a:r>
          </a:p>
          <a:p>
            <a:pPr>
              <a:defRPr/>
            </a:pP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 at high S</a:t>
            </a:r>
            <a:r>
              <a:rPr lang="en-GB" sz="1800" baseline="-25000" dirty="0" smtClean="0">
                <a:solidFill>
                  <a:srgbClr val="0000FF"/>
                </a:solidFill>
                <a:latin typeface="Arial"/>
              </a:rPr>
              <a:t>T</a:t>
            </a:r>
            <a:endParaRPr lang="en-GB" sz="1800" baseline="-2500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00367" name="ZoneTexte 22"/>
          <p:cNvSpPr txBox="1">
            <a:spLocks noChangeArrowheads="1"/>
          </p:cNvSpPr>
          <p:nvPr/>
        </p:nvSpPr>
        <p:spPr bwMode="auto">
          <a:xfrm>
            <a:off x="3032130" y="1676400"/>
            <a:ext cx="176847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2200" dirty="0">
                <a:solidFill>
                  <a:srgbClr val="FF0000"/>
                </a:solidFill>
                <a:latin typeface="Arial" charset="0"/>
              </a:rPr>
              <a:t>Planck </a:t>
            </a:r>
            <a:r>
              <a:rPr lang="fr-FR" sz="2200" dirty="0" err="1">
                <a:solidFill>
                  <a:srgbClr val="FF0000"/>
                </a:solidFill>
                <a:latin typeface="Arial" charset="0"/>
              </a:rPr>
              <a:t>scale</a:t>
            </a:r>
            <a:r>
              <a:rPr lang="fr-FR" sz="2200" dirty="0" smtClean="0">
                <a:solidFill>
                  <a:srgbClr val="FF0000"/>
                </a:solidFill>
                <a:latin typeface="Arial" charset="0"/>
              </a:rPr>
              <a:t> </a:t>
            </a:r>
          </a:p>
          <a:p>
            <a:r>
              <a:rPr lang="fr-FR" sz="2200" dirty="0" smtClean="0">
                <a:solidFill>
                  <a:srgbClr val="FF0000"/>
                </a:solidFill>
                <a:latin typeface="Arial" charset="0"/>
              </a:rPr>
              <a:t>a </a:t>
            </a:r>
            <a:r>
              <a:rPr lang="fr-FR" sz="2200" dirty="0">
                <a:solidFill>
                  <a:srgbClr val="FF0000"/>
                </a:solidFill>
                <a:latin typeface="Arial" charset="0"/>
              </a:rPr>
              <a:t>few </a:t>
            </a:r>
            <a:r>
              <a:rPr lang="fr-FR" sz="2200" dirty="0" err="1">
                <a:solidFill>
                  <a:srgbClr val="FF0000"/>
                </a:solidFill>
                <a:latin typeface="Arial" charset="0"/>
              </a:rPr>
              <a:t>TeV</a:t>
            </a:r>
            <a:r>
              <a:rPr lang="fr-FR" sz="2200" dirty="0">
                <a:solidFill>
                  <a:srgbClr val="FF0000"/>
                </a:solidFill>
                <a:latin typeface="Arial" charset="0"/>
              </a:rPr>
              <a:t>? 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211016" y="6381751"/>
            <a:ext cx="8428234" cy="400110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fr-FR" dirty="0">
                <a:solidFill>
                  <a:srgbClr val="FF0000"/>
                </a:solidFill>
                <a:latin typeface="Arial"/>
              </a:rPr>
              <a:t>Black </a:t>
            </a:r>
            <a:r>
              <a:rPr lang="fr-FR" dirty="0" err="1">
                <a:solidFill>
                  <a:srgbClr val="FF0000"/>
                </a:solidFill>
                <a:latin typeface="Arial"/>
              </a:rPr>
              <a:t>hole</a:t>
            </a:r>
            <a:r>
              <a:rPr lang="fr-FR" dirty="0">
                <a:solidFill>
                  <a:srgbClr val="FF0000"/>
                </a:solidFill>
                <a:latin typeface="Arial"/>
              </a:rPr>
              <a:t> masses </a:t>
            </a:r>
            <a:r>
              <a:rPr lang="fr-FR" dirty="0" err="1">
                <a:solidFill>
                  <a:srgbClr val="FF0000"/>
                </a:solidFill>
                <a:latin typeface="Arial"/>
              </a:rPr>
              <a:t>excluded</a:t>
            </a:r>
            <a:r>
              <a:rPr lang="fr-FR" dirty="0">
                <a:solidFill>
                  <a:srgbClr val="FF0000"/>
                </a:solidFill>
                <a:latin typeface="Arial"/>
              </a:rPr>
              <a:t> in </a:t>
            </a:r>
            <a:r>
              <a:rPr lang="fr-FR" dirty="0" smtClean="0">
                <a:solidFill>
                  <a:srgbClr val="FF0000"/>
                </a:solidFill>
                <a:latin typeface="Arial"/>
              </a:rPr>
              <a:t>range ~5 </a:t>
            </a:r>
            <a:r>
              <a:rPr lang="fr-FR" dirty="0" err="1">
                <a:solidFill>
                  <a:srgbClr val="FF0000"/>
                </a:solidFill>
                <a:latin typeface="Arial"/>
              </a:rPr>
              <a:t>TeV</a:t>
            </a:r>
            <a:r>
              <a:rPr lang="fr-FR" dirty="0">
                <a:solidFill>
                  <a:srgbClr val="FF0000"/>
                </a:solidFill>
                <a:latin typeface="Arial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Arial"/>
              </a:rPr>
              <a:t>depending</a:t>
            </a:r>
            <a:r>
              <a:rPr lang="fr-FR" dirty="0">
                <a:solidFill>
                  <a:srgbClr val="FF0000"/>
                </a:solidFill>
                <a:latin typeface="Arial"/>
              </a:rPr>
              <a:t> on </a:t>
            </a:r>
            <a:r>
              <a:rPr lang="fr-FR" dirty="0" err="1">
                <a:solidFill>
                  <a:srgbClr val="FF0000"/>
                </a:solidFill>
                <a:latin typeface="Arial"/>
              </a:rPr>
              <a:t>assumptions</a:t>
            </a:r>
            <a:endParaRPr lang="fr-FR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5" name="Titre 1"/>
          <p:cNvSpPr txBox="1">
            <a:spLocks/>
          </p:cNvSpPr>
          <p:nvPr/>
        </p:nvSpPr>
        <p:spPr bwMode="auto">
          <a:xfrm>
            <a:off x="762000" y="-76200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Search for Micro Black Holes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533400" y="3200400"/>
            <a:ext cx="166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arXiv:1202.6396</a:t>
            </a:r>
            <a:endParaRPr lang="en-GB" sz="1600" dirty="0"/>
          </a:p>
        </p:txBody>
      </p:sp>
      <p:pic>
        <p:nvPicPr>
          <p:cNvPr id="23" name="Espace réservé du contenu 5" descr="Screen shot 2011-07-21 at 10.29.3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926114" y="914400"/>
            <a:ext cx="3217886" cy="232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ZoneTexte 25"/>
          <p:cNvSpPr txBox="1"/>
          <p:nvPr/>
        </p:nvSpPr>
        <p:spPr>
          <a:xfrm>
            <a:off x="5560968" y="838200"/>
            <a:ext cx="3583032" cy="40011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Nice events, </a:t>
            </a:r>
            <a:r>
              <a:rPr lang="en-GB" dirty="0" err="1" smtClean="0">
                <a:solidFill>
                  <a:srgbClr val="0000FF"/>
                </a:solidFill>
              </a:rPr>
              <a:t>eg</a:t>
            </a:r>
            <a:r>
              <a:rPr lang="en-GB" dirty="0" smtClean="0">
                <a:solidFill>
                  <a:srgbClr val="0000FF"/>
                </a:solidFill>
              </a:rPr>
              <a:t> a 10 jet event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5" name="Image 14" descr="Screen Shot 2014-03-29 at 1.46.46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600" y="3352800"/>
            <a:ext cx="2851348" cy="2851379"/>
          </a:xfrm>
          <a:prstGeom prst="rect">
            <a:avLst/>
          </a:prstGeom>
        </p:spPr>
      </p:pic>
      <p:pic>
        <p:nvPicPr>
          <p:cNvPr id="16" name="Image 15" descr="Screen Shot 2014-03-29 at 1.47.43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9002" y="3352800"/>
            <a:ext cx="2844998" cy="272433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4" name="Picture 2" descr="hawkin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1692" y="-249238"/>
            <a:ext cx="9566031" cy="756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5" name="Rectangle 3"/>
          <p:cNvSpPr>
            <a:spLocks noGrp="1" noChangeArrowheads="1"/>
          </p:cNvSpPr>
          <p:nvPr>
            <p:ph type="title"/>
          </p:nvPr>
        </p:nvSpPr>
        <p:spPr>
          <a:xfrm>
            <a:off x="6260123" y="0"/>
            <a:ext cx="3024554" cy="838200"/>
          </a:xfrm>
        </p:spPr>
        <p:txBody>
          <a:bodyPr/>
          <a:lstStyle/>
          <a:p>
            <a:pPr eaLnBrk="1" hangingPunct="1"/>
            <a:r>
              <a:rPr lang="en-US" sz="2400" dirty="0">
                <a:solidFill>
                  <a:srgbClr val="FFFF00"/>
                </a:solidFill>
                <a:latin typeface="Arial" charset="0"/>
              </a:rPr>
              <a:t>Black Holes Hunters 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</a:rPr>
              <a:t/>
            </a:r>
            <a:br>
              <a:rPr lang="en-US" sz="2400" dirty="0" smtClean="0">
                <a:solidFill>
                  <a:srgbClr val="FFFF00"/>
                </a:solidFill>
                <a:latin typeface="Arial" charset="0"/>
              </a:rPr>
            </a:br>
            <a:r>
              <a:rPr lang="en-US" sz="2400" dirty="0" smtClean="0">
                <a:solidFill>
                  <a:srgbClr val="FFFF00"/>
                </a:solidFill>
                <a:latin typeface="Arial" charset="0"/>
              </a:rPr>
              <a:t>  at </a:t>
            </a:r>
            <a:r>
              <a:rPr lang="en-US" sz="2400" dirty="0">
                <a:solidFill>
                  <a:srgbClr val="FFFF00"/>
                </a:solidFill>
                <a:latin typeface="Arial" charset="0"/>
              </a:rPr>
              <a:t>the LHC…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Espace réservé de la dat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58373" name="Date Placeholder 3"/>
          <p:cNvSpPr txBox="1">
            <a:spLocks noGrp="1"/>
          </p:cNvSpPr>
          <p:nvPr/>
        </p:nvSpPr>
        <p:spPr bwMode="auto">
          <a:xfrm>
            <a:off x="70338" y="6543675"/>
            <a:ext cx="276078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fr-CH" sz="1400" i="1">
                <a:solidFill>
                  <a:srgbClr val="006666"/>
                </a:solidFill>
              </a:rPr>
              <a:t>	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58374" name="Footer Placeholder 4"/>
          <p:cNvSpPr txBox="1">
            <a:spLocks noGrp="1"/>
          </p:cNvSpPr>
          <p:nvPr/>
        </p:nvSpPr>
        <p:spPr bwMode="auto">
          <a:xfrm>
            <a:off x="2321169" y="6519863"/>
            <a:ext cx="64711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fr-CH" sz="1400">
                <a:solidFill>
                  <a:schemeClr val="tx1"/>
                </a:solidFill>
              </a:rPr>
              <a:t>                     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5837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New Physics?</a:t>
            </a:r>
            <a:endParaRPr lang="en-US" sz="3600" dirty="0"/>
          </a:p>
        </p:txBody>
      </p:sp>
      <p:pic>
        <p:nvPicPr>
          <p:cNvPr id="58377" name="Picture 3" descr="ed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354" y="3657600"/>
            <a:ext cx="2180492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8" name="Text Box 7"/>
          <p:cNvSpPr txBox="1">
            <a:spLocks noChangeArrowheads="1"/>
          </p:cNvSpPr>
          <p:nvPr/>
        </p:nvSpPr>
        <p:spPr bwMode="auto">
          <a:xfrm>
            <a:off x="211015" y="3505200"/>
            <a:ext cx="2261431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Extra Dimensions?</a:t>
            </a:r>
          </a:p>
        </p:txBody>
      </p:sp>
      <p:sp>
        <p:nvSpPr>
          <p:cNvPr id="58379" name="Text Box 8"/>
          <p:cNvSpPr txBox="1">
            <a:spLocks noChangeArrowheads="1"/>
          </p:cNvSpPr>
          <p:nvPr/>
        </p:nvSpPr>
        <p:spPr bwMode="auto">
          <a:xfrm>
            <a:off x="2743201" y="3581400"/>
            <a:ext cx="184177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Black Holes???</a:t>
            </a:r>
          </a:p>
        </p:txBody>
      </p:sp>
      <p:pic>
        <p:nvPicPr>
          <p:cNvPr id="58380" name="Picture 10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/>
              <a:stretch>
                <a:fillRect/>
              </a:stretch>
            </p:blipFill>
          </mc:Choice>
          <mc:Fallback>
            <p:blipFill>
              <a:blip r:embed="rId6"/>
              <a:srcRect/>
              <a:stretch>
                <a:fillRect/>
              </a:stretch>
            </p:blipFill>
          </mc:Fallback>
        </mc:AlternateContent>
        <p:spPr bwMode="auto">
          <a:xfrm>
            <a:off x="70339" y="876300"/>
            <a:ext cx="2511669" cy="2400300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58381" name="Picture 11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rcRect/>
              <a:stretch>
                <a:fillRect/>
              </a:stretch>
            </p:blipFill>
          </mc:Choice>
          <mc:Fallback>
            <p:blipFill>
              <a:blip r:embed="rId8"/>
              <a:srcRect/>
              <a:stretch>
                <a:fillRect/>
              </a:stretch>
            </p:blipFill>
          </mc:Fallback>
        </mc:AlternateContent>
        <p:spPr bwMode="auto">
          <a:xfrm>
            <a:off x="4853354" y="1219200"/>
            <a:ext cx="2080846" cy="201453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58382" name="Picture 1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rcRect/>
              <a:stretch>
                <a:fillRect/>
              </a:stretch>
            </p:blipFill>
          </mc:Choice>
          <mc:Fallback>
            <p:blipFill>
              <a:blip r:embed="rId10"/>
              <a:srcRect/>
              <a:stretch>
                <a:fillRect/>
              </a:stretch>
            </p:blipFill>
          </mc:Fallback>
        </mc:AlternateContent>
        <p:spPr bwMode="auto">
          <a:xfrm>
            <a:off x="4783015" y="3581400"/>
            <a:ext cx="2110154" cy="203993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58383" name="Text Box 13"/>
          <p:cNvSpPr txBox="1">
            <a:spLocks noChangeArrowheads="1"/>
          </p:cNvSpPr>
          <p:nvPr/>
        </p:nvSpPr>
        <p:spPr bwMode="auto">
          <a:xfrm>
            <a:off x="5064370" y="3276600"/>
            <a:ext cx="156600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Little Higgs?</a:t>
            </a:r>
          </a:p>
        </p:txBody>
      </p:sp>
      <p:sp>
        <p:nvSpPr>
          <p:cNvPr id="58384" name="Text Box 15"/>
          <p:cNvSpPr txBox="1">
            <a:spLocks noChangeArrowheads="1"/>
          </p:cNvSpPr>
          <p:nvPr/>
        </p:nvSpPr>
        <p:spPr bwMode="auto">
          <a:xfrm>
            <a:off x="4810858" y="838200"/>
            <a:ext cx="250088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ZZ/WW resonances?</a:t>
            </a:r>
          </a:p>
        </p:txBody>
      </p:sp>
      <p:pic>
        <p:nvPicPr>
          <p:cNvPr id="58385" name="Picture 16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rcRect/>
              <a:stretch>
                <a:fillRect/>
              </a:stretch>
            </p:blipFill>
          </mc:Choice>
          <mc:Fallback>
            <p:blipFill>
              <a:blip r:embed="rId12"/>
              <a:srcRect/>
              <a:stretch>
                <a:fillRect/>
              </a:stretch>
            </p:blipFill>
          </mc:Fallback>
        </mc:AlternateContent>
        <p:spPr bwMode="auto">
          <a:xfrm>
            <a:off x="7080738" y="1600201"/>
            <a:ext cx="2063262" cy="1425575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7574574" y="1066800"/>
            <a:ext cx="1575647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Technicolor?</a:t>
            </a:r>
          </a:p>
        </p:txBody>
      </p:sp>
      <p:sp>
        <p:nvSpPr>
          <p:cNvPr id="58387" name="Text Box 19"/>
          <p:cNvSpPr txBox="1">
            <a:spLocks noChangeArrowheads="1"/>
          </p:cNvSpPr>
          <p:nvPr/>
        </p:nvSpPr>
        <p:spPr bwMode="auto">
          <a:xfrm>
            <a:off x="2743200" y="838200"/>
            <a:ext cx="195373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Supersymmetry</a:t>
            </a:r>
          </a:p>
        </p:txBody>
      </p:sp>
      <p:sp>
        <p:nvSpPr>
          <p:cNvPr id="58388" name="Text Box 22"/>
          <p:cNvSpPr txBox="1">
            <a:spLocks noChangeArrowheads="1"/>
          </p:cNvSpPr>
          <p:nvPr/>
        </p:nvSpPr>
        <p:spPr bwMode="auto">
          <a:xfrm>
            <a:off x="685800" y="5845314"/>
            <a:ext cx="7952467" cy="707886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What </a:t>
            </a:r>
            <a:r>
              <a:rPr lang="en-US" dirty="0" err="1" smtClean="0">
                <a:solidFill>
                  <a:srgbClr val="0000FF"/>
                </a:solidFill>
              </a:rPr>
              <a:t>stabelizes</a:t>
            </a:r>
            <a:r>
              <a:rPr lang="en-US" dirty="0" smtClean="0">
                <a:solidFill>
                  <a:srgbClr val="0000FF"/>
                </a:solidFill>
              </a:rPr>
              <a:t> the Higgs Mass? Many ideas, not all viable any more  </a:t>
            </a:r>
          </a:p>
          <a:p>
            <a:r>
              <a:rPr lang="en-US" dirty="0">
                <a:solidFill>
                  <a:srgbClr val="FF0000"/>
                </a:solidFill>
              </a:rPr>
              <a:t>A large variety of possible signals. We have to be ready for that</a:t>
            </a:r>
          </a:p>
        </p:txBody>
      </p:sp>
      <p:pic>
        <p:nvPicPr>
          <p:cNvPr id="58389" name="Picture 23" descr="Picture 24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963508" y="3932238"/>
            <a:ext cx="2180492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90" name="Text Box 25"/>
          <p:cNvSpPr txBox="1">
            <a:spLocks noChangeArrowheads="1"/>
          </p:cNvSpPr>
          <p:nvPr/>
        </p:nvSpPr>
        <p:spPr bwMode="auto">
          <a:xfrm>
            <a:off x="211016" y="762000"/>
            <a:ext cx="2491487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New Gauge Bosons?</a:t>
            </a:r>
          </a:p>
        </p:txBody>
      </p:sp>
      <p:sp>
        <p:nvSpPr>
          <p:cNvPr id="58391" name="Text Box 26"/>
          <p:cNvSpPr txBox="1">
            <a:spLocks noChangeArrowheads="1"/>
          </p:cNvSpPr>
          <p:nvPr/>
        </p:nvSpPr>
        <p:spPr bwMode="auto">
          <a:xfrm>
            <a:off x="7243397" y="3429000"/>
            <a:ext cx="195072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Hidden Valleys?</a:t>
            </a:r>
          </a:p>
        </p:txBody>
      </p:sp>
      <p:pic>
        <p:nvPicPr>
          <p:cNvPr id="58392" name="Picture 2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43200" y="3962400"/>
            <a:ext cx="1840523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2602523" y="1295400"/>
          <a:ext cx="2039815" cy="2139950"/>
        </p:xfrm>
        <a:graphic>
          <a:graphicData uri="http://schemas.openxmlformats.org/presentationml/2006/ole">
            <p:oleObj spid="_x0000_s282626" name="CorelPhotoPaint.Image.10" r:id="rId15" imgW="3200000" imgH="3098413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Are Quarks Elementary Particles?</a:t>
            </a:r>
            <a:endParaRPr lang="en-GB" dirty="0"/>
          </a:p>
        </p:txBody>
      </p:sp>
      <p:pic>
        <p:nvPicPr>
          <p:cNvPr id="4" name="Espace réservé du contenu 3" descr="Screen Shot 2014-01-29 at 2.50.10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8599" y="3810000"/>
            <a:ext cx="3536201" cy="2860947"/>
          </a:xfrm>
        </p:spPr>
      </p:pic>
      <p:pic>
        <p:nvPicPr>
          <p:cNvPr id="5" name="Image 4" descr="Screen Shot 2014-01-29 at 2.49.3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5800" y="1066800"/>
            <a:ext cx="3759000" cy="2667000"/>
          </a:xfrm>
          <a:prstGeom prst="rect">
            <a:avLst/>
          </a:prstGeom>
        </p:spPr>
      </p:pic>
      <p:pic>
        <p:nvPicPr>
          <p:cNvPr id="6" name="Image 5" descr="Screen Shot 2014-01-29 at 2.50.4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1600200"/>
            <a:ext cx="1675336" cy="216986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28147" y="4191000"/>
            <a:ext cx="3834253" cy="193899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Rutherford experiment: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Unexpected backscattering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of </a:t>
            </a:r>
            <a:r>
              <a:rPr lang="en-GB" sz="2400" dirty="0" err="1" smtClean="0">
                <a:solidFill>
                  <a:srgbClr val="0000FF"/>
                </a:solidFill>
              </a:rPr>
              <a:t>α</a:t>
            </a:r>
            <a:r>
              <a:rPr lang="en-GB" sz="2400" dirty="0" smtClean="0">
                <a:solidFill>
                  <a:srgbClr val="0000FF"/>
                </a:solidFill>
              </a:rPr>
              <a:t>-particles: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Evidence for the structure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of atoms !! (1911)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04800" y="-76200"/>
            <a:ext cx="8534400" cy="914400"/>
          </a:xfrm>
        </p:spPr>
        <p:txBody>
          <a:bodyPr>
            <a:normAutofit/>
          </a:bodyPr>
          <a:lstStyle/>
          <a:p>
            <a:r>
              <a:rPr lang="fr-FR" dirty="0" smtClean="0">
                <a:effectLst/>
              </a:rPr>
              <a:t>Are Quarks </a:t>
            </a:r>
            <a:r>
              <a:rPr lang="fr-FR" dirty="0" err="1" smtClean="0">
                <a:effectLst/>
              </a:rPr>
              <a:t>Elementary</a:t>
            </a:r>
            <a:r>
              <a:rPr lang="fr-FR" dirty="0" smtClean="0">
                <a:effectLst/>
              </a:rPr>
              <a:t> </a:t>
            </a:r>
            <a:r>
              <a:rPr lang="fr-FR" dirty="0" err="1" smtClean="0">
                <a:effectLst/>
              </a:rPr>
              <a:t>Particles</a:t>
            </a:r>
            <a:r>
              <a:rPr lang="fr-FR" dirty="0" smtClean="0">
                <a:effectLst/>
              </a:rPr>
              <a:t>?</a:t>
            </a:r>
            <a:endParaRPr lang="fr-FR" dirty="0">
              <a:effectLst/>
            </a:endParaRPr>
          </a:p>
        </p:txBody>
      </p:sp>
      <p:pic>
        <p:nvPicPr>
          <p:cNvPr id="6" name="Picture 15" descr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4400"/>
            <a:ext cx="2889737" cy="162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Picture 1a.png"/>
          <p:cNvPicPr>
            <a:picLocks noChangeAspect="1"/>
          </p:cNvPicPr>
          <p:nvPr/>
        </p:nvPicPr>
        <p:blipFill>
          <a:blip r:embed="rId3">
            <a:lum bright="14000"/>
          </a:blip>
          <a:srcRect/>
          <a:stretch>
            <a:fillRect/>
          </a:stretch>
        </p:blipFill>
        <p:spPr bwMode="auto">
          <a:xfrm>
            <a:off x="3064311" y="914400"/>
            <a:ext cx="1812489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381000" y="6243935"/>
            <a:ext cx="8174033" cy="461665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Quarks remain elementary particles after these first results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191000" y="2667000"/>
            <a:ext cx="4876800" cy="1015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Measurement of the production angle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of the jet with respect to the beam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-</a:t>
            </a:r>
            <a:r>
              <a:rPr lang="en-GB" dirty="0" smtClean="0">
                <a:solidFill>
                  <a:srgbClr val="FF0000"/>
                </a:solidFill>
              </a:rPr>
              <a:t>&gt; High Energy Rutherford Experiment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4" name="Espace réservé du contenu 5" descr="Screen shot 2010-09-17 at 4.55.45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75738" y="838199"/>
            <a:ext cx="3892062" cy="181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Espace réservé du contenu 15" descr="Screen shot 2011-08-26 at 2.06.43 PM.pn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346028" y="3776420"/>
            <a:ext cx="4874172" cy="2395780"/>
          </a:xfrm>
        </p:spPr>
      </p:pic>
      <p:sp>
        <p:nvSpPr>
          <p:cNvPr id="17" name="AutoShape 7"/>
          <p:cNvSpPr>
            <a:spLocks noChangeArrowheads="1"/>
          </p:cNvSpPr>
          <p:nvPr/>
        </p:nvSpPr>
        <p:spPr bwMode="auto">
          <a:xfrm rot="16200000">
            <a:off x="3692953" y="4460447"/>
            <a:ext cx="448408" cy="671513"/>
          </a:xfrm>
          <a:prstGeom prst="downArrow">
            <a:avLst>
              <a:gd name="adj1" fmla="val 50000"/>
              <a:gd name="adj2" fmla="val 34559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Image 10" descr="Screen shot 2012-07-12 at 4.00.27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2895600"/>
            <a:ext cx="3523226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142875"/>
            <a:ext cx="8305800" cy="904875"/>
          </a:xfrm>
        </p:spPr>
        <p:txBody>
          <a:bodyPr/>
          <a:lstStyle/>
          <a:p>
            <a:r>
              <a:rPr lang="en-GB" dirty="0" smtClean="0"/>
              <a:t>Summary of Searches for Exotica</a:t>
            </a:r>
            <a:endParaRPr lang="en-GB" dirty="0"/>
          </a:p>
        </p:txBody>
      </p:sp>
      <p:pic>
        <p:nvPicPr>
          <p:cNvPr id="4" name="Espace réservé du contenu 3" descr="Screen Shot 2014-04-10 at 1.54.3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803085"/>
            <a:ext cx="8000999" cy="60325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re 1"/>
          <p:cNvSpPr>
            <a:spLocks noGrp="1"/>
          </p:cNvSpPr>
          <p:nvPr>
            <p:ph type="title"/>
          </p:nvPr>
        </p:nvSpPr>
        <p:spPr>
          <a:xfrm>
            <a:off x="381000" y="1085850"/>
            <a:ext cx="8346831" cy="1428750"/>
          </a:xfrm>
        </p:spPr>
        <p:txBody>
          <a:bodyPr/>
          <a:lstStyle/>
          <a:p>
            <a:r>
              <a:rPr lang="en-GB" dirty="0" smtClean="0">
                <a:latin typeface="Arial" charset="0"/>
              </a:rPr>
              <a:t>The Physics Program at LHC</a:t>
            </a:r>
            <a:br>
              <a:rPr lang="en-GB" dirty="0" smtClean="0">
                <a:latin typeface="Arial" charset="0"/>
              </a:rPr>
            </a:br>
            <a:r>
              <a:rPr lang="en-GB" sz="3400" dirty="0" smtClean="0">
                <a:latin typeface="Arial" charset="0"/>
              </a:rPr>
              <a:t/>
            </a:r>
            <a:br>
              <a:rPr lang="en-GB" sz="3400" dirty="0" smtClean="0">
                <a:latin typeface="Arial" charset="0"/>
              </a:rPr>
            </a:br>
            <a:r>
              <a:rPr lang="en-GB" sz="3400" dirty="0" smtClean="0">
                <a:latin typeface="Arial" charset="0"/>
              </a:rPr>
              <a:t>Data taking started in 2010</a:t>
            </a:r>
            <a:br>
              <a:rPr lang="en-GB" sz="3400" dirty="0" smtClean="0">
                <a:latin typeface="Arial" charset="0"/>
              </a:rPr>
            </a:br>
            <a:r>
              <a:rPr lang="en-GB" sz="3400" dirty="0" smtClean="0">
                <a:solidFill>
                  <a:srgbClr val="FF0000"/>
                </a:solidFill>
                <a:latin typeface="Arial" charset="0"/>
              </a:rPr>
              <a:t>Now we have more than 300 reviewed scientific papers per experiment!</a:t>
            </a:r>
            <a:br>
              <a:rPr lang="en-GB" sz="3400" dirty="0" smtClean="0">
                <a:solidFill>
                  <a:srgbClr val="FF0000"/>
                </a:solidFill>
                <a:latin typeface="Arial" charset="0"/>
              </a:rPr>
            </a:br>
            <a:r>
              <a:rPr lang="en-GB" sz="3000" dirty="0" smtClean="0">
                <a:latin typeface="Arial" charset="0"/>
              </a:rPr>
              <a:t>Mostly measurements of the strong and electroweak force at 7/8 </a:t>
            </a:r>
            <a:r>
              <a:rPr lang="en-GB" sz="3000" dirty="0" err="1" smtClean="0">
                <a:latin typeface="Arial" charset="0"/>
              </a:rPr>
              <a:t>TeV</a:t>
            </a:r>
            <a:r>
              <a:rPr lang="en-GB" sz="3000" dirty="0" smtClean="0">
                <a:latin typeface="Arial" charset="0"/>
              </a:rPr>
              <a:t> and Searches </a:t>
            </a:r>
            <a:r>
              <a:rPr lang="en-GB" sz="3400" dirty="0" smtClean="0">
                <a:latin typeface="Arial" charset="0"/>
              </a:rPr>
              <a:t/>
            </a:r>
            <a:br>
              <a:rPr lang="en-GB" sz="3400" dirty="0" smtClean="0">
                <a:latin typeface="Arial" charset="0"/>
              </a:rPr>
            </a:br>
            <a:endParaRPr lang="en-GB" sz="3400" dirty="0" smtClean="0">
              <a:latin typeface="Arial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52400" y="3920966"/>
            <a:ext cx="8763000" cy="270843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GB" sz="3000" b="1" dirty="0" smtClean="0">
                <a:solidFill>
                  <a:srgbClr val="0000FF"/>
                </a:solidFill>
                <a:latin typeface="Arial" charset="0"/>
              </a:rPr>
              <a:t>-</a:t>
            </a:r>
            <a:r>
              <a:rPr lang="en-GB" sz="2800" b="1" dirty="0" smtClean="0">
                <a:solidFill>
                  <a:srgbClr val="0000FF"/>
                </a:solidFill>
                <a:latin typeface="Arial" charset="0"/>
              </a:rPr>
              <a:t>Are quarks the elementary particles?   </a:t>
            </a:r>
            <a:r>
              <a:rPr lang="en-GB" sz="2800" b="1" dirty="0" smtClean="0">
                <a:solidFill>
                  <a:srgbClr val="FF0000"/>
                </a:solidFill>
                <a:latin typeface="Arial" charset="0"/>
              </a:rPr>
              <a:t>So far yes</a:t>
            </a:r>
            <a:r>
              <a:rPr lang="en-GB" sz="2800" b="1" dirty="0" smtClean="0">
                <a:solidFill>
                  <a:srgbClr val="0000FF"/>
                </a:solidFill>
                <a:latin typeface="Arial" charset="0"/>
              </a:rPr>
              <a:t/>
            </a:r>
            <a:br>
              <a:rPr lang="en-GB" sz="2800" b="1" dirty="0" smtClean="0">
                <a:solidFill>
                  <a:srgbClr val="0000FF"/>
                </a:solidFill>
                <a:latin typeface="Arial" charset="0"/>
              </a:rPr>
            </a:br>
            <a:r>
              <a:rPr lang="en-GB" sz="2800" b="1" dirty="0" smtClean="0">
                <a:solidFill>
                  <a:srgbClr val="0000FF"/>
                </a:solidFill>
                <a:latin typeface="Arial" charset="0"/>
              </a:rPr>
              <a:t>-Do we see </a:t>
            </a:r>
            <a:r>
              <a:rPr lang="en-GB" sz="2800" b="1" dirty="0" err="1" smtClean="0">
                <a:solidFill>
                  <a:srgbClr val="0000FF"/>
                </a:solidFill>
                <a:latin typeface="Arial" charset="0"/>
              </a:rPr>
              <a:t>supersymmetric</a:t>
            </a:r>
            <a:r>
              <a:rPr lang="en-GB" sz="2800" b="1" dirty="0" smtClean="0">
                <a:solidFill>
                  <a:srgbClr val="0000FF"/>
                </a:solidFill>
                <a:latin typeface="Arial" charset="0"/>
              </a:rPr>
              <a:t> particles?  </a:t>
            </a:r>
            <a:r>
              <a:rPr lang="en-GB" sz="2800" b="1" dirty="0" smtClean="0">
                <a:solidFill>
                  <a:srgbClr val="FF0000"/>
                </a:solidFill>
                <a:latin typeface="Arial" charset="0"/>
              </a:rPr>
              <a:t>Not yet</a:t>
            </a:r>
            <a:r>
              <a:rPr lang="en-GB" sz="2800" b="1" dirty="0" smtClean="0">
                <a:solidFill>
                  <a:srgbClr val="0000FF"/>
                </a:solidFill>
                <a:latin typeface="Arial" charset="0"/>
              </a:rPr>
              <a:t/>
            </a:r>
            <a:br>
              <a:rPr lang="en-GB" sz="2800" b="1" dirty="0" smtClean="0">
                <a:solidFill>
                  <a:srgbClr val="0000FF"/>
                </a:solidFill>
                <a:latin typeface="Arial" charset="0"/>
              </a:rPr>
            </a:br>
            <a:r>
              <a:rPr lang="en-GB" sz="2800" b="1" dirty="0" smtClean="0">
                <a:solidFill>
                  <a:srgbClr val="0000FF"/>
                </a:solidFill>
                <a:latin typeface="Arial" charset="0"/>
              </a:rPr>
              <a:t>-Do we see extra space dimensions?     </a:t>
            </a:r>
            <a:r>
              <a:rPr lang="en-GB" sz="2800" b="1" dirty="0" smtClean="0">
                <a:solidFill>
                  <a:srgbClr val="FF0000"/>
                </a:solidFill>
                <a:latin typeface="Arial" charset="0"/>
              </a:rPr>
              <a:t>Not Yet</a:t>
            </a:r>
            <a:r>
              <a:rPr lang="en-GB" sz="2800" b="1" dirty="0" smtClean="0">
                <a:solidFill>
                  <a:srgbClr val="0000FF"/>
                </a:solidFill>
                <a:latin typeface="Arial" charset="0"/>
              </a:rPr>
              <a:t/>
            </a:r>
            <a:br>
              <a:rPr lang="en-GB" sz="2800" b="1" dirty="0" smtClean="0">
                <a:solidFill>
                  <a:srgbClr val="0000FF"/>
                </a:solidFill>
                <a:latin typeface="Arial" charset="0"/>
              </a:rPr>
            </a:br>
            <a:r>
              <a:rPr lang="en-GB" sz="2800" b="1" dirty="0" smtClean="0">
                <a:solidFill>
                  <a:srgbClr val="0000FF"/>
                </a:solidFill>
                <a:latin typeface="Arial" charset="0"/>
              </a:rPr>
              <a:t>-Do we see micro-black holes?               </a:t>
            </a:r>
            <a:r>
              <a:rPr lang="en-GB" sz="2800" b="1" dirty="0" smtClean="0">
                <a:solidFill>
                  <a:srgbClr val="FF0000"/>
                </a:solidFill>
                <a:latin typeface="Arial" charset="0"/>
              </a:rPr>
              <a:t>No</a:t>
            </a:r>
          </a:p>
          <a:p>
            <a:r>
              <a:rPr lang="en-GB" sz="2800" b="1" dirty="0" smtClean="0">
                <a:solidFill>
                  <a:srgbClr val="0000FF"/>
                </a:solidFill>
                <a:latin typeface="Arial" charset="0"/>
              </a:rPr>
              <a:t> </a:t>
            </a:r>
          </a:p>
          <a:p>
            <a:r>
              <a:rPr lang="en-GB" sz="2800" b="1" dirty="0" smtClean="0">
                <a:solidFill>
                  <a:srgbClr val="0000FF"/>
                </a:solidFill>
                <a:latin typeface="Arial" charset="0"/>
              </a:rPr>
              <a:t>    </a:t>
            </a:r>
            <a:r>
              <a:rPr lang="en-GB" sz="2800" b="1" dirty="0" smtClean="0">
                <a:solidFill>
                  <a:srgbClr val="FF0000"/>
                </a:solidFill>
                <a:latin typeface="Arial" charset="0"/>
              </a:rPr>
              <a:t>-&gt;The Discovery of a Higgs-like particle!! </a:t>
            </a:r>
            <a:r>
              <a:rPr lang="en-GB" sz="3000" b="1" dirty="0" smtClean="0">
                <a:solidFill>
                  <a:srgbClr val="0000FF"/>
                </a:solidFill>
                <a:latin typeface="Arial" charset="0"/>
              </a:rPr>
              <a:t/>
            </a:r>
            <a:br>
              <a:rPr lang="en-GB" sz="3000" b="1" dirty="0" smtClean="0">
                <a:solidFill>
                  <a:srgbClr val="0000FF"/>
                </a:solidFill>
                <a:latin typeface="Arial" charset="0"/>
              </a:rPr>
            </a:br>
            <a:endParaRPr lang="en-GB" sz="3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28600" y="-76200"/>
            <a:ext cx="853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</a:t>
            </a:r>
            <a:r>
              <a:rPr lang="en-US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Structure of Matter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876800" y="1929348"/>
            <a:ext cx="3916457" cy="378565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Quarks</a:t>
            </a:r>
            <a:r>
              <a:rPr lang="en-GB" sz="2400" dirty="0" smtClean="0">
                <a:solidFill>
                  <a:srgbClr val="0000FF"/>
                </a:solidFill>
              </a:rPr>
              <a:t> and </a:t>
            </a:r>
            <a:r>
              <a:rPr lang="en-GB" sz="2400" dirty="0" smtClean="0">
                <a:solidFill>
                  <a:srgbClr val="FF0000"/>
                </a:solidFill>
              </a:rPr>
              <a:t>electrons </a:t>
            </a:r>
            <a:r>
              <a:rPr lang="en-GB" sz="2400" dirty="0" smtClean="0">
                <a:solidFill>
                  <a:srgbClr val="0000FF"/>
                </a:solidFill>
              </a:rPr>
              <a:t>are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the smallest </a:t>
            </a:r>
            <a:r>
              <a:rPr lang="en-GB" sz="2400" dirty="0" smtClean="0">
                <a:solidFill>
                  <a:srgbClr val="FF0000"/>
                </a:solidFill>
              </a:rPr>
              <a:t>building blocks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of matter that we know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of today.</a:t>
            </a:r>
          </a:p>
          <a:p>
            <a:endParaRPr lang="en-GB" sz="2400" dirty="0" smtClean="0"/>
          </a:p>
          <a:p>
            <a:r>
              <a:rPr lang="en-GB" sz="2400" dirty="0" smtClean="0">
                <a:solidFill>
                  <a:srgbClr val="0000FF"/>
                </a:solidFill>
              </a:rPr>
              <a:t>Are there still smaller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particles?</a:t>
            </a:r>
          </a:p>
          <a:p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FF0000"/>
                </a:solidFill>
              </a:rPr>
              <a:t>The Large </a:t>
            </a:r>
            <a:r>
              <a:rPr lang="en-GB" sz="2400" dirty="0" err="1" smtClean="0">
                <a:solidFill>
                  <a:srgbClr val="FF0000"/>
                </a:solidFill>
              </a:rPr>
              <a:t>Hadron</a:t>
            </a:r>
            <a:r>
              <a:rPr lang="en-GB" sz="2400" dirty="0" smtClean="0">
                <a:solidFill>
                  <a:srgbClr val="FF0000"/>
                </a:solidFill>
              </a:rPr>
              <a:t> Collider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will address this question!</a:t>
            </a:r>
          </a:p>
          <a:p>
            <a:endParaRPr lang="en-GB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219200" y="838200"/>
            <a:ext cx="3124200" cy="5943600"/>
            <a:chOff x="457200" y="1143000"/>
            <a:chExt cx="2180492" cy="5365750"/>
          </a:xfrm>
        </p:grpSpPr>
        <p:pic>
          <p:nvPicPr>
            <p:cNvPr id="6" name="Picture 1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" y="1828800"/>
              <a:ext cx="2180492" cy="4679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457200" y="1143000"/>
              <a:ext cx="953767" cy="40005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b="1" dirty="0">
                  <a:solidFill>
                    <a:schemeClr val="accent2"/>
                  </a:solidFill>
                </a:rPr>
                <a:t>Matter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76200"/>
            <a:ext cx="8229600" cy="9048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Many Other </a:t>
            </a:r>
            <a:r>
              <a:rPr lang="en-US" sz="3600" dirty="0"/>
              <a:t>New Physics Ideas…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1692" y="838200"/>
            <a:ext cx="8053754" cy="4876800"/>
          </a:xfrm>
          <a:solidFill>
            <a:srgbClr val="FFFF66"/>
          </a:solidFill>
        </p:spPr>
        <p:txBody>
          <a:bodyPr/>
          <a:lstStyle/>
          <a:p>
            <a:pPr eaLnBrk="1" hangingPunct="1"/>
            <a:r>
              <a:rPr lang="en-US" sz="2000" dirty="0">
                <a:solidFill>
                  <a:srgbClr val="FF0000"/>
                </a:solidFill>
              </a:rPr>
              <a:t>Plenty!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Compositeness/excited quarks &amp; leptons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Little Higgs </a:t>
            </a:r>
            <a:r>
              <a:rPr lang="en-US" sz="2000" dirty="0" smtClean="0">
                <a:solidFill>
                  <a:srgbClr val="0000FF"/>
                </a:solidFill>
              </a:rPr>
              <a:t>Models</a:t>
            </a:r>
          </a:p>
          <a:p>
            <a:pPr lvl="1" eaLnBrk="1" hangingPunct="1"/>
            <a:r>
              <a:rPr lang="en-US" sz="2000" dirty="0" err="1" smtClean="0">
                <a:solidFill>
                  <a:srgbClr val="0000FF"/>
                </a:solidFill>
              </a:rPr>
              <a:t>leptoquarks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String balls/T balls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Bi-leptons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RP-Violating SUSY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SUSY+ Extra dimensions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 eaLnBrk="1" hangingPunct="1"/>
            <a:r>
              <a:rPr lang="en-US" sz="2000" dirty="0" err="1" smtClean="0">
                <a:solidFill>
                  <a:srgbClr val="0000FF"/>
                </a:solidFill>
              </a:rPr>
              <a:t>Unparticles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 eaLnBrk="1" hangingPunct="1"/>
            <a:r>
              <a:rPr lang="en-US" sz="2000" dirty="0" err="1" smtClean="0">
                <a:solidFill>
                  <a:srgbClr val="0000FF"/>
                </a:solidFill>
              </a:rPr>
              <a:t>Classicalons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 eaLnBrk="1" hangingPunct="1"/>
            <a:r>
              <a:rPr lang="en-US" sz="2000" dirty="0" smtClean="0">
                <a:solidFill>
                  <a:srgbClr val="0000FF"/>
                </a:solidFill>
              </a:rPr>
              <a:t>Dark/Hidden sectors</a:t>
            </a:r>
          </a:p>
          <a:p>
            <a:pPr lvl="1" eaLnBrk="1" hangingPunct="1"/>
            <a:r>
              <a:rPr lang="en-US" sz="2000" dirty="0" smtClean="0">
                <a:solidFill>
                  <a:srgbClr val="0000FF"/>
                </a:solidFill>
              </a:rPr>
              <a:t>Colored resonances</a:t>
            </a:r>
          </a:p>
          <a:p>
            <a:pPr lvl="1" eaLnBrk="1" hangingPunct="1"/>
            <a:r>
              <a:rPr lang="en-US" sz="2000" dirty="0" smtClean="0">
                <a:solidFill>
                  <a:srgbClr val="0000FF"/>
                </a:solidFill>
              </a:rPr>
              <a:t>And more….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81926" name="Picture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5697416" y="2057400"/>
            <a:ext cx="3005504" cy="30876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81927" name="Text Box 5"/>
          <p:cNvSpPr txBox="1">
            <a:spLocks noChangeArrowheads="1"/>
          </p:cNvSpPr>
          <p:nvPr/>
        </p:nvSpPr>
        <p:spPr bwMode="auto">
          <a:xfrm>
            <a:off x="914400" y="5791201"/>
            <a:ext cx="6603941" cy="830997"/>
          </a:xfrm>
          <a:prstGeom prst="rect">
            <a:avLst/>
          </a:prstGeom>
          <a:solidFill>
            <a:srgbClr val="00FFFF"/>
          </a:solidFill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Have to keep our eyes open for all possibilities: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Food for many PhD theses!</a:t>
            </a:r>
            <a:r>
              <a:rPr lang="en-US" sz="2400" dirty="0" smtClean="0">
                <a:solidFill>
                  <a:srgbClr val="FF0000"/>
                </a:solidFill>
              </a:rPr>
              <a:t>! And Discoveries!!!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/>
          <a:lstStyle/>
          <a:p>
            <a:r>
              <a:rPr lang="en-US" sz="3200" dirty="0" err="1" smtClean="0">
                <a:latin typeface="Arial" charset="0"/>
              </a:rPr>
              <a:t>MoEDAL</a:t>
            </a:r>
            <a:r>
              <a:rPr lang="en-US" sz="3200" dirty="0" smtClean="0">
                <a:latin typeface="Arial" charset="0"/>
              </a:rPr>
              <a:t>: </a:t>
            </a:r>
            <a:r>
              <a:rPr lang="en-US" sz="2600" dirty="0" smtClean="0">
                <a:latin typeface="Arial" charset="0"/>
              </a:rPr>
              <a:t>Monopole </a:t>
            </a:r>
            <a:r>
              <a:rPr lang="en-US" sz="2600" dirty="0">
                <a:latin typeface="Arial" charset="0"/>
              </a:rPr>
              <a:t>and Exotics Detector at the LHC</a:t>
            </a:r>
          </a:p>
        </p:txBody>
      </p:sp>
      <p:pic>
        <p:nvPicPr>
          <p:cNvPr id="39939" name="Picture 4" descr="Picture 23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4062" y="4419600"/>
            <a:ext cx="320919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6" descr="Picture 235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3723" y="2590801"/>
            <a:ext cx="2602523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9" descr="moedal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27077" y="1447801"/>
            <a:ext cx="3024554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Text Box 10"/>
          <p:cNvSpPr txBox="1">
            <a:spLocks noChangeArrowheads="1"/>
          </p:cNvSpPr>
          <p:nvPr/>
        </p:nvSpPr>
        <p:spPr bwMode="auto">
          <a:xfrm>
            <a:off x="2954215" y="3352801"/>
            <a:ext cx="2052164" cy="707886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Direct Monopole</a:t>
            </a:r>
          </a:p>
          <a:p>
            <a:r>
              <a:rPr lang="en-US">
                <a:latin typeface="Arial" charset="0"/>
              </a:rPr>
              <a:t> production</a:t>
            </a:r>
          </a:p>
        </p:txBody>
      </p:sp>
      <p:pic>
        <p:nvPicPr>
          <p:cNvPr id="39943" name="Picture 11" descr="moedal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97416" y="3733800"/>
            <a:ext cx="2681654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4" name="Text Box 12"/>
          <p:cNvSpPr txBox="1">
            <a:spLocks noChangeArrowheads="1"/>
          </p:cNvSpPr>
          <p:nvPr/>
        </p:nvSpPr>
        <p:spPr bwMode="auto">
          <a:xfrm>
            <a:off x="4994031" y="5715001"/>
            <a:ext cx="4138573" cy="707886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Remove the sheets after some </a:t>
            </a:r>
          </a:p>
          <a:p>
            <a:r>
              <a:rPr lang="en-US">
                <a:latin typeface="Arial" charset="0"/>
              </a:rPr>
              <a:t>running time and inspect for ‘holes’</a:t>
            </a:r>
          </a:p>
        </p:txBody>
      </p:sp>
      <p:sp>
        <p:nvSpPr>
          <p:cNvPr id="39945" name="Text Box 8"/>
          <p:cNvSpPr txBox="1">
            <a:spLocks noChangeArrowheads="1"/>
          </p:cNvSpPr>
          <p:nvPr/>
        </p:nvSpPr>
        <p:spPr bwMode="auto">
          <a:xfrm>
            <a:off x="211016" y="1422400"/>
            <a:ext cx="5444394" cy="1015663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charset="0"/>
              </a:rPr>
              <a:t>Heavy particles which carry “magnetic charge”</a:t>
            </a:r>
          </a:p>
          <a:p>
            <a:r>
              <a:rPr lang="en-US" dirty="0">
                <a:solidFill>
                  <a:srgbClr val="0000FF"/>
                </a:solidFill>
                <a:latin typeface="Arial" charset="0"/>
              </a:rPr>
              <a:t>Could </a:t>
            </a:r>
            <a:r>
              <a:rPr lang="en-US" dirty="0" err="1">
                <a:solidFill>
                  <a:srgbClr val="0000FF"/>
                </a:solidFill>
                <a:latin typeface="Arial" charset="0"/>
              </a:rPr>
              <a:t>eg</a:t>
            </a:r>
            <a:r>
              <a:rPr lang="en-US" dirty="0">
                <a:solidFill>
                  <a:srgbClr val="0000FF"/>
                </a:solidFill>
                <a:latin typeface="Arial" charset="0"/>
              </a:rPr>
              <a:t> explain why particles have “integer </a:t>
            </a:r>
          </a:p>
          <a:p>
            <a:r>
              <a:rPr lang="en-US" dirty="0">
                <a:solidFill>
                  <a:srgbClr val="0000FF"/>
                </a:solidFill>
                <a:latin typeface="Arial" charset="0"/>
              </a:rPr>
              <a:t>electric charge”</a:t>
            </a:r>
          </a:p>
        </p:txBody>
      </p:sp>
      <p:pic>
        <p:nvPicPr>
          <p:cNvPr id="10" name="Image 9" descr="Screen shot 2012-09-19 at 12.39.50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8800" y="1143000"/>
            <a:ext cx="3392194" cy="25831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1-11-07 at 1.58.4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4181" y="1905000"/>
            <a:ext cx="4186019" cy="352697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9906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LHC</a:t>
            </a:r>
            <a:r>
              <a:rPr lang="en-US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data and Theorists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" name="Espace réservé du contenu 5" descr="Screen shot 2011-09-09 at 4.48.50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" y="1066800"/>
            <a:ext cx="5340582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Screen shot 2011-09-09 at 4.49.22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00200"/>
            <a:ext cx="513470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3429000" y="1066800"/>
            <a:ext cx="987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NOW!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1-10-03 at 1.47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838200"/>
            <a:ext cx="8610600" cy="547422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505200" y="762000"/>
            <a:ext cx="33271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H. Murayama </a:t>
            </a:r>
          </a:p>
          <a:p>
            <a:r>
              <a:rPr lang="en-GB" dirty="0" smtClean="0"/>
              <a:t>ICFA Seminar October 2011</a:t>
            </a:r>
            <a:endParaRPr lang="en-GB" dirty="0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304800" y="-152400"/>
            <a:ext cx="8610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How does it feel to be a (BSM) Theorist</a:t>
            </a:r>
            <a:r>
              <a:rPr kumimoji="0" lang="en-GB" sz="3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?</a:t>
            </a:r>
            <a:endParaRPr kumimoji="0" lang="en-GB" sz="3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re 1"/>
          <p:cNvSpPr>
            <a:spLocks noGrp="1"/>
          </p:cNvSpPr>
          <p:nvPr>
            <p:ph type="title"/>
          </p:nvPr>
        </p:nvSpPr>
        <p:spPr>
          <a:xfrm>
            <a:off x="211015" y="-152400"/>
            <a:ext cx="8710246" cy="866775"/>
          </a:xfrm>
        </p:spPr>
        <p:txBody>
          <a:bodyPr/>
          <a:lstStyle/>
          <a:p>
            <a:r>
              <a:rPr lang="fr-FR" sz="3800" dirty="0" err="1" smtClean="0">
                <a:latin typeface="Arial" charset="0"/>
              </a:rPr>
              <a:t>Summary</a:t>
            </a:r>
            <a:r>
              <a:rPr lang="fr-FR" sz="3800" dirty="0" smtClean="0">
                <a:latin typeface="Arial" charset="0"/>
              </a:rPr>
              <a:t>: The </a:t>
            </a:r>
            <a:r>
              <a:rPr lang="fr-FR" sz="3800" dirty="0" err="1" smtClean="0">
                <a:latin typeface="Arial" charset="0"/>
              </a:rPr>
              <a:t>Searches</a:t>
            </a:r>
            <a:r>
              <a:rPr lang="fr-FR" sz="3800" dirty="0" smtClean="0">
                <a:latin typeface="Arial" charset="0"/>
              </a:rPr>
              <a:t> </a:t>
            </a:r>
            <a:r>
              <a:rPr lang="fr-FR" sz="3800" dirty="0" err="1" smtClean="0">
                <a:latin typeface="Arial" charset="0"/>
              </a:rPr>
              <a:t>at</a:t>
            </a:r>
            <a:r>
              <a:rPr lang="fr-FR" sz="3800" dirty="0" smtClean="0">
                <a:latin typeface="Arial" charset="0"/>
              </a:rPr>
              <a:t> the LHC!</a:t>
            </a:r>
            <a:endParaRPr lang="fr-FR" sz="3800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2288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6997212" y="6281739"/>
            <a:ext cx="1918188" cy="542925"/>
          </a:xfrm>
          <a:prstGeom prst="rect">
            <a:avLst/>
          </a:prstGeom>
          <a:noFill/>
        </p:spPr>
        <p:txBody>
          <a:bodyPr/>
          <a:lstStyle/>
          <a:p>
            <a:fld id="{6AD3E268-318B-4D40-8509-39873DE903DA}" type="slidenum">
              <a:rPr lang="en-US" smtClean="0"/>
              <a:pPr/>
              <a:t>63</a:t>
            </a:fld>
            <a:endParaRPr lang="en-US" smtClean="0"/>
          </a:p>
        </p:txBody>
      </p:sp>
      <p:sp>
        <p:nvSpPr>
          <p:cNvPr id="146436" name="Rectangle 4"/>
          <p:cNvSpPr>
            <a:spLocks noChangeArrowheads="1"/>
          </p:cNvSpPr>
          <p:nvPr/>
        </p:nvSpPr>
        <p:spPr bwMode="auto">
          <a:xfrm>
            <a:off x="0" y="838200"/>
            <a:ext cx="9144000" cy="579120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NZ">
              <a:solidFill>
                <a:schemeClr val="tx1"/>
              </a:solidFill>
              <a:latin typeface="Tahoma" charset="0"/>
            </a:endParaRPr>
          </a:p>
        </p:txBody>
      </p:sp>
      <p:sp>
        <p:nvSpPr>
          <p:cNvPr id="122885" name="Espace réservé du contenu 2"/>
          <p:cNvSpPr txBox="1">
            <a:spLocks/>
          </p:cNvSpPr>
          <p:nvPr/>
        </p:nvSpPr>
        <p:spPr bwMode="auto">
          <a:xfrm>
            <a:off x="0" y="838200"/>
            <a:ext cx="8991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LHC has entered a new territory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 The ATLAS and CMS experiments are heavily engaged in searches for new physics. The most popular example is SUSY, but many other New Physics model searches are covered.   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No </a:t>
            </a:r>
            <a:r>
              <a:rPr lang="en-GB" sz="24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sign of new physics 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yet in the first 20 fb</a:t>
            </a:r>
            <a:r>
              <a:rPr lang="en-GB" sz="2400" baseline="300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-1  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at 8 </a:t>
            </a:r>
            <a:r>
              <a:rPr lang="en-GB" sz="2400" dirty="0" err="1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TeV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with the analyses reported in this lecture.. 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This starts to cut into the ‘preferred regions’ for a large number of models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More exotic channels are now being covered: monopoles, fractional or multiple charged particles, long lived particles…  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Still many unexplored channels left to explore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LHC did its </a:t>
            </a:r>
            <a:r>
              <a:rPr lang="en-GB" sz="2400" dirty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part so far with a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great run in 2011 and 2012  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Collected about 20 fb</a:t>
            </a:r>
            <a:r>
              <a:rPr lang="en-GB" sz="2400" baseline="300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-1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@ 8 </a:t>
            </a:r>
            <a:r>
              <a:rPr lang="en-GB" sz="2400" dirty="0" err="1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TeV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by end of 2012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In 2015 the energy will be 13/14 </a:t>
            </a:r>
            <a:r>
              <a:rPr lang="en-GB" sz="2400" dirty="0" err="1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TeV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, 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excellent for searches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                           And maybe one day soon:</a:t>
            </a:r>
            <a:endParaRPr lang="en-GB" sz="2400" dirty="0">
              <a:solidFill>
                <a:srgbClr val="FF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6734217" y="4343400"/>
            <a:ext cx="2409783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123907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AE51C1F0-C510-9F42-A99B-266FB018E6C9}" type="slidenum">
              <a:rPr lang="fr-CH" smtClean="0"/>
              <a:pPr/>
              <a:t>64</a:t>
            </a:fld>
            <a:r>
              <a:rPr lang="fr-CH" smtClean="0"/>
              <a:t> </a:t>
            </a:r>
            <a:endParaRPr lang="fr-FR" smtClean="0"/>
          </a:p>
        </p:txBody>
      </p:sp>
      <p:sp>
        <p:nvSpPr>
          <p:cNvPr id="12390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23909" name="Picture 3" descr="BigBa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08900" name="Text Box 4"/>
          <p:cNvSpPr txBox="1">
            <a:spLocks noChangeArrowheads="1"/>
          </p:cNvSpPr>
          <p:nvPr/>
        </p:nvSpPr>
        <p:spPr bwMode="auto">
          <a:xfrm>
            <a:off x="3099289" y="2682876"/>
            <a:ext cx="3549094" cy="707886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Electro-weak phase transition</a:t>
            </a:r>
            <a:endParaRPr lang="en-US" dirty="0" smtClean="0">
              <a:solidFill>
                <a:srgbClr val="0000CC"/>
              </a:solidFill>
              <a:latin typeface="Arial" charset="0"/>
            </a:endParaRPr>
          </a:p>
          <a:p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(Higgs,…)</a:t>
            </a:r>
            <a:endParaRPr lang="en-US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3408901" name="Line 5"/>
          <p:cNvSpPr>
            <a:spLocks noChangeShapeType="1"/>
          </p:cNvSpPr>
          <p:nvPr/>
        </p:nvSpPr>
        <p:spPr bwMode="auto">
          <a:xfrm flipH="1" flipV="1">
            <a:off x="2672861" y="2743200"/>
            <a:ext cx="422031" cy="1524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08902" name="Text Box 6"/>
          <p:cNvSpPr txBox="1">
            <a:spLocks noChangeArrowheads="1"/>
          </p:cNvSpPr>
          <p:nvPr/>
        </p:nvSpPr>
        <p:spPr bwMode="auto">
          <a:xfrm>
            <a:off x="3601916" y="4011614"/>
            <a:ext cx="2636634" cy="707886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QCD phase transition</a:t>
            </a:r>
          </a:p>
          <a:p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(quark gluon plasma)</a:t>
            </a:r>
            <a:endParaRPr lang="en-US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3408903" name="Line 7"/>
          <p:cNvSpPr>
            <a:spLocks noChangeShapeType="1"/>
          </p:cNvSpPr>
          <p:nvPr/>
        </p:nvSpPr>
        <p:spPr bwMode="auto">
          <a:xfrm flipH="1">
            <a:off x="3165231" y="4191000"/>
            <a:ext cx="422031" cy="762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08904" name="Text Box 8"/>
          <p:cNvSpPr txBox="1">
            <a:spLocks noChangeArrowheads="1"/>
          </p:cNvSpPr>
          <p:nvPr/>
        </p:nvSpPr>
        <p:spPr bwMode="auto">
          <a:xfrm>
            <a:off x="5260731" y="5543550"/>
            <a:ext cx="3082895" cy="830997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CC"/>
                </a:solidFill>
                <a:latin typeface="Arial" charset="0"/>
              </a:rPr>
              <a:t>LHC</a:t>
            </a:r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 studies 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the first </a:t>
            </a:r>
          </a:p>
          <a:p>
            <a:r>
              <a:rPr lang="en-US" sz="2400" dirty="0">
                <a:solidFill>
                  <a:srgbClr val="0000CC"/>
                </a:solidFill>
                <a:latin typeface="Arial" charset="0"/>
              </a:rPr>
              <a:t>10</a:t>
            </a:r>
            <a:r>
              <a:rPr lang="en-US" sz="2400" baseline="30000" dirty="0">
                <a:solidFill>
                  <a:srgbClr val="0000CC"/>
                </a:solidFill>
                <a:latin typeface="Arial" charset="0"/>
              </a:rPr>
              <a:t>-10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 -10</a:t>
            </a:r>
            <a:r>
              <a:rPr lang="en-US" sz="2400" baseline="30000" dirty="0">
                <a:solidFill>
                  <a:srgbClr val="0000CC"/>
                </a:solidFill>
                <a:latin typeface="Arial" charset="0"/>
              </a:rPr>
              <a:t>-5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 seconds…</a:t>
            </a:r>
            <a:r>
              <a:rPr lang="en-US" sz="2400" dirty="0">
                <a:solidFill>
                  <a:srgbClr val="0000CC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08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08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08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08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08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8900" grpId="0" animBg="1"/>
      <p:bldP spid="3408901" grpId="0" animBg="1"/>
      <p:bldP spid="3408902" grpId="0" animBg="1"/>
      <p:bldP spid="3408903" grpId="0" animBg="1"/>
      <p:bldP spid="3408904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239000" cy="904875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Matter-Antimatter</a:t>
            </a:r>
          </a:p>
        </p:txBody>
      </p:sp>
      <p:pic>
        <p:nvPicPr>
          <p:cNvPr id="118789" name="Picture 3" descr="lhcblogo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4149969" y="2036764"/>
            <a:ext cx="2070589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90" name="Text Box 4"/>
          <p:cNvSpPr txBox="1">
            <a:spLocks noChangeArrowheads="1"/>
          </p:cNvSpPr>
          <p:nvPr/>
        </p:nvSpPr>
        <p:spPr bwMode="auto">
          <a:xfrm>
            <a:off x="414705" y="822325"/>
            <a:ext cx="8307265" cy="1200150"/>
          </a:xfrm>
          <a:prstGeom prst="rect">
            <a:avLst/>
          </a:prstGeom>
          <a:solidFill>
            <a:srgbClr val="CCFFCC"/>
          </a:solidFill>
          <a:ln w="317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0000CC"/>
                </a:solidFill>
                <a:latin typeface="Arial" charset="0"/>
              </a:rPr>
              <a:t>The properties and subtle differences of matter and anti-matter using mesons containing the beauty quark, will be studied further in the </a:t>
            </a:r>
            <a:r>
              <a:rPr lang="en-US" sz="2400">
                <a:solidFill>
                  <a:srgbClr val="CC0000"/>
                </a:solidFill>
                <a:latin typeface="Arial" charset="0"/>
              </a:rPr>
              <a:t>LHCb experiment</a:t>
            </a:r>
          </a:p>
        </p:txBody>
      </p:sp>
      <p:pic>
        <p:nvPicPr>
          <p:cNvPr id="118791" name="Picture 5" descr="page_38_EarlyUniverse"/>
          <p:cNvPicPr>
            <a:picLocks noChangeAspect="1" noChangeArrowheads="1"/>
          </p:cNvPicPr>
          <p:nvPr/>
        </p:nvPicPr>
        <p:blipFill>
          <a:blip r:embed="rId4">
            <a:lum bright="16000"/>
          </a:blip>
          <a:srcRect/>
          <a:stretch>
            <a:fillRect/>
          </a:stretch>
        </p:blipFill>
        <p:spPr bwMode="auto">
          <a:xfrm>
            <a:off x="1125415" y="2895601"/>
            <a:ext cx="2461846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02758" name="Picture 6" descr="page_38_TodaysUniverse"/>
          <p:cNvPicPr>
            <a:picLocks noChangeAspect="1" noChangeArrowheads="1"/>
          </p:cNvPicPr>
          <p:nvPr/>
        </p:nvPicPr>
        <p:blipFill>
          <a:blip r:embed="rId5">
            <a:lum bright="16000"/>
          </a:blip>
          <a:srcRect/>
          <a:stretch>
            <a:fillRect/>
          </a:stretch>
        </p:blipFill>
        <p:spPr bwMode="auto">
          <a:xfrm>
            <a:off x="1156189" y="2895600"/>
            <a:ext cx="2431073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793" name="Picture 7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/>
              <a:stretch>
                <a:fillRect/>
              </a:stretch>
            </p:blipFill>
          </mc:Choice>
          <mc:Fallback>
            <p:blipFill>
              <a:blip r:embed="rId7"/>
              <a:srcRect/>
              <a:stretch>
                <a:fillRect/>
              </a:stretch>
            </p:blipFill>
          </mc:Fallback>
        </mc:AlternateContent>
        <p:spPr bwMode="auto">
          <a:xfrm>
            <a:off x="6752493" y="1914526"/>
            <a:ext cx="1899138" cy="15906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118794" name="Picture 9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8">
                <a:lum bright="14000"/>
              </a:blip>
              <a:srcRect/>
              <a:stretch>
                <a:fillRect/>
              </a:stretch>
            </p:blipFill>
          </mc:Choice>
          <mc:Fallback>
            <p:blipFill>
              <a:blip r:embed="rId9">
                <a:lum bright="14000"/>
              </a:blip>
              <a:srcRect/>
              <a:stretch>
                <a:fillRect/>
              </a:stretch>
            </p:blipFill>
          </mc:Fallback>
        </mc:AlternateContent>
        <p:spPr bwMode="auto">
          <a:xfrm>
            <a:off x="4712677" y="3581400"/>
            <a:ext cx="3302977" cy="4953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2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02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3461122" name="Text Box 2"/>
          <p:cNvSpPr txBox="1">
            <a:spLocks noChangeArrowheads="1"/>
          </p:cNvSpPr>
          <p:nvPr/>
        </p:nvSpPr>
        <p:spPr bwMode="auto">
          <a:xfrm>
            <a:off x="441081" y="1031876"/>
            <a:ext cx="5904180" cy="830997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Times New Roman" charset="0"/>
              </a:rPr>
              <a:t>Electromagnetism:</a:t>
            </a:r>
          </a:p>
          <a:p>
            <a:r>
              <a:rPr lang="en-US" sz="2400" dirty="0">
                <a:solidFill>
                  <a:srgbClr val="FFFF00"/>
                </a:solidFill>
                <a:latin typeface="Times New Roman" charset="0"/>
              </a:rPr>
              <a:t>	gives light, radio, holds atoms together</a:t>
            </a:r>
          </a:p>
        </p:txBody>
      </p:sp>
      <p:sp>
        <p:nvSpPr>
          <p:cNvPr id="3461123" name="Text Box 3"/>
          <p:cNvSpPr txBox="1">
            <a:spLocks noChangeArrowheads="1"/>
          </p:cNvSpPr>
          <p:nvPr/>
        </p:nvSpPr>
        <p:spPr bwMode="auto">
          <a:xfrm>
            <a:off x="457201" y="2133601"/>
            <a:ext cx="3689231" cy="830997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Times New Roman" charset="0"/>
              </a:rPr>
              <a:t>Strong Nuclear Force:</a:t>
            </a:r>
          </a:p>
          <a:p>
            <a:r>
              <a:rPr lang="en-US" sz="2400" dirty="0">
                <a:solidFill>
                  <a:srgbClr val="FFFF00"/>
                </a:solidFill>
                <a:latin typeface="Times New Roman" charset="0"/>
              </a:rPr>
              <a:t>	holds nuclei together</a:t>
            </a:r>
          </a:p>
        </p:txBody>
      </p:sp>
      <p:sp>
        <p:nvSpPr>
          <p:cNvPr id="3461124" name="Text Box 4"/>
          <p:cNvSpPr txBox="1">
            <a:spLocks noChangeArrowheads="1"/>
          </p:cNvSpPr>
          <p:nvPr/>
        </p:nvSpPr>
        <p:spPr bwMode="auto">
          <a:xfrm>
            <a:off x="501161" y="2133600"/>
            <a:ext cx="1846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2400">
              <a:solidFill>
                <a:schemeClr val="tx1"/>
              </a:solidFill>
              <a:latin typeface="Times New Roman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64881" y="4587876"/>
            <a:ext cx="8398119" cy="2193925"/>
            <a:chOff x="230" y="2890"/>
            <a:chExt cx="5290" cy="1382"/>
          </a:xfrm>
        </p:grpSpPr>
        <p:pic>
          <p:nvPicPr>
            <p:cNvPr id="3461126" name="Picture 6" descr="galaxy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92" y="2890"/>
              <a:ext cx="1728" cy="1382"/>
            </a:xfrm>
            <a:prstGeom prst="rect">
              <a:avLst/>
            </a:prstGeom>
            <a:noFill/>
          </p:spPr>
        </p:pic>
        <p:sp>
          <p:nvSpPr>
            <p:cNvPr id="3461127" name="Text Box 7"/>
            <p:cNvSpPr txBox="1">
              <a:spLocks noChangeArrowheads="1"/>
            </p:cNvSpPr>
            <p:nvPr/>
          </p:nvSpPr>
          <p:spPr bwMode="auto">
            <a:xfrm>
              <a:off x="230" y="3578"/>
              <a:ext cx="3293" cy="291"/>
            </a:xfrm>
            <a:prstGeom prst="rect">
              <a:avLst/>
            </a:prstGeom>
            <a:solidFill>
              <a:srgbClr val="00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0"/>
                  </a:solidFill>
                  <a:latin typeface="Times New Roman" charset="0"/>
                </a:rPr>
                <a:t>Gravity:  holds </a:t>
              </a:r>
              <a:r>
                <a:rPr lang="en-US" sz="2400" dirty="0">
                  <a:solidFill>
                    <a:srgbClr val="FFFF00"/>
                  </a:solidFill>
                  <a:latin typeface="Times New Roman" charset="0"/>
                </a:rPr>
                <a:t>planets and stars together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860681" y="2133600"/>
            <a:ext cx="3978519" cy="2286000"/>
            <a:chOff x="3062" y="1344"/>
            <a:chExt cx="2506" cy="1440"/>
          </a:xfrm>
        </p:grpSpPr>
        <p:pic>
          <p:nvPicPr>
            <p:cNvPr id="3461129" name="Picture 9" descr="Beta decay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37" y="1956"/>
              <a:ext cx="2131" cy="8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3461130" name="Text Box 10"/>
            <p:cNvSpPr txBox="1">
              <a:spLocks noChangeArrowheads="1"/>
            </p:cNvSpPr>
            <p:nvPr/>
          </p:nvSpPr>
          <p:spPr bwMode="auto">
            <a:xfrm>
              <a:off x="3155" y="1440"/>
              <a:ext cx="116" cy="2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3461131" name="Text Box 11"/>
            <p:cNvSpPr txBox="1">
              <a:spLocks noChangeArrowheads="1"/>
            </p:cNvSpPr>
            <p:nvPr/>
          </p:nvSpPr>
          <p:spPr bwMode="auto">
            <a:xfrm>
              <a:off x="3062" y="1344"/>
              <a:ext cx="2136" cy="523"/>
            </a:xfrm>
            <a:prstGeom prst="rect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FFFF00"/>
                  </a:solidFill>
                  <a:latin typeface="Times New Roman" charset="0"/>
                </a:rPr>
                <a:t>Weak Nuclear Force:</a:t>
              </a:r>
            </a:p>
            <a:p>
              <a:r>
                <a:rPr lang="en-US" sz="2400">
                  <a:solidFill>
                    <a:srgbClr val="FFFF00"/>
                  </a:solidFill>
                  <a:latin typeface="Times New Roman" charset="0"/>
                </a:rPr>
                <a:t>	gives radioactivity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09601" y="3089276"/>
            <a:ext cx="4632075" cy="2320925"/>
            <a:chOff x="384" y="1946"/>
            <a:chExt cx="2918" cy="1462"/>
          </a:xfrm>
        </p:grpSpPr>
        <p:pic>
          <p:nvPicPr>
            <p:cNvPr id="3461133" name="Picture 13" descr="Sun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4" y="1946"/>
              <a:ext cx="1800" cy="14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3461134" name="Text Box 14"/>
            <p:cNvSpPr txBox="1">
              <a:spLocks noChangeArrowheads="1"/>
            </p:cNvSpPr>
            <p:nvPr/>
          </p:nvSpPr>
          <p:spPr bwMode="auto">
            <a:xfrm>
              <a:off x="2384" y="2330"/>
              <a:ext cx="918" cy="98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400">
                  <a:solidFill>
                    <a:schemeClr val="tx1"/>
                  </a:solidFill>
                  <a:latin typeface="Times New Roman" charset="0"/>
                </a:rPr>
                <a:t>together</a:t>
              </a:r>
            </a:p>
            <a:p>
              <a:pPr algn="ctr"/>
              <a:r>
                <a:rPr lang="en-US" sz="2400">
                  <a:solidFill>
                    <a:schemeClr val="tx1"/>
                  </a:solidFill>
                  <a:latin typeface="Times New Roman" charset="0"/>
                </a:rPr>
                <a:t>they make</a:t>
              </a:r>
            </a:p>
            <a:p>
              <a:pPr algn="ctr"/>
              <a:r>
                <a:rPr lang="en-US" sz="2400">
                  <a:solidFill>
                    <a:schemeClr val="tx1"/>
                  </a:solidFill>
                  <a:latin typeface="Times New Roman" charset="0"/>
                </a:rPr>
                <a:t>the Sun</a:t>
              </a:r>
            </a:p>
            <a:p>
              <a:pPr algn="ctr"/>
              <a:r>
                <a:rPr lang="en-US" sz="2400">
                  <a:solidFill>
                    <a:schemeClr val="tx1"/>
                  </a:solidFill>
                  <a:latin typeface="Times New Roman" charset="0"/>
                </a:rPr>
                <a:t>shine</a:t>
              </a:r>
            </a:p>
          </p:txBody>
        </p:sp>
      </p:grp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228600" y="-76200"/>
            <a:ext cx="853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Fundamental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Forces of Nature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7924800" y="3124200"/>
            <a:ext cx="91440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US" dirty="0" smtClean="0">
                <a:effectLst/>
              </a:rPr>
              <a:t>The “Standard Model”</a:t>
            </a: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230188" y="3505200"/>
            <a:ext cx="4270375" cy="3124200"/>
            <a:chOff x="1373" y="1920"/>
            <a:chExt cx="3272" cy="2288"/>
          </a:xfrm>
        </p:grpSpPr>
        <p:pic>
          <p:nvPicPr>
            <p:cNvPr id="26634" name="Picture 4" descr="QUarks_leptons etc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28" y="1920"/>
              <a:ext cx="2563" cy="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5" name="Rectangle 33"/>
            <p:cNvSpPr>
              <a:spLocks noChangeArrowheads="1"/>
            </p:cNvSpPr>
            <p:nvPr/>
          </p:nvSpPr>
          <p:spPr bwMode="auto">
            <a:xfrm rot="-5400000">
              <a:off x="649" y="2867"/>
              <a:ext cx="1801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b="1">
                  <a:solidFill>
                    <a:srgbClr val="FF0000"/>
                  </a:solidFill>
                </a:rPr>
                <a:t>Matter particles</a:t>
              </a:r>
            </a:p>
          </p:txBody>
        </p:sp>
        <p:sp>
          <p:nvSpPr>
            <p:cNvPr id="26636" name="Rectangle 34"/>
            <p:cNvSpPr>
              <a:spLocks noChangeArrowheads="1"/>
            </p:cNvSpPr>
            <p:nvPr/>
          </p:nvSpPr>
          <p:spPr bwMode="auto">
            <a:xfrm rot="5400000">
              <a:off x="3598" y="2836"/>
              <a:ext cx="1739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b="1">
                  <a:solidFill>
                    <a:schemeClr val="tx2"/>
                  </a:solidFill>
                </a:rPr>
                <a:t>Force particles</a:t>
              </a:r>
            </a:p>
          </p:txBody>
        </p:sp>
      </p:grpSp>
      <p:sp>
        <p:nvSpPr>
          <p:cNvPr id="26630" name="Text Box 14"/>
          <p:cNvSpPr txBox="1">
            <a:spLocks noChangeArrowheads="1"/>
          </p:cNvSpPr>
          <p:nvPr/>
        </p:nvSpPr>
        <p:spPr bwMode="auto">
          <a:xfrm>
            <a:off x="204788" y="987385"/>
            <a:ext cx="8710612" cy="190821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400" dirty="0">
                <a:solidFill>
                  <a:srgbClr val="0000FF"/>
                </a:solidFill>
              </a:rPr>
              <a:t>Over the last 100 years:</a:t>
            </a:r>
            <a:r>
              <a:rPr lang="el-GR" sz="2400" dirty="0">
                <a:solidFill>
                  <a:srgbClr val="0000FF"/>
                </a:solidFill>
              </a:rPr>
              <a:t> </a:t>
            </a:r>
            <a:r>
              <a:rPr lang="en-US" sz="2400" dirty="0">
                <a:solidFill>
                  <a:srgbClr val="0000FF"/>
                </a:solidFill>
              </a:rPr>
              <a:t>combination of</a:t>
            </a:r>
            <a:r>
              <a:rPr lang="en-US" sz="2400" dirty="0">
                <a:solidFill>
                  <a:schemeClr val="accent2"/>
                </a:solidFill>
              </a:rPr>
              <a:t> </a:t>
            </a:r>
          </a:p>
          <a:p>
            <a:pPr algn="ctr" eaLnBrk="0" hangingPunct="0"/>
            <a:r>
              <a:rPr lang="en-US" sz="2400" b="1" dirty="0">
                <a:solidFill>
                  <a:srgbClr val="FF0000"/>
                </a:solidFill>
              </a:rPr>
              <a:t>Quantum Mechanics and Special Theory of relativity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  <a:p>
            <a:pPr algn="ctr" eaLnBrk="0" hangingPunct="0"/>
            <a:r>
              <a:rPr lang="en-US" sz="2400" dirty="0">
                <a:solidFill>
                  <a:srgbClr val="0000FF"/>
                </a:solidFill>
              </a:rPr>
              <a:t>along with all new particles discovered has led to the</a:t>
            </a:r>
            <a:r>
              <a:rPr lang="en-US" sz="2400" dirty="0">
                <a:solidFill>
                  <a:srgbClr val="3333CC"/>
                </a:solidFill>
              </a:rPr>
              <a:t> </a:t>
            </a:r>
          </a:p>
          <a:p>
            <a:pPr algn="ctr" eaLnBrk="0" hangingPunct="0"/>
            <a:r>
              <a:rPr lang="en-US" sz="2400" b="1" dirty="0">
                <a:solidFill>
                  <a:srgbClr val="FF0000"/>
                </a:solidFill>
              </a:rPr>
              <a:t>Standard Model of Particle Physics.</a:t>
            </a:r>
          </a:p>
          <a:p>
            <a:pPr algn="ctr" eaLnBrk="0" hangingPunct="0"/>
            <a:r>
              <a:rPr lang="en-US" sz="2200" b="1" dirty="0">
                <a:solidFill>
                  <a:srgbClr val="FF0000"/>
                </a:solidFill>
              </a:rPr>
              <a:t>The new (final?) “Periodic Table” of fundamental </a:t>
            </a:r>
            <a:r>
              <a:rPr lang="en-US" sz="2200" b="1" dirty="0" smtClean="0">
                <a:solidFill>
                  <a:srgbClr val="FF0000"/>
                </a:solidFill>
              </a:rPr>
              <a:t>elements: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9" name="Rectangle 1028"/>
          <p:cNvSpPr>
            <a:spLocks noChangeArrowheads="1"/>
          </p:cNvSpPr>
          <p:nvPr/>
        </p:nvSpPr>
        <p:spPr bwMode="auto">
          <a:xfrm>
            <a:off x="4572000" y="3048000"/>
            <a:ext cx="4419600" cy="25545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b="1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The most </a:t>
            </a:r>
            <a:r>
              <a:rPr lang="en-US" b="1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basic </a:t>
            </a:r>
            <a:r>
              <a:rPr lang="en-US" b="1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mechanism of the SM, </a:t>
            </a:r>
            <a:r>
              <a:rPr lang="en-US" b="1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that of granting mass to </a:t>
            </a:r>
            <a:r>
              <a:rPr lang="en-US" b="1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particles remained a mystery for a long time   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A major step forward was made in  July 2012 with the discovery of what could be the long-sought Higgs boson!!</a:t>
            </a:r>
            <a:endParaRPr lang="en-US" b="1" dirty="0">
              <a:solidFill>
                <a:srgbClr val="FF0000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95403" y="3105090"/>
            <a:ext cx="121071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Fermions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898655" y="3105090"/>
            <a:ext cx="98754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Bosons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773013" y="5921514"/>
            <a:ext cx="4066187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Fermions:  particles with spin ½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Bosons: particles with integer spin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113667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A919C9D4-5679-3B44-B812-D138AB9C6241}" type="slidenum">
              <a:rPr lang="fr-CH" smtClean="0"/>
              <a:pPr/>
              <a:t>8</a:t>
            </a:fld>
            <a:r>
              <a:rPr lang="fr-CH" smtClean="0"/>
              <a:t> </a:t>
            </a:r>
            <a:endParaRPr lang="fr-FR" smtClean="0"/>
          </a:p>
        </p:txBody>
      </p:sp>
      <p:sp>
        <p:nvSpPr>
          <p:cNvPr id="1136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/>
          </a:p>
        </p:txBody>
      </p:sp>
      <p:pic>
        <p:nvPicPr>
          <p:cNvPr id="113669" name="Picture 4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369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0" name="Rectangle 6"/>
          <p:cNvSpPr>
            <a:spLocks noChangeArrowheads="1"/>
          </p:cNvSpPr>
          <p:nvPr/>
        </p:nvSpPr>
        <p:spPr bwMode="auto">
          <a:xfrm>
            <a:off x="914400" y="228600"/>
            <a:ext cx="7244862" cy="7620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50000">
                <a:srgbClr val="CCECFF"/>
              </a:gs>
              <a:gs pos="100000">
                <a:srgbClr val="0099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4000" b="1" dirty="0" smtClean="0">
                <a:solidFill>
                  <a:srgbClr val="0000CC"/>
                </a:solidFill>
              </a:rPr>
              <a:t> </a:t>
            </a:r>
            <a:r>
              <a:rPr lang="en-US" sz="4000" b="1" dirty="0" smtClean="0">
                <a:solidFill>
                  <a:srgbClr val="0000CC"/>
                </a:solidFill>
                <a:latin typeface="Arial" charset="0"/>
              </a:rPr>
              <a:t>The Hunt for the Higgs </a:t>
            </a:r>
            <a:endParaRPr lang="en-US" sz="4000" b="1" dirty="0">
              <a:solidFill>
                <a:srgbClr val="0000CC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" y="1235075"/>
            <a:ext cx="4191003" cy="822325"/>
            <a:chOff x="2160" y="960"/>
            <a:chExt cx="2640" cy="518"/>
          </a:xfrm>
        </p:grpSpPr>
        <p:sp>
          <p:nvSpPr>
            <p:cNvPr id="113685" name="Rectangle 10"/>
            <p:cNvSpPr>
              <a:spLocks noChangeArrowheads="1"/>
            </p:cNvSpPr>
            <p:nvPr/>
          </p:nvSpPr>
          <p:spPr bwMode="auto">
            <a:xfrm>
              <a:off x="2160" y="960"/>
              <a:ext cx="2640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686" name="Rectangle 11"/>
            <p:cNvSpPr>
              <a:spLocks noChangeArrowheads="1"/>
            </p:cNvSpPr>
            <p:nvPr/>
          </p:nvSpPr>
          <p:spPr bwMode="auto">
            <a:xfrm>
              <a:off x="2218" y="1002"/>
              <a:ext cx="517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FFFF0C"/>
                  </a:solidFill>
                  <a:latin typeface="Times" charset="0"/>
                </a:rPr>
                <a:t>Where </a:t>
              </a:r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7" name="Rectangle 12"/>
            <p:cNvSpPr>
              <a:spLocks noChangeArrowheads="1"/>
            </p:cNvSpPr>
            <p:nvPr/>
          </p:nvSpPr>
          <p:spPr bwMode="auto">
            <a:xfrm>
              <a:off x="2778" y="1002"/>
              <a:ext cx="194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FFFF0C"/>
                  </a:solidFill>
                  <a:latin typeface="Times" charset="0"/>
                </a:rPr>
                <a:t>do </a:t>
              </a:r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8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237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the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9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816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masses  of 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90" name="Rectangle 15"/>
            <p:cNvSpPr>
              <a:spLocks noChangeArrowheads="1"/>
            </p:cNvSpPr>
            <p:nvPr/>
          </p:nvSpPr>
          <p:spPr bwMode="auto">
            <a:xfrm>
              <a:off x="2218" y="1232"/>
              <a:ext cx="2546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elementary particles come from?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91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 smtClean="0">
                <a:solidFill>
                  <a:srgbClr val="FFFF0C"/>
                </a:solidFill>
                <a:latin typeface="Times" charset="0"/>
              </a:endParaRPr>
            </a:p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5334451" y="1066802"/>
            <a:ext cx="4114349" cy="1219201"/>
            <a:chOff x="2160" y="960"/>
            <a:chExt cx="2288" cy="768"/>
          </a:xfrm>
        </p:grpSpPr>
        <p:sp>
          <p:nvSpPr>
            <p:cNvPr id="113678" name="Rectangle 25"/>
            <p:cNvSpPr>
              <a:spLocks noChangeArrowheads="1"/>
            </p:cNvSpPr>
            <p:nvPr/>
          </p:nvSpPr>
          <p:spPr bwMode="auto">
            <a:xfrm>
              <a:off x="2160" y="960"/>
              <a:ext cx="2288" cy="76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679" name="Rectangle 26"/>
            <p:cNvSpPr>
              <a:spLocks noChangeArrowheads="1"/>
            </p:cNvSpPr>
            <p:nvPr/>
          </p:nvSpPr>
          <p:spPr bwMode="auto">
            <a:xfrm>
              <a:off x="2218" y="1002"/>
              <a:ext cx="2230" cy="69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The key  </a:t>
              </a:r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question (pre-2012):</a:t>
              </a:r>
            </a:p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Does the Higgs particle exist? </a:t>
              </a:r>
            </a:p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0" name="Rectangle 27"/>
            <p:cNvSpPr>
              <a:spLocks noChangeArrowheads="1"/>
            </p:cNvSpPr>
            <p:nvPr/>
          </p:nvSpPr>
          <p:spPr bwMode="auto">
            <a:xfrm>
              <a:off x="277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1" name="Rectangle 28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2" name="Rectangle 29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3" name="Rectangle 30"/>
            <p:cNvSpPr>
              <a:spLocks noChangeArrowheads="1"/>
            </p:cNvSpPr>
            <p:nvPr/>
          </p:nvSpPr>
          <p:spPr bwMode="auto">
            <a:xfrm>
              <a:off x="2208" y="1488"/>
              <a:ext cx="1749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If so, where </a:t>
              </a:r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is the Higgs?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4" name="Rectangle 31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pic>
        <p:nvPicPr>
          <p:cNvPr id="28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79800"/>
            <a:ext cx="4152900" cy="2692400"/>
          </a:xfrm>
          <a:prstGeom prst="rect">
            <a:avLst/>
          </a:prstGeom>
        </p:spPr>
      </p:pic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76200" y="5959475"/>
            <a:ext cx="3054350" cy="822325"/>
            <a:chOff x="2160" y="960"/>
            <a:chExt cx="1924" cy="518"/>
          </a:xfrm>
        </p:grpSpPr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2160" y="960"/>
              <a:ext cx="1920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Rectangle 11"/>
            <p:cNvSpPr>
              <a:spLocks noChangeArrowheads="1"/>
            </p:cNvSpPr>
            <p:nvPr/>
          </p:nvSpPr>
          <p:spPr bwMode="auto">
            <a:xfrm>
              <a:off x="2218" y="1015"/>
              <a:ext cx="1866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Scalar field with at least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2218" y="1232"/>
              <a:ext cx="141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one scalar particle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5943945" y="2454275"/>
            <a:ext cx="3352455" cy="822325"/>
            <a:chOff x="2160" y="960"/>
            <a:chExt cx="2033" cy="518"/>
          </a:xfrm>
        </p:grpSpPr>
        <p:sp>
          <p:nvSpPr>
            <p:cNvPr id="38" name="Rectangle 10"/>
            <p:cNvSpPr>
              <a:spLocks noChangeArrowheads="1"/>
            </p:cNvSpPr>
            <p:nvPr/>
          </p:nvSpPr>
          <p:spPr bwMode="auto">
            <a:xfrm>
              <a:off x="2160" y="960"/>
              <a:ext cx="2033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>
              <a:off x="2208" y="960"/>
              <a:ext cx="1939" cy="46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We do not know the </a:t>
              </a:r>
            </a:p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mass of the Higgs Boson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auto">
            <a:xfrm>
              <a:off x="277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1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2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4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 smtClean="0">
                <a:solidFill>
                  <a:srgbClr val="FFFF0C"/>
                </a:solidFill>
                <a:latin typeface="Times" charset="0"/>
              </a:endParaRPr>
            </a:p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6248400" y="4959350"/>
            <a:ext cx="3048003" cy="1822450"/>
            <a:chOff x="2448" y="1002"/>
            <a:chExt cx="1920" cy="1148"/>
          </a:xfrm>
        </p:grpSpPr>
        <p:sp>
          <p:nvSpPr>
            <p:cNvPr id="46" name="Rectangle 10"/>
            <p:cNvSpPr>
              <a:spLocks noChangeArrowheads="1"/>
            </p:cNvSpPr>
            <p:nvPr/>
          </p:nvSpPr>
          <p:spPr bwMode="auto">
            <a:xfrm>
              <a:off x="2448" y="1632"/>
              <a:ext cx="1920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Rectangle 11"/>
            <p:cNvSpPr>
              <a:spLocks noChangeArrowheads="1"/>
            </p:cNvSpPr>
            <p:nvPr/>
          </p:nvSpPr>
          <p:spPr bwMode="auto">
            <a:xfrm>
              <a:off x="2544" y="1680"/>
              <a:ext cx="1764" cy="46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It could be anywhere</a:t>
              </a:r>
            </a:p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from 114 to ~700 </a:t>
              </a:r>
              <a:r>
                <a:rPr lang="en-US" sz="2400" dirty="0" err="1" smtClean="0">
                  <a:solidFill>
                    <a:srgbClr val="FFFF0C"/>
                  </a:solidFill>
                  <a:latin typeface="Times" charset="0"/>
                </a:rPr>
                <a:t>GeV</a:t>
              </a:r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8" name="Rectangle 12"/>
            <p:cNvSpPr>
              <a:spLocks noChangeArrowheads="1"/>
            </p:cNvSpPr>
            <p:nvPr/>
          </p:nvSpPr>
          <p:spPr bwMode="auto">
            <a:xfrm>
              <a:off x="277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9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0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1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 smtClean="0">
                <a:solidFill>
                  <a:srgbClr val="FFFF0C"/>
                </a:solidFill>
                <a:latin typeface="Times" charset="0"/>
              </a:endParaRPr>
            </a:p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152401" y="2362200"/>
            <a:ext cx="4648204" cy="822325"/>
            <a:chOff x="2160" y="960"/>
            <a:chExt cx="2928" cy="518"/>
          </a:xfrm>
        </p:grpSpPr>
        <p:sp>
          <p:nvSpPr>
            <p:cNvPr id="55" name="Rectangle 10"/>
            <p:cNvSpPr>
              <a:spLocks noChangeArrowheads="1"/>
            </p:cNvSpPr>
            <p:nvPr/>
          </p:nvSpPr>
          <p:spPr bwMode="auto">
            <a:xfrm>
              <a:off x="2160" y="960"/>
              <a:ext cx="2928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Rectangle 11"/>
            <p:cNvSpPr>
              <a:spLocks noChangeArrowheads="1"/>
            </p:cNvSpPr>
            <p:nvPr/>
          </p:nvSpPr>
          <p:spPr bwMode="auto">
            <a:xfrm>
              <a:off x="2218" y="1015"/>
              <a:ext cx="2848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err="1" smtClean="0">
                  <a:solidFill>
                    <a:srgbClr val="FFFF0C"/>
                  </a:solidFill>
                  <a:latin typeface="Times" charset="0"/>
                </a:rPr>
                <a:t>Massless</a:t>
              </a:r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particles move at the speed 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7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8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" name="Rectangle 15"/>
            <p:cNvSpPr>
              <a:spLocks noChangeArrowheads="1"/>
            </p:cNvSpPr>
            <p:nvPr/>
          </p:nvSpPr>
          <p:spPr bwMode="auto">
            <a:xfrm>
              <a:off x="2218" y="1232"/>
              <a:ext cx="2457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of light  -&gt; no atom formation!!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60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pic>
        <p:nvPicPr>
          <p:cNvPr id="61" name="Image 60" descr="Screen shot 2012-07-11 at 3.33.0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5683" y="3657600"/>
            <a:ext cx="2433517" cy="2139950"/>
          </a:xfrm>
          <a:prstGeom prst="rect">
            <a:avLst/>
          </a:prstGeom>
        </p:spPr>
      </p:pic>
      <p:pic>
        <p:nvPicPr>
          <p:cNvPr id="54" name="Image 53" descr="Screen Shot 2013-04-20 at 10.36.00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5600" y="3352800"/>
            <a:ext cx="2800350" cy="736934"/>
          </a:xfrm>
          <a:prstGeom prst="rect">
            <a:avLst/>
          </a:prstGeom>
        </p:spPr>
      </p:pic>
      <p:sp>
        <p:nvSpPr>
          <p:cNvPr id="62" name="ZoneTexte 61"/>
          <p:cNvSpPr txBox="1"/>
          <p:nvPr/>
        </p:nvSpPr>
        <p:spPr>
          <a:xfrm>
            <a:off x="3276600" y="6073914"/>
            <a:ext cx="281359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Note: NOT the mass of </a:t>
            </a:r>
          </a:p>
          <a:p>
            <a:r>
              <a:rPr lang="en-GB" dirty="0" smtClean="0"/>
              <a:t>protons and neutrons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161477</TotalTime>
  <Words>3050</Words>
  <Application>Microsoft PowerPoint</Application>
  <PresentationFormat>Présentation à l'écran (4:3)</PresentationFormat>
  <Paragraphs>573</Paragraphs>
  <Slides>66</Slides>
  <Notes>29</Notes>
  <HiddenSlides>2</HiddenSlides>
  <MMClips>4</MMClips>
  <ScaleCrop>false</ScaleCrop>
  <HeadingPairs>
    <vt:vector size="6" baseType="variant">
      <vt:variant>
        <vt:lpstr>Modèle de conception</vt:lpstr>
      </vt:variant>
      <vt:variant>
        <vt:i4>1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66</vt:i4>
      </vt:variant>
    </vt:vector>
  </HeadingPairs>
  <TitlesOfParts>
    <vt:vector size="70" baseType="lpstr">
      <vt:lpstr>Reunion_17_01_03</vt:lpstr>
      <vt:lpstr>Equation</vt:lpstr>
      <vt:lpstr>…quation</vt:lpstr>
      <vt:lpstr>CorelPhotoPaint.Image.10</vt:lpstr>
      <vt:lpstr> </vt:lpstr>
      <vt:lpstr>Outline</vt:lpstr>
      <vt:lpstr>Diapositive 2</vt:lpstr>
      <vt:lpstr>Diapositive 3</vt:lpstr>
      <vt:lpstr>Diapositive 4</vt:lpstr>
      <vt:lpstr>Diapositive 5</vt:lpstr>
      <vt:lpstr>Diapositive 6</vt:lpstr>
      <vt:lpstr>The “Standard Model”</vt:lpstr>
      <vt:lpstr>Diapositive 8</vt:lpstr>
      <vt:lpstr>The Higgs Field and the Cocktail Party</vt:lpstr>
      <vt:lpstr>Physics case for new High Energy Machines</vt:lpstr>
      <vt:lpstr>Diapositive 11</vt:lpstr>
      <vt:lpstr>The Higgs Hunters @ the LHC</vt:lpstr>
      <vt:lpstr>Diapositive 13</vt:lpstr>
      <vt:lpstr>2012: A Milestone in Particle Physics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The Birth of a Particle</vt:lpstr>
      <vt:lpstr>Tuesday 8 October 2013</vt:lpstr>
      <vt:lpstr>...and December 2013</vt:lpstr>
      <vt:lpstr>Diapositive 24</vt:lpstr>
      <vt:lpstr>Consequences for our Universe?</vt:lpstr>
      <vt:lpstr>The Future: Studying the Higgs…   </vt:lpstr>
      <vt:lpstr>Dark Matter at the LHC?  Are we Supersymmetric? </vt:lpstr>
      <vt:lpstr>Diapositive 28</vt:lpstr>
      <vt:lpstr>More Evidence for Dark Matter</vt:lpstr>
      <vt:lpstr>Diapositive 30</vt:lpstr>
      <vt:lpstr>Theories on Dark Matter</vt:lpstr>
      <vt:lpstr>Diapositive 32</vt:lpstr>
      <vt:lpstr>Diapositive 33</vt:lpstr>
      <vt:lpstr>Diapositive 34</vt:lpstr>
      <vt:lpstr>Diapositive 35</vt:lpstr>
      <vt:lpstr> Supersymmetry</vt:lpstr>
      <vt:lpstr>Supersymmetry</vt:lpstr>
      <vt:lpstr>Diapositive 38</vt:lpstr>
      <vt:lpstr>Detecting Supersymmetric Particles</vt:lpstr>
      <vt:lpstr>Diapositive 40</vt:lpstr>
      <vt:lpstr>Diapositive 41</vt:lpstr>
      <vt:lpstr>The Generic Dark Matter Connection</vt:lpstr>
      <vt:lpstr>Dark Matter at Colliders</vt:lpstr>
      <vt:lpstr>Mono-object Searches in CMS</vt:lpstr>
      <vt:lpstr>Mono-Jet Event</vt:lpstr>
      <vt:lpstr>Mono-Jet Studies: Latest Results</vt:lpstr>
      <vt:lpstr>Mono-object Searches in CMS</vt:lpstr>
      <vt:lpstr>Are there Extra Space Dimensions?  Or Micro Black Holes?</vt:lpstr>
      <vt:lpstr>Diapositive 49</vt:lpstr>
      <vt:lpstr>Large Extra Dimensions</vt:lpstr>
      <vt:lpstr>Quantum Black Holes at the LHC? </vt:lpstr>
      <vt:lpstr>Diapositive 52</vt:lpstr>
      <vt:lpstr>Black Holes Hunters    at the LHC…</vt:lpstr>
      <vt:lpstr>New Physics?</vt:lpstr>
      <vt:lpstr>Are Quarks Elementary Particles?</vt:lpstr>
      <vt:lpstr>Are Quarks Elementary Particles?</vt:lpstr>
      <vt:lpstr>Summary of Searches for Exotica</vt:lpstr>
      <vt:lpstr>The Physics Program at LHC  Data taking started in 2010 Now we have more than 300 reviewed scientific papers per experiment! Mostly measurements of the strong and electroweak force at 7/8 TeV and Searches  </vt:lpstr>
      <vt:lpstr>Many Other New Physics Ideas…</vt:lpstr>
      <vt:lpstr>MoEDAL: Monopole and Exotics Detector at the LHC</vt:lpstr>
      <vt:lpstr>Diapositive 61</vt:lpstr>
      <vt:lpstr>Diapositive 62</vt:lpstr>
      <vt:lpstr>Summary: The Searches at the LHC!</vt:lpstr>
      <vt:lpstr>Diapositive 64</vt:lpstr>
      <vt:lpstr>Matter-Antimatter</vt:lpstr>
    </vt:vector>
  </TitlesOfParts>
  <Company>ѻ ]翘ԭੌ뿿큠ř㸠]翘ѻ盼뿿큐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De Roeck Albert</cp:lastModifiedBy>
  <cp:revision>5000</cp:revision>
  <cp:lastPrinted>2013-02-11T08:10:22Z</cp:lastPrinted>
  <dcterms:created xsi:type="dcterms:W3CDTF">2015-05-26T08:24:13Z</dcterms:created>
  <dcterms:modified xsi:type="dcterms:W3CDTF">2015-05-26T08:25:06Z</dcterms:modified>
</cp:coreProperties>
</file>