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ppt/embeddings/Microsoft___22.bin" ContentType="application/vnd.openxmlformats-officedocument.oleObject"/>
  <Override PartName="/ppt/slides/slide5.xml" ContentType="application/vnd.openxmlformats-officedocument.presentationml.slide+xml"/>
  <Override PartName="/ppt/embeddings/Microsoft___17.bin" ContentType="application/vnd.openxmlformats-officedocument.oleObject"/>
  <Override PartName="/ppt/slideLayouts/slideLayout5.xml" ContentType="application/vnd.openxmlformats-officedocument.presentationml.slideLayout+xml"/>
  <Override PartName="/ppt/slides/slide20.xml" ContentType="application/vnd.openxmlformats-officedocument.presentationml.slide+xml"/>
  <Override PartName="/ppt/embeddings/Microsoft___5.bin" ContentType="application/vnd.openxmlformats-officedocument.oleObject"/>
  <Override PartName="/ppt/slides/slide15.xml" ContentType="application/vnd.openxmlformats-officedocument.presentationml.slide+xml"/>
  <Override PartName="/ppt/embeddings/Microsoft___12.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0.xml" ContentType="application/vnd.openxmlformats-officedocument.presentationml.slide+xml"/>
  <Override PartName="/ppt/embeddings/Microsoft___29.bin" ContentType="application/vnd.openxmlformats-officedocument.oleObject"/>
  <Override PartName="/ppt/embeddings/oleObject2.bin" ContentType="application/vnd.openxmlformats-officedocument.oleObject"/>
  <Override PartName="/ppt/theme/theme1.xml" ContentType="application/vnd.openxmlformats-officedocument.theme+xml"/>
  <Default Extension="rels" ContentType="application/vnd.openxmlformats-package.relationships+xml"/>
  <Override PartName="/ppt/embeddings/Microsoft___24.bin" ContentType="application/vnd.openxmlformats-officedocument.oleObject"/>
  <Override PartName="/ppt/slides/slide7.xml" ContentType="application/vnd.openxmlformats-officedocument.presentationml.slide+xml"/>
  <Override PartName="/ppt/embeddings/Microsoft___19.bin" ContentType="application/vnd.openxmlformats-officedocument.oleObject"/>
  <Override PartName="/ppt/slideLayouts/slideLayout7.xml" ContentType="application/vnd.openxmlformats-officedocument.presentationml.slideLayout+xml"/>
  <Override PartName="/ppt/slides/slide22.xml" ContentType="application/vnd.openxmlformats-officedocument.presentationml.slide+xml"/>
  <Override PartName="/ppt/embeddings/Microsoft___7.bin" ContentType="application/vnd.openxmlformats-officedocument.oleObject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embeddings/Microsoft___14.bin" ContentType="application/vnd.openxmlformats-officedocument.oleObject"/>
  <Override PartName="/ppt/slideLayouts/slideLayout2.xml" ContentType="application/vnd.openxmlformats-officedocument.presentationml.slideLayout+xml"/>
  <Override PartName="/ppt/embeddings/Microsoft___2.bin" ContentType="application/vnd.openxmlformats-officedocument.oleObject"/>
  <Default Extension="jpeg" ContentType="image/jpeg"/>
  <Override PartName="/ppt/slides/slide12.xml" ContentType="application/vnd.openxmlformats-officedocument.presentationml.slide+xml"/>
  <Override PartName="/ppt/embeddings/oleObject4.bin" ContentType="application/vnd.openxmlformats-officedocument.oleObject"/>
  <Override PartName="/ppt/embeddings/Microsoft___26.bin" ContentType="application/vnd.openxmlformats-officedocument.oleObject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4.xml" ContentType="application/vnd.openxmlformats-officedocument.presentationml.slide+xml"/>
  <Override PartName="/ppt/embeddings/Microsoft___9.bin" ContentType="application/vnd.openxmlformats-officedocument.oleObject"/>
  <Override PartName="/ppt/slideLayouts/slideLayout11.xml" ContentType="application/vnd.openxmlformats-officedocument.presentationml.slideLayout+xml"/>
  <Override PartName="/ppt/slides/slide19.xml" ContentType="application/vnd.openxmlformats-officedocument.presentationml.slide+xml"/>
  <Override PartName="/ppt/embeddings/Microsoft___21.bin" ContentType="application/vnd.openxmlformats-officedocument.oleObject"/>
  <Override PartName="/ppt/slides/slide4.xml" ContentType="application/vnd.openxmlformats-officedocument.presentationml.slide+xml"/>
  <Override PartName="/ppt/embeddings/Microsoft___16.bin" ContentType="application/vnd.openxmlformats-officedocument.oleObject"/>
  <Override PartName="/ppt/slideLayouts/slideLayout4.xml" ContentType="application/vnd.openxmlformats-officedocument.presentationml.slideLayout+xml"/>
  <Override PartName="/ppt/embeddings/Microsoft___4.bin" ContentType="application/vnd.openxmlformats-officedocument.oleObject"/>
  <Default Extension="xml" ContentType="application/xml"/>
  <Override PartName="/ppt/slides/slide14.xml" ContentType="application/vnd.openxmlformats-officedocument.presentationml.slide+xml"/>
  <Override PartName="/ppt/embeddings/Microsoft___11.bin" ContentType="application/vnd.openxmlformats-officedocument.oleObject"/>
  <Override PartName="/docProps/core.xml" ContentType="application/vnd.openxmlformats-package.core-properties+xml"/>
  <Override PartName="/ppt/embeddings/Microsoft___28.bin" ContentType="application/vnd.openxmlformats-officedocument.oleObject"/>
  <Override PartName="/ppt/embeddings/oleObject1.bin" ContentType="application/vnd.openxmlformats-officedocument.oleObject"/>
  <Override PartName="/ppt/slideLayouts/slideLayout13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embeddings/Microsoft___23.bin" ContentType="application/vnd.openxmlformats-officedocument.oleObject"/>
  <Override PartName="/ppt/slides/slide6.xml" ContentType="application/vnd.openxmlformats-officedocument.presentationml.slide+xml"/>
  <Override PartName="/ppt/embeddings/Microsoft___18.bin" ContentType="application/vnd.openxmlformats-officedocument.oleObject"/>
  <Override PartName="/ppt/slideLayouts/slideLayout6.xml" ContentType="application/vnd.openxmlformats-officedocument.presentationml.slideLayout+xml"/>
  <Override PartName="/ppt/embeddings/Microsoft___6.bin" ContentType="application/vnd.openxmlformats-officedocument.oleObject"/>
  <Override PartName="/ppt/slides/slide21.xml" ContentType="application/vnd.openxmlformats-officedocument.presentationml.slide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embeddings/Microsoft___13.bin" ContentType="application/vnd.openxmlformats-officedocument.oleObject"/>
  <Override PartName="/ppt/slideLayouts/slideLayout1.xml" ContentType="application/vnd.openxmlformats-officedocument.presentationml.slideLayout+xml"/>
  <Override PartName="/ppt/embeddings/Microsoft___1.bin" ContentType="application/vnd.openxmlformats-officedocument.oleObject"/>
  <Default Extension="bin" ContentType="application/vnd.openxmlformats-officedocument.presentationml.printerSettings"/>
  <Override PartName="/ppt/slides/slide11.xml" ContentType="application/vnd.openxmlformats-officedocument.presentationml.slide+xml"/>
  <Override PartName="/ppt/embeddings/oleObject3.bin" ContentType="application/vnd.openxmlformats-officedocument.oleObject"/>
  <Override PartName="/ppt/theme/theme2.xml" ContentType="application/vnd.openxmlformats-officedocument.theme+xml"/>
  <Default Extension="pdf" ContentType="application/pdf"/>
  <Override PartName="/ppt/viewProps.xml" ContentType="application/vnd.openxmlformats-officedocument.presentationml.viewProps+xml"/>
  <Override PartName="/ppt/embeddings/Microsoft___25.bin" ContentType="application/vnd.openxmlformats-officedocument.oleObject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embeddings/Microsoft___8.bin" ContentType="application/vnd.openxmlformats-officedocument.oleObject"/>
  <Override PartName="/ppt/slides/slide2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8.xml" ContentType="application/vnd.openxmlformats-officedocument.presentationml.slide+xml"/>
  <Override PartName="/ppt/embeddings/Microsoft___20.bin" ContentType="application/vnd.openxmlformats-officedocument.oleObject"/>
  <Override PartName="/ppt/slides/slide3.xml" ContentType="application/vnd.openxmlformats-officedocument.presentationml.slide+xml"/>
  <Default Extension="png" ContentType="image/png"/>
  <Override PartName="/ppt/slideLayouts/slideLayout3.xml" ContentType="application/vnd.openxmlformats-officedocument.presentationml.slideLayout+xml"/>
  <Default Extension="pict" ContentType="image/pict"/>
  <Override PartName="/ppt/embeddings/Microsoft___15.bin" ContentType="application/vnd.openxmlformats-officedocument.oleObject"/>
  <Override PartName="/ppt/embeddings/Microsoft___3.bin" ContentType="application/vnd.openxmlformats-officedocument.oleObject"/>
  <Override PartName="/ppt/slides/slide13.xml" ContentType="application/vnd.openxmlformats-officedocument.presentationml.slide+xml"/>
  <Override PartName="/ppt/embeddings/oleObject5.bin" ContentType="application/vnd.openxmlformats-officedocument.oleObject"/>
  <Override PartName="/ppt/embeddings/Microsoft___10.bin" ContentType="application/vnd.openxmlformats-officedocument.oleObject"/>
  <Override PartName="/docProps/app.xml" ContentType="application/vnd.openxmlformats-officedocument.extended-properties+xml"/>
  <Default Extension="vml" ContentType="application/vnd.openxmlformats-officedocument.vmlDrawing"/>
  <Override PartName="/ppt/embeddings/Microsoft___27.bin" ContentType="application/vnd.openxmlformats-officedocument.oleObject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handoutMasterIdLst>
    <p:handoutMasterId r:id="rId26"/>
  </p:handoutMasterIdLst>
  <p:sldIdLst>
    <p:sldId id="256" r:id="rId2"/>
    <p:sldId id="274" r:id="rId3"/>
    <p:sldId id="260" r:id="rId4"/>
    <p:sldId id="275" r:id="rId5"/>
    <p:sldId id="276" r:id="rId6"/>
    <p:sldId id="278" r:id="rId7"/>
    <p:sldId id="261" r:id="rId8"/>
    <p:sldId id="262" r:id="rId9"/>
    <p:sldId id="280" r:id="rId10"/>
    <p:sldId id="281" r:id="rId11"/>
    <p:sldId id="284" r:id="rId12"/>
    <p:sldId id="269" r:id="rId13"/>
    <p:sldId id="268" r:id="rId14"/>
    <p:sldId id="258" r:id="rId15"/>
    <p:sldId id="259" r:id="rId16"/>
    <p:sldId id="267" r:id="rId17"/>
    <p:sldId id="272" r:id="rId18"/>
    <p:sldId id="271" r:id="rId19"/>
    <p:sldId id="287" r:id="rId20"/>
    <p:sldId id="264" r:id="rId21"/>
    <p:sldId id="289" r:id="rId22"/>
    <p:sldId id="291" r:id="rId23"/>
    <p:sldId id="288" r:id="rId24"/>
    <p:sldId id="290" r:id="rId25"/>
  </p:sldIdLst>
  <p:sldSz cx="9144000" cy="6858000" type="screen4x3"/>
  <p:notesSz cx="9144000" cy="6858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frameSlides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6" d="100"/>
          <a:sy n="96" d="100"/>
        </p:scale>
        <p:origin x="-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0" Type="http://schemas.openxmlformats.org/officeDocument/2006/relationships/theme" Target="theme/theme1.xml"/><Relationship Id="rId3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ict"/><Relationship Id="rId2" Type="http://schemas.openxmlformats.org/officeDocument/2006/relationships/image" Target="../media/image2.pict"/><Relationship Id="rId3" Type="http://schemas.openxmlformats.org/officeDocument/2006/relationships/image" Target="../media/image3.pict"/><Relationship Id="rId4" Type="http://schemas.openxmlformats.org/officeDocument/2006/relationships/image" Target="../media/image4.pict"/><Relationship Id="rId5" Type="http://schemas.openxmlformats.org/officeDocument/2006/relationships/image" Target="../media/image5.pict"/><Relationship Id="rId6" Type="http://schemas.openxmlformats.org/officeDocument/2006/relationships/image" Target="../media/image6.pict"/><Relationship Id="rId7" Type="http://schemas.openxmlformats.org/officeDocument/2006/relationships/image" Target="../media/image7.pict"/><Relationship Id="rId8" Type="http://schemas.openxmlformats.org/officeDocument/2006/relationships/image" Target="../media/image8.pict"/><Relationship Id="rId9" Type="http://schemas.openxmlformats.org/officeDocument/2006/relationships/image" Target="../media/image9.pict"/><Relationship Id="rId10" Type="http://schemas.openxmlformats.org/officeDocument/2006/relationships/image" Target="../media/image10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ict"/><Relationship Id="rId2" Type="http://schemas.openxmlformats.org/officeDocument/2006/relationships/image" Target="../media/image12.pict"/><Relationship Id="rId3" Type="http://schemas.openxmlformats.org/officeDocument/2006/relationships/image" Target="../media/image13.pict"/><Relationship Id="rId4" Type="http://schemas.openxmlformats.org/officeDocument/2006/relationships/image" Target="../media/image14.pict"/><Relationship Id="rId5" Type="http://schemas.openxmlformats.org/officeDocument/2006/relationships/image" Target="../media/image15.pict"/><Relationship Id="rId6" Type="http://schemas.openxmlformats.org/officeDocument/2006/relationships/image" Target="../media/image16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ict"/><Relationship Id="rId2" Type="http://schemas.openxmlformats.org/officeDocument/2006/relationships/image" Target="../media/image29.pict"/><Relationship Id="rId3" Type="http://schemas.openxmlformats.org/officeDocument/2006/relationships/image" Target="../media/image30.pict"/><Relationship Id="rId4" Type="http://schemas.openxmlformats.org/officeDocument/2006/relationships/image" Target="../media/image31.pict"/><Relationship Id="rId5" Type="http://schemas.openxmlformats.org/officeDocument/2006/relationships/image" Target="../media/image16.pict"/><Relationship Id="rId6" Type="http://schemas.openxmlformats.org/officeDocument/2006/relationships/image" Target="../media/image32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pict"/><Relationship Id="rId2" Type="http://schemas.openxmlformats.org/officeDocument/2006/relationships/image" Target="../media/image52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ict"/><Relationship Id="rId2" Type="http://schemas.openxmlformats.org/officeDocument/2006/relationships/image" Target="../media/image54.pict"/><Relationship Id="rId3" Type="http://schemas.openxmlformats.org/officeDocument/2006/relationships/image" Target="../media/image55.pict"/><Relationship Id="rId4" Type="http://schemas.openxmlformats.org/officeDocument/2006/relationships/image" Target="../media/image56.pict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pict"/><Relationship Id="rId2" Type="http://schemas.openxmlformats.org/officeDocument/2006/relationships/image" Target="../media/image58.pict"/><Relationship Id="rId3" Type="http://schemas.openxmlformats.org/officeDocument/2006/relationships/image" Target="../media/image59.pict"/><Relationship Id="rId4" Type="http://schemas.openxmlformats.org/officeDocument/2006/relationships/image" Target="../media/image60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5EB84-AA0B-1140-9984-4CA1C448FE83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CB660-ADC0-0D46-A185-F51F16C794DE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BDA54-1FFE-024C-9636-CE217D8C57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646FCB4E-BDDD-AA4F-93BB-4D81217645D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C8542-14DA-8F43-A7AF-7B020F2DC999}" type="datetimeFigureOut">
              <a:rPr lang="ja-JP" altLang="en-US" smtClean="0"/>
              <a:pPr/>
              <a:t>08.8.28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B4C1D-C9EC-C54B-9FA7-94D36F2EF7E6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df"/><Relationship Id="rId3" Type="http://schemas.openxmlformats.org/officeDocument/2006/relationships/image" Target="../media/image27.png"/><Relationship Id="rId4" Type="http://schemas.openxmlformats.org/officeDocument/2006/relationships/image" Target="../media/image27.pdf"/><Relationship Id="rId5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2.xml"/><Relationship Id="rId3" Type="http://schemas.openxmlformats.org/officeDocument/2006/relationships/oleObject" Target="../embeddings/Microsoft___13.bin"/><Relationship Id="rId4" Type="http://schemas.openxmlformats.org/officeDocument/2006/relationships/oleObject" Target="../embeddings/Microsoft___14.bin"/><Relationship Id="rId5" Type="http://schemas.openxmlformats.org/officeDocument/2006/relationships/oleObject" Target="../embeddings/Microsoft___15.bin"/><Relationship Id="rId6" Type="http://schemas.openxmlformats.org/officeDocument/2006/relationships/oleObject" Target="../embeddings/Microsoft___16.bin"/><Relationship Id="rId7" Type="http://schemas.openxmlformats.org/officeDocument/2006/relationships/oleObject" Target="../embeddings/Microsoft___17.bin"/><Relationship Id="rId8" Type="http://schemas.openxmlformats.org/officeDocument/2006/relationships/oleObject" Target="../embeddings/Microsoft___18.bin"/></Relationships>
</file>

<file path=ppt/slides/_rels/slide13.xml.rels><?xml version="1.0" encoding="UTF-8" standalone="yes"?>
<Relationships xmlns="http://schemas.openxmlformats.org/package/2006/relationships"><Relationship Id="rId19" Type="http://schemas.openxmlformats.org/officeDocument/2006/relationships/image" Target="../media/image50.png"/><Relationship Id="rId10" Type="http://schemas.openxmlformats.org/officeDocument/2006/relationships/image" Target="../media/image41.pdf"/><Relationship Id="rId11" Type="http://schemas.openxmlformats.org/officeDocument/2006/relationships/image" Target="../media/image42.png"/><Relationship Id="rId12" Type="http://schemas.openxmlformats.org/officeDocument/2006/relationships/image" Target="../media/image43.pdf"/><Relationship Id="rId13" Type="http://schemas.openxmlformats.org/officeDocument/2006/relationships/image" Target="../media/image44.png"/><Relationship Id="rId14" Type="http://schemas.openxmlformats.org/officeDocument/2006/relationships/image" Target="../media/image45.pdf"/><Relationship Id="rId15" Type="http://schemas.openxmlformats.org/officeDocument/2006/relationships/image" Target="../media/image46.png"/><Relationship Id="rId16" Type="http://schemas.openxmlformats.org/officeDocument/2006/relationships/image" Target="../media/image47.pdf"/><Relationship Id="rId17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pdf"/><Relationship Id="rId3" Type="http://schemas.openxmlformats.org/officeDocument/2006/relationships/image" Target="../media/image34.png"/><Relationship Id="rId4" Type="http://schemas.openxmlformats.org/officeDocument/2006/relationships/image" Target="../media/image35.pdf"/><Relationship Id="rId5" Type="http://schemas.openxmlformats.org/officeDocument/2006/relationships/image" Target="../media/image36.png"/><Relationship Id="rId6" Type="http://schemas.openxmlformats.org/officeDocument/2006/relationships/image" Target="../media/image37.pdf"/><Relationship Id="rId7" Type="http://schemas.openxmlformats.org/officeDocument/2006/relationships/image" Target="../media/image38.png"/><Relationship Id="rId8" Type="http://schemas.openxmlformats.org/officeDocument/2006/relationships/image" Target="../media/image39.pdf"/><Relationship Id="rId9" Type="http://schemas.openxmlformats.org/officeDocument/2006/relationships/image" Target="../media/image40.png"/><Relationship Id="rId18" Type="http://schemas.openxmlformats.org/officeDocument/2006/relationships/image" Target="../media/image49.pd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__19.bin"/><Relationship Id="rId4" Type="http://schemas.openxmlformats.org/officeDocument/2006/relationships/oleObject" Target="../embeddings/Microsoft___20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__21.bin"/><Relationship Id="rId4" Type="http://schemas.openxmlformats.org/officeDocument/2006/relationships/oleObject" Target="../embeddings/Microsoft___22.bin"/><Relationship Id="rId5" Type="http://schemas.openxmlformats.org/officeDocument/2006/relationships/oleObject" Target="../embeddings/Microsoft___23.bin"/><Relationship Id="rId6" Type="http://schemas.openxmlformats.org/officeDocument/2006/relationships/oleObject" Target="../embeddings/Microsoft___24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__25.bin"/><Relationship Id="rId4" Type="http://schemas.openxmlformats.org/officeDocument/2006/relationships/oleObject" Target="../embeddings/Microsoft___26.bin"/><Relationship Id="rId5" Type="http://schemas.openxmlformats.org/officeDocument/2006/relationships/oleObject" Target="../embeddings/Microsoft___27.bin"/><Relationship Id="rId6" Type="http://schemas.openxmlformats.org/officeDocument/2006/relationships/oleObject" Target="../embeddings/Microsoft___28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df"/><Relationship Id="rId3" Type="http://schemas.openxmlformats.org/officeDocument/2006/relationships/image" Target="../media/image62.png"/><Relationship Id="rId4" Type="http://schemas.openxmlformats.org/officeDocument/2006/relationships/image" Target="../media/image63.pdf"/><Relationship Id="rId5" Type="http://schemas.openxmlformats.org/officeDocument/2006/relationships/image" Target="../media/image64.png"/><Relationship Id="rId6" Type="http://schemas.openxmlformats.org/officeDocument/2006/relationships/image" Target="../media/image65.pdf"/><Relationship Id="rId7" Type="http://schemas.openxmlformats.org/officeDocument/2006/relationships/image" Target="../media/image66.png"/><Relationship Id="rId8" Type="http://schemas.openxmlformats.org/officeDocument/2006/relationships/image" Target="../media/image67.pdf"/><Relationship Id="rId9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df"/><Relationship Id="rId3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__29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df"/><Relationship Id="rId3" Type="http://schemas.openxmlformats.org/officeDocument/2006/relationships/image" Target="../media/image74.png"/><Relationship Id="rId4" Type="http://schemas.openxmlformats.org/officeDocument/2006/relationships/image" Target="../media/image75.pdf"/><Relationship Id="rId5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__9.bin"/><Relationship Id="rId12" Type="http://schemas.openxmlformats.org/officeDocument/2006/relationships/oleObject" Target="../embeddings/Microsoft___10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__1.bin"/><Relationship Id="rId4" Type="http://schemas.openxmlformats.org/officeDocument/2006/relationships/oleObject" Target="../embeddings/Microsoft___2.bin"/><Relationship Id="rId5" Type="http://schemas.openxmlformats.org/officeDocument/2006/relationships/oleObject" Target="../embeddings/Microsoft___3.bin"/><Relationship Id="rId6" Type="http://schemas.openxmlformats.org/officeDocument/2006/relationships/oleObject" Target="../embeddings/Microsoft___4.bin"/><Relationship Id="rId7" Type="http://schemas.openxmlformats.org/officeDocument/2006/relationships/oleObject" Target="../embeddings/Microsoft___5.bin"/><Relationship Id="rId8" Type="http://schemas.openxmlformats.org/officeDocument/2006/relationships/oleObject" Target="../embeddings/Microsoft___6.bin"/><Relationship Id="rId9" Type="http://schemas.openxmlformats.org/officeDocument/2006/relationships/oleObject" Target="../embeddings/Microsoft___7.bin"/><Relationship Id="rId10" Type="http://schemas.openxmlformats.org/officeDocument/2006/relationships/oleObject" Target="../embeddings/Microsoft___8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oleObject4.bin"/><Relationship Id="rId7" Type="http://schemas.openxmlformats.org/officeDocument/2006/relationships/oleObject" Target="../embeddings/Microsoft___11.bin"/><Relationship Id="rId8" Type="http://schemas.openxmlformats.org/officeDocument/2006/relationships/oleObject" Target="../embeddings/Microsoft___1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2.xml"/><Relationship Id="rId3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Large </a:t>
            </a:r>
            <a:r>
              <a:rPr lang="en-US" altLang="ja-JP" dirty="0" err="1" smtClean="0"/>
              <a:t>Piwinski</a:t>
            </a:r>
            <a:r>
              <a:rPr lang="en-US" altLang="ja-JP" dirty="0" smtClean="0"/>
              <a:t> angle and crab waist scheme in LHC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9800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K. </a:t>
            </a:r>
            <a:r>
              <a:rPr lang="en-US" altLang="ja-JP" dirty="0" err="1" smtClean="0"/>
              <a:t>Ohmi</a:t>
            </a:r>
            <a:r>
              <a:rPr lang="en-US" altLang="ja-JP" dirty="0" smtClean="0"/>
              <a:t>, KEK</a:t>
            </a:r>
          </a:p>
          <a:p>
            <a:r>
              <a:rPr lang="en-US" altLang="ja-JP" dirty="0" smtClean="0"/>
              <a:t>CARE-HHH, LHC beam-beam and beam-beam compensation</a:t>
            </a:r>
          </a:p>
          <a:p>
            <a:r>
              <a:rPr lang="en-US" altLang="ja-JP" dirty="0" smtClean="0"/>
              <a:t>28 Aug.,2008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Thanks to F. Zimmermann, J.P. </a:t>
            </a:r>
            <a:r>
              <a:rPr lang="en-US" altLang="ja-JP" dirty="0" err="1" smtClean="0"/>
              <a:t>Koutchouk</a:t>
            </a:r>
            <a:r>
              <a:rPr lang="en-US" altLang="ja-JP" dirty="0" smtClean="0"/>
              <a:t>, O. </a:t>
            </a:r>
            <a:r>
              <a:rPr lang="en-US" altLang="ja-JP" dirty="0" err="1" smtClean="0"/>
              <a:t>Bruning</a:t>
            </a:r>
            <a:r>
              <a:rPr lang="en-US" altLang="ja-JP" dirty="0" smtClean="0"/>
              <a:t>, R. </a:t>
            </a:r>
            <a:r>
              <a:rPr lang="en-US" altLang="ja-JP" dirty="0" err="1" smtClean="0"/>
              <a:t>Calaga</a:t>
            </a:r>
            <a:r>
              <a:rPr lang="en-US" altLang="ja-JP" dirty="0" smtClean="0"/>
              <a:t>, R. Tomas, Y. Sun, A. Morita, M. </a:t>
            </a:r>
            <a:r>
              <a:rPr lang="en-US" altLang="ja-JP" dirty="0" err="1" smtClean="0"/>
              <a:t>Aiba</a:t>
            </a:r>
            <a:endParaRPr lang="ja-JP" altLang="en-US" dirty="0" smtClean="0"/>
          </a:p>
          <a:p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altLang="ja-JP" sz="3200"/>
              <a:t>4-th order Coefficients as a function of crab sextupole strength, </a:t>
            </a:r>
            <a:r>
              <a:rPr lang="en-US" altLang="ja-JP" sz="2400"/>
              <a:t>KEKB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11638" y="4005263"/>
            <a:ext cx="4486275" cy="23764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800"/>
              <a:t>H=K x p</a:t>
            </a:r>
            <a:r>
              <a:rPr lang="en-US" altLang="ja-JP" sz="2800" baseline="-25000"/>
              <a:t>y</a:t>
            </a:r>
            <a:r>
              <a:rPr lang="en-US" altLang="ja-JP" sz="2800" baseline="30000"/>
              <a:t>2</a:t>
            </a:r>
            <a:r>
              <a:rPr lang="en-US" altLang="ja-JP" sz="2800"/>
              <a:t>/2, theoretical optimum, K=1/xangle.</a:t>
            </a:r>
          </a:p>
          <a:p>
            <a:pPr>
              <a:lnSpc>
                <a:spcPct val="90000"/>
              </a:lnSpc>
            </a:pPr>
            <a:r>
              <a:rPr lang="en-US" altLang="ja-JP" sz="2800"/>
              <a:t>Clear structure- 220,121</a:t>
            </a:r>
          </a:p>
          <a:p>
            <a:pPr>
              <a:lnSpc>
                <a:spcPct val="90000"/>
              </a:lnSpc>
            </a:pPr>
            <a:r>
              <a:rPr lang="en-US" altLang="ja-JP" sz="2800"/>
              <a:t> Flat for sextupole strength- 400, 301, 040</a:t>
            </a:r>
          </a:p>
        </p:txBody>
      </p:sp>
      <p:pic>
        <p:nvPicPr>
          <p:cNvPr id="36868" name="Picture 4" descr="sb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5013325"/>
            <a:ext cx="2286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sb1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412875"/>
            <a:ext cx="338455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 descr="sb3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60800"/>
            <a:ext cx="2286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7" descr="sb2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1412875"/>
            <a:ext cx="338455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Tune scan of luminosity for super B</a:t>
            </a:r>
            <a:endParaRPr lang="ja-JP" altLang="en-US" dirty="0"/>
          </a:p>
        </p:txBody>
      </p:sp>
      <p:pic>
        <p:nvPicPr>
          <p:cNvPr id="5" name="図 4" descr="LumTuneScan_fsb2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2526675"/>
            <a:ext cx="4724400" cy="3824514"/>
          </a:xfrm>
          <a:prstGeom prst="rect">
            <a:avLst/>
          </a:prstGeom>
        </p:spPr>
      </p:pic>
      <p:sp>
        <p:nvSpPr>
          <p:cNvPr id="6" name="コンテンツ プレースホルダ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/>
          <a:p>
            <a:r>
              <a:rPr lang="en-US" altLang="ja-JP" dirty="0" smtClean="0"/>
              <a:t>Crab waist ON                                OFF</a:t>
            </a:r>
            <a:endParaRPr lang="ja-JP" altLang="en-US" dirty="0"/>
          </a:p>
        </p:txBody>
      </p:sp>
      <p:pic>
        <p:nvPicPr>
          <p:cNvPr id="7" name="図 6" descr="LumTuneScan_fsb20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0" y="2526675"/>
            <a:ext cx="4422775" cy="359948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934200" y="5638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n</a:t>
            </a:r>
            <a:r>
              <a:rPr kumimoji="1" lang="en-US" altLang="ja-JP" baseline="-25000" dirty="0" err="1" smtClean="0"/>
              <a:t>x</a:t>
            </a:r>
            <a:r>
              <a:rPr kumimoji="1" lang="en-US" altLang="ja-JP" dirty="0" smtClean="0"/>
              <a:t>,</a:t>
            </a:r>
            <a:r>
              <a:rPr lang="en-US" altLang="ja-JP" dirty="0" smtClean="0">
                <a:latin typeface="Symbol" charset="2"/>
                <a:cs typeface="Symbol" charset="2"/>
              </a:rPr>
              <a:t>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n</a:t>
            </a:r>
            <a:r>
              <a:rPr lang="en-US" altLang="ja-JP" baseline="-25000" dirty="0" err="1" smtClean="0"/>
              <a:t>y</a:t>
            </a:r>
            <a:r>
              <a:rPr kumimoji="1" lang="en-US" altLang="ja-JP" dirty="0" smtClean="0"/>
              <a:t>)=(0.5,0.5)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19400" y="5756831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n</a:t>
            </a:r>
            <a:r>
              <a:rPr kumimoji="1" lang="en-US" altLang="ja-JP" baseline="-25000" dirty="0" err="1" smtClean="0"/>
              <a:t>x</a:t>
            </a:r>
            <a:r>
              <a:rPr kumimoji="1" lang="en-US" altLang="ja-JP" dirty="0" smtClean="0"/>
              <a:t>,</a:t>
            </a:r>
            <a:r>
              <a:rPr lang="en-US" altLang="ja-JP" dirty="0" smtClean="0">
                <a:latin typeface="Symbol" charset="2"/>
                <a:cs typeface="Symbol" charset="2"/>
              </a:rPr>
              <a:t>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n</a:t>
            </a:r>
            <a:r>
              <a:rPr lang="en-US" altLang="ja-JP" baseline="-25000" dirty="0" err="1" smtClean="0"/>
              <a:t>y</a:t>
            </a:r>
            <a:r>
              <a:rPr kumimoji="1" lang="en-US" altLang="ja-JP" dirty="0" smtClean="0"/>
              <a:t>)=(0.5,0.5)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62000" y="4996934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(0.5,0.8)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105400" y="4812268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(0.5,0.8)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14800" y="42672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(0.8,0.5)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 simple picture of the crab waist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4370388"/>
            <a:ext cx="7772400" cy="16002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The distribution is Gaussian for 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 and p</a:t>
            </a:r>
            <a:r>
              <a:rPr lang="en-US" altLang="ja-JP" baseline="-25000" dirty="0" smtClean="0"/>
              <a:t>y0</a:t>
            </a:r>
            <a:r>
              <a:rPr lang="en-US" altLang="ja-JP" dirty="0" smtClean="0"/>
              <a:t>.</a:t>
            </a:r>
            <a:endParaRPr lang="ja-JP" altLang="en-US" dirty="0" smtClean="0"/>
          </a:p>
          <a:p>
            <a:r>
              <a:rPr lang="en-US" altLang="ja-JP" dirty="0" smtClean="0"/>
              <a:t>Non-Gaussian distribution for </a:t>
            </a:r>
            <a:r>
              <a:rPr lang="en-US" altLang="ja-JP" dirty="0" err="1" smtClean="0"/>
              <a:t>x(s),y(s</a:t>
            </a:r>
            <a:r>
              <a:rPr lang="en-US" altLang="ja-JP" dirty="0" smtClean="0"/>
              <a:t>).</a:t>
            </a:r>
          </a:p>
          <a:p>
            <a:r>
              <a:rPr lang="en-US" altLang="ja-JP" dirty="0" err="1" smtClean="0"/>
              <a:t>y(s</a:t>
            </a:r>
            <a:r>
              <a:rPr lang="en-US" altLang="ja-JP" dirty="0" smtClean="0"/>
              <a:t>)=y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 for</a:t>
            </a:r>
            <a:endParaRPr lang="ja-JP" altLang="en-US" dirty="0"/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/>
        </p:nvGraphicFramePr>
        <p:xfrm>
          <a:off x="895350" y="3067050"/>
          <a:ext cx="5832475" cy="558800"/>
        </p:xfrm>
        <a:graphic>
          <a:graphicData uri="http://schemas.openxmlformats.org/presentationml/2006/ole">
            <p:oleObj spid="_x0000_s29700" name="数式" r:id="rId3" imgW="2120900" imgH="203200" progId="Equation.3">
              <p:embed/>
            </p:oleObj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895350" y="3829050"/>
          <a:ext cx="3317875" cy="488950"/>
        </p:xfrm>
        <a:graphic>
          <a:graphicData uri="http://schemas.openxmlformats.org/presentationml/2006/ole">
            <p:oleObj spid="_x0000_s29701" name="数式" r:id="rId4" imgW="1206500" imgH="177800" progId="Equation.3">
              <p:embed/>
            </p:oleObj>
          </a:graphicData>
        </a:graphic>
      </p:graphicFrame>
      <p:graphicFrame>
        <p:nvGraphicFramePr>
          <p:cNvPr id="10" name="オブジェクト 9"/>
          <p:cNvGraphicFramePr>
            <a:graphicFrameLocks noChangeAspect="1"/>
          </p:cNvGraphicFramePr>
          <p:nvPr/>
        </p:nvGraphicFramePr>
        <p:xfrm>
          <a:off x="7464425" y="3946525"/>
          <a:ext cx="919163" cy="371475"/>
        </p:xfrm>
        <a:graphic>
          <a:graphicData uri="http://schemas.openxmlformats.org/presentationml/2006/ole">
            <p:oleObj spid="_x0000_s29702" name="数式" r:id="rId5" imgW="469900" imgH="190500" progId="Equation.3">
              <p:embed/>
            </p:oleObj>
          </a:graphicData>
        </a:graphic>
      </p:graphicFrame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7391295" y="3086100"/>
          <a:ext cx="1066905" cy="396314"/>
        </p:xfrm>
        <a:graphic>
          <a:graphicData uri="http://schemas.openxmlformats.org/presentationml/2006/ole">
            <p:oleObj spid="_x0000_s29703" name="数式" r:id="rId6" imgW="546100" imgH="203200" progId="Equation.3">
              <p:embed/>
            </p:oleObj>
          </a:graphicData>
        </a:graphic>
      </p:graphicFrame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3152775" y="2057400"/>
          <a:ext cx="1419225" cy="762000"/>
        </p:xfrm>
        <a:graphic>
          <a:graphicData uri="http://schemas.openxmlformats.org/presentationml/2006/ole">
            <p:oleObj spid="_x0000_s29705" name="数式" r:id="rId7" imgW="685800" imgH="368300" progId="Equation.3">
              <p:embed/>
            </p:oleObj>
          </a:graphicData>
        </a:graphic>
      </p:graphicFrame>
      <p:graphicFrame>
        <p:nvGraphicFramePr>
          <p:cNvPr id="29708" name="Object 12"/>
          <p:cNvGraphicFramePr>
            <a:graphicFrameLocks noChangeAspect="1"/>
          </p:cNvGraphicFramePr>
          <p:nvPr/>
        </p:nvGraphicFramePr>
        <p:xfrm>
          <a:off x="2703513" y="5592763"/>
          <a:ext cx="2327275" cy="993775"/>
        </p:xfrm>
        <a:graphic>
          <a:graphicData uri="http://schemas.openxmlformats.org/presentationml/2006/ole">
            <p:oleObj spid="_x0000_s29708" name="数式" r:id="rId8" imgW="952500" imgH="406400" progId="Equation.3">
              <p:embed/>
            </p:oleObj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5410200" y="5707508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>
                <a:solidFill>
                  <a:srgbClr val="FF0000"/>
                </a:solidFill>
              </a:rPr>
              <a:t>s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 independent because of </a:t>
            </a:r>
            <a:r>
              <a:rPr kumimoji="1" lang="en-US" altLang="ja-JP" sz="2400" dirty="0" err="1" smtClean="0">
                <a:solidFill>
                  <a:srgbClr val="FF0000"/>
                </a:solidFill>
              </a:rPr>
              <a:t>x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=</a:t>
            </a:r>
            <a:r>
              <a:rPr kumimoji="1" lang="en-US" altLang="ja-JP" sz="2400" dirty="0" err="1" smtClean="0">
                <a:solidFill>
                  <a:srgbClr val="FF0000"/>
                </a:solidFill>
              </a:rPr>
              <a:t>s</a:t>
            </a:r>
            <a:r>
              <a:rPr kumimoji="1" lang="en-US" altLang="ja-JP" sz="24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q</a:t>
            </a:r>
            <a:r>
              <a:rPr kumimoji="1" lang="en-US" altLang="ja-JP" sz="2400" baseline="-25000" dirty="0" err="1" smtClean="0">
                <a:solidFill>
                  <a:srgbClr val="FF0000"/>
                </a:solidFill>
                <a:cs typeface="Symbol" charset="2"/>
              </a:rPr>
              <a:t>h</a:t>
            </a:r>
            <a:endParaRPr kumimoji="1" lang="ja-JP" altLang="en-US" sz="2400" baseline="-25000" dirty="0">
              <a:solidFill>
                <a:srgbClr val="FF0000"/>
              </a:solidFill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281941"/>
            <a:ext cx="7772400" cy="4572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Beam distribution at </a:t>
            </a:r>
            <a:r>
              <a:rPr lang="en-US" altLang="ja-JP" dirty="0" err="1" smtClean="0"/>
              <a:t>s</a:t>
            </a:r>
            <a:endParaRPr lang="ja-JP" altLang="en-US" dirty="0"/>
          </a:p>
        </p:txBody>
      </p:sp>
      <p:pic>
        <p:nvPicPr>
          <p:cNvPr id="15" name="図 14" descr="spbcws-2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598" y="845820"/>
            <a:ext cx="2743199" cy="1920238"/>
          </a:xfrm>
          <a:prstGeom prst="rect">
            <a:avLst/>
          </a:prstGeom>
        </p:spPr>
      </p:pic>
      <p:pic>
        <p:nvPicPr>
          <p:cNvPr id="16" name="図 15" descr="spbcws-15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182936" y="742630"/>
            <a:ext cx="2890611" cy="2023428"/>
          </a:xfrm>
          <a:prstGeom prst="rect">
            <a:avLst/>
          </a:prstGeom>
        </p:spPr>
      </p:pic>
      <p:pic>
        <p:nvPicPr>
          <p:cNvPr id="17" name="図 16" descr="spbcws-1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024785" y="742630"/>
            <a:ext cx="2890613" cy="2023429"/>
          </a:xfrm>
          <a:prstGeom prst="rect">
            <a:avLst/>
          </a:prstGeom>
        </p:spPr>
      </p:pic>
      <p:pic>
        <p:nvPicPr>
          <p:cNvPr id="18" name="図 17" descr="spbcws-05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28599" y="2766058"/>
            <a:ext cx="2743198" cy="1920239"/>
          </a:xfrm>
          <a:prstGeom prst="rect">
            <a:avLst/>
          </a:prstGeom>
        </p:spPr>
      </p:pic>
      <p:pic>
        <p:nvPicPr>
          <p:cNvPr id="19" name="図 18" descr="spbcws-0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3124199" y="2766059"/>
            <a:ext cx="2895597" cy="2026918"/>
          </a:xfrm>
          <a:prstGeom prst="rect">
            <a:avLst/>
          </a:prstGeom>
        </p:spPr>
      </p:pic>
      <p:pic>
        <p:nvPicPr>
          <p:cNvPr id="20" name="図 19" descr="spbcws+05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6073547" y="2778125"/>
            <a:ext cx="2814634" cy="1970244"/>
          </a:xfrm>
          <a:prstGeom prst="rect">
            <a:avLst/>
          </a:prstGeom>
        </p:spPr>
      </p:pic>
      <p:pic>
        <p:nvPicPr>
          <p:cNvPr id="21" name="図 20" descr="spbcws+1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233363" y="4748369"/>
            <a:ext cx="2822346" cy="1975642"/>
          </a:xfrm>
          <a:prstGeom prst="rect">
            <a:avLst/>
          </a:prstGeom>
        </p:spPr>
      </p:pic>
      <p:pic>
        <p:nvPicPr>
          <p:cNvPr id="22" name="図 21" descr="spbcws+15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3182936" y="4822825"/>
            <a:ext cx="2836860" cy="1985802"/>
          </a:xfrm>
          <a:prstGeom prst="rect">
            <a:avLst/>
          </a:prstGeom>
        </p:spPr>
      </p:pic>
      <p:pic>
        <p:nvPicPr>
          <p:cNvPr id="23" name="図 22" descr="spbcws+2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8"/>
              <a:stretch>
                <a:fillRect/>
              </a:stretch>
            </p:blipFill>
          </mc:Choice>
          <mc:Fallback>
            <p:blipFill>
              <a:blip r:embed="rId19"/>
              <a:stretch>
                <a:fillRect/>
              </a:stretch>
            </p:blipFill>
          </mc:Fallback>
        </mc:AlternateContent>
        <p:spPr>
          <a:xfrm>
            <a:off x="6172199" y="4822824"/>
            <a:ext cx="2715981" cy="1901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Strength of Crab waist sextupole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8713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Sextuples are located a position where the betatron phase difference is </a:t>
            </a:r>
            <a:r>
              <a:rPr lang="en-US" altLang="ja-JP" dirty="0" err="1" smtClean="0"/>
              <a:t>n</a:t>
            </a:r>
            <a:r>
              <a:rPr lang="en-US" altLang="ja-JP" dirty="0" err="1" smtClean="0">
                <a:latin typeface="Symbol" charset="2"/>
                <a:cs typeface="Symbol" charset="2"/>
              </a:rPr>
              <a:t>p</a:t>
            </a:r>
            <a:r>
              <a:rPr lang="en-US" altLang="ja-JP" dirty="0" smtClean="0"/>
              <a:t> and (n+1/2)</a:t>
            </a:r>
            <a:r>
              <a:rPr lang="en-US" altLang="ja-JP" dirty="0" smtClean="0">
                <a:latin typeface="Symbol" charset="2"/>
                <a:cs typeface="Symbol" charset="2"/>
              </a:rPr>
              <a:t>p</a:t>
            </a:r>
            <a:r>
              <a:rPr lang="en-US" altLang="ja-JP" dirty="0" smtClean="0"/>
              <a:t> for horizontal and vertical, respectively.  The strength is </a:t>
            </a:r>
            <a:endParaRPr lang="ja-JP" altLang="en-US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For LHC,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b</a:t>
            </a:r>
            <a:r>
              <a:rPr lang="en-US" altLang="ja-JP" baseline="-25000" dirty="0" err="1" smtClean="0"/>
              <a:t>x</a:t>
            </a:r>
            <a:r>
              <a:rPr lang="en-US" altLang="ja-JP" dirty="0" smtClean="0"/>
              <a:t>=</a:t>
            </a:r>
            <a:r>
              <a:rPr lang="en-US" altLang="ja-JP" dirty="0" smtClean="0">
                <a:latin typeface="Symbol" charset="2"/>
                <a:cs typeface="Symbol" charset="2"/>
              </a:rPr>
              <a:t>b</a:t>
            </a:r>
            <a:r>
              <a:rPr lang="en-US" altLang="ja-JP" baseline="-25000" dirty="0" smtClean="0"/>
              <a:t>y</a:t>
            </a:r>
            <a:r>
              <a:rPr lang="en-US" altLang="ja-JP" dirty="0" smtClean="0"/>
              <a:t>=2000m,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b</a:t>
            </a:r>
            <a:r>
              <a:rPr lang="en-US" altLang="ja-JP" baseline="-25000" dirty="0" err="1" smtClean="0"/>
              <a:t>x</a:t>
            </a:r>
            <a:r>
              <a:rPr lang="en-US" altLang="ja-JP" dirty="0" smtClean="0"/>
              <a:t>*=</a:t>
            </a:r>
            <a:r>
              <a:rPr lang="en-US" altLang="ja-JP" dirty="0" smtClean="0">
                <a:latin typeface="Symbol" charset="2"/>
                <a:cs typeface="Symbol" charset="2"/>
              </a:rPr>
              <a:t>b</a:t>
            </a:r>
            <a:r>
              <a:rPr lang="en-US" altLang="ja-JP" baseline="-25000" dirty="0" smtClean="0"/>
              <a:t>y</a:t>
            </a:r>
            <a:r>
              <a:rPr lang="en-US" altLang="ja-JP" dirty="0" smtClean="0"/>
              <a:t>*=0.25m and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q</a:t>
            </a:r>
            <a:r>
              <a:rPr lang="en-US" altLang="ja-JP" baseline="-25000" dirty="0" err="1" smtClean="0"/>
              <a:t>h</a:t>
            </a:r>
            <a:r>
              <a:rPr lang="en-US" altLang="ja-JP" dirty="0" smtClean="0"/>
              <a:t>=140</a:t>
            </a:r>
            <a:r>
              <a:rPr lang="en-US" altLang="ja-JP" dirty="0" smtClean="0">
                <a:latin typeface="Symbol" charset="2"/>
                <a:cs typeface="Symbol" charset="2"/>
              </a:rPr>
              <a:t>m</a:t>
            </a:r>
            <a:r>
              <a:rPr lang="en-US" altLang="ja-JP" dirty="0" smtClean="0"/>
              <a:t>rad, </a:t>
            </a:r>
            <a:r>
              <a:rPr lang="en-US" altLang="ja-JP" dirty="0" smtClean="0">
                <a:solidFill>
                  <a:srgbClr val="FF0000"/>
                </a:solidFill>
              </a:rPr>
              <a:t>K</a:t>
            </a:r>
            <a:r>
              <a:rPr lang="en-US" altLang="ja-JP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dirty="0" smtClean="0">
                <a:solidFill>
                  <a:srgbClr val="FF0000"/>
                </a:solidFill>
              </a:rPr>
              <a:t>=0.08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This value is not very large, since the strength of the normal </a:t>
            </a:r>
            <a:r>
              <a:rPr lang="en-US" altLang="ja-JP" dirty="0" err="1" smtClean="0"/>
              <a:t>sextupoles</a:t>
            </a:r>
            <a:r>
              <a:rPr lang="en-US" altLang="ja-JP" dirty="0" smtClean="0"/>
              <a:t> </a:t>
            </a:r>
          </a:p>
          <a:p>
            <a:endParaRPr lang="en-US" altLang="ja-JP" dirty="0" smtClean="0"/>
          </a:p>
          <a:p>
            <a:endParaRPr lang="en-US" altLang="ja-JP" dirty="0" smtClean="0"/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/>
        </p:nvGraphicFramePr>
        <p:xfrm>
          <a:off x="4419600" y="5715000"/>
          <a:ext cx="2135188" cy="825500"/>
        </p:xfrm>
        <a:graphic>
          <a:graphicData uri="http://schemas.openxmlformats.org/presentationml/2006/ole">
            <p:oleObj spid="_x0000_s15362" name="数式" r:id="rId3" imgW="1117600" imgH="431800" progId="Equation.3">
              <p:embed/>
            </p:oleObj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/>
        </p:nvGraphicFramePr>
        <p:xfrm>
          <a:off x="2387600" y="3048000"/>
          <a:ext cx="3479800" cy="990600"/>
        </p:xfrm>
        <a:graphic>
          <a:graphicData uri="http://schemas.openxmlformats.org/presentationml/2006/ole">
            <p:oleObj spid="_x0000_s15365" name="数式" r:id="rId4" imgW="1651000" imgH="4699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Crab waist scheme at LHC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06962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 smtClean="0">
                <a:cs typeface="Symbol" charset="2"/>
              </a:rPr>
              <a:t>The waist position can be shifted along the axis of the colliding beam. However the gain is week for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b</a:t>
            </a:r>
            <a:r>
              <a:rPr lang="en-US" altLang="ja-JP" baseline="-25000" dirty="0" err="1" smtClean="0">
                <a:cs typeface="Symbol" charset="2"/>
              </a:rPr>
              <a:t>xy</a:t>
            </a:r>
            <a:r>
              <a:rPr lang="en-US" altLang="ja-JP" dirty="0" smtClean="0">
                <a:cs typeface="Symbol" charset="2"/>
              </a:rPr>
              <a:t>&gt;</a:t>
            </a:r>
            <a:r>
              <a:rPr lang="en-US" altLang="ja-JP" dirty="0" err="1" smtClean="0">
                <a:latin typeface="Symbol" charset="2"/>
                <a:cs typeface="Symbol" charset="2"/>
              </a:rPr>
              <a:t>s</a:t>
            </a:r>
            <a:r>
              <a:rPr lang="en-US" altLang="ja-JP" baseline="-25000" dirty="0" err="1" smtClean="0">
                <a:cs typeface="Symbol" charset="2"/>
              </a:rPr>
              <a:t>z</a:t>
            </a:r>
            <a:r>
              <a:rPr lang="en-US" altLang="ja-JP" dirty="0" smtClean="0">
                <a:cs typeface="Symbol" charset="2"/>
              </a:rPr>
              <a:t>.</a:t>
            </a:r>
          </a:p>
          <a:p>
            <a:r>
              <a:rPr lang="en-US" altLang="ja-JP" dirty="0" smtClean="0">
                <a:cs typeface="Symbol" charset="2"/>
              </a:rPr>
              <a:t>Betatron phase of </a:t>
            </a:r>
            <a:r>
              <a:rPr lang="en-US" altLang="ja-JP" dirty="0" err="1" smtClean="0">
                <a:cs typeface="Symbol" charset="2"/>
              </a:rPr>
              <a:t>x</a:t>
            </a:r>
            <a:r>
              <a:rPr lang="en-US" altLang="ja-JP" dirty="0" smtClean="0">
                <a:cs typeface="Symbol" charset="2"/>
              </a:rPr>
              <a:t> and </a:t>
            </a:r>
            <a:r>
              <a:rPr lang="en-US" altLang="ja-JP" dirty="0" err="1" smtClean="0">
                <a:cs typeface="Symbol" charset="2"/>
              </a:rPr>
              <a:t>y</a:t>
            </a:r>
            <a:r>
              <a:rPr lang="en-US" altLang="ja-JP" dirty="0" smtClean="0">
                <a:cs typeface="Symbol" charset="2"/>
              </a:rPr>
              <a:t> varies simultaneously in the round beam.</a:t>
            </a:r>
          </a:p>
          <a:p>
            <a:pPr>
              <a:buNone/>
            </a:pPr>
            <a:endParaRPr lang="en-US" altLang="ja-JP" dirty="0" smtClean="0">
              <a:cs typeface="Symbol" charset="2"/>
            </a:endParaRPr>
          </a:p>
          <a:p>
            <a:pPr>
              <a:buNone/>
            </a:pPr>
            <a:r>
              <a:rPr lang="en-US" altLang="ja-JP" sz="3892" dirty="0" smtClean="0">
                <a:solidFill>
                  <a:srgbClr val="000090"/>
                </a:solidFill>
                <a:cs typeface="Symbol" charset="2"/>
              </a:rPr>
              <a:t>Possible condition for crab waist in LHC</a:t>
            </a:r>
          </a:p>
          <a:p>
            <a:pPr>
              <a:buNone/>
            </a:pPr>
            <a:r>
              <a:rPr lang="en-US" altLang="ja-JP" sz="3892" dirty="0" smtClean="0">
                <a:solidFill>
                  <a:srgbClr val="000090"/>
                </a:solidFill>
                <a:cs typeface="Symbol" charset="2"/>
              </a:rPr>
              <a:t>An example</a:t>
            </a:r>
          </a:p>
          <a:p>
            <a:r>
              <a:rPr lang="en-US" altLang="ja-JP" dirty="0" err="1" smtClean="0">
                <a:latin typeface="Symbol" charset="2"/>
                <a:cs typeface="Symbol" charset="2"/>
              </a:rPr>
              <a:t>f</a:t>
            </a:r>
            <a:r>
              <a:rPr lang="en-US" altLang="ja-JP" dirty="0" smtClean="0"/>
              <a:t>=3.5 in LPA option. </a:t>
            </a:r>
            <a:r>
              <a:rPr lang="en-US" altLang="ja-JP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b</a:t>
            </a:r>
            <a:r>
              <a:rPr lang="en-US" altLang="ja-JP" baseline="-25000" dirty="0" smtClean="0">
                <a:solidFill>
                  <a:srgbClr val="0000FF"/>
                </a:solidFill>
              </a:rPr>
              <a:t>y</a:t>
            </a:r>
            <a:r>
              <a:rPr lang="en-US" altLang="ja-JP" dirty="0" smtClean="0">
                <a:solidFill>
                  <a:srgbClr val="0000FF"/>
                </a:solidFill>
              </a:rPr>
              <a:t> </a:t>
            </a:r>
            <a:r>
              <a:rPr lang="en-US" altLang="ja-JP" dirty="0" smtClean="0"/>
              <a:t>can be squeezed to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s</a:t>
            </a:r>
            <a:r>
              <a:rPr lang="en-US" altLang="ja-JP" baseline="-25000" dirty="0" err="1" smtClean="0"/>
              <a:t>x</a:t>
            </a:r>
            <a:r>
              <a:rPr lang="en-US" altLang="ja-JP" dirty="0" err="1" smtClean="0"/>
              <a:t>/</a:t>
            </a:r>
            <a:r>
              <a:rPr lang="en-US" altLang="ja-JP" dirty="0" err="1" smtClean="0">
                <a:latin typeface="Symbol" charset="2"/>
                <a:cs typeface="Symbol" charset="2"/>
              </a:rPr>
              <a:t>f</a:t>
            </a:r>
            <a:r>
              <a:rPr lang="en-US" altLang="ja-JP" dirty="0" smtClean="0"/>
              <a:t>=</a:t>
            </a:r>
            <a:r>
              <a:rPr lang="en-US" altLang="ja-JP" dirty="0" smtClean="0">
                <a:solidFill>
                  <a:srgbClr val="0000FF"/>
                </a:solidFill>
              </a:rPr>
              <a:t>2.1cm.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L</a:t>
            </a:r>
            <a:r>
              <a:rPr lang="en-US" altLang="ja-JP" dirty="0" smtClean="0"/>
              <a:t> increases (14/2.1)</a:t>
            </a:r>
            <a:r>
              <a:rPr lang="en-US" altLang="ja-JP" baseline="30000" dirty="0" smtClean="0"/>
              <a:t>1/2</a:t>
            </a:r>
            <a:r>
              <a:rPr lang="en-US" altLang="ja-JP" dirty="0" smtClean="0"/>
              <a:t>=</a:t>
            </a:r>
            <a:r>
              <a:rPr lang="en-US" altLang="ja-JP" dirty="0" smtClean="0">
                <a:solidFill>
                  <a:srgbClr val="FF0000"/>
                </a:solidFill>
              </a:rPr>
              <a:t>2.6 times</a:t>
            </a:r>
            <a:r>
              <a:rPr lang="en-US" altLang="ja-JP" dirty="0" smtClean="0"/>
              <a:t>.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x</a:t>
            </a:r>
            <a:r>
              <a:rPr lang="en-US" altLang="ja-JP" baseline="-25000" dirty="0" err="1" smtClean="0"/>
              <a:t>y</a:t>
            </a:r>
            <a:r>
              <a:rPr lang="en-US" altLang="ja-JP" dirty="0" smtClean="0"/>
              <a:t> decreases and </a:t>
            </a:r>
            <a:r>
              <a:rPr lang="en-US" altLang="ja-JP" dirty="0" smtClean="0">
                <a:latin typeface="Symbol" charset="2"/>
                <a:cs typeface="Symbol" charset="2"/>
              </a:rPr>
              <a:t>x</a:t>
            </a:r>
            <a:r>
              <a:rPr lang="en-US" altLang="ja-JP" baseline="-25000" dirty="0" smtClean="0"/>
              <a:t>x</a:t>
            </a:r>
            <a:r>
              <a:rPr lang="en-US" altLang="ja-JP" dirty="0" smtClean="0"/>
              <a:t> is small for LPA.</a:t>
            </a:r>
          </a:p>
          <a:p>
            <a:r>
              <a:rPr lang="en-US" altLang="ja-JP" dirty="0" smtClean="0"/>
              <a:t>Crab waist has an opportunity to work.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Another possibility </a:t>
            </a:r>
            <a:br>
              <a:rPr lang="en-US" altLang="ja-JP" dirty="0" smtClean="0"/>
            </a:br>
            <a:r>
              <a:rPr lang="en-US" altLang="ja-JP" sz="4000" dirty="0" smtClean="0">
                <a:solidFill>
                  <a:srgbClr val="000090"/>
                </a:solidFill>
              </a:rPr>
              <a:t>Waist control for parasitic collision </a:t>
            </a:r>
            <a:endParaRPr lang="ja-JP" altLang="en-US" sz="4000" dirty="0">
              <a:solidFill>
                <a:srgbClr val="000090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00" y="1417638"/>
            <a:ext cx="8229600" cy="5135562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Betatron phase of beam particles rotate ~</a:t>
            </a:r>
            <a:r>
              <a:rPr lang="en-US" altLang="ja-JP" dirty="0" smtClean="0">
                <a:latin typeface="Symbol" charset="2"/>
                <a:cs typeface="Symbol" charset="2"/>
              </a:rPr>
              <a:t>p</a:t>
            </a:r>
            <a:r>
              <a:rPr lang="en-US" altLang="ja-JP" dirty="0" smtClean="0"/>
              <a:t>/2 at parasitic collision points.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The distribution is Gaussian for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x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y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Non-Gaussian distribution for </a:t>
            </a:r>
            <a:r>
              <a:rPr lang="en-US" altLang="ja-JP" dirty="0" err="1" smtClean="0"/>
              <a:t>x(s</a:t>
            </a:r>
            <a:r>
              <a:rPr lang="en-US" altLang="ja-JP" dirty="0" smtClean="0"/>
              <a:t>) and </a:t>
            </a:r>
            <a:r>
              <a:rPr lang="en-US" altLang="ja-JP" dirty="0" err="1" smtClean="0"/>
              <a:t>y(s</a:t>
            </a:r>
            <a:r>
              <a:rPr lang="en-US" altLang="ja-JP" dirty="0" smtClean="0"/>
              <a:t>).</a:t>
            </a:r>
          </a:p>
          <a:p>
            <a:r>
              <a:rPr lang="en-US" altLang="ja-JP" dirty="0" smtClean="0"/>
              <a:t>Choosing a and </a:t>
            </a:r>
            <a:r>
              <a:rPr lang="en-US" altLang="ja-JP" dirty="0" err="1" smtClean="0"/>
              <a:t>b</a:t>
            </a:r>
            <a:r>
              <a:rPr lang="en-US" altLang="ja-JP" dirty="0" smtClean="0"/>
              <a:t>, beam distribution can be distorted at parasitic collision points.</a:t>
            </a:r>
            <a:endParaRPr lang="ja-JP" altLang="en-US" dirty="0"/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1649413" y="3124200"/>
          <a:ext cx="4294187" cy="902402"/>
        </p:xfrm>
        <a:graphic>
          <a:graphicData uri="http://schemas.openxmlformats.org/presentationml/2006/ole">
            <p:oleObj spid="_x0000_s35842" name="数式" r:id="rId3" imgW="1752600" imgH="368300" progId="Equation.3">
              <p:embed/>
            </p:oleObj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1649413" y="3977703"/>
          <a:ext cx="3532187" cy="509144"/>
        </p:xfrm>
        <a:graphic>
          <a:graphicData uri="http://schemas.openxmlformats.org/presentationml/2006/ole">
            <p:oleObj spid="_x0000_s35843" name="数式" r:id="rId4" imgW="1409700" imgH="203200" progId="Equation.3">
              <p:embed/>
            </p:oleObj>
          </a:graphicData>
        </a:graphic>
      </p:graphicFrame>
      <p:cxnSp>
        <p:nvCxnSpPr>
          <p:cNvPr id="7" name="直線コネクタ 6"/>
          <p:cNvCxnSpPr/>
          <p:nvPr/>
        </p:nvCxnSpPr>
        <p:spPr>
          <a:xfrm rot="5400000">
            <a:off x="2397919" y="3376521"/>
            <a:ext cx="842962" cy="457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 rot="5400000">
            <a:off x="2397919" y="4003675"/>
            <a:ext cx="842962" cy="457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5846" name="Object 6"/>
          <p:cNvGraphicFramePr>
            <a:graphicFrameLocks noChangeAspect="1"/>
          </p:cNvGraphicFramePr>
          <p:nvPr/>
        </p:nvGraphicFramePr>
        <p:xfrm>
          <a:off x="7464425" y="3086100"/>
          <a:ext cx="919163" cy="396875"/>
        </p:xfrm>
        <a:graphic>
          <a:graphicData uri="http://schemas.openxmlformats.org/presentationml/2006/ole">
            <p:oleObj spid="_x0000_s35846" name="数式" r:id="rId5" imgW="469900" imgH="203200" progId="Equation.3">
              <p:embed/>
            </p:oleObj>
          </a:graphicData>
        </a:graphic>
      </p:graphicFrame>
      <p:graphicFrame>
        <p:nvGraphicFramePr>
          <p:cNvPr id="35849" name="Object 9"/>
          <p:cNvGraphicFramePr>
            <a:graphicFrameLocks noChangeAspect="1"/>
          </p:cNvGraphicFramePr>
          <p:nvPr/>
        </p:nvGraphicFramePr>
        <p:xfrm>
          <a:off x="2381250" y="2259143"/>
          <a:ext cx="2800350" cy="924497"/>
        </p:xfrm>
        <a:graphic>
          <a:graphicData uri="http://schemas.openxmlformats.org/presentationml/2006/ole">
            <p:oleObj spid="_x0000_s35849" name="数式" r:id="rId6" imgW="11176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err="1" smtClean="0"/>
              <a:t>x(s</a:t>
            </a:r>
            <a:r>
              <a:rPr lang="en-US" altLang="ja-JP" dirty="0" smtClean="0"/>
              <a:t>)=x</a:t>
            </a:r>
            <a:r>
              <a:rPr lang="en-US" altLang="ja-JP" baseline="-25000" dirty="0" smtClean="0"/>
              <a:t>0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err="1" smtClean="0"/>
              <a:t>y(s</a:t>
            </a:r>
            <a:r>
              <a:rPr lang="en-US" altLang="ja-JP" dirty="0" smtClean="0"/>
              <a:t>)=y</a:t>
            </a:r>
            <a:r>
              <a:rPr lang="en-US" altLang="ja-JP" baseline="-25000" dirty="0" smtClean="0"/>
              <a:t>0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x</a:t>
            </a:r>
            <a:r>
              <a:rPr lang="en-US" altLang="ja-JP" dirty="0" smtClean="0"/>
              <a:t>=1/2</a:t>
            </a:r>
            <a:r>
              <a:rPr lang="en-US" altLang="ja-JP" dirty="0" smtClean="0">
                <a:latin typeface="Symbol" charset="2"/>
                <a:cs typeface="Symbol" charset="2"/>
              </a:rPr>
              <a:t>q</a:t>
            </a:r>
            <a:r>
              <a:rPr lang="en-US" altLang="ja-JP" dirty="0" smtClean="0"/>
              <a:t> for parasitic encounter.</a:t>
            </a:r>
          </a:p>
          <a:p>
            <a:r>
              <a:rPr lang="en-US" altLang="ja-JP" dirty="0" smtClean="0"/>
              <a:t>The condition is </a:t>
            </a:r>
            <a:r>
              <a:rPr lang="en-US" altLang="ja-JP" dirty="0" err="1" smtClean="0">
                <a:solidFill>
                  <a:srgbClr val="FF0000"/>
                </a:solidFill>
              </a:rPr>
              <a:t>s</a:t>
            </a:r>
            <a:r>
              <a:rPr lang="en-US" altLang="ja-JP" dirty="0" smtClean="0">
                <a:solidFill>
                  <a:srgbClr val="FF0000"/>
                </a:solidFill>
              </a:rPr>
              <a:t> dependent</a:t>
            </a:r>
            <a:r>
              <a:rPr lang="en-US" altLang="ja-JP" dirty="0" smtClean="0"/>
              <a:t> and coupled for </a:t>
            </a:r>
            <a:r>
              <a:rPr lang="en-US" altLang="ja-JP" dirty="0" err="1" smtClean="0"/>
              <a:t>x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y</a:t>
            </a:r>
            <a:r>
              <a:rPr lang="en-US" altLang="ja-JP" dirty="0" smtClean="0"/>
              <a:t>.</a:t>
            </a:r>
            <a:endParaRPr lang="ja-JP" altLang="en-US" dirty="0" smtClean="0"/>
          </a:p>
          <a:p>
            <a:r>
              <a:rPr lang="en-US" altLang="ja-JP" dirty="0" smtClean="0">
                <a:solidFill>
                  <a:srgbClr val="FF0000"/>
                </a:solidFill>
              </a:rPr>
              <a:t>For </a:t>
            </a:r>
            <a:r>
              <a:rPr lang="en-US" altLang="ja-JP" dirty="0" err="1" smtClean="0">
                <a:solidFill>
                  <a:srgbClr val="FF0000"/>
                </a:solidFill>
              </a:rPr>
              <a:t>s</a:t>
            </a:r>
            <a:r>
              <a:rPr lang="en-US" altLang="ja-JP" dirty="0" smtClean="0">
                <a:solidFill>
                  <a:srgbClr val="FF0000"/>
                </a:solidFill>
              </a:rPr>
              <a:t>=&gt;-</a:t>
            </a:r>
            <a:r>
              <a:rPr lang="en-US" altLang="ja-JP" dirty="0" err="1" smtClean="0">
                <a:solidFill>
                  <a:srgbClr val="FF0000"/>
                </a:solidFill>
              </a:rPr>
              <a:t>s</a:t>
            </a:r>
            <a:r>
              <a:rPr lang="en-US" altLang="ja-JP" dirty="0" smtClean="0">
                <a:solidFill>
                  <a:srgbClr val="FF0000"/>
                </a:solidFill>
              </a:rPr>
              <a:t>, the condition break.</a:t>
            </a:r>
          </a:p>
          <a:p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But this is Garbage idea.</a:t>
            </a:r>
            <a:endParaRPr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6126163" y="3276600"/>
          <a:ext cx="2560637" cy="1030500"/>
        </p:xfrm>
        <a:graphic>
          <a:graphicData uri="http://schemas.openxmlformats.org/presentationml/2006/ole">
            <p:oleObj spid="_x0000_s38914" name="数式" r:id="rId3" imgW="1041400" imgH="419100" progId="Equation.3">
              <p:embed/>
            </p:oleObj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1981200" y="2057400"/>
          <a:ext cx="3527425" cy="1012825"/>
        </p:xfrm>
        <a:graphic>
          <a:graphicData uri="http://schemas.openxmlformats.org/presentationml/2006/ole">
            <p:oleObj spid="_x0000_s38915" name="数式" r:id="rId4" imgW="1282700" imgH="368300" progId="Equation.3">
              <p:embed/>
            </p:oleObj>
          </a:graphicData>
        </a:graphic>
      </p:graphicFrame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6126163" y="1976437"/>
          <a:ext cx="2309813" cy="1093788"/>
        </p:xfrm>
        <a:graphic>
          <a:graphicData uri="http://schemas.openxmlformats.org/presentationml/2006/ole">
            <p:oleObj spid="_x0000_s38916" name="数式" r:id="rId5" imgW="939800" imgH="444500" progId="Equation.3">
              <p:embed/>
            </p:oleObj>
          </a:graphicData>
        </a:graphic>
      </p:graphicFrame>
      <p:graphicFrame>
        <p:nvGraphicFramePr>
          <p:cNvPr id="38917" name="Object 5"/>
          <p:cNvGraphicFramePr>
            <a:graphicFrameLocks noChangeAspect="1"/>
          </p:cNvGraphicFramePr>
          <p:nvPr/>
        </p:nvGraphicFramePr>
        <p:xfrm>
          <a:off x="1981200" y="3541925"/>
          <a:ext cx="2584450" cy="558800"/>
        </p:xfrm>
        <a:graphic>
          <a:graphicData uri="http://schemas.openxmlformats.org/presentationml/2006/ole">
            <p:oleObj spid="_x0000_s38917" name="数式" r:id="rId6" imgW="939800" imgH="20320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>
                <a:latin typeface="Symbol" charset="2"/>
                <a:cs typeface="Symbol" charset="2"/>
              </a:rPr>
              <a:t>b</a:t>
            </a:r>
            <a:r>
              <a:rPr lang="en-US" altLang="ja-JP" dirty="0" smtClean="0"/>
              <a:t>=0.25m, 140</a:t>
            </a:r>
            <a:r>
              <a:rPr lang="en-US" altLang="ja-JP" dirty="0" smtClean="0">
                <a:latin typeface="Symbol" charset="2"/>
                <a:cs typeface="Symbol" charset="2"/>
              </a:rPr>
              <a:t>m</a:t>
            </a:r>
            <a:r>
              <a:rPr lang="en-US" altLang="ja-JP" dirty="0" smtClean="0"/>
              <a:t>rad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>
            <a:normAutofit fontScale="92500"/>
          </a:bodyPr>
          <a:lstStyle/>
          <a:p>
            <a:r>
              <a:rPr lang="en-US" altLang="ja-JP" dirty="0" smtClean="0"/>
              <a:t>a=30000, </a:t>
            </a:r>
            <a:r>
              <a:rPr lang="en-US" altLang="ja-JP" dirty="0" err="1" smtClean="0"/>
              <a:t>b</a:t>
            </a:r>
            <a:r>
              <a:rPr lang="en-US" altLang="ja-JP" dirty="0" smtClean="0"/>
              <a:t>=10000.  </a:t>
            </a:r>
            <a:r>
              <a:rPr lang="en-US" altLang="ja-JP" dirty="0" smtClean="0">
                <a:solidFill>
                  <a:srgbClr val="FF0000"/>
                </a:solidFill>
              </a:rPr>
              <a:t>Sorry for showing garbage</a:t>
            </a:r>
            <a:r>
              <a:rPr lang="en-US" altLang="ja-JP" dirty="0" smtClean="0"/>
              <a:t>.</a:t>
            </a:r>
            <a:endParaRPr lang="ja-JP" altLang="en-US" dirty="0"/>
          </a:p>
        </p:txBody>
      </p:sp>
      <p:pic>
        <p:nvPicPr>
          <p:cNvPr id="4" name="図 3" descr="lhccw2s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85800" y="2209801"/>
            <a:ext cx="3311525" cy="2318068"/>
          </a:xfrm>
          <a:prstGeom prst="rect">
            <a:avLst/>
          </a:prstGeom>
        </p:spPr>
      </p:pic>
      <p:pic>
        <p:nvPicPr>
          <p:cNvPr id="5" name="図 4" descr="lhccw2s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724400" y="2209801"/>
            <a:ext cx="3352800" cy="2346960"/>
          </a:xfrm>
          <a:prstGeom prst="rect">
            <a:avLst/>
          </a:prstGeom>
        </p:spPr>
      </p:pic>
      <p:pic>
        <p:nvPicPr>
          <p:cNvPr id="8" name="図 7" descr="lhccw2s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914399" y="4556761"/>
            <a:ext cx="3082925" cy="2158048"/>
          </a:xfrm>
          <a:prstGeom prst="rect">
            <a:avLst/>
          </a:prstGeom>
        </p:spPr>
      </p:pic>
      <p:pic>
        <p:nvPicPr>
          <p:cNvPr id="9" name="図 8" descr="lhccw2s-1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4876800" y="4527869"/>
            <a:ext cx="3200400" cy="224028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Crab waist in the nominal and upgrade LHC 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Crab waist </a:t>
            </a:r>
            <a:r>
              <a:rPr lang="en-US" altLang="ja-JP" dirty="0" err="1" smtClean="0"/>
              <a:t>sextupoles</a:t>
            </a:r>
            <a:r>
              <a:rPr lang="en-US" altLang="ja-JP" dirty="0" smtClean="0"/>
              <a:t> may have some effects on halo in nominal or upgrade LHC.</a:t>
            </a:r>
          </a:p>
          <a:p>
            <a:r>
              <a:rPr lang="en-US" altLang="ja-JP" dirty="0" smtClean="0"/>
              <a:t>In the beam intensity, the effects are not seen.</a:t>
            </a:r>
          </a:p>
          <a:p>
            <a:r>
              <a:rPr lang="en-US" altLang="ja-JP" dirty="0" smtClean="0"/>
              <a:t>The effects in higher intensity (</a:t>
            </a:r>
            <a:r>
              <a:rPr lang="en-US" altLang="ja-JP" dirty="0" err="1" smtClean="0"/>
              <a:t>Np</a:t>
            </a:r>
            <a:r>
              <a:rPr lang="en-US" altLang="ja-JP" dirty="0" smtClean="0"/>
              <a:t>=10</a:t>
            </a:r>
            <a:r>
              <a:rPr lang="en-US" altLang="ja-JP" baseline="30000" dirty="0" smtClean="0"/>
              <a:t>12</a:t>
            </a:r>
            <a:r>
              <a:rPr lang="en-US" altLang="ja-JP" dirty="0" smtClean="0"/>
              <a:t>) is investigated.</a:t>
            </a:r>
          </a:p>
          <a:p>
            <a:endParaRPr lang="en-US" altLang="ja-JP" dirty="0" smtClean="0"/>
          </a:p>
          <a:p>
            <a:endParaRPr lang="ja-JP" altLang="en-US" dirty="0"/>
          </a:p>
        </p:txBody>
      </p:sp>
      <p:pic>
        <p:nvPicPr>
          <p:cNvPr id="4" name="図 3" descr="lhcLPB6cw_L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200399" y="4152582"/>
            <a:ext cx="3429453" cy="240061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858125" cy="1020762"/>
          </a:xfrm>
        </p:spPr>
        <p:txBody>
          <a:bodyPr>
            <a:normAutofit fontScale="90000"/>
          </a:bodyPr>
          <a:lstStyle/>
          <a:p>
            <a:r>
              <a:rPr lang="en-US" altLang="ja-JP" sz="4000" dirty="0"/>
              <a:t>Two approach toward high </a:t>
            </a:r>
            <a:r>
              <a:rPr lang="en-US" altLang="ja-JP" sz="4000" dirty="0" smtClean="0"/>
              <a:t>luminosity in </a:t>
            </a:r>
            <a:r>
              <a:rPr lang="en-US" altLang="ja-JP" sz="4000" dirty="0" err="1" smtClean="0"/>
              <a:t>e</a:t>
            </a:r>
            <a:r>
              <a:rPr lang="en-US" altLang="ja-JP" sz="4000" baseline="30000" dirty="0" err="1" smtClean="0"/>
              <a:t>+</a:t>
            </a:r>
            <a:r>
              <a:rPr lang="en-US" altLang="ja-JP" sz="4000" dirty="0" err="1" smtClean="0"/>
              <a:t>e</a:t>
            </a:r>
            <a:r>
              <a:rPr lang="en-US" altLang="ja-JP" sz="4000" baseline="30000" dirty="0" smtClean="0"/>
              <a:t>-</a:t>
            </a:r>
            <a:r>
              <a:rPr lang="en-US" altLang="ja-JP" sz="4000" dirty="0" smtClean="0"/>
              <a:t> colliders</a:t>
            </a:r>
            <a:endParaRPr lang="en-US" altLang="ja-JP" sz="40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39838"/>
            <a:ext cx="8229600" cy="4852987"/>
          </a:xfrm>
        </p:spPr>
        <p:txBody>
          <a:bodyPr/>
          <a:lstStyle/>
          <a:p>
            <a:r>
              <a:rPr lang="en-US" altLang="ja-JP" dirty="0">
                <a:solidFill>
                  <a:srgbClr val="FF0000"/>
                </a:solidFill>
              </a:rPr>
              <a:t>High current</a:t>
            </a:r>
            <a:r>
              <a:rPr lang="en-US" altLang="ja-JP" dirty="0"/>
              <a:t>, high beam-beam parameter.</a:t>
            </a:r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en-US" altLang="ja-JP" dirty="0">
                <a:solidFill>
                  <a:srgbClr val="FF0000"/>
                </a:solidFill>
              </a:rPr>
              <a:t>Low emittance</a:t>
            </a:r>
            <a:r>
              <a:rPr lang="en-US" altLang="ja-JP" dirty="0"/>
              <a:t>, low beta, low current, so-called super bunch collision</a:t>
            </a:r>
          </a:p>
        </p:txBody>
      </p:sp>
      <p:sp>
        <p:nvSpPr>
          <p:cNvPr id="3076" name="Oval 4"/>
          <p:cNvSpPr>
            <a:spLocks noChangeArrowheads="1"/>
          </p:cNvSpPr>
          <p:nvPr/>
        </p:nvSpPr>
        <p:spPr bwMode="auto">
          <a:xfrm>
            <a:off x="900113" y="2349500"/>
            <a:ext cx="3311525" cy="5762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5003800" y="2349500"/>
            <a:ext cx="3311525" cy="5762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 rot="1800000">
            <a:off x="4787900" y="5589588"/>
            <a:ext cx="3455988" cy="7143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82" name="Oval 10"/>
          <p:cNvSpPr>
            <a:spLocks noChangeArrowheads="1"/>
          </p:cNvSpPr>
          <p:nvPr/>
        </p:nvSpPr>
        <p:spPr bwMode="auto">
          <a:xfrm rot="19800000">
            <a:off x="900113" y="5589588"/>
            <a:ext cx="3455987" cy="7143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 flipV="1">
            <a:off x="1619250" y="5516563"/>
            <a:ext cx="252095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 flipV="1">
            <a:off x="1619250" y="4581525"/>
            <a:ext cx="0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684213" y="4868863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/>
              <a:t>x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2124075" y="5084763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/>
              <a:t>s</a:t>
            </a:r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2771775" y="3141663"/>
            <a:ext cx="1368425" cy="0"/>
          </a:xfrm>
          <a:prstGeom prst="line">
            <a:avLst/>
          </a:prstGeom>
          <a:noFill/>
          <a:ln w="63500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 flipH="1">
            <a:off x="4859338" y="3141663"/>
            <a:ext cx="1225550" cy="0"/>
          </a:xfrm>
          <a:prstGeom prst="line">
            <a:avLst/>
          </a:prstGeom>
          <a:noFill/>
          <a:ln w="635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 flipH="1">
            <a:off x="5292725" y="6021388"/>
            <a:ext cx="1225550" cy="0"/>
          </a:xfrm>
          <a:prstGeom prst="line">
            <a:avLst/>
          </a:prstGeom>
          <a:noFill/>
          <a:ln w="635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2339975" y="6092825"/>
            <a:ext cx="1368425" cy="0"/>
          </a:xfrm>
          <a:prstGeom prst="line">
            <a:avLst/>
          </a:prstGeom>
          <a:noFill/>
          <a:ln w="63500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Large </a:t>
            </a:r>
            <a:r>
              <a:rPr lang="en-US" altLang="ja-JP" dirty="0" err="1" smtClean="0"/>
              <a:t>Piwinski</a:t>
            </a:r>
            <a:r>
              <a:rPr lang="en-US" altLang="ja-JP" dirty="0" smtClean="0"/>
              <a:t> Angle scheme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For a target Luminosity, there are choices for keeping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x</a:t>
            </a:r>
            <a:r>
              <a:rPr lang="en-US" altLang="ja-JP" dirty="0" smtClean="0"/>
              <a:t>,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b</a:t>
            </a:r>
            <a:r>
              <a:rPr lang="en-US" altLang="ja-JP" dirty="0" smtClean="0"/>
              <a:t> </a:t>
            </a:r>
            <a:r>
              <a:rPr lang="en-US" altLang="ja-JP" dirty="0" smtClean="0">
                <a:cs typeface=""/>
              </a:rPr>
              <a:t>and </a:t>
            </a:r>
            <a:r>
              <a:rPr lang="en-US" altLang="ja-JP" i="1" dirty="0" smtClean="0">
                <a:latin typeface="Symbol" charset="2"/>
                <a:cs typeface="Symbol" charset="2"/>
              </a:rPr>
              <a:t>I</a:t>
            </a:r>
            <a:r>
              <a:rPr lang="en-US" altLang="ja-JP" dirty="0" smtClean="0">
                <a:latin typeface="Symbol" charset="2"/>
                <a:cs typeface="Symbol" charset="2"/>
              </a:rPr>
              <a:t>.</a:t>
            </a:r>
            <a:r>
              <a:rPr lang="en-US" altLang="ja-JP" dirty="0" smtClean="0"/>
              <a:t> </a:t>
            </a:r>
          </a:p>
          <a:p>
            <a:r>
              <a:rPr lang="en-US" altLang="ja-JP" dirty="0" smtClean="0"/>
              <a:t>For example, increasing </a:t>
            </a:r>
            <a:r>
              <a:rPr lang="en-US" altLang="ja-JP" dirty="0" err="1" smtClean="0"/>
              <a:t>Piwinski</a:t>
            </a:r>
            <a:r>
              <a:rPr lang="en-US" altLang="ja-JP" dirty="0" smtClean="0"/>
              <a:t> (crossing) angle and bunch population can keep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x</a:t>
            </a:r>
            <a:r>
              <a:rPr lang="en-US" altLang="ja-JP" dirty="0" smtClean="0"/>
              <a:t>. To keep </a:t>
            </a:r>
            <a:r>
              <a:rPr lang="en-US" altLang="ja-JP" i="1" dirty="0" smtClean="0">
                <a:latin typeface="Symbol" charset="2"/>
                <a:cs typeface="Symbol" charset="2"/>
              </a:rPr>
              <a:t>I</a:t>
            </a:r>
            <a:r>
              <a:rPr lang="en-US" altLang="ja-JP" dirty="0" smtClean="0">
                <a:latin typeface="Symbol" charset="2"/>
                <a:cs typeface="Symbol" charset="2"/>
              </a:rPr>
              <a:t>,</a:t>
            </a:r>
            <a:r>
              <a:rPr lang="en-US" altLang="ja-JP" dirty="0" smtClean="0"/>
              <a:t> bunch repetition is decreased. </a:t>
            </a:r>
          </a:p>
          <a:p>
            <a:r>
              <a:rPr lang="en-US" altLang="ja-JP" dirty="0" smtClean="0"/>
              <a:t>This is gain for avoiding parasitic interaction depending on arrangement of separation magnet and wires. </a:t>
            </a:r>
            <a:endParaRPr lang="ja-JP" altLang="en-US" dirty="0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3505200" y="1676400"/>
          <a:ext cx="1600201" cy="909024"/>
        </p:xfrm>
        <a:graphic>
          <a:graphicData uri="http://schemas.openxmlformats.org/presentationml/2006/ole">
            <p:oleObj spid="_x0000_s34818" name="数式" r:id="rId3" imgW="7366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LPA or crab cavity scheme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For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s</a:t>
            </a:r>
            <a:r>
              <a:rPr lang="en-US" altLang="ja-JP" baseline="-25000" dirty="0" err="1" smtClean="0"/>
              <a:t>z</a:t>
            </a:r>
            <a:r>
              <a:rPr lang="en-US" altLang="ja-JP" dirty="0" smtClean="0"/>
              <a:t>&lt;</a:t>
            </a:r>
            <a:r>
              <a:rPr lang="en-US" altLang="ja-JP" dirty="0" err="1" smtClean="0">
                <a:latin typeface="Symbol" charset="2"/>
                <a:cs typeface="Symbol" charset="2"/>
              </a:rPr>
              <a:t>b</a:t>
            </a:r>
            <a:r>
              <a:rPr lang="en-US" altLang="ja-JP" baseline="-25000" dirty="0" err="1" smtClean="0"/>
              <a:t>xy</a:t>
            </a:r>
            <a:r>
              <a:rPr lang="en-US" altLang="ja-JP" dirty="0" smtClean="0"/>
              <a:t>, both scheme seems to be compatible.</a:t>
            </a:r>
          </a:p>
          <a:p>
            <a:r>
              <a:rPr lang="en-US" altLang="ja-JP" dirty="0" smtClean="0"/>
              <a:t>Crab waist scheme works well for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s</a:t>
            </a:r>
            <a:r>
              <a:rPr lang="en-US" altLang="ja-JP" baseline="-25000" dirty="0" err="1" smtClean="0"/>
              <a:t>z</a:t>
            </a:r>
            <a:r>
              <a:rPr lang="en-US" altLang="ja-JP" dirty="0" smtClean="0"/>
              <a:t>&gt;</a:t>
            </a:r>
            <a:r>
              <a:rPr lang="en-US" altLang="ja-JP" dirty="0" smtClean="0">
                <a:latin typeface="Symbol" charset="2"/>
                <a:cs typeface="Symbol" charset="2"/>
              </a:rPr>
              <a:t>b</a:t>
            </a:r>
            <a:r>
              <a:rPr lang="en-US" altLang="ja-JP" baseline="-25000" dirty="0" smtClean="0"/>
              <a:t>y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Crab cavity installed in LPA scheme can deliver the same or more luminosity. </a:t>
            </a:r>
            <a:r>
              <a:rPr lang="en-US" altLang="ja-JP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If the beam-beam parameter becomes too high due to the crab cavity, the bunch population is decreased.</a:t>
            </a:r>
          </a:p>
          <a:p>
            <a:r>
              <a:rPr lang="en-US" altLang="ja-JP" dirty="0" smtClean="0"/>
              <a:t>Luminosity leveling</a:t>
            </a:r>
            <a:r>
              <a:rPr lang="en-US" altLang="ja-JP" dirty="0" smtClean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F. Zimmermann, PAC07,  J.P. </a:t>
            </a:r>
            <a:r>
              <a:rPr lang="en-US" altLang="ja-JP" sz="2000" dirty="0" err="1" smtClean="0"/>
              <a:t>Koutchek</a:t>
            </a:r>
            <a:r>
              <a:rPr lang="en-US" altLang="ja-JP" sz="2000" dirty="0" smtClean="0"/>
              <a:t>, EPAC08</a:t>
            </a:r>
            <a:endParaRPr lang="ja-JP" altLang="en-US" sz="2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987598" y="1524000"/>
            <a:ext cx="85160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ja-JP" sz="1100" dirty="0" smtClean="0"/>
              <a:t>LPA-II</a:t>
            </a:r>
          </a:p>
          <a:p>
            <a:pPr>
              <a:buNone/>
            </a:pPr>
            <a:r>
              <a:rPr lang="en-US" altLang="ja-JP" sz="1100" dirty="0" smtClean="0"/>
              <a:t>2808</a:t>
            </a:r>
          </a:p>
          <a:p>
            <a:pPr>
              <a:buNone/>
            </a:pPr>
            <a:r>
              <a:rPr lang="en-US" altLang="ja-JP" sz="1100" dirty="0" smtClean="0"/>
              <a:t>2.5</a:t>
            </a:r>
          </a:p>
          <a:p>
            <a:pPr>
              <a:buNone/>
            </a:pPr>
            <a:r>
              <a:rPr lang="en-US" altLang="ja-JP" sz="1100" dirty="0" smtClean="0"/>
              <a:t>25</a:t>
            </a:r>
          </a:p>
          <a:p>
            <a:pPr>
              <a:buNone/>
            </a:pPr>
            <a:r>
              <a:rPr lang="en-US" altLang="ja-JP" sz="1100" dirty="0" smtClean="0"/>
              <a:t>1.22</a:t>
            </a:r>
          </a:p>
          <a:p>
            <a:pPr>
              <a:buNone/>
            </a:pPr>
            <a:r>
              <a:rPr lang="en-US" altLang="ja-JP" sz="1100" dirty="0" smtClean="0"/>
              <a:t>3.75</a:t>
            </a:r>
          </a:p>
          <a:p>
            <a:pPr>
              <a:buNone/>
            </a:pPr>
            <a:r>
              <a:rPr lang="en-US" altLang="ja-JP" sz="1100" dirty="0" smtClean="0"/>
              <a:t>Gaussian</a:t>
            </a:r>
          </a:p>
          <a:p>
            <a:pPr>
              <a:buNone/>
            </a:pPr>
            <a:r>
              <a:rPr lang="en-US" altLang="ja-JP" sz="1100" dirty="0" smtClean="0"/>
              <a:t>7.55</a:t>
            </a:r>
          </a:p>
          <a:p>
            <a:pPr>
              <a:buNone/>
            </a:pPr>
            <a:r>
              <a:rPr lang="en-US" altLang="ja-JP" sz="1100" dirty="0" smtClean="0"/>
              <a:t>0.14</a:t>
            </a:r>
          </a:p>
          <a:p>
            <a:pPr>
              <a:buNone/>
            </a:pPr>
            <a:r>
              <a:rPr lang="en-US" altLang="ja-JP" sz="1100" dirty="0" smtClean="0"/>
              <a:t>786</a:t>
            </a:r>
            <a:endParaRPr lang="ja-JP" altLang="en-US" sz="11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762000"/>
            <a:ext cx="7758999" cy="551656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Luminosity with crab cavity in LPA-II</a:t>
            </a:r>
            <a:endParaRPr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Luminosity and beam-beam parameter for LPA-II </a:t>
            </a:r>
            <a:r>
              <a:rPr lang="en-US" altLang="ja-JP" smtClean="0"/>
              <a:t>(393x2 </a:t>
            </a:r>
            <a:r>
              <a:rPr lang="en-US" altLang="ja-JP" smtClean="0">
                <a:latin typeface="Symbol" charset="2"/>
                <a:cs typeface="Symbol" charset="2"/>
              </a:rPr>
              <a:t>m</a:t>
            </a:r>
            <a:r>
              <a:rPr lang="en-US" altLang="ja-JP" smtClean="0"/>
              <a:t>rad</a:t>
            </a:r>
            <a:r>
              <a:rPr lang="en-US" altLang="ja-JP" dirty="0" smtClean="0"/>
              <a:t>) with crab cavity</a:t>
            </a:r>
            <a:endParaRPr lang="ja-JP" altLang="en-US" dirty="0"/>
          </a:p>
        </p:txBody>
      </p:sp>
      <p:pic>
        <p:nvPicPr>
          <p:cNvPr id="6" name="図 5" descr="lhcLPB3crb_Vc_L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3048000"/>
            <a:ext cx="3810000" cy="2667000"/>
          </a:xfrm>
          <a:prstGeom prst="rect">
            <a:avLst/>
          </a:prstGeom>
        </p:spPr>
      </p:pic>
      <p:pic>
        <p:nvPicPr>
          <p:cNvPr id="7" name="図 6" descr="lhcLPB3crb_Vc_xiy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72000" y="3048000"/>
            <a:ext cx="3810000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r>
              <a:rPr lang="en-US" altLang="ja-JP" dirty="0" smtClean="0"/>
              <a:t>We could not find good solution for the crab waist scheme in LHC yet. </a:t>
            </a:r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/>
        </p:nvSpPr>
        <p:spPr>
          <a:xfrm>
            <a:off x="4953000" y="2435225"/>
            <a:ext cx="3429000" cy="40322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711200" y="2435225"/>
            <a:ext cx="3251200" cy="40322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dirty="0" smtClean="0">
                <a:cs typeface="+mj-cs"/>
              </a:rPr>
              <a:t>Tune shift</a:t>
            </a:r>
            <a:endParaRPr lang="ja-JP" altLang="en-US" dirty="0">
              <a:cs typeface="+mj-cs"/>
            </a:endParaRPr>
          </a:p>
        </p:txBody>
      </p:sp>
      <p:graphicFrame>
        <p:nvGraphicFramePr>
          <p:cNvPr id="23554" name="コンテンツ プレースホルダ 3"/>
          <p:cNvGraphicFramePr>
            <a:graphicFrameLocks noChangeAspect="1"/>
          </p:cNvGraphicFramePr>
          <p:nvPr>
            <p:ph idx="1"/>
          </p:nvPr>
        </p:nvGraphicFramePr>
        <p:xfrm>
          <a:off x="711200" y="2435225"/>
          <a:ext cx="3055938" cy="1057275"/>
        </p:xfrm>
        <a:graphic>
          <a:graphicData uri="http://schemas.openxmlformats.org/presentationml/2006/ole">
            <p:oleObj spid="_x0000_s17410" name="数式" r:id="rId3" imgW="1358900" imgH="469900" progId="Equation.3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1111250" y="3560763"/>
          <a:ext cx="1000125" cy="863600"/>
        </p:xfrm>
        <a:graphic>
          <a:graphicData uri="http://schemas.openxmlformats.org/presentationml/2006/ole">
            <p:oleObj spid="_x0000_s17411" name="数式" r:id="rId4" imgW="469900" imgH="406400" progId="Equation.3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1116013" y="4424363"/>
          <a:ext cx="2027237" cy="1027112"/>
        </p:xfrm>
        <a:graphic>
          <a:graphicData uri="http://schemas.openxmlformats.org/presentationml/2006/ole">
            <p:oleObj spid="_x0000_s17412" name="数式" r:id="rId5" imgW="952500" imgH="482600" progId="Equation.3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1628775" y="5854700"/>
          <a:ext cx="1000125" cy="431800"/>
        </p:xfrm>
        <a:graphic>
          <a:graphicData uri="http://schemas.openxmlformats.org/presentationml/2006/ole">
            <p:oleObj spid="_x0000_s17413" name="数式" r:id="rId6" imgW="469900" imgH="203200" progId="Equation.3">
              <p:embed/>
            </p:oleObj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5127625" y="2435225"/>
          <a:ext cx="2973388" cy="1000125"/>
        </p:xfrm>
        <a:graphic>
          <a:graphicData uri="http://schemas.openxmlformats.org/presentationml/2006/ole">
            <p:oleObj spid="_x0000_s17414" name="数式" r:id="rId7" imgW="1397000" imgH="469900" progId="Equation.3">
              <p:embed/>
            </p:oleObj>
          </a:graphicData>
        </a:graphic>
      </p:graphicFrame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5951538" y="3532188"/>
          <a:ext cx="1376362" cy="863600"/>
        </p:xfrm>
        <a:graphic>
          <a:graphicData uri="http://schemas.openxmlformats.org/presentationml/2006/ole">
            <p:oleObj spid="_x0000_s17415" name="数式" r:id="rId8" imgW="647700" imgH="406400" progId="Equation.3">
              <p:embed/>
            </p:oleObj>
          </a:graphicData>
        </a:graphic>
      </p:graphicFrame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5573713" y="4578350"/>
          <a:ext cx="1998662" cy="1025525"/>
        </p:xfrm>
        <a:graphic>
          <a:graphicData uri="http://schemas.openxmlformats.org/presentationml/2006/ole">
            <p:oleObj spid="_x0000_s17416" name="数式" r:id="rId9" imgW="939800" imgH="482600" progId="Equation.3">
              <p:embed/>
            </p:oleObj>
          </a:graphicData>
        </a:graphic>
      </p:graphicFrame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5627688" y="5564188"/>
          <a:ext cx="1541462" cy="944562"/>
        </p:xfrm>
        <a:graphic>
          <a:graphicData uri="http://schemas.openxmlformats.org/presentationml/2006/ole">
            <p:oleObj spid="_x0000_s17417" name="数式" r:id="rId10" imgW="723900" imgH="444500" progId="Equation.3">
              <p:embed/>
            </p:oleObj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6205538" y="1698625"/>
          <a:ext cx="1033462" cy="736600"/>
        </p:xfrm>
        <a:graphic>
          <a:graphicData uri="http://schemas.openxmlformats.org/presentationml/2006/ole">
            <p:oleObj spid="_x0000_s17418" name="数式" r:id="rId11" imgW="622300" imgH="444500" progId="Equation.3">
              <p:embed/>
            </p:oleObj>
          </a:graphicData>
        </a:graphic>
      </p:graphicFrame>
      <p:graphicFrame>
        <p:nvGraphicFramePr>
          <p:cNvPr id="23563" name="Object 11"/>
          <p:cNvGraphicFramePr>
            <a:graphicFrameLocks noChangeAspect="1"/>
          </p:cNvGraphicFramePr>
          <p:nvPr/>
        </p:nvGraphicFramePr>
        <p:xfrm>
          <a:off x="1611313" y="1709738"/>
          <a:ext cx="1017587" cy="725487"/>
        </p:xfrm>
        <a:graphic>
          <a:graphicData uri="http://schemas.openxmlformats.org/presentationml/2006/ole">
            <p:oleObj spid="_x0000_s17419" name="数式" r:id="rId12" imgW="622300" imgH="444500" progId="Equation.3">
              <p:embed/>
            </p:oleObj>
          </a:graphicData>
        </a:graphic>
      </p:graphicFrame>
      <p:sp>
        <p:nvSpPr>
          <p:cNvPr id="23567" name="TextBox 14"/>
          <p:cNvSpPr txBox="1">
            <a:spLocks noChangeArrowheads="1"/>
          </p:cNvSpPr>
          <p:nvPr/>
        </p:nvSpPr>
        <p:spPr bwMode="auto">
          <a:xfrm>
            <a:off x="711200" y="990600"/>
            <a:ext cx="7975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3200">
                <a:latin typeface="Calibri" pitchFamily="29" charset="0"/>
              </a:rPr>
              <a:t>Short bunch                           Super-bunch(LPA)</a:t>
            </a:r>
            <a:endParaRPr lang="ja-JP" altLang="en-US" sz="3200">
              <a:latin typeface="Calibri" pitchFamily="2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642350" cy="561975"/>
          </a:xfrm>
        </p:spPr>
        <p:txBody>
          <a:bodyPr>
            <a:normAutofit fontScale="90000"/>
          </a:bodyPr>
          <a:lstStyle/>
          <a:p>
            <a:r>
              <a:rPr lang="en-US" altLang="ja-JP" sz="3600"/>
              <a:t>Super B</a:t>
            </a:r>
          </a:p>
        </p:txBody>
      </p:sp>
      <p:graphicFrame>
        <p:nvGraphicFramePr>
          <p:cNvPr id="39112" name="Group 200"/>
          <p:cNvGraphicFramePr>
            <a:graphicFrameLocks noGrp="1"/>
          </p:cNvGraphicFramePr>
          <p:nvPr>
            <p:ph idx="1"/>
          </p:nvPr>
        </p:nvGraphicFramePr>
        <p:xfrm>
          <a:off x="395288" y="1125538"/>
          <a:ext cx="8431530" cy="5586730"/>
        </p:xfrm>
        <a:graphic>
          <a:graphicData uri="http://schemas.openxmlformats.org/drawingml/2006/table">
            <a:tbl>
              <a:tblPr/>
              <a:tblGrid>
                <a:gridCol w="1647825"/>
                <a:gridCol w="2165350"/>
                <a:gridCol w="2092325"/>
                <a:gridCol w="2317750"/>
                <a:gridCol w="20828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SuperKEKB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Middle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9" charset="0"/>
                          <a:ea typeface="ＭＳ Ｐゴシック" pitchFamily="29" charset="-128"/>
                          <a:cs typeface="ＭＳ Ｐゴシック" pitchFamily="29" charset="-128"/>
                        </a:rPr>
                        <a:t>SuperB (LNF/SLAC)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9" charset="2"/>
                          <a:ea typeface="ＭＳ Ｐゴシック" pitchFamily="29" charset="-128"/>
                          <a:cs typeface="ＭＳ Ｐゴシック" pitchFamily="29" charset="-128"/>
                        </a:rPr>
                        <a:t>e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x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9.00E-09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6.00E-09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0.8E-09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9" charset="2"/>
                          <a:ea typeface="ＭＳ Ｐゴシック" pitchFamily="29" charset="-128"/>
                          <a:cs typeface="ＭＳ Ｐゴシック" pitchFamily="29" charset="-128"/>
                        </a:rPr>
                        <a:t>e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y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4.50E-11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6.00E-11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2E-12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9" charset="2"/>
                          <a:ea typeface="ＭＳ Ｐゴシック" pitchFamily="29" charset="-128"/>
                          <a:cs typeface="ＭＳ Ｐゴシック" pitchFamily="29" charset="-128"/>
                        </a:rPr>
                        <a:t>b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x (mm)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200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50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9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9" charset="2"/>
                          <a:ea typeface="ＭＳ Ｐゴシック" pitchFamily="29" charset="-128"/>
                          <a:cs typeface="ＭＳ Ｐゴシック" pitchFamily="29" charset="-128"/>
                        </a:rPr>
                        <a:t>b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y (mm)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3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0.5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0.133</a:t>
                      </a:r>
                      <a:endParaRPr kumimoji="1" lang="en-US" altLang="ja-JP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9" charset="2"/>
                          <a:ea typeface="ＭＳ Ｐゴシック" pitchFamily="29" charset="-128"/>
                          <a:cs typeface="ＭＳ Ｐゴシック" pitchFamily="29" charset="-128"/>
                        </a:rPr>
                        <a:t>s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z (mm)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3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6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6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9" charset="2"/>
                          <a:ea typeface="ＭＳ Ｐゴシック" pitchFamily="29" charset="-128"/>
                          <a:cs typeface="ＭＳ Ｐゴシック" pitchFamily="29" charset="-128"/>
                        </a:rPr>
                        <a:t>n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s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0.025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0.01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0.012/0.026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ne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5.50E+10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5.50E+10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1.9E+10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np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1.26E+11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1.27E+11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3.3E+10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9" charset="2"/>
                          <a:ea typeface="ＭＳ Ｐゴシック" pitchFamily="29" charset="-128"/>
                          <a:cs typeface="ＭＳ Ｐゴシック" pitchFamily="29" charset="-128"/>
                        </a:rPr>
                        <a:t>q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/2 (mrad)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0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15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25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9" charset="2"/>
                          <a:ea typeface="ＭＳ Ｐゴシック" pitchFamily="29" charset="-128"/>
                          <a:cs typeface="ＭＳ Ｐゴシック" pitchFamily="29" charset="-128"/>
                        </a:rPr>
                        <a:t>x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x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0.397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0.022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29" charset="2"/>
                          <a:ea typeface="ＭＳ Ｐゴシック" pitchFamily="29" charset="-128"/>
                          <a:cs typeface="ＭＳ Ｐゴシック" pitchFamily="29" charset="-128"/>
                        </a:rPr>
                        <a:t>x</a:t>
                      </a: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y 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0.794-&gt;0.24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0.179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Lum (W.S.)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8E+35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1.00E+36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1.00E+36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pitchFamily="29" charset="-128"/>
                          <a:ea typeface="ＭＳ Ｐゴシック" pitchFamily="29" charset="-128"/>
                          <a:cs typeface="ＭＳ Ｐゴシック" pitchFamily="29" charset="-128"/>
                        </a:rPr>
                        <a:t>Lum (S.S.)</a:t>
                      </a:r>
                      <a:endParaRPr kumimoji="1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9" charset="0"/>
                          <a:ea typeface="ＭＳ Ｐゴシック" pitchFamily="29" charset="-128"/>
                          <a:cs typeface="ＭＳ Ｐゴシック" pitchFamily="29" charset="-128"/>
                        </a:rPr>
                        <a:t>8.25E35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29" charset="0"/>
                          <a:ea typeface="ＭＳ Ｐゴシック" pitchFamily="29" charset="-128"/>
                          <a:cs typeface="ＭＳ Ｐゴシック" pitchFamily="29" charset="-128"/>
                        </a:rPr>
                        <a:t>8-9E35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29" charset="0"/>
                        <a:ea typeface="ＭＳ Ｐゴシック" pitchFamily="29" charset="-128"/>
                        <a:cs typeface="ＭＳ Ｐゴシック" pitchFamily="2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765175"/>
            <a:ext cx="8280400" cy="34559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/>
              <a:t>Crab crossing</a:t>
            </a:r>
          </a:p>
          <a:p>
            <a:pPr>
              <a:lnSpc>
                <a:spcPct val="90000"/>
              </a:lnSpc>
            </a:pPr>
            <a:endParaRPr lang="en-US" altLang="ja-JP"/>
          </a:p>
          <a:p>
            <a:pPr>
              <a:lnSpc>
                <a:spcPct val="90000"/>
              </a:lnSpc>
            </a:pPr>
            <a:endParaRPr lang="en-US" altLang="ja-JP"/>
          </a:p>
          <a:p>
            <a:pPr>
              <a:lnSpc>
                <a:spcPct val="90000"/>
              </a:lnSpc>
            </a:pPr>
            <a:endParaRPr lang="en-US" altLang="ja-JP"/>
          </a:p>
          <a:p>
            <a:pPr>
              <a:lnSpc>
                <a:spcPct val="90000"/>
              </a:lnSpc>
            </a:pPr>
            <a:endParaRPr lang="en-US" altLang="ja-JP"/>
          </a:p>
          <a:p>
            <a:pPr>
              <a:lnSpc>
                <a:spcPct val="90000"/>
              </a:lnSpc>
            </a:pPr>
            <a:r>
              <a:rPr lang="en-US" altLang="ja-JP"/>
              <a:t>Crab waist</a:t>
            </a:r>
          </a:p>
        </p:txBody>
      </p:sp>
      <p:sp>
        <p:nvSpPr>
          <p:cNvPr id="51204" name="Oval 4"/>
          <p:cNvSpPr>
            <a:spLocks noChangeArrowheads="1"/>
          </p:cNvSpPr>
          <p:nvPr/>
        </p:nvSpPr>
        <p:spPr bwMode="auto">
          <a:xfrm>
            <a:off x="2555875" y="1916113"/>
            <a:ext cx="1727200" cy="4318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05" name="Oval 5"/>
          <p:cNvSpPr>
            <a:spLocks noChangeArrowheads="1"/>
          </p:cNvSpPr>
          <p:nvPr/>
        </p:nvSpPr>
        <p:spPr bwMode="auto">
          <a:xfrm>
            <a:off x="4716463" y="1989138"/>
            <a:ext cx="1871662" cy="3603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07" name="Oval 7"/>
          <p:cNvSpPr>
            <a:spLocks noChangeArrowheads="1"/>
          </p:cNvSpPr>
          <p:nvPr/>
        </p:nvSpPr>
        <p:spPr bwMode="auto">
          <a:xfrm rot="1800000">
            <a:off x="7092950" y="1989138"/>
            <a:ext cx="1871663" cy="3603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08" name="Oval 8"/>
          <p:cNvSpPr>
            <a:spLocks noChangeArrowheads="1"/>
          </p:cNvSpPr>
          <p:nvPr/>
        </p:nvSpPr>
        <p:spPr bwMode="auto">
          <a:xfrm rot="19800000">
            <a:off x="250825" y="1989138"/>
            <a:ext cx="1727200" cy="4318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 flipV="1">
            <a:off x="323850" y="1628775"/>
            <a:ext cx="0" cy="720725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7164388" y="1844675"/>
            <a:ext cx="0" cy="792163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>
            <a:off x="1908175" y="1916113"/>
            <a:ext cx="0" cy="792162"/>
          </a:xfrm>
          <a:prstGeom prst="line">
            <a:avLst/>
          </a:prstGeom>
          <a:noFill/>
          <a:ln w="63500">
            <a:solidFill>
              <a:srgbClr val="00CC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12" name="Oval 12"/>
          <p:cNvSpPr>
            <a:spLocks noChangeArrowheads="1"/>
          </p:cNvSpPr>
          <p:nvPr/>
        </p:nvSpPr>
        <p:spPr bwMode="auto">
          <a:xfrm rot="19800000">
            <a:off x="2051050" y="5156200"/>
            <a:ext cx="1727200" cy="4318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13" name="Oval 13"/>
          <p:cNvSpPr>
            <a:spLocks noChangeArrowheads="1"/>
          </p:cNvSpPr>
          <p:nvPr/>
        </p:nvSpPr>
        <p:spPr bwMode="auto">
          <a:xfrm rot="1800000">
            <a:off x="4498975" y="5229225"/>
            <a:ext cx="1871663" cy="3603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 flipV="1">
            <a:off x="1763713" y="4508500"/>
            <a:ext cx="2519362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15" name="Rectangle 15"/>
          <p:cNvSpPr>
            <a:spLocks noChangeArrowheads="1"/>
          </p:cNvSpPr>
          <p:nvPr/>
        </p:nvSpPr>
        <p:spPr bwMode="auto">
          <a:xfrm>
            <a:off x="466725" y="4724400"/>
            <a:ext cx="504825" cy="143986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16" name="Rectangle 16"/>
          <p:cNvSpPr>
            <a:spLocks noChangeArrowheads="1"/>
          </p:cNvSpPr>
          <p:nvPr/>
        </p:nvSpPr>
        <p:spPr bwMode="auto">
          <a:xfrm>
            <a:off x="7380288" y="4724400"/>
            <a:ext cx="504825" cy="1439863"/>
          </a:xfrm>
          <a:prstGeom prst="rect">
            <a:avLst/>
          </a:prstGeom>
          <a:solidFill>
            <a:srgbClr val="008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 flipV="1">
            <a:off x="8820150" y="1628775"/>
            <a:ext cx="0" cy="720725"/>
          </a:xfrm>
          <a:prstGeom prst="line">
            <a:avLst/>
          </a:prstGeom>
          <a:noFill/>
          <a:ln w="635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6948488" y="3068638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/>
              <a:t>Crab cavity</a:t>
            </a:r>
          </a:p>
        </p:txBody>
      </p:sp>
      <p:sp>
        <p:nvSpPr>
          <p:cNvPr id="51220" name="Text Box 20"/>
          <p:cNvSpPr txBox="1">
            <a:spLocks noChangeArrowheads="1"/>
          </p:cNvSpPr>
          <p:nvPr/>
        </p:nvSpPr>
        <p:spPr bwMode="auto">
          <a:xfrm>
            <a:off x="6804025" y="3933825"/>
            <a:ext cx="172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/>
              <a:t>Sextupole magnet</a:t>
            </a:r>
          </a:p>
        </p:txBody>
      </p:sp>
      <p:sp>
        <p:nvSpPr>
          <p:cNvPr id="51221" name="Text Box 21"/>
          <p:cNvSpPr txBox="1">
            <a:spLocks noChangeArrowheads="1"/>
          </p:cNvSpPr>
          <p:nvPr/>
        </p:nvSpPr>
        <p:spPr bwMode="auto">
          <a:xfrm>
            <a:off x="2843213" y="5805488"/>
            <a:ext cx="30241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/>
              <a:t>Particles collide another beam at their waist point</a:t>
            </a:r>
          </a:p>
        </p:txBody>
      </p:sp>
      <p:sp>
        <p:nvSpPr>
          <p:cNvPr id="51222" name="Line 22"/>
          <p:cNvSpPr>
            <a:spLocks noChangeShapeType="1"/>
          </p:cNvSpPr>
          <p:nvPr/>
        </p:nvSpPr>
        <p:spPr bwMode="auto">
          <a:xfrm flipH="1">
            <a:off x="5148263" y="2781300"/>
            <a:ext cx="1225550" cy="0"/>
          </a:xfrm>
          <a:prstGeom prst="line">
            <a:avLst/>
          </a:prstGeom>
          <a:noFill/>
          <a:ln w="1270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23" name="Line 23"/>
          <p:cNvSpPr>
            <a:spLocks noChangeShapeType="1"/>
          </p:cNvSpPr>
          <p:nvPr/>
        </p:nvSpPr>
        <p:spPr bwMode="auto">
          <a:xfrm>
            <a:off x="2771775" y="2781300"/>
            <a:ext cx="1295400" cy="0"/>
          </a:xfrm>
          <a:prstGeom prst="line">
            <a:avLst/>
          </a:prstGeom>
          <a:noFill/>
          <a:ln w="127000">
            <a:solidFill>
              <a:srgbClr val="00CC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24" name="Line 24"/>
          <p:cNvSpPr>
            <a:spLocks noChangeShapeType="1"/>
          </p:cNvSpPr>
          <p:nvPr/>
        </p:nvSpPr>
        <p:spPr bwMode="auto">
          <a:xfrm flipH="1">
            <a:off x="4643438" y="4581525"/>
            <a:ext cx="1225550" cy="0"/>
          </a:xfrm>
          <a:prstGeom prst="line">
            <a:avLst/>
          </a:prstGeom>
          <a:noFill/>
          <a:ln w="1270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225" name="Line 25"/>
          <p:cNvSpPr>
            <a:spLocks noChangeShapeType="1"/>
          </p:cNvSpPr>
          <p:nvPr/>
        </p:nvSpPr>
        <p:spPr bwMode="auto">
          <a:xfrm>
            <a:off x="2484438" y="4581525"/>
            <a:ext cx="1295400" cy="0"/>
          </a:xfrm>
          <a:prstGeom prst="line">
            <a:avLst/>
          </a:prstGeom>
          <a:noFill/>
          <a:ln w="127000">
            <a:solidFill>
              <a:srgbClr val="00CC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Crab waist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/>
              <a:t>Add sextupole magnets at both side of collision point for finite crossing collsion.</a:t>
            </a:r>
          </a:p>
          <a:p>
            <a:r>
              <a:rPr lang="en-US" altLang="ja-JP"/>
              <a:t>Effective potential is expressed as follows,</a:t>
            </a:r>
          </a:p>
          <a:p>
            <a:pPr>
              <a:buFontTx/>
              <a:buNone/>
            </a:pPr>
            <a:r>
              <a:rPr lang="en-US" altLang="ja-JP" sz="2800"/>
              <a:t>    U(x,y,z)</a:t>
            </a:r>
            <a:r>
              <a:rPr lang="en-US" altLang="ja-JP" sz="2800">
                <a:latin typeface="Symbol" pitchFamily="29" charset="2"/>
              </a:rPr>
              <a:t>d</a:t>
            </a:r>
            <a:r>
              <a:rPr lang="en-US" altLang="ja-JP" sz="2800"/>
              <a:t>(s-s*)+Kxp</a:t>
            </a:r>
            <a:r>
              <a:rPr lang="en-US" altLang="ja-JP" sz="2800" baseline="-25000"/>
              <a:t>y</a:t>
            </a:r>
            <a:r>
              <a:rPr lang="en-US" altLang="ja-JP" sz="2800" baseline="30000"/>
              <a:t>2</a:t>
            </a:r>
            <a:r>
              <a:rPr lang="en-US" altLang="ja-JP" sz="2800">
                <a:latin typeface="Symbol" pitchFamily="29" charset="2"/>
              </a:rPr>
              <a:t>d</a:t>
            </a:r>
            <a:r>
              <a:rPr lang="en-US" altLang="ja-JP" sz="2800"/>
              <a:t>(s-s*-</a:t>
            </a:r>
            <a:r>
              <a:rPr lang="en-US" altLang="ja-JP" sz="2800">
                <a:latin typeface="Symbol" pitchFamily="29" charset="2"/>
              </a:rPr>
              <a:t>e</a:t>
            </a:r>
            <a:r>
              <a:rPr lang="en-US" altLang="ja-JP" sz="2800"/>
              <a:t>)-Kxp</a:t>
            </a:r>
            <a:r>
              <a:rPr lang="en-US" altLang="ja-JP" sz="2800" baseline="-25000"/>
              <a:t>y</a:t>
            </a:r>
            <a:r>
              <a:rPr lang="en-US" altLang="ja-JP" sz="2800" baseline="30000"/>
              <a:t>2</a:t>
            </a:r>
            <a:r>
              <a:rPr lang="en-US" altLang="ja-JP" sz="2800">
                <a:latin typeface="Symbol" pitchFamily="29" charset="2"/>
              </a:rPr>
              <a:t>d</a:t>
            </a:r>
            <a:r>
              <a:rPr lang="en-US" altLang="ja-JP" sz="2800"/>
              <a:t>(s-s*+</a:t>
            </a:r>
            <a:r>
              <a:rPr lang="en-US" altLang="ja-JP" sz="2800">
                <a:latin typeface="Symbol" pitchFamily="29" charset="2"/>
              </a:rPr>
              <a:t>e</a:t>
            </a:r>
            <a:r>
              <a:rPr lang="en-US" altLang="ja-JP" sz="2800"/>
              <a:t>)</a:t>
            </a:r>
          </a:p>
          <a:p>
            <a:pPr>
              <a:buFontTx/>
              <a:buNone/>
            </a:pPr>
            <a:r>
              <a:rPr lang="en-US" altLang="ja-JP" sz="2800"/>
              <a:t>Put sextupole magnets both side of the collision point at the vertical betatron phase difference, </a:t>
            </a:r>
            <a:r>
              <a:rPr lang="en-US" altLang="ja-JP" sz="2800">
                <a:latin typeface="Symbol" pitchFamily="29" charset="2"/>
              </a:rPr>
              <a:t>p</a:t>
            </a:r>
            <a:r>
              <a:rPr lang="en-US" altLang="ja-JP" sz="2800"/>
              <a:t>(2n+1)/2 and horizontal m</a:t>
            </a:r>
            <a:r>
              <a:rPr lang="en-US" altLang="ja-JP" sz="2800">
                <a:latin typeface="Symbol" pitchFamily="29" charset="2"/>
              </a:rPr>
              <a:t>p</a:t>
            </a:r>
            <a:r>
              <a:rPr lang="en-US" altLang="ja-JP" sz="2800"/>
              <a:t>.</a:t>
            </a:r>
          </a:p>
          <a:p>
            <a:pPr>
              <a:buFontTx/>
              <a:buNone/>
            </a:pPr>
            <a:endParaRPr lang="en-US" altLang="ja-JP" sz="2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>
            <a:normAutofit/>
          </a:bodyPr>
          <a:lstStyle/>
          <a:p>
            <a:r>
              <a:rPr lang="en-US" altLang="ja-JP" sz="3600" smtClean="0"/>
              <a:t>Crab waist scheme (P. Raimondi et al.)</a:t>
            </a:r>
          </a:p>
        </p:txBody>
      </p:sp>
      <p:sp>
        <p:nvSpPr>
          <p:cNvPr id="245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3644900"/>
            <a:ext cx="8569325" cy="2016125"/>
          </a:xfrm>
        </p:spPr>
        <p:txBody>
          <a:bodyPr/>
          <a:lstStyle/>
          <a:p>
            <a:r>
              <a:rPr lang="en-US" altLang="ja-JP" sz="2800" dirty="0"/>
              <a:t>Take linear part for </a:t>
            </a:r>
            <a:r>
              <a:rPr lang="en-US" altLang="ja-JP" sz="2800" dirty="0" err="1"/>
              <a:t>y</a:t>
            </a:r>
            <a:r>
              <a:rPr lang="en-US" altLang="ja-JP" sz="2800" dirty="0"/>
              <a:t>, since </a:t>
            </a:r>
            <a:r>
              <a:rPr lang="en-US" altLang="ja-JP" sz="2800" dirty="0" err="1">
                <a:solidFill>
                  <a:srgbClr val="FF0000"/>
                </a:solidFill>
              </a:rPr>
              <a:t>x</a:t>
            </a:r>
            <a:r>
              <a:rPr lang="en-US" altLang="ja-JP" sz="2800" dirty="0">
                <a:solidFill>
                  <a:srgbClr val="FF0000"/>
                </a:solidFill>
              </a:rPr>
              <a:t> is constant during collision</a:t>
            </a:r>
            <a:r>
              <a:rPr lang="en-US" altLang="ja-JP" sz="2800" dirty="0"/>
              <a:t>. </a:t>
            </a:r>
          </a:p>
          <a:p>
            <a:endParaRPr lang="ja-JP" altLang="en-US" sz="2800" dirty="0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>
            <p:ph sz="quarter" idx="3"/>
          </p:nvPr>
        </p:nvGraphicFramePr>
        <p:xfrm>
          <a:off x="1295400" y="2819400"/>
          <a:ext cx="2789238" cy="831850"/>
        </p:xfrm>
        <a:graphic>
          <a:graphicData uri="http://schemas.openxmlformats.org/presentationml/2006/ole">
            <p:oleObj spid="_x0000_s19459" name="Equation" r:id="rId3" imgW="1435497" imgH="444897" progId="">
              <p:embed/>
            </p:oleObj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4572000" y="2819400"/>
          <a:ext cx="2952750" cy="765175"/>
        </p:xfrm>
        <a:graphic>
          <a:graphicData uri="http://schemas.openxmlformats.org/presentationml/2006/ole">
            <p:oleObj spid="_x0000_s19460" name="Equation" r:id="rId4" imgW="1524397" imgH="394097" progId="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1666875" y="5661025"/>
          <a:ext cx="1558925" cy="877888"/>
        </p:xfrm>
        <a:graphic>
          <a:graphicData uri="http://schemas.openxmlformats.org/presentationml/2006/ole">
            <p:oleObj spid="_x0000_s19461" name="Equation" r:id="rId5" imgW="812844" imgH="457398" progId="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1571625" y="4437063"/>
          <a:ext cx="4489450" cy="1374775"/>
        </p:xfrm>
        <a:graphic>
          <a:graphicData uri="http://schemas.openxmlformats.org/presentationml/2006/ole">
            <p:oleObj spid="_x0000_s19462" name="Equation" r:id="rId6" imgW="2984897" imgH="914797" progId="">
              <p:embed/>
            </p:oleObj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2743200" y="1524000"/>
          <a:ext cx="2940050" cy="566738"/>
        </p:xfrm>
        <a:graphic>
          <a:graphicData uri="http://schemas.openxmlformats.org/presentationml/2006/ole">
            <p:oleObj spid="_x0000_s19463" name="数式" r:id="rId7" imgW="1054100" imgH="203200" progId="Equation.3">
              <p:embed/>
            </p:oleObj>
          </a:graphicData>
        </a:graphic>
      </p:graphicFrame>
      <p:graphicFrame>
        <p:nvGraphicFramePr>
          <p:cNvPr id="19466" name="Object 10"/>
          <p:cNvGraphicFramePr>
            <a:graphicFrameLocks noChangeAspect="1"/>
          </p:cNvGraphicFramePr>
          <p:nvPr/>
        </p:nvGraphicFramePr>
        <p:xfrm>
          <a:off x="2820988" y="2057400"/>
          <a:ext cx="1419225" cy="762000"/>
        </p:xfrm>
        <a:graphic>
          <a:graphicData uri="http://schemas.openxmlformats.org/presentationml/2006/ole">
            <p:oleObj spid="_x0000_s19466" name="数式" r:id="rId8" imgW="685800" imgH="368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1981200"/>
            <a:ext cx="7772400" cy="609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dirty="0">
                <a:cs typeface="+mj-cs"/>
              </a:rPr>
              <a:t>Taking a=1/2</a:t>
            </a:r>
            <a:r>
              <a:rPr lang="en-US" altLang="ja-JP" dirty="0" smtClean="0">
                <a:latin typeface="Symbol" pitchFamily="21" charset="2"/>
                <a:cs typeface="+mj-cs"/>
                <a:sym typeface="Symbol" pitchFamily="21" charset="2"/>
              </a:rPr>
              <a:t></a:t>
            </a:r>
            <a:r>
              <a:rPr lang="en-US" altLang="ja-JP" baseline="-25000" dirty="0" smtClean="0">
                <a:latin typeface="+mn-lt"/>
                <a:cs typeface="+mj-cs"/>
                <a:sym typeface="Symbol" pitchFamily="21" charset="2"/>
              </a:rPr>
              <a:t>h</a:t>
            </a:r>
            <a:endParaRPr lang="en-US" altLang="ja-JP" baseline="-25000" dirty="0">
              <a:latin typeface="+mn-lt"/>
              <a:cs typeface="+mj-cs"/>
            </a:endParaRPr>
          </a:p>
        </p:txBody>
      </p:sp>
      <p:sp>
        <p:nvSpPr>
          <p:cNvPr id="25604" name="Text Box 1030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590800"/>
            <a:ext cx="7772400" cy="41148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ja-JP" sz="2400"/>
              <a:t>Beam particles with various x collides with other beam at their waist.</a:t>
            </a:r>
          </a:p>
        </p:txBody>
      </p:sp>
      <p:sp>
        <p:nvSpPr>
          <p:cNvPr id="25605" name="AutoShape 1032"/>
          <p:cNvSpPr>
            <a:spLocks noChangeArrowheads="1"/>
          </p:cNvSpPr>
          <p:nvPr/>
        </p:nvSpPr>
        <p:spPr bwMode="auto">
          <a:xfrm rot="-5400000">
            <a:off x="6896100" y="3619500"/>
            <a:ext cx="381000" cy="9144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latin typeface="Calibri" pitchFamily="29" charset="0"/>
            </a:endParaRPr>
          </a:p>
        </p:txBody>
      </p:sp>
      <p:sp>
        <p:nvSpPr>
          <p:cNvPr id="25606" name="AutoShape 1033"/>
          <p:cNvSpPr>
            <a:spLocks noChangeArrowheads="1"/>
          </p:cNvSpPr>
          <p:nvPr/>
        </p:nvSpPr>
        <p:spPr bwMode="auto">
          <a:xfrm rot="5400000">
            <a:off x="6896100" y="4914900"/>
            <a:ext cx="381000" cy="9144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latin typeface="Calibri" pitchFamily="29" charset="0"/>
            </a:endParaRPr>
          </a:p>
        </p:txBody>
      </p:sp>
      <p:sp>
        <p:nvSpPr>
          <p:cNvPr id="25607" name="Oval 1034"/>
          <p:cNvSpPr>
            <a:spLocks noChangeArrowheads="1"/>
          </p:cNvSpPr>
          <p:nvPr/>
        </p:nvSpPr>
        <p:spPr bwMode="auto">
          <a:xfrm>
            <a:off x="6477000" y="3962400"/>
            <a:ext cx="228600" cy="2286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latin typeface="Calibri" pitchFamily="29" charset="0"/>
            </a:endParaRPr>
          </a:p>
        </p:txBody>
      </p:sp>
      <p:sp>
        <p:nvSpPr>
          <p:cNvPr id="25608" name="Oval 1035"/>
          <p:cNvSpPr>
            <a:spLocks noChangeArrowheads="1"/>
          </p:cNvSpPr>
          <p:nvPr/>
        </p:nvSpPr>
        <p:spPr bwMode="auto">
          <a:xfrm>
            <a:off x="7391400" y="5257800"/>
            <a:ext cx="228600" cy="2286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latin typeface="Calibri" pitchFamily="29" charset="0"/>
            </a:endParaRPr>
          </a:p>
        </p:txBody>
      </p:sp>
      <p:sp>
        <p:nvSpPr>
          <p:cNvPr id="25609" name="AutoShape 1036"/>
          <p:cNvSpPr>
            <a:spLocks noChangeArrowheads="1"/>
          </p:cNvSpPr>
          <p:nvPr/>
        </p:nvSpPr>
        <p:spPr bwMode="auto">
          <a:xfrm rot="-5400000">
            <a:off x="7239000" y="4419600"/>
            <a:ext cx="304800" cy="6096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latin typeface="Calibri" pitchFamily="29" charset="0"/>
            </a:endParaRPr>
          </a:p>
        </p:txBody>
      </p:sp>
      <p:sp>
        <p:nvSpPr>
          <p:cNvPr id="25610" name="AutoShape 1037"/>
          <p:cNvSpPr>
            <a:spLocks noChangeArrowheads="1"/>
          </p:cNvSpPr>
          <p:nvPr/>
        </p:nvSpPr>
        <p:spPr bwMode="auto">
          <a:xfrm rot="5400000">
            <a:off x="6667500" y="4381500"/>
            <a:ext cx="304800" cy="6858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latin typeface="Calibri" pitchFamily="29" charset="0"/>
            </a:endParaRPr>
          </a:p>
        </p:txBody>
      </p:sp>
      <p:sp>
        <p:nvSpPr>
          <p:cNvPr id="25611" name="Oval 1038"/>
          <p:cNvSpPr>
            <a:spLocks noChangeArrowheads="1"/>
          </p:cNvSpPr>
          <p:nvPr/>
        </p:nvSpPr>
        <p:spPr bwMode="auto">
          <a:xfrm>
            <a:off x="7010400" y="4648200"/>
            <a:ext cx="228600" cy="2286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latin typeface="Calibri" pitchFamily="29" charset="0"/>
            </a:endParaRPr>
          </a:p>
        </p:txBody>
      </p:sp>
      <p:sp>
        <p:nvSpPr>
          <p:cNvPr id="25612" name="Text Box 1039"/>
          <p:cNvSpPr txBox="1">
            <a:spLocks noChangeArrowheads="1"/>
          </p:cNvSpPr>
          <p:nvPr/>
        </p:nvSpPr>
        <p:spPr bwMode="auto">
          <a:xfrm>
            <a:off x="5372100" y="5562600"/>
            <a:ext cx="35814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latin typeface="Calibri" pitchFamily="29" charset="0"/>
              </a:rPr>
              <a:t>Beam shape is not Gaussian, but is like triangle at IP.</a:t>
            </a:r>
          </a:p>
          <a:p>
            <a:pPr>
              <a:spcBef>
                <a:spcPct val="50000"/>
              </a:spcBef>
            </a:pPr>
            <a:r>
              <a:rPr lang="en-US" altLang="ja-JP">
                <a:latin typeface="Calibri" pitchFamily="29" charset="0"/>
              </a:rPr>
              <a:t>Beam shape on red beam frame</a:t>
            </a:r>
          </a:p>
        </p:txBody>
      </p:sp>
      <p:sp>
        <p:nvSpPr>
          <p:cNvPr id="25613" name="Oval 1040"/>
          <p:cNvSpPr>
            <a:spLocks noChangeArrowheads="1"/>
          </p:cNvSpPr>
          <p:nvPr/>
        </p:nvSpPr>
        <p:spPr bwMode="auto">
          <a:xfrm rot="-1800000">
            <a:off x="685800" y="4572000"/>
            <a:ext cx="2743200" cy="2286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latin typeface="Calibri" pitchFamily="29" charset="0"/>
            </a:endParaRPr>
          </a:p>
        </p:txBody>
      </p:sp>
      <p:sp>
        <p:nvSpPr>
          <p:cNvPr id="25614" name="Oval 1041"/>
          <p:cNvSpPr>
            <a:spLocks noChangeArrowheads="1"/>
          </p:cNvSpPr>
          <p:nvPr/>
        </p:nvSpPr>
        <p:spPr bwMode="auto">
          <a:xfrm rot="1800000">
            <a:off x="3352800" y="4572000"/>
            <a:ext cx="2743200" cy="228600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latin typeface="Calibri" pitchFamily="29" charset="0"/>
            </a:endParaRPr>
          </a:p>
        </p:txBody>
      </p:sp>
      <p:sp>
        <p:nvSpPr>
          <p:cNvPr id="25615" name="Line 1042"/>
          <p:cNvSpPr>
            <a:spLocks noChangeShapeType="1"/>
          </p:cNvSpPr>
          <p:nvPr/>
        </p:nvSpPr>
        <p:spPr bwMode="auto">
          <a:xfrm flipV="1">
            <a:off x="381000" y="3581400"/>
            <a:ext cx="3581400" cy="20574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616" name="Line 1043"/>
          <p:cNvSpPr>
            <a:spLocks noChangeShapeType="1"/>
          </p:cNvSpPr>
          <p:nvPr/>
        </p:nvSpPr>
        <p:spPr bwMode="auto">
          <a:xfrm>
            <a:off x="1981200" y="51054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617" name="Line 1044"/>
          <p:cNvSpPr>
            <a:spLocks noChangeShapeType="1"/>
          </p:cNvSpPr>
          <p:nvPr/>
        </p:nvSpPr>
        <p:spPr bwMode="auto">
          <a:xfrm flipH="1">
            <a:off x="3657600" y="5105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618" name="Text Box 1045"/>
          <p:cNvSpPr txBox="1">
            <a:spLocks noChangeArrowheads="1"/>
          </p:cNvSpPr>
          <p:nvPr/>
        </p:nvSpPr>
        <p:spPr bwMode="auto">
          <a:xfrm>
            <a:off x="3124200" y="3505200"/>
            <a:ext cx="2971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solidFill>
                  <a:srgbClr val="FF0603"/>
                </a:solidFill>
                <a:latin typeface="Calibri" pitchFamily="29" charset="0"/>
              </a:rPr>
              <a:t>Waist position of red beam</a:t>
            </a:r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>
            <p:ph sz="quarter" idx="3"/>
          </p:nvPr>
        </p:nvGraphicFramePr>
        <p:xfrm>
          <a:off x="914400" y="457200"/>
          <a:ext cx="5410200" cy="1482725"/>
        </p:xfrm>
        <a:graphic>
          <a:graphicData uri="http://schemas.openxmlformats.org/presentationml/2006/ole">
            <p:oleObj spid="_x0000_s20482" name="Equation" r:id="rId3" imgW="3429397" imgH="940197" progId="">
              <p:embed/>
            </p:oleObj>
          </a:graphicData>
        </a:graphic>
      </p:graphicFrame>
      <p:sp>
        <p:nvSpPr>
          <p:cNvPr id="25619" name="Text Box 1047"/>
          <p:cNvSpPr txBox="1">
            <a:spLocks noChangeArrowheads="1"/>
          </p:cNvSpPr>
          <p:nvPr/>
        </p:nvSpPr>
        <p:spPr bwMode="auto">
          <a:xfrm>
            <a:off x="6629400" y="914400"/>
            <a:ext cx="2286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>
                <a:latin typeface="Symbol" pitchFamily="29" charset="2"/>
              </a:rPr>
              <a:t>b</a:t>
            </a:r>
            <a:r>
              <a:rPr lang="en-US" altLang="ja-JP">
                <a:latin typeface="Calibri" pitchFamily="29" charset="0"/>
              </a:rPr>
              <a:t> waist is shifted to s=-ax</a:t>
            </a:r>
            <a:endParaRPr lang="en-US" altLang="ja-JP" sz="2800">
              <a:latin typeface="Calibri" pitchFamily="2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n-US" altLang="ja-JP"/>
              <a:t>Taylor map analysis for KEKB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219200"/>
            <a:ext cx="8382000" cy="838200"/>
          </a:xfrm>
        </p:spPr>
        <p:txBody>
          <a:bodyPr/>
          <a:lstStyle/>
          <a:p>
            <a:r>
              <a:rPr lang="en-US" altLang="ja-JP" sz="2400"/>
              <a:t>Resonance line </a:t>
            </a:r>
            <a:r>
              <a:rPr lang="en-US" altLang="ja-JP" sz="2400">
                <a:latin typeface="Symbol" pitchFamily="29" charset="2"/>
                <a:sym typeface="Symbol" pitchFamily="29" charset="2"/>
              </a:rPr>
              <a:t></a:t>
            </a:r>
            <a:r>
              <a:rPr lang="en-US" altLang="ja-JP" sz="2400" baseline="-25000"/>
              <a:t>x</a:t>
            </a:r>
            <a:r>
              <a:rPr lang="en-US" altLang="ja-JP" sz="2400"/>
              <a:t>-2</a:t>
            </a:r>
            <a:r>
              <a:rPr lang="en-US" altLang="ja-JP" sz="2400">
                <a:latin typeface="Symbol" pitchFamily="29" charset="2"/>
                <a:sym typeface="Symbol" pitchFamily="29" charset="2"/>
              </a:rPr>
              <a:t></a:t>
            </a:r>
            <a:r>
              <a:rPr lang="en-US" altLang="ja-JP" sz="2400" baseline="-25000"/>
              <a:t>y</a:t>
            </a:r>
            <a:r>
              <a:rPr lang="en-US" altLang="ja-JP" sz="2400"/>
              <a:t>=k is effective for the beam-beam limit in e</a:t>
            </a:r>
            <a:r>
              <a:rPr lang="en-US" altLang="ja-JP" sz="2400" baseline="30000"/>
              <a:t>+</a:t>
            </a:r>
            <a:r>
              <a:rPr lang="en-US" altLang="ja-JP" sz="2400"/>
              <a:t>e</a:t>
            </a:r>
            <a:r>
              <a:rPr lang="en-US" altLang="ja-JP" sz="2400" baseline="30000"/>
              <a:t>-</a:t>
            </a:r>
            <a:r>
              <a:rPr lang="en-US" altLang="ja-JP" sz="2400"/>
              <a:t> colliders.</a:t>
            </a:r>
          </a:p>
        </p:txBody>
      </p:sp>
      <p:pic>
        <p:nvPicPr>
          <p:cNvPr id="23556" name="Picture 6" descr="ピクチャ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057400"/>
            <a:ext cx="3298825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8" descr="ピクチャ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4267200"/>
            <a:ext cx="3236913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9" descr="ピクチャ 1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876800" y="2057400"/>
            <a:ext cx="3200400" cy="2247900"/>
          </a:xfrm>
        </p:spPr>
      </p:pic>
      <p:pic>
        <p:nvPicPr>
          <p:cNvPr id="23559" name="Picture 11" descr="ピクチャ 1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4953000" y="4343400"/>
            <a:ext cx="3276600" cy="2286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1124</Words>
  <Application>Microsoft Macintosh PowerPoint</Application>
  <PresentationFormat>画面に合わせる (4:3)</PresentationFormat>
  <Paragraphs>174</Paragraphs>
  <Slides>24</Slides>
  <Notes>0</Notes>
  <HiddenSlides>0</HiddenSlides>
  <MMClips>0</MMClips>
  <ScaleCrop>false</ScaleCrop>
  <HeadingPairs>
    <vt:vector size="6" baseType="variant">
      <vt:variant>
        <vt:lpstr>デザイン テンプレート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24</vt:i4>
      </vt:variant>
    </vt:vector>
  </HeadingPairs>
  <TitlesOfParts>
    <vt:vector size="27" baseType="lpstr">
      <vt:lpstr>Office テーマ</vt:lpstr>
      <vt:lpstr>数式</vt:lpstr>
      <vt:lpstr>Equation</vt:lpstr>
      <vt:lpstr>Large Piwinski angle and crab waist scheme in LHC</vt:lpstr>
      <vt:lpstr>Two approach toward high luminosity in e+e- colliders</vt:lpstr>
      <vt:lpstr>Tune shift</vt:lpstr>
      <vt:lpstr>Super B</vt:lpstr>
      <vt:lpstr>スライド 5</vt:lpstr>
      <vt:lpstr>Crab waist</vt:lpstr>
      <vt:lpstr>Crab waist scheme (P. Raimondi et al.)</vt:lpstr>
      <vt:lpstr>Taking a=1/2h</vt:lpstr>
      <vt:lpstr>Taylor map analysis for KEKB</vt:lpstr>
      <vt:lpstr>4-th order Coefficients as a function of crab sextupole strength, KEKB</vt:lpstr>
      <vt:lpstr>Tune scan of luminosity for super B</vt:lpstr>
      <vt:lpstr>A simple picture of the crab waist</vt:lpstr>
      <vt:lpstr>Beam distribution at s</vt:lpstr>
      <vt:lpstr>Strength of Crab waist sextupole</vt:lpstr>
      <vt:lpstr>Crab waist scheme at LHC</vt:lpstr>
      <vt:lpstr>Another possibility  Waist control for parasitic collision </vt:lpstr>
      <vt:lpstr>スライド 17</vt:lpstr>
      <vt:lpstr>b=0.25m, 140mrad</vt:lpstr>
      <vt:lpstr>Crab waist in the nominal and upgrade LHC </vt:lpstr>
      <vt:lpstr>Large Piwinski Angle scheme</vt:lpstr>
      <vt:lpstr>LPA or crab cavity scheme</vt:lpstr>
      <vt:lpstr>F. Zimmermann, PAC07,  J.P. Koutchek, EPAC08</vt:lpstr>
      <vt:lpstr>Luminosity with crab cavity in LPA-II</vt:lpstr>
      <vt:lpstr>Summary</vt:lpstr>
    </vt:vector>
  </TitlesOfParts>
  <Company>ＫＥＫ</Company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Large Piwinski Angle</dc:title>
  <dc:creator>大見 和史</dc:creator>
  <cp:lastModifiedBy>大見 和史</cp:lastModifiedBy>
  <cp:revision>65</cp:revision>
  <cp:lastPrinted>2008-08-15T17:20:04Z</cp:lastPrinted>
  <dcterms:created xsi:type="dcterms:W3CDTF">2008-08-28T06:17:22Z</dcterms:created>
  <dcterms:modified xsi:type="dcterms:W3CDTF">2008-08-28T06:19:49Z</dcterms:modified>
</cp:coreProperties>
</file>