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66" r:id="rId4"/>
    <p:sldId id="259" r:id="rId5"/>
    <p:sldId id="260" r:id="rId6"/>
    <p:sldId id="261" r:id="rId7"/>
    <p:sldId id="257" r:id="rId8"/>
    <p:sldId id="258" r:id="rId9"/>
    <p:sldId id="262" r:id="rId10"/>
    <p:sldId id="265" r:id="rId11"/>
    <p:sldId id="268" r:id="rId12"/>
    <p:sldId id="264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63" r:id="rId2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Initial thoughts on “</a:t>
            </a:r>
            <a:r>
              <a:rPr lang="en-GB" dirty="0" err="1" smtClean="0"/>
              <a:t>PicoTDC</a:t>
            </a:r>
            <a:r>
              <a:rPr lang="en-GB" dirty="0" smtClean="0"/>
              <a:t>”: </a:t>
            </a:r>
            <a:br>
              <a:rPr lang="en-GB" dirty="0" smtClean="0"/>
            </a:br>
            <a:r>
              <a:rPr lang="en-GB" dirty="0" smtClean="0"/>
              <a:t>Data framing </a:t>
            </a:r>
            <a:br>
              <a:rPr lang="en-GB" dirty="0" smtClean="0"/>
            </a:br>
            <a:r>
              <a:rPr lang="en-GB" dirty="0" smtClean="0"/>
              <a:t>Readout</a:t>
            </a:r>
            <a:br>
              <a:rPr lang="en-GB" dirty="0" smtClean="0"/>
            </a:br>
            <a:r>
              <a:rPr lang="en-GB" dirty="0" smtClean="0"/>
              <a:t>Architecture</a:t>
            </a:r>
            <a:br>
              <a:rPr lang="en-GB" dirty="0" smtClean="0"/>
            </a:br>
            <a:r>
              <a:rPr lang="en-GB" dirty="0" smtClean="0"/>
              <a:t>Data buffers and SEU</a:t>
            </a:r>
            <a:br>
              <a:rPr lang="en-GB" dirty="0" smtClean="0"/>
            </a:br>
            <a:r>
              <a:rPr lang="en-GB" dirty="0" smtClean="0"/>
              <a:t>Time offsets/parameters</a:t>
            </a:r>
            <a:br>
              <a:rPr lang="en-GB" dirty="0" smtClean="0"/>
            </a:br>
            <a:r>
              <a:rPr lang="en-GB" dirty="0" smtClean="0"/>
              <a:t>Configuration</a:t>
            </a:r>
            <a:br>
              <a:rPr lang="en-GB" dirty="0" smtClean="0"/>
            </a:br>
            <a:r>
              <a:rPr lang="en-GB" dirty="0" smtClean="0"/>
              <a:t>Monitoring</a:t>
            </a:r>
            <a:br>
              <a:rPr lang="en-GB" dirty="0" smtClean="0"/>
            </a:br>
            <a:r>
              <a:rPr lang="en-GB" dirty="0" smtClean="0"/>
              <a:t>Test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608" y="5733256"/>
            <a:ext cx="6400800" cy="76964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Jorgen Christiansen, PH-ESE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08174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Encoding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B</a:t>
            </a:r>
            <a:r>
              <a:rPr lang="en-GB" dirty="0" smtClean="0"/>
              <a:t>yte lane using max 10 signals + clk.</a:t>
            </a:r>
            <a:br>
              <a:rPr lang="en-GB" dirty="0" smtClean="0"/>
            </a:br>
            <a:r>
              <a:rPr lang="en-GB" dirty="0" smtClean="0"/>
              <a:t>Encoding not required. </a:t>
            </a:r>
            <a:br>
              <a:rPr lang="en-GB" dirty="0" smtClean="0"/>
            </a:br>
            <a:r>
              <a:rPr lang="en-GB" dirty="0" smtClean="0"/>
              <a:t>Two options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GB" dirty="0"/>
              <a:t>Data-valid </a:t>
            </a:r>
            <a:r>
              <a:rPr lang="en-GB" dirty="0" smtClean="0"/>
              <a:t>strobe(s)</a:t>
            </a:r>
          </a:p>
          <a:p>
            <a:pPr marL="1371600" lvl="2" indent="-514350"/>
            <a:r>
              <a:rPr lang="en-GB" dirty="0" smtClean="0"/>
              <a:t>Data valid</a:t>
            </a:r>
          </a:p>
          <a:p>
            <a:pPr marL="1371600" lvl="2" indent="-514350"/>
            <a:r>
              <a:rPr lang="en-GB" dirty="0" smtClean="0"/>
              <a:t>First byte in 32bit frame</a:t>
            </a:r>
            <a:endParaRPr lang="en-GB" dirty="0"/>
          </a:p>
          <a:p>
            <a:pPr marL="971550" lvl="1" indent="-514350">
              <a:buFont typeface="+mj-lt"/>
              <a:buAutoNum type="alphaUcPeriod"/>
            </a:pPr>
            <a:r>
              <a:rPr lang="en-GB" dirty="0" smtClean="0"/>
              <a:t>8B/10B:</a:t>
            </a:r>
          </a:p>
          <a:p>
            <a:pPr marL="1371600" lvl="2" indent="-514350"/>
            <a:r>
              <a:rPr lang="en-GB" dirty="0" smtClean="0"/>
              <a:t>Frames</a:t>
            </a:r>
          </a:p>
          <a:p>
            <a:pPr marL="1371600" lvl="2" indent="-514350"/>
            <a:r>
              <a:rPr lang="en-GB" dirty="0" smtClean="0"/>
              <a:t>Idle</a:t>
            </a:r>
          </a:p>
          <a:p>
            <a:pPr marL="1371600" lvl="2" indent="-514350"/>
            <a:r>
              <a:rPr lang="en-GB" dirty="0" smtClean="0"/>
              <a:t>Data lines NOT guaranteed to be DC balanced.</a:t>
            </a:r>
          </a:p>
          <a:p>
            <a:pPr marL="457200" lvl="1" indent="0">
              <a:buNone/>
            </a:pPr>
            <a:r>
              <a:rPr lang="en-GB" b="1" dirty="0" smtClean="0"/>
              <a:t>Who drives Byte lane clock (40, 80, 160, 320M): TDC or GBT ?</a:t>
            </a:r>
          </a:p>
          <a:p>
            <a:pPr marL="1200150" lvl="2" indent="-342900"/>
            <a:r>
              <a:rPr lang="en-GB" dirty="0" smtClean="0"/>
              <a:t>Normally GBT. Then we need to synchronize within the TDC</a:t>
            </a:r>
          </a:p>
          <a:p>
            <a:pPr marL="1200150" lvl="2" indent="-342900"/>
            <a:r>
              <a:rPr lang="en-GB" dirty="0" smtClean="0"/>
              <a:t>TDC clock derived from ref clock normally coming from GBT</a:t>
            </a:r>
          </a:p>
          <a:p>
            <a:pPr marL="571500" indent="-514350"/>
            <a:r>
              <a:rPr lang="en-GB" dirty="0" smtClean="0"/>
              <a:t>Serial: Encoding required</a:t>
            </a:r>
          </a:p>
          <a:p>
            <a:pPr marL="971550" lvl="1" indent="-514350"/>
            <a:r>
              <a:rPr lang="en-GB" dirty="0" smtClean="0"/>
              <a:t>DC balancing</a:t>
            </a:r>
          </a:p>
          <a:p>
            <a:pPr marL="971550" lvl="1" indent="-514350"/>
            <a:r>
              <a:rPr lang="en-GB" dirty="0" smtClean="0"/>
              <a:t>Embedded clock</a:t>
            </a:r>
          </a:p>
          <a:p>
            <a:pPr marL="971550" lvl="1" indent="-514350"/>
            <a:r>
              <a:rPr lang="en-GB" dirty="0" smtClean="0"/>
              <a:t>Byte, Frame </a:t>
            </a:r>
            <a:r>
              <a:rPr lang="en-GB" dirty="0"/>
              <a:t>alignment</a:t>
            </a:r>
          </a:p>
          <a:p>
            <a:pPr marL="971550" lvl="1" indent="-514350"/>
            <a:r>
              <a:rPr lang="en-GB" dirty="0" smtClean="0"/>
              <a:t>Idle</a:t>
            </a:r>
          </a:p>
          <a:p>
            <a:pPr marL="457200" lvl="1" indent="0">
              <a:buNone/>
            </a:pPr>
            <a:r>
              <a:rPr lang="en-GB" b="1" dirty="0" smtClean="0"/>
              <a:t>8B/10B</a:t>
            </a:r>
            <a:r>
              <a:rPr lang="en-GB" dirty="0" smtClean="0"/>
              <a:t>:</a:t>
            </a:r>
          </a:p>
          <a:p>
            <a:pPr marL="971550" lvl="1" indent="-514350"/>
            <a:r>
              <a:rPr lang="en-GB" dirty="0" smtClean="0"/>
              <a:t>25% overhead</a:t>
            </a:r>
          </a:p>
          <a:p>
            <a:pPr marL="457200" lvl="1" indent="0">
              <a:buNone/>
            </a:pPr>
            <a:r>
              <a:rPr lang="en-GB" dirty="0" smtClean="0"/>
              <a:t>64B/66B encoding ? </a:t>
            </a:r>
          </a:p>
          <a:p>
            <a:pPr marL="971550" lvl="1" indent="-514350"/>
            <a:r>
              <a:rPr lang="en-GB" dirty="0" smtClean="0"/>
              <a:t>2 bit preamble</a:t>
            </a:r>
          </a:p>
          <a:p>
            <a:pPr marL="971550" lvl="1" indent="-514350"/>
            <a:r>
              <a:rPr lang="en-GB" dirty="0" smtClean="0"/>
              <a:t>64bit scrambled data</a:t>
            </a:r>
          </a:p>
          <a:p>
            <a:pPr marL="971550" lvl="1" indent="-514350"/>
            <a:r>
              <a:rPr lang="en-GB" dirty="0" smtClean="0"/>
              <a:t>3% overhead</a:t>
            </a:r>
          </a:p>
          <a:p>
            <a:pPr marL="457200" lvl="1" indent="0">
              <a:buNone/>
            </a:pPr>
            <a:r>
              <a:rPr lang="en-GB" dirty="0" smtClean="0"/>
              <a:t>We have 32B frames and no 32B/34B coding exists</a:t>
            </a:r>
          </a:p>
          <a:p>
            <a:pPr marL="571500" indent="-514350">
              <a:buFont typeface="+mj-lt"/>
              <a:buAutoNum type="alphaU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833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Block diagram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268760"/>
            <a:ext cx="9029700" cy="465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270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 and Pins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0748"/>
            <a:ext cx="8229600" cy="496541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D</a:t>
            </a:r>
            <a:r>
              <a:rPr lang="en-GB" dirty="0" smtClean="0"/>
              <a:t>ifferential SLVS  (LVDS on inputs)</a:t>
            </a:r>
          </a:p>
          <a:p>
            <a:r>
              <a:rPr lang="en-GB" dirty="0" smtClean="0"/>
              <a:t>Hits:			128</a:t>
            </a:r>
          </a:p>
          <a:p>
            <a:r>
              <a:rPr lang="en-GB" dirty="0" err="1" smtClean="0"/>
              <a:t>Clk</a:t>
            </a:r>
            <a:r>
              <a:rPr lang="en-GB" dirty="0" smtClean="0"/>
              <a:t>:			2</a:t>
            </a:r>
          </a:p>
          <a:p>
            <a:r>
              <a:rPr lang="en-GB" dirty="0" smtClean="0"/>
              <a:t>Trigger, resets:	6</a:t>
            </a:r>
          </a:p>
          <a:p>
            <a:r>
              <a:rPr lang="en-GB" dirty="0" smtClean="0"/>
              <a:t>Readout:		80</a:t>
            </a:r>
          </a:p>
          <a:p>
            <a:r>
              <a:rPr lang="en-GB" dirty="0" smtClean="0"/>
              <a:t>Control:		6</a:t>
            </a:r>
          </a:p>
          <a:p>
            <a:pPr lvl="1"/>
            <a:r>
              <a:rPr lang="en-GB" sz="2000" dirty="0" smtClean="0"/>
              <a:t>E-link: </a:t>
            </a:r>
            <a:r>
              <a:rPr lang="en-GB" sz="2000" dirty="0" err="1" smtClean="0"/>
              <a:t>clk</a:t>
            </a:r>
            <a:r>
              <a:rPr lang="en-GB" sz="2000" dirty="0" smtClean="0"/>
              <a:t>, Din, </a:t>
            </a:r>
            <a:r>
              <a:rPr lang="en-GB" sz="2000" dirty="0" err="1" smtClean="0"/>
              <a:t>Dout</a:t>
            </a:r>
            <a:endParaRPr lang="en-GB" sz="2000" dirty="0" smtClean="0"/>
          </a:p>
          <a:p>
            <a:pPr lvl="1"/>
            <a:r>
              <a:rPr lang="en-GB" sz="2000" dirty="0" smtClean="0"/>
              <a:t>(I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C ? </a:t>
            </a:r>
            <a:r>
              <a:rPr lang="en-GB" sz="2000" dirty="0" smtClean="0"/>
              <a:t>)</a:t>
            </a:r>
            <a:br>
              <a:rPr lang="en-GB" sz="2000" dirty="0" smtClean="0"/>
            </a:br>
            <a:r>
              <a:rPr lang="en-GB" sz="2000" dirty="0" smtClean="0"/>
              <a:t>Single ended, Voltage</a:t>
            </a:r>
            <a:endParaRPr lang="en-GB" sz="2000" dirty="0" smtClean="0"/>
          </a:p>
          <a:p>
            <a:r>
              <a:rPr lang="en-GB" dirty="0" err="1" smtClean="0"/>
              <a:t>Div</a:t>
            </a:r>
            <a:r>
              <a:rPr lang="en-GB" dirty="0" smtClean="0"/>
              <a:t> test:		8</a:t>
            </a:r>
          </a:p>
          <a:p>
            <a:r>
              <a:rPr lang="en-GB" dirty="0" smtClean="0"/>
              <a:t>Power, GND:		40</a:t>
            </a:r>
          </a:p>
          <a:p>
            <a:pPr lvl="1"/>
            <a:r>
              <a:rPr lang="en-GB" dirty="0" smtClean="0"/>
              <a:t>PLL:	4</a:t>
            </a:r>
          </a:p>
          <a:p>
            <a:pPr lvl="1"/>
            <a:r>
              <a:rPr lang="en-GB" dirty="0" smtClean="0"/>
              <a:t>TDC:	8</a:t>
            </a:r>
          </a:p>
          <a:p>
            <a:pPr lvl="1"/>
            <a:r>
              <a:rPr lang="en-GB" dirty="0" smtClean="0"/>
              <a:t>I/O	16</a:t>
            </a:r>
          </a:p>
          <a:p>
            <a:pPr lvl="1"/>
            <a:r>
              <a:rPr lang="en-GB" dirty="0" smtClean="0"/>
              <a:t>Core:	8</a:t>
            </a:r>
          </a:p>
          <a:p>
            <a:r>
              <a:rPr lang="en-GB" dirty="0" smtClean="0"/>
              <a:t>Total:		~270 (17 x 17 FPBGA)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2" y="1196752"/>
            <a:ext cx="4392370" cy="16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2193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Internal buffering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6732"/>
            <a:ext cx="8229600" cy="5508612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TDC time: 		25bits</a:t>
            </a:r>
          </a:p>
          <a:p>
            <a:r>
              <a:rPr lang="en-GB" dirty="0" smtClean="0"/>
              <a:t>Edge:			1 bit</a:t>
            </a:r>
          </a:p>
          <a:p>
            <a:r>
              <a:rPr lang="en-GB" dirty="0" smtClean="0"/>
              <a:t>Channel ID:</a:t>
            </a:r>
          </a:p>
          <a:p>
            <a:pPr lvl="1"/>
            <a:r>
              <a:rPr lang="en-GB" dirty="0" smtClean="0"/>
              <a:t>Latency buffer: 	0bits, buffer per channel</a:t>
            </a:r>
          </a:p>
          <a:p>
            <a:pPr lvl="1"/>
            <a:r>
              <a:rPr lang="en-GB" dirty="0" smtClean="0"/>
              <a:t>Readout FIFO:	4 Bits, buffer per 16 channels</a:t>
            </a:r>
          </a:p>
          <a:p>
            <a:r>
              <a:rPr lang="en-GB" dirty="0" smtClean="0"/>
              <a:t>Max TOT:		11bits</a:t>
            </a:r>
          </a:p>
          <a:p>
            <a:r>
              <a:rPr lang="en-GB" dirty="0" smtClean="0"/>
              <a:t>SEU detect:		1bit parity or Hamming</a:t>
            </a:r>
          </a:p>
          <a:p>
            <a:pPr lvl="1"/>
            <a:r>
              <a:rPr lang="en-GB" dirty="0" smtClean="0"/>
              <a:t>Hamming for 32bit data: 6bit = 38bits</a:t>
            </a:r>
          </a:p>
          <a:p>
            <a:pPr lvl="1"/>
            <a:r>
              <a:rPr lang="en-GB" dirty="0" smtClean="0"/>
              <a:t>Hamming for 26bits data: 5 bit = 31bits</a:t>
            </a:r>
          </a:p>
          <a:p>
            <a:pPr lvl="1"/>
            <a:r>
              <a:rPr lang="en-GB" dirty="0" smtClean="0"/>
              <a:t>Extra parity bit to detect double errors (but not correct</a:t>
            </a:r>
            <a:r>
              <a:rPr lang="en-GB" dirty="0" smtClean="0"/>
              <a:t>), (fits well for 26 bit data)</a:t>
            </a:r>
            <a:endParaRPr lang="en-GB" dirty="0" smtClean="0"/>
          </a:p>
          <a:p>
            <a:r>
              <a:rPr lang="en-GB" dirty="0" smtClean="0"/>
              <a:t>Latency buffer:  Basic TDC measurements</a:t>
            </a:r>
          </a:p>
          <a:p>
            <a:pPr lvl="1"/>
            <a:r>
              <a:rPr lang="en-GB" dirty="0" smtClean="0"/>
              <a:t>Full TDC time + edge</a:t>
            </a:r>
          </a:p>
          <a:p>
            <a:pPr lvl="1"/>
            <a:r>
              <a:rPr lang="en-GB" dirty="0" smtClean="0"/>
              <a:t>Full Leading + TOT (or split across two words)</a:t>
            </a:r>
          </a:p>
          <a:p>
            <a:pPr lvl="1"/>
            <a:r>
              <a:rPr lang="en-GB" dirty="0" smtClean="0"/>
              <a:t>SEU detect/(correct)</a:t>
            </a:r>
          </a:p>
          <a:p>
            <a:pPr lvl="2"/>
            <a:r>
              <a:rPr lang="en-GB" dirty="0" smtClean="0"/>
              <a:t>SEU errors can seriously confuse trigger matching as hits may look like being out of time order</a:t>
            </a:r>
          </a:p>
          <a:p>
            <a:r>
              <a:rPr lang="en-GB" dirty="0" smtClean="0"/>
              <a:t>Readout FIFO: Data as it will be sent out on readout port</a:t>
            </a:r>
          </a:p>
          <a:p>
            <a:pPr lvl="1"/>
            <a:r>
              <a:rPr lang="en-GB" dirty="0" smtClean="0"/>
              <a:t>Full TDC time + edge</a:t>
            </a:r>
          </a:p>
          <a:p>
            <a:pPr lvl="1"/>
            <a:r>
              <a:rPr lang="en-GB" dirty="0" smtClean="0"/>
              <a:t>Required Leading + TOT</a:t>
            </a:r>
          </a:p>
          <a:p>
            <a:pPr lvl="1"/>
            <a:r>
              <a:rPr lang="en-GB" dirty="0" smtClean="0"/>
              <a:t>Event separator: Header, (Trailer)</a:t>
            </a:r>
          </a:p>
          <a:p>
            <a:pPr lvl="1"/>
            <a:r>
              <a:rPr lang="en-GB" dirty="0" smtClean="0"/>
              <a:t>Other:	(error flags), (Monitoring)</a:t>
            </a:r>
          </a:p>
          <a:p>
            <a:pPr lvl="1"/>
            <a:r>
              <a:rPr lang="en-GB" dirty="0" smtClean="0"/>
              <a:t>Final readout formatting can be done before or after readout FIFO, or as a combination</a:t>
            </a:r>
          </a:p>
          <a:p>
            <a:pPr lvl="1"/>
            <a:r>
              <a:rPr lang="en-GB" dirty="0" smtClean="0"/>
              <a:t>SEU detect/(correct)</a:t>
            </a:r>
          </a:p>
          <a:p>
            <a:pPr lvl="2"/>
            <a:r>
              <a:rPr lang="en-GB" dirty="0" smtClean="0"/>
              <a:t>SEU errors can corrupt/disturb readout data but not the TDC chip itself</a:t>
            </a:r>
          </a:p>
          <a:p>
            <a:r>
              <a:rPr lang="en-GB" dirty="0" smtClean="0"/>
              <a:t>Buffers: 32 bit wide or larger if </a:t>
            </a:r>
            <a:r>
              <a:rPr lang="en-GB" dirty="0" smtClean="0"/>
              <a:t>required</a:t>
            </a:r>
          </a:p>
          <a:p>
            <a:pPr lvl="1"/>
            <a:r>
              <a:rPr lang="en-GB" dirty="0" smtClean="0"/>
              <a:t>Latency buffer: </a:t>
            </a:r>
            <a:r>
              <a:rPr lang="en-GB" b="1" dirty="0" smtClean="0"/>
              <a:t>32</a:t>
            </a:r>
            <a:r>
              <a:rPr lang="en-GB" dirty="0" smtClean="0"/>
              <a:t> bit OK with 5+1 bit hamming if leading and trailing as separate words</a:t>
            </a:r>
          </a:p>
          <a:p>
            <a:pPr lvl="1"/>
            <a:r>
              <a:rPr lang="en-GB" dirty="0" smtClean="0"/>
              <a:t>Readout FIFO: </a:t>
            </a:r>
            <a:r>
              <a:rPr lang="en-GB" b="1" dirty="0" smtClean="0"/>
              <a:t>32</a:t>
            </a:r>
            <a:r>
              <a:rPr lang="en-GB" dirty="0" smtClean="0"/>
              <a:t>bit with 1 bit parity or 38/</a:t>
            </a:r>
            <a:r>
              <a:rPr lang="en-GB" b="1" dirty="0" smtClean="0"/>
              <a:t>39</a:t>
            </a:r>
            <a:r>
              <a:rPr lang="en-GB" dirty="0" smtClean="0"/>
              <a:t> with hamming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61620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ounded Rectangle 47"/>
          <p:cNvSpPr/>
          <p:nvPr/>
        </p:nvSpPr>
        <p:spPr>
          <a:xfrm>
            <a:off x="539552" y="2384884"/>
            <a:ext cx="8496944" cy="12601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209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Latency buffer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779912" y="1412776"/>
            <a:ext cx="158417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(12)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364088" y="1412776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624228" y="1412776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812360" y="1412776"/>
            <a:ext cx="111612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 </a:t>
            </a:r>
            <a:r>
              <a:rPr lang="en-GB" dirty="0" err="1" smtClean="0"/>
              <a:t>int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807804" y="1412776"/>
            <a:ext cx="97210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Edge (1)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1016732"/>
            <a:ext cx="2046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Required TDC data: 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336196" y="1880828"/>
            <a:ext cx="2592288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Max_TOT</a:t>
            </a:r>
            <a:r>
              <a:rPr lang="en-GB" dirty="0" smtClean="0"/>
              <a:t>(11)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3707904" y="2924944"/>
            <a:ext cx="158417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(12)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292080" y="2924944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552220" y="2924944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7740352" y="2924944"/>
            <a:ext cx="111612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 </a:t>
            </a:r>
            <a:r>
              <a:rPr lang="en-GB" dirty="0" err="1" smtClean="0"/>
              <a:t>int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2735796" y="2924944"/>
            <a:ext cx="97210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Edge (1)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511660" y="2924944"/>
            <a:ext cx="1224136" cy="28803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SEU (5+1)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11560" y="2492896"/>
            <a:ext cx="8129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Full TDC data in 32bit with 5+1bit hamming (single bit correct and double bit detect) 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979712" y="1376772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26bits 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544108" y="184482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11bits 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2015716" y="4221088"/>
            <a:ext cx="158417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(12)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3599892" y="4221088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4860032" y="4221088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6048164" y="4221088"/>
            <a:ext cx="111612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 </a:t>
            </a:r>
            <a:r>
              <a:rPr lang="en-GB" dirty="0" err="1" smtClean="0"/>
              <a:t>int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7127776" y="4221088"/>
            <a:ext cx="147616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Max_TOT</a:t>
            </a:r>
            <a:r>
              <a:rPr lang="en-GB" dirty="0" smtClean="0"/>
              <a:t>(11)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259632" y="418508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dirty="0" smtClean="0"/>
              <a:t>6bits 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395028" y="3897052"/>
            <a:ext cx="305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Full Leading + max TOT: 36bits 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719572" y="2888940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3</a:t>
            </a:r>
            <a:r>
              <a:rPr lang="en-GB" b="1" dirty="0"/>
              <a:t>2</a:t>
            </a:r>
            <a:r>
              <a:rPr lang="en-GB" b="1" dirty="0" smtClean="0"/>
              <a:t>bits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2304256" y="5193196"/>
            <a:ext cx="158417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(12)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3888432" y="5193196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42" name="Rectangle 41"/>
          <p:cNvSpPr/>
          <p:nvPr/>
        </p:nvSpPr>
        <p:spPr>
          <a:xfrm>
            <a:off x="5148572" y="5193196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6336704" y="5193196"/>
            <a:ext cx="111612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 </a:t>
            </a:r>
            <a:r>
              <a:rPr lang="en-GB" dirty="0" err="1" smtClean="0"/>
              <a:t>int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44" name="Rectangle 43"/>
          <p:cNvSpPr/>
          <p:nvPr/>
        </p:nvSpPr>
        <p:spPr>
          <a:xfrm>
            <a:off x="7416316" y="5193196"/>
            <a:ext cx="147616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Max_TOT</a:t>
            </a:r>
            <a:r>
              <a:rPr lang="en-GB" dirty="0" smtClean="0"/>
              <a:t>(11)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323528" y="5157192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43bits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6" name="Rectangle 45"/>
          <p:cNvSpPr/>
          <p:nvPr/>
        </p:nvSpPr>
        <p:spPr>
          <a:xfrm>
            <a:off x="1079612" y="5193196"/>
            <a:ext cx="1224136" cy="28803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SEU (6+1)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395536" y="4833156"/>
            <a:ext cx="4856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Full Leading + max TOT + 6+1bit Hamming: 43bits 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1475656" y="3248980"/>
            <a:ext cx="5695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Leading + TOT requires two consecutive memory locations 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503548" y="5805264"/>
            <a:ext cx="7398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 interesting to protect only coarse count (requires 5+1bit hamming code)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976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14102"/>
          </a:xfrm>
        </p:spPr>
        <p:txBody>
          <a:bodyPr/>
          <a:lstStyle/>
          <a:p>
            <a:r>
              <a:rPr lang="en-GB" dirty="0" smtClean="0"/>
              <a:t>Readout FIFO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304764"/>
            <a:ext cx="5785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Full TDC: 16/32 channel mode: </a:t>
            </a:r>
            <a:r>
              <a:rPr lang="en-GB" b="1" dirty="0" smtClean="0"/>
              <a:t>DEFAULT READOUT FORMAT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1331640" y="1664804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(5)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599892" y="1664804"/>
            <a:ext cx="158417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(12)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184068" y="1664804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444208" y="1664804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632340" y="1664804"/>
            <a:ext cx="111612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 </a:t>
            </a:r>
            <a:r>
              <a:rPr lang="en-GB" dirty="0" err="1" smtClean="0"/>
              <a:t>int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627784" y="1664804"/>
            <a:ext cx="97210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Edge (1)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59532" y="1664804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475656" y="1952836"/>
            <a:ext cx="5478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Only 4 bit channel ID needed within channel group of 16</a:t>
            </a:r>
          </a:p>
          <a:p>
            <a:r>
              <a:rPr lang="en-GB" dirty="0"/>
              <a:t>R</a:t>
            </a:r>
            <a:r>
              <a:rPr lang="en-GB" dirty="0" smtClean="0"/>
              <a:t>oom for 1 parity bit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367644" y="2996952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(4)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663788" y="2996952"/>
            <a:ext cx="3492388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Leading (16)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156176" y="2996952"/>
            <a:ext cx="219624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TOT(11)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95536" y="2996952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23528" y="2636912"/>
            <a:ext cx="4287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Leading + TOT: 4 readout ports, 16 channels</a:t>
            </a:r>
            <a:endParaRPr lang="en-GB" b="1" dirty="0"/>
          </a:p>
        </p:txBody>
      </p:sp>
      <p:sp>
        <p:nvSpPr>
          <p:cNvPr id="17" name="Rectangle 16"/>
          <p:cNvSpPr/>
          <p:nvPr/>
        </p:nvSpPr>
        <p:spPr>
          <a:xfrm>
            <a:off x="1367644" y="3429000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(4)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663788" y="3429000"/>
            <a:ext cx="3492388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Leading (19)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6156176" y="3429000"/>
            <a:ext cx="219624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TOT(8)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395536" y="3429000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511660" y="3789040"/>
            <a:ext cx="225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Spare bit for Parity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5536" y="4437112"/>
            <a:ext cx="423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Full 6+1 bit Hamming on 32bit data: 39 bits</a:t>
            </a:r>
            <a:endParaRPr lang="en-GB" b="1" dirty="0"/>
          </a:p>
        </p:txBody>
      </p:sp>
      <p:sp>
        <p:nvSpPr>
          <p:cNvPr id="27" name="Rectangle 26"/>
          <p:cNvSpPr/>
          <p:nvPr/>
        </p:nvSpPr>
        <p:spPr>
          <a:xfrm>
            <a:off x="2339752" y="4869160"/>
            <a:ext cx="4644516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32bit readout data (32)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359532" y="4797152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39bits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1115616" y="4869160"/>
            <a:ext cx="1224136" cy="28803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SEU (6+1)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2519772" y="1664804"/>
            <a:ext cx="108012" cy="28803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503548" y="5481228"/>
            <a:ext cx="2770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Parity on 32bit data: 33 bits</a:t>
            </a:r>
            <a:endParaRPr lang="en-GB" b="1" dirty="0"/>
          </a:p>
        </p:txBody>
      </p:sp>
      <p:sp>
        <p:nvSpPr>
          <p:cNvPr id="32" name="Rectangle 31"/>
          <p:cNvSpPr/>
          <p:nvPr/>
        </p:nvSpPr>
        <p:spPr>
          <a:xfrm>
            <a:off x="2447764" y="5913276"/>
            <a:ext cx="4644516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32bit readout data (32)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467544" y="584126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33bits 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1223628" y="5913276"/>
            <a:ext cx="1224136" cy="28803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Parity(1)</a:t>
            </a:r>
            <a:endParaRPr lang="en-GB" dirty="0"/>
          </a:p>
        </p:txBody>
      </p:sp>
      <p:sp>
        <p:nvSpPr>
          <p:cNvPr id="35" name="Rounded Rectangle 34"/>
          <p:cNvSpPr/>
          <p:nvPr/>
        </p:nvSpPr>
        <p:spPr>
          <a:xfrm>
            <a:off x="359532" y="4365104"/>
            <a:ext cx="6948772" cy="9721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218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SEU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60748"/>
            <a:ext cx="8229600" cy="5112568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Configuration data: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GB" b="1" dirty="0" smtClean="0"/>
              <a:t>TMR </a:t>
            </a:r>
            <a:r>
              <a:rPr lang="en-GB" b="1" dirty="0"/>
              <a:t>(or on purpose NOT as not to be classified rad hard</a:t>
            </a:r>
            <a:r>
              <a:rPr lang="en-GB" b="1" dirty="0" smtClean="0"/>
              <a:t>)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GB" dirty="0" smtClean="0"/>
              <a:t>Parity, simple SEU detect</a:t>
            </a:r>
            <a:endParaRPr lang="en-GB" dirty="0" smtClean="0"/>
          </a:p>
          <a:p>
            <a:r>
              <a:rPr lang="en-GB" dirty="0" smtClean="0"/>
              <a:t>State machines, counters: 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GB" b="1" dirty="0" smtClean="0"/>
              <a:t>TMR (or on purpose NOT as not to be classified rad hard)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GB" dirty="0" smtClean="0"/>
              <a:t>One-hot with error detect and self </a:t>
            </a:r>
            <a:r>
              <a:rPr lang="en-GB" dirty="0" smtClean="0"/>
              <a:t>reset, Simple SEU detect as </a:t>
            </a:r>
            <a:r>
              <a:rPr lang="en-GB" dirty="0" smtClean="0"/>
              <a:t>in </a:t>
            </a:r>
            <a:r>
              <a:rPr lang="en-GB" dirty="0" smtClean="0"/>
              <a:t>HPTDC</a:t>
            </a:r>
            <a:endParaRPr lang="en-GB" dirty="0" smtClean="0"/>
          </a:p>
          <a:p>
            <a:r>
              <a:rPr lang="en-GB" dirty="0" smtClean="0"/>
              <a:t>Data memories</a:t>
            </a:r>
          </a:p>
          <a:p>
            <a:pPr lvl="1"/>
            <a:r>
              <a:rPr lang="en-GB" dirty="0" smtClean="0"/>
              <a:t>Latency buffer: </a:t>
            </a:r>
          </a:p>
          <a:p>
            <a:pPr marL="1371600" lvl="2" indent="-457200">
              <a:buFont typeface="+mj-lt"/>
              <a:buAutoNum type="alphaUcPeriod"/>
            </a:pPr>
            <a:r>
              <a:rPr lang="en-GB" b="1" dirty="0" smtClean="0"/>
              <a:t>Full Hamming</a:t>
            </a:r>
          </a:p>
          <a:p>
            <a:pPr marL="1371600" lvl="2" indent="-457200">
              <a:buFont typeface="+mj-lt"/>
              <a:buAutoNum type="alphaUcPeriod"/>
            </a:pPr>
            <a:r>
              <a:rPr lang="en-GB" dirty="0" smtClean="0"/>
              <a:t>Hamming on course count (used for Trigger matching)</a:t>
            </a:r>
          </a:p>
          <a:p>
            <a:pPr marL="1371600" lvl="2" indent="-457200">
              <a:buFont typeface="+mj-lt"/>
              <a:buAutoNum type="alphaUcPeriod"/>
            </a:pPr>
            <a:r>
              <a:rPr lang="en-GB" dirty="0" smtClean="0"/>
              <a:t>Parity</a:t>
            </a:r>
          </a:p>
          <a:p>
            <a:pPr lvl="1"/>
            <a:r>
              <a:rPr lang="en-GB" dirty="0" smtClean="0"/>
              <a:t>Readout FIFO:</a:t>
            </a:r>
          </a:p>
          <a:p>
            <a:pPr lvl="2"/>
            <a:r>
              <a:rPr lang="en-GB" b="1" dirty="0" smtClean="0"/>
              <a:t>Hamming</a:t>
            </a:r>
          </a:p>
          <a:p>
            <a:pPr lvl="2"/>
            <a:r>
              <a:rPr lang="en-GB" dirty="0" smtClean="0"/>
              <a:t>Parity</a:t>
            </a:r>
          </a:p>
          <a:p>
            <a:pPr lvl="2"/>
            <a:r>
              <a:rPr lang="en-GB" b="1" dirty="0" smtClean="0"/>
              <a:t>None</a:t>
            </a:r>
          </a:p>
          <a:p>
            <a:r>
              <a:rPr lang="en-GB" dirty="0" smtClean="0"/>
              <a:t>Hit registers: </a:t>
            </a:r>
          </a:p>
          <a:p>
            <a:pPr lvl="1"/>
            <a:r>
              <a:rPr lang="en-GB" dirty="0" smtClean="0"/>
              <a:t>Fine time: No SEU protection but data verification as possible (bubbles)</a:t>
            </a:r>
          </a:p>
          <a:p>
            <a:pPr lvl="1"/>
            <a:r>
              <a:rPr lang="en-GB" dirty="0" smtClean="0"/>
              <a:t>Course, Fine count: Parity to the extent possible</a:t>
            </a:r>
          </a:p>
          <a:p>
            <a:r>
              <a:rPr lang="en-GB" dirty="0" smtClean="0"/>
              <a:t>Data pipeline registers:</a:t>
            </a:r>
          </a:p>
          <a:p>
            <a:pPr lvl="1"/>
            <a:r>
              <a:rPr lang="en-GB" dirty="0" smtClean="0"/>
              <a:t>Parity</a:t>
            </a:r>
          </a:p>
          <a:p>
            <a:r>
              <a:rPr lang="en-GB" dirty="0" smtClean="0"/>
              <a:t>PLL: To extent possible (e.g. phase detector)</a:t>
            </a:r>
          </a:p>
          <a:p>
            <a:r>
              <a:rPr lang="en-GB" dirty="0" smtClean="0"/>
              <a:t>DLL: Not needed</a:t>
            </a:r>
          </a:p>
          <a:p>
            <a:pPr marL="0" indent="0">
              <a:buNone/>
            </a:pPr>
            <a:r>
              <a:rPr lang="en-GB" b="1" dirty="0" smtClean="0"/>
              <a:t>Must not be classified as 100% rad hard 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24488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Time offsets/parameters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2756"/>
            <a:ext cx="8229600" cy="489340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Coarse count offset: 		12 bit</a:t>
            </a:r>
          </a:p>
          <a:p>
            <a:pPr lvl="1"/>
            <a:r>
              <a:rPr lang="en-GB" dirty="0" smtClean="0"/>
              <a:t>Loaded with external BX-reset signal</a:t>
            </a:r>
          </a:p>
          <a:p>
            <a:pPr lvl="1"/>
            <a:r>
              <a:rPr lang="en-GB" dirty="0" smtClean="0"/>
              <a:t>Not required every machine cycle as chip programmed to know LHC machine cycle.</a:t>
            </a:r>
          </a:p>
          <a:p>
            <a:r>
              <a:rPr lang="en-GB" dirty="0" smtClean="0"/>
              <a:t>Machine cycle period: 	12 bit (Only support for LHC period)</a:t>
            </a:r>
          </a:p>
          <a:p>
            <a:pPr lvl="1"/>
            <a:r>
              <a:rPr lang="en-GB" dirty="0" smtClean="0"/>
              <a:t>Must be taken into account:</a:t>
            </a:r>
          </a:p>
          <a:p>
            <a:pPr lvl="2"/>
            <a:r>
              <a:rPr lang="en-GB" dirty="0" smtClean="0"/>
              <a:t>Coarse counter to zero</a:t>
            </a:r>
          </a:p>
          <a:p>
            <a:pPr lvl="2"/>
            <a:r>
              <a:rPr lang="en-GB" dirty="0" smtClean="0"/>
              <a:t>Trigger counter to zero</a:t>
            </a:r>
          </a:p>
          <a:p>
            <a:pPr lvl="2"/>
            <a:r>
              <a:rPr lang="en-GB" dirty="0" smtClean="0"/>
              <a:t>Channel offset</a:t>
            </a:r>
          </a:p>
          <a:p>
            <a:pPr lvl="2"/>
            <a:r>
              <a:rPr lang="en-GB" dirty="0" smtClean="0"/>
              <a:t>TOT</a:t>
            </a:r>
          </a:p>
          <a:p>
            <a:pPr lvl="2"/>
            <a:r>
              <a:rPr lang="en-GB" dirty="0" smtClean="0"/>
              <a:t>Comparison to trigger</a:t>
            </a:r>
          </a:p>
          <a:p>
            <a:pPr lvl="2"/>
            <a:r>
              <a:rPr lang="en-GB" dirty="0" smtClean="0"/>
              <a:t>Relative to trigger</a:t>
            </a:r>
          </a:p>
          <a:p>
            <a:r>
              <a:rPr lang="en-GB" dirty="0" smtClean="0"/>
              <a:t>Per channel offset:		16 bit</a:t>
            </a:r>
          </a:p>
          <a:p>
            <a:r>
              <a:rPr lang="en-GB" dirty="0" smtClean="0"/>
              <a:t>Trigger latency:		12bit</a:t>
            </a:r>
          </a:p>
          <a:p>
            <a:pPr marL="0" indent="0">
              <a:buNone/>
            </a:pPr>
            <a:r>
              <a:rPr lang="en-GB" dirty="0" smtClean="0"/>
              <a:t>Other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4513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20580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Interface: E-port and/or I2C</a:t>
            </a:r>
          </a:p>
          <a:p>
            <a:pPr lvl="1"/>
            <a:r>
              <a:rPr lang="en-GB" dirty="0" smtClean="0"/>
              <a:t>E-port: Get E-port IP block (Sandro/Kostas)</a:t>
            </a:r>
          </a:p>
          <a:p>
            <a:pPr lvl="1"/>
            <a:r>
              <a:rPr lang="en-GB" dirty="0" smtClean="0"/>
              <a:t>(I</a:t>
            </a:r>
            <a:r>
              <a:rPr lang="en-GB" baseline="30000" dirty="0" smtClean="0"/>
              <a:t>2</a:t>
            </a:r>
            <a:r>
              <a:rPr lang="en-GB" dirty="0" smtClean="0"/>
              <a:t>C</a:t>
            </a:r>
            <a:r>
              <a:rPr lang="en-GB" dirty="0" smtClean="0"/>
              <a:t>: Get I</a:t>
            </a:r>
            <a:r>
              <a:rPr lang="en-GB" baseline="30000" dirty="0" smtClean="0"/>
              <a:t>2</a:t>
            </a:r>
            <a:r>
              <a:rPr lang="en-GB" dirty="0" smtClean="0"/>
              <a:t>C block (Ken ?). Problem with IO and voltage </a:t>
            </a:r>
            <a:r>
              <a:rPr lang="en-GB" dirty="0" smtClean="0"/>
              <a:t>levels)</a:t>
            </a:r>
            <a:endParaRPr lang="en-GB" dirty="0" smtClean="0"/>
          </a:p>
          <a:p>
            <a:r>
              <a:rPr lang="en-GB" dirty="0" smtClean="0"/>
              <a:t>Configuration bits</a:t>
            </a:r>
          </a:p>
          <a:p>
            <a:pPr lvl="1"/>
            <a:r>
              <a:rPr lang="en-GB" dirty="0" smtClean="0"/>
              <a:t>PLL: 		16</a:t>
            </a:r>
          </a:p>
          <a:p>
            <a:pPr lvl="1"/>
            <a:r>
              <a:rPr lang="en-GB" dirty="0" smtClean="0"/>
              <a:t>DLL: 		16</a:t>
            </a:r>
          </a:p>
          <a:p>
            <a:pPr lvl="1"/>
            <a:r>
              <a:rPr lang="en-GB" dirty="0" smtClean="0"/>
              <a:t>Global clocking:		16</a:t>
            </a:r>
          </a:p>
          <a:p>
            <a:pPr lvl="1"/>
            <a:r>
              <a:rPr lang="en-GB" dirty="0" smtClean="0"/>
              <a:t>Channel enable: 	64</a:t>
            </a:r>
          </a:p>
          <a:p>
            <a:pPr lvl="1"/>
            <a:r>
              <a:rPr lang="en-GB" dirty="0" smtClean="0"/>
              <a:t>Leading/trailing/both: 	2</a:t>
            </a:r>
          </a:p>
          <a:p>
            <a:pPr lvl="1"/>
            <a:r>
              <a:rPr lang="en-GB" dirty="0" smtClean="0"/>
              <a:t>Channel dead time:	8</a:t>
            </a:r>
          </a:p>
          <a:p>
            <a:pPr lvl="1"/>
            <a:r>
              <a:rPr lang="en-GB" dirty="0" smtClean="0"/>
              <a:t>Coarse count offset: 	12</a:t>
            </a:r>
          </a:p>
          <a:p>
            <a:pPr lvl="1"/>
            <a:r>
              <a:rPr lang="en-GB" dirty="0" smtClean="0"/>
              <a:t>Machine cycle: 		12</a:t>
            </a:r>
          </a:p>
          <a:p>
            <a:pPr lvl="1"/>
            <a:r>
              <a:rPr lang="en-GB" dirty="0" smtClean="0"/>
              <a:t>Trigger latency:		12</a:t>
            </a:r>
          </a:p>
          <a:p>
            <a:pPr lvl="1"/>
            <a:r>
              <a:rPr lang="en-GB" dirty="0" smtClean="0"/>
              <a:t>Reject latency:		12</a:t>
            </a:r>
          </a:p>
          <a:p>
            <a:pPr lvl="1"/>
            <a:r>
              <a:rPr lang="en-GB" dirty="0" smtClean="0"/>
              <a:t>Trigger window:		12</a:t>
            </a:r>
          </a:p>
          <a:p>
            <a:pPr lvl="1"/>
            <a:r>
              <a:rPr lang="en-GB" dirty="0" smtClean="0"/>
              <a:t>Channel offsets: 16 x 64 =	1024</a:t>
            </a:r>
          </a:p>
          <a:p>
            <a:pPr lvl="1"/>
            <a:r>
              <a:rPr lang="en-GB" dirty="0" smtClean="0"/>
              <a:t>Data formatting: 	32</a:t>
            </a:r>
          </a:p>
          <a:p>
            <a:pPr lvl="1"/>
            <a:r>
              <a:rPr lang="en-GB" dirty="0" smtClean="0"/>
              <a:t>Readout:		32</a:t>
            </a:r>
          </a:p>
          <a:p>
            <a:pPr lvl="1"/>
            <a:r>
              <a:rPr lang="en-GB" dirty="0" smtClean="0"/>
              <a:t>Test selects:		32</a:t>
            </a:r>
          </a:p>
          <a:p>
            <a:pPr lvl="1"/>
            <a:r>
              <a:rPr lang="en-GB" dirty="0" smtClean="0"/>
              <a:t>Total:		~1300</a:t>
            </a:r>
          </a:p>
          <a:p>
            <a:r>
              <a:rPr lang="en-GB" dirty="0" smtClean="0"/>
              <a:t>Must be possible to reload and read </a:t>
            </a:r>
            <a:r>
              <a:rPr lang="en-GB" dirty="0" err="1" smtClean="0"/>
              <a:t>config</a:t>
            </a:r>
            <a:r>
              <a:rPr lang="en-GB" dirty="0" smtClean="0"/>
              <a:t> while running.</a:t>
            </a:r>
          </a:p>
          <a:p>
            <a:r>
              <a:rPr lang="en-GB" dirty="0" smtClean="0"/>
              <a:t>TMR or Parity</a:t>
            </a:r>
          </a:p>
        </p:txBody>
      </p:sp>
    </p:spTree>
    <p:extLst>
      <p:ext uri="{BB962C8B-B14F-4D97-AF65-F5344CB8AC3E}">
        <p14:creationId xmlns:p14="http://schemas.microsoft.com/office/powerpoint/2010/main" val="1804175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en-GB" dirty="0" smtClean="0"/>
              <a:t>PLL status</a:t>
            </a:r>
          </a:p>
          <a:p>
            <a:r>
              <a:rPr lang="en-GB" dirty="0" smtClean="0"/>
              <a:t>DLL status</a:t>
            </a:r>
          </a:p>
          <a:p>
            <a:r>
              <a:rPr lang="en-GB" dirty="0" smtClean="0"/>
              <a:t>Div. </a:t>
            </a:r>
            <a:r>
              <a:rPr lang="en-GB" dirty="0" smtClean="0"/>
              <a:t>status/error flags</a:t>
            </a:r>
          </a:p>
          <a:p>
            <a:r>
              <a:rPr lang="en-GB" dirty="0" smtClean="0"/>
              <a:t>SEU counts</a:t>
            </a:r>
          </a:p>
          <a:p>
            <a:r>
              <a:rPr lang="en-GB" dirty="0"/>
              <a:t>T</a:t>
            </a:r>
            <a:r>
              <a:rPr lang="en-GB" dirty="0" smtClean="0"/>
              <a:t>riggers</a:t>
            </a:r>
          </a:p>
          <a:p>
            <a:r>
              <a:rPr lang="en-GB" dirty="0" smtClean="0"/>
              <a:t>Buffer occupancies</a:t>
            </a:r>
          </a:p>
          <a:p>
            <a:r>
              <a:rPr lang="en-GB" dirty="0" smtClean="0"/>
              <a:t>Slow readout via control/monitoring path ?.</a:t>
            </a:r>
          </a:p>
          <a:p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2683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ime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548" y="1124744"/>
            <a:ext cx="8229600" cy="3312368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F</a:t>
            </a:r>
            <a:r>
              <a:rPr lang="en-GB" dirty="0" smtClean="0"/>
              <a:t>ull time measurement:		</a:t>
            </a:r>
          </a:p>
          <a:p>
            <a:pPr lvl="1"/>
            <a:r>
              <a:rPr lang="en-GB" dirty="0" smtClean="0"/>
              <a:t>Course count (40MHz):		12 (cover LHC machine cycle)</a:t>
            </a:r>
          </a:p>
          <a:p>
            <a:pPr lvl="1"/>
            <a:r>
              <a:rPr lang="en-GB" dirty="0" smtClean="0"/>
              <a:t>Fine count (2.56GHz):		6</a:t>
            </a:r>
          </a:p>
          <a:p>
            <a:pPr lvl="1"/>
            <a:r>
              <a:rPr lang="en-GB" dirty="0" smtClean="0"/>
              <a:t>DLL interpolation:		5</a:t>
            </a:r>
          </a:p>
          <a:p>
            <a:pPr lvl="1"/>
            <a:r>
              <a:rPr lang="en-GB" dirty="0" smtClean="0"/>
              <a:t>Resistive interpolation:		2</a:t>
            </a:r>
          </a:p>
          <a:p>
            <a:pPr lvl="1"/>
            <a:r>
              <a:rPr lang="en-GB" dirty="0" smtClean="0"/>
              <a:t>Total TDC:			25</a:t>
            </a:r>
          </a:p>
          <a:p>
            <a:r>
              <a:rPr lang="en-GB" dirty="0" smtClean="0"/>
              <a:t>Edge lead/trail:			1</a:t>
            </a:r>
          </a:p>
          <a:p>
            <a:r>
              <a:rPr lang="en-GB" dirty="0" smtClean="0"/>
              <a:t>Channel ID:			</a:t>
            </a:r>
            <a:r>
              <a:rPr lang="en-GB" b="1" dirty="0" smtClean="0"/>
              <a:t>4</a:t>
            </a:r>
            <a:r>
              <a:rPr lang="en-GB" dirty="0"/>
              <a:t>, 4 readout ports with 16 channels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				6, 1 Readout port with 64 channels</a:t>
            </a:r>
            <a:br>
              <a:rPr lang="en-GB" dirty="0" smtClean="0"/>
            </a:br>
            <a:r>
              <a:rPr lang="en-GB" dirty="0" smtClean="0"/>
              <a:t>				</a:t>
            </a:r>
            <a:r>
              <a:rPr lang="en-GB" b="1" dirty="0" smtClean="0"/>
              <a:t>5</a:t>
            </a:r>
            <a:r>
              <a:rPr lang="en-GB" dirty="0" smtClean="0"/>
              <a:t>, 1 readout port with 32 channels</a:t>
            </a:r>
          </a:p>
          <a:p>
            <a:r>
              <a:rPr lang="en-GB" dirty="0" smtClean="0"/>
              <a:t>Data type field (minimum):	1</a:t>
            </a:r>
          </a:p>
          <a:p>
            <a:r>
              <a:rPr lang="en-GB" dirty="0" smtClean="0"/>
              <a:t>Total:				31bits</a:t>
            </a:r>
            <a:r>
              <a:rPr lang="en-GB" b="1" dirty="0" smtClean="0"/>
              <a:t> </a:t>
            </a:r>
            <a:r>
              <a:rPr lang="en-GB" dirty="0"/>
              <a:t>-</a:t>
            </a:r>
            <a:r>
              <a:rPr lang="en-GB" dirty="0" smtClean="0"/>
              <a:t> </a:t>
            </a:r>
            <a:r>
              <a:rPr lang="en-GB" dirty="0" smtClean="0"/>
              <a:t>33bits</a:t>
            </a:r>
          </a:p>
          <a:p>
            <a:pPr marL="0" indent="0">
              <a:buNone/>
            </a:pPr>
            <a:r>
              <a:rPr lang="en-GB" b="1" dirty="0"/>
              <a:t>D</a:t>
            </a:r>
            <a:r>
              <a:rPr lang="en-GB" b="1" dirty="0" smtClean="0"/>
              <a:t>ata packet: 32bits !</a:t>
            </a:r>
          </a:p>
        </p:txBody>
      </p:sp>
      <p:sp>
        <p:nvSpPr>
          <p:cNvPr id="4" name="Rectangle 3"/>
          <p:cNvSpPr/>
          <p:nvPr/>
        </p:nvSpPr>
        <p:spPr>
          <a:xfrm>
            <a:off x="1259632" y="4653136"/>
            <a:ext cx="1440160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(4-6)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671900" y="4653136"/>
            <a:ext cx="158417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(12)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256076" y="4653136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516216" y="4653136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704348" y="4653136"/>
            <a:ext cx="111612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 </a:t>
            </a:r>
            <a:r>
              <a:rPr lang="en-GB" dirty="0" err="1" smtClean="0"/>
              <a:t>int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699792" y="4653136"/>
            <a:ext cx="97210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Edge (1)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287524" y="4653136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26" name="Right Brace 25"/>
          <p:cNvSpPr/>
          <p:nvPr/>
        </p:nvSpPr>
        <p:spPr>
          <a:xfrm rot="5400000">
            <a:off x="4427984" y="944724"/>
            <a:ext cx="216024" cy="8496944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3887924" y="533721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31 - 33 bits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15005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209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Test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8740"/>
            <a:ext cx="8229600" cy="5037423"/>
          </a:xfrm>
        </p:spPr>
        <p:txBody>
          <a:bodyPr/>
          <a:lstStyle/>
          <a:p>
            <a:r>
              <a:rPr lang="en-GB" dirty="0"/>
              <a:t>Access to raw data/inject specific </a:t>
            </a:r>
            <a:r>
              <a:rPr lang="en-GB" dirty="0" smtClean="0"/>
              <a:t>hits ?</a:t>
            </a:r>
            <a:endParaRPr lang="en-GB" dirty="0"/>
          </a:p>
          <a:p>
            <a:r>
              <a:rPr lang="en-GB" dirty="0" smtClean="0"/>
              <a:t>Scan path ?</a:t>
            </a:r>
            <a:endParaRPr lang="en-GB" dirty="0"/>
          </a:p>
          <a:p>
            <a:r>
              <a:rPr lang="en-GB" dirty="0" smtClean="0"/>
              <a:t>Boundary </a:t>
            </a:r>
            <a:r>
              <a:rPr lang="en-GB" dirty="0"/>
              <a:t>scan </a:t>
            </a:r>
            <a:r>
              <a:rPr lang="en-GB" dirty="0" smtClean="0"/>
              <a:t>path ?</a:t>
            </a:r>
          </a:p>
          <a:p>
            <a:r>
              <a:rPr lang="en-GB" dirty="0" smtClean="0"/>
              <a:t>BIST of memories ?</a:t>
            </a:r>
          </a:p>
          <a:p>
            <a:r>
              <a:rPr lang="en-GB" dirty="0" smtClean="0"/>
              <a:t>DLL ?</a:t>
            </a:r>
            <a:endParaRPr lang="en-GB" dirty="0" smtClean="0"/>
          </a:p>
          <a:p>
            <a:r>
              <a:rPr lang="en-GB" dirty="0" smtClean="0"/>
              <a:t>PLL ?</a:t>
            </a:r>
            <a:endParaRPr lang="en-GB" dirty="0" smtClean="0"/>
          </a:p>
          <a:p>
            <a:r>
              <a:rPr lang="en-GB" dirty="0" smtClean="0"/>
              <a:t>Other ?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6302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Rectangle 244"/>
          <p:cNvSpPr/>
          <p:nvPr/>
        </p:nvSpPr>
        <p:spPr>
          <a:xfrm>
            <a:off x="2879812" y="1628800"/>
            <a:ext cx="5220580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6696236" y="1736812"/>
            <a:ext cx="1368152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3203848" y="1736812"/>
            <a:ext cx="2160240" cy="684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3131840" y="1808820"/>
            <a:ext cx="2160240" cy="684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059832" y="1880828"/>
            <a:ext cx="2160240" cy="684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987824" y="1952836"/>
            <a:ext cx="2160240" cy="684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491880" y="2168860"/>
            <a:ext cx="792088" cy="360040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Channel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buffer: 1k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3608" y="1304764"/>
            <a:ext cx="1692188" cy="3780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79812" y="1160748"/>
            <a:ext cx="756084" cy="25202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Counters</a:t>
            </a:r>
            <a:endParaRPr lang="en-GB" sz="1200" dirty="0"/>
          </a:p>
        </p:txBody>
      </p:sp>
      <p:sp>
        <p:nvSpPr>
          <p:cNvPr id="12" name="Right Arrow 11"/>
          <p:cNvSpPr/>
          <p:nvPr/>
        </p:nvSpPr>
        <p:spPr>
          <a:xfrm>
            <a:off x="2735796" y="2240868"/>
            <a:ext cx="324036" cy="180020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455876" y="1916832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TDC channel</a:t>
            </a:r>
            <a:endParaRPr lang="en-GB" sz="12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691680" y="1124744"/>
            <a:ext cx="180020" cy="0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99692" y="1016732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2.56GHz</a:t>
            </a:r>
            <a:endParaRPr lang="en-GB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1799692" y="908720"/>
            <a:ext cx="6222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320MHz</a:t>
            </a:r>
            <a:endParaRPr lang="en-GB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1799692" y="800708"/>
            <a:ext cx="6222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160MHz</a:t>
            </a:r>
            <a:endParaRPr lang="en-GB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1799692" y="692696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80MHz</a:t>
            </a:r>
            <a:endParaRPr lang="en-GB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1799692" y="584684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40MHz</a:t>
            </a:r>
            <a:endParaRPr lang="en-GB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1516" y="656692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40MHz</a:t>
            </a:r>
          </a:p>
          <a:p>
            <a:r>
              <a:rPr lang="en-GB" sz="1200" dirty="0" smtClean="0"/>
              <a:t>Ext ref.</a:t>
            </a:r>
            <a:endParaRPr lang="en-GB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2663788" y="872716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2.56GHz</a:t>
            </a:r>
            <a:endParaRPr lang="en-GB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5184068" y="2384884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x16</a:t>
            </a:r>
            <a:endParaRPr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5544108" y="1844824"/>
            <a:ext cx="792088" cy="576064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Readout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buffer: 1k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768244" y="1808820"/>
            <a:ext cx="1224136" cy="3960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1/8/10bit </a:t>
            </a:r>
            <a:br>
              <a:rPr lang="en-GB" sz="1200" dirty="0" smtClean="0"/>
            </a:br>
            <a:r>
              <a:rPr lang="en-GB" sz="1200" dirty="0" smtClean="0"/>
              <a:t>40,80,160,320M</a:t>
            </a:r>
            <a:endParaRPr lang="en-GB" sz="1200" dirty="0"/>
          </a:p>
        </p:txBody>
      </p:sp>
      <p:sp>
        <p:nvSpPr>
          <p:cNvPr id="37" name="Rectangle 36"/>
          <p:cNvSpPr/>
          <p:nvPr/>
        </p:nvSpPr>
        <p:spPr>
          <a:xfrm>
            <a:off x="6768244" y="2240868"/>
            <a:ext cx="1224136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Serial 2.56G</a:t>
            </a:r>
            <a:endParaRPr lang="en-GB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8028384" y="1808820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x10</a:t>
            </a:r>
            <a:endParaRPr lang="en-GB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3275856" y="872716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40MHz</a:t>
            </a:r>
            <a:endParaRPr lang="en-GB" sz="1000" dirty="0"/>
          </a:p>
        </p:txBody>
      </p:sp>
      <p:cxnSp>
        <p:nvCxnSpPr>
          <p:cNvPr id="97" name="Straight Connector 96"/>
          <p:cNvCxnSpPr/>
          <p:nvPr/>
        </p:nvCxnSpPr>
        <p:spPr>
          <a:xfrm>
            <a:off x="683568" y="5949280"/>
            <a:ext cx="126014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827584" y="5949280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1115616" y="5949280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899592" y="5949280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971600" y="5949280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1043608" y="5949280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Group 107"/>
          <p:cNvGrpSpPr/>
          <p:nvPr/>
        </p:nvGrpSpPr>
        <p:grpSpPr>
          <a:xfrm>
            <a:off x="755576" y="5769260"/>
            <a:ext cx="144016" cy="180020"/>
            <a:chOff x="4319972" y="6129300"/>
            <a:chExt cx="144016" cy="180020"/>
          </a:xfrm>
        </p:grpSpPr>
        <p:cxnSp>
          <p:nvCxnSpPr>
            <p:cNvPr id="85" name="Straight Connector 84"/>
            <p:cNvCxnSpPr>
              <a:stCxn id="87" idx="0"/>
            </p:cNvCxnSpPr>
            <p:nvPr/>
          </p:nvCxnSpPr>
          <p:spPr>
            <a:xfrm>
              <a:off x="4391980" y="6255314"/>
              <a:ext cx="0" cy="54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4355976" y="6129300"/>
              <a:ext cx="0" cy="54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4427984" y="6129300"/>
              <a:ext cx="0" cy="54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Isosceles Triangle 86"/>
            <p:cNvSpPr/>
            <p:nvPr/>
          </p:nvSpPr>
          <p:spPr>
            <a:xfrm rot="10800000">
              <a:off x="4319972" y="6165304"/>
              <a:ext cx="144016" cy="90010"/>
            </a:xfrm>
            <a:prstGeom prst="triangl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1043608" y="5769260"/>
            <a:ext cx="144016" cy="180020"/>
            <a:chOff x="4319972" y="6129300"/>
            <a:chExt cx="144016" cy="180020"/>
          </a:xfrm>
        </p:grpSpPr>
        <p:cxnSp>
          <p:nvCxnSpPr>
            <p:cNvPr id="110" name="Straight Connector 109"/>
            <p:cNvCxnSpPr>
              <a:stCxn id="113" idx="0"/>
            </p:cNvCxnSpPr>
            <p:nvPr/>
          </p:nvCxnSpPr>
          <p:spPr>
            <a:xfrm>
              <a:off x="4391980" y="6255314"/>
              <a:ext cx="0" cy="54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4355976" y="6129300"/>
              <a:ext cx="0" cy="54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4427984" y="6129300"/>
              <a:ext cx="0" cy="54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Isosceles Triangle 112"/>
            <p:cNvSpPr/>
            <p:nvPr/>
          </p:nvSpPr>
          <p:spPr>
            <a:xfrm rot="10800000">
              <a:off x="4319972" y="6165304"/>
              <a:ext cx="144016" cy="90010"/>
            </a:xfrm>
            <a:prstGeom prst="triangl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1331640" y="5769260"/>
            <a:ext cx="144016" cy="180020"/>
            <a:chOff x="4319972" y="6129300"/>
            <a:chExt cx="144016" cy="180020"/>
          </a:xfrm>
        </p:grpSpPr>
        <p:cxnSp>
          <p:nvCxnSpPr>
            <p:cNvPr id="115" name="Straight Connector 114"/>
            <p:cNvCxnSpPr>
              <a:stCxn id="118" idx="0"/>
            </p:cNvCxnSpPr>
            <p:nvPr/>
          </p:nvCxnSpPr>
          <p:spPr>
            <a:xfrm>
              <a:off x="4391980" y="6255314"/>
              <a:ext cx="0" cy="54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4355976" y="6129300"/>
              <a:ext cx="0" cy="54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4427984" y="6129300"/>
              <a:ext cx="0" cy="54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Isosceles Triangle 117"/>
            <p:cNvSpPr/>
            <p:nvPr/>
          </p:nvSpPr>
          <p:spPr>
            <a:xfrm rot="10800000">
              <a:off x="4319972" y="6165304"/>
              <a:ext cx="144016" cy="90010"/>
            </a:xfrm>
            <a:prstGeom prst="triangl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1799692" y="5769260"/>
            <a:ext cx="144016" cy="180020"/>
            <a:chOff x="4319972" y="6129300"/>
            <a:chExt cx="144016" cy="180020"/>
          </a:xfrm>
        </p:grpSpPr>
        <p:cxnSp>
          <p:nvCxnSpPr>
            <p:cNvPr id="120" name="Straight Connector 119"/>
            <p:cNvCxnSpPr>
              <a:stCxn id="123" idx="0"/>
            </p:cNvCxnSpPr>
            <p:nvPr/>
          </p:nvCxnSpPr>
          <p:spPr>
            <a:xfrm>
              <a:off x="4391980" y="6255314"/>
              <a:ext cx="0" cy="54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4355976" y="6129300"/>
              <a:ext cx="0" cy="54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4427984" y="6129300"/>
              <a:ext cx="0" cy="540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Isosceles Triangle 122"/>
            <p:cNvSpPr/>
            <p:nvPr/>
          </p:nvSpPr>
          <p:spPr>
            <a:xfrm rot="10800000">
              <a:off x="4319972" y="6165304"/>
              <a:ext cx="144016" cy="90010"/>
            </a:xfrm>
            <a:prstGeom prst="triangl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4" name="Rectangle 123"/>
          <p:cNvSpPr/>
          <p:nvPr/>
        </p:nvSpPr>
        <p:spPr>
          <a:xfrm>
            <a:off x="1079612" y="5301208"/>
            <a:ext cx="216024" cy="1080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6" name="Straight Connector 125"/>
          <p:cNvCxnSpPr/>
          <p:nvPr/>
        </p:nvCxnSpPr>
        <p:spPr>
          <a:xfrm>
            <a:off x="755576" y="5481228"/>
            <a:ext cx="0" cy="135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1043608" y="5481228"/>
            <a:ext cx="0" cy="135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611560" y="5517232"/>
            <a:ext cx="288032" cy="252028"/>
            <a:chOff x="4644008" y="5913276"/>
            <a:chExt cx="288032" cy="252028"/>
          </a:xfrm>
        </p:grpSpPr>
        <p:cxnSp>
          <p:nvCxnSpPr>
            <p:cNvPr id="63" name="Straight Connector 62"/>
            <p:cNvCxnSpPr/>
            <p:nvPr/>
          </p:nvCxnSpPr>
          <p:spPr>
            <a:xfrm flipH="1">
              <a:off x="4680012" y="5949280"/>
              <a:ext cx="2520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4680012" y="6129300"/>
              <a:ext cx="2520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Isosceles Triangle 60"/>
            <p:cNvSpPr/>
            <p:nvPr/>
          </p:nvSpPr>
          <p:spPr>
            <a:xfrm rot="5400000">
              <a:off x="4626006" y="5931278"/>
              <a:ext cx="252028" cy="216024"/>
            </a:xfrm>
            <a:prstGeom prst="triangl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899592" y="5517232"/>
            <a:ext cx="288032" cy="252028"/>
            <a:chOff x="4644008" y="5913276"/>
            <a:chExt cx="288032" cy="252028"/>
          </a:xfrm>
        </p:grpSpPr>
        <p:cxnSp>
          <p:nvCxnSpPr>
            <p:cNvPr id="73" name="Straight Connector 72"/>
            <p:cNvCxnSpPr/>
            <p:nvPr/>
          </p:nvCxnSpPr>
          <p:spPr>
            <a:xfrm flipH="1">
              <a:off x="4680012" y="5949280"/>
              <a:ext cx="2520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4680012" y="6129300"/>
              <a:ext cx="2520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Isosceles Triangle 74"/>
            <p:cNvSpPr/>
            <p:nvPr/>
          </p:nvSpPr>
          <p:spPr>
            <a:xfrm rot="5400000">
              <a:off x="4626006" y="5931278"/>
              <a:ext cx="252028" cy="216024"/>
            </a:xfrm>
            <a:prstGeom prst="triangl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0" name="Straight Connector 129"/>
          <p:cNvCxnSpPr/>
          <p:nvPr/>
        </p:nvCxnSpPr>
        <p:spPr>
          <a:xfrm>
            <a:off x="1331640" y="5481228"/>
            <a:ext cx="0" cy="135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1799692" y="5481228"/>
            <a:ext cx="0" cy="135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755576" y="5481228"/>
            <a:ext cx="10441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endCxn id="124" idx="2"/>
          </p:cNvCxnSpPr>
          <p:nvPr/>
        </p:nvCxnSpPr>
        <p:spPr>
          <a:xfrm flipV="1">
            <a:off x="1187624" y="540922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H="1">
            <a:off x="539552" y="5553236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H="1">
            <a:off x="539552" y="5733256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V="1">
            <a:off x="1907704" y="5373216"/>
            <a:ext cx="0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575556" y="5373216"/>
            <a:ext cx="504056" cy="0"/>
          </a:xfrm>
          <a:prstGeom prst="line">
            <a:avLst/>
          </a:prstGeom>
          <a:ln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flipH="1">
            <a:off x="1295636" y="5373216"/>
            <a:ext cx="612068" cy="0"/>
          </a:xfrm>
          <a:prstGeom prst="line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flipV="1">
            <a:off x="575556" y="5373216"/>
            <a:ext cx="0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/>
          <p:nvPr/>
        </p:nvGrpSpPr>
        <p:grpSpPr>
          <a:xfrm>
            <a:off x="1187624" y="5517232"/>
            <a:ext cx="288032" cy="252028"/>
            <a:chOff x="4644008" y="5913276"/>
            <a:chExt cx="288032" cy="252028"/>
          </a:xfrm>
        </p:grpSpPr>
        <p:cxnSp>
          <p:nvCxnSpPr>
            <p:cNvPr id="77" name="Straight Connector 76"/>
            <p:cNvCxnSpPr/>
            <p:nvPr/>
          </p:nvCxnSpPr>
          <p:spPr>
            <a:xfrm flipH="1">
              <a:off x="4680012" y="5949280"/>
              <a:ext cx="2520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>
              <a:off x="4680012" y="6129300"/>
              <a:ext cx="2520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Isosceles Triangle 78"/>
            <p:cNvSpPr/>
            <p:nvPr/>
          </p:nvSpPr>
          <p:spPr>
            <a:xfrm rot="5400000">
              <a:off x="4626006" y="5931278"/>
              <a:ext cx="252028" cy="216024"/>
            </a:xfrm>
            <a:prstGeom prst="triangl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655676" y="5517232"/>
            <a:ext cx="288032" cy="252028"/>
            <a:chOff x="4644008" y="5913276"/>
            <a:chExt cx="288032" cy="252028"/>
          </a:xfrm>
        </p:grpSpPr>
        <p:cxnSp>
          <p:nvCxnSpPr>
            <p:cNvPr id="81" name="Straight Connector 80"/>
            <p:cNvCxnSpPr/>
            <p:nvPr/>
          </p:nvCxnSpPr>
          <p:spPr>
            <a:xfrm flipH="1">
              <a:off x="4680012" y="5949280"/>
              <a:ext cx="2520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H="1">
              <a:off x="4680012" y="6129300"/>
              <a:ext cx="2520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Isosceles Triangle 82"/>
            <p:cNvSpPr/>
            <p:nvPr/>
          </p:nvSpPr>
          <p:spPr>
            <a:xfrm rot="5400000">
              <a:off x="4626006" y="5931278"/>
              <a:ext cx="252028" cy="216024"/>
            </a:xfrm>
            <a:prstGeom prst="triangl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1041226" y="524825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PD</a:t>
            </a:r>
            <a:endParaRPr lang="en-GB" sz="800" dirty="0"/>
          </a:p>
        </p:txBody>
      </p:sp>
      <p:sp>
        <p:nvSpPr>
          <p:cNvPr id="169" name="TextBox 168"/>
          <p:cNvSpPr txBox="1"/>
          <p:nvPr/>
        </p:nvSpPr>
        <p:spPr>
          <a:xfrm>
            <a:off x="1403648" y="5805264"/>
            <a:ext cx="5180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Res. int.</a:t>
            </a:r>
            <a:endParaRPr lang="en-GB" sz="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04764"/>
            <a:ext cx="1440160" cy="645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1" name="Straight Arrow Connector 240"/>
          <p:cNvCxnSpPr/>
          <p:nvPr/>
        </p:nvCxnSpPr>
        <p:spPr>
          <a:xfrm flipH="1">
            <a:off x="5076056" y="764704"/>
            <a:ext cx="2988332" cy="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>
            <a:off x="5148064" y="2348880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/>
        </p:nvCxnSpPr>
        <p:spPr>
          <a:xfrm>
            <a:off x="5220072" y="2276872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/>
        </p:nvCxnSpPr>
        <p:spPr>
          <a:xfrm>
            <a:off x="5292080" y="2204864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>
            <a:endCxn id="35" idx="1"/>
          </p:cNvCxnSpPr>
          <p:nvPr/>
        </p:nvCxnSpPr>
        <p:spPr>
          <a:xfrm>
            <a:off x="5364088" y="2132856"/>
            <a:ext cx="1800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 flipV="1">
            <a:off x="5292080" y="2132856"/>
            <a:ext cx="216024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>
            <a:endCxn id="39" idx="1"/>
          </p:cNvCxnSpPr>
          <p:nvPr/>
        </p:nvCxnSpPr>
        <p:spPr>
          <a:xfrm>
            <a:off x="6336196" y="2132856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/>
        </p:nvCxnSpPr>
        <p:spPr>
          <a:xfrm flipH="1">
            <a:off x="5796136" y="1628800"/>
            <a:ext cx="36004" cy="36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/>
          <p:nvPr/>
        </p:nvCxnSpPr>
        <p:spPr>
          <a:xfrm>
            <a:off x="5760132" y="1628800"/>
            <a:ext cx="36004" cy="36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>
            <a:off x="5796136" y="1556792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TextBox 272"/>
          <p:cNvSpPr txBox="1"/>
          <p:nvPr/>
        </p:nvSpPr>
        <p:spPr>
          <a:xfrm>
            <a:off x="5256076" y="1340768"/>
            <a:ext cx="1178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40,80,160,320MHz</a:t>
            </a:r>
            <a:endParaRPr lang="en-GB" sz="1000" dirty="0"/>
          </a:p>
        </p:txBody>
      </p:sp>
      <p:sp>
        <p:nvSpPr>
          <p:cNvPr id="275" name="Rectangle 274"/>
          <p:cNvSpPr/>
          <p:nvPr/>
        </p:nvSpPr>
        <p:spPr>
          <a:xfrm>
            <a:off x="2879812" y="2852936"/>
            <a:ext cx="5220580" cy="43204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9" name="TextBox 278"/>
          <p:cNvSpPr txBox="1"/>
          <p:nvPr/>
        </p:nvSpPr>
        <p:spPr>
          <a:xfrm>
            <a:off x="8028384" y="2780928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x10</a:t>
            </a:r>
            <a:endParaRPr lang="en-GB" sz="1200" dirty="0"/>
          </a:p>
        </p:txBody>
      </p:sp>
      <p:sp>
        <p:nvSpPr>
          <p:cNvPr id="280" name="Rectangle 279"/>
          <p:cNvSpPr/>
          <p:nvPr/>
        </p:nvSpPr>
        <p:spPr>
          <a:xfrm>
            <a:off x="2879812" y="3392996"/>
            <a:ext cx="5220580" cy="43204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4" name="TextBox 283"/>
          <p:cNvSpPr txBox="1"/>
          <p:nvPr/>
        </p:nvSpPr>
        <p:spPr>
          <a:xfrm>
            <a:off x="8028384" y="3320988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x10</a:t>
            </a:r>
            <a:endParaRPr lang="en-GB" sz="1200" dirty="0"/>
          </a:p>
        </p:txBody>
      </p:sp>
      <p:sp>
        <p:nvSpPr>
          <p:cNvPr id="285" name="Rectangle 284"/>
          <p:cNvSpPr/>
          <p:nvPr/>
        </p:nvSpPr>
        <p:spPr>
          <a:xfrm>
            <a:off x="2879812" y="4005064"/>
            <a:ext cx="5220580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7" name="Rectangle 286"/>
          <p:cNvSpPr/>
          <p:nvPr/>
        </p:nvSpPr>
        <p:spPr>
          <a:xfrm>
            <a:off x="6696236" y="4113076"/>
            <a:ext cx="1368152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8" name="Rectangle 287"/>
          <p:cNvSpPr/>
          <p:nvPr/>
        </p:nvSpPr>
        <p:spPr>
          <a:xfrm>
            <a:off x="3203848" y="4113076"/>
            <a:ext cx="2160240" cy="684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9" name="Rectangle 288"/>
          <p:cNvSpPr/>
          <p:nvPr/>
        </p:nvSpPr>
        <p:spPr>
          <a:xfrm>
            <a:off x="3131840" y="4185084"/>
            <a:ext cx="2160240" cy="684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0" name="Rectangle 289"/>
          <p:cNvSpPr/>
          <p:nvPr/>
        </p:nvSpPr>
        <p:spPr>
          <a:xfrm>
            <a:off x="3059832" y="4257092"/>
            <a:ext cx="2160240" cy="684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1" name="Rectangle 290"/>
          <p:cNvSpPr/>
          <p:nvPr/>
        </p:nvSpPr>
        <p:spPr>
          <a:xfrm>
            <a:off x="2987824" y="4329100"/>
            <a:ext cx="2160240" cy="684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2" name="Rectangle 291"/>
          <p:cNvSpPr/>
          <p:nvPr/>
        </p:nvSpPr>
        <p:spPr>
          <a:xfrm>
            <a:off x="3491880" y="4545124"/>
            <a:ext cx="792088" cy="360040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Channel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buffer: 1k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93" name="Right Arrow 292"/>
          <p:cNvSpPr/>
          <p:nvPr/>
        </p:nvSpPr>
        <p:spPr>
          <a:xfrm>
            <a:off x="2735796" y="4617132"/>
            <a:ext cx="324036" cy="180020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4" name="TextBox 293"/>
          <p:cNvSpPr txBox="1"/>
          <p:nvPr/>
        </p:nvSpPr>
        <p:spPr>
          <a:xfrm>
            <a:off x="3455876" y="4293096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TDC channel</a:t>
            </a:r>
            <a:endParaRPr lang="en-GB" sz="1200" dirty="0"/>
          </a:p>
        </p:txBody>
      </p:sp>
      <p:sp>
        <p:nvSpPr>
          <p:cNvPr id="295" name="Rectangle 294"/>
          <p:cNvSpPr/>
          <p:nvPr/>
        </p:nvSpPr>
        <p:spPr>
          <a:xfrm>
            <a:off x="3059832" y="4545124"/>
            <a:ext cx="360040" cy="360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6" name="TextBox 295"/>
          <p:cNvSpPr txBox="1"/>
          <p:nvPr/>
        </p:nvSpPr>
        <p:spPr>
          <a:xfrm>
            <a:off x="5184068" y="4761148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x16</a:t>
            </a:r>
            <a:endParaRPr lang="en-GB" sz="1400" dirty="0"/>
          </a:p>
        </p:txBody>
      </p:sp>
      <p:sp>
        <p:nvSpPr>
          <p:cNvPr id="297" name="Rectangle 296"/>
          <p:cNvSpPr/>
          <p:nvPr/>
        </p:nvSpPr>
        <p:spPr>
          <a:xfrm>
            <a:off x="5544108" y="4221088"/>
            <a:ext cx="792088" cy="576064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Readout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buffer: 1k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98" name="Rectangle 297"/>
          <p:cNvSpPr/>
          <p:nvPr/>
        </p:nvSpPr>
        <p:spPr>
          <a:xfrm>
            <a:off x="6768244" y="4185084"/>
            <a:ext cx="1224136" cy="3960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1/8/10bit </a:t>
            </a:r>
            <a:br>
              <a:rPr lang="en-GB" sz="1200" dirty="0" smtClean="0"/>
            </a:br>
            <a:r>
              <a:rPr lang="en-GB" sz="1200" dirty="0" smtClean="0"/>
              <a:t>40,80,160,320M</a:t>
            </a:r>
            <a:endParaRPr lang="en-GB" sz="1200" dirty="0"/>
          </a:p>
        </p:txBody>
      </p:sp>
      <p:sp>
        <p:nvSpPr>
          <p:cNvPr id="299" name="Rectangle 298"/>
          <p:cNvSpPr/>
          <p:nvPr/>
        </p:nvSpPr>
        <p:spPr>
          <a:xfrm>
            <a:off x="6768244" y="4617132"/>
            <a:ext cx="1224136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Serial 2.56G</a:t>
            </a:r>
            <a:endParaRPr lang="en-GB" sz="1200" dirty="0"/>
          </a:p>
        </p:txBody>
      </p:sp>
      <p:sp>
        <p:nvSpPr>
          <p:cNvPr id="303" name="TextBox 302"/>
          <p:cNvSpPr txBox="1"/>
          <p:nvPr/>
        </p:nvSpPr>
        <p:spPr>
          <a:xfrm>
            <a:off x="8028384" y="4185084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x10</a:t>
            </a:r>
            <a:endParaRPr lang="en-GB" sz="1200" dirty="0"/>
          </a:p>
        </p:txBody>
      </p:sp>
      <p:sp>
        <p:nvSpPr>
          <p:cNvPr id="304" name="Rectangle 303"/>
          <p:cNvSpPr/>
          <p:nvPr/>
        </p:nvSpPr>
        <p:spPr>
          <a:xfrm>
            <a:off x="4355976" y="4545124"/>
            <a:ext cx="756084" cy="36004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Trigger matching</a:t>
            </a:r>
            <a:endParaRPr lang="en-GB" sz="1200" dirty="0"/>
          </a:p>
        </p:txBody>
      </p:sp>
      <p:cxnSp>
        <p:nvCxnSpPr>
          <p:cNvPr id="305" name="Straight Connector 304"/>
          <p:cNvCxnSpPr/>
          <p:nvPr/>
        </p:nvCxnSpPr>
        <p:spPr>
          <a:xfrm>
            <a:off x="5148064" y="4725144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>
            <a:off x="5220072" y="4653136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/>
          <p:nvPr/>
        </p:nvCxnSpPr>
        <p:spPr>
          <a:xfrm>
            <a:off x="5292080" y="4581128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/>
          <p:cNvCxnSpPr>
            <a:endCxn id="297" idx="1"/>
          </p:cNvCxnSpPr>
          <p:nvPr/>
        </p:nvCxnSpPr>
        <p:spPr>
          <a:xfrm>
            <a:off x="5364088" y="4509120"/>
            <a:ext cx="1800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/>
          <p:nvPr/>
        </p:nvCxnSpPr>
        <p:spPr>
          <a:xfrm flipV="1">
            <a:off x="5292080" y="4509120"/>
            <a:ext cx="216024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/>
          <p:cNvCxnSpPr/>
          <p:nvPr/>
        </p:nvCxnSpPr>
        <p:spPr>
          <a:xfrm>
            <a:off x="6336196" y="4545124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/>
          <p:nvPr/>
        </p:nvCxnSpPr>
        <p:spPr>
          <a:xfrm flipH="1">
            <a:off x="5796136" y="4005064"/>
            <a:ext cx="36004" cy="36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>
            <a:off x="5760132" y="4005064"/>
            <a:ext cx="36004" cy="36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/>
          <p:cNvCxnSpPr/>
          <p:nvPr/>
        </p:nvCxnSpPr>
        <p:spPr>
          <a:xfrm>
            <a:off x="5796136" y="3933056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295" idx="0"/>
          </p:cNvCxnSpPr>
          <p:nvPr/>
        </p:nvCxnSpPr>
        <p:spPr>
          <a:xfrm flipH="1">
            <a:off x="3239852" y="1412776"/>
            <a:ext cx="18002" cy="3132348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059832" y="2168860"/>
            <a:ext cx="360040" cy="360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7" name="Straight Arrow Connector 246"/>
          <p:cNvCxnSpPr/>
          <p:nvPr/>
        </p:nvCxnSpPr>
        <p:spPr>
          <a:xfrm>
            <a:off x="4716016" y="944724"/>
            <a:ext cx="0" cy="3600400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355976" y="2168860"/>
            <a:ext cx="756084" cy="36004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Trigger matching</a:t>
            </a:r>
            <a:endParaRPr lang="en-GB" sz="1200" dirty="0"/>
          </a:p>
        </p:txBody>
      </p:sp>
      <p:sp>
        <p:nvSpPr>
          <p:cNvPr id="318" name="Right Arrow 317"/>
          <p:cNvSpPr/>
          <p:nvPr/>
        </p:nvSpPr>
        <p:spPr>
          <a:xfrm>
            <a:off x="2735796" y="2960948"/>
            <a:ext cx="324036" cy="180020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0" name="Right Arrow 319"/>
          <p:cNvSpPr/>
          <p:nvPr/>
        </p:nvSpPr>
        <p:spPr>
          <a:xfrm>
            <a:off x="2735796" y="3501008"/>
            <a:ext cx="324036" cy="180020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6" name="Straight Connector 315"/>
          <p:cNvCxnSpPr/>
          <p:nvPr/>
        </p:nvCxnSpPr>
        <p:spPr>
          <a:xfrm>
            <a:off x="6624228" y="2132856"/>
            <a:ext cx="0" cy="2196244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Connector 325"/>
          <p:cNvCxnSpPr/>
          <p:nvPr/>
        </p:nvCxnSpPr>
        <p:spPr>
          <a:xfrm>
            <a:off x="6552220" y="3068960"/>
            <a:ext cx="0" cy="133214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Connector 328"/>
          <p:cNvCxnSpPr/>
          <p:nvPr/>
        </p:nvCxnSpPr>
        <p:spPr>
          <a:xfrm>
            <a:off x="6480212" y="3609020"/>
            <a:ext cx="0" cy="864096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Connector 330"/>
          <p:cNvCxnSpPr/>
          <p:nvPr/>
        </p:nvCxnSpPr>
        <p:spPr>
          <a:xfrm>
            <a:off x="6480212" y="4473116"/>
            <a:ext cx="2160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/>
          <p:cNvCxnSpPr/>
          <p:nvPr/>
        </p:nvCxnSpPr>
        <p:spPr>
          <a:xfrm>
            <a:off x="6624228" y="4329100"/>
            <a:ext cx="720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Straight Connector 337"/>
          <p:cNvCxnSpPr/>
          <p:nvPr/>
        </p:nvCxnSpPr>
        <p:spPr>
          <a:xfrm>
            <a:off x="6552220" y="4401108"/>
            <a:ext cx="1440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0" name="Group 339"/>
          <p:cNvGrpSpPr/>
          <p:nvPr/>
        </p:nvGrpSpPr>
        <p:grpSpPr>
          <a:xfrm>
            <a:off x="5760132" y="3320988"/>
            <a:ext cx="72008" cy="108012"/>
            <a:chOff x="5804520" y="4697524"/>
            <a:chExt cx="72008" cy="108012"/>
          </a:xfrm>
        </p:grpSpPr>
        <p:cxnSp>
          <p:nvCxnSpPr>
            <p:cNvPr id="342" name="Straight Connector 341"/>
            <p:cNvCxnSpPr/>
            <p:nvPr/>
          </p:nvCxnSpPr>
          <p:spPr>
            <a:xfrm flipH="1">
              <a:off x="5840524" y="4769532"/>
              <a:ext cx="36004" cy="360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/>
          </p:nvCxnSpPr>
          <p:spPr>
            <a:xfrm>
              <a:off x="5804520" y="4769532"/>
              <a:ext cx="36004" cy="360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/>
          </p:nvCxnSpPr>
          <p:spPr>
            <a:xfrm>
              <a:off x="5840524" y="4697524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6" name="Group 345"/>
          <p:cNvGrpSpPr/>
          <p:nvPr/>
        </p:nvGrpSpPr>
        <p:grpSpPr>
          <a:xfrm>
            <a:off x="5760132" y="2780928"/>
            <a:ext cx="72008" cy="108012"/>
            <a:chOff x="5804520" y="4697524"/>
            <a:chExt cx="72008" cy="108012"/>
          </a:xfrm>
        </p:grpSpPr>
        <p:cxnSp>
          <p:nvCxnSpPr>
            <p:cNvPr id="347" name="Straight Connector 346"/>
            <p:cNvCxnSpPr/>
            <p:nvPr/>
          </p:nvCxnSpPr>
          <p:spPr>
            <a:xfrm flipH="1">
              <a:off x="5840524" y="4769532"/>
              <a:ext cx="36004" cy="360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/>
          </p:nvCxnSpPr>
          <p:spPr>
            <a:xfrm>
              <a:off x="5804520" y="4769532"/>
              <a:ext cx="36004" cy="360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/>
          </p:nvCxnSpPr>
          <p:spPr>
            <a:xfrm>
              <a:off x="5840524" y="4697524"/>
              <a:ext cx="0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1" name="Straight Arrow Connector 350"/>
          <p:cNvCxnSpPr/>
          <p:nvPr/>
        </p:nvCxnSpPr>
        <p:spPr>
          <a:xfrm>
            <a:off x="1691680" y="1016732"/>
            <a:ext cx="180020" cy="0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Arrow Connector 351"/>
          <p:cNvCxnSpPr/>
          <p:nvPr/>
        </p:nvCxnSpPr>
        <p:spPr>
          <a:xfrm>
            <a:off x="1691680" y="908720"/>
            <a:ext cx="180020" cy="0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Arrow Connector 352"/>
          <p:cNvCxnSpPr/>
          <p:nvPr/>
        </p:nvCxnSpPr>
        <p:spPr>
          <a:xfrm>
            <a:off x="1691680" y="800708"/>
            <a:ext cx="180020" cy="0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Straight Arrow Connector 353"/>
          <p:cNvCxnSpPr/>
          <p:nvPr/>
        </p:nvCxnSpPr>
        <p:spPr>
          <a:xfrm>
            <a:off x="1691680" y="692696"/>
            <a:ext cx="180020" cy="0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043608" y="620688"/>
            <a:ext cx="6840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PLL</a:t>
            </a:r>
            <a:endParaRPr lang="en-GB" dirty="0"/>
          </a:p>
        </p:txBody>
      </p:sp>
      <p:cxnSp>
        <p:nvCxnSpPr>
          <p:cNvPr id="356" name="Straight Arrow Connector 355"/>
          <p:cNvCxnSpPr/>
          <p:nvPr/>
        </p:nvCxnSpPr>
        <p:spPr>
          <a:xfrm>
            <a:off x="3023828" y="1052736"/>
            <a:ext cx="0" cy="108012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Straight Arrow Connector 357"/>
          <p:cNvCxnSpPr/>
          <p:nvPr/>
        </p:nvCxnSpPr>
        <p:spPr>
          <a:xfrm>
            <a:off x="3491880" y="1052736"/>
            <a:ext cx="0" cy="108012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4319972" y="1124744"/>
            <a:ext cx="756084" cy="396044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T</a:t>
            </a:r>
            <a:r>
              <a:rPr lang="en-GB" sz="1200" dirty="0" smtClean="0">
                <a:solidFill>
                  <a:schemeClr val="tx1"/>
                </a:solidFill>
              </a:rPr>
              <a:t>rigger</a:t>
            </a:r>
            <a:br>
              <a:rPr lang="en-GB" sz="1200" dirty="0" smtClean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buffer 1k</a:t>
            </a:r>
            <a:endParaRPr lang="en-GB" sz="1200" dirty="0">
              <a:solidFill>
                <a:schemeClr val="tx1"/>
              </a:solidFill>
            </a:endParaRPr>
          </a:p>
        </p:txBody>
      </p:sp>
      <p:grpSp>
        <p:nvGrpSpPr>
          <p:cNvPr id="1035" name="Group 1034"/>
          <p:cNvGrpSpPr/>
          <p:nvPr/>
        </p:nvGrpSpPr>
        <p:grpSpPr>
          <a:xfrm>
            <a:off x="7416316" y="6129300"/>
            <a:ext cx="324036" cy="216024"/>
            <a:chOff x="7344308" y="800708"/>
            <a:chExt cx="324036" cy="216024"/>
          </a:xfrm>
        </p:grpSpPr>
        <p:cxnSp>
          <p:nvCxnSpPr>
            <p:cNvPr id="363" name="Straight Connector 362"/>
            <p:cNvCxnSpPr/>
            <p:nvPr/>
          </p:nvCxnSpPr>
          <p:spPr>
            <a:xfrm flipH="1">
              <a:off x="7344308" y="872716"/>
              <a:ext cx="1080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/>
          </p:nvCxnSpPr>
          <p:spPr>
            <a:xfrm flipH="1">
              <a:off x="7344308" y="944724"/>
              <a:ext cx="1080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/>
          </p:nvCxnSpPr>
          <p:spPr>
            <a:xfrm flipH="1">
              <a:off x="7524328" y="908720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2" name="Isosceles Triangle 361"/>
            <p:cNvSpPr/>
            <p:nvPr/>
          </p:nvSpPr>
          <p:spPr>
            <a:xfrm rot="5400000">
              <a:off x="7398314" y="818710"/>
              <a:ext cx="216024" cy="180020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36" name="Group 1035"/>
          <p:cNvGrpSpPr/>
          <p:nvPr/>
        </p:nvGrpSpPr>
        <p:grpSpPr>
          <a:xfrm>
            <a:off x="7416316" y="5805264"/>
            <a:ext cx="288032" cy="216024"/>
            <a:chOff x="7344308" y="476672"/>
            <a:chExt cx="288032" cy="216024"/>
          </a:xfrm>
        </p:grpSpPr>
        <p:cxnSp>
          <p:nvCxnSpPr>
            <p:cNvPr id="371" name="Straight Connector 370"/>
            <p:cNvCxnSpPr/>
            <p:nvPr/>
          </p:nvCxnSpPr>
          <p:spPr>
            <a:xfrm flipH="1">
              <a:off x="7488324" y="548680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/>
          </p:nvCxnSpPr>
          <p:spPr>
            <a:xfrm flipH="1">
              <a:off x="7344308" y="584684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/>
          </p:nvCxnSpPr>
          <p:spPr>
            <a:xfrm flipH="1">
              <a:off x="7488324" y="620688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Isosceles Triangle 373"/>
            <p:cNvSpPr/>
            <p:nvPr/>
          </p:nvSpPr>
          <p:spPr>
            <a:xfrm rot="5400000">
              <a:off x="7398314" y="494674"/>
              <a:ext cx="216024" cy="180020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0" name="Group 379"/>
          <p:cNvGrpSpPr/>
          <p:nvPr/>
        </p:nvGrpSpPr>
        <p:grpSpPr>
          <a:xfrm>
            <a:off x="8064388" y="2024844"/>
            <a:ext cx="288032" cy="216024"/>
            <a:chOff x="7344308" y="476672"/>
            <a:chExt cx="288032" cy="216024"/>
          </a:xfrm>
        </p:grpSpPr>
        <p:cxnSp>
          <p:nvCxnSpPr>
            <p:cNvPr id="381" name="Straight Connector 380"/>
            <p:cNvCxnSpPr/>
            <p:nvPr/>
          </p:nvCxnSpPr>
          <p:spPr>
            <a:xfrm flipH="1">
              <a:off x="7488324" y="548680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/>
            <p:nvPr/>
          </p:nvCxnSpPr>
          <p:spPr>
            <a:xfrm flipH="1">
              <a:off x="7344308" y="584684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/>
            <p:nvPr/>
          </p:nvCxnSpPr>
          <p:spPr>
            <a:xfrm flipH="1">
              <a:off x="7488324" y="620688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4" name="Isosceles Triangle 383"/>
            <p:cNvSpPr/>
            <p:nvPr/>
          </p:nvSpPr>
          <p:spPr>
            <a:xfrm rot="5400000">
              <a:off x="7398314" y="494674"/>
              <a:ext cx="216024" cy="180020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5" name="Group 384"/>
          <p:cNvGrpSpPr/>
          <p:nvPr/>
        </p:nvGrpSpPr>
        <p:grpSpPr>
          <a:xfrm>
            <a:off x="8064388" y="2996952"/>
            <a:ext cx="288032" cy="216024"/>
            <a:chOff x="7344308" y="476672"/>
            <a:chExt cx="288032" cy="216024"/>
          </a:xfrm>
        </p:grpSpPr>
        <p:cxnSp>
          <p:nvCxnSpPr>
            <p:cNvPr id="386" name="Straight Connector 385"/>
            <p:cNvCxnSpPr/>
            <p:nvPr/>
          </p:nvCxnSpPr>
          <p:spPr>
            <a:xfrm flipH="1">
              <a:off x="7488324" y="548680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/>
            <p:cNvCxnSpPr/>
            <p:nvPr/>
          </p:nvCxnSpPr>
          <p:spPr>
            <a:xfrm flipH="1">
              <a:off x="7344308" y="584684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/>
            <p:cNvCxnSpPr/>
            <p:nvPr/>
          </p:nvCxnSpPr>
          <p:spPr>
            <a:xfrm flipH="1">
              <a:off x="7488324" y="620688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9" name="Isosceles Triangle 388"/>
            <p:cNvSpPr/>
            <p:nvPr/>
          </p:nvSpPr>
          <p:spPr>
            <a:xfrm rot="5400000">
              <a:off x="7398314" y="494674"/>
              <a:ext cx="216024" cy="180020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0" name="Group 389"/>
          <p:cNvGrpSpPr/>
          <p:nvPr/>
        </p:nvGrpSpPr>
        <p:grpSpPr>
          <a:xfrm>
            <a:off x="8064388" y="3537012"/>
            <a:ext cx="288032" cy="216024"/>
            <a:chOff x="7344308" y="476672"/>
            <a:chExt cx="288032" cy="216024"/>
          </a:xfrm>
        </p:grpSpPr>
        <p:cxnSp>
          <p:nvCxnSpPr>
            <p:cNvPr id="391" name="Straight Connector 390"/>
            <p:cNvCxnSpPr/>
            <p:nvPr/>
          </p:nvCxnSpPr>
          <p:spPr>
            <a:xfrm flipH="1">
              <a:off x="7488324" y="548680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/>
            <p:cNvCxnSpPr/>
            <p:nvPr/>
          </p:nvCxnSpPr>
          <p:spPr>
            <a:xfrm flipH="1">
              <a:off x="7344308" y="584684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/>
            <p:cNvCxnSpPr/>
            <p:nvPr/>
          </p:nvCxnSpPr>
          <p:spPr>
            <a:xfrm flipH="1">
              <a:off x="7488324" y="620688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4" name="Isosceles Triangle 393"/>
            <p:cNvSpPr/>
            <p:nvPr/>
          </p:nvSpPr>
          <p:spPr>
            <a:xfrm rot="5400000">
              <a:off x="7398314" y="494674"/>
              <a:ext cx="216024" cy="180020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5" name="Group 394"/>
          <p:cNvGrpSpPr/>
          <p:nvPr/>
        </p:nvGrpSpPr>
        <p:grpSpPr>
          <a:xfrm>
            <a:off x="8064388" y="4401108"/>
            <a:ext cx="288032" cy="216024"/>
            <a:chOff x="7344308" y="476672"/>
            <a:chExt cx="288032" cy="216024"/>
          </a:xfrm>
        </p:grpSpPr>
        <p:cxnSp>
          <p:nvCxnSpPr>
            <p:cNvPr id="396" name="Straight Connector 395"/>
            <p:cNvCxnSpPr/>
            <p:nvPr/>
          </p:nvCxnSpPr>
          <p:spPr>
            <a:xfrm flipH="1">
              <a:off x="7488324" y="548680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/>
            <p:cNvCxnSpPr/>
            <p:nvPr/>
          </p:nvCxnSpPr>
          <p:spPr>
            <a:xfrm flipH="1">
              <a:off x="7344308" y="584684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/>
            <p:cNvCxnSpPr/>
            <p:nvPr/>
          </p:nvCxnSpPr>
          <p:spPr>
            <a:xfrm flipH="1">
              <a:off x="7488324" y="620688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" name="Isosceles Triangle 398"/>
            <p:cNvSpPr/>
            <p:nvPr/>
          </p:nvSpPr>
          <p:spPr>
            <a:xfrm rot="5400000">
              <a:off x="7398314" y="494674"/>
              <a:ext cx="216024" cy="180020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0" name="Group 399"/>
          <p:cNvGrpSpPr/>
          <p:nvPr/>
        </p:nvGrpSpPr>
        <p:grpSpPr>
          <a:xfrm flipH="1">
            <a:off x="8028384" y="656692"/>
            <a:ext cx="324036" cy="216024"/>
            <a:chOff x="7344308" y="800708"/>
            <a:chExt cx="324036" cy="216024"/>
          </a:xfrm>
        </p:grpSpPr>
        <p:cxnSp>
          <p:nvCxnSpPr>
            <p:cNvPr id="401" name="Straight Connector 400"/>
            <p:cNvCxnSpPr/>
            <p:nvPr/>
          </p:nvCxnSpPr>
          <p:spPr>
            <a:xfrm flipH="1">
              <a:off x="7344308" y="872716"/>
              <a:ext cx="1080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Straight Connector 401"/>
            <p:cNvCxnSpPr/>
            <p:nvPr/>
          </p:nvCxnSpPr>
          <p:spPr>
            <a:xfrm flipH="1">
              <a:off x="7344308" y="944724"/>
              <a:ext cx="1080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Straight Connector 402"/>
            <p:cNvCxnSpPr/>
            <p:nvPr/>
          </p:nvCxnSpPr>
          <p:spPr>
            <a:xfrm flipH="1">
              <a:off x="7524328" y="908720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Isosceles Triangle 403"/>
            <p:cNvSpPr/>
            <p:nvPr/>
          </p:nvSpPr>
          <p:spPr>
            <a:xfrm rot="5400000">
              <a:off x="7398314" y="818710"/>
              <a:ext cx="216024" cy="180020"/>
            </a:xfrm>
            <a:prstGeom prst="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8" name="Group 427"/>
          <p:cNvGrpSpPr/>
          <p:nvPr/>
        </p:nvGrpSpPr>
        <p:grpSpPr>
          <a:xfrm>
            <a:off x="539552" y="800708"/>
            <a:ext cx="324036" cy="216024"/>
            <a:chOff x="7344308" y="800708"/>
            <a:chExt cx="324036" cy="216024"/>
          </a:xfrm>
        </p:grpSpPr>
        <p:cxnSp>
          <p:nvCxnSpPr>
            <p:cNvPr id="429" name="Straight Connector 428"/>
            <p:cNvCxnSpPr/>
            <p:nvPr/>
          </p:nvCxnSpPr>
          <p:spPr>
            <a:xfrm flipH="1">
              <a:off x="7344308" y="872716"/>
              <a:ext cx="1080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/>
            <p:cNvCxnSpPr/>
            <p:nvPr/>
          </p:nvCxnSpPr>
          <p:spPr>
            <a:xfrm flipH="1">
              <a:off x="7344308" y="944724"/>
              <a:ext cx="1080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/>
            <p:cNvCxnSpPr/>
            <p:nvPr/>
          </p:nvCxnSpPr>
          <p:spPr>
            <a:xfrm flipH="1">
              <a:off x="7524328" y="908720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2" name="Isosceles Triangle 431"/>
            <p:cNvSpPr/>
            <p:nvPr/>
          </p:nvSpPr>
          <p:spPr>
            <a:xfrm rot="5400000">
              <a:off x="7398314" y="818710"/>
              <a:ext cx="216024" cy="180020"/>
            </a:xfrm>
            <a:prstGeom prst="triangl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33" name="Straight Arrow Connector 432"/>
          <p:cNvCxnSpPr/>
          <p:nvPr/>
        </p:nvCxnSpPr>
        <p:spPr>
          <a:xfrm>
            <a:off x="1799692" y="1124744"/>
            <a:ext cx="0" cy="200925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Rectangle 174"/>
          <p:cNvSpPr/>
          <p:nvPr/>
        </p:nvSpPr>
        <p:spPr>
          <a:xfrm>
            <a:off x="4608004" y="5517232"/>
            <a:ext cx="1260140" cy="1800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TextBox 175"/>
          <p:cNvSpPr txBox="1"/>
          <p:nvPr/>
        </p:nvSpPr>
        <p:spPr>
          <a:xfrm>
            <a:off x="4535996" y="5517232"/>
            <a:ext cx="2471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D</a:t>
            </a:r>
            <a:endParaRPr lang="en-GB" sz="800" dirty="0"/>
          </a:p>
        </p:txBody>
      </p:sp>
      <p:grpSp>
        <p:nvGrpSpPr>
          <p:cNvPr id="185" name="Group 184"/>
          <p:cNvGrpSpPr/>
          <p:nvPr/>
        </p:nvGrpSpPr>
        <p:grpSpPr>
          <a:xfrm>
            <a:off x="4680012" y="5517232"/>
            <a:ext cx="72008" cy="36004"/>
            <a:chOff x="4355976" y="6453336"/>
            <a:chExt cx="72008" cy="36004"/>
          </a:xfrm>
        </p:grpSpPr>
        <p:cxnSp>
          <p:nvCxnSpPr>
            <p:cNvPr id="182" name="Straight Connector 181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Group 185"/>
          <p:cNvGrpSpPr/>
          <p:nvPr/>
        </p:nvGrpSpPr>
        <p:grpSpPr>
          <a:xfrm>
            <a:off x="4752020" y="5517232"/>
            <a:ext cx="72008" cy="36004"/>
            <a:chOff x="4355976" y="6453336"/>
            <a:chExt cx="72008" cy="36004"/>
          </a:xfrm>
        </p:grpSpPr>
        <p:cxnSp>
          <p:nvCxnSpPr>
            <p:cNvPr id="187" name="Straight Connector 186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/>
          <p:cNvGrpSpPr/>
          <p:nvPr/>
        </p:nvGrpSpPr>
        <p:grpSpPr>
          <a:xfrm>
            <a:off x="4824028" y="5517232"/>
            <a:ext cx="72008" cy="36004"/>
            <a:chOff x="4355976" y="6453336"/>
            <a:chExt cx="72008" cy="36004"/>
          </a:xfrm>
        </p:grpSpPr>
        <p:cxnSp>
          <p:nvCxnSpPr>
            <p:cNvPr id="190" name="Straight Connector 189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/>
          <p:cNvGrpSpPr/>
          <p:nvPr/>
        </p:nvGrpSpPr>
        <p:grpSpPr>
          <a:xfrm>
            <a:off x="4896036" y="5517232"/>
            <a:ext cx="72008" cy="36004"/>
            <a:chOff x="4355976" y="6453336"/>
            <a:chExt cx="72008" cy="36004"/>
          </a:xfrm>
        </p:grpSpPr>
        <p:cxnSp>
          <p:nvCxnSpPr>
            <p:cNvPr id="193" name="Straight Connector 192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5" name="Group 194"/>
          <p:cNvGrpSpPr/>
          <p:nvPr/>
        </p:nvGrpSpPr>
        <p:grpSpPr>
          <a:xfrm>
            <a:off x="4968044" y="5517232"/>
            <a:ext cx="72008" cy="36004"/>
            <a:chOff x="4355976" y="6453336"/>
            <a:chExt cx="72008" cy="36004"/>
          </a:xfrm>
        </p:grpSpPr>
        <p:cxnSp>
          <p:nvCxnSpPr>
            <p:cNvPr id="196" name="Straight Connector 195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8" name="Group 197"/>
          <p:cNvGrpSpPr/>
          <p:nvPr/>
        </p:nvGrpSpPr>
        <p:grpSpPr>
          <a:xfrm>
            <a:off x="5040052" y="5517232"/>
            <a:ext cx="72008" cy="36004"/>
            <a:chOff x="4355976" y="6453336"/>
            <a:chExt cx="72008" cy="36004"/>
          </a:xfrm>
        </p:grpSpPr>
        <p:cxnSp>
          <p:nvCxnSpPr>
            <p:cNvPr id="199" name="Straight Connector 198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" name="Group 200"/>
          <p:cNvGrpSpPr/>
          <p:nvPr/>
        </p:nvGrpSpPr>
        <p:grpSpPr>
          <a:xfrm>
            <a:off x="5112060" y="5517232"/>
            <a:ext cx="72008" cy="36004"/>
            <a:chOff x="4355976" y="6453336"/>
            <a:chExt cx="72008" cy="36004"/>
          </a:xfrm>
        </p:grpSpPr>
        <p:cxnSp>
          <p:nvCxnSpPr>
            <p:cNvPr id="202" name="Straight Connector 201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Group 203"/>
          <p:cNvGrpSpPr/>
          <p:nvPr/>
        </p:nvGrpSpPr>
        <p:grpSpPr>
          <a:xfrm>
            <a:off x="5184068" y="5517232"/>
            <a:ext cx="72008" cy="36004"/>
            <a:chOff x="4355976" y="6453336"/>
            <a:chExt cx="72008" cy="36004"/>
          </a:xfrm>
        </p:grpSpPr>
        <p:cxnSp>
          <p:nvCxnSpPr>
            <p:cNvPr id="205" name="Straight Connector 204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7" name="Group 206"/>
          <p:cNvGrpSpPr/>
          <p:nvPr/>
        </p:nvGrpSpPr>
        <p:grpSpPr>
          <a:xfrm>
            <a:off x="5256076" y="5517232"/>
            <a:ext cx="72008" cy="36004"/>
            <a:chOff x="4355976" y="6453336"/>
            <a:chExt cx="72008" cy="36004"/>
          </a:xfrm>
        </p:grpSpPr>
        <p:cxnSp>
          <p:nvCxnSpPr>
            <p:cNvPr id="208" name="Straight Connector 207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0" name="Group 209"/>
          <p:cNvGrpSpPr/>
          <p:nvPr/>
        </p:nvGrpSpPr>
        <p:grpSpPr>
          <a:xfrm>
            <a:off x="5328084" y="5517232"/>
            <a:ext cx="72008" cy="36004"/>
            <a:chOff x="4355976" y="6453336"/>
            <a:chExt cx="72008" cy="36004"/>
          </a:xfrm>
        </p:grpSpPr>
        <p:cxnSp>
          <p:nvCxnSpPr>
            <p:cNvPr id="211" name="Straight Connector 210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3" name="Group 212"/>
          <p:cNvGrpSpPr/>
          <p:nvPr/>
        </p:nvGrpSpPr>
        <p:grpSpPr>
          <a:xfrm>
            <a:off x="5400092" y="5517232"/>
            <a:ext cx="72008" cy="36004"/>
            <a:chOff x="4355976" y="6453336"/>
            <a:chExt cx="72008" cy="36004"/>
          </a:xfrm>
        </p:grpSpPr>
        <p:cxnSp>
          <p:nvCxnSpPr>
            <p:cNvPr id="214" name="Straight Connector 213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6" name="Group 215"/>
          <p:cNvGrpSpPr/>
          <p:nvPr/>
        </p:nvGrpSpPr>
        <p:grpSpPr>
          <a:xfrm>
            <a:off x="5472100" y="5517232"/>
            <a:ext cx="72008" cy="36004"/>
            <a:chOff x="4355976" y="6453336"/>
            <a:chExt cx="72008" cy="36004"/>
          </a:xfrm>
        </p:grpSpPr>
        <p:cxnSp>
          <p:nvCxnSpPr>
            <p:cNvPr id="217" name="Straight Connector 216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Group 218"/>
          <p:cNvGrpSpPr/>
          <p:nvPr/>
        </p:nvGrpSpPr>
        <p:grpSpPr>
          <a:xfrm>
            <a:off x="5544108" y="5517232"/>
            <a:ext cx="72008" cy="36004"/>
            <a:chOff x="4355976" y="6453336"/>
            <a:chExt cx="72008" cy="36004"/>
          </a:xfrm>
        </p:grpSpPr>
        <p:cxnSp>
          <p:nvCxnSpPr>
            <p:cNvPr id="220" name="Straight Connector 219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2" name="Group 221"/>
          <p:cNvGrpSpPr/>
          <p:nvPr/>
        </p:nvGrpSpPr>
        <p:grpSpPr>
          <a:xfrm>
            <a:off x="5616116" y="5517232"/>
            <a:ext cx="72008" cy="36004"/>
            <a:chOff x="4355976" y="6453336"/>
            <a:chExt cx="72008" cy="36004"/>
          </a:xfrm>
        </p:grpSpPr>
        <p:cxnSp>
          <p:nvCxnSpPr>
            <p:cNvPr id="223" name="Straight Connector 222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" name="Group 224"/>
          <p:cNvGrpSpPr/>
          <p:nvPr/>
        </p:nvGrpSpPr>
        <p:grpSpPr>
          <a:xfrm>
            <a:off x="5688124" y="5517232"/>
            <a:ext cx="72008" cy="36004"/>
            <a:chOff x="4355976" y="6453336"/>
            <a:chExt cx="72008" cy="36004"/>
          </a:xfrm>
        </p:grpSpPr>
        <p:cxnSp>
          <p:nvCxnSpPr>
            <p:cNvPr id="226" name="Straight Connector 225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8" name="Group 227"/>
          <p:cNvGrpSpPr/>
          <p:nvPr/>
        </p:nvGrpSpPr>
        <p:grpSpPr>
          <a:xfrm>
            <a:off x="5760132" y="5517232"/>
            <a:ext cx="72008" cy="36004"/>
            <a:chOff x="4355976" y="6453336"/>
            <a:chExt cx="72008" cy="36004"/>
          </a:xfrm>
        </p:grpSpPr>
        <p:cxnSp>
          <p:nvCxnSpPr>
            <p:cNvPr id="229" name="Straight Connector 228"/>
            <p:cNvCxnSpPr/>
            <p:nvPr/>
          </p:nvCxnSpPr>
          <p:spPr>
            <a:xfrm flipH="1">
              <a:off x="4391980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>
              <a:off x="4355976" y="6453336"/>
              <a:ext cx="36004" cy="3600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1" name="Rectangle 230"/>
          <p:cNvSpPr/>
          <p:nvPr/>
        </p:nvSpPr>
        <p:spPr>
          <a:xfrm>
            <a:off x="4608004" y="5697252"/>
            <a:ext cx="1260140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2" name="TextBox 231"/>
          <p:cNvSpPr txBox="1"/>
          <p:nvPr/>
        </p:nvSpPr>
        <p:spPr>
          <a:xfrm>
            <a:off x="4644008" y="5661248"/>
            <a:ext cx="1101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Interpolation decoder</a:t>
            </a:r>
            <a:endParaRPr lang="en-GB" sz="800" dirty="0"/>
          </a:p>
        </p:txBody>
      </p:sp>
      <p:cxnSp>
        <p:nvCxnSpPr>
          <p:cNvPr id="234" name="Straight Connector 233"/>
          <p:cNvCxnSpPr>
            <a:stCxn id="176" idx="1"/>
          </p:cNvCxnSpPr>
          <p:nvPr/>
        </p:nvCxnSpPr>
        <p:spPr>
          <a:xfrm>
            <a:off x="4535996" y="5624954"/>
            <a:ext cx="72008" cy="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Right Arrow 235"/>
          <p:cNvSpPr/>
          <p:nvPr/>
        </p:nvSpPr>
        <p:spPr>
          <a:xfrm>
            <a:off x="5868144" y="5697252"/>
            <a:ext cx="144016" cy="108012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7" name="TextBox 236"/>
          <p:cNvSpPr txBox="1"/>
          <p:nvPr/>
        </p:nvSpPr>
        <p:spPr>
          <a:xfrm>
            <a:off x="4896036" y="5517232"/>
            <a:ext cx="670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Hit register</a:t>
            </a:r>
            <a:endParaRPr lang="en-GB" sz="800" dirty="0"/>
          </a:p>
        </p:txBody>
      </p:sp>
      <p:grpSp>
        <p:nvGrpSpPr>
          <p:cNvPr id="442" name="Group 441"/>
          <p:cNvGrpSpPr/>
          <p:nvPr/>
        </p:nvGrpSpPr>
        <p:grpSpPr>
          <a:xfrm>
            <a:off x="4211960" y="5517232"/>
            <a:ext cx="324036" cy="216024"/>
            <a:chOff x="7344308" y="800708"/>
            <a:chExt cx="324036" cy="216024"/>
          </a:xfrm>
        </p:grpSpPr>
        <p:cxnSp>
          <p:nvCxnSpPr>
            <p:cNvPr id="443" name="Straight Connector 442"/>
            <p:cNvCxnSpPr/>
            <p:nvPr/>
          </p:nvCxnSpPr>
          <p:spPr>
            <a:xfrm flipH="1">
              <a:off x="7344308" y="872716"/>
              <a:ext cx="1080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Connector 443"/>
            <p:cNvCxnSpPr/>
            <p:nvPr/>
          </p:nvCxnSpPr>
          <p:spPr>
            <a:xfrm flipH="1">
              <a:off x="7344308" y="944724"/>
              <a:ext cx="1080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Straight Connector 444"/>
            <p:cNvCxnSpPr/>
            <p:nvPr/>
          </p:nvCxnSpPr>
          <p:spPr>
            <a:xfrm flipH="1">
              <a:off x="7524328" y="908720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6" name="Isosceles Triangle 445"/>
            <p:cNvSpPr/>
            <p:nvPr/>
          </p:nvSpPr>
          <p:spPr>
            <a:xfrm rot="5400000">
              <a:off x="7398314" y="818710"/>
              <a:ext cx="216024" cy="180020"/>
            </a:xfrm>
            <a:prstGeom prst="triangl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2" name="Group 411"/>
          <p:cNvGrpSpPr/>
          <p:nvPr/>
        </p:nvGrpSpPr>
        <p:grpSpPr>
          <a:xfrm>
            <a:off x="3779912" y="6093296"/>
            <a:ext cx="2196244" cy="575484"/>
            <a:chOff x="3455876" y="5409220"/>
            <a:chExt cx="2196244" cy="575484"/>
          </a:xfrm>
        </p:grpSpPr>
        <p:grpSp>
          <p:nvGrpSpPr>
            <p:cNvPr id="411" name="Group 410"/>
            <p:cNvGrpSpPr/>
            <p:nvPr/>
          </p:nvGrpSpPr>
          <p:grpSpPr>
            <a:xfrm>
              <a:off x="3671900" y="5409220"/>
              <a:ext cx="1980220" cy="359460"/>
              <a:chOff x="3671900" y="5409220"/>
              <a:chExt cx="1980220" cy="359460"/>
            </a:xfrm>
          </p:grpSpPr>
          <p:sp>
            <p:nvSpPr>
              <p:cNvPr id="815" name="Rectangle 814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6" name="TextBox 815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817" name="Group 816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18" name="Straight Connector 81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9" name="Straight Connector 81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0" name="Group 819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21" name="Straight Connector 82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2" name="Straight Connector 82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3" name="Group 822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24" name="Straight Connector 82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5" name="Straight Connector 82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6" name="Group 825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27" name="Straight Connector 82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8" name="Straight Connector 82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9" name="Group 828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30" name="Straight Connector 82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1" name="Straight Connector 83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2" name="Group 831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33" name="Straight Connector 83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4" name="Straight Connector 83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5" name="Group 834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36" name="Straight Connector 83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7" name="Straight Connector 83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8" name="Group 837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39" name="Straight Connector 83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0" name="Straight Connector 83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1" name="Group 840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42" name="Straight Connector 84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3" name="Straight Connector 84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4" name="Group 843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45" name="Straight Connector 84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6" name="Straight Connector 84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7" name="Group 846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48" name="Straight Connector 84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9" name="Straight Connector 84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0" name="Group 849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51" name="Straight Connector 85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2" name="Straight Connector 85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3" name="Group 852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54" name="Straight Connector 85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5" name="Straight Connector 85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6" name="Group 855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57" name="Straight Connector 85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8" name="Straight Connector 85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9" name="Group 858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60" name="Straight Connector 85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1" name="Straight Connector 86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62" name="Group 861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863" name="Straight Connector 86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4" name="Straight Connector 86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65" name="Rectangle 864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6" name="TextBox 865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867" name="Straight Connector 866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8" name="Right Arrow 867"/>
              <p:cNvSpPr/>
              <p:nvPr/>
            </p:nvSpPr>
            <p:spPr>
              <a:xfrm>
                <a:off x="5508104" y="5589240"/>
                <a:ext cx="144016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9" name="TextBox 868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871" name="Straight Connector 870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2" name="Straight Connector 871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4" name="Isosceles Triangle 873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64" name="Group 1263"/>
            <p:cNvGrpSpPr/>
            <p:nvPr/>
          </p:nvGrpSpPr>
          <p:grpSpPr>
            <a:xfrm>
              <a:off x="3599892" y="5481228"/>
              <a:ext cx="2052228" cy="359460"/>
              <a:chOff x="3671900" y="5409220"/>
              <a:chExt cx="2052228" cy="359460"/>
            </a:xfrm>
          </p:grpSpPr>
          <p:sp>
            <p:nvSpPr>
              <p:cNvPr id="1265" name="Rectangle 1264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6" name="TextBox 1265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1267" name="Group 1266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21" name="Straight Connector 132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2" name="Straight Connector 132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68" name="Group 1267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19" name="Straight Connector 131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0" name="Straight Connector 131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69" name="Group 1268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17" name="Straight Connector 131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8" name="Straight Connector 131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0" name="Group 1269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15" name="Straight Connector 131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6" name="Straight Connector 131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1" name="Group 1270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13" name="Straight Connector 131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4" name="Straight Connector 131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2" name="Group 1271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11" name="Straight Connector 131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2" name="Straight Connector 131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3" name="Group 1272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09" name="Straight Connector 130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0" name="Straight Connector 130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4" name="Group 1273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07" name="Straight Connector 130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8" name="Straight Connector 130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5" name="Group 1274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05" name="Straight Connector 130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6" name="Straight Connector 130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6" name="Group 1275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03" name="Straight Connector 130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4" name="Straight Connector 130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7" name="Group 1276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01" name="Straight Connector 130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2" name="Straight Connector 130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8" name="Group 1277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299" name="Straight Connector 129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0" name="Straight Connector 129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9" name="Group 1278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297" name="Straight Connector 129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8" name="Straight Connector 129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0" name="Group 1279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295" name="Straight Connector 129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6" name="Straight Connector 129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1" name="Group 1280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293" name="Straight Connector 129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4" name="Straight Connector 129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2" name="Group 1281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291" name="Straight Connector 129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2" name="Straight Connector 129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83" name="Rectangle 1282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4" name="TextBox 1283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1285" name="Straight Connector 1284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6" name="Right Arrow 1285"/>
              <p:cNvSpPr/>
              <p:nvPr/>
            </p:nvSpPr>
            <p:spPr>
              <a:xfrm>
                <a:off x="5508104" y="5589240"/>
                <a:ext cx="216024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7" name="TextBox 1286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1288" name="Straight Connector 1287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9" name="Straight Connector 1288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0" name="Isosceles Triangle 1289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23" name="Group 1322"/>
            <p:cNvGrpSpPr/>
            <p:nvPr/>
          </p:nvGrpSpPr>
          <p:grpSpPr>
            <a:xfrm>
              <a:off x="3527884" y="5553236"/>
              <a:ext cx="2124236" cy="359460"/>
              <a:chOff x="3671900" y="5409220"/>
              <a:chExt cx="2124236" cy="359460"/>
            </a:xfrm>
          </p:grpSpPr>
          <p:sp>
            <p:nvSpPr>
              <p:cNvPr id="1324" name="Rectangle 1323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5" name="TextBox 1324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1326" name="Group 1325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80" name="Straight Connector 137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1" name="Straight Connector 138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7" name="Group 1326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78" name="Straight Connector 137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9" name="Straight Connector 137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8" name="Group 1327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76" name="Straight Connector 137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7" name="Straight Connector 137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9" name="Group 1328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74" name="Straight Connector 137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5" name="Straight Connector 137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0" name="Group 1329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72" name="Straight Connector 137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3" name="Straight Connector 137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1" name="Group 1330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70" name="Straight Connector 136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1" name="Straight Connector 137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2" name="Group 1331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68" name="Straight Connector 136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9" name="Straight Connector 136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3" name="Group 1332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66" name="Straight Connector 136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7" name="Straight Connector 136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4" name="Group 1333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64" name="Straight Connector 136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5" name="Straight Connector 136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5" name="Group 1334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62" name="Straight Connector 136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3" name="Straight Connector 136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6" name="Group 1335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60" name="Straight Connector 135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1" name="Straight Connector 136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7" name="Group 1336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58" name="Straight Connector 135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9" name="Straight Connector 135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8" name="Group 1337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56" name="Straight Connector 135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7" name="Straight Connector 135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9" name="Group 1338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54" name="Straight Connector 135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5" name="Straight Connector 135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40" name="Group 1339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52" name="Straight Connector 135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3" name="Straight Connector 135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41" name="Group 1340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350" name="Straight Connector 134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1" name="Straight Connector 135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42" name="Rectangle 1341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3" name="TextBox 1342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1344" name="Straight Connector 1343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5" name="Right Arrow 1344"/>
              <p:cNvSpPr/>
              <p:nvPr/>
            </p:nvSpPr>
            <p:spPr>
              <a:xfrm>
                <a:off x="5508104" y="5589240"/>
                <a:ext cx="288032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6" name="TextBox 1345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1347" name="Straight Connector 1346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8" name="Straight Connector 1347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9" name="Isosceles Triangle 1348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82" name="Group 1381"/>
            <p:cNvGrpSpPr/>
            <p:nvPr/>
          </p:nvGrpSpPr>
          <p:grpSpPr>
            <a:xfrm>
              <a:off x="3455876" y="5625244"/>
              <a:ext cx="2196244" cy="359460"/>
              <a:chOff x="3671900" y="5409220"/>
              <a:chExt cx="2196244" cy="359460"/>
            </a:xfrm>
          </p:grpSpPr>
          <p:sp>
            <p:nvSpPr>
              <p:cNvPr id="1383" name="Rectangle 1382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4" name="TextBox 1383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1385" name="Group 1384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39" name="Straight Connector 143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0" name="Straight Connector 143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86" name="Group 1385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37" name="Straight Connector 143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8" name="Straight Connector 143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87" name="Group 1386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35" name="Straight Connector 143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6" name="Straight Connector 143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88" name="Group 1387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33" name="Straight Connector 143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4" name="Straight Connector 143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89" name="Group 1388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31" name="Straight Connector 143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2" name="Straight Connector 143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0" name="Group 1389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29" name="Straight Connector 142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0" name="Straight Connector 142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1" name="Group 1390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27" name="Straight Connector 142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8" name="Straight Connector 142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2" name="Group 1391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25" name="Straight Connector 142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6" name="Straight Connector 142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3" name="Group 1392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23" name="Straight Connector 142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4" name="Straight Connector 142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4" name="Group 1393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21" name="Straight Connector 142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2" name="Straight Connector 142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5" name="Group 1394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19" name="Straight Connector 141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0" name="Straight Connector 141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6" name="Group 1395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17" name="Straight Connector 141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8" name="Straight Connector 141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7" name="Group 1396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15" name="Straight Connector 141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6" name="Straight Connector 141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8" name="Group 1397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13" name="Straight Connector 141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4" name="Straight Connector 141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9" name="Group 1398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11" name="Straight Connector 141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2" name="Straight Connector 141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0" name="Group 1399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09" name="Straight Connector 140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0" name="Straight Connector 140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01" name="Rectangle 1400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2" name="TextBox 1401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1403" name="Straight Connector 1402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4" name="Right Arrow 1403"/>
              <p:cNvSpPr/>
              <p:nvPr/>
            </p:nvSpPr>
            <p:spPr>
              <a:xfrm>
                <a:off x="5508104" y="5589240"/>
                <a:ext cx="360040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5" name="TextBox 1404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1406" name="Straight Connector 1405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7" name="Straight Connector 1406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8" name="Isosceles Triangle 1407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441" name="Group 1440"/>
          <p:cNvGrpSpPr/>
          <p:nvPr/>
        </p:nvGrpSpPr>
        <p:grpSpPr>
          <a:xfrm>
            <a:off x="539552" y="1988840"/>
            <a:ext cx="2196244" cy="575484"/>
            <a:chOff x="3455876" y="5409220"/>
            <a:chExt cx="2196244" cy="575484"/>
          </a:xfrm>
        </p:grpSpPr>
        <p:grpSp>
          <p:nvGrpSpPr>
            <p:cNvPr id="1442" name="Group 1441"/>
            <p:cNvGrpSpPr/>
            <p:nvPr/>
          </p:nvGrpSpPr>
          <p:grpSpPr>
            <a:xfrm>
              <a:off x="3671900" y="5409220"/>
              <a:ext cx="1980220" cy="359460"/>
              <a:chOff x="3671900" y="5409220"/>
              <a:chExt cx="1980220" cy="359460"/>
            </a:xfrm>
          </p:grpSpPr>
          <p:sp>
            <p:nvSpPr>
              <p:cNvPr id="1620" name="Rectangle 1619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1" name="TextBox 1620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1622" name="Group 1621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76" name="Straight Connector 167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7" name="Straight Connector 167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3" name="Group 1622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74" name="Straight Connector 167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5" name="Straight Connector 167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4" name="Group 1623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72" name="Straight Connector 167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3" name="Straight Connector 167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5" name="Group 1624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70" name="Straight Connector 166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1" name="Straight Connector 167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6" name="Group 1625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68" name="Straight Connector 166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9" name="Straight Connector 166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7" name="Group 1626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66" name="Straight Connector 166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7" name="Straight Connector 166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8" name="Group 1627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64" name="Straight Connector 166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5" name="Straight Connector 166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9" name="Group 1628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62" name="Straight Connector 166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3" name="Straight Connector 166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0" name="Group 1629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60" name="Straight Connector 165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1" name="Straight Connector 166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1" name="Group 1630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58" name="Straight Connector 165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9" name="Straight Connector 165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2" name="Group 1631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56" name="Straight Connector 165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7" name="Straight Connector 165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3" name="Group 1632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54" name="Straight Connector 165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5" name="Straight Connector 165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4" name="Group 1633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52" name="Straight Connector 165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3" name="Straight Connector 165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5" name="Group 1634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50" name="Straight Connector 164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1" name="Straight Connector 165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6" name="Group 1635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48" name="Straight Connector 164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9" name="Straight Connector 164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7" name="Group 1636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46" name="Straight Connector 164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7" name="Straight Connector 164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38" name="Rectangle 1637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9" name="TextBox 1638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1640" name="Straight Connector 1639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1" name="Right Arrow 1640"/>
              <p:cNvSpPr/>
              <p:nvPr/>
            </p:nvSpPr>
            <p:spPr>
              <a:xfrm>
                <a:off x="5508104" y="5589240"/>
                <a:ext cx="144016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2" name="TextBox 1641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1643" name="Straight Connector 1642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4" name="Straight Connector 1643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5" name="Isosceles Triangle 1644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43" name="Group 1442"/>
            <p:cNvGrpSpPr/>
            <p:nvPr/>
          </p:nvGrpSpPr>
          <p:grpSpPr>
            <a:xfrm>
              <a:off x="3599892" y="5481228"/>
              <a:ext cx="2052228" cy="359460"/>
              <a:chOff x="3671900" y="5409220"/>
              <a:chExt cx="2052228" cy="359460"/>
            </a:xfrm>
          </p:grpSpPr>
          <p:sp>
            <p:nvSpPr>
              <p:cNvPr id="1562" name="Rectangle 1561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3" name="TextBox 1562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1564" name="Group 1563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18" name="Straight Connector 161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9" name="Straight Connector 161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5" name="Group 1564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16" name="Straight Connector 161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7" name="Straight Connector 161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6" name="Group 1565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14" name="Straight Connector 161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5" name="Straight Connector 161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7" name="Group 1566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12" name="Straight Connector 161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3" name="Straight Connector 161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8" name="Group 1567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10" name="Straight Connector 160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1" name="Straight Connector 161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9" name="Group 1568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08" name="Straight Connector 160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9" name="Straight Connector 160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0" name="Group 1569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06" name="Straight Connector 160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7" name="Straight Connector 160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1" name="Group 1570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04" name="Straight Connector 160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5" name="Straight Connector 160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2" name="Group 1571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02" name="Straight Connector 160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3" name="Straight Connector 160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3" name="Group 1572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600" name="Straight Connector 159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1" name="Straight Connector 160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4" name="Group 1573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98" name="Straight Connector 159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9" name="Straight Connector 159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5" name="Group 1574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96" name="Straight Connector 159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7" name="Straight Connector 159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6" name="Group 1575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94" name="Straight Connector 159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5" name="Straight Connector 159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7" name="Group 1576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92" name="Straight Connector 159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3" name="Straight Connector 159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8" name="Group 1577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90" name="Straight Connector 158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1" name="Straight Connector 159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79" name="Group 1578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88" name="Straight Connector 158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9" name="Straight Connector 158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80" name="Rectangle 1579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1" name="TextBox 1580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1582" name="Straight Connector 1581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3" name="Right Arrow 1582"/>
              <p:cNvSpPr/>
              <p:nvPr/>
            </p:nvSpPr>
            <p:spPr>
              <a:xfrm>
                <a:off x="5508104" y="5589240"/>
                <a:ext cx="216024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4" name="TextBox 1583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1585" name="Straight Connector 1584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6" name="Straight Connector 1585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7" name="Isosceles Triangle 1586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44" name="Group 1443"/>
            <p:cNvGrpSpPr/>
            <p:nvPr/>
          </p:nvGrpSpPr>
          <p:grpSpPr>
            <a:xfrm>
              <a:off x="3527884" y="5553236"/>
              <a:ext cx="2124236" cy="359460"/>
              <a:chOff x="3671900" y="5409220"/>
              <a:chExt cx="2124236" cy="359460"/>
            </a:xfrm>
          </p:grpSpPr>
          <p:sp>
            <p:nvSpPr>
              <p:cNvPr id="1504" name="Rectangle 1503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5" name="TextBox 1504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1506" name="Group 1505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60" name="Straight Connector 155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1" name="Straight Connector 156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07" name="Group 1506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58" name="Straight Connector 155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9" name="Straight Connector 155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08" name="Group 1507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56" name="Straight Connector 155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7" name="Straight Connector 155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09" name="Group 1508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54" name="Straight Connector 155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5" name="Straight Connector 155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0" name="Group 1509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52" name="Straight Connector 155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3" name="Straight Connector 155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1" name="Group 1510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50" name="Straight Connector 154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1" name="Straight Connector 155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2" name="Group 1511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48" name="Straight Connector 154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9" name="Straight Connector 154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3" name="Group 1512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46" name="Straight Connector 154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7" name="Straight Connector 154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4" name="Group 1513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44" name="Straight Connector 154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5" name="Straight Connector 154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5" name="Group 1514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42" name="Straight Connector 154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3" name="Straight Connector 154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6" name="Group 1515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40" name="Straight Connector 153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1" name="Straight Connector 154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7" name="Group 1516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38" name="Straight Connector 153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9" name="Straight Connector 153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8" name="Group 1517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36" name="Straight Connector 153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7" name="Straight Connector 153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9" name="Group 1518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34" name="Straight Connector 153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5" name="Straight Connector 153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20" name="Group 1519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32" name="Straight Connector 153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3" name="Straight Connector 153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21" name="Group 1520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30" name="Straight Connector 152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1" name="Straight Connector 153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22" name="Rectangle 1521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3" name="TextBox 1522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1524" name="Straight Connector 1523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5" name="Right Arrow 1524"/>
              <p:cNvSpPr/>
              <p:nvPr/>
            </p:nvSpPr>
            <p:spPr>
              <a:xfrm>
                <a:off x="5508104" y="5589240"/>
                <a:ext cx="288032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6" name="TextBox 1525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1527" name="Straight Connector 1526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8" name="Straight Connector 1527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9" name="Isosceles Triangle 1528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45" name="Group 1444"/>
            <p:cNvGrpSpPr/>
            <p:nvPr/>
          </p:nvGrpSpPr>
          <p:grpSpPr>
            <a:xfrm>
              <a:off x="3455876" y="5625244"/>
              <a:ext cx="2196244" cy="359460"/>
              <a:chOff x="3671900" y="5409220"/>
              <a:chExt cx="2196244" cy="359460"/>
            </a:xfrm>
          </p:grpSpPr>
          <p:sp>
            <p:nvSpPr>
              <p:cNvPr id="1446" name="Rectangle 1445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7" name="TextBox 1446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1448" name="Group 1447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02" name="Straight Connector 150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3" name="Straight Connector 150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9" name="Group 1448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500" name="Straight Connector 149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1" name="Straight Connector 150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0" name="Group 1449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98" name="Straight Connector 149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9" name="Straight Connector 149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1" name="Group 1450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96" name="Straight Connector 149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7" name="Straight Connector 149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2" name="Group 1451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94" name="Straight Connector 149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5" name="Straight Connector 149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3" name="Group 1452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92" name="Straight Connector 149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3" name="Straight Connector 149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4" name="Group 1453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90" name="Straight Connector 148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1" name="Straight Connector 149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5" name="Group 1454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88" name="Straight Connector 148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9" name="Straight Connector 148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6" name="Group 1455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86" name="Straight Connector 148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7" name="Straight Connector 148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7" name="Group 1456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84" name="Straight Connector 148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5" name="Straight Connector 148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8" name="Group 1457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82" name="Straight Connector 148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3" name="Straight Connector 148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9" name="Group 1458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80" name="Straight Connector 147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1" name="Straight Connector 148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60" name="Group 1459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78" name="Straight Connector 147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9" name="Straight Connector 147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61" name="Group 1460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76" name="Straight Connector 147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7" name="Straight Connector 147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62" name="Group 1461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74" name="Straight Connector 147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5" name="Straight Connector 147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63" name="Group 1462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472" name="Straight Connector 147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3" name="Straight Connector 147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64" name="Rectangle 1463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5" name="TextBox 1464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1466" name="Straight Connector 1465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7" name="Right Arrow 1466"/>
              <p:cNvSpPr/>
              <p:nvPr/>
            </p:nvSpPr>
            <p:spPr>
              <a:xfrm>
                <a:off x="5508104" y="5589240"/>
                <a:ext cx="360040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8" name="TextBox 1467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1469" name="Straight Connector 1468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0" name="Straight Connector 1469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1" name="Isosceles Triangle 1470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915" name="Group 1914"/>
          <p:cNvGrpSpPr/>
          <p:nvPr/>
        </p:nvGrpSpPr>
        <p:grpSpPr>
          <a:xfrm>
            <a:off x="539552" y="2708920"/>
            <a:ext cx="2196244" cy="575484"/>
            <a:chOff x="3455876" y="5409220"/>
            <a:chExt cx="2196244" cy="575484"/>
          </a:xfrm>
        </p:grpSpPr>
        <p:grpSp>
          <p:nvGrpSpPr>
            <p:cNvPr id="1916" name="Group 1915"/>
            <p:cNvGrpSpPr/>
            <p:nvPr/>
          </p:nvGrpSpPr>
          <p:grpSpPr>
            <a:xfrm>
              <a:off x="3671900" y="5409220"/>
              <a:ext cx="1980220" cy="359460"/>
              <a:chOff x="3671900" y="5409220"/>
              <a:chExt cx="1980220" cy="359460"/>
            </a:xfrm>
          </p:grpSpPr>
          <p:sp>
            <p:nvSpPr>
              <p:cNvPr id="2094" name="Rectangle 2093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5" name="TextBox 2094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2096" name="Group 2095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50" name="Straight Connector 214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1" name="Straight Connector 215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97" name="Group 2096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48" name="Straight Connector 214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9" name="Straight Connector 214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98" name="Group 2097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46" name="Straight Connector 214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7" name="Straight Connector 214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99" name="Group 2098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44" name="Straight Connector 214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5" name="Straight Connector 214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0" name="Group 2099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42" name="Straight Connector 214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3" name="Straight Connector 214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1" name="Group 2100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40" name="Straight Connector 213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1" name="Straight Connector 214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2" name="Group 2101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38" name="Straight Connector 213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9" name="Straight Connector 213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3" name="Group 2102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36" name="Straight Connector 213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7" name="Straight Connector 213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4" name="Group 2103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34" name="Straight Connector 213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5" name="Straight Connector 213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5" name="Group 2104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32" name="Straight Connector 213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3" name="Straight Connector 213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6" name="Group 2105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30" name="Straight Connector 212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1" name="Straight Connector 213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7" name="Group 2106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28" name="Straight Connector 212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9" name="Straight Connector 212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8" name="Group 2107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26" name="Straight Connector 212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7" name="Straight Connector 212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9" name="Group 2108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24" name="Straight Connector 212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5" name="Straight Connector 212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10" name="Group 2109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22" name="Straight Connector 212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3" name="Straight Connector 212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11" name="Group 2110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20" name="Straight Connector 211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1" name="Straight Connector 212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12" name="Rectangle 2111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13" name="TextBox 2112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2114" name="Straight Connector 2113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5" name="Right Arrow 2114"/>
              <p:cNvSpPr/>
              <p:nvPr/>
            </p:nvSpPr>
            <p:spPr>
              <a:xfrm>
                <a:off x="5508104" y="5589240"/>
                <a:ext cx="144016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16" name="TextBox 2115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2117" name="Straight Connector 2116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8" name="Straight Connector 2117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9" name="Isosceles Triangle 2118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17" name="Group 1916"/>
            <p:cNvGrpSpPr/>
            <p:nvPr/>
          </p:nvGrpSpPr>
          <p:grpSpPr>
            <a:xfrm>
              <a:off x="3599892" y="5481228"/>
              <a:ext cx="2052228" cy="359460"/>
              <a:chOff x="3671900" y="5409220"/>
              <a:chExt cx="2052228" cy="359460"/>
            </a:xfrm>
          </p:grpSpPr>
          <p:sp>
            <p:nvSpPr>
              <p:cNvPr id="2036" name="Rectangle 2035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7" name="TextBox 2036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2038" name="Group 2037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92" name="Straight Connector 209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3" name="Straight Connector 209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39" name="Group 2038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90" name="Straight Connector 208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1" name="Straight Connector 209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0" name="Group 2039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88" name="Straight Connector 208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9" name="Straight Connector 208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1" name="Group 2040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86" name="Straight Connector 208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7" name="Straight Connector 208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2" name="Group 2041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84" name="Straight Connector 208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5" name="Straight Connector 208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3" name="Group 2042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82" name="Straight Connector 208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3" name="Straight Connector 208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4" name="Group 2043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80" name="Straight Connector 207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1" name="Straight Connector 208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5" name="Group 2044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78" name="Straight Connector 207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9" name="Straight Connector 207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6" name="Group 2045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76" name="Straight Connector 207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7" name="Straight Connector 207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7" name="Group 2046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74" name="Straight Connector 207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5" name="Straight Connector 207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8" name="Group 2047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72" name="Straight Connector 207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3" name="Straight Connector 207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9" name="Group 2048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70" name="Straight Connector 206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1" name="Straight Connector 207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0" name="Group 2049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68" name="Straight Connector 206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9" name="Straight Connector 206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1" name="Group 2050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66" name="Straight Connector 206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7" name="Straight Connector 206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2" name="Group 2051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64" name="Straight Connector 206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5" name="Straight Connector 206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3" name="Group 2052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62" name="Straight Connector 206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3" name="Straight Connector 206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54" name="Rectangle 2053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5" name="TextBox 2054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2056" name="Straight Connector 2055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7" name="Right Arrow 2056"/>
              <p:cNvSpPr/>
              <p:nvPr/>
            </p:nvSpPr>
            <p:spPr>
              <a:xfrm>
                <a:off x="5508104" y="5589240"/>
                <a:ext cx="216024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8" name="TextBox 2057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2059" name="Straight Connector 2058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0" name="Straight Connector 2059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61" name="Isosceles Triangle 2060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18" name="Group 1917"/>
            <p:cNvGrpSpPr/>
            <p:nvPr/>
          </p:nvGrpSpPr>
          <p:grpSpPr>
            <a:xfrm>
              <a:off x="3527884" y="5553236"/>
              <a:ext cx="2124236" cy="359460"/>
              <a:chOff x="3671900" y="5409220"/>
              <a:chExt cx="2124236" cy="359460"/>
            </a:xfrm>
          </p:grpSpPr>
          <p:sp>
            <p:nvSpPr>
              <p:cNvPr id="1978" name="Rectangle 1977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9" name="TextBox 1978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1980" name="Group 1979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34" name="Straight Connector 203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5" name="Straight Connector 203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1" name="Group 1980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32" name="Straight Connector 203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3" name="Straight Connector 203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2" name="Group 1981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30" name="Straight Connector 202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1" name="Straight Connector 203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3" name="Group 1982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28" name="Straight Connector 202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9" name="Straight Connector 202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4" name="Group 1983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26" name="Straight Connector 202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7" name="Straight Connector 202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5" name="Group 1984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24" name="Straight Connector 202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5" name="Straight Connector 202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6" name="Group 1985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22" name="Straight Connector 202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3" name="Straight Connector 202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7" name="Group 1986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20" name="Straight Connector 201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1" name="Straight Connector 202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8" name="Group 1987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18" name="Straight Connector 201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9" name="Straight Connector 201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9" name="Group 1988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16" name="Straight Connector 201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7" name="Straight Connector 201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90" name="Group 1989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14" name="Straight Connector 201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5" name="Straight Connector 201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91" name="Group 1990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12" name="Straight Connector 201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3" name="Straight Connector 201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92" name="Group 1991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10" name="Straight Connector 200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1" name="Straight Connector 201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93" name="Group 1992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08" name="Straight Connector 200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9" name="Straight Connector 200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94" name="Group 1993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06" name="Straight Connector 200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7" name="Straight Connector 200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95" name="Group 1994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004" name="Straight Connector 200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5" name="Straight Connector 200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96" name="Rectangle 1995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7" name="TextBox 1996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1998" name="Straight Connector 1997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9" name="Right Arrow 1998"/>
              <p:cNvSpPr/>
              <p:nvPr/>
            </p:nvSpPr>
            <p:spPr>
              <a:xfrm>
                <a:off x="5508104" y="5589240"/>
                <a:ext cx="288032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0" name="TextBox 1999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2001" name="Straight Connector 2000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2" name="Straight Connector 2001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03" name="Isosceles Triangle 2002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19" name="Group 1918"/>
            <p:cNvGrpSpPr/>
            <p:nvPr/>
          </p:nvGrpSpPr>
          <p:grpSpPr>
            <a:xfrm>
              <a:off x="3455876" y="5625244"/>
              <a:ext cx="2196244" cy="359460"/>
              <a:chOff x="3671900" y="5409220"/>
              <a:chExt cx="2196244" cy="359460"/>
            </a:xfrm>
          </p:grpSpPr>
          <p:sp>
            <p:nvSpPr>
              <p:cNvPr id="1920" name="Rectangle 1919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1" name="TextBox 1920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1922" name="Group 1921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76" name="Straight Connector 197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7" name="Straight Connector 197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23" name="Group 1922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74" name="Straight Connector 197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5" name="Straight Connector 197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24" name="Group 1923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72" name="Straight Connector 197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3" name="Straight Connector 197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25" name="Group 1924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70" name="Straight Connector 196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1" name="Straight Connector 197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26" name="Group 1925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68" name="Straight Connector 196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9" name="Straight Connector 196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27" name="Group 1926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66" name="Straight Connector 196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7" name="Straight Connector 196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28" name="Group 1927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64" name="Straight Connector 196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5" name="Straight Connector 196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29" name="Group 1928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62" name="Straight Connector 196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3" name="Straight Connector 196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30" name="Group 1929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60" name="Straight Connector 195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1" name="Straight Connector 196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31" name="Group 1930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58" name="Straight Connector 195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9" name="Straight Connector 195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32" name="Group 1931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56" name="Straight Connector 195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7" name="Straight Connector 195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33" name="Group 1932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54" name="Straight Connector 195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5" name="Straight Connector 195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34" name="Group 1933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52" name="Straight Connector 195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3" name="Straight Connector 195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35" name="Group 1934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50" name="Straight Connector 194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1" name="Straight Connector 195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36" name="Group 1935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48" name="Straight Connector 194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9" name="Straight Connector 194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37" name="Group 1936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1946" name="Straight Connector 194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7" name="Straight Connector 194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38" name="Rectangle 1937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9" name="TextBox 1938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1940" name="Straight Connector 1939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41" name="Right Arrow 1940"/>
              <p:cNvSpPr/>
              <p:nvPr/>
            </p:nvSpPr>
            <p:spPr>
              <a:xfrm>
                <a:off x="5508104" y="5589240"/>
                <a:ext cx="360040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2" name="TextBox 1941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1943" name="Straight Connector 1942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4" name="Straight Connector 1943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45" name="Isosceles Triangle 1944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152" name="Group 2151"/>
          <p:cNvGrpSpPr/>
          <p:nvPr/>
        </p:nvGrpSpPr>
        <p:grpSpPr>
          <a:xfrm>
            <a:off x="539552" y="3392996"/>
            <a:ext cx="2196244" cy="575484"/>
            <a:chOff x="3455876" y="5409220"/>
            <a:chExt cx="2196244" cy="575484"/>
          </a:xfrm>
        </p:grpSpPr>
        <p:grpSp>
          <p:nvGrpSpPr>
            <p:cNvPr id="2153" name="Group 2152"/>
            <p:cNvGrpSpPr/>
            <p:nvPr/>
          </p:nvGrpSpPr>
          <p:grpSpPr>
            <a:xfrm>
              <a:off x="3671900" y="5409220"/>
              <a:ext cx="1980220" cy="359460"/>
              <a:chOff x="3671900" y="5409220"/>
              <a:chExt cx="1980220" cy="359460"/>
            </a:xfrm>
          </p:grpSpPr>
          <p:sp>
            <p:nvSpPr>
              <p:cNvPr id="2331" name="Rectangle 2330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2" name="TextBox 2331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2333" name="Group 2332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87" name="Straight Connector 238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8" name="Straight Connector 238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34" name="Group 2333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85" name="Straight Connector 238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6" name="Straight Connector 238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35" name="Group 2334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83" name="Straight Connector 238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4" name="Straight Connector 238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36" name="Group 2335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81" name="Straight Connector 238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2" name="Straight Connector 238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37" name="Group 2336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79" name="Straight Connector 237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0" name="Straight Connector 237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38" name="Group 2337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77" name="Straight Connector 237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8" name="Straight Connector 237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39" name="Group 2338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75" name="Straight Connector 237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6" name="Straight Connector 237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0" name="Group 2339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73" name="Straight Connector 237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4" name="Straight Connector 237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1" name="Group 2340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71" name="Straight Connector 237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2" name="Straight Connector 237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2" name="Group 2341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69" name="Straight Connector 236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0" name="Straight Connector 236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3" name="Group 2342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67" name="Straight Connector 236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8" name="Straight Connector 236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4" name="Group 2343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65" name="Straight Connector 236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6" name="Straight Connector 236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5" name="Group 2344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63" name="Straight Connector 236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4" name="Straight Connector 236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6" name="Group 2345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61" name="Straight Connector 236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2" name="Straight Connector 236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7" name="Group 2346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59" name="Straight Connector 235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0" name="Straight Connector 235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8" name="Group 2347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57" name="Straight Connector 235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8" name="Straight Connector 235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49" name="Rectangle 2348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0" name="TextBox 2349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2351" name="Straight Connector 2350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52" name="Right Arrow 2351"/>
              <p:cNvSpPr/>
              <p:nvPr/>
            </p:nvSpPr>
            <p:spPr>
              <a:xfrm>
                <a:off x="5508104" y="5589240"/>
                <a:ext cx="144016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3" name="TextBox 2352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2354" name="Straight Connector 2353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5" name="Straight Connector 2354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56" name="Isosceles Triangle 2355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54" name="Group 2153"/>
            <p:cNvGrpSpPr/>
            <p:nvPr/>
          </p:nvGrpSpPr>
          <p:grpSpPr>
            <a:xfrm>
              <a:off x="3599892" y="5481228"/>
              <a:ext cx="2052228" cy="359460"/>
              <a:chOff x="3671900" y="5409220"/>
              <a:chExt cx="2052228" cy="359460"/>
            </a:xfrm>
          </p:grpSpPr>
          <p:sp>
            <p:nvSpPr>
              <p:cNvPr id="2273" name="Rectangle 2272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4" name="TextBox 2273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2275" name="Group 2274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29" name="Straight Connector 232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0" name="Straight Connector 232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76" name="Group 2275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27" name="Straight Connector 232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8" name="Straight Connector 232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77" name="Group 2276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25" name="Straight Connector 232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6" name="Straight Connector 232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78" name="Group 2277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23" name="Straight Connector 232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4" name="Straight Connector 232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79" name="Group 2278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21" name="Straight Connector 232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2" name="Straight Connector 232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0" name="Group 2279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19" name="Straight Connector 231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0" name="Straight Connector 231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1" name="Group 2280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17" name="Straight Connector 231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8" name="Straight Connector 231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2" name="Group 2281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15" name="Straight Connector 231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6" name="Straight Connector 231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3" name="Group 2282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13" name="Straight Connector 231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4" name="Straight Connector 231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4" name="Group 2283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11" name="Straight Connector 231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2" name="Straight Connector 231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5" name="Group 2284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09" name="Straight Connector 230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0" name="Straight Connector 230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6" name="Group 2285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07" name="Straight Connector 230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8" name="Straight Connector 230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7" name="Group 2286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05" name="Straight Connector 230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6" name="Straight Connector 230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8" name="Group 2287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03" name="Straight Connector 230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4" name="Straight Connector 230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9" name="Group 2288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301" name="Straight Connector 230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2" name="Straight Connector 230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90" name="Group 2289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99" name="Straight Connector 229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0" name="Straight Connector 229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91" name="Rectangle 2290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2" name="TextBox 2291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2293" name="Straight Connector 2292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94" name="Right Arrow 2293"/>
              <p:cNvSpPr/>
              <p:nvPr/>
            </p:nvSpPr>
            <p:spPr>
              <a:xfrm>
                <a:off x="5508104" y="5589240"/>
                <a:ext cx="216024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5" name="TextBox 2294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2296" name="Straight Connector 2295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7" name="Straight Connector 2296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98" name="Isosceles Triangle 2297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55" name="Group 2154"/>
            <p:cNvGrpSpPr/>
            <p:nvPr/>
          </p:nvGrpSpPr>
          <p:grpSpPr>
            <a:xfrm>
              <a:off x="3527884" y="5553236"/>
              <a:ext cx="2124236" cy="359460"/>
              <a:chOff x="3671900" y="5409220"/>
              <a:chExt cx="2124236" cy="359460"/>
            </a:xfrm>
          </p:grpSpPr>
          <p:sp>
            <p:nvSpPr>
              <p:cNvPr id="2215" name="Rectangle 2214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6" name="TextBox 2215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2217" name="Group 2216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71" name="Straight Connector 227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2" name="Straight Connector 227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18" name="Group 2217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69" name="Straight Connector 226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0" name="Straight Connector 226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19" name="Group 2218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67" name="Straight Connector 226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8" name="Straight Connector 226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0" name="Group 2219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65" name="Straight Connector 226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6" name="Straight Connector 226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1" name="Group 2220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63" name="Straight Connector 226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4" name="Straight Connector 226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2" name="Group 2221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61" name="Straight Connector 226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2" name="Straight Connector 226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3" name="Group 2222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59" name="Straight Connector 225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0" name="Straight Connector 225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4" name="Group 2223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57" name="Straight Connector 225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8" name="Straight Connector 225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5" name="Group 2224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55" name="Straight Connector 225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6" name="Straight Connector 225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6" name="Group 2225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53" name="Straight Connector 225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4" name="Straight Connector 225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7" name="Group 2226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51" name="Straight Connector 225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2" name="Straight Connector 225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8" name="Group 2227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49" name="Straight Connector 224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0" name="Straight Connector 224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29" name="Group 2228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47" name="Straight Connector 224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8" name="Straight Connector 224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30" name="Group 2229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45" name="Straight Connector 224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6" name="Straight Connector 224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31" name="Group 2230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43" name="Straight Connector 224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4" name="Straight Connector 224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32" name="Group 2231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41" name="Straight Connector 224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2" name="Straight Connector 224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33" name="Rectangle 2232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34" name="TextBox 2233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2235" name="Straight Connector 2234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36" name="Right Arrow 2235"/>
              <p:cNvSpPr/>
              <p:nvPr/>
            </p:nvSpPr>
            <p:spPr>
              <a:xfrm>
                <a:off x="5508104" y="5589240"/>
                <a:ext cx="288032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37" name="TextBox 2236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2238" name="Straight Connector 2237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9" name="Straight Connector 2238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40" name="Isosceles Triangle 2239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56" name="Group 2155"/>
            <p:cNvGrpSpPr/>
            <p:nvPr/>
          </p:nvGrpSpPr>
          <p:grpSpPr>
            <a:xfrm>
              <a:off x="3455876" y="5625244"/>
              <a:ext cx="2196244" cy="359460"/>
              <a:chOff x="3671900" y="5409220"/>
              <a:chExt cx="2196244" cy="359460"/>
            </a:xfrm>
          </p:grpSpPr>
          <p:sp>
            <p:nvSpPr>
              <p:cNvPr id="2157" name="Rectangle 2156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8" name="TextBox 2157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2159" name="Group 2158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13" name="Straight Connector 221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4" name="Straight Connector 221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60" name="Group 2159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11" name="Straight Connector 221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2" name="Straight Connector 221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61" name="Group 2160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09" name="Straight Connector 220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0" name="Straight Connector 220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62" name="Group 2161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07" name="Straight Connector 220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8" name="Straight Connector 220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63" name="Group 2162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05" name="Straight Connector 220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6" name="Straight Connector 220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64" name="Group 2163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03" name="Straight Connector 220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4" name="Straight Connector 220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65" name="Group 2164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201" name="Straight Connector 220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2" name="Straight Connector 220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66" name="Group 2165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99" name="Straight Connector 219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0" name="Straight Connector 219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67" name="Group 2166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97" name="Straight Connector 219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8" name="Straight Connector 219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68" name="Group 2167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95" name="Straight Connector 219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6" name="Straight Connector 219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69" name="Group 2168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93" name="Straight Connector 219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4" name="Straight Connector 219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70" name="Group 2169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91" name="Straight Connector 2190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2" name="Straight Connector 2191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71" name="Group 2170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89" name="Straight Connector 2188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0" name="Straight Connector 2189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72" name="Group 2171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87" name="Straight Connector 2186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8" name="Straight Connector 2187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73" name="Group 2172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85" name="Straight Connector 2184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6" name="Straight Connector 2185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74" name="Group 2173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183" name="Straight Connector 2182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4" name="Straight Connector 2183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75" name="Rectangle 2174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6" name="TextBox 2175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2177" name="Straight Connector 2176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78" name="Right Arrow 2177"/>
              <p:cNvSpPr/>
              <p:nvPr/>
            </p:nvSpPr>
            <p:spPr>
              <a:xfrm>
                <a:off x="5508104" y="5589240"/>
                <a:ext cx="360040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9" name="TextBox 2178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2180" name="Straight Connector 2179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1" name="Straight Connector 2180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82" name="Isosceles Triangle 2181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389" name="Group 2388"/>
          <p:cNvGrpSpPr/>
          <p:nvPr/>
        </p:nvGrpSpPr>
        <p:grpSpPr>
          <a:xfrm>
            <a:off x="539552" y="4257092"/>
            <a:ext cx="2196244" cy="575484"/>
            <a:chOff x="3455876" y="5409220"/>
            <a:chExt cx="2196244" cy="575484"/>
          </a:xfrm>
        </p:grpSpPr>
        <p:grpSp>
          <p:nvGrpSpPr>
            <p:cNvPr id="2390" name="Group 2389"/>
            <p:cNvGrpSpPr/>
            <p:nvPr/>
          </p:nvGrpSpPr>
          <p:grpSpPr>
            <a:xfrm>
              <a:off x="3671900" y="5409220"/>
              <a:ext cx="1980220" cy="359460"/>
              <a:chOff x="3671900" y="5409220"/>
              <a:chExt cx="1980220" cy="359460"/>
            </a:xfrm>
          </p:grpSpPr>
          <p:sp>
            <p:nvSpPr>
              <p:cNvPr id="2568" name="Rectangle 2567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9" name="TextBox 2568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2570" name="Group 2569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24" name="Straight Connector 262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5" name="Straight Connector 262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71" name="Group 2570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22" name="Straight Connector 262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3" name="Straight Connector 262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72" name="Group 2571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20" name="Straight Connector 261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1" name="Straight Connector 262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73" name="Group 2572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18" name="Straight Connector 261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9" name="Straight Connector 261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74" name="Group 2573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16" name="Straight Connector 261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7" name="Straight Connector 261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75" name="Group 2574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14" name="Straight Connector 261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5" name="Straight Connector 261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76" name="Group 2575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12" name="Straight Connector 261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3" name="Straight Connector 261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77" name="Group 2576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10" name="Straight Connector 260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1" name="Straight Connector 261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78" name="Group 2577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08" name="Straight Connector 260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9" name="Straight Connector 260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79" name="Group 2578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06" name="Straight Connector 260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7" name="Straight Connector 260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80" name="Group 2579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04" name="Straight Connector 260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5" name="Straight Connector 260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81" name="Group 2580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02" name="Straight Connector 260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3" name="Straight Connector 260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82" name="Group 2581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600" name="Straight Connector 259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1" name="Straight Connector 260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83" name="Group 2582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98" name="Straight Connector 259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9" name="Straight Connector 259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84" name="Group 2583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96" name="Straight Connector 259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7" name="Straight Connector 259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85" name="Group 2584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94" name="Straight Connector 259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5" name="Straight Connector 259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86" name="Rectangle 2585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7" name="TextBox 2586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2588" name="Straight Connector 2587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89" name="Right Arrow 2588"/>
              <p:cNvSpPr/>
              <p:nvPr/>
            </p:nvSpPr>
            <p:spPr>
              <a:xfrm>
                <a:off x="5508104" y="5589240"/>
                <a:ext cx="144016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0" name="TextBox 2589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2591" name="Straight Connector 2590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2" name="Straight Connector 2591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93" name="Isosceles Triangle 2592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91" name="Group 2390"/>
            <p:cNvGrpSpPr/>
            <p:nvPr/>
          </p:nvGrpSpPr>
          <p:grpSpPr>
            <a:xfrm>
              <a:off x="3599892" y="5481228"/>
              <a:ext cx="2052228" cy="359460"/>
              <a:chOff x="3671900" y="5409220"/>
              <a:chExt cx="2052228" cy="359460"/>
            </a:xfrm>
          </p:grpSpPr>
          <p:sp>
            <p:nvSpPr>
              <p:cNvPr id="2510" name="Rectangle 2509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1" name="TextBox 2510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2512" name="Group 2511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66" name="Straight Connector 256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7" name="Straight Connector 256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3" name="Group 2512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64" name="Straight Connector 256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5" name="Straight Connector 256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4" name="Group 2513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62" name="Straight Connector 256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3" name="Straight Connector 256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5" name="Group 2514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60" name="Straight Connector 255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1" name="Straight Connector 256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6" name="Group 2515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58" name="Straight Connector 255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9" name="Straight Connector 255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7" name="Group 2516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56" name="Straight Connector 255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7" name="Straight Connector 255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8" name="Group 2517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54" name="Straight Connector 255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5" name="Straight Connector 255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9" name="Group 2518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52" name="Straight Connector 255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3" name="Straight Connector 255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0" name="Group 2519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50" name="Straight Connector 254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1" name="Straight Connector 255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1" name="Group 2520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48" name="Straight Connector 254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9" name="Straight Connector 254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2" name="Group 2521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46" name="Straight Connector 254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7" name="Straight Connector 254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3" name="Group 2522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44" name="Straight Connector 254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5" name="Straight Connector 254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4" name="Group 2523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42" name="Straight Connector 254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3" name="Straight Connector 254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5" name="Group 2524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40" name="Straight Connector 253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1" name="Straight Connector 254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6" name="Group 2525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38" name="Straight Connector 253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9" name="Straight Connector 253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7" name="Group 2526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36" name="Straight Connector 253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7" name="Straight Connector 253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28" name="Rectangle 2527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9" name="TextBox 2528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2530" name="Straight Connector 2529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31" name="Right Arrow 2530"/>
              <p:cNvSpPr/>
              <p:nvPr/>
            </p:nvSpPr>
            <p:spPr>
              <a:xfrm>
                <a:off x="5508104" y="5589240"/>
                <a:ext cx="216024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2" name="TextBox 2531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2533" name="Straight Connector 2532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4" name="Straight Connector 2533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35" name="Isosceles Triangle 2534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92" name="Group 2391"/>
            <p:cNvGrpSpPr/>
            <p:nvPr/>
          </p:nvGrpSpPr>
          <p:grpSpPr>
            <a:xfrm>
              <a:off x="3527884" y="5553236"/>
              <a:ext cx="2124236" cy="359460"/>
              <a:chOff x="3671900" y="5409220"/>
              <a:chExt cx="2124236" cy="359460"/>
            </a:xfrm>
          </p:grpSpPr>
          <p:sp>
            <p:nvSpPr>
              <p:cNvPr id="2452" name="Rectangle 2451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3" name="TextBox 2452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2454" name="Group 2453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08" name="Straight Connector 250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9" name="Straight Connector 250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55" name="Group 2454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06" name="Straight Connector 250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7" name="Straight Connector 250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56" name="Group 2455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04" name="Straight Connector 250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5" name="Straight Connector 250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57" name="Group 2456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02" name="Straight Connector 250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3" name="Straight Connector 250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58" name="Group 2457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500" name="Straight Connector 249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1" name="Straight Connector 250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59" name="Group 2458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98" name="Straight Connector 249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9" name="Straight Connector 249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60" name="Group 2459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96" name="Straight Connector 249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7" name="Straight Connector 249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61" name="Group 2460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94" name="Straight Connector 249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5" name="Straight Connector 249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62" name="Group 2461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92" name="Straight Connector 249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3" name="Straight Connector 249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63" name="Group 2462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90" name="Straight Connector 248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1" name="Straight Connector 249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64" name="Group 2463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88" name="Straight Connector 248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9" name="Straight Connector 248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65" name="Group 2464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86" name="Straight Connector 248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7" name="Straight Connector 248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66" name="Group 2465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84" name="Straight Connector 248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5" name="Straight Connector 248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67" name="Group 2466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82" name="Straight Connector 248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3" name="Straight Connector 248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68" name="Group 2467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80" name="Straight Connector 247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1" name="Straight Connector 248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69" name="Group 2468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78" name="Straight Connector 247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9" name="Straight Connector 247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70" name="Rectangle 2469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71" name="TextBox 2470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2472" name="Straight Connector 2471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73" name="Right Arrow 2472"/>
              <p:cNvSpPr/>
              <p:nvPr/>
            </p:nvSpPr>
            <p:spPr>
              <a:xfrm>
                <a:off x="5508104" y="5589240"/>
                <a:ext cx="288032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74" name="TextBox 2473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2475" name="Straight Connector 2474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6" name="Straight Connector 2475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77" name="Isosceles Triangle 2476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93" name="Group 2392"/>
            <p:cNvGrpSpPr/>
            <p:nvPr/>
          </p:nvGrpSpPr>
          <p:grpSpPr>
            <a:xfrm>
              <a:off x="3455876" y="5625244"/>
              <a:ext cx="2196244" cy="359460"/>
              <a:chOff x="3671900" y="5409220"/>
              <a:chExt cx="2196244" cy="359460"/>
            </a:xfrm>
          </p:grpSpPr>
          <p:sp>
            <p:nvSpPr>
              <p:cNvPr id="2394" name="Rectangle 2393"/>
              <p:cNvSpPr/>
              <p:nvPr/>
            </p:nvSpPr>
            <p:spPr>
              <a:xfrm>
                <a:off x="4247964" y="5409220"/>
                <a:ext cx="1260140" cy="18002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5" name="TextBox 2394"/>
              <p:cNvSpPr txBox="1"/>
              <p:nvPr/>
            </p:nvSpPr>
            <p:spPr>
              <a:xfrm>
                <a:off x="4175956" y="5409220"/>
                <a:ext cx="2471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D</a:t>
                </a:r>
                <a:endParaRPr lang="en-GB" sz="800" dirty="0"/>
              </a:p>
            </p:txBody>
          </p:sp>
          <p:grpSp>
            <p:nvGrpSpPr>
              <p:cNvPr id="2396" name="Group 2395"/>
              <p:cNvGrpSpPr/>
              <p:nvPr/>
            </p:nvGrpSpPr>
            <p:grpSpPr>
              <a:xfrm>
                <a:off x="431997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50" name="Straight Connector 244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1" name="Straight Connector 245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97" name="Group 2396"/>
              <p:cNvGrpSpPr/>
              <p:nvPr/>
            </p:nvGrpSpPr>
            <p:grpSpPr>
              <a:xfrm>
                <a:off x="439198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48" name="Straight Connector 244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9" name="Straight Connector 244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98" name="Group 2397"/>
              <p:cNvGrpSpPr/>
              <p:nvPr/>
            </p:nvGrpSpPr>
            <p:grpSpPr>
              <a:xfrm>
                <a:off x="446398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46" name="Straight Connector 244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7" name="Straight Connector 244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99" name="Group 2398"/>
              <p:cNvGrpSpPr/>
              <p:nvPr/>
            </p:nvGrpSpPr>
            <p:grpSpPr>
              <a:xfrm>
                <a:off x="453599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44" name="Straight Connector 244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5" name="Straight Connector 244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00" name="Group 2399"/>
              <p:cNvGrpSpPr/>
              <p:nvPr/>
            </p:nvGrpSpPr>
            <p:grpSpPr>
              <a:xfrm>
                <a:off x="460800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42" name="Straight Connector 244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3" name="Straight Connector 244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01" name="Group 2400"/>
              <p:cNvGrpSpPr/>
              <p:nvPr/>
            </p:nvGrpSpPr>
            <p:grpSpPr>
              <a:xfrm>
                <a:off x="468001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40" name="Straight Connector 243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1" name="Straight Connector 244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02" name="Group 2401"/>
              <p:cNvGrpSpPr/>
              <p:nvPr/>
            </p:nvGrpSpPr>
            <p:grpSpPr>
              <a:xfrm>
                <a:off x="475202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38" name="Straight Connector 243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9" name="Straight Connector 243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03" name="Group 2402"/>
              <p:cNvGrpSpPr/>
              <p:nvPr/>
            </p:nvGrpSpPr>
            <p:grpSpPr>
              <a:xfrm>
                <a:off x="482402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36" name="Straight Connector 243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7" name="Straight Connector 243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04" name="Group 2403"/>
              <p:cNvGrpSpPr/>
              <p:nvPr/>
            </p:nvGrpSpPr>
            <p:grpSpPr>
              <a:xfrm>
                <a:off x="489603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34" name="Straight Connector 243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5" name="Straight Connector 243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05" name="Group 2404"/>
              <p:cNvGrpSpPr/>
              <p:nvPr/>
            </p:nvGrpSpPr>
            <p:grpSpPr>
              <a:xfrm>
                <a:off x="496804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32" name="Straight Connector 243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3" name="Straight Connector 243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06" name="Group 2405"/>
              <p:cNvGrpSpPr/>
              <p:nvPr/>
            </p:nvGrpSpPr>
            <p:grpSpPr>
              <a:xfrm>
                <a:off x="504005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30" name="Straight Connector 242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1" name="Straight Connector 243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07" name="Group 2406"/>
              <p:cNvGrpSpPr/>
              <p:nvPr/>
            </p:nvGrpSpPr>
            <p:grpSpPr>
              <a:xfrm>
                <a:off x="5112060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28" name="Straight Connector 2427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9" name="Straight Connector 2428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08" name="Group 2407"/>
              <p:cNvGrpSpPr/>
              <p:nvPr/>
            </p:nvGrpSpPr>
            <p:grpSpPr>
              <a:xfrm>
                <a:off x="5184068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26" name="Straight Connector 2425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7" name="Straight Connector 2426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09" name="Group 2408"/>
              <p:cNvGrpSpPr/>
              <p:nvPr/>
            </p:nvGrpSpPr>
            <p:grpSpPr>
              <a:xfrm>
                <a:off x="5256076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24" name="Straight Connector 2423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5" name="Straight Connector 2424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10" name="Group 2409"/>
              <p:cNvGrpSpPr/>
              <p:nvPr/>
            </p:nvGrpSpPr>
            <p:grpSpPr>
              <a:xfrm>
                <a:off x="5328084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22" name="Straight Connector 2421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3" name="Straight Connector 2422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11" name="Group 2410"/>
              <p:cNvGrpSpPr/>
              <p:nvPr/>
            </p:nvGrpSpPr>
            <p:grpSpPr>
              <a:xfrm>
                <a:off x="5400092" y="5409220"/>
                <a:ext cx="72008" cy="36004"/>
                <a:chOff x="4355976" y="6453336"/>
                <a:chExt cx="72008" cy="36004"/>
              </a:xfrm>
            </p:grpSpPr>
            <p:cxnSp>
              <p:nvCxnSpPr>
                <p:cNvPr id="2420" name="Straight Connector 2419"/>
                <p:cNvCxnSpPr/>
                <p:nvPr/>
              </p:nvCxnSpPr>
              <p:spPr>
                <a:xfrm flipH="1">
                  <a:off x="4391980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1" name="Straight Connector 2420"/>
                <p:cNvCxnSpPr/>
                <p:nvPr/>
              </p:nvCxnSpPr>
              <p:spPr>
                <a:xfrm>
                  <a:off x="4355976" y="6453336"/>
                  <a:ext cx="36004" cy="3600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12" name="Rectangle 2411"/>
              <p:cNvSpPr/>
              <p:nvPr/>
            </p:nvSpPr>
            <p:spPr>
              <a:xfrm>
                <a:off x="4247964" y="5589240"/>
                <a:ext cx="1260140" cy="14401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3" name="TextBox 2412"/>
              <p:cNvSpPr txBox="1"/>
              <p:nvPr/>
            </p:nvSpPr>
            <p:spPr>
              <a:xfrm>
                <a:off x="4283968" y="5553236"/>
                <a:ext cx="11015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Interpolation decoder</a:t>
                </a:r>
                <a:endParaRPr lang="en-GB" sz="800" dirty="0"/>
              </a:p>
            </p:txBody>
          </p:sp>
          <p:cxnSp>
            <p:nvCxnSpPr>
              <p:cNvPr id="2414" name="Straight Connector 2413"/>
              <p:cNvCxnSpPr/>
              <p:nvPr/>
            </p:nvCxnSpPr>
            <p:spPr>
              <a:xfrm>
                <a:off x="3923928" y="5517232"/>
                <a:ext cx="3240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15" name="Right Arrow 2414"/>
              <p:cNvSpPr/>
              <p:nvPr/>
            </p:nvSpPr>
            <p:spPr>
              <a:xfrm>
                <a:off x="5508104" y="5589240"/>
                <a:ext cx="360040" cy="108012"/>
              </a:xfrm>
              <a:prstGeom prst="rightArrow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6" name="TextBox 2415"/>
              <p:cNvSpPr txBox="1"/>
              <p:nvPr/>
            </p:nvSpPr>
            <p:spPr>
              <a:xfrm>
                <a:off x="4535996" y="5409220"/>
                <a:ext cx="67037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Hit register</a:t>
                </a:r>
                <a:endParaRPr lang="en-GB" sz="800" dirty="0"/>
              </a:p>
            </p:txBody>
          </p:sp>
          <p:cxnSp>
            <p:nvCxnSpPr>
              <p:cNvPr id="2417" name="Straight Connector 2416"/>
              <p:cNvCxnSpPr/>
              <p:nvPr/>
            </p:nvCxnSpPr>
            <p:spPr>
              <a:xfrm flipH="1">
                <a:off x="3671900" y="5481228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8" name="Straight Connector 2417"/>
              <p:cNvCxnSpPr/>
              <p:nvPr/>
            </p:nvCxnSpPr>
            <p:spPr>
              <a:xfrm flipH="1">
                <a:off x="3671900" y="5553236"/>
                <a:ext cx="1080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19" name="Isosceles Triangle 2418"/>
              <p:cNvSpPr/>
              <p:nvPr/>
            </p:nvSpPr>
            <p:spPr>
              <a:xfrm rot="5400000">
                <a:off x="3725906" y="5427222"/>
                <a:ext cx="216024" cy="180020"/>
              </a:xfrm>
              <a:prstGeom prst="triangl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626" name="TextBox 2625"/>
          <p:cNvSpPr txBox="1"/>
          <p:nvPr/>
        </p:nvSpPr>
        <p:spPr>
          <a:xfrm>
            <a:off x="467544" y="1844824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x16</a:t>
            </a:r>
            <a:endParaRPr lang="en-GB" sz="1200" dirty="0"/>
          </a:p>
        </p:txBody>
      </p:sp>
      <p:sp>
        <p:nvSpPr>
          <p:cNvPr id="2627" name="TextBox 2626"/>
          <p:cNvSpPr txBox="1"/>
          <p:nvPr/>
        </p:nvSpPr>
        <p:spPr>
          <a:xfrm>
            <a:off x="503548" y="2564904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x16</a:t>
            </a:r>
            <a:endParaRPr lang="en-GB" sz="1200" dirty="0"/>
          </a:p>
        </p:txBody>
      </p:sp>
      <p:sp>
        <p:nvSpPr>
          <p:cNvPr id="2628" name="TextBox 2627"/>
          <p:cNvSpPr txBox="1"/>
          <p:nvPr/>
        </p:nvSpPr>
        <p:spPr>
          <a:xfrm>
            <a:off x="503548" y="3212976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x16</a:t>
            </a:r>
            <a:endParaRPr lang="en-GB" sz="1200" dirty="0"/>
          </a:p>
        </p:txBody>
      </p:sp>
      <p:sp>
        <p:nvSpPr>
          <p:cNvPr id="2629" name="TextBox 2628"/>
          <p:cNvSpPr txBox="1"/>
          <p:nvPr/>
        </p:nvSpPr>
        <p:spPr>
          <a:xfrm>
            <a:off x="467544" y="4113076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x16</a:t>
            </a:r>
            <a:endParaRPr lang="en-GB" sz="1200" dirty="0"/>
          </a:p>
        </p:txBody>
      </p:sp>
      <p:sp>
        <p:nvSpPr>
          <p:cNvPr id="413" name="Rectangle 412"/>
          <p:cNvSpPr/>
          <p:nvPr/>
        </p:nvSpPr>
        <p:spPr>
          <a:xfrm>
            <a:off x="7020272" y="908720"/>
            <a:ext cx="1008112" cy="61206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0" name="TextBox 2629"/>
          <p:cNvSpPr txBox="1"/>
          <p:nvPr/>
        </p:nvSpPr>
        <p:spPr>
          <a:xfrm>
            <a:off x="7092280" y="944724"/>
            <a:ext cx="9525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Control, </a:t>
            </a:r>
          </a:p>
          <a:p>
            <a:r>
              <a:rPr lang="en-GB" sz="1000" dirty="0" smtClean="0"/>
              <a:t>Programming, </a:t>
            </a:r>
          </a:p>
          <a:p>
            <a:r>
              <a:rPr lang="en-GB" sz="1000" dirty="0" smtClean="0"/>
              <a:t>Monitoring</a:t>
            </a:r>
            <a:endParaRPr lang="en-GB" sz="1000" dirty="0"/>
          </a:p>
        </p:txBody>
      </p:sp>
      <p:grpSp>
        <p:nvGrpSpPr>
          <p:cNvPr id="2631" name="Group 2630"/>
          <p:cNvGrpSpPr/>
          <p:nvPr/>
        </p:nvGrpSpPr>
        <p:grpSpPr>
          <a:xfrm rot="10800000">
            <a:off x="8028384" y="1304764"/>
            <a:ext cx="324036" cy="216024"/>
            <a:chOff x="7344308" y="800708"/>
            <a:chExt cx="324036" cy="216024"/>
          </a:xfrm>
        </p:grpSpPr>
        <p:cxnSp>
          <p:nvCxnSpPr>
            <p:cNvPr id="2632" name="Straight Connector 2631"/>
            <p:cNvCxnSpPr/>
            <p:nvPr/>
          </p:nvCxnSpPr>
          <p:spPr>
            <a:xfrm flipH="1">
              <a:off x="7344308" y="872716"/>
              <a:ext cx="1080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3" name="Straight Connector 2632"/>
            <p:cNvCxnSpPr/>
            <p:nvPr/>
          </p:nvCxnSpPr>
          <p:spPr>
            <a:xfrm flipH="1">
              <a:off x="7344308" y="944724"/>
              <a:ext cx="1080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4" name="Straight Connector 2633"/>
            <p:cNvCxnSpPr/>
            <p:nvPr/>
          </p:nvCxnSpPr>
          <p:spPr>
            <a:xfrm flipH="1">
              <a:off x="7524328" y="908720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35" name="Isosceles Triangle 2634"/>
            <p:cNvSpPr/>
            <p:nvPr/>
          </p:nvSpPr>
          <p:spPr>
            <a:xfrm rot="5400000">
              <a:off x="7398314" y="818710"/>
              <a:ext cx="216024" cy="180020"/>
            </a:xfrm>
            <a:prstGeom prst="triangle">
              <a:avLst/>
            </a:prstGeom>
            <a:solidFill>
              <a:srgbClr val="FFFFCC"/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36" name="Group 2635"/>
          <p:cNvGrpSpPr/>
          <p:nvPr/>
        </p:nvGrpSpPr>
        <p:grpSpPr>
          <a:xfrm>
            <a:off x="8028384" y="980728"/>
            <a:ext cx="324036" cy="216024"/>
            <a:chOff x="7308304" y="476672"/>
            <a:chExt cx="324036" cy="216024"/>
          </a:xfrm>
        </p:grpSpPr>
        <p:cxnSp>
          <p:nvCxnSpPr>
            <p:cNvPr id="2637" name="Straight Connector 2636"/>
            <p:cNvCxnSpPr/>
            <p:nvPr/>
          </p:nvCxnSpPr>
          <p:spPr>
            <a:xfrm flipH="1">
              <a:off x="7488324" y="548680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8" name="Straight Connector 2637"/>
            <p:cNvCxnSpPr/>
            <p:nvPr/>
          </p:nvCxnSpPr>
          <p:spPr>
            <a:xfrm flipH="1">
              <a:off x="7308304" y="584684"/>
              <a:ext cx="1800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9" name="Straight Connector 2638"/>
            <p:cNvCxnSpPr/>
            <p:nvPr/>
          </p:nvCxnSpPr>
          <p:spPr>
            <a:xfrm flipH="1">
              <a:off x="7488324" y="620688"/>
              <a:ext cx="144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0" name="Isosceles Triangle 2639"/>
            <p:cNvSpPr/>
            <p:nvPr/>
          </p:nvSpPr>
          <p:spPr>
            <a:xfrm rot="5400000">
              <a:off x="7398314" y="494674"/>
              <a:ext cx="216024" cy="180020"/>
            </a:xfrm>
            <a:prstGeom prst="triangle">
              <a:avLst/>
            </a:prstGeom>
            <a:solidFill>
              <a:srgbClr val="FFFFCC"/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41" name="TextBox 2640"/>
          <p:cNvSpPr txBox="1"/>
          <p:nvPr/>
        </p:nvSpPr>
        <p:spPr>
          <a:xfrm>
            <a:off x="179512" y="2996952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Hits</a:t>
            </a:r>
          </a:p>
          <a:p>
            <a:r>
              <a:rPr lang="en-GB" sz="1200" dirty="0" smtClean="0"/>
              <a:t>x64</a:t>
            </a:r>
          </a:p>
        </p:txBody>
      </p:sp>
      <p:sp>
        <p:nvSpPr>
          <p:cNvPr id="414" name="Rectangle 413"/>
          <p:cNvSpPr/>
          <p:nvPr/>
        </p:nvSpPr>
        <p:spPr>
          <a:xfrm>
            <a:off x="539552" y="548680"/>
            <a:ext cx="7812868" cy="464451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2" name="Straight Connector 2641"/>
          <p:cNvCxnSpPr>
            <a:stCxn id="432" idx="0"/>
            <a:endCxn id="6" idx="1"/>
          </p:cNvCxnSpPr>
          <p:nvPr/>
        </p:nvCxnSpPr>
        <p:spPr>
          <a:xfrm>
            <a:off x="791580" y="908720"/>
            <a:ext cx="2520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4" name="TextBox 2643"/>
          <p:cNvSpPr txBox="1"/>
          <p:nvPr/>
        </p:nvSpPr>
        <p:spPr>
          <a:xfrm>
            <a:off x="8316416" y="548680"/>
            <a:ext cx="638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Trigger,</a:t>
            </a:r>
          </a:p>
          <a:p>
            <a:r>
              <a:rPr lang="en-GB" sz="1200" dirty="0" smtClean="0"/>
              <a:t>Reset</a:t>
            </a:r>
            <a:r>
              <a:rPr lang="en-GB" sz="1200" dirty="0"/>
              <a:t>s</a:t>
            </a:r>
            <a:endParaRPr lang="en-GB" sz="1200" dirty="0" smtClean="0"/>
          </a:p>
        </p:txBody>
      </p:sp>
      <p:sp>
        <p:nvSpPr>
          <p:cNvPr id="2645" name="TextBox 2644"/>
          <p:cNvSpPr txBox="1"/>
          <p:nvPr/>
        </p:nvSpPr>
        <p:spPr>
          <a:xfrm>
            <a:off x="8316416" y="1016732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E-port,</a:t>
            </a:r>
            <a:br>
              <a:rPr lang="en-GB" sz="1200" dirty="0" smtClean="0"/>
            </a:br>
            <a:r>
              <a:rPr lang="en-GB" sz="1200" dirty="0" smtClean="0"/>
              <a:t>(I</a:t>
            </a:r>
            <a:r>
              <a:rPr lang="en-GB" sz="1200" baseline="30000" dirty="0" smtClean="0"/>
              <a:t>2</a:t>
            </a:r>
            <a:r>
              <a:rPr lang="en-GB" sz="1200" dirty="0" smtClean="0"/>
              <a:t>C)</a:t>
            </a:r>
          </a:p>
        </p:txBody>
      </p:sp>
      <p:sp>
        <p:nvSpPr>
          <p:cNvPr id="2646" name="TextBox 2645"/>
          <p:cNvSpPr txBox="1"/>
          <p:nvPr/>
        </p:nvSpPr>
        <p:spPr>
          <a:xfrm>
            <a:off x="8316416" y="3104964"/>
            <a:ext cx="709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Readout</a:t>
            </a:r>
          </a:p>
          <a:p>
            <a:r>
              <a:rPr lang="en-GB" sz="1200" dirty="0" smtClean="0"/>
              <a:t>1-40</a:t>
            </a:r>
          </a:p>
        </p:txBody>
      </p:sp>
      <p:cxnSp>
        <p:nvCxnSpPr>
          <p:cNvPr id="2649" name="Straight Connector 2648"/>
          <p:cNvCxnSpPr/>
          <p:nvPr/>
        </p:nvCxnSpPr>
        <p:spPr>
          <a:xfrm>
            <a:off x="6336196" y="3068960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0" name="Straight Connector 2649"/>
          <p:cNvCxnSpPr/>
          <p:nvPr/>
        </p:nvCxnSpPr>
        <p:spPr>
          <a:xfrm>
            <a:off x="6336196" y="3609020"/>
            <a:ext cx="36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Rectangle 238"/>
          <p:cNvSpPr/>
          <p:nvPr/>
        </p:nvSpPr>
        <p:spPr>
          <a:xfrm>
            <a:off x="4319972" y="656692"/>
            <a:ext cx="756084" cy="3960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3" name="TextBox 242"/>
          <p:cNvSpPr txBox="1"/>
          <p:nvPr/>
        </p:nvSpPr>
        <p:spPr>
          <a:xfrm>
            <a:off x="4283968" y="620688"/>
            <a:ext cx="810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Trigger</a:t>
            </a:r>
            <a:br>
              <a:rPr lang="en-GB" sz="1200" dirty="0" smtClean="0"/>
            </a:br>
            <a:r>
              <a:rPr lang="en-GB" sz="1200" dirty="0" smtClean="0"/>
              <a:t>interface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78815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46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4 readout ports, 16 channels </a:t>
            </a:r>
            <a:br>
              <a:rPr lang="en-GB" dirty="0" smtClean="0"/>
            </a:br>
            <a:r>
              <a:rPr lang="en-GB" dirty="0" smtClean="0"/>
              <a:t>1 readout port, 32 channels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251520" y="1592796"/>
            <a:ext cx="392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16/32 channel mode: </a:t>
            </a:r>
            <a:r>
              <a:rPr lang="en-GB" b="1" dirty="0" smtClean="0"/>
              <a:t>DEFAULT FORMAT</a:t>
            </a:r>
            <a:endParaRPr lang="en-GB" b="1" dirty="0"/>
          </a:p>
        </p:txBody>
      </p:sp>
      <p:sp>
        <p:nvSpPr>
          <p:cNvPr id="57" name="Rectangle 56"/>
          <p:cNvSpPr/>
          <p:nvPr/>
        </p:nvSpPr>
        <p:spPr>
          <a:xfrm>
            <a:off x="1151620" y="2060848"/>
            <a:ext cx="1512168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(4+1)</a:t>
            </a:r>
            <a:endParaRPr lang="en-GB" dirty="0"/>
          </a:p>
        </p:txBody>
      </p:sp>
      <p:sp>
        <p:nvSpPr>
          <p:cNvPr id="58" name="Rectangle 57"/>
          <p:cNvSpPr/>
          <p:nvPr/>
        </p:nvSpPr>
        <p:spPr>
          <a:xfrm>
            <a:off x="3635896" y="2060848"/>
            <a:ext cx="158417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(12)</a:t>
            </a:r>
            <a:endParaRPr lang="en-GB" dirty="0"/>
          </a:p>
        </p:txBody>
      </p:sp>
      <p:sp>
        <p:nvSpPr>
          <p:cNvPr id="59" name="Rectangle 58"/>
          <p:cNvSpPr/>
          <p:nvPr/>
        </p:nvSpPr>
        <p:spPr>
          <a:xfrm>
            <a:off x="5220072" y="2060848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60" name="Rectangle 59"/>
          <p:cNvSpPr/>
          <p:nvPr/>
        </p:nvSpPr>
        <p:spPr>
          <a:xfrm>
            <a:off x="6480212" y="2060848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61" name="Rectangle 60"/>
          <p:cNvSpPr/>
          <p:nvPr/>
        </p:nvSpPr>
        <p:spPr>
          <a:xfrm>
            <a:off x="7668344" y="2060848"/>
            <a:ext cx="111612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 </a:t>
            </a:r>
            <a:r>
              <a:rPr lang="en-GB" dirty="0" err="1" smtClean="0"/>
              <a:t>int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62" name="Rectangle 61"/>
          <p:cNvSpPr/>
          <p:nvPr/>
        </p:nvSpPr>
        <p:spPr>
          <a:xfrm>
            <a:off x="2663788" y="2060848"/>
            <a:ext cx="97210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Edge (1)</a:t>
            </a:r>
            <a:endParaRPr lang="en-GB" dirty="0"/>
          </a:p>
        </p:txBody>
      </p:sp>
      <p:sp>
        <p:nvSpPr>
          <p:cNvPr id="63" name="Rectangle 62"/>
          <p:cNvSpPr/>
          <p:nvPr/>
        </p:nvSpPr>
        <p:spPr>
          <a:xfrm>
            <a:off x="179512" y="2060848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2658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4644"/>
            <a:ext cx="8229600" cy="936104"/>
          </a:xfrm>
        </p:spPr>
        <p:txBody>
          <a:bodyPr>
            <a:normAutofit/>
          </a:bodyPr>
          <a:lstStyle/>
          <a:p>
            <a:r>
              <a:rPr lang="en-GB" dirty="0"/>
              <a:t>1 readout </a:t>
            </a:r>
            <a:r>
              <a:rPr lang="en-GB" dirty="0" smtClean="0"/>
              <a:t>port, 64 channels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03548" y="4221088"/>
            <a:ext cx="7352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(No </a:t>
            </a:r>
            <a:r>
              <a:rPr lang="en-GB" dirty="0" smtClean="0"/>
              <a:t>type identifier: Exception , separate signal required to mark valid data </a:t>
            </a:r>
            <a:r>
              <a:rPr lang="en-GB" dirty="0" smtClean="0"/>
              <a:t>! 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67544" y="2600908"/>
            <a:ext cx="470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edge bit: If only measuring leading or trailing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467544" y="3356992"/>
            <a:ext cx="2667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resistive interpolation: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575556" y="4581128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(6)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2843808" y="4581128"/>
            <a:ext cx="252028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(12)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5364088" y="4581128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6624228" y="4581128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7812360" y="4581128"/>
            <a:ext cx="111612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 </a:t>
            </a:r>
            <a:r>
              <a:rPr lang="en-GB" dirty="0" err="1" smtClean="0"/>
              <a:t>int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1871700" y="4581128"/>
            <a:ext cx="97210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Edge (1)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1547664" y="2996952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(6)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2843808" y="2996952"/>
            <a:ext cx="2556284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(12)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5400092" y="2996952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6660232" y="2996952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7848364" y="2996952"/>
            <a:ext cx="111612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 </a:t>
            </a:r>
            <a:r>
              <a:rPr lang="en-GB" dirty="0" err="1" smtClean="0"/>
              <a:t>int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42" name="Rectangle 41"/>
          <p:cNvSpPr/>
          <p:nvPr/>
        </p:nvSpPr>
        <p:spPr>
          <a:xfrm>
            <a:off x="575556" y="2996952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1547664" y="3753036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(6)</a:t>
            </a:r>
            <a:endParaRPr lang="en-GB" dirty="0"/>
          </a:p>
        </p:txBody>
      </p:sp>
      <p:sp>
        <p:nvSpPr>
          <p:cNvPr id="44" name="Rectangle 43"/>
          <p:cNvSpPr/>
          <p:nvPr/>
        </p:nvSpPr>
        <p:spPr>
          <a:xfrm>
            <a:off x="3815916" y="3753036"/>
            <a:ext cx="2052228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(12)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5868144" y="3753036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46" name="Rectangle 45"/>
          <p:cNvSpPr/>
          <p:nvPr/>
        </p:nvSpPr>
        <p:spPr>
          <a:xfrm>
            <a:off x="7128284" y="3753036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47" name="Rectangle 46"/>
          <p:cNvSpPr/>
          <p:nvPr/>
        </p:nvSpPr>
        <p:spPr>
          <a:xfrm>
            <a:off x="8316416" y="3753036"/>
            <a:ext cx="64807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2843808" y="3753036"/>
            <a:ext cx="97210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Edge (1)</a:t>
            </a:r>
            <a:endParaRPr lang="en-GB" dirty="0"/>
          </a:p>
        </p:txBody>
      </p:sp>
      <p:sp>
        <p:nvSpPr>
          <p:cNvPr id="49" name="Rectangle 48"/>
          <p:cNvSpPr/>
          <p:nvPr/>
        </p:nvSpPr>
        <p:spPr>
          <a:xfrm>
            <a:off x="575556" y="3753036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74" name="TextBox 73"/>
          <p:cNvSpPr txBox="1"/>
          <p:nvPr/>
        </p:nvSpPr>
        <p:spPr>
          <a:xfrm>
            <a:off x="503548" y="1160748"/>
            <a:ext cx="352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DEFAULT: One course count bit less:</a:t>
            </a:r>
            <a:endParaRPr lang="en-GB" dirty="0"/>
          </a:p>
        </p:txBody>
      </p:sp>
      <p:sp>
        <p:nvSpPr>
          <p:cNvPr id="75" name="Rectangle 74"/>
          <p:cNvSpPr/>
          <p:nvPr/>
        </p:nvSpPr>
        <p:spPr>
          <a:xfrm>
            <a:off x="1583668" y="1556792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(6)</a:t>
            </a:r>
            <a:endParaRPr lang="en-GB" dirty="0"/>
          </a:p>
        </p:txBody>
      </p:sp>
      <p:sp>
        <p:nvSpPr>
          <p:cNvPr id="76" name="Rectangle 75"/>
          <p:cNvSpPr/>
          <p:nvPr/>
        </p:nvSpPr>
        <p:spPr>
          <a:xfrm>
            <a:off x="3851920" y="1556792"/>
            <a:ext cx="158417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</a:t>
            </a:r>
            <a:r>
              <a:rPr lang="en-GB" b="1" dirty="0" smtClean="0"/>
              <a:t>11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7" name="Rectangle 76"/>
          <p:cNvSpPr/>
          <p:nvPr/>
        </p:nvSpPr>
        <p:spPr>
          <a:xfrm>
            <a:off x="5436096" y="1556792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78" name="Rectangle 77"/>
          <p:cNvSpPr/>
          <p:nvPr/>
        </p:nvSpPr>
        <p:spPr>
          <a:xfrm>
            <a:off x="6696236" y="1556792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79" name="Rectangle 78"/>
          <p:cNvSpPr/>
          <p:nvPr/>
        </p:nvSpPr>
        <p:spPr>
          <a:xfrm>
            <a:off x="7884368" y="1556792"/>
            <a:ext cx="111612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 </a:t>
            </a:r>
            <a:r>
              <a:rPr lang="en-GB" dirty="0" err="1" smtClean="0"/>
              <a:t>int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80" name="Rectangle 79"/>
          <p:cNvSpPr/>
          <p:nvPr/>
        </p:nvSpPr>
        <p:spPr>
          <a:xfrm>
            <a:off x="2879812" y="1556792"/>
            <a:ext cx="97210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Edge (1)</a:t>
            </a:r>
            <a:endParaRPr lang="en-GB" dirty="0"/>
          </a:p>
        </p:txBody>
      </p:sp>
      <p:sp>
        <p:nvSpPr>
          <p:cNvPr id="81" name="Rectangle 80"/>
          <p:cNvSpPr/>
          <p:nvPr/>
        </p:nvSpPr>
        <p:spPr>
          <a:xfrm>
            <a:off x="611560" y="1556792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82" name="TextBox 81"/>
          <p:cNvSpPr txBox="1"/>
          <p:nvPr/>
        </p:nvSpPr>
        <p:spPr>
          <a:xfrm>
            <a:off x="467544" y="2204864"/>
            <a:ext cx="5667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POSSIBLE OPTIONS: To be define which ones to implement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545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Leading + TOT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052736"/>
            <a:ext cx="8229600" cy="3312368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P</a:t>
            </a:r>
            <a:r>
              <a:rPr lang="en-GB" dirty="0" smtClean="0"/>
              <a:t>acket Type: 			1bit</a:t>
            </a:r>
          </a:p>
          <a:p>
            <a:r>
              <a:rPr lang="en-GB" dirty="0"/>
              <a:t>C</a:t>
            </a:r>
            <a:r>
              <a:rPr lang="en-GB" dirty="0" smtClean="0"/>
              <a:t>hannel ID:			4 - 6 bits</a:t>
            </a:r>
          </a:p>
          <a:p>
            <a:r>
              <a:rPr lang="en-GB" dirty="0" smtClean="0"/>
              <a:t>Leading: 			&gt;16 bits</a:t>
            </a:r>
          </a:p>
          <a:p>
            <a:pPr lvl="1"/>
            <a:r>
              <a:rPr lang="en-GB" dirty="0" smtClean="0"/>
              <a:t>Large dynamic range</a:t>
            </a:r>
          </a:p>
          <a:p>
            <a:pPr lvl="2"/>
            <a:r>
              <a:rPr lang="en-GB" dirty="0" smtClean="0"/>
              <a:t>16bit 3ps resolution: 200ns</a:t>
            </a:r>
          </a:p>
          <a:p>
            <a:pPr lvl="2"/>
            <a:r>
              <a:rPr lang="en-GB" dirty="0" smtClean="0"/>
              <a:t>19bit 3ps resolution: 1600ns</a:t>
            </a:r>
          </a:p>
          <a:p>
            <a:pPr lvl="1"/>
            <a:r>
              <a:rPr lang="en-GB" dirty="0" smtClean="0"/>
              <a:t>Programmable part of full 25bits leading TDC </a:t>
            </a:r>
          </a:p>
          <a:p>
            <a:pPr lvl="1"/>
            <a:r>
              <a:rPr lang="en-GB" dirty="0" smtClean="0"/>
              <a:t>(Relative to trigger to be useable)</a:t>
            </a:r>
          </a:p>
          <a:p>
            <a:r>
              <a:rPr lang="en-GB" dirty="0" smtClean="0"/>
              <a:t>TOT (Relative to leading): 		&gt;8 bits</a:t>
            </a:r>
          </a:p>
          <a:p>
            <a:pPr lvl="1"/>
            <a:r>
              <a:rPr lang="en-GB" dirty="0" smtClean="0"/>
              <a:t>Short dynamic range:</a:t>
            </a:r>
          </a:p>
          <a:p>
            <a:pPr lvl="2"/>
            <a:r>
              <a:rPr lang="en-GB" dirty="0" smtClean="0"/>
              <a:t>8bit 3ps resolution:  780ps</a:t>
            </a:r>
          </a:p>
          <a:p>
            <a:pPr lvl="2"/>
            <a:r>
              <a:rPr lang="en-GB" dirty="0" smtClean="0"/>
              <a:t>11bit 3ps resolution:  6.1ns</a:t>
            </a:r>
          </a:p>
          <a:p>
            <a:pPr lvl="1"/>
            <a:r>
              <a:rPr lang="en-GB" dirty="0" smtClean="0"/>
              <a:t>Programmable part of full 25bits TOT difference</a:t>
            </a:r>
          </a:p>
          <a:p>
            <a:pPr lvl="2"/>
            <a:r>
              <a:rPr lang="en-GB" dirty="0" smtClean="0"/>
              <a:t>TOT assumed to be used for offline time-walk correction of leading.</a:t>
            </a:r>
          </a:p>
          <a:p>
            <a:r>
              <a:rPr lang="en-GB" dirty="0" smtClean="0"/>
              <a:t>Alternative: Readout of Individual Leading and Trailing edges with full range/resolution</a:t>
            </a:r>
          </a:p>
          <a:p>
            <a:pPr lvl="1"/>
            <a:r>
              <a:rPr lang="en-GB" dirty="0" smtClean="0"/>
              <a:t>2x readout bandwidth</a:t>
            </a:r>
          </a:p>
        </p:txBody>
      </p:sp>
      <p:sp>
        <p:nvSpPr>
          <p:cNvPr id="4" name="Rectangle 3"/>
          <p:cNvSpPr/>
          <p:nvPr/>
        </p:nvSpPr>
        <p:spPr>
          <a:xfrm>
            <a:off x="1295636" y="6021288"/>
            <a:ext cx="1584176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(6)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879812" y="6021288"/>
            <a:ext cx="320435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Leading (16)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084168" y="6021288"/>
            <a:ext cx="219624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TOT(9)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23528" y="6021288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5661248"/>
            <a:ext cx="3107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readout port, 64/32 channels</a:t>
            </a:r>
            <a:endParaRPr lang="en-GB" b="1" dirty="0"/>
          </a:p>
        </p:txBody>
      </p:sp>
      <p:sp>
        <p:nvSpPr>
          <p:cNvPr id="12" name="Rectangle 11"/>
          <p:cNvSpPr/>
          <p:nvPr/>
        </p:nvSpPr>
        <p:spPr>
          <a:xfrm>
            <a:off x="1295636" y="4761148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(4)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591780" y="4761148"/>
            <a:ext cx="3492388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Leading (16)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084168" y="4761148"/>
            <a:ext cx="219624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TOT(11)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23528" y="4761148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51520" y="4401108"/>
            <a:ext cx="2873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readout ports, 16 channels</a:t>
            </a:r>
            <a:endParaRPr lang="en-GB" b="1" dirty="0"/>
          </a:p>
        </p:txBody>
      </p:sp>
      <p:sp>
        <p:nvSpPr>
          <p:cNvPr id="17" name="Rectangle 16"/>
          <p:cNvSpPr/>
          <p:nvPr/>
        </p:nvSpPr>
        <p:spPr>
          <a:xfrm>
            <a:off x="1295636" y="5193196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(4)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591780" y="5193196"/>
            <a:ext cx="3492388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Leading (19)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6084168" y="5193196"/>
            <a:ext cx="219624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TOT(8)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323528" y="5193196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4019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GB" dirty="0" smtClean="0"/>
              <a:t>Relative to trigger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4765"/>
            <a:ext cx="8229600" cy="1044115"/>
          </a:xfrm>
        </p:spPr>
        <p:txBody>
          <a:bodyPr>
            <a:normAutofit fontScale="92500" lnSpcReduction="10000"/>
          </a:bodyPr>
          <a:lstStyle/>
          <a:p>
            <a:pPr marL="571500" indent="-514350">
              <a:buFont typeface="+mj-lt"/>
              <a:buAutoNum type="alphaUcPeriod"/>
            </a:pPr>
            <a:r>
              <a:rPr lang="en-GB" dirty="0" smtClean="0"/>
              <a:t>Single edge with full/reduced coarse count</a:t>
            </a:r>
          </a:p>
          <a:p>
            <a:pPr marL="571500" indent="-514350">
              <a:buFont typeface="+mj-lt"/>
              <a:buAutoNum type="alphaUcPeriod"/>
            </a:pPr>
            <a:r>
              <a:rPr lang="en-GB" dirty="0" smtClean="0"/>
              <a:t>Leading + TOT with </a:t>
            </a:r>
            <a:r>
              <a:rPr lang="en-GB" dirty="0" err="1" smtClean="0"/>
              <a:t>prog</a:t>
            </a:r>
            <a:r>
              <a:rPr lang="en-GB" dirty="0" smtClean="0"/>
              <a:t>. Resolution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439652" y="3681028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(6)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707904" y="3681028"/>
            <a:ext cx="158417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(11)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292080" y="3681028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552220" y="3681028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740352" y="3681028"/>
            <a:ext cx="111612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 </a:t>
            </a:r>
            <a:r>
              <a:rPr lang="en-GB" dirty="0" err="1" smtClean="0"/>
              <a:t>int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735796" y="3681028"/>
            <a:ext cx="97210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Edge (1)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67544" y="3681028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2564904"/>
            <a:ext cx="736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A: Triggered with relative time and reduced coarse count: Same as absolute</a:t>
            </a:r>
            <a:endParaRPr lang="en-GB" b="1" dirty="0"/>
          </a:p>
        </p:txBody>
      </p:sp>
      <p:sp>
        <p:nvSpPr>
          <p:cNvPr id="12" name="Rectangle 11"/>
          <p:cNvSpPr/>
          <p:nvPr/>
        </p:nvSpPr>
        <p:spPr>
          <a:xfrm>
            <a:off x="1475656" y="5913276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(6)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771800" y="5913276"/>
            <a:ext cx="356439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Leading (16)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336196" y="5913276"/>
            <a:ext cx="255628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TOT(9)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03548" y="5913276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31540" y="4221088"/>
            <a:ext cx="709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B: Triggered with relative leading and TOT: Same as absolute Lead. + TOT</a:t>
            </a:r>
            <a:endParaRPr lang="en-GB" b="1" dirty="0"/>
          </a:p>
        </p:txBody>
      </p:sp>
      <p:sp>
        <p:nvSpPr>
          <p:cNvPr id="26" name="Rectangle 25"/>
          <p:cNvSpPr/>
          <p:nvPr/>
        </p:nvSpPr>
        <p:spPr>
          <a:xfrm>
            <a:off x="1439652" y="3104964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(5)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3707904" y="3104964"/>
            <a:ext cx="158417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Coarse </a:t>
            </a:r>
            <a:r>
              <a:rPr lang="en-GB" dirty="0" err="1" smtClean="0"/>
              <a:t>cnt</a:t>
            </a:r>
            <a:r>
              <a:rPr lang="en-GB" dirty="0" smtClean="0"/>
              <a:t> (12)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5292080" y="3104964"/>
            <a:ext cx="126014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Fine </a:t>
            </a:r>
            <a:r>
              <a:rPr lang="en-GB" dirty="0" err="1" smtClean="0"/>
              <a:t>cnt</a:t>
            </a:r>
            <a:r>
              <a:rPr lang="en-GB" dirty="0" smtClean="0"/>
              <a:t> (6)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6552220" y="3104964"/>
            <a:ext cx="1188132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DLL </a:t>
            </a:r>
            <a:r>
              <a:rPr lang="en-GB" dirty="0" err="1" smtClean="0"/>
              <a:t>int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7740352" y="3104964"/>
            <a:ext cx="111612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Res </a:t>
            </a:r>
            <a:r>
              <a:rPr lang="en-GB" dirty="0" err="1" smtClean="0"/>
              <a:t>int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2735796" y="3104964"/>
            <a:ext cx="97210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Edge (1)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467544" y="3104964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1475656" y="4761148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(4)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2771800" y="4761148"/>
            <a:ext cx="360040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Leading (16)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6372200" y="4761148"/>
            <a:ext cx="2520280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TOT(11)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503548" y="4761148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1475656" y="5193196"/>
            <a:ext cx="1296144" cy="288032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Channel (4)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2771800" y="5193196"/>
            <a:ext cx="3924436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Leading (19)</a:t>
            </a:r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6696236" y="5193196"/>
            <a:ext cx="2196244" cy="288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TOT(8)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503548" y="5193196"/>
            <a:ext cx="97210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395536" y="3429000"/>
            <a:ext cx="2274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 readout port, 64 channels</a:t>
            </a:r>
            <a:endParaRPr lang="en-GB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31540" y="2816932"/>
            <a:ext cx="4533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4 readout ports, 16 channels or 1 readout port, 32 channels</a:t>
            </a:r>
            <a:endParaRPr lang="en-GB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431540" y="4473116"/>
            <a:ext cx="2275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4 readout ports, 16 channels</a:t>
            </a:r>
            <a:endParaRPr lang="en-GB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31540" y="5625244"/>
            <a:ext cx="24569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 readout port, 64/32 channels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897066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</a:t>
            </a:r>
            <a:r>
              <a:rPr lang="en-GB" dirty="0" smtClean="0"/>
              <a:t>raming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Triggered</a:t>
            </a:r>
          </a:p>
          <a:p>
            <a:pPr lvl="1"/>
            <a:r>
              <a:rPr lang="en-GB" dirty="0" smtClean="0"/>
              <a:t>Event header per trigger</a:t>
            </a:r>
          </a:p>
          <a:p>
            <a:pPr lvl="1"/>
            <a:r>
              <a:rPr lang="en-GB" dirty="0" smtClean="0"/>
              <a:t>TDC measurements (relative to trigger)</a:t>
            </a:r>
          </a:p>
          <a:p>
            <a:pPr lvl="2"/>
            <a:r>
              <a:rPr lang="en-GB" dirty="0" smtClean="0"/>
              <a:t>Single edge</a:t>
            </a:r>
          </a:p>
          <a:p>
            <a:pPr lvl="2"/>
            <a:r>
              <a:rPr lang="en-GB" dirty="0" smtClean="0"/>
              <a:t>Leading + TOT</a:t>
            </a:r>
          </a:p>
          <a:p>
            <a:pPr lvl="1"/>
            <a:r>
              <a:rPr lang="en-GB" dirty="0" smtClean="0"/>
              <a:t>(Errors, per event)</a:t>
            </a:r>
          </a:p>
          <a:p>
            <a:pPr lvl="1"/>
            <a:r>
              <a:rPr lang="en-GB" dirty="0" smtClean="0"/>
              <a:t>(Debugging, per event)</a:t>
            </a:r>
          </a:p>
          <a:p>
            <a:pPr lvl="1"/>
            <a:r>
              <a:rPr lang="en-GB" dirty="0" smtClean="0"/>
              <a:t>Event trailer</a:t>
            </a:r>
          </a:p>
          <a:p>
            <a:pPr lvl="1"/>
            <a:r>
              <a:rPr lang="en-GB" dirty="0" smtClean="0"/>
              <a:t>Idle/no data</a:t>
            </a:r>
          </a:p>
          <a:p>
            <a:r>
              <a:rPr lang="en-GB" dirty="0" smtClean="0"/>
              <a:t>Non triggered</a:t>
            </a:r>
          </a:p>
          <a:p>
            <a:pPr lvl="1"/>
            <a:r>
              <a:rPr lang="en-GB" dirty="0" smtClean="0"/>
              <a:t>TDC measurements (absolute)</a:t>
            </a:r>
          </a:p>
          <a:p>
            <a:pPr lvl="2"/>
            <a:r>
              <a:rPr lang="en-GB" dirty="0" smtClean="0"/>
              <a:t>Single edge</a:t>
            </a:r>
          </a:p>
          <a:p>
            <a:pPr lvl="2"/>
            <a:r>
              <a:rPr lang="en-GB" dirty="0" smtClean="0"/>
              <a:t>Leading + TOT</a:t>
            </a:r>
          </a:p>
          <a:p>
            <a:pPr lvl="1"/>
            <a:r>
              <a:rPr lang="en-GB" dirty="0" smtClean="0"/>
              <a:t>(Errors, when they occur)</a:t>
            </a:r>
          </a:p>
          <a:p>
            <a:pPr lvl="1"/>
            <a:r>
              <a:rPr lang="en-GB" dirty="0" smtClean="0"/>
              <a:t>(Debugging, when ?)</a:t>
            </a:r>
          </a:p>
          <a:p>
            <a:pPr lvl="1"/>
            <a:r>
              <a:rPr lang="en-GB" dirty="0" smtClean="0"/>
              <a:t>(Counter overflow)</a:t>
            </a:r>
          </a:p>
          <a:p>
            <a:pPr lvl="1"/>
            <a:r>
              <a:rPr lang="en-GB" dirty="0" smtClean="0"/>
              <a:t>Idle/no data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349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GB" dirty="0" smtClean="0"/>
              <a:t>Data frames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46948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Header: Triggered</a:t>
            </a:r>
          </a:p>
          <a:p>
            <a:pPr lvl="1"/>
            <a:r>
              <a:rPr lang="en-GB" dirty="0" smtClean="0"/>
              <a:t>Type: 1000</a:t>
            </a:r>
          </a:p>
          <a:p>
            <a:pPr lvl="1"/>
            <a:r>
              <a:rPr lang="en-GB" dirty="0" smtClean="0"/>
              <a:t>Event ID: 12bit</a:t>
            </a:r>
          </a:p>
          <a:p>
            <a:pPr lvl="1"/>
            <a:r>
              <a:rPr lang="en-GB" dirty="0" smtClean="0"/>
              <a:t>Bunch ID: 12 bit</a:t>
            </a:r>
            <a:endParaRPr lang="en-GB" dirty="0"/>
          </a:p>
          <a:p>
            <a:r>
              <a:rPr lang="en-GB" dirty="0" smtClean="0"/>
              <a:t>Trailer: Triggered</a:t>
            </a:r>
          </a:p>
          <a:p>
            <a:pPr lvl="1"/>
            <a:r>
              <a:rPr lang="en-GB" dirty="0" smtClean="0"/>
              <a:t>Type: 1001</a:t>
            </a:r>
          </a:p>
          <a:p>
            <a:pPr lvl="1"/>
            <a:r>
              <a:rPr lang="en-GB" dirty="0" smtClean="0"/>
              <a:t>Event ID: 12 bit</a:t>
            </a:r>
          </a:p>
          <a:p>
            <a:pPr lvl="1"/>
            <a:r>
              <a:rPr lang="en-GB" dirty="0"/>
              <a:t>Status/error flags: </a:t>
            </a:r>
            <a:r>
              <a:rPr lang="en-GB" dirty="0" smtClean="0"/>
              <a:t>8bits</a:t>
            </a:r>
            <a:endParaRPr lang="en-GB" dirty="0"/>
          </a:p>
          <a:p>
            <a:pPr lvl="2"/>
            <a:r>
              <a:rPr lang="en-GB" dirty="0"/>
              <a:t>Buffer overflows encountered.</a:t>
            </a:r>
          </a:p>
          <a:p>
            <a:pPr lvl="2"/>
            <a:r>
              <a:rPr lang="en-GB" dirty="0"/>
              <a:t>?</a:t>
            </a:r>
          </a:p>
          <a:p>
            <a:pPr lvl="1"/>
            <a:r>
              <a:rPr lang="en-GB" dirty="0" smtClean="0"/>
              <a:t>Number of hits or Check sum: 8bits</a:t>
            </a:r>
            <a:endParaRPr lang="en-GB" dirty="0"/>
          </a:p>
          <a:p>
            <a:r>
              <a:rPr lang="en-GB" dirty="0" smtClean="0"/>
              <a:t>Errors: Triggered or non triggered (can be enabled/disabled)</a:t>
            </a:r>
          </a:p>
          <a:p>
            <a:pPr lvl="1"/>
            <a:r>
              <a:rPr lang="en-GB" dirty="0" smtClean="0"/>
              <a:t>Type: 1010</a:t>
            </a:r>
          </a:p>
          <a:p>
            <a:pPr lvl="1"/>
            <a:r>
              <a:rPr lang="en-GB" dirty="0" smtClean="0"/>
              <a:t>Status word with bit signalling what error</a:t>
            </a:r>
          </a:p>
          <a:p>
            <a:pPr lvl="2"/>
            <a:r>
              <a:rPr lang="en-GB" dirty="0" smtClean="0"/>
              <a:t>Buffer overflows</a:t>
            </a:r>
          </a:p>
          <a:p>
            <a:pPr lvl="2"/>
            <a:r>
              <a:rPr lang="en-GB" dirty="0" smtClean="0"/>
              <a:t>Hit error (time decoding)</a:t>
            </a:r>
          </a:p>
          <a:p>
            <a:pPr lvl="2"/>
            <a:r>
              <a:rPr lang="en-GB" dirty="0" smtClean="0"/>
              <a:t>PLL loss of lock</a:t>
            </a:r>
          </a:p>
          <a:p>
            <a:pPr lvl="2"/>
            <a:r>
              <a:rPr lang="en-GB" dirty="0" smtClean="0"/>
              <a:t>DLL loss of Lock</a:t>
            </a:r>
          </a:p>
          <a:p>
            <a:pPr lvl="2"/>
            <a:r>
              <a:rPr lang="en-GB" dirty="0" smtClean="0"/>
              <a:t>SEU detect</a:t>
            </a:r>
          </a:p>
          <a:p>
            <a:pPr lvl="2"/>
            <a:r>
              <a:rPr lang="en-GB" dirty="0"/>
              <a:t>?</a:t>
            </a:r>
            <a:endParaRPr lang="en-GB" dirty="0" smtClean="0"/>
          </a:p>
          <a:p>
            <a:pPr lvl="1"/>
            <a:r>
              <a:rPr lang="en-GB" dirty="0" smtClean="0"/>
              <a:t>Error flags reset after having sent error status</a:t>
            </a:r>
          </a:p>
          <a:p>
            <a:pPr marL="457200" lvl="1" indent="0">
              <a:buNone/>
            </a:pPr>
            <a:r>
              <a:rPr lang="en-GB" dirty="0" smtClean="0"/>
              <a:t>(error flags can also be read and reset via control/monitoring interface)</a:t>
            </a:r>
            <a:endParaRPr lang="en-GB" dirty="0"/>
          </a:p>
          <a:p>
            <a:r>
              <a:rPr lang="en-GB" dirty="0" smtClean="0"/>
              <a:t>Monitoring/debugging: Triggered (can be enabled/disabled)</a:t>
            </a:r>
          </a:p>
          <a:p>
            <a:pPr lvl="1"/>
            <a:r>
              <a:rPr lang="en-GB" dirty="0" smtClean="0"/>
              <a:t>Type: 1011</a:t>
            </a:r>
          </a:p>
          <a:p>
            <a:pPr lvl="1"/>
            <a:r>
              <a:rPr lang="en-GB" dirty="0" smtClean="0"/>
              <a:t>Buffer occupancy: 64 L1 buffers * 8bit + 8 Readout FIFOs * 8 bit = 576bits !</a:t>
            </a:r>
          </a:p>
          <a:p>
            <a:pPr marL="457200" lvl="1" indent="0">
              <a:buNone/>
            </a:pPr>
            <a:r>
              <a:rPr lang="en-GB" dirty="0" smtClean="0"/>
              <a:t>(can also be read via control/monitoring interface)</a:t>
            </a:r>
            <a:endParaRPr lang="en-GB" dirty="0"/>
          </a:p>
          <a:p>
            <a:r>
              <a:rPr lang="en-GB" dirty="0"/>
              <a:t>Counter </a:t>
            </a:r>
            <a:r>
              <a:rPr lang="en-GB" dirty="0" smtClean="0"/>
              <a:t>overflow</a:t>
            </a:r>
          </a:p>
          <a:p>
            <a:pPr lvl="1"/>
            <a:r>
              <a:rPr lang="en-GB" dirty="0" smtClean="0"/>
              <a:t>Type: 1100</a:t>
            </a:r>
            <a:endParaRPr lang="en-GB" dirty="0"/>
          </a:p>
          <a:p>
            <a:r>
              <a:rPr lang="en-GB" dirty="0"/>
              <a:t>TDC </a:t>
            </a:r>
            <a:r>
              <a:rPr lang="en-GB" dirty="0" smtClean="0"/>
              <a:t>measurements:</a:t>
            </a:r>
          </a:p>
          <a:p>
            <a:pPr lvl="1"/>
            <a:r>
              <a:rPr lang="en-GB" dirty="0" smtClean="0"/>
              <a:t>Type: 0xxx (xxx part of channel ID)</a:t>
            </a:r>
          </a:p>
        </p:txBody>
      </p:sp>
    </p:spTree>
    <p:extLst>
      <p:ext uri="{BB962C8B-B14F-4D97-AF65-F5344CB8AC3E}">
        <p14:creationId xmlns:p14="http://schemas.microsoft.com/office/powerpoint/2010/main" val="308066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32bit frames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871700" y="2492896"/>
            <a:ext cx="3024336" cy="28803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Event ID (12)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59532" y="2492896"/>
            <a:ext cx="151216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(4)=1000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896036" y="2492896"/>
            <a:ext cx="2880320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Bx</a:t>
            </a:r>
            <a:r>
              <a:rPr lang="en-GB" dirty="0" smtClean="0"/>
              <a:t> ID (12)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7776356" y="2492896"/>
            <a:ext cx="972108" cy="288032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Div</a:t>
            </a:r>
            <a:r>
              <a:rPr lang="en-GB" dirty="0" smtClean="0"/>
              <a:t>(4)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87524" y="2204864"/>
            <a:ext cx="1423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Event header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871700" y="3248980"/>
            <a:ext cx="3024336" cy="28803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Event ID (12)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359532" y="3248980"/>
            <a:ext cx="151216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(4)=1001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6876256" y="3248980"/>
            <a:ext cx="1872208" cy="2880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#Hits/check (8)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4896036" y="3248980"/>
            <a:ext cx="2016224" cy="288032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Flags(8)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23528" y="2924944"/>
            <a:ext cx="1322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Event trailer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359532" y="3933056"/>
            <a:ext cx="151216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(4)=1010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1871700" y="3933056"/>
            <a:ext cx="6876764" cy="288032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Error/status flags, TBC (28)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287524" y="3609020"/>
            <a:ext cx="1384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Errors/status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59532" y="4581128"/>
            <a:ext cx="151216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(4)=1011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3491880" y="4581128"/>
            <a:ext cx="5256584" cy="288032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Monitoring data, TBC (20)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287524" y="4257092"/>
            <a:ext cx="715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Monitoring data, possibly with sub-types to </a:t>
            </a:r>
            <a:r>
              <a:rPr lang="en-GB" dirty="0" smtClean="0"/>
              <a:t>read out </a:t>
            </a:r>
            <a:r>
              <a:rPr lang="en-GB" dirty="0" smtClean="0"/>
              <a:t>all buffer occupancies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359532" y="5229200"/>
            <a:ext cx="151216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(4)=1100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1871700" y="5229200"/>
            <a:ext cx="6876764" cy="288032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TBC (28)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51520" y="4905164"/>
            <a:ext cx="2291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Coarse count overflow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1511660" y="1340768"/>
            <a:ext cx="7200800" cy="2880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TDC data (31)</a:t>
            </a:r>
            <a:endParaRPr lang="en-GB" dirty="0"/>
          </a:p>
        </p:txBody>
      </p:sp>
      <p:sp>
        <p:nvSpPr>
          <p:cNvPr id="46" name="Rectangle 45"/>
          <p:cNvSpPr/>
          <p:nvPr/>
        </p:nvSpPr>
        <p:spPr>
          <a:xfrm>
            <a:off x="323528" y="1340768"/>
            <a:ext cx="1188132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(1)=0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323528" y="944724"/>
            <a:ext cx="192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TDC measurement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359532" y="5849888"/>
            <a:ext cx="1512168" cy="28803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Type (4)=1111</a:t>
            </a:r>
            <a:endParaRPr lang="en-GB" dirty="0"/>
          </a:p>
        </p:txBody>
      </p:sp>
      <p:sp>
        <p:nvSpPr>
          <p:cNvPr id="49" name="Rectangle 48"/>
          <p:cNvSpPr/>
          <p:nvPr/>
        </p:nvSpPr>
        <p:spPr>
          <a:xfrm>
            <a:off x="1871700" y="5849888"/>
            <a:ext cx="6876764" cy="288032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Undefined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287524" y="5517232"/>
            <a:ext cx="4975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Idle/null (When using 8B/10B this is part of coding)</a:t>
            </a:r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>
            <a:off x="1871700" y="4581128"/>
            <a:ext cx="1620180" cy="2880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Sub-Type (</a:t>
            </a:r>
            <a:r>
              <a:rPr lang="en-GB" dirty="0"/>
              <a:t>8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301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3256</TotalTime>
  <Words>1588</Words>
  <Application>Microsoft Office PowerPoint</Application>
  <PresentationFormat>On-screen Show (4:3)</PresentationFormat>
  <Paragraphs>527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Initial thoughts on “PicoTDC”:  Data framing  Readout Architecture Data buffers and SEU Time offsets/parameters Configuration Monitoring Test</vt:lpstr>
      <vt:lpstr>Time measurement</vt:lpstr>
      <vt:lpstr>4 readout ports, 16 channels  1 readout port, 32 channels</vt:lpstr>
      <vt:lpstr>1 readout port, 64 channels </vt:lpstr>
      <vt:lpstr>Leading + TOT</vt:lpstr>
      <vt:lpstr>Relative to trigger</vt:lpstr>
      <vt:lpstr>Framing</vt:lpstr>
      <vt:lpstr>Data frames</vt:lpstr>
      <vt:lpstr>32bit frames</vt:lpstr>
      <vt:lpstr>Encoding</vt:lpstr>
      <vt:lpstr>Block diagram</vt:lpstr>
      <vt:lpstr>IO and Pins</vt:lpstr>
      <vt:lpstr>Internal buffering</vt:lpstr>
      <vt:lpstr>Latency buffer</vt:lpstr>
      <vt:lpstr>Readout FIFO</vt:lpstr>
      <vt:lpstr>SEU protection</vt:lpstr>
      <vt:lpstr>Time offsets/parameters</vt:lpstr>
      <vt:lpstr>Configuration</vt:lpstr>
      <vt:lpstr>Monitoring</vt:lpstr>
      <vt:lpstr>Test features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measurement</dc:title>
  <dc:creator>Jorgen Christiansen</dc:creator>
  <cp:lastModifiedBy>Jorgen Christiansen</cp:lastModifiedBy>
  <cp:revision>136</cp:revision>
  <cp:lastPrinted>2015-04-01T16:14:27Z</cp:lastPrinted>
  <dcterms:created xsi:type="dcterms:W3CDTF">2006-08-16T00:00:00Z</dcterms:created>
  <dcterms:modified xsi:type="dcterms:W3CDTF">2015-04-07T09:37:07Z</dcterms:modified>
</cp:coreProperties>
</file>