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tif" ContentType="image/t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9"/>
  </p:notesMasterIdLst>
  <p:sldIdLst>
    <p:sldId id="306" r:id="rId5"/>
    <p:sldId id="314" r:id="rId6"/>
    <p:sldId id="358" r:id="rId7"/>
    <p:sldId id="349" r:id="rId8"/>
    <p:sldId id="352" r:id="rId9"/>
    <p:sldId id="348" r:id="rId10"/>
    <p:sldId id="359" r:id="rId11"/>
    <p:sldId id="312" r:id="rId12"/>
    <p:sldId id="344" r:id="rId13"/>
    <p:sldId id="345" r:id="rId14"/>
    <p:sldId id="317" r:id="rId15"/>
    <p:sldId id="268" r:id="rId16"/>
    <p:sldId id="353" r:id="rId17"/>
    <p:sldId id="281" r:id="rId18"/>
    <p:sldId id="270" r:id="rId19"/>
    <p:sldId id="271" r:id="rId20"/>
    <p:sldId id="272" r:id="rId21"/>
    <p:sldId id="273" r:id="rId22"/>
    <p:sldId id="276" r:id="rId23"/>
    <p:sldId id="277" r:id="rId24"/>
    <p:sldId id="279" r:id="rId25"/>
    <p:sldId id="319" r:id="rId26"/>
    <p:sldId id="357" r:id="rId27"/>
    <p:sldId id="356" r:id="rId28"/>
    <p:sldId id="323" r:id="rId29"/>
    <p:sldId id="324" r:id="rId30"/>
    <p:sldId id="283" r:id="rId31"/>
    <p:sldId id="284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  <p:sldId id="341" r:id="rId46"/>
    <p:sldId id="342" r:id="rId47"/>
    <p:sldId id="343" r:id="rId48"/>
  </p:sldIdLst>
  <p:sldSz cx="12192000" cy="6858000"/>
  <p:notesSz cx="6797675" cy="9872663"/>
  <p:defaultTextStyle>
    <a:defPPr>
      <a:defRPr lang="en-US"/>
    </a:defPPr>
    <a:lvl1pPr marL="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7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6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14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92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7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9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2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9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BE3"/>
    <a:srgbClr val="458901"/>
    <a:srgbClr val="894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144" y="78"/>
      </p:cViewPr>
      <p:guideLst>
        <p:guide orient="horz" pos="1139"/>
        <p:guide pos="3817"/>
        <p:guide orient="horz" pos="6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7E034-BA50-4142-A50D-8B5C780B7EF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0B2A0-ABED-4EB5-B28E-CD5A5F2365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033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7" indent="0" algn="ctr">
              <a:buNone/>
              <a:defRPr sz="1800"/>
            </a:lvl3pPr>
            <a:lvl4pPr marL="1371536" indent="0" algn="ctr">
              <a:buNone/>
              <a:defRPr sz="1600"/>
            </a:lvl4pPr>
            <a:lvl5pPr marL="1828714" indent="0" algn="ctr">
              <a:buNone/>
              <a:defRPr sz="1600"/>
            </a:lvl5pPr>
            <a:lvl6pPr marL="2285892" indent="0" algn="ctr">
              <a:buNone/>
              <a:defRPr sz="1600"/>
            </a:lvl6pPr>
            <a:lvl7pPr marL="2743070" indent="0" algn="ctr">
              <a:buNone/>
              <a:defRPr sz="1600"/>
            </a:lvl7pPr>
            <a:lvl8pPr marL="3200249" indent="0" algn="ctr">
              <a:buNone/>
              <a:defRPr sz="1600"/>
            </a:lvl8pPr>
            <a:lvl9pPr marL="365742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214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7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779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 lvl="0">
              <a:defRPr sz="1800"/>
            </a:pPr>
            <a:r>
              <a:rPr sz="5906"/>
              <a:t>Title Text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  <a:lvl2pPr>
              <a:defRPr>
                <a:latin typeface="Helvetica" pitchFamily="34" charset="0"/>
              </a:defRPr>
            </a:lvl2pPr>
            <a:lvl3pPr>
              <a:defRPr>
                <a:latin typeface="Helvetica" pitchFamily="34" charset="0"/>
              </a:defRPr>
            </a:lvl3pPr>
            <a:lvl4pPr>
              <a:defRPr>
                <a:latin typeface="Helvetica" pitchFamily="34" charset="0"/>
              </a:defRPr>
            </a:lvl4pPr>
            <a:lvl5pPr>
              <a:defRPr>
                <a:latin typeface="Helvetica" pitchFamily="34" charset="0"/>
              </a:defRPr>
            </a:lvl5pPr>
          </a:lstStyle>
          <a:p>
            <a:pPr lvl="0">
              <a:defRPr sz="1800"/>
            </a:pPr>
            <a:r>
              <a:rPr sz="2953"/>
              <a:t>Body Level One</a:t>
            </a:r>
          </a:p>
          <a:p>
            <a:pPr lvl="1">
              <a:defRPr sz="1800"/>
            </a:pPr>
            <a:r>
              <a:rPr sz="2953"/>
              <a:t>Body Level Two</a:t>
            </a:r>
          </a:p>
          <a:p>
            <a:pPr lvl="2">
              <a:defRPr sz="1800"/>
            </a:pPr>
            <a:r>
              <a:rPr sz="2953"/>
              <a:t>Body Level Three</a:t>
            </a:r>
          </a:p>
          <a:p>
            <a:pPr lvl="3">
              <a:defRPr sz="1800"/>
            </a:pPr>
            <a:r>
              <a:rPr sz="2953"/>
              <a:t>Body Level Four</a:t>
            </a:r>
          </a:p>
          <a:p>
            <a:pPr lvl="4">
              <a:defRPr sz="1800"/>
            </a:pPr>
            <a:r>
              <a:rPr sz="2953"/>
              <a:t>Body Level Five</a:t>
            </a:r>
          </a:p>
        </p:txBody>
      </p: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67633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>
                <a:latin typeface="Helvetica" pitchFamily="34" charset="0"/>
              </a:defRPr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Helvetica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88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pPr>
              <a:defRPr/>
            </a:pPr>
            <a:r>
              <a:rPr lang="en-US" smtClean="0"/>
              <a:t>Document reference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AAF1184C-E130-4E5E-B213-F85887D0991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853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1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07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55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714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50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45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07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7" indent="0">
              <a:buNone/>
              <a:defRPr sz="2400"/>
            </a:lvl3pPr>
            <a:lvl4pPr marL="1371536" indent="0">
              <a:buNone/>
              <a:defRPr sz="2000"/>
            </a:lvl4pPr>
            <a:lvl5pPr marL="1828714" indent="0">
              <a:buNone/>
              <a:defRPr sz="2000"/>
            </a:lvl5pPr>
            <a:lvl6pPr marL="2285892" indent="0">
              <a:buNone/>
              <a:defRPr sz="2000"/>
            </a:lvl6pPr>
            <a:lvl7pPr marL="2743070" indent="0">
              <a:buNone/>
              <a:defRPr sz="2000"/>
            </a:lvl7pPr>
            <a:lvl8pPr marL="3200249" indent="0">
              <a:buNone/>
              <a:defRPr sz="2000"/>
            </a:lvl8pPr>
            <a:lvl9pPr marL="3657428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63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2C00E-4B7E-4DAB-B559-5AD629EA2E0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18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35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0" indent="-228590" algn="l" defTabSz="91435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4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03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82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60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3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1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7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6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4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92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7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9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2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spa.royalsocietypublishing.org/content/87/595/277" TargetMode="External"/><Relationship Id="rId5" Type="http://schemas.openxmlformats.org/officeDocument/2006/relationships/hyperlink" Target="http://dx.doi.org/10.1103/PhysRev.43.491" TargetMode="External"/><Relationship Id="rId4" Type="http://schemas.openxmlformats.org/officeDocument/2006/relationships/hyperlink" Target="http://en.wikipedia.org/wiki/Digital_object_identifier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tiff"/><Relationship Id="rId4" Type="http://schemas.openxmlformats.org/officeDocument/2006/relationships/image" Target="../media/image22.tiff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42.jpeg"/><Relationship Id="rId3" Type="http://schemas.openxmlformats.org/officeDocument/2006/relationships/image" Target="../media/image35.jpeg"/><Relationship Id="rId7" Type="http://schemas.openxmlformats.org/officeDocument/2006/relationships/image" Target="../media/image38.jpeg"/><Relationship Id="rId12" Type="http://schemas.openxmlformats.org/officeDocument/2006/relationships/image" Target="../media/image41.png"/><Relationship Id="rId2" Type="http://schemas.openxmlformats.org/officeDocument/2006/relationships/image" Target="../media/image34.jpeg"/><Relationship Id="rId16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0.png"/><Relationship Id="rId5" Type="http://schemas.openxmlformats.org/officeDocument/2006/relationships/image" Target="../media/image36.jpeg"/><Relationship Id="rId15" Type="http://schemas.microsoft.com/office/2007/relationships/hdphoto" Target="../media/hdphoto5.wdp"/><Relationship Id="rId10" Type="http://schemas.microsoft.com/office/2007/relationships/hdphoto" Target="../media/hdphoto4.wdp"/><Relationship Id="rId4" Type="http://schemas.microsoft.com/office/2007/relationships/hdphoto" Target="../media/hdphoto2.wdp"/><Relationship Id="rId9" Type="http://schemas.openxmlformats.org/officeDocument/2006/relationships/image" Target="../media/image39.jpeg"/><Relationship Id="rId1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42.jpeg"/><Relationship Id="rId3" Type="http://schemas.openxmlformats.org/officeDocument/2006/relationships/image" Target="../media/image35.jpeg"/><Relationship Id="rId7" Type="http://schemas.openxmlformats.org/officeDocument/2006/relationships/image" Target="../media/image38.jpeg"/><Relationship Id="rId12" Type="http://schemas.openxmlformats.org/officeDocument/2006/relationships/image" Target="../media/image41.png"/><Relationship Id="rId17" Type="http://schemas.openxmlformats.org/officeDocument/2006/relationships/image" Target="../media/image45.jpeg"/><Relationship Id="rId2" Type="http://schemas.openxmlformats.org/officeDocument/2006/relationships/image" Target="../media/image34.jpeg"/><Relationship Id="rId16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0.png"/><Relationship Id="rId5" Type="http://schemas.openxmlformats.org/officeDocument/2006/relationships/image" Target="../media/image36.jpeg"/><Relationship Id="rId15" Type="http://schemas.microsoft.com/office/2007/relationships/hdphoto" Target="../media/hdphoto9.wdp"/><Relationship Id="rId10" Type="http://schemas.microsoft.com/office/2007/relationships/hdphoto" Target="../media/hdphoto8.wdp"/><Relationship Id="rId4" Type="http://schemas.microsoft.com/office/2007/relationships/hdphoto" Target="../media/hdphoto6.wdp"/><Relationship Id="rId9" Type="http://schemas.openxmlformats.org/officeDocument/2006/relationships/image" Target="../media/image39.jpeg"/><Relationship Id="rId1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mailto:drescher@th.physik.uni-frankfurt.de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17839" y="0"/>
            <a:ext cx="12209839" cy="74822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2200" y="167062"/>
            <a:ext cx="2039411" cy="233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3773"/>
            <a:ext cx="10515600" cy="1325563"/>
          </a:xfrm>
        </p:spPr>
        <p:txBody>
          <a:bodyPr/>
          <a:lstStyle/>
          <a:p>
            <a:r>
              <a:rPr lang="tr-TR" dirty="0" smtClean="0">
                <a:latin typeface="Helvetica" pitchFamily="34" charset="0"/>
              </a:rPr>
              <a:t>Tarihçe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153622"/>
            <a:ext cx="5157787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Charles T. R. Wilson (1869 - 1959)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977534"/>
            <a:ext cx="5157787" cy="1316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" dirty="0" smtClean="0">
                <a:latin typeface="Helvetica" pitchFamily="34" charset="0"/>
              </a:rPr>
              <a:t>İskoçyalı fizikçi Charles T. R. Wilson ilk bulut odası deneyini 1911’de yaptı ve 1927’de Nobel ödülünü kazandı.</a:t>
            </a: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153622"/>
            <a:ext cx="5183188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Carl Anderson (1905 - 1991)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977534"/>
            <a:ext cx="5424853" cy="3684588"/>
          </a:xfrm>
        </p:spPr>
        <p:txBody>
          <a:bodyPr/>
          <a:lstStyle/>
          <a:p>
            <a:pPr marL="0" lvl="0" indent="0">
              <a:buNone/>
            </a:pPr>
            <a:r>
              <a:rPr lang="tr-TR" sz="2000" dirty="0" smtClean="0">
                <a:latin typeface="Helvetica" pitchFamily="34" charset="0"/>
              </a:rPr>
              <a:t>Bu fizikçi bulut odasını kullanarak 1932’de pozitron ve 1936’da </a:t>
            </a:r>
            <a:r>
              <a:rPr lang="tr-TR" sz="2000" dirty="0" err="1" smtClean="0">
                <a:latin typeface="Helvetica" pitchFamily="34" charset="0"/>
              </a:rPr>
              <a:t>müonu</a:t>
            </a:r>
            <a:r>
              <a:rPr lang="tr-TR" sz="2000" dirty="0" smtClean="0">
                <a:latin typeface="Helvetica" pitchFamily="34" charset="0"/>
              </a:rPr>
              <a:t> keşfetti. 1936’da Nobel ödülünü kazandı</a:t>
            </a:r>
            <a:r>
              <a:rPr lang="en-US" sz="2000" dirty="0" smtClean="0">
                <a:latin typeface="Helvetica" pitchFamily="34" charset="0"/>
              </a:rPr>
              <a:t>.</a:t>
            </a:r>
            <a:endParaRPr lang="en-US" sz="2000" dirty="0">
              <a:latin typeface="Helvetica" pitchFamily="34" charset="0"/>
            </a:endParaRPr>
          </a:p>
          <a:p>
            <a:endParaRPr lang="en-GB" dirty="0"/>
          </a:p>
        </p:txBody>
      </p:sp>
      <p:pic>
        <p:nvPicPr>
          <p:cNvPr id="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1583" y="3068514"/>
            <a:ext cx="3399695" cy="236513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asted-imag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tretch>
            <a:fillRect/>
          </a:stretch>
        </p:blipFill>
        <p:spPr>
          <a:xfrm>
            <a:off x="7228499" y="2933554"/>
            <a:ext cx="2848481" cy="272856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Rectangle 9"/>
          <p:cNvSpPr/>
          <p:nvPr/>
        </p:nvSpPr>
        <p:spPr>
          <a:xfrm>
            <a:off x="6185268" y="5794063"/>
            <a:ext cx="54117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/>
            </a:pPr>
            <a:r>
              <a:rPr lang="en-US" sz="1100" i="1" dirty="0">
                <a:latin typeface="Helvetica" pitchFamily="34" charset="0"/>
              </a:rPr>
              <a:t>Carl D. Anderson (1905–1991) - Anderson, Carl D. (1933</a:t>
            </a:r>
            <a:r>
              <a:rPr lang="en-US" sz="1100" i="1" dirty="0" smtClean="0">
                <a:latin typeface="Helvetica" pitchFamily="34" charset="0"/>
              </a:rPr>
              <a:t>).  </a:t>
            </a:r>
            <a:r>
              <a:rPr lang="en-US" sz="1100" i="1" dirty="0">
                <a:latin typeface="Helvetica" pitchFamily="34" charset="0"/>
              </a:rPr>
              <a:t>"The Positive Electron". Physical Review 43 (6): 491–494. 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4"/>
              </a:rPr>
              <a:t>DOI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: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5"/>
              </a:rPr>
              <a:t>10.1103/PhysRev.43.491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9788" y="5624786"/>
            <a:ext cx="48664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i="1" dirty="0">
                <a:latin typeface="Helvetica" pitchFamily="34" charset="0"/>
              </a:rPr>
              <a:t>C. T. R. WILSON: On an Expansion Apparatus for Making Visible the Tracks of </a:t>
            </a:r>
            <a:r>
              <a:rPr lang="en-US" sz="1100" i="1" dirty="0" err="1">
                <a:latin typeface="Helvetica" pitchFamily="34" charset="0"/>
              </a:rPr>
              <a:t>Ionising</a:t>
            </a:r>
            <a:r>
              <a:rPr lang="en-US" sz="1100" i="1" dirty="0">
                <a:latin typeface="Helvetica" pitchFamily="34" charset="0"/>
              </a:rPr>
              <a:t> Particles in Gases and Some Results Obtained by Its Use. Proc. R. Soc. </a:t>
            </a:r>
            <a:r>
              <a:rPr lang="en-US" sz="1100" i="1" dirty="0" err="1">
                <a:latin typeface="Helvetica" pitchFamily="34" charset="0"/>
              </a:rPr>
              <a:t>Lond</a:t>
            </a:r>
            <a:r>
              <a:rPr lang="en-US" sz="1100" i="1" dirty="0">
                <a:latin typeface="Helvetica" pitchFamily="34" charset="0"/>
              </a:rPr>
              <a:t>. A. 1912 87 277-292  DOI:</a:t>
            </a:r>
            <a:r>
              <a:rPr lang="en-US" sz="1100" i="1" dirty="0">
                <a:latin typeface="Helvetica" pitchFamily="34" charset="0"/>
                <a:hlinkClick r:id="rId6"/>
              </a:rPr>
              <a:t>10.1098/rspa.1912.0081</a:t>
            </a:r>
            <a:endParaRPr lang="en-US" sz="1100" i="1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9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ea typeface="Helvetica Neue Thin"/>
                <a:cs typeface="Helvetica Neue Thin"/>
                <a:sym typeface="Helvetica Neue Thin"/>
              </a:rPr>
              <a:t>Adım adım kılavuz</a:t>
            </a:r>
            <a:endParaRPr lang="de-DE" dirty="0"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59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dirty="0" smtClean="0">
                <a:latin typeface="Helvetica" pitchFamily="34" charset="0"/>
              </a:rPr>
              <a:t>Kendi bulut odanızı yapın – adım adım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860" y="1825625"/>
            <a:ext cx="6550280" cy="4351338"/>
          </a:xfrm>
        </p:spPr>
      </p:pic>
    </p:spTree>
    <p:extLst>
      <p:ext uri="{BB962C8B-B14F-4D97-AF65-F5344CB8AC3E}">
        <p14:creationId xmlns:p14="http://schemas.microsoft.com/office/powerpoint/2010/main" val="221964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dirty="0">
                <a:latin typeface="Helvetica" pitchFamily="34" charset="0"/>
              </a:rPr>
              <a:t>Kendi bulut </a:t>
            </a:r>
            <a:r>
              <a:rPr lang="tr-TR" dirty="0" smtClean="0">
                <a:latin typeface="Helvetica" pitchFamily="34" charset="0"/>
              </a:rPr>
              <a:t>odanızı yapın </a:t>
            </a:r>
            <a:r>
              <a:rPr lang="tr-TR" dirty="0">
                <a:latin typeface="Helvetica" pitchFamily="34" charset="0"/>
              </a:rPr>
              <a:t>– adım adım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249551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dirty="0">
                <a:latin typeface="Helvetica" pitchFamily="34" charset="0"/>
              </a:rPr>
              <a:t>Kendi bulut </a:t>
            </a:r>
            <a:r>
              <a:rPr lang="tr-TR" dirty="0" smtClean="0">
                <a:latin typeface="Helvetica" pitchFamily="34" charset="0"/>
              </a:rPr>
              <a:t>odanızı yapın </a:t>
            </a:r>
            <a:r>
              <a:rPr lang="tr-TR" dirty="0">
                <a:latin typeface="Helvetica" pitchFamily="34" charset="0"/>
              </a:rPr>
              <a:t>– adım adım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6" name="pasted-image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3140191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1471473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t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502" y="4808909"/>
            <a:ext cx="1584000" cy="1584000"/>
          </a:xfrm>
          <a:prstGeom prst="rect">
            <a:avLst/>
          </a:prstGeom>
          <a:ln w="12700">
            <a:miter lim="400000"/>
          </a:ln>
          <a:effectLst/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110" y="1833860"/>
            <a:ext cx="2890771" cy="435240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457" y="1835833"/>
            <a:ext cx="2890940" cy="43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2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dirty="0">
                <a:latin typeface="Helvetica" pitchFamily="34" charset="0"/>
              </a:rPr>
              <a:t>Kendi bulut </a:t>
            </a:r>
            <a:r>
              <a:rPr lang="tr-TR" dirty="0" smtClean="0">
                <a:latin typeface="Helvetica" pitchFamily="34" charset="0"/>
              </a:rPr>
              <a:t>odanızı yapın </a:t>
            </a:r>
            <a:r>
              <a:rPr lang="tr-TR" dirty="0">
                <a:latin typeface="Helvetica" pitchFamily="34" charset="0"/>
              </a:rPr>
              <a:t>– adım adım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7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171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dirty="0">
                <a:latin typeface="Helvetica" pitchFamily="34" charset="0"/>
              </a:rPr>
              <a:t>Kendi bulut </a:t>
            </a:r>
            <a:r>
              <a:rPr lang="tr-TR" dirty="0" smtClean="0">
                <a:latin typeface="Helvetica" pitchFamily="34" charset="0"/>
              </a:rPr>
              <a:t>odanızı yapın </a:t>
            </a:r>
            <a:r>
              <a:rPr lang="tr-TR" dirty="0">
                <a:latin typeface="Helvetica" pitchFamily="34" charset="0"/>
              </a:rPr>
              <a:t>– adım adım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6580"/>
            <a:ext cx="6551452" cy="4351338"/>
          </a:xfrm>
        </p:spPr>
      </p:pic>
      <p:pic>
        <p:nvPicPr>
          <p:cNvPr id="8" name="Content Placeholder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072" y="1826580"/>
            <a:ext cx="2888041" cy="4348287"/>
          </a:xfrm>
          <a:prstGeom prst="rect">
            <a:avLst/>
          </a:prstGeom>
        </p:spPr>
      </p:pic>
      <p:pic>
        <p:nvPicPr>
          <p:cNvPr id="7" name="pasted-image.tif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360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dirty="0">
                <a:latin typeface="Helvetica" pitchFamily="34" charset="0"/>
              </a:rPr>
              <a:t>Kendi bulut </a:t>
            </a:r>
            <a:r>
              <a:rPr lang="tr-TR" dirty="0" smtClean="0">
                <a:latin typeface="Helvetica" pitchFamily="34" charset="0"/>
              </a:rPr>
              <a:t>odanızı yapın </a:t>
            </a:r>
            <a:r>
              <a:rPr lang="tr-TR" dirty="0">
                <a:latin typeface="Helvetica" pitchFamily="34" charset="0"/>
              </a:rPr>
              <a:t>– adım adım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8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161596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dirty="0">
                <a:latin typeface="Helvetica" pitchFamily="34" charset="0"/>
              </a:rPr>
              <a:t>Kendi bulut </a:t>
            </a:r>
            <a:r>
              <a:rPr lang="tr-TR" dirty="0" smtClean="0">
                <a:latin typeface="Helvetica" pitchFamily="34" charset="0"/>
              </a:rPr>
              <a:t>odanızı yapın </a:t>
            </a:r>
            <a:r>
              <a:rPr lang="tr-TR" dirty="0">
                <a:latin typeface="Helvetica" pitchFamily="34" charset="0"/>
              </a:rPr>
              <a:t>– adım adım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42514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dirty="0">
                <a:latin typeface="Helvetica" pitchFamily="34" charset="0"/>
              </a:rPr>
              <a:t>Kendi bulut </a:t>
            </a:r>
            <a:r>
              <a:rPr lang="tr-TR" dirty="0" smtClean="0">
                <a:latin typeface="Helvetica" pitchFamily="34" charset="0"/>
              </a:rPr>
              <a:t>odanızı yapın </a:t>
            </a:r>
            <a:r>
              <a:rPr lang="tr-TR" dirty="0">
                <a:latin typeface="Helvetica" pitchFamily="34" charset="0"/>
              </a:rPr>
              <a:t>– adım adım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grpSp>
        <p:nvGrpSpPr>
          <p:cNvPr id="3" name="Group 2"/>
          <p:cNvGrpSpPr/>
          <p:nvPr/>
        </p:nvGrpSpPr>
        <p:grpSpPr>
          <a:xfrm>
            <a:off x="8889739" y="5201375"/>
            <a:ext cx="3233745" cy="1584000"/>
            <a:chOff x="8889739" y="5201375"/>
            <a:chExt cx="3233745" cy="1584000"/>
          </a:xfrm>
        </p:grpSpPr>
        <p:pic>
          <p:nvPicPr>
            <p:cNvPr id="7" name="pasted-image.tif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39484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" name="pasted-image.tif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9739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</p:grpSp>
    </p:spTree>
    <p:extLst>
      <p:ext uri="{BB962C8B-B14F-4D97-AF65-F5344CB8AC3E}">
        <p14:creationId xmlns:p14="http://schemas.microsoft.com/office/powerpoint/2010/main" val="374709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483" y="2476499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2476499"/>
            <a:ext cx="1905000" cy="1905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" name="Group 43"/>
          <p:cNvGrpSpPr/>
          <p:nvPr/>
        </p:nvGrpSpPr>
        <p:grpSpPr>
          <a:xfrm>
            <a:off x="7833867" y="2476499"/>
            <a:ext cx="1905001" cy="1905001"/>
            <a:chOff x="0" y="0"/>
            <a:chExt cx="3810000" cy="3810000"/>
          </a:xfrm>
        </p:grpSpPr>
        <p:sp>
          <p:nvSpPr>
            <p:cNvPr id="7" name="Shape 39"/>
            <p:cNvSpPr/>
            <p:nvPr/>
          </p:nvSpPr>
          <p:spPr>
            <a:xfrm>
              <a:off x="0" y="0"/>
              <a:ext cx="3810000" cy="381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8" name="Shape 40"/>
            <p:cNvSpPr/>
            <p:nvPr/>
          </p:nvSpPr>
          <p:spPr>
            <a:xfrm>
              <a:off x="130174" y="133348"/>
              <a:ext cx="3568701" cy="3568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0B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9" name="Shape 41"/>
            <p:cNvSpPr/>
            <p:nvPr/>
          </p:nvSpPr>
          <p:spPr>
            <a:xfrm>
              <a:off x="532891" y="532891"/>
              <a:ext cx="2744218" cy="2744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pic>
          <p:nvPicPr>
            <p:cNvPr id="10" name="pasted-image.tif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059" y="827059"/>
              <a:ext cx="2155882" cy="21558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S‘Cool LAB kurallar</a:t>
            </a:r>
            <a:r>
              <a:rPr lang="tr-TR" dirty="0" smtClean="0">
                <a:latin typeface="Helvetica" pitchFamily="34" charset="0"/>
              </a:rPr>
              <a:t>ı</a:t>
            </a: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40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>
                <a:latin typeface="Helvetica" pitchFamily="34" charset="0"/>
              </a:rPr>
              <a:t>Kendi bulut </a:t>
            </a:r>
            <a:r>
              <a:rPr lang="tr-TR" dirty="0" smtClean="0">
                <a:latin typeface="Helvetica" pitchFamily="34" charset="0"/>
              </a:rPr>
              <a:t>odanızı yapın </a:t>
            </a:r>
            <a:r>
              <a:rPr lang="tr-TR" dirty="0">
                <a:latin typeface="Helvetica" pitchFamily="34" charset="0"/>
              </a:rPr>
              <a:t>– adım adım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87397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>
                <a:latin typeface="Helvetica" pitchFamily="34" charset="0"/>
              </a:rPr>
              <a:t>Kendi bulut </a:t>
            </a:r>
            <a:r>
              <a:rPr lang="tr-TR" dirty="0" smtClean="0">
                <a:latin typeface="Helvetica" pitchFamily="34" charset="0"/>
              </a:rPr>
              <a:t>odanızı yapın </a:t>
            </a:r>
            <a:r>
              <a:rPr lang="tr-TR" dirty="0">
                <a:latin typeface="Helvetica" pitchFamily="34" charset="0"/>
              </a:rPr>
              <a:t>– adım adım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605" y="1825625"/>
            <a:ext cx="6550789" cy="4351338"/>
          </a:xfrm>
        </p:spPr>
      </p:pic>
    </p:spTree>
    <p:extLst>
      <p:ext uri="{BB962C8B-B14F-4D97-AF65-F5344CB8AC3E}">
        <p14:creationId xmlns:p14="http://schemas.microsoft.com/office/powerpoint/2010/main" val="54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tr-T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Kendi parçacık algıcınızı yapın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☞ </a:t>
            </a:r>
            <a:r>
              <a:rPr lang="tr-TR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Kendi parçacık </a:t>
            </a:r>
            <a:r>
              <a:rPr lang="tr-T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algıcınızı yapın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 smtClean="0"/>
              <a:t>Görevler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tr-TR" dirty="0" smtClean="0"/>
              <a:t>Bulut odanızı gözlemleyin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tr-TR" dirty="0" smtClean="0"/>
              <a:t>En uygun fener ve gözlem konumunu bularak parçacıkları gözlemleyin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tr-TR" dirty="0" smtClean="0"/>
              <a:t>Gördüğünüz izleri tarif edin (şekil, </a:t>
            </a:r>
            <a:r>
              <a:rPr lang="tr-TR" dirty="0"/>
              <a:t>u</a:t>
            </a:r>
            <a:r>
              <a:rPr lang="tr-TR" dirty="0" smtClean="0"/>
              <a:t>zunluk, genişlik vb.)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tr-TR" dirty="0" smtClean="0"/>
              <a:t>İzlerin sebeplerini tartışın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tr-TR" dirty="0" smtClean="0"/>
              <a:t>1 dakika içinde gördüğünüz izleri sayın ve bu ölçümü 2 kere tekrarlayın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15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tr-T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Temizlik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5538075" y="4156364"/>
            <a:ext cx="2157270" cy="2612754"/>
            <a:chOff x="3865477" y="3142557"/>
            <a:chExt cx="1425656" cy="2066900"/>
          </a:xfrm>
        </p:grpSpPr>
        <p:cxnSp>
          <p:nvCxnSpPr>
            <p:cNvPr id="60" name="Straight Arrow Connector 59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ounded Rectangle 58"/>
            <p:cNvSpPr/>
            <p:nvPr/>
          </p:nvSpPr>
          <p:spPr>
            <a:xfrm>
              <a:off x="3865477" y="4059027"/>
              <a:ext cx="1425656" cy="1150430"/>
            </a:xfrm>
            <a:prstGeom prst="roundRect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76" r="-1"/>
          <a:stretch/>
        </p:blipFill>
        <p:spPr>
          <a:xfrm>
            <a:off x="5535701" y="5333765"/>
            <a:ext cx="2159644" cy="1422058"/>
          </a:xfrm>
          <a:prstGeom prst="round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0124" y="5192175"/>
            <a:ext cx="9864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dirty="0" smtClean="0">
                <a:solidFill>
                  <a:schemeClr val="accent5"/>
                </a:solidFill>
              </a:rPr>
              <a:t>!</a:t>
            </a:r>
            <a:endParaRPr lang="en-GB" sz="115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3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tr-TR" dirty="0" smtClean="0">
                <a:ea typeface="Helvetica Neue Thin"/>
                <a:cs typeface="Helvetica Neue Thin"/>
                <a:sym typeface="Helvetica Neue Thin"/>
              </a:rPr>
              <a:t>Tartışma ve açıklamalar</a:t>
            </a:r>
            <a:endParaRPr lang="de-DE" dirty="0"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1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Ek bilgiler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3867" dirty="0"/>
              <a:t>Air Shower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813106" y="6306844"/>
            <a:ext cx="5142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http://th.physik.uni-frankfurt.de/~drescher/CASSIM/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2900" y="1715589"/>
            <a:ext cx="11517923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Cosmic Ray Air Shower Pictures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/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by H.-J.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Drescher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  <a:hlinkClick r:id="rId2"/>
              </a:rPr>
              <a:t>drescher@th.physik.uni-frankfurt.de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Air showers are cascades of secondary particles induced in the atmosphere by high energy cosmic rays. What you see here is a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visualisation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of realistic simulations of these showers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Of course, not all of the particles in a shower are displayed, there are far too many! The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fraction displayed here is about 1e-6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sampled with a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thinning algorithm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8" name="Screen Shot 2013-11-21 at 15.22.0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0579" y="3968516"/>
            <a:ext cx="3027485" cy="227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5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ny-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631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1948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338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Çantalar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5625"/>
            <a:ext cx="2053112" cy="4351338"/>
          </a:xfrm>
        </p:spPr>
        <p:txBody>
          <a:bodyPr/>
          <a:lstStyle/>
          <a:p>
            <a:pPr marL="0" indent="0" algn="r">
              <a:buNone/>
            </a:pPr>
            <a:r>
              <a:rPr lang="tr-TR" dirty="0" smtClean="0"/>
              <a:t>Olası kazaları engellemek </a:t>
            </a:r>
            <a:r>
              <a:rPr lang="tr-TR" dirty="0" smtClean="0"/>
              <a:t>için lütfen çantalarınızı ayrılmış raflara bırakın</a:t>
            </a:r>
            <a:endParaRPr lang="tr-TR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7951630" y="2895810"/>
            <a:ext cx="180000" cy="815078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32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699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4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3269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5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2" y="0"/>
            <a:ext cx="9143998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8575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6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5571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7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092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8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5882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9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8479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0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9243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1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8424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2701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Helvetica" pitchFamily="34" charset="0"/>
              </a:rPr>
              <a:t>Acil çıkışlar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00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all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8901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ee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2399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gamma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3518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hadr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6386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mu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-17585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3378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tr-TR" dirty="0" smtClean="0">
                <a:latin typeface="Helvetica" pitchFamily="34" charset="0"/>
              </a:rPr>
              <a:t>Toplanma noktası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262554" y="1825625"/>
            <a:ext cx="7666892" cy="4252793"/>
            <a:chOff x="2347547" y="1195754"/>
            <a:chExt cx="5486400" cy="3095625"/>
          </a:xfrm>
        </p:grpSpPr>
        <p:pic>
          <p:nvPicPr>
            <p:cNvPr id="5" name="Picture 54" descr="img_20140827_75dc93c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347547" y="1195754"/>
              <a:ext cx="5486400" cy="30956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5" descr="http://www.health-safety-signs.uk.com/productimages/Aluminium-assembly-point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5614" y="2495916"/>
              <a:ext cx="371475" cy="4953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1" y="2524369"/>
            <a:ext cx="797168" cy="63304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41854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Helvetica" pitchFamily="34" charset="0"/>
              </a:rPr>
              <a:t>Tuvaletler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89769" y="1825625"/>
            <a:ext cx="6012462" cy="435133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069" y="4978268"/>
            <a:ext cx="539261" cy="40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600" y="2046472"/>
            <a:ext cx="539261" cy="40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599" y="4111717"/>
            <a:ext cx="539261" cy="40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246" y="2360246"/>
            <a:ext cx="1195753" cy="94566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5607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Bulut Odası Deneyi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851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Helvetica" pitchFamily="34" charset="0"/>
              </a:rPr>
              <a:t>Taslak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tr-T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Tarihçe</a:t>
            </a:r>
            <a:endParaRPr lang="de-DE" dirty="0" smtClean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tr-T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Adım adım kılavuz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tr-T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Kendi parçacık algıcınızı yapın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tr-TR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</a:t>
            </a:r>
            <a:r>
              <a:rPr lang="tr-T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emizlik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tr-T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Tartışma ve açıklamalar</a:t>
            </a:r>
            <a:endParaRPr lang="de-DE" dirty="0" smtClean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lvl="0" indent="0">
              <a:lnSpc>
                <a:spcPct val="150000"/>
              </a:lnSpc>
              <a:buNone/>
              <a:defRPr sz="1800"/>
            </a:pP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indent="0">
              <a:buNone/>
            </a:pP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1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Tarihçe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05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C69DF681D8F04D98763E1E46814A0A" ma:contentTypeVersion="0" ma:contentTypeDescription="Create a new document." ma:contentTypeScope="" ma:versionID="c27b7ab03bc65535b129c1acdd7199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6B2B10-6ADC-447C-AE69-9937800BFA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FA1DB94-82A1-41FF-9A64-105CFA46A06B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25BB22F-9204-4580-A310-06F7523E398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4233</TotalTime>
  <Words>312</Words>
  <Application>Microsoft Office PowerPoint</Application>
  <PresentationFormat>Widescreen</PresentationFormat>
  <Paragraphs>54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ＭＳ Ｐゴシック</vt:lpstr>
      <vt:lpstr>Arial</vt:lpstr>
      <vt:lpstr>Calibri</vt:lpstr>
      <vt:lpstr>Calibri Light</vt:lpstr>
      <vt:lpstr>Helvetica</vt:lpstr>
      <vt:lpstr>Helvetica Neue Thin</vt:lpstr>
      <vt:lpstr>Wingdings</vt:lpstr>
      <vt:lpstr>Office Theme</vt:lpstr>
      <vt:lpstr>PowerPoint Presentation</vt:lpstr>
      <vt:lpstr>S‘Cool LAB kuralları</vt:lpstr>
      <vt:lpstr>Çantalar</vt:lpstr>
      <vt:lpstr>Acil çıkışlar</vt:lpstr>
      <vt:lpstr>Toplanma noktası</vt:lpstr>
      <vt:lpstr>Tuvaletler</vt:lpstr>
      <vt:lpstr>Bulut Odası Deneyi</vt:lpstr>
      <vt:lpstr>Taslak</vt:lpstr>
      <vt:lpstr>Tarihçe</vt:lpstr>
      <vt:lpstr>Tarihçe</vt:lpstr>
      <vt:lpstr>Adım adım kılavuz</vt:lpstr>
      <vt:lpstr>Kendi bulut odanızı yapın – adım adım</vt:lpstr>
      <vt:lpstr>Kendi bulut odanızı yapın – adım adım</vt:lpstr>
      <vt:lpstr>Kendi bulut odanızı yapın – adım adım</vt:lpstr>
      <vt:lpstr>Kendi bulut odanızı yapın – adım adım</vt:lpstr>
      <vt:lpstr>Kendi bulut odanızı yapın – adım adım</vt:lpstr>
      <vt:lpstr>Kendi bulut odanızı yapın – adım adım</vt:lpstr>
      <vt:lpstr>Kendi bulut odanızı yapın – adım adım</vt:lpstr>
      <vt:lpstr>Kendi bulut odanızı yapın – adım adım</vt:lpstr>
      <vt:lpstr>Kendi bulut odanızı yapın – adım adım</vt:lpstr>
      <vt:lpstr>Kendi bulut odanızı yapın – adım adım</vt:lpstr>
      <vt:lpstr>☞ Kendi parçacık algıcınızı yapın</vt:lpstr>
      <vt:lpstr>☞ Kendi parçacık algıcınızı yapın</vt:lpstr>
      <vt:lpstr>☞ Temizlik</vt:lpstr>
      <vt:lpstr>Tartışma ve açıklamalar</vt:lpstr>
      <vt:lpstr>Ek bilgiler</vt:lpstr>
      <vt:lpstr>Air Shower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Woithe</dc:creator>
  <cp:lastModifiedBy>Serhat Atay</cp:lastModifiedBy>
  <cp:revision>104</cp:revision>
  <cp:lastPrinted>2014-08-29T11:28:05Z</cp:lastPrinted>
  <dcterms:created xsi:type="dcterms:W3CDTF">2014-08-27T09:53:32Z</dcterms:created>
  <dcterms:modified xsi:type="dcterms:W3CDTF">2015-07-14T10:29:39Z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0x010100FCC69DF681D8F04D98763E1E46814A0A</vt:lpwstr>
  </property>
</Properties>
</file>