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307" r:id="rId3"/>
    <p:sldId id="302" r:id="rId4"/>
    <p:sldId id="298" r:id="rId5"/>
    <p:sldId id="306" r:id="rId6"/>
    <p:sldId id="299" r:id="rId7"/>
    <p:sldId id="301" r:id="rId8"/>
    <p:sldId id="308" r:id="rId9"/>
    <p:sldId id="309" r:id="rId10"/>
    <p:sldId id="310" r:id="rId11"/>
    <p:sldId id="311" r:id="rId12"/>
    <p:sldId id="312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9" autoAdjust="0"/>
    <p:restoredTop sz="88567" autoAdjust="0"/>
  </p:normalViewPr>
  <p:slideViewPr>
    <p:cSldViewPr snapToGrid="0" snapToObjects="1">
      <p:cViewPr>
        <p:scale>
          <a:sx n="100" d="100"/>
          <a:sy n="100" d="100"/>
        </p:scale>
        <p:origin x="-1360" y="-456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noFill/>
            <a:ln>
              <a:solidFill>
                <a:schemeClr val="tx2"/>
              </a:solidFill>
            </a:ln>
            <a:effectLst>
              <a:outerShdw blurRad="57150" dist="50800" dir="2700000" algn="tl" rotWithShape="0">
                <a:schemeClr val="accent2">
                  <a:alpha val="43000"/>
                </a:schemeClr>
              </a:outerShdw>
            </a:effectLst>
          </c:spPr>
          <c:invertIfNegative val="0"/>
          <c:cat>
            <c:numRef>
              <c:f>Sheet1!$A$2:$A$111</c:f>
              <c:numCache>
                <c:formatCode>m/d/yy</c:formatCode>
                <c:ptCount val="110"/>
                <c:pt idx="0">
                  <c:v>41791.0</c:v>
                </c:pt>
                <c:pt idx="1">
                  <c:v>41805.0</c:v>
                </c:pt>
                <c:pt idx="2">
                  <c:v>41812.0</c:v>
                </c:pt>
                <c:pt idx="3">
                  <c:v>41819.0</c:v>
                </c:pt>
                <c:pt idx="4">
                  <c:v>41826.0</c:v>
                </c:pt>
                <c:pt idx="5">
                  <c:v>41833.0</c:v>
                </c:pt>
                <c:pt idx="6">
                  <c:v>41840.0</c:v>
                </c:pt>
                <c:pt idx="7">
                  <c:v>41847.0</c:v>
                </c:pt>
                <c:pt idx="8">
                  <c:v>41854.0</c:v>
                </c:pt>
                <c:pt idx="9">
                  <c:v>41861.0</c:v>
                </c:pt>
                <c:pt idx="10">
                  <c:v>41868.0</c:v>
                </c:pt>
                <c:pt idx="11">
                  <c:v>41875.0</c:v>
                </c:pt>
                <c:pt idx="12">
                  <c:v>41882.0</c:v>
                </c:pt>
                <c:pt idx="13">
                  <c:v>41889.0</c:v>
                </c:pt>
                <c:pt idx="14">
                  <c:v>41896.0</c:v>
                </c:pt>
                <c:pt idx="15">
                  <c:v>41903.0</c:v>
                </c:pt>
                <c:pt idx="16">
                  <c:v>41910.0</c:v>
                </c:pt>
                <c:pt idx="17">
                  <c:v>41917.0</c:v>
                </c:pt>
                <c:pt idx="18">
                  <c:v>41924.0</c:v>
                </c:pt>
                <c:pt idx="19">
                  <c:v>41931.0</c:v>
                </c:pt>
                <c:pt idx="20">
                  <c:v>41938.0</c:v>
                </c:pt>
                <c:pt idx="21">
                  <c:v>41945.0</c:v>
                </c:pt>
                <c:pt idx="22">
                  <c:v>41952.0</c:v>
                </c:pt>
                <c:pt idx="23">
                  <c:v>41959.0</c:v>
                </c:pt>
                <c:pt idx="24">
                  <c:v>41966.0</c:v>
                </c:pt>
                <c:pt idx="25">
                  <c:v>41973.0</c:v>
                </c:pt>
                <c:pt idx="26">
                  <c:v>41980.0</c:v>
                </c:pt>
                <c:pt idx="27">
                  <c:v>41987.0</c:v>
                </c:pt>
                <c:pt idx="28">
                  <c:v>41994.0</c:v>
                </c:pt>
                <c:pt idx="29">
                  <c:v>42001.0</c:v>
                </c:pt>
                <c:pt idx="30">
                  <c:v>42008.0</c:v>
                </c:pt>
                <c:pt idx="31">
                  <c:v>42015.0</c:v>
                </c:pt>
                <c:pt idx="32">
                  <c:v>42022.0</c:v>
                </c:pt>
                <c:pt idx="33">
                  <c:v>42029.0</c:v>
                </c:pt>
                <c:pt idx="34">
                  <c:v>42036.0</c:v>
                </c:pt>
                <c:pt idx="35">
                  <c:v>42043.0</c:v>
                </c:pt>
                <c:pt idx="36">
                  <c:v>42050.0</c:v>
                </c:pt>
                <c:pt idx="37">
                  <c:v>42057.0</c:v>
                </c:pt>
                <c:pt idx="38">
                  <c:v>42064.0</c:v>
                </c:pt>
                <c:pt idx="39">
                  <c:v>42071.0</c:v>
                </c:pt>
                <c:pt idx="40">
                  <c:v>42078.0</c:v>
                </c:pt>
                <c:pt idx="41">
                  <c:v>42085.0</c:v>
                </c:pt>
                <c:pt idx="42">
                  <c:v>42092.0</c:v>
                </c:pt>
                <c:pt idx="43">
                  <c:v>42099.0</c:v>
                </c:pt>
                <c:pt idx="44">
                  <c:v>42106.0</c:v>
                </c:pt>
                <c:pt idx="45">
                  <c:v>42113.0</c:v>
                </c:pt>
                <c:pt idx="46">
                  <c:v>42120.0</c:v>
                </c:pt>
                <c:pt idx="47">
                  <c:v>42127.0</c:v>
                </c:pt>
                <c:pt idx="48">
                  <c:v>42134.0</c:v>
                </c:pt>
                <c:pt idx="49">
                  <c:v>42141.0</c:v>
                </c:pt>
                <c:pt idx="50">
                  <c:v>42148.0</c:v>
                </c:pt>
                <c:pt idx="51">
                  <c:v>42155.0</c:v>
                </c:pt>
                <c:pt idx="52">
                  <c:v>42162.0</c:v>
                </c:pt>
                <c:pt idx="53">
                  <c:v>42169.0</c:v>
                </c:pt>
                <c:pt idx="54">
                  <c:v>42176.0</c:v>
                </c:pt>
                <c:pt idx="55">
                  <c:v>42183.0</c:v>
                </c:pt>
                <c:pt idx="56">
                  <c:v>42190.0</c:v>
                </c:pt>
                <c:pt idx="57">
                  <c:v>42197.0</c:v>
                </c:pt>
                <c:pt idx="58">
                  <c:v>42204.0</c:v>
                </c:pt>
                <c:pt idx="59">
                  <c:v>42211.0</c:v>
                </c:pt>
                <c:pt idx="60">
                  <c:v>42218.0</c:v>
                </c:pt>
                <c:pt idx="61">
                  <c:v>42225.0</c:v>
                </c:pt>
                <c:pt idx="62">
                  <c:v>42232.0</c:v>
                </c:pt>
                <c:pt idx="63">
                  <c:v>42239.0</c:v>
                </c:pt>
                <c:pt idx="64">
                  <c:v>42246.0</c:v>
                </c:pt>
                <c:pt idx="65">
                  <c:v>42253.0</c:v>
                </c:pt>
                <c:pt idx="66">
                  <c:v>42260.0</c:v>
                </c:pt>
                <c:pt idx="67">
                  <c:v>42267.0</c:v>
                </c:pt>
                <c:pt idx="68">
                  <c:v>42274.0</c:v>
                </c:pt>
                <c:pt idx="69">
                  <c:v>42281.0</c:v>
                </c:pt>
                <c:pt idx="70">
                  <c:v>42288.0</c:v>
                </c:pt>
                <c:pt idx="71">
                  <c:v>42295.0</c:v>
                </c:pt>
                <c:pt idx="72">
                  <c:v>42302.0</c:v>
                </c:pt>
                <c:pt idx="73">
                  <c:v>42309.0</c:v>
                </c:pt>
                <c:pt idx="74">
                  <c:v>42316.0</c:v>
                </c:pt>
                <c:pt idx="75">
                  <c:v>42323.0</c:v>
                </c:pt>
                <c:pt idx="76">
                  <c:v>42330.0</c:v>
                </c:pt>
                <c:pt idx="77">
                  <c:v>42337.0</c:v>
                </c:pt>
                <c:pt idx="78">
                  <c:v>42344.0</c:v>
                </c:pt>
                <c:pt idx="79">
                  <c:v>42351.0</c:v>
                </c:pt>
                <c:pt idx="80">
                  <c:v>42358.0</c:v>
                </c:pt>
                <c:pt idx="81">
                  <c:v>42365.0</c:v>
                </c:pt>
              </c:numCache>
            </c:numRef>
          </c:cat>
          <c:val>
            <c:numRef>
              <c:f>Sheet1!$B$2:$B$111</c:f>
              <c:numCache>
                <c:formatCode>0</c:formatCode>
                <c:ptCount val="110"/>
                <c:pt idx="0">
                  <c:v>4.0</c:v>
                </c:pt>
                <c:pt idx="1">
                  <c:v>1.0</c:v>
                </c:pt>
                <c:pt idx="2">
                  <c:v>2.0</c:v>
                </c:pt>
                <c:pt idx="3">
                  <c:v>770.0</c:v>
                </c:pt>
                <c:pt idx="4">
                  <c:v>1260.0</c:v>
                </c:pt>
                <c:pt idx="5">
                  <c:v>1165.0</c:v>
                </c:pt>
                <c:pt idx="6">
                  <c:v>1155.0</c:v>
                </c:pt>
                <c:pt idx="7">
                  <c:v>1433.0</c:v>
                </c:pt>
                <c:pt idx="8">
                  <c:v>275.0</c:v>
                </c:pt>
                <c:pt idx="9">
                  <c:v>661.0</c:v>
                </c:pt>
                <c:pt idx="10">
                  <c:v>1006.0</c:v>
                </c:pt>
                <c:pt idx="11">
                  <c:v>1020.0</c:v>
                </c:pt>
                <c:pt idx="12">
                  <c:v>1071.0</c:v>
                </c:pt>
                <c:pt idx="13">
                  <c:v>1843.0</c:v>
                </c:pt>
                <c:pt idx="14">
                  <c:v>2117.0</c:v>
                </c:pt>
                <c:pt idx="15">
                  <c:v>2072.0</c:v>
                </c:pt>
                <c:pt idx="16">
                  <c:v>2351.0</c:v>
                </c:pt>
                <c:pt idx="17">
                  <c:v>2082.0</c:v>
                </c:pt>
                <c:pt idx="18">
                  <c:v>1736.0</c:v>
                </c:pt>
                <c:pt idx="19">
                  <c:v>1389.0</c:v>
                </c:pt>
                <c:pt idx="20">
                  <c:v>2362.0</c:v>
                </c:pt>
                <c:pt idx="21">
                  <c:v>4453.0</c:v>
                </c:pt>
                <c:pt idx="22">
                  <c:v>2908.0</c:v>
                </c:pt>
                <c:pt idx="23">
                  <c:v>4257.0</c:v>
                </c:pt>
                <c:pt idx="24">
                  <c:v>2104.0</c:v>
                </c:pt>
                <c:pt idx="25">
                  <c:v>3166.0</c:v>
                </c:pt>
                <c:pt idx="26">
                  <c:v>3548.0</c:v>
                </c:pt>
                <c:pt idx="27">
                  <c:v>2569.0</c:v>
                </c:pt>
                <c:pt idx="28">
                  <c:v>1602.0</c:v>
                </c:pt>
                <c:pt idx="29">
                  <c:v>2292.0</c:v>
                </c:pt>
                <c:pt idx="30">
                  <c:v>1887.0</c:v>
                </c:pt>
                <c:pt idx="31">
                  <c:v>1775.0</c:v>
                </c:pt>
                <c:pt idx="32">
                  <c:v>1875.0</c:v>
                </c:pt>
                <c:pt idx="33">
                  <c:v>2163.0</c:v>
                </c:pt>
                <c:pt idx="34">
                  <c:v>2341.0</c:v>
                </c:pt>
                <c:pt idx="35">
                  <c:v>2885.0</c:v>
                </c:pt>
                <c:pt idx="36">
                  <c:v>3254.0</c:v>
                </c:pt>
                <c:pt idx="37">
                  <c:v>2489.0</c:v>
                </c:pt>
                <c:pt idx="38">
                  <c:v>3015.0</c:v>
                </c:pt>
                <c:pt idx="39">
                  <c:v>4721.0</c:v>
                </c:pt>
                <c:pt idx="40">
                  <c:v>2841.0</c:v>
                </c:pt>
                <c:pt idx="41">
                  <c:v>4752.0</c:v>
                </c:pt>
                <c:pt idx="42">
                  <c:v>4444.0</c:v>
                </c:pt>
                <c:pt idx="43">
                  <c:v>9052.0</c:v>
                </c:pt>
                <c:pt idx="44">
                  <c:v>4324.0</c:v>
                </c:pt>
                <c:pt idx="45">
                  <c:v>3238.0</c:v>
                </c:pt>
                <c:pt idx="46">
                  <c:v>3271.0</c:v>
                </c:pt>
                <c:pt idx="47">
                  <c:v>3326.0</c:v>
                </c:pt>
                <c:pt idx="48">
                  <c:v>3029.0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5039000"/>
        <c:axId val="2110705944"/>
      </c:barChart>
      <c:dateAx>
        <c:axId val="2085039000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2110705944"/>
        <c:crosses val="autoZero"/>
        <c:auto val="1"/>
        <c:lblOffset val="100"/>
        <c:baseTimeUnit val="days"/>
      </c:dateAx>
      <c:valAx>
        <c:axId val="2110705944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0" sourceLinked="1"/>
        <c:majorTickMark val="out"/>
        <c:minorTickMark val="none"/>
        <c:tickLblPos val="nextTo"/>
        <c:crossAx val="20850390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/>
            </a:solidFill>
            <a:ln>
              <a:solidFill>
                <a:schemeClr val="tx1"/>
              </a:solidFill>
            </a:ln>
            <a:effectLst>
              <a:outerShdw blurRad="57150" dist="50800" dir="2700000" algn="tl" rotWithShape="0">
                <a:schemeClr val="accent2">
                  <a:alpha val="43000"/>
                </a:schemeClr>
              </a:outerShdw>
            </a:effectLst>
          </c:spPr>
          <c:invertIfNegative val="0"/>
          <c:cat>
            <c:numRef>
              <c:f>Sheet1!$A$2:$A$70</c:f>
              <c:numCache>
                <c:formatCode>d/m/yy;@</c:formatCode>
                <c:ptCount val="69"/>
                <c:pt idx="0">
                  <c:v>41819.0</c:v>
                </c:pt>
                <c:pt idx="1">
                  <c:v>41826.0</c:v>
                </c:pt>
                <c:pt idx="2">
                  <c:v>41833.0</c:v>
                </c:pt>
                <c:pt idx="3">
                  <c:v>41840.0</c:v>
                </c:pt>
                <c:pt idx="4">
                  <c:v>41847.0</c:v>
                </c:pt>
                <c:pt idx="5">
                  <c:v>41854.0</c:v>
                </c:pt>
                <c:pt idx="6">
                  <c:v>41861.0</c:v>
                </c:pt>
                <c:pt idx="7">
                  <c:v>41868.0</c:v>
                </c:pt>
                <c:pt idx="8">
                  <c:v>41875.0</c:v>
                </c:pt>
                <c:pt idx="9">
                  <c:v>41882.0</c:v>
                </c:pt>
                <c:pt idx="10">
                  <c:v>41889.0</c:v>
                </c:pt>
                <c:pt idx="11">
                  <c:v>41896.0</c:v>
                </c:pt>
                <c:pt idx="12">
                  <c:v>41903.0</c:v>
                </c:pt>
                <c:pt idx="13">
                  <c:v>41910.0</c:v>
                </c:pt>
                <c:pt idx="14">
                  <c:v>41917.0</c:v>
                </c:pt>
                <c:pt idx="15">
                  <c:v>41924.0</c:v>
                </c:pt>
                <c:pt idx="16">
                  <c:v>41931.0</c:v>
                </c:pt>
                <c:pt idx="17">
                  <c:v>41938.0</c:v>
                </c:pt>
                <c:pt idx="18">
                  <c:v>41945.0</c:v>
                </c:pt>
                <c:pt idx="19">
                  <c:v>41952.0</c:v>
                </c:pt>
                <c:pt idx="20">
                  <c:v>41959.0</c:v>
                </c:pt>
                <c:pt idx="21">
                  <c:v>41966.0</c:v>
                </c:pt>
                <c:pt idx="22">
                  <c:v>41973.0</c:v>
                </c:pt>
                <c:pt idx="23">
                  <c:v>41980.0</c:v>
                </c:pt>
                <c:pt idx="24">
                  <c:v>41987.0</c:v>
                </c:pt>
                <c:pt idx="25">
                  <c:v>41994.0</c:v>
                </c:pt>
                <c:pt idx="26">
                  <c:v>42001.0</c:v>
                </c:pt>
                <c:pt idx="27">
                  <c:v>42008.0</c:v>
                </c:pt>
                <c:pt idx="28">
                  <c:v>42015.0</c:v>
                </c:pt>
                <c:pt idx="29">
                  <c:v>42022.0</c:v>
                </c:pt>
                <c:pt idx="30">
                  <c:v>42029.0</c:v>
                </c:pt>
                <c:pt idx="31">
                  <c:v>42036.0</c:v>
                </c:pt>
                <c:pt idx="32">
                  <c:v>42043.0</c:v>
                </c:pt>
                <c:pt idx="33">
                  <c:v>42050.0</c:v>
                </c:pt>
                <c:pt idx="34">
                  <c:v>42057.0</c:v>
                </c:pt>
                <c:pt idx="35">
                  <c:v>42064.0</c:v>
                </c:pt>
                <c:pt idx="36">
                  <c:v>42071.0</c:v>
                </c:pt>
                <c:pt idx="37">
                  <c:v>42078.0</c:v>
                </c:pt>
                <c:pt idx="38">
                  <c:v>42085.0</c:v>
                </c:pt>
                <c:pt idx="39">
                  <c:v>42092.0</c:v>
                </c:pt>
                <c:pt idx="40">
                  <c:v>42099.0</c:v>
                </c:pt>
                <c:pt idx="41">
                  <c:v>42106.0</c:v>
                </c:pt>
                <c:pt idx="42">
                  <c:v>42113.0</c:v>
                </c:pt>
                <c:pt idx="43">
                  <c:v>42120.0</c:v>
                </c:pt>
                <c:pt idx="44">
                  <c:v>42127.0</c:v>
                </c:pt>
                <c:pt idx="45">
                  <c:v>42134.0</c:v>
                </c:pt>
                <c:pt idx="46">
                  <c:v>42141.0</c:v>
                </c:pt>
                <c:pt idx="47">
                  <c:v>42148.0</c:v>
                </c:pt>
                <c:pt idx="48">
                  <c:v>42155.0</c:v>
                </c:pt>
                <c:pt idx="49">
                  <c:v>42162.0</c:v>
                </c:pt>
                <c:pt idx="50">
                  <c:v>42169.0</c:v>
                </c:pt>
                <c:pt idx="51">
                  <c:v>42176.0</c:v>
                </c:pt>
                <c:pt idx="52">
                  <c:v>42183.0</c:v>
                </c:pt>
                <c:pt idx="53">
                  <c:v>42190.0</c:v>
                </c:pt>
                <c:pt idx="54">
                  <c:v>42197.0</c:v>
                </c:pt>
                <c:pt idx="55">
                  <c:v>42204.0</c:v>
                </c:pt>
                <c:pt idx="56">
                  <c:v>42211.0</c:v>
                </c:pt>
                <c:pt idx="57">
                  <c:v>42218.0</c:v>
                </c:pt>
                <c:pt idx="58">
                  <c:v>42225.0</c:v>
                </c:pt>
                <c:pt idx="59">
                  <c:v>42232.0</c:v>
                </c:pt>
                <c:pt idx="60">
                  <c:v>42239.0</c:v>
                </c:pt>
                <c:pt idx="61">
                  <c:v>42246.0</c:v>
                </c:pt>
                <c:pt idx="62">
                  <c:v>42253.0</c:v>
                </c:pt>
                <c:pt idx="63">
                  <c:v>42260.0</c:v>
                </c:pt>
                <c:pt idx="64">
                  <c:v>42267.0</c:v>
                </c:pt>
                <c:pt idx="65">
                  <c:v>42274.0</c:v>
                </c:pt>
                <c:pt idx="66">
                  <c:v>42281.0</c:v>
                </c:pt>
                <c:pt idx="67">
                  <c:v>42288.0</c:v>
                </c:pt>
                <c:pt idx="68">
                  <c:v>42295.0</c:v>
                </c:pt>
              </c:numCache>
            </c:num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3.72047718E8</c:v>
                </c:pt>
                <c:pt idx="1">
                  <c:v>7.12484261E8</c:v>
                </c:pt>
                <c:pt idx="2">
                  <c:v>6.41934889E8</c:v>
                </c:pt>
                <c:pt idx="3">
                  <c:v>4.27425436E8</c:v>
                </c:pt>
                <c:pt idx="4">
                  <c:v>7.47605554E8</c:v>
                </c:pt>
                <c:pt idx="5">
                  <c:v>5.0115088E7</c:v>
                </c:pt>
                <c:pt idx="6">
                  <c:v>3.47883599E8</c:v>
                </c:pt>
                <c:pt idx="7">
                  <c:v>4.17304292E8</c:v>
                </c:pt>
                <c:pt idx="8">
                  <c:v>4.65735788E8</c:v>
                </c:pt>
                <c:pt idx="9">
                  <c:v>3.85744746E8</c:v>
                </c:pt>
                <c:pt idx="10">
                  <c:v>9.08296201E8</c:v>
                </c:pt>
                <c:pt idx="11">
                  <c:v>8.49724934E8</c:v>
                </c:pt>
                <c:pt idx="12">
                  <c:v>1.334609097E9</c:v>
                </c:pt>
                <c:pt idx="13">
                  <c:v>3.199534918E9</c:v>
                </c:pt>
                <c:pt idx="14">
                  <c:v>1.692065086E9</c:v>
                </c:pt>
                <c:pt idx="15">
                  <c:v>1.185473773E9</c:v>
                </c:pt>
                <c:pt idx="16">
                  <c:v>1.057896772E9</c:v>
                </c:pt>
                <c:pt idx="17">
                  <c:v>1.250367337E9</c:v>
                </c:pt>
                <c:pt idx="18">
                  <c:v>1.541329018E9</c:v>
                </c:pt>
                <c:pt idx="19">
                  <c:v>1.514965717E9</c:v>
                </c:pt>
                <c:pt idx="20">
                  <c:v>2.201103518E9</c:v>
                </c:pt>
                <c:pt idx="21">
                  <c:v>1.150967114E9</c:v>
                </c:pt>
                <c:pt idx="22">
                  <c:v>1.282118319E9</c:v>
                </c:pt>
                <c:pt idx="23">
                  <c:v>2.167707929E9</c:v>
                </c:pt>
                <c:pt idx="24">
                  <c:v>1.053786383E9</c:v>
                </c:pt>
                <c:pt idx="25">
                  <c:v>1.082822916E9</c:v>
                </c:pt>
                <c:pt idx="26">
                  <c:v>4.179495295E9</c:v>
                </c:pt>
                <c:pt idx="27">
                  <c:v>4.939110195E9</c:v>
                </c:pt>
                <c:pt idx="28">
                  <c:v>4.767530807E9</c:v>
                </c:pt>
                <c:pt idx="29">
                  <c:v>5.473699231E9</c:v>
                </c:pt>
                <c:pt idx="30">
                  <c:v>5.72626015E9</c:v>
                </c:pt>
                <c:pt idx="31">
                  <c:v>5.751782731E9</c:v>
                </c:pt>
                <c:pt idx="32">
                  <c:v>8.698628285E9</c:v>
                </c:pt>
                <c:pt idx="33">
                  <c:v>9.470388725E9</c:v>
                </c:pt>
                <c:pt idx="34">
                  <c:v>7.82138722E9</c:v>
                </c:pt>
                <c:pt idx="35">
                  <c:v>1.1521864326E10</c:v>
                </c:pt>
                <c:pt idx="36">
                  <c:v>1.6197446532E10</c:v>
                </c:pt>
                <c:pt idx="37">
                  <c:v>7.181008931E9</c:v>
                </c:pt>
                <c:pt idx="38">
                  <c:v>1.3616682495E10</c:v>
                </c:pt>
                <c:pt idx="39">
                  <c:v>2.1512228895E10</c:v>
                </c:pt>
                <c:pt idx="40">
                  <c:v>2.9691514681E10</c:v>
                </c:pt>
                <c:pt idx="41">
                  <c:v>1.6131984503E10</c:v>
                </c:pt>
                <c:pt idx="42">
                  <c:v>9.80207991E9</c:v>
                </c:pt>
                <c:pt idx="43">
                  <c:v>1.0343347811E10</c:v>
                </c:pt>
                <c:pt idx="44">
                  <c:v>9.21070751E9</c:v>
                </c:pt>
                <c:pt idx="45">
                  <c:v>8.625738227E9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0736408"/>
        <c:axId val="2110739416"/>
      </c:barChart>
      <c:dateAx>
        <c:axId val="2110736408"/>
        <c:scaling>
          <c:orientation val="minMax"/>
        </c:scaling>
        <c:delete val="0"/>
        <c:axPos val="b"/>
        <c:numFmt formatCode="d/m/yy;@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2110739416"/>
        <c:crosses val="autoZero"/>
        <c:auto val="1"/>
        <c:lblOffset val="100"/>
        <c:baseTimeUnit val="days"/>
      </c:dateAx>
      <c:valAx>
        <c:axId val="2110739416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21107364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/>
          </c:spPr>
          <c:dPt>
            <c:idx val="0"/>
            <c:bubble3D val="0"/>
            <c:spPr>
              <a:effectLst>
                <a:outerShdw blurRad="57150" dist="50800" dir="2700000" algn="tl" rotWithShape="0">
                  <a:schemeClr val="accent1"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plastic"/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chemeClr val="bg2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Neutral</c:v>
                </c:pt>
                <c:pt idx="1">
                  <c:v>Positive</c:v>
                </c:pt>
                <c:pt idx="2">
                  <c:v>Negative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15071.0</c:v>
                </c:pt>
                <c:pt idx="1">
                  <c:v>4253.0</c:v>
                </c:pt>
                <c:pt idx="2">
                  <c:v>2326.0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794C-7671-4F48-AEAF-24981CAB56ED}" type="datetimeFigureOut">
              <a:rPr lang="fr-FR" smtClean="0"/>
              <a:pPr/>
              <a:t>18.05.15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CCBC1-0880-C740-8A84-2C65D9021E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49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18.05.15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18.05.15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18.05.15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2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18.05.15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4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18.05.15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18.05.15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7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18.05.15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18.05.15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369042" y="252968"/>
            <a:ext cx="3587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13 </a:t>
            </a:r>
            <a:r>
              <a:rPr lang="en-US" sz="2000" dirty="0" err="1" smtClean="0"/>
              <a:t>TeV</a:t>
            </a:r>
            <a:r>
              <a:rPr lang="en-US" sz="2000" dirty="0" smtClean="0"/>
              <a:t> collisions – this week?</a:t>
            </a:r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46100" y="1136134"/>
            <a:ext cx="85979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</a:t>
            </a:r>
            <a:r>
              <a:rPr lang="en-US" sz="2000" dirty="0" smtClean="0"/>
              <a:t>Messaging:</a:t>
            </a:r>
          </a:p>
          <a:p>
            <a:endParaRPr lang="en-US" sz="1400" dirty="0" smtClean="0"/>
          </a:p>
          <a:p>
            <a:pPr marL="285750" indent="-285750">
              <a:buFontTx/>
              <a:buChar char="-"/>
            </a:pPr>
            <a:r>
              <a:rPr lang="en-US" sz="1600" dirty="0" smtClean="0"/>
              <a:t>Test collisions at record energy is one of the last steps before the start of physics, to prepare the machine and the experiments</a:t>
            </a:r>
            <a:endParaRPr lang="en-US" sz="1600" dirty="0"/>
          </a:p>
          <a:p>
            <a:endParaRPr lang="en-US" sz="2000" dirty="0"/>
          </a:p>
          <a:p>
            <a:r>
              <a:rPr lang="en-US" sz="2000" dirty="0" smtClean="0"/>
              <a:t>. An </a:t>
            </a:r>
            <a:r>
              <a:rPr lang="en-US" sz="2000" dirty="0" err="1" smtClean="0"/>
              <a:t>udpate</a:t>
            </a:r>
            <a:r>
              <a:rPr lang="en-US" sz="2000" dirty="0" smtClean="0"/>
              <a:t> in preparation:</a:t>
            </a:r>
          </a:p>
          <a:p>
            <a:endParaRPr lang="en-US" sz="2000" dirty="0" smtClean="0"/>
          </a:p>
          <a:p>
            <a:pPr marL="285750" indent="-285750">
              <a:buFontTx/>
              <a:buChar char="-"/>
            </a:pPr>
            <a:r>
              <a:rPr lang="en-US" sz="1600" dirty="0" smtClean="0"/>
              <a:t>Web story + social media + information to the media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Continuous social media monitoring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We may need some more proactive actions (depending the situation)</a:t>
            </a:r>
          </a:p>
          <a:p>
            <a:endParaRPr lang="en-US" sz="1600" dirty="0" smtClean="0"/>
          </a:p>
          <a:p>
            <a:pPr marL="285750" indent="-285750">
              <a:buFontTx/>
              <a:buChar char="-"/>
            </a:pPr>
            <a:endParaRPr lang="en-US" sz="1400" dirty="0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75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561776" y="252968"/>
            <a:ext cx="2394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Start of Run2 event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6600" y="844034"/>
            <a:ext cx="8219732" cy="3524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. We should know about 1 week in advance and will inform stakeholders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. We will NOT announce timing</a:t>
            </a:r>
          </a:p>
          <a:p>
            <a:endParaRPr lang="en-US" sz="1600" dirty="0"/>
          </a:p>
          <a:p>
            <a:r>
              <a:rPr lang="en-US" sz="1600" dirty="0" smtClean="0"/>
              <a:t>. We will have live blog on the day as for Easter week-end </a:t>
            </a:r>
            <a:r>
              <a:rPr lang="en-US" sz="1200" dirty="0" smtClean="0"/>
              <a:t>(including short videos when ready)</a:t>
            </a:r>
            <a:endParaRPr lang="en-US" sz="1600" dirty="0"/>
          </a:p>
          <a:p>
            <a:pPr marL="171450" indent="-171450">
              <a:buFontTx/>
              <a:buChar char="-"/>
            </a:pPr>
            <a:r>
              <a:rPr lang="en-US" sz="1200" dirty="0" smtClean="0"/>
              <a:t>We will try to make videos available as fast as possible</a:t>
            </a:r>
          </a:p>
          <a:p>
            <a:endParaRPr lang="en-US" sz="1600" dirty="0" smtClean="0"/>
          </a:p>
          <a:p>
            <a:r>
              <a:rPr lang="en-US" sz="1600" dirty="0" smtClean="0"/>
              <a:t>. We will switch to live webcast when close to collisions + Q&amp;A afterward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Live from experiment control rooms included </a:t>
            </a:r>
            <a:endParaRPr lang="en-US" sz="1200" dirty="0" smtClean="0"/>
          </a:p>
          <a:p>
            <a:pPr marL="171450" indent="-171450">
              <a:buFontTx/>
              <a:buChar char="-"/>
            </a:pPr>
            <a:r>
              <a:rPr lang="en-US" sz="1200" dirty="0" smtClean="0"/>
              <a:t>No </a:t>
            </a:r>
            <a:r>
              <a:rPr lang="en-US" sz="1200" dirty="0" smtClean="0"/>
              <a:t>news media onsite (but Discovery, Sixty Minutes for later documentaries)</a:t>
            </a:r>
          </a:p>
          <a:p>
            <a:endParaRPr lang="en-US" sz="1600" dirty="0" smtClean="0"/>
          </a:p>
          <a:p>
            <a:r>
              <a:rPr lang="en-US" sz="1600" dirty="0" smtClean="0"/>
              <a:t>. We will have press release + Footage to TVs (as </a:t>
            </a:r>
            <a:r>
              <a:rPr lang="en-US" sz="1600" dirty="0" smtClean="0"/>
              <a:t>for the </a:t>
            </a:r>
            <a:r>
              <a:rPr lang="en-US" sz="1600" dirty="0" smtClean="0"/>
              <a:t>Easter week-end)</a:t>
            </a:r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1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840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787549" y="252968"/>
            <a:ext cx="21687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 smtClean="0"/>
              <a:t>Discussion</a:t>
            </a:r>
            <a:endParaRPr lang="en-US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36600" y="1466334"/>
            <a:ext cx="82197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. </a:t>
            </a:r>
            <a:r>
              <a:rPr lang="en-US" sz="2000" dirty="0" smtClean="0"/>
              <a:t>Any plan(s) in the different countries?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. </a:t>
            </a:r>
            <a:r>
              <a:rPr lang="en-US" sz="2000" dirty="0" smtClean="0"/>
              <a:t>Anything you need from us? 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pPr algn="r"/>
            <a:r>
              <a:rPr lang="en-US" sz="2000" dirty="0" smtClean="0"/>
              <a:t>Round table...</a:t>
            </a:r>
            <a:endParaRPr lang="en-US" sz="20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657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142741" y="252968"/>
            <a:ext cx="2813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The media plan in brief</a:t>
            </a:r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46100" y="894834"/>
            <a:ext cx="8597900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. </a:t>
            </a:r>
            <a:r>
              <a:rPr lang="en-US" sz="1600" dirty="0" smtClean="0"/>
              <a:t>ESOF June 2014 – press briefing: LHC schedule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announcement</a:t>
            </a:r>
            <a:endParaRPr lang="en-US" sz="1600" dirty="0" smtClean="0"/>
          </a:p>
          <a:p>
            <a:endParaRPr lang="en-US" sz="1100" dirty="0"/>
          </a:p>
          <a:p>
            <a:r>
              <a:rPr lang="en-US" sz="1600" dirty="0" smtClean="0"/>
              <a:t>. </a:t>
            </a:r>
            <a:r>
              <a:rPr lang="en-US" sz="1600" dirty="0" smtClean="0"/>
              <a:t>December 2014 – Council press release: Restart confirmed for Spring 2015</a:t>
            </a:r>
            <a:endParaRPr lang="en-US" sz="1600" dirty="0" smtClean="0"/>
          </a:p>
          <a:p>
            <a:r>
              <a:rPr lang="en-US" sz="1050" dirty="0"/>
              <a:t>	</a:t>
            </a:r>
            <a:r>
              <a:rPr lang="en-US" sz="1600" dirty="0" smtClean="0"/>
              <a:t>. </a:t>
            </a:r>
            <a:endParaRPr lang="en-US" sz="1100" dirty="0" smtClean="0"/>
          </a:p>
          <a:p>
            <a:r>
              <a:rPr lang="en-US" sz="1600" dirty="0" smtClean="0"/>
              <a:t>. </a:t>
            </a:r>
            <a:r>
              <a:rPr lang="en-US" sz="1600" dirty="0" smtClean="0"/>
              <a:t>AAAS February 2015 – </a:t>
            </a:r>
            <a:r>
              <a:rPr lang="en-US" sz="1600" dirty="0"/>
              <a:t>#</a:t>
            </a:r>
            <a:r>
              <a:rPr lang="en-US" sz="1600" dirty="0" err="1" smtClean="0"/>
              <a:t>RestartLHC</a:t>
            </a:r>
            <a:r>
              <a:rPr lang="en-US" sz="1600" dirty="0" smtClean="0"/>
              <a:t> press briefing </a:t>
            </a:r>
          </a:p>
          <a:p>
            <a:endParaRPr lang="en-US" sz="1400" dirty="0"/>
          </a:p>
          <a:p>
            <a:r>
              <a:rPr lang="en-US" sz="1600" dirty="0" smtClean="0"/>
              <a:t>. March 2015 </a:t>
            </a:r>
            <a:r>
              <a:rPr lang="en-US" sz="1600" dirty="0"/>
              <a:t>– #</a:t>
            </a:r>
            <a:r>
              <a:rPr lang="en-US" sz="1600" dirty="0" err="1"/>
              <a:t>RestartLHC</a:t>
            </a:r>
            <a:r>
              <a:rPr lang="en-US" sz="1600" dirty="0"/>
              <a:t> </a:t>
            </a:r>
            <a:r>
              <a:rPr lang="en-US" sz="1600" dirty="0" smtClean="0"/>
              <a:t>press briefing at CERN </a:t>
            </a:r>
          </a:p>
          <a:p>
            <a:endParaRPr lang="en-US" sz="1600" dirty="0"/>
          </a:p>
          <a:p>
            <a:r>
              <a:rPr lang="en-US" sz="1600" dirty="0" smtClean="0"/>
              <a:t>. April 2015 – Beams back in the LHC – </a:t>
            </a:r>
            <a:r>
              <a:rPr lang="en-US" sz="1600" dirty="0" err="1" smtClean="0"/>
              <a:t>liveblog</a:t>
            </a:r>
            <a:r>
              <a:rPr lang="en-US" sz="1600" dirty="0" smtClean="0"/>
              <a:t> + press release + VNR + webcast Q&amp;A</a:t>
            </a:r>
            <a:endParaRPr lang="en-US" sz="1600" dirty="0" smtClean="0"/>
          </a:p>
          <a:p>
            <a:endParaRPr lang="en-US" sz="1100" dirty="0" smtClean="0"/>
          </a:p>
          <a:p>
            <a:r>
              <a:rPr lang="en-US" sz="1600" dirty="0"/>
              <a:t>. </a:t>
            </a:r>
            <a:r>
              <a:rPr lang="en-US" sz="1600" dirty="0" smtClean="0"/>
              <a:t>May/June 2015 – Start </a:t>
            </a:r>
            <a:r>
              <a:rPr lang="en-US" sz="1600" dirty="0"/>
              <a:t>of Run2 - </a:t>
            </a:r>
            <a:r>
              <a:rPr lang="en-US" sz="1600" dirty="0" err="1"/>
              <a:t>liveblog</a:t>
            </a:r>
            <a:r>
              <a:rPr lang="en-US" sz="1600" dirty="0"/>
              <a:t> + press release + VNR + </a:t>
            </a:r>
            <a:r>
              <a:rPr lang="en-US" sz="1600" dirty="0" smtClean="0"/>
              <a:t>(live) webcast </a:t>
            </a:r>
            <a:r>
              <a:rPr lang="en-US" sz="1600" dirty="0"/>
              <a:t>Q&amp;A</a:t>
            </a:r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400" dirty="0" smtClean="0"/>
              <a:t>In addition to these steps, we have to adapt to the situation and send update to the media occasionally (short circuit, 13 </a:t>
            </a:r>
            <a:r>
              <a:rPr lang="en-US" sz="1400" dirty="0" err="1" smtClean="0"/>
              <a:t>TeV</a:t>
            </a:r>
            <a:r>
              <a:rPr lang="en-US" sz="1400" dirty="0" smtClean="0"/>
              <a:t> collisions?...)</a:t>
            </a:r>
          </a:p>
          <a:p>
            <a:endParaRPr lang="en-US" sz="1600" dirty="0" smtClean="0"/>
          </a:p>
          <a:p>
            <a:endParaRPr lang="en-US" sz="11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842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593659320"/>
              </p:ext>
            </p:extLst>
          </p:nvPr>
        </p:nvGraphicFramePr>
        <p:xfrm>
          <a:off x="203200" y="1384300"/>
          <a:ext cx="8801100" cy="2927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3173912" y="785468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LHC Restart briefing 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3356634" y="782850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Short circuit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2895598" y="1131426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AAAS briefing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993898" y="1050997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LHC Restart PR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1699335" y="826633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LHCb baryons PR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1504944" y="704370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New DG PR + briefing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29062" y="252968"/>
            <a:ext cx="2827270" cy="561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Global media coverage</a:t>
            </a:r>
          </a:p>
          <a:p>
            <a:pPr algn="r"/>
            <a:r>
              <a:rPr lang="en-US" sz="1050" dirty="0" smtClean="0"/>
              <a:t>Number of press cuttings – CERN &amp; LHC</a:t>
            </a:r>
            <a:endParaRPr lang="en-US" sz="105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047742" y="1318193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CERN 60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3552055" y="-135810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LHC Restart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60260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44238" y="202168"/>
            <a:ext cx="4344947" cy="684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Media impact</a:t>
            </a:r>
          </a:p>
          <a:p>
            <a:r>
              <a:rPr lang="en-US" sz="1050" dirty="0" smtClean="0"/>
              <a:t>Monthly unique visitors of media mentioning CERN (≈ potential reach)</a:t>
            </a:r>
            <a:br>
              <a:rPr lang="en-US" sz="1050" dirty="0" smtClean="0"/>
            </a:br>
            <a:r>
              <a:rPr lang="en-US" sz="800" dirty="0" smtClean="0"/>
              <a:t>Keywords CERN &amp; LHC</a:t>
            </a:r>
            <a:endParaRPr lang="en-US" sz="800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975936399"/>
              </p:ext>
            </p:extLst>
          </p:nvPr>
        </p:nvGraphicFramePr>
        <p:xfrm>
          <a:off x="393700" y="1193800"/>
          <a:ext cx="8445500" cy="321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3423679" y="817211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LHC Restart briefing 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3714296" y="397605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Short circuit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888992" y="1712556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CERN 60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3073398" y="1224552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AAAS briefing</a:t>
            </a:r>
            <a:endParaRPr lang="en-US" sz="100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3858230" y="-173911"/>
            <a:ext cx="3314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LHC Restart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61366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44238" y="202168"/>
            <a:ext cx="48460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TV media coverage – Easter </a:t>
            </a:r>
            <a:r>
              <a:rPr lang="en-US" sz="2000" dirty="0" err="1" smtClean="0"/>
              <a:t>RestartLHC</a:t>
            </a:r>
            <a:endParaRPr lang="en-US" sz="2000" dirty="0"/>
          </a:p>
          <a:p>
            <a:r>
              <a:rPr lang="en-US" sz="1100" dirty="0" smtClean="0"/>
              <a:t>Identified TV footage from CERN identified 555 times worldwide</a:t>
            </a:r>
            <a:endParaRPr lang="en-US" sz="1050" dirty="0" smtClean="0"/>
          </a:p>
        </p:txBody>
      </p:sp>
      <p:pic>
        <p:nvPicPr>
          <p:cNvPr id="3" name="Picture 2" descr="Teletrax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4339" y="1435100"/>
            <a:ext cx="634504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038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22642" y="252968"/>
            <a:ext cx="333369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Media coverage by country</a:t>
            </a:r>
          </a:p>
          <a:p>
            <a:pPr algn="r"/>
            <a:r>
              <a:rPr lang="en-US" sz="1200" dirty="0" smtClean="0"/>
              <a:t>April 2015</a:t>
            </a:r>
            <a:endParaRPr lang="en-US" sz="1200" dirty="0"/>
          </a:p>
          <a:p>
            <a:pPr algn="r"/>
            <a:endParaRPr lang="en-US" sz="2000" dirty="0" smtClean="0"/>
          </a:p>
        </p:txBody>
      </p:sp>
      <p:pic>
        <p:nvPicPr>
          <p:cNvPr id="2" name="Picture 1" descr="2875345d64bd4e22ab2f10f46df2864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016000"/>
            <a:ext cx="6508012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49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093289795"/>
              </p:ext>
            </p:extLst>
          </p:nvPr>
        </p:nvGraphicFramePr>
        <p:xfrm>
          <a:off x="1524000" y="1155700"/>
          <a:ext cx="6096000" cy="2800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79396" y="252968"/>
            <a:ext cx="207693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Tone* of articles</a:t>
            </a:r>
          </a:p>
          <a:p>
            <a:pPr algn="r"/>
            <a:r>
              <a:rPr lang="en-US" sz="1200" dirty="0" smtClean="0"/>
              <a:t>April 2015</a:t>
            </a:r>
            <a:endParaRPr lang="en-US" sz="1200" dirty="0"/>
          </a:p>
          <a:p>
            <a:pPr algn="r"/>
            <a:endParaRPr 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530600" y="876300"/>
            <a:ext cx="792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Negative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917700" y="1521599"/>
            <a:ext cx="723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Positive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87598" y="3314700"/>
            <a:ext cx="6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Neutral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90366" y="4186318"/>
            <a:ext cx="68296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*Tone as automatically defined by our media monitoring system - indicator to be taken cautiously </a:t>
            </a:r>
          </a:p>
        </p:txBody>
      </p:sp>
    </p:spTree>
    <p:extLst>
      <p:ext uri="{BB962C8B-B14F-4D97-AF65-F5344CB8AC3E}">
        <p14:creationId xmlns:p14="http://schemas.microsoft.com/office/powerpoint/2010/main" val="1432750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011876" y="252968"/>
            <a:ext cx="5944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Potential upcoming </a:t>
            </a:r>
            <a:r>
              <a:rPr lang="en-US" sz="2000" dirty="0" smtClean="0"/>
              <a:t>updates (meaning web stories)</a:t>
            </a:r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36600" y="907534"/>
            <a:ext cx="8219732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. 900 </a:t>
            </a:r>
            <a:r>
              <a:rPr lang="en-US" sz="1600" dirty="0"/>
              <a:t>GeV collisions - tuning the experiments </a:t>
            </a:r>
            <a:r>
              <a:rPr lang="en-US" sz="1600" dirty="0" smtClean="0"/>
              <a:t>(done)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. Preparations </a:t>
            </a:r>
            <a:r>
              <a:rPr lang="en-US" sz="1600" dirty="0"/>
              <a:t>in the experiments</a:t>
            </a:r>
          </a:p>
          <a:p>
            <a:endParaRPr lang="en-US" sz="1600" dirty="0" smtClean="0"/>
          </a:p>
          <a:p>
            <a:r>
              <a:rPr lang="en-US" sz="1600" dirty="0" smtClean="0"/>
              <a:t>. Beams </a:t>
            </a:r>
            <a:r>
              <a:rPr lang="en-US" sz="1600" dirty="0"/>
              <a:t>at nominal intensity</a:t>
            </a:r>
          </a:p>
          <a:p>
            <a:endParaRPr lang="en-US" sz="1600" dirty="0" smtClean="0"/>
          </a:p>
          <a:p>
            <a:r>
              <a:rPr lang="en-US" sz="1600" dirty="0" smtClean="0"/>
              <a:t>. 13 </a:t>
            </a:r>
            <a:r>
              <a:rPr lang="en-US" sz="1600" dirty="0" err="1"/>
              <a:t>TeV</a:t>
            </a:r>
            <a:r>
              <a:rPr lang="en-US" sz="1600" dirty="0"/>
              <a:t> collisions </a:t>
            </a:r>
            <a:r>
              <a:rPr lang="en-US" sz="1600" dirty="0" smtClean="0"/>
              <a:t>tests – also sent </a:t>
            </a:r>
            <a:r>
              <a:rPr lang="en-US" sz="1600" dirty="0" smtClean="0"/>
              <a:t>to </a:t>
            </a:r>
            <a:r>
              <a:rPr lang="en-US" sz="1600" dirty="0" smtClean="0"/>
              <a:t>media (end of the week?)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. Increasing </a:t>
            </a:r>
            <a:r>
              <a:rPr lang="en-US" sz="1600" dirty="0"/>
              <a:t>intensity and bunch spacing</a:t>
            </a:r>
          </a:p>
          <a:p>
            <a:endParaRPr lang="en-US" sz="1600" dirty="0" smtClean="0"/>
          </a:p>
          <a:p>
            <a:r>
              <a:rPr lang="en-US" sz="1600" dirty="0" smtClean="0"/>
              <a:t>. Scrubbing </a:t>
            </a:r>
            <a:r>
              <a:rPr lang="en-US" sz="1600" dirty="0"/>
              <a:t>runs and electron clouds</a:t>
            </a:r>
          </a:p>
          <a:p>
            <a:endParaRPr lang="en-US" sz="1600" dirty="0" smtClean="0"/>
          </a:p>
          <a:p>
            <a:r>
              <a:rPr lang="en-US" sz="1600" dirty="0" smtClean="0"/>
              <a:t>. UFO</a:t>
            </a:r>
            <a:r>
              <a:rPr lang="en-US" sz="1600" dirty="0"/>
              <a:t>/MUFO issues</a:t>
            </a:r>
          </a:p>
          <a:p>
            <a:endParaRPr lang="en-US" sz="11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684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036669" y="252968"/>
            <a:ext cx="391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Lessons from 450 GeV collisions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6100" y="869434"/>
            <a:ext cx="85979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</a:t>
            </a:r>
            <a:r>
              <a:rPr lang="en-US" dirty="0" smtClean="0"/>
              <a:t>Collisions before start of physics are challenging for us…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 But we try to prepare in advance and need to be reactive!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dirty="0" smtClean="0"/>
              <a:t>. </a:t>
            </a:r>
            <a:r>
              <a:rPr lang="en-US" dirty="0" smtClean="0"/>
              <a:t>What we did for 450 GeV collisions</a:t>
            </a:r>
          </a:p>
          <a:p>
            <a:r>
              <a:rPr lang="en-US" sz="1200" dirty="0"/>
              <a:t>	</a:t>
            </a:r>
            <a:r>
              <a:rPr lang="en-US" sz="1200" dirty="0" smtClean="0"/>
              <a:t>. Nothing to the media in this case, but web story + social media</a:t>
            </a:r>
          </a:p>
          <a:p>
            <a:r>
              <a:rPr lang="en-US" sz="1200" dirty="0"/>
              <a:t>	. Coordination with LHC experiments is key in such situations </a:t>
            </a:r>
            <a:r>
              <a:rPr lang="en-US" sz="1200" dirty="0" smtClean="0"/>
              <a:t>(messaging, event displays…)</a:t>
            </a:r>
            <a:endParaRPr lang="en-US" sz="1200" dirty="0" smtClean="0"/>
          </a:p>
          <a:p>
            <a:r>
              <a:rPr lang="en-US" sz="1200" dirty="0"/>
              <a:t>	</a:t>
            </a:r>
            <a:r>
              <a:rPr lang="en-US" sz="1200" dirty="0" smtClean="0"/>
              <a:t>. We </a:t>
            </a:r>
            <a:r>
              <a:rPr lang="en-US" sz="1200" dirty="0" smtClean="0"/>
              <a:t>monitor </a:t>
            </a:r>
            <a:r>
              <a:rPr lang="en-US" sz="1200" dirty="0" smtClean="0"/>
              <a:t>social media continuously </a:t>
            </a:r>
            <a:r>
              <a:rPr lang="en-US" sz="1200" dirty="0" smtClean="0"/>
              <a:t>in such a case in order to send out if needed as soon as </a:t>
            </a:r>
            <a:r>
              <a:rPr lang="en-US" sz="1200" dirty="0" smtClean="0"/>
              <a:t>needed</a:t>
            </a:r>
          </a:p>
          <a:p>
            <a:r>
              <a:rPr lang="en-US" sz="1200" dirty="0" smtClean="0"/>
              <a:t>	</a:t>
            </a:r>
          </a:p>
          <a:p>
            <a:r>
              <a:rPr lang="en-US" dirty="0"/>
              <a:t>. </a:t>
            </a:r>
            <a:r>
              <a:rPr lang="en-US" dirty="0" smtClean="0"/>
              <a:t>Media reported quite correctly – they react very quickly to such news, but the coverage is not that high level for this – so it is fine</a:t>
            </a:r>
          </a:p>
          <a:p>
            <a:endParaRPr lang="en-US" dirty="0" smtClean="0"/>
          </a:p>
          <a:p>
            <a:r>
              <a:rPr lang="en-US" dirty="0" smtClean="0"/>
              <a:t>. The message for 13 </a:t>
            </a:r>
            <a:r>
              <a:rPr lang="en-US" dirty="0" err="1" smtClean="0"/>
              <a:t>TeV</a:t>
            </a:r>
            <a:r>
              <a:rPr lang="en-US" dirty="0" smtClean="0"/>
              <a:t> collisions happening before start of physics will be tricky</a:t>
            </a:r>
            <a:endParaRPr lang="en-US" sz="12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282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-RENILDE-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5056</TotalTime>
  <Words>465</Words>
  <Application>Microsoft Macintosh PowerPoint</Application>
  <PresentationFormat>On-screen Show (16:9)</PresentationFormat>
  <Paragraphs>123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CERNCorporate-RENILDE-16-9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Renilde Vanden Broeck</dc:creator>
  <cp:lastModifiedBy>amarsoll</cp:lastModifiedBy>
  <cp:revision>271</cp:revision>
  <cp:lastPrinted>2015-04-10T11:27:47Z</cp:lastPrinted>
  <dcterms:created xsi:type="dcterms:W3CDTF">2014-04-24T09:32:15Z</dcterms:created>
  <dcterms:modified xsi:type="dcterms:W3CDTF">2015-05-18T12:32:25Z</dcterms:modified>
</cp:coreProperties>
</file>