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682" r:id="rId2"/>
    <p:sldMasterId id="2147483708" r:id="rId3"/>
  </p:sldMasterIdLst>
  <p:notesMasterIdLst>
    <p:notesMasterId r:id="rId20"/>
  </p:notesMasterIdLst>
  <p:sldIdLst>
    <p:sldId id="256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71" r:id="rId13"/>
    <p:sldId id="272" r:id="rId14"/>
    <p:sldId id="270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n Babik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02" autoAdjust="0"/>
  </p:normalViewPr>
  <p:slideViewPr>
    <p:cSldViewPr snapToGrid="0" snapToObjects="1">
      <p:cViewPr>
        <p:scale>
          <a:sx n="60" d="100"/>
          <a:sy n="60" d="100"/>
        </p:scale>
        <p:origin x="-1445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714900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indent="-228600">
              <a:spcBef>
                <a:spcPts val="0"/>
              </a:spcBef>
              <a:buAutoNum type="arabicPeriod"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272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Link</a:t>
            </a:r>
            <a:r>
              <a:rPr lang="en-GB" baseline="0" dirty="0" smtClean="0"/>
              <a:t> to the use case document </a:t>
            </a:r>
            <a:r>
              <a:rPr lang="en-GB" dirty="0" smtClean="0"/>
              <a:t>https://</a:t>
            </a:r>
            <a:r>
              <a:rPr lang="en-GB" dirty="0" err="1" smtClean="0"/>
              <a:t>docs.google.com</a:t>
            </a:r>
            <a:r>
              <a:rPr lang="en-GB" dirty="0" smtClean="0"/>
              <a:t>/document/d/1OcggHH4DM6vhe1ydJteYazwc0WgOLcHU31H1X5vbq3I/edit</a:t>
            </a:r>
          </a:p>
          <a:p>
            <a:endParaRPr lang="en-GB" dirty="0" smtClean="0"/>
          </a:p>
          <a:p>
            <a:r>
              <a:rPr lang="en-GB" dirty="0" smtClean="0"/>
              <a:t>Details</a:t>
            </a:r>
            <a:r>
              <a:rPr lang="en-GB" baseline="0" dirty="0" smtClean="0"/>
              <a:t> on particular use cases are shown later on in the presentation.</a:t>
            </a:r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Summary</a:t>
            </a:r>
            <a:r>
              <a:rPr lang="en-GB" baseline="0" dirty="0" smtClean="0"/>
              <a:t> of the WG was also presented at CHEP2015 with paper to be published soon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910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also</a:t>
            </a:r>
            <a:r>
              <a:rPr lang="en-GB" baseline="0" dirty="0" smtClean="0"/>
              <a:t> mention collaboration with </a:t>
            </a:r>
            <a:r>
              <a:rPr lang="en-GB" baseline="0" dirty="0" err="1" smtClean="0"/>
              <a:t>ESNet</a:t>
            </a:r>
            <a:r>
              <a:rPr lang="en-GB" baseline="0" dirty="0" smtClean="0"/>
              <a:t> (on e.g. open-source configuration interface project, possible proximity service follow up project, deployment/debugging cycles, etc.)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http://</a:t>
            </a:r>
            <a:r>
              <a:rPr lang="en-GB" dirty="0" err="1" smtClean="0"/>
              <a:t>proximity.cern.ch</a:t>
            </a:r>
            <a:r>
              <a:rPr lang="en-GB" dirty="0" smtClean="0"/>
              <a:t>/</a:t>
            </a:r>
            <a:r>
              <a:rPr lang="en-GB" dirty="0" err="1" smtClean="0"/>
              <a:t>api</a:t>
            </a:r>
            <a:r>
              <a:rPr lang="en-GB" dirty="0" smtClean="0"/>
              <a:t>/0.3/</a:t>
            </a:r>
            <a:r>
              <a:rPr lang="en-GB" dirty="0" err="1" smtClean="0"/>
              <a:t>geoip</a:t>
            </a:r>
            <a:r>
              <a:rPr lang="en-GB" dirty="0" smtClean="0"/>
              <a:t>/</a:t>
            </a:r>
            <a:r>
              <a:rPr lang="en-GB" dirty="0" err="1" smtClean="0"/>
              <a:t>nearest?sonar</a:t>
            </a:r>
            <a:r>
              <a:rPr lang="en-GB" dirty="0" smtClean="0"/>
              <a:t>=psum02.aglt2.org&amp;count=10</a:t>
            </a:r>
          </a:p>
          <a:p>
            <a:r>
              <a:rPr lang="en-GB" dirty="0" smtClean="0"/>
              <a:t>http://</a:t>
            </a:r>
            <a:r>
              <a:rPr lang="en-GB" dirty="0" err="1" smtClean="0"/>
              <a:t>proximity.cern.ch</a:t>
            </a:r>
            <a:r>
              <a:rPr lang="en-GB" dirty="0" smtClean="0"/>
              <a:t>/</a:t>
            </a:r>
            <a:r>
              <a:rPr lang="en-GB" dirty="0" err="1" smtClean="0"/>
              <a:t>api</a:t>
            </a:r>
            <a:r>
              <a:rPr lang="en-GB" dirty="0" smtClean="0"/>
              <a:t>/0.3/</a:t>
            </a:r>
            <a:r>
              <a:rPr lang="en-GB" dirty="0" err="1" smtClean="0"/>
              <a:t>geoip</a:t>
            </a:r>
            <a:r>
              <a:rPr lang="en-GB" dirty="0" smtClean="0"/>
              <a:t>/</a:t>
            </a:r>
            <a:r>
              <a:rPr lang="en-GB" dirty="0" err="1" smtClean="0"/>
              <a:t>matrix?vo</a:t>
            </a:r>
            <a:r>
              <a:rPr lang="en-GB" dirty="0" smtClean="0"/>
              <a:t>=atlas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0358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757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dirty="0" err="1" smtClean="0"/>
              <a:t>twiki.cern.ch</a:t>
            </a:r>
            <a:r>
              <a:rPr lang="en-GB" dirty="0" smtClean="0"/>
              <a:t>/</a:t>
            </a:r>
            <a:r>
              <a:rPr lang="en-GB" dirty="0" err="1" smtClean="0"/>
              <a:t>twiki</a:t>
            </a:r>
            <a:r>
              <a:rPr lang="en-GB" dirty="0" smtClean="0"/>
              <a:t>/bin/view/LCG/</a:t>
            </a:r>
            <a:r>
              <a:rPr lang="en-GB" dirty="0" err="1" smtClean="0"/>
              <a:t>NetworkTransferMetrics#Network_Performance_Incidents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501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successful collaboration</a:t>
            </a:r>
            <a:r>
              <a:rPr lang="en-GB" baseline="0" dirty="0" smtClean="0"/>
              <a:t> between WLCG, </a:t>
            </a:r>
            <a:r>
              <a:rPr lang="en-GB" baseline="0" dirty="0" err="1" smtClean="0"/>
              <a:t>ESNet</a:t>
            </a:r>
            <a:r>
              <a:rPr lang="en-GB" baseline="0" dirty="0" smtClean="0"/>
              <a:t> and OSG</a:t>
            </a:r>
          </a:p>
          <a:p>
            <a:r>
              <a:rPr lang="en-GB" baseline="0" dirty="0" smtClean="0"/>
              <a:t>Mention pilot projects such as FTS, done in common for ATLAS, CMS and </a:t>
            </a:r>
            <a:r>
              <a:rPr lang="en-GB" baseline="0" dirty="0" err="1" smtClean="0"/>
              <a:t>LHCb</a:t>
            </a:r>
            <a:r>
              <a:rPr lang="en-GB" baseline="0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854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tiff"/><Relationship Id="rId5" Type="http://schemas.openxmlformats.org/officeDocument/2006/relationships/image" Target="../media/image15.jpeg"/><Relationship Id="rId4" Type="http://schemas.openxmlformats.org/officeDocument/2006/relationships/image" Target="../media/image14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84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61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369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-525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191175"/>
            <a:ext cx="8229600" cy="520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F5C860-9BB1-AF46-92F9-BAB75280E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WLCG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D26FF8-CBFF-4741-B660-32945C787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68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-525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191175"/>
            <a:ext cx="8229600" cy="520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WLCG 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WLCG 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14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WLCG </a:t>
            </a:r>
            <a:endParaRPr lang="en-US"/>
          </a:p>
        </p:txBody>
      </p:sp>
      <p:grpSp>
        <p:nvGrpSpPr>
          <p:cNvPr id="4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WLCG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0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5" name="Picture 8" descr="network-structur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06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29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8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2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1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86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1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WLCG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DBE394B-2483-6840-8B72-FFD573043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EF2D-6486-BC48-A0F6-DFE699D5781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NetworkTransferMetrics#Network_Performance_Incid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NetworkTransferMetrics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OcggHH4DM6vhe1ydJteYazwc0WgOLcHU31H1X5vbq3I/edi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indico.cern.ch/event/304944/contribution/407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roximity.cern.ch/api/0.3/geoip/nearest?sonar=psum02.aglt2.org&amp;count=1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://proximity.cern.ch/api/0.3/geoip/matrix?vo=atla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gg.bu.edu/LHC%7binf:LHC%7d/gadget:FTS/section:history/fts/index.htm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776630" y="1066800"/>
            <a:ext cx="7300570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WLCG Network and Transfer Metrics WG</a:t>
            </a:r>
            <a:r>
              <a:rPr lang="en-GB" dirty="0"/>
              <a:t> </a:t>
            </a:r>
            <a:r>
              <a:rPr lang="en-GB" dirty="0" smtClean="0"/>
              <a:t> After One Year</a:t>
            </a:r>
            <a:endParaRPr lang="en-GB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745284" y="2590800"/>
            <a:ext cx="4960315" cy="6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/>
              <a:t>Shawn McKee</a:t>
            </a:r>
            <a:r>
              <a:rPr lang="en-GB" dirty="0" smtClean="0"/>
              <a:t>, Marian </a:t>
            </a:r>
            <a:r>
              <a:rPr lang="en-GB" dirty="0"/>
              <a:t>Babik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5397500" cy="533400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HEPiX</a:t>
            </a:r>
            <a:r>
              <a:rPr lang="en-GB" dirty="0" smtClean="0"/>
              <a:t> Fall 2015 Meeting at BNL</a:t>
            </a:r>
          </a:p>
          <a:p>
            <a:r>
              <a:rPr lang="en-GB" dirty="0" smtClean="0"/>
              <a:t>13 October 2015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-629920" y="584200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10/13/2015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spd="slow" advTm="31449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Federico </a:t>
            </a:r>
            <a:r>
              <a:rPr lang="en-GB" dirty="0" err="1" smtClean="0"/>
              <a:t>Stagni</a:t>
            </a:r>
            <a:r>
              <a:rPr lang="en-GB" dirty="0" smtClean="0"/>
              <a:t>, </a:t>
            </a:r>
            <a:r>
              <a:rPr lang="en-GB" dirty="0" err="1" smtClean="0"/>
              <a:t>Henryk</a:t>
            </a:r>
            <a:r>
              <a:rPr lang="en-GB" dirty="0" smtClean="0"/>
              <a:t> </a:t>
            </a:r>
            <a:r>
              <a:rPr lang="en-GB" dirty="0" err="1" smtClean="0"/>
              <a:t>Giemza</a:t>
            </a:r>
            <a:r>
              <a:rPr lang="en-GB" dirty="0" smtClean="0"/>
              <a:t> and Stefan </a:t>
            </a:r>
            <a:r>
              <a:rPr lang="en-GB" dirty="0" err="1" smtClean="0"/>
              <a:t>Roiser</a:t>
            </a:r>
            <a:r>
              <a:rPr lang="en-GB" dirty="0" smtClean="0"/>
              <a:t> are working on the </a:t>
            </a:r>
            <a:r>
              <a:rPr lang="en-GB" dirty="0" err="1" smtClean="0"/>
              <a:t>perfSONAR</a:t>
            </a:r>
            <a:r>
              <a:rPr lang="en-GB" dirty="0" smtClean="0"/>
              <a:t>-DIRAC bridge </a:t>
            </a:r>
          </a:p>
          <a:p>
            <a:r>
              <a:rPr lang="en-GB" dirty="0"/>
              <a:t>LHCbDIRAC provides information </a:t>
            </a:r>
            <a:r>
              <a:rPr lang="en-GB" dirty="0" smtClean="0"/>
              <a:t>on transfer metrics such as </a:t>
            </a:r>
          </a:p>
          <a:p>
            <a:pPr lvl="1"/>
            <a:r>
              <a:rPr lang="en-GB" dirty="0" smtClean="0"/>
              <a:t>number </a:t>
            </a:r>
            <a:r>
              <a:rPr lang="en-GB" dirty="0"/>
              <a:t>of files transferred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quality”, i.e. amount of successful/failed transfers</a:t>
            </a:r>
          </a:p>
          <a:p>
            <a:pPr lvl="1"/>
            <a:r>
              <a:rPr lang="en-GB" dirty="0" smtClean="0"/>
              <a:t>throughput</a:t>
            </a:r>
          </a:p>
          <a:p>
            <a:r>
              <a:rPr lang="en-GB" dirty="0" smtClean="0"/>
              <a:t>Main use case is to correlate with </a:t>
            </a:r>
            <a:r>
              <a:rPr lang="en-GB" dirty="0" err="1" smtClean="0"/>
              <a:t>perfSONAR</a:t>
            </a:r>
            <a:r>
              <a:rPr lang="en-GB" dirty="0" smtClean="0"/>
              <a:t> and use it to better debug transfer issues </a:t>
            </a:r>
          </a:p>
          <a:p>
            <a:pPr lvl="1"/>
            <a:r>
              <a:rPr lang="en-GB" dirty="0" smtClean="0"/>
              <a:t>prototype is being developed</a:t>
            </a:r>
          </a:p>
          <a:p>
            <a:r>
              <a:rPr lang="en-GB" dirty="0" smtClean="0"/>
              <a:t>Another one is to commission new links, determine capabilities of the new network links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DIRAC bridge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558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52500"/>
            <a:ext cx="8382000" cy="538321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ATLAS utilizes both scheduled and dynamic transfers </a:t>
            </a:r>
          </a:p>
          <a:p>
            <a:pPr lvl="1">
              <a:spcBef>
                <a:spcPts val="0"/>
              </a:spcBef>
            </a:pPr>
            <a:r>
              <a:rPr lang="en-US" sz="1800" b="1" dirty="0"/>
              <a:t>Scheduled</a:t>
            </a:r>
            <a:r>
              <a:rPr lang="en-US" sz="1800" dirty="0"/>
              <a:t> flows for Tier-0 Export, Analysis Output, Production Input/Output, Data </a:t>
            </a:r>
            <a:r>
              <a:rPr lang="en-US" sz="1800" dirty="0" smtClean="0"/>
              <a:t>Consolidation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Dynamic</a:t>
            </a:r>
            <a:r>
              <a:rPr lang="en-US" sz="1800" dirty="0" smtClean="0"/>
              <a:t> </a:t>
            </a:r>
            <a:r>
              <a:rPr lang="en-US" sz="1800" dirty="0"/>
              <a:t>for jobs brokered for remote access, local data access failure recovery and the event service</a:t>
            </a:r>
            <a:endParaRPr lang="en-US" sz="18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Both </a:t>
            </a:r>
            <a:r>
              <a:rPr lang="en-US" sz="1800" dirty="0"/>
              <a:t>c</a:t>
            </a:r>
            <a:r>
              <a:rPr lang="en-US" sz="1800" dirty="0" smtClean="0"/>
              <a:t>ould </a:t>
            </a:r>
            <a:r>
              <a:rPr lang="en-US" sz="1800" dirty="0" smtClean="0"/>
              <a:t>benefit from using network and transfer metrics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We need better understanding of network infrastructure and characteristics for full performance and rely upon the working group to provide that information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C00000"/>
                </a:solidFill>
              </a:rPr>
              <a:t>ATLAS perspective: storage </a:t>
            </a:r>
            <a:r>
              <a:rPr lang="en-US" sz="2400" dirty="0">
                <a:solidFill>
                  <a:srgbClr val="C00000"/>
                </a:solidFill>
              </a:rPr>
              <a:t>is expensive — make better use of the </a:t>
            </a:r>
            <a:r>
              <a:rPr lang="en-US" sz="2400" dirty="0" smtClean="0">
                <a:solidFill>
                  <a:srgbClr val="C00000"/>
                </a:solidFill>
              </a:rPr>
              <a:t>network</a:t>
            </a:r>
            <a:endParaRPr lang="en-US" sz="2400" dirty="0">
              <a:solidFill>
                <a:srgbClr val="C0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/>
              <a:t>Leads to more use of dynamic data access, less movement of files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Depending on activity, only small parts of the files </a:t>
            </a:r>
            <a:r>
              <a:rPr lang="en-US" sz="1800" dirty="0" smtClean="0"/>
              <a:t>are </a:t>
            </a:r>
            <a:r>
              <a:rPr lang="en-US" sz="1800" dirty="0"/>
              <a:t>needed — prime use case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Assumption: current </a:t>
            </a:r>
            <a:r>
              <a:rPr lang="en-US" sz="2400" dirty="0"/>
              <a:t>network infrastructure is configured for long </a:t>
            </a:r>
            <a:r>
              <a:rPr lang="en-US" sz="2400" dirty="0" smtClean="0"/>
              <a:t>flows, </a:t>
            </a:r>
            <a:r>
              <a:rPr lang="en-US" sz="2400" dirty="0"/>
              <a:t>big files — is this good for us in the long run?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Need a dedicated study how an increase in short flows on our infrastructure will behave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Can we do something on our side? Virtual switches with end-to-end traffic policing sound </a:t>
            </a:r>
            <a:r>
              <a:rPr lang="en-US" sz="1800" dirty="0" smtClean="0"/>
              <a:t>promising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Use Cases (Mario </a:t>
            </a:r>
            <a:r>
              <a:rPr lang="en-US" dirty="0" err="1" smtClean="0"/>
              <a:t>Lassnig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491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Ilija</a:t>
            </a:r>
            <a:r>
              <a:rPr lang="en-US" dirty="0" smtClean="0"/>
              <a:t> </a:t>
            </a:r>
            <a:r>
              <a:rPr lang="en-US" dirty="0" err="1" smtClean="0"/>
              <a:t>Vukotic</a:t>
            </a:r>
            <a:r>
              <a:rPr lang="en-US" dirty="0" smtClean="0"/>
              <a:t>, Kaushik De, Rob Gardner and Jorge Batista are working with our WG to make </a:t>
            </a:r>
            <a:r>
              <a:rPr lang="en-US" dirty="0" err="1" smtClean="0"/>
              <a:t>perfSONAR</a:t>
            </a:r>
            <a:r>
              <a:rPr lang="en-US" dirty="0" smtClean="0"/>
              <a:t> metrics available to PANDA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Pipeline</a:t>
            </a:r>
            <a:r>
              <a:rPr lang="en-US" dirty="0" smtClean="0"/>
              <a:t>:  OSG Network </a:t>
            </a:r>
            <a:r>
              <a:rPr lang="en-US" dirty="0" err="1" smtClean="0"/>
              <a:t>Datastore</a:t>
            </a:r>
            <a:r>
              <a:rPr lang="en-US" dirty="0" smtClean="0"/>
              <a:t> -&gt; CERN Active MQ -&gt; Flume </a:t>
            </a:r>
            <a:r>
              <a:rPr lang="en-US" smtClean="0"/>
              <a:t>-&gt; </a:t>
            </a:r>
            <a:r>
              <a:rPr lang="en-US" smtClean="0"/>
              <a:t>ES </a:t>
            </a:r>
            <a:r>
              <a:rPr lang="en-US" dirty="0" smtClean="0"/>
              <a:t>-&gt; PANDA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Prototype working and analytics being performed in Elastic Search to validate data</a:t>
            </a:r>
          </a:p>
          <a:p>
            <a:r>
              <a:rPr lang="en-US" dirty="0" smtClean="0"/>
              <a:t>Plan is to create a network source-destination cost-matrix PANDA can use to evaluate options </a:t>
            </a:r>
          </a:p>
          <a:p>
            <a:pPr lvl="1"/>
            <a:r>
              <a:rPr lang="en-US" dirty="0" smtClean="0"/>
              <a:t>Actual interface details being discussed with PANDA team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Network Metrics Pipeline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working group has created a support unit to coordinate responses to potential network issues</a:t>
            </a:r>
          </a:p>
          <a:p>
            <a:pPr lvl="1"/>
            <a:r>
              <a:rPr lang="en-US" dirty="0" smtClean="0"/>
              <a:t>Tickets opened in the support group can be triaged to the right destination</a:t>
            </a:r>
          </a:p>
          <a:p>
            <a:pPr lvl="1"/>
            <a:r>
              <a:rPr lang="en-US" dirty="0" smtClean="0"/>
              <a:t>Many issues are potentially resolvable within the working group</a:t>
            </a:r>
          </a:p>
          <a:p>
            <a:pPr lvl="1"/>
            <a:r>
              <a:rPr lang="en-US" dirty="0" smtClean="0"/>
              <a:t>Real network issues can be identified and directed to the appropriate network support centers</a:t>
            </a:r>
          </a:p>
          <a:p>
            <a:r>
              <a:rPr lang="en-US" dirty="0" smtClean="0"/>
              <a:t>Documented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twiki.cern.ch/twiki/bin/view/LCG/NetworkTransferMetrics#Network_Performance_Incidents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Coordinating Network Issue Response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045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working group has defined a number of meshes with corresponding tests to measure the performance of our network paths</a:t>
            </a:r>
          </a:p>
          <a:p>
            <a:r>
              <a:rPr lang="en-US" dirty="0" smtClean="0"/>
              <a:t>WLCG-wide meshes for </a:t>
            </a:r>
            <a:r>
              <a:rPr lang="en-US" b="1" dirty="0" smtClean="0"/>
              <a:t>latencies</a:t>
            </a:r>
            <a:r>
              <a:rPr lang="en-US" dirty="0" smtClean="0"/>
              <a:t>, </a:t>
            </a:r>
            <a:r>
              <a:rPr lang="en-US" b="1" dirty="0" err="1" smtClean="0"/>
              <a:t>traceroutes</a:t>
            </a:r>
            <a:r>
              <a:rPr lang="en-US" dirty="0" smtClean="0"/>
              <a:t> and </a:t>
            </a:r>
            <a:r>
              <a:rPr lang="en-US" b="1" dirty="0" smtClean="0"/>
              <a:t>throughput</a:t>
            </a:r>
          </a:p>
          <a:p>
            <a:pPr lvl="1"/>
            <a:r>
              <a:rPr lang="en-US" dirty="0" smtClean="0"/>
              <a:t>perform full mesh tests involving all WLCG sonars</a:t>
            </a:r>
          </a:p>
          <a:p>
            <a:r>
              <a:rPr lang="en-US" dirty="0" smtClean="0"/>
              <a:t>Network provider meshes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LHCOPN</a:t>
            </a:r>
            <a:r>
              <a:rPr lang="en-US" dirty="0" smtClean="0"/>
              <a:t> 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LHCONE</a:t>
            </a:r>
            <a:r>
              <a:rPr lang="en-US" dirty="0" smtClean="0"/>
              <a:t> meshes to help debug weak links</a:t>
            </a:r>
          </a:p>
          <a:p>
            <a:r>
              <a:rPr lang="en-US" dirty="0" smtClean="0"/>
              <a:t>Specific project meshes</a:t>
            </a:r>
          </a:p>
          <a:p>
            <a:pPr lvl="1"/>
            <a:r>
              <a:rPr lang="en-US" dirty="0" smtClean="0"/>
              <a:t>Dual-stack – compares throughput between IPv4 and IPv6 instances</a:t>
            </a:r>
          </a:p>
          <a:p>
            <a:pPr lvl="1"/>
            <a:r>
              <a:rPr lang="en-US" dirty="0" smtClean="0"/>
              <a:t>Belle II – covers the additional non-LHC sites in Belle II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Baselining Our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0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Main </a:t>
            </a:r>
            <a:r>
              <a:rPr lang="en-US" dirty="0"/>
              <a:t>focus will be on the pilot projects in collaboration with experiments (ATLAS, CMS, </a:t>
            </a:r>
            <a:r>
              <a:rPr lang="en-US" dirty="0" err="1"/>
              <a:t>LHCb</a:t>
            </a:r>
            <a:r>
              <a:rPr lang="en-US" dirty="0"/>
              <a:t>)</a:t>
            </a:r>
          </a:p>
          <a:p>
            <a:r>
              <a:rPr lang="en-US" dirty="0" smtClean="0"/>
              <a:t>Integration </a:t>
            </a:r>
            <a:r>
              <a:rPr lang="en-US" dirty="0"/>
              <a:t>of the higher-level infrastructure services (such as </a:t>
            </a:r>
            <a:r>
              <a:rPr lang="en-US" dirty="0" err="1" smtClean="0"/>
              <a:t>MadAlert</a:t>
            </a:r>
            <a:r>
              <a:rPr lang="en-US" dirty="0"/>
              <a:t>, </a:t>
            </a:r>
            <a:r>
              <a:rPr lang="en-US" dirty="0" err="1" smtClean="0"/>
              <a:t>PuNDIT</a:t>
            </a:r>
            <a:r>
              <a:rPr lang="en-US" dirty="0" smtClean="0"/>
              <a:t>, </a:t>
            </a:r>
            <a:r>
              <a:rPr lang="en-US" dirty="0"/>
              <a:t>etc.)</a:t>
            </a:r>
          </a:p>
          <a:p>
            <a:r>
              <a:rPr lang="en-US" dirty="0" smtClean="0"/>
              <a:t>Enabling </a:t>
            </a:r>
            <a:r>
              <a:rPr lang="en-US" dirty="0"/>
              <a:t>easy integration </a:t>
            </a:r>
            <a:r>
              <a:rPr lang="en-US" dirty="0" smtClean="0"/>
              <a:t>with </a:t>
            </a:r>
            <a:r>
              <a:rPr lang="en-US" dirty="0"/>
              <a:t>data analytics platforms (ES, </a:t>
            </a:r>
            <a:r>
              <a:rPr lang="en-US" dirty="0" smtClean="0"/>
              <a:t>Hadoop</a:t>
            </a:r>
            <a:r>
              <a:rPr lang="en-US" dirty="0"/>
              <a:t>)</a:t>
            </a:r>
          </a:p>
          <a:p>
            <a:r>
              <a:rPr lang="en-US" dirty="0" smtClean="0"/>
              <a:t>Finalize </a:t>
            </a:r>
            <a:r>
              <a:rPr lang="en-US" dirty="0"/>
              <a:t>production deployment of the base infrastructure and follow up</a:t>
            </a:r>
          </a:p>
          <a:p>
            <a:r>
              <a:rPr lang="en-US" dirty="0" err="1" smtClean="0"/>
              <a:t>perfSONAR</a:t>
            </a:r>
            <a:r>
              <a:rPr lang="en-US" dirty="0" smtClean="0"/>
              <a:t> 3.6 (release around summer 2016)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working group has made very good progress in all of its areas of responsibility</a:t>
            </a:r>
          </a:p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</a:t>
            </a:r>
            <a:r>
              <a:rPr lang="en-US" dirty="0" smtClean="0">
                <a:solidFill>
                  <a:srgbClr val="00B050"/>
                </a:solidFill>
              </a:rPr>
              <a:t> and </a:t>
            </a:r>
            <a:r>
              <a:rPr lang="en-US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are all involved and should benefit from our pilot projects and the FTS study work.</a:t>
            </a:r>
          </a:p>
          <a:p>
            <a:r>
              <a:rPr lang="en-US" dirty="0" smtClean="0"/>
              <a:t>We have had very successful  (and continuing) collaboration with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ESnet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OSG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Focus during the first year has moved from deployment debugging issues to use of the metrics, which is where we want to be.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QUESTIONS?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44195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GB" sz="2700" dirty="0" smtClean="0">
                <a:solidFill>
                  <a:srgbClr val="00B050"/>
                </a:solidFill>
              </a:rPr>
              <a:t>After its first year, it is appropriate to review the WCLG Network and Transfer Metrics working group progress</a:t>
            </a:r>
          </a:p>
          <a:p>
            <a:pPr lvl="0"/>
            <a:r>
              <a:rPr lang="en-GB" sz="2700" dirty="0" smtClean="0"/>
              <a:t>Started </a:t>
            </a:r>
            <a:r>
              <a:rPr lang="en-GB" sz="2700" dirty="0"/>
              <a:t>in </a:t>
            </a:r>
            <a:r>
              <a:rPr lang="en-GB" sz="2700" dirty="0" smtClean="0"/>
              <a:t>Fall 2014, it brings </a:t>
            </a:r>
            <a:r>
              <a:rPr lang="en-GB" sz="2700" dirty="0"/>
              <a:t>together network &amp;</a:t>
            </a:r>
            <a:r>
              <a:rPr lang="en-GB" sz="2700" dirty="0" smtClean="0"/>
              <a:t> </a:t>
            </a:r>
            <a:r>
              <a:rPr lang="en-GB" sz="2700" dirty="0"/>
              <a:t>transfer experts</a:t>
            </a:r>
          </a:p>
          <a:p>
            <a:pPr lvl="1"/>
            <a:r>
              <a:rPr lang="en-GB" sz="2300" dirty="0"/>
              <a:t>Follows up on the </a:t>
            </a:r>
            <a:r>
              <a:rPr lang="en-GB" sz="2300" dirty="0" smtClean="0"/>
              <a:t>WLCG </a:t>
            </a:r>
            <a:r>
              <a:rPr lang="en-GB" sz="2300" dirty="0" err="1" smtClean="0"/>
              <a:t>perfSONAR</a:t>
            </a:r>
            <a:r>
              <a:rPr lang="en-GB" sz="2300" dirty="0" smtClean="0"/>
              <a:t> Task Force </a:t>
            </a:r>
            <a:r>
              <a:rPr lang="en-GB" sz="2300" dirty="0"/>
              <a:t>goals</a:t>
            </a:r>
          </a:p>
          <a:p>
            <a:pPr lvl="0"/>
            <a:r>
              <a:rPr lang="en-GB" sz="2700" b="1" dirty="0">
                <a:solidFill>
                  <a:srgbClr val="C00000"/>
                </a:solidFill>
              </a:rPr>
              <a:t>Mandate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Ensure all relevant </a:t>
            </a:r>
            <a:r>
              <a:rPr lang="en-GB" sz="2400" b="1" dirty="0">
                <a:solidFill>
                  <a:srgbClr val="4BACC6">
                    <a:lumMod val="75000"/>
                  </a:srgbClr>
                </a:solidFill>
              </a:rPr>
              <a:t>network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 and </a:t>
            </a:r>
            <a:r>
              <a:rPr lang="en-GB" sz="2400" b="1" dirty="0">
                <a:solidFill>
                  <a:srgbClr val="4BACC6">
                    <a:lumMod val="75000"/>
                  </a:srgbClr>
                </a:solidFill>
              </a:rPr>
              <a:t>transfer metrics 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are identified, collected and published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Ensure sites and experiments can better understand and fix networking issues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Enable use of network-aware tools to improve transfer efficiency and optimize experiment workflows</a:t>
            </a:r>
          </a:p>
          <a:p>
            <a:pPr lvl="0"/>
            <a:r>
              <a:rPr lang="en-GB" sz="2700" b="1" dirty="0"/>
              <a:t>Membership</a:t>
            </a:r>
          </a:p>
          <a:p>
            <a:pPr lvl="1"/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WLCG 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perSONAR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 support unit (regional experts), WLCG experiments, FTS, Panda, 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PhEDEx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, FAX, Network experts (</a:t>
            </a:r>
            <a:r>
              <a:rPr lang="en-GB" sz="2400" dirty="0" err="1">
                <a:solidFill>
                  <a:srgbClr val="4BACC6">
                    <a:lumMod val="75000"/>
                  </a:srgbClr>
                </a:solidFill>
              </a:rPr>
              <a:t>ESNet</a:t>
            </a:r>
            <a:r>
              <a:rPr lang="en-GB" sz="2400" dirty="0">
                <a:solidFill>
                  <a:srgbClr val="4BACC6">
                    <a:lumMod val="75000"/>
                  </a:srgbClr>
                </a:solidFill>
              </a:rPr>
              <a:t>, LHCOPN, LHCONE</a:t>
            </a:r>
            <a:r>
              <a:rPr lang="en-GB" sz="2400" dirty="0" smtClean="0">
                <a:solidFill>
                  <a:srgbClr val="4BACC6">
                    <a:lumMod val="75000"/>
                  </a:srgbClr>
                </a:solidFill>
              </a:rPr>
              <a:t>)</a:t>
            </a:r>
          </a:p>
          <a:p>
            <a:endParaRPr lang="en-US" sz="24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https://twiki.cern.ch/twiki/bin/view/LCG/NetworkTransferMetrics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4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working group has met on a monthly basis and made progress in a number of areas:</a:t>
            </a:r>
          </a:p>
          <a:p>
            <a:pPr lvl="1"/>
            <a:r>
              <a:rPr lang="en-US" dirty="0" smtClean="0"/>
              <a:t>Defining important use-cases</a:t>
            </a:r>
          </a:p>
          <a:p>
            <a:pPr lvl="1"/>
            <a:r>
              <a:rPr lang="en-US" dirty="0" smtClean="0"/>
              <a:t>Understanding slow transfers</a:t>
            </a:r>
          </a:p>
          <a:p>
            <a:pPr lvl="1"/>
            <a:r>
              <a:rPr lang="en-US" dirty="0" smtClean="0"/>
              <a:t>Providing a uniform way to define and access network metrics</a:t>
            </a:r>
          </a:p>
          <a:p>
            <a:pPr lvl="1"/>
            <a:r>
              <a:rPr lang="en-US" dirty="0" smtClean="0"/>
              <a:t>Integrating network metrics with the experiments</a:t>
            </a:r>
          </a:p>
          <a:p>
            <a:pPr lvl="1"/>
            <a:r>
              <a:rPr lang="en-US" dirty="0" smtClean="0"/>
              <a:t>Coordinating responses to network issues</a:t>
            </a:r>
          </a:p>
          <a:p>
            <a:pPr lvl="1"/>
            <a:r>
              <a:rPr lang="en-US" dirty="0" smtClean="0"/>
              <a:t>Baselining existing links; commissioning new links</a:t>
            </a:r>
          </a:p>
          <a:p>
            <a:r>
              <a:rPr lang="en-US" dirty="0" smtClean="0"/>
              <a:t>We will cover these in the following slides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Work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8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working group has assembled feedback about the use-cases foreseen for network and transfer metrics into a google document</a:t>
            </a:r>
          </a:p>
          <a:p>
            <a:pPr lvl="1"/>
            <a:r>
              <a:rPr lang="en-US" dirty="0" smtClean="0"/>
              <a:t>Participation from ATLAS, CMS and </a:t>
            </a:r>
            <a:r>
              <a:rPr lang="en-US" dirty="0" err="1" smtClean="0"/>
              <a:t>LHCb</a:t>
            </a:r>
            <a:r>
              <a:rPr lang="en-US" dirty="0" smtClean="0"/>
              <a:t>, and various middleware and application providers</a:t>
            </a:r>
            <a:endParaRPr lang="en-US" dirty="0"/>
          </a:p>
          <a:p>
            <a:pPr lvl="1"/>
            <a:r>
              <a:rPr lang="en-US" dirty="0" smtClean="0"/>
              <a:t>Details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docs.google.com/document/d/1OcggHH4DM6vhe1ydJteYazwc0WgOLcHU31H1X5vbq3I/edit</a:t>
            </a:r>
            <a:r>
              <a:rPr lang="en-US" dirty="0"/>
              <a:t> </a:t>
            </a:r>
            <a:r>
              <a:rPr lang="en-US" dirty="0" smtClean="0"/>
              <a:t> and are summarized later in this presentation</a:t>
            </a:r>
          </a:p>
          <a:p>
            <a:r>
              <a:rPr lang="en-US" dirty="0" smtClean="0"/>
              <a:t>We also have CHEP 2015 paper, detailing the working group, to be published soon.  </a:t>
            </a:r>
            <a:r>
              <a:rPr lang="en-US" dirty="0"/>
              <a:t>See abstract 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indico.cern.ch/event/304944/contribution/407.pdf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Important Use-Cases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5549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Slow transfers can have many causes in complex end-to-end topologies</a:t>
            </a:r>
          </a:p>
          <a:p>
            <a:pPr lvl="1"/>
            <a:r>
              <a:rPr lang="en-US" dirty="0" smtClean="0"/>
              <a:t>Differentiating “network” issues from application, end-site and end-host issues can be difficult</a:t>
            </a:r>
          </a:p>
          <a:p>
            <a:r>
              <a:rPr lang="en-US" dirty="0" smtClean="0"/>
              <a:t>A core task for the working group was </a:t>
            </a:r>
            <a:r>
              <a:rPr lang="en-US" dirty="0" err="1" smtClean="0"/>
              <a:t>perfSONAR</a:t>
            </a:r>
            <a:r>
              <a:rPr lang="en-US" dirty="0" smtClean="0"/>
              <a:t> deployment and commissioning  to provide a source of network metrics to enable effective problem debugging</a:t>
            </a:r>
          </a:p>
          <a:p>
            <a:pPr lvl="1"/>
            <a:r>
              <a:rPr lang="en-US" dirty="0" smtClean="0"/>
              <a:t>245 active WLCG/OSG instances; 278 registered</a:t>
            </a:r>
          </a:p>
          <a:p>
            <a:pPr lvl="1"/>
            <a:r>
              <a:rPr lang="en-US" dirty="0" smtClean="0"/>
              <a:t>WG tracks issues in infrastructure and networks</a:t>
            </a:r>
          </a:p>
          <a:p>
            <a:pPr lvl="1"/>
            <a:r>
              <a:rPr lang="en-US" dirty="0" smtClean="0"/>
              <a:t>Supports problem debugging and resolution</a:t>
            </a:r>
          </a:p>
          <a:p>
            <a:r>
              <a:rPr lang="en-US" dirty="0" smtClean="0"/>
              <a:t>Uses </a:t>
            </a:r>
            <a:r>
              <a:rPr lang="en-US" dirty="0" err="1" smtClean="0"/>
              <a:t>perfSONAR</a:t>
            </a:r>
            <a:r>
              <a:rPr lang="en-US" dirty="0" smtClean="0"/>
              <a:t> metrics to identify “network” causes for slow transfers; conversely can rule-out network issues where </a:t>
            </a:r>
            <a:r>
              <a:rPr lang="en-US" dirty="0" err="1" smtClean="0"/>
              <a:t>perfSONAR</a:t>
            </a:r>
            <a:r>
              <a:rPr lang="en-US" dirty="0" smtClean="0"/>
              <a:t> metrics show good networks.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Slow Transfers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80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Working closely with the Open Science Grid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OSG</a:t>
            </a:r>
            <a:r>
              <a:rPr lang="en-US" dirty="0" smtClean="0"/>
              <a:t>) Network Area, the group has provided access to </a:t>
            </a:r>
            <a:r>
              <a:rPr lang="en-US" dirty="0" err="1" smtClean="0"/>
              <a:t>perfSONAR</a:t>
            </a:r>
            <a:r>
              <a:rPr lang="en-US" dirty="0" smtClean="0"/>
              <a:t> network metrics</a:t>
            </a:r>
          </a:p>
          <a:p>
            <a:pPr lvl="1"/>
            <a:r>
              <a:rPr lang="en-US" dirty="0" smtClean="0"/>
              <a:t>OSG Network </a:t>
            </a:r>
            <a:r>
              <a:rPr lang="en-US" dirty="0" err="1" smtClean="0"/>
              <a:t>Datastore</a:t>
            </a:r>
            <a:r>
              <a:rPr lang="en-US" dirty="0" smtClean="0"/>
              <a:t> is used to gather and store ALL WLCG/OSG </a:t>
            </a:r>
            <a:r>
              <a:rPr lang="en-US" dirty="0" err="1" smtClean="0"/>
              <a:t>perfSONAR</a:t>
            </a:r>
            <a:r>
              <a:rPr lang="en-US" dirty="0" smtClean="0"/>
              <a:t> metrics in a common API (Esmond).</a:t>
            </a:r>
          </a:p>
          <a:p>
            <a:pPr lvl="1"/>
            <a:r>
              <a:rPr lang="en-US" dirty="0" smtClean="0"/>
              <a:t>CERN hosts a Active Message Queue that OSG “publishes” all metrics to.   End users can subscribe to any data they choose</a:t>
            </a:r>
          </a:p>
          <a:p>
            <a:r>
              <a:rPr lang="en-US" dirty="0" smtClean="0"/>
              <a:t>The working has prototyped 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proximity service </a:t>
            </a:r>
            <a:r>
              <a:rPr lang="en-US" dirty="0" smtClean="0"/>
              <a:t>to handle topology-related requests:  closest </a:t>
            </a:r>
            <a:r>
              <a:rPr lang="en-US" dirty="0" err="1" smtClean="0"/>
              <a:t>perfSONAR</a:t>
            </a:r>
            <a:r>
              <a:rPr lang="en-US" dirty="0" smtClean="0"/>
              <a:t> server to storage element and vice-versa; closest </a:t>
            </a:r>
            <a:r>
              <a:rPr lang="en-US" dirty="0" err="1" smtClean="0"/>
              <a:t>perfSONAR</a:t>
            </a:r>
            <a:r>
              <a:rPr lang="en-US" dirty="0" smtClean="0"/>
              <a:t> to arbitrary end-host using </a:t>
            </a:r>
            <a:r>
              <a:rPr lang="en-US" dirty="0" err="1" smtClean="0"/>
              <a:t>GeoIP</a:t>
            </a:r>
            <a:r>
              <a:rPr lang="en-US" dirty="0"/>
              <a:t> </a:t>
            </a:r>
            <a:r>
              <a:rPr lang="en-US" dirty="0" smtClean="0"/>
              <a:t>(eventually could use route data).</a:t>
            </a:r>
          </a:p>
          <a:p>
            <a:pPr lvl="1"/>
            <a:r>
              <a:rPr lang="en-US" dirty="0" smtClean="0"/>
              <a:t>Needs testing and further development but functional now: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proximity.cern.ch/api/0.3/geoip/nearest?sonar=psum02.aglt2.org&amp;count=10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proximity.cern.ch/api/0.3/geoip/matrix?vo=atlas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Collaborating with </a:t>
            </a:r>
            <a:r>
              <a:rPr lang="en-US" dirty="0" err="1" smtClean="0">
                <a:solidFill>
                  <a:srgbClr val="C00000"/>
                </a:solidFill>
              </a:rPr>
              <a:t>ESnet</a:t>
            </a:r>
            <a:r>
              <a:rPr lang="en-US" dirty="0" smtClean="0">
                <a:solidFill>
                  <a:srgbClr val="C00000"/>
                </a:solidFill>
              </a:rPr>
              <a:t> on proximity service follow-on, an open-source configuration interface project and the deployment/debugging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 toolkit.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Providing Network Metrics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9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8070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It is important to be able to utilize the network and transfer metrics we gather to support higher level services that rely upon the network</a:t>
            </a:r>
          </a:p>
          <a:p>
            <a:r>
              <a:rPr lang="en-US" dirty="0" smtClean="0"/>
              <a:t>One example is the FTS study which used traceroute information from </a:t>
            </a:r>
            <a:r>
              <a:rPr lang="en-US" dirty="0" err="1" smtClean="0"/>
              <a:t>perfSONAR</a:t>
            </a:r>
            <a:r>
              <a:rPr lang="en-US" dirty="0" smtClean="0"/>
              <a:t> and FTS log details to analyze FTS performance versus various parameters (See later slides)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Ongoing pilot projects with ATLAS and </a:t>
            </a:r>
            <a:r>
              <a:rPr lang="en-US" dirty="0" err="1" smtClean="0">
                <a:solidFill>
                  <a:srgbClr val="0070C0"/>
                </a:solidFill>
              </a:rPr>
              <a:t>LHCb</a:t>
            </a:r>
            <a:r>
              <a:rPr lang="en-US" dirty="0" smtClean="0">
                <a:solidFill>
                  <a:srgbClr val="0070C0"/>
                </a:solidFill>
              </a:rPr>
              <a:t> providing pipelines of metrics for the experiments 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is processing </a:t>
            </a:r>
            <a:r>
              <a:rPr lang="en-US" dirty="0" err="1" smtClean="0"/>
              <a:t>perfSONAR</a:t>
            </a:r>
            <a:r>
              <a:rPr lang="en-US" dirty="0" smtClean="0"/>
              <a:t> stream and correlates it with the network and transfer metrics in DIRAC</a:t>
            </a:r>
          </a:p>
          <a:p>
            <a:pPr lvl="1"/>
            <a:r>
              <a:rPr lang="en-US" dirty="0" smtClean="0"/>
              <a:t>ATLAS </a:t>
            </a:r>
            <a:r>
              <a:rPr lang="en-US" dirty="0"/>
              <a:t>processing </a:t>
            </a:r>
            <a:r>
              <a:rPr lang="en-US" dirty="0" err="1"/>
              <a:t>perfSONAR</a:t>
            </a:r>
            <a:r>
              <a:rPr lang="en-US" dirty="0"/>
              <a:t> data to create a network “cost-matrix” for use by PANDA with additional use cases in scheduled transfers and dynamic data access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Network Metrics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0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5790" y="914400"/>
            <a:ext cx="8462010" cy="544195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00000"/>
              </a:lnSpc>
            </a:pPr>
            <a:r>
              <a:rPr lang="en-US" sz="5100" dirty="0"/>
              <a:t>Saul Youssef undertook a study of FTS transfer data augmented with </a:t>
            </a:r>
            <a:r>
              <a:rPr lang="en-US" sz="5100" dirty="0" err="1"/>
              <a:t>perfSONAR</a:t>
            </a:r>
            <a:r>
              <a:rPr lang="en-US" sz="5100" dirty="0"/>
              <a:t> traceroutes to analyze how transfers are working and if there are specific problematic links in our networks.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The analysis uses the average transfer rate and assigns that rate to all the hops along the network transfer path for a given time-window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The sum of all transfers in a time-window for a specific network hop can be used to infer a lower bound on its maximum transfer rate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In this way hops with low maximum transfer rate are identified and can be checked to see if there are problems that need </a:t>
            </a:r>
            <a:r>
              <a:rPr lang="en-US" sz="5100" dirty="0" smtClean="0"/>
              <a:t>addressing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sz="5100" dirty="0" smtClean="0"/>
          </a:p>
          <a:p>
            <a:pPr>
              <a:lnSpc>
                <a:spcPct val="100000"/>
              </a:lnSpc>
            </a:pPr>
            <a:endParaRPr lang="en-US" sz="5100" dirty="0" smtClean="0"/>
          </a:p>
          <a:p>
            <a:pPr marL="3657600" lvl="8" indent="0">
              <a:buNone/>
            </a:pPr>
            <a:r>
              <a:rPr lang="en-US" sz="5100" dirty="0"/>
              <a:t> </a:t>
            </a:r>
            <a:r>
              <a:rPr lang="en-US" sz="5100" dirty="0" smtClean="0"/>
              <a:t>        </a:t>
            </a:r>
            <a:r>
              <a:rPr lang="en-US" sz="3700" dirty="0" smtClean="0"/>
              <a:t>Transfer rate bounded &gt;= size(file1+2+3)/(end-start)</a:t>
            </a:r>
          </a:p>
          <a:p>
            <a:pPr marL="3657600" lvl="8" indent="0">
              <a:buNone/>
            </a:pPr>
            <a:endParaRPr lang="en-US" sz="3700" dirty="0" smtClean="0"/>
          </a:p>
          <a:p>
            <a:pPr>
              <a:lnSpc>
                <a:spcPct val="100000"/>
              </a:lnSpc>
            </a:pPr>
            <a:endParaRPr lang="en-US" sz="5100" dirty="0" smtClean="0"/>
          </a:p>
          <a:p>
            <a:pPr>
              <a:lnSpc>
                <a:spcPct val="100000"/>
              </a:lnSpc>
            </a:pPr>
            <a:r>
              <a:rPr lang="en-US" sz="5100" dirty="0" smtClean="0"/>
              <a:t>The </a:t>
            </a:r>
            <a:r>
              <a:rPr lang="en-US" sz="5100" dirty="0"/>
              <a:t>study also identified a number of issues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Number of streams may not be optimized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Lots of SRM overhead impacting performance (esp. small files)</a:t>
            </a:r>
          </a:p>
          <a:p>
            <a:pPr lvl="1">
              <a:lnSpc>
                <a:spcPct val="100000"/>
              </a:lnSpc>
            </a:pPr>
            <a:r>
              <a:rPr lang="en-US" sz="5100" dirty="0"/>
              <a:t>CMS consistently getting better throughput than </a:t>
            </a:r>
            <a:r>
              <a:rPr lang="en-US" sz="5100" dirty="0" smtClean="0"/>
              <a:t>ATLAS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 Transfer Study Details (1/2)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329" y="3418740"/>
            <a:ext cx="3092971" cy="144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55498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details of the analysis and results are available at </a:t>
            </a:r>
            <a:r>
              <a:rPr lang="en-US" sz="1600" dirty="0">
                <a:hlinkClick r:id="rId2"/>
              </a:rPr>
              <a:t>http://egg.bu.edu/LHC%7Binf:LHC%7D/gadget:FTS/section:history/fts/index.htm</a:t>
            </a:r>
            <a:r>
              <a:rPr lang="en-US" sz="1600" dirty="0"/>
              <a:t>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B050"/>
                </a:solidFill>
              </a:rPr>
              <a:t>This has  become a collaboration among </a:t>
            </a:r>
            <a:r>
              <a:rPr lang="en-US" dirty="0">
                <a:solidFill>
                  <a:srgbClr val="00B050"/>
                </a:solidFill>
              </a:rPr>
              <a:t>a number of </a:t>
            </a:r>
            <a:r>
              <a:rPr lang="en-US" dirty="0" smtClean="0">
                <a:solidFill>
                  <a:srgbClr val="00B050"/>
                </a:solidFill>
              </a:rPr>
              <a:t>people (including ATLAS, CMS, </a:t>
            </a:r>
            <a:r>
              <a:rPr lang="en-US" dirty="0" err="1" smtClean="0">
                <a:solidFill>
                  <a:srgbClr val="00B050"/>
                </a:solidFill>
              </a:rPr>
              <a:t>LHCb</a:t>
            </a:r>
            <a:r>
              <a:rPr lang="en-US" dirty="0" smtClean="0">
                <a:solidFill>
                  <a:srgbClr val="00B050"/>
                </a:solidFill>
              </a:rPr>
              <a:t>) and most </a:t>
            </a:r>
            <a:r>
              <a:rPr lang="en-US" dirty="0">
                <a:solidFill>
                  <a:srgbClr val="00B050"/>
                </a:solidFill>
              </a:rPr>
              <a:t>recently t</a:t>
            </a:r>
            <a:r>
              <a:rPr lang="en-US" dirty="0" smtClean="0">
                <a:solidFill>
                  <a:srgbClr val="00B050"/>
                </a:solidFill>
              </a:rPr>
              <a:t>he </a:t>
            </a:r>
            <a:r>
              <a:rPr lang="en-US" dirty="0">
                <a:solidFill>
                  <a:srgbClr val="00B050"/>
                </a:solidFill>
              </a:rPr>
              <a:t>FTS developers /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operators</a:t>
            </a:r>
          </a:p>
          <a:p>
            <a:pPr>
              <a:lnSpc>
                <a:spcPct val="100000"/>
              </a:lnSpc>
            </a:pPr>
            <a:r>
              <a:rPr lang="en-US" dirty="0"/>
              <a:t>This collaboration is now exploring the impact of a new way to optimize FTS transfers:</a:t>
            </a:r>
          </a:p>
          <a:p>
            <a:pPr lvl="1">
              <a:lnSpc>
                <a:spcPct val="100000"/>
              </a:lnSpc>
            </a:pPr>
            <a:r>
              <a:rPr lang="en-US" sz="2100" dirty="0">
                <a:solidFill>
                  <a:srgbClr val="C00000"/>
                </a:solidFill>
              </a:rPr>
              <a:t>Because of SRM overhead it is better to multiplex more transfers at lower number of streams each as opposed to using more streams and a smaller number of transfers</a:t>
            </a:r>
          </a:p>
          <a:p>
            <a:pPr lvl="1">
              <a:lnSpc>
                <a:spcPct val="100000"/>
              </a:lnSpc>
            </a:pPr>
            <a:r>
              <a:rPr lang="en-US" sz="2100" dirty="0">
                <a:solidFill>
                  <a:srgbClr val="C00000"/>
                </a:solidFill>
              </a:rPr>
              <a:t>Each end-site has only so many resources (Storage I/O, memory and network bandwidth).  The algorithm needs a tunable limit (MAXBUFFER)  which may vary by site.</a:t>
            </a:r>
          </a:p>
          <a:p>
            <a:pPr lvl="1">
              <a:lnSpc>
                <a:spcPct val="100000"/>
              </a:lnSpc>
            </a:pPr>
            <a:r>
              <a:rPr lang="en-US" sz="2100" dirty="0">
                <a:solidFill>
                  <a:srgbClr val="C00000"/>
                </a:solidFill>
              </a:rPr>
              <a:t>The number of TCP streams for best performance varies.   Lower numbers may be better.  In some cases 1 seemed optimal.   The error rate (timeouts) with 1 TCP stream is only slightly higher than the rate with multi-TCP streams.</a:t>
            </a:r>
          </a:p>
          <a:p>
            <a:pPr>
              <a:lnSpc>
                <a:spcPct val="100000"/>
              </a:lnSpc>
            </a:pPr>
            <a:r>
              <a:rPr lang="en-US" dirty="0"/>
              <a:t>Looking forward to seeing how this new strategy </a:t>
            </a:r>
            <a:r>
              <a:rPr lang="en-US" dirty="0" smtClean="0"/>
              <a:t>works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 Transfer Study (2/2)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9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wlc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SDC_latest2.pot</Template>
  <TotalTime>17851</TotalTime>
  <Words>1663</Words>
  <Application>Microsoft Office PowerPoint</Application>
  <PresentationFormat>On-screen Show (4:3)</PresentationFormat>
  <Paragraphs>159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IT Groups</vt:lpstr>
      <vt:lpstr>1_IT Groups</vt:lpstr>
      <vt:lpstr>wlcg</vt:lpstr>
      <vt:lpstr>WLCG Network and Transfer Metrics WG  After One Year</vt:lpstr>
      <vt:lpstr>Review of Working Group</vt:lpstr>
      <vt:lpstr>Overview of Work Areas</vt:lpstr>
      <vt:lpstr>Defining Important Use-Cases</vt:lpstr>
      <vt:lpstr>Understanding Slow Transfers</vt:lpstr>
      <vt:lpstr>Providing Network Metrics</vt:lpstr>
      <vt:lpstr>Integrating Network Metrics</vt:lpstr>
      <vt:lpstr>FTS Transfer Study Details (1/2)</vt:lpstr>
      <vt:lpstr>FTS Transfer Study (2/2)</vt:lpstr>
      <vt:lpstr>LHCb DIRAC bridge</vt:lpstr>
      <vt:lpstr>ATLAS Use Cases (Mario Lassnig)</vt:lpstr>
      <vt:lpstr>ATLAS Network Metrics Pipeline</vt:lpstr>
      <vt:lpstr>Coordinating Network Issue Response</vt:lpstr>
      <vt:lpstr>Baselining Our Networks</vt:lpstr>
      <vt:lpstr>Next Steps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monitoring and metrics</dc:title>
  <dc:creator>smckee</dc:creator>
  <cp:lastModifiedBy>smckee</cp:lastModifiedBy>
  <cp:revision>245</cp:revision>
  <dcterms:modified xsi:type="dcterms:W3CDTF">2015-10-13T15:35:30Z</dcterms:modified>
</cp:coreProperties>
</file>