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23"/>
  </p:notesMasterIdLst>
  <p:sldIdLst>
    <p:sldId id="256" r:id="rId5"/>
    <p:sldId id="258" r:id="rId6"/>
    <p:sldId id="259" r:id="rId7"/>
    <p:sldId id="260" r:id="rId8"/>
    <p:sldId id="261" r:id="rId9"/>
    <p:sldId id="276" r:id="rId10"/>
    <p:sldId id="262" r:id="rId11"/>
    <p:sldId id="265" r:id="rId12"/>
    <p:sldId id="272" r:id="rId13"/>
    <p:sldId id="263" r:id="rId14"/>
    <p:sldId id="267" r:id="rId15"/>
    <p:sldId id="268" r:id="rId16"/>
    <p:sldId id="274" r:id="rId17"/>
    <p:sldId id="269" r:id="rId18"/>
    <p:sldId id="270" r:id="rId19"/>
    <p:sldId id="273" r:id="rId20"/>
    <p:sldId id="275" r:id="rId21"/>
    <p:sldId id="25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8837"/>
    <a:srgbClr val="006700"/>
    <a:srgbClr val="FFDE20"/>
    <a:srgbClr val="991D22"/>
    <a:srgbClr val="79292D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5" autoAdjust="0"/>
    <p:restoredTop sz="89703" autoAdjust="0"/>
  </p:normalViewPr>
  <p:slideViewPr>
    <p:cSldViewPr snapToGrid="0" snapToObjects="1">
      <p:cViewPr varScale="1">
        <p:scale>
          <a:sx n="81" d="100"/>
          <a:sy n="81" d="100"/>
        </p:scale>
        <p:origin x="-124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2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F8EADE-03C1-5C4B-A12A-2701015E7860}" type="datetimeFigureOut">
              <a:rPr lang="en-US" smtClean="0"/>
              <a:t>14/10/15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DC812-5AFE-F441-94B0-1ECA0088C4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777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CDC812-5AFE-F441-94B0-1ECA0088C41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9703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CDC812-5AFE-F441-94B0-1ECA0088C41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325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File</a:t>
            </a:r>
            <a:r>
              <a:rPr lang="en-US" baseline="0" dirty="0" smtClean="0"/>
              <a:t>r split in independent </a:t>
            </a:r>
            <a:r>
              <a:rPr lang="en-US" i="1" baseline="0" dirty="0" err="1" smtClean="0"/>
              <a:t>qtrees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CDC812-5AFE-F441-94B0-1ECA0088C41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6523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14/10/15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14/10/15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Faire glisser l'image vers l'espace réservé ou cliquer sur l'icône pour l'ajouter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14/10/15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14/10/15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14/10/15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14/10/15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14/10/15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14/10/15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HEPiX Autumn 2015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bolthole.com/solaris/zrep/" TargetMode="External"/><Relationship Id="rId3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zfsonlinux.org/" TargetMode="External"/><Relationship Id="rId4" Type="http://schemas.openxmlformats.org/officeDocument/2006/relationships/hyperlink" Target="https://docs.oracle.com/cd/E19253-01/819-5461/zfsover-2/" TargetMode="External"/><Relationship Id="rId5" Type="http://schemas.openxmlformats.org/officeDocument/2006/relationships/hyperlink" Target="http://open-zfs.org" TargetMode="External"/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github.com/cvmfs/puppet-cvmfs/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an 45"/>
          <p:cNvSpPr/>
          <p:nvPr/>
        </p:nvSpPr>
        <p:spPr>
          <a:xfrm>
            <a:off x="7197360" y="4548115"/>
            <a:ext cx="1316312" cy="927101"/>
          </a:xfrm>
          <a:prstGeom prst="can">
            <a:avLst/>
          </a:prstGeom>
          <a:solidFill>
            <a:srgbClr val="FF8837"/>
          </a:solidFill>
          <a:ln>
            <a:solidFill>
              <a:srgbClr val="26262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CEPH ZFS</a:t>
            </a:r>
          </a:p>
          <a:p>
            <a:pPr algn="ctr"/>
            <a:r>
              <a:rPr lang="en-US" sz="1200" b="1" i="1" dirty="0" err="1" smtClean="0">
                <a:solidFill>
                  <a:schemeClr val="accent6">
                    <a:lumMod val="50000"/>
                  </a:schemeClr>
                </a:solidFill>
              </a:rPr>
              <a:t>opal.cern.ch</a:t>
            </a:r>
            <a:endParaRPr lang="en-US" sz="12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 rot="1635218">
            <a:off x="7329801" y="4465008"/>
            <a:ext cx="1163912" cy="369332"/>
          </a:xfrm>
          <a:prstGeom prst="rect">
            <a:avLst/>
          </a:prstGeom>
          <a:noFill/>
          <a:scene3d>
            <a:camera prst="isometricTopUp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Backup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7" name="Can 46"/>
          <p:cNvSpPr/>
          <p:nvPr/>
        </p:nvSpPr>
        <p:spPr>
          <a:xfrm>
            <a:off x="7197360" y="3670548"/>
            <a:ext cx="1316312" cy="927101"/>
          </a:xfrm>
          <a:prstGeom prst="can">
            <a:avLst/>
          </a:prstGeom>
          <a:solidFill>
            <a:srgbClr val="FF8837"/>
          </a:solidFill>
          <a:ln>
            <a:solidFill>
              <a:srgbClr val="26262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CEPH ZFS</a:t>
            </a:r>
          </a:p>
          <a:p>
            <a:pPr algn="ctr"/>
            <a:r>
              <a:rPr lang="en-US" sz="1200" b="1" i="1" dirty="0" err="1">
                <a:solidFill>
                  <a:schemeClr val="accent6">
                    <a:lumMod val="50000"/>
                  </a:schemeClr>
                </a:solidFill>
              </a:rPr>
              <a:t>g</a:t>
            </a:r>
            <a:r>
              <a:rPr lang="en-US" sz="1200" b="1" i="1" dirty="0" err="1" smtClean="0">
                <a:solidFill>
                  <a:schemeClr val="accent6">
                    <a:lumMod val="50000"/>
                  </a:schemeClr>
                </a:solidFill>
              </a:rPr>
              <a:t>rid.cern.ch</a:t>
            </a:r>
            <a:endParaRPr lang="en-US" sz="12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 rot="1635218">
            <a:off x="7329799" y="3567129"/>
            <a:ext cx="1163912" cy="369332"/>
          </a:xfrm>
          <a:prstGeom prst="rect">
            <a:avLst/>
          </a:prstGeom>
          <a:noFill/>
          <a:scene3d>
            <a:camera prst="isometricTopUp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Backup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“New” Stratum0 deployment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14/10/15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CvmFS deployment status and trends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" name="Cube 8"/>
          <p:cNvSpPr/>
          <p:nvPr/>
        </p:nvSpPr>
        <p:spPr>
          <a:xfrm>
            <a:off x="457200" y="2017299"/>
            <a:ext cx="1290064" cy="1769524"/>
          </a:xfrm>
          <a:prstGeom prst="cube">
            <a:avLst>
              <a:gd name="adj" fmla="val 17453"/>
            </a:avLst>
          </a:prstGeom>
          <a:solidFill>
            <a:srgbClr val="0055A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8837"/>
                </a:solidFill>
              </a:rPr>
              <a:t>SLC6</a:t>
            </a:r>
          </a:p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Stratum 0</a:t>
            </a:r>
          </a:p>
          <a:p>
            <a:pPr algn="ctr"/>
            <a:r>
              <a:rPr lang="en-US" sz="1100" b="1" i="1" dirty="0" err="1" smtClean="0">
                <a:solidFill>
                  <a:schemeClr val="bg1"/>
                </a:solidFill>
              </a:rPr>
              <a:t>atlas.cern.ch</a:t>
            </a:r>
            <a:endParaRPr lang="en-US" sz="1100" b="1" i="1" dirty="0" smtClean="0">
              <a:solidFill>
                <a:schemeClr val="bg1"/>
              </a:solidFill>
            </a:endParaRPr>
          </a:p>
          <a:p>
            <a:pPr algn="ctr"/>
            <a:endParaRPr lang="en-US" sz="1100" b="1" i="1" dirty="0">
              <a:solidFill>
                <a:schemeClr val="bg1"/>
              </a:solidFill>
            </a:endParaRPr>
          </a:p>
        </p:txBody>
      </p:sp>
      <p:sp>
        <p:nvSpPr>
          <p:cNvPr id="10" name="Can 9"/>
          <p:cNvSpPr/>
          <p:nvPr/>
        </p:nvSpPr>
        <p:spPr>
          <a:xfrm>
            <a:off x="2328335" y="2031389"/>
            <a:ext cx="1316312" cy="1755434"/>
          </a:xfrm>
          <a:prstGeom prst="can">
            <a:avLst/>
          </a:prstGeom>
          <a:solidFill>
            <a:srgbClr val="FF8837"/>
          </a:solidFill>
          <a:ln>
            <a:solidFill>
              <a:srgbClr val="26262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CEPH ZFS</a:t>
            </a:r>
          </a:p>
          <a:p>
            <a:pPr algn="ctr"/>
            <a:r>
              <a:rPr lang="en-US" sz="1200" b="1" i="1" dirty="0" err="1" smtClean="0">
                <a:solidFill>
                  <a:schemeClr val="accent6">
                    <a:lumMod val="50000"/>
                  </a:schemeClr>
                </a:solidFill>
              </a:rPr>
              <a:t>atlas.cern.ch</a:t>
            </a:r>
            <a:endParaRPr lang="en-US" sz="12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Left-Right Arrow 14"/>
          <p:cNvSpPr/>
          <p:nvPr/>
        </p:nvSpPr>
        <p:spPr>
          <a:xfrm>
            <a:off x="1841498" y="2749661"/>
            <a:ext cx="324557" cy="152400"/>
          </a:xfrm>
          <a:prstGeom prst="leftRightArrow">
            <a:avLst/>
          </a:prstGeom>
          <a:solidFill>
            <a:srgbClr val="B9DEFF"/>
          </a:solidFill>
          <a:ln>
            <a:solidFill>
              <a:srgbClr val="26262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Cube 35"/>
          <p:cNvSpPr/>
          <p:nvPr/>
        </p:nvSpPr>
        <p:spPr>
          <a:xfrm>
            <a:off x="457200" y="4226370"/>
            <a:ext cx="1290064" cy="1381316"/>
          </a:xfrm>
          <a:prstGeom prst="cube">
            <a:avLst>
              <a:gd name="adj" fmla="val 17453"/>
            </a:avLst>
          </a:prstGeom>
          <a:solidFill>
            <a:srgbClr val="0055A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FF8837"/>
                </a:solidFill>
              </a:rPr>
              <a:t>SLC6</a:t>
            </a:r>
            <a:endParaRPr lang="en-US" sz="16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Stratum 0</a:t>
            </a:r>
          </a:p>
          <a:p>
            <a:pPr algn="ctr"/>
            <a:r>
              <a:rPr lang="en-US" sz="1100" b="1" i="1" dirty="0" err="1">
                <a:solidFill>
                  <a:schemeClr val="bg1"/>
                </a:solidFill>
              </a:rPr>
              <a:t>g</a:t>
            </a:r>
            <a:r>
              <a:rPr lang="en-US" sz="1100" b="1" i="1" dirty="0" err="1" smtClean="0">
                <a:solidFill>
                  <a:schemeClr val="bg1"/>
                </a:solidFill>
              </a:rPr>
              <a:t>rid.cern,ch</a:t>
            </a:r>
            <a:endParaRPr lang="en-US" sz="1100" b="1" i="1" dirty="0" smtClean="0">
              <a:solidFill>
                <a:schemeClr val="bg1"/>
              </a:solidFill>
            </a:endParaRPr>
          </a:p>
          <a:p>
            <a:pPr algn="ctr"/>
            <a:r>
              <a:rPr lang="en-US" sz="1100" b="1" i="1" dirty="0" err="1" smtClean="0">
                <a:solidFill>
                  <a:schemeClr val="bg1"/>
                </a:solidFill>
              </a:rPr>
              <a:t>opal.cern.ch</a:t>
            </a:r>
            <a:endParaRPr lang="en-US" sz="1100" b="1" i="1" dirty="0">
              <a:solidFill>
                <a:schemeClr val="bg1"/>
              </a:solidFill>
            </a:endParaRPr>
          </a:p>
        </p:txBody>
      </p:sp>
      <p:sp>
        <p:nvSpPr>
          <p:cNvPr id="37" name="Left-Right Arrow 36"/>
          <p:cNvSpPr/>
          <p:nvPr/>
        </p:nvSpPr>
        <p:spPr>
          <a:xfrm>
            <a:off x="1830761" y="4394293"/>
            <a:ext cx="335294" cy="152400"/>
          </a:xfrm>
          <a:prstGeom prst="leftRightArrow">
            <a:avLst/>
          </a:prstGeom>
          <a:solidFill>
            <a:srgbClr val="B9DEFF"/>
          </a:solidFill>
          <a:ln>
            <a:solidFill>
              <a:srgbClr val="26262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Left-Right Arrow 40"/>
          <p:cNvSpPr/>
          <p:nvPr/>
        </p:nvSpPr>
        <p:spPr>
          <a:xfrm>
            <a:off x="1830760" y="5001039"/>
            <a:ext cx="335295" cy="152400"/>
          </a:xfrm>
          <a:prstGeom prst="leftRightArrow">
            <a:avLst/>
          </a:prstGeom>
          <a:solidFill>
            <a:srgbClr val="B9DEFF"/>
          </a:solidFill>
          <a:ln>
            <a:solidFill>
              <a:srgbClr val="26262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Can 41"/>
          <p:cNvSpPr/>
          <p:nvPr/>
        </p:nvSpPr>
        <p:spPr>
          <a:xfrm>
            <a:off x="2328335" y="4857843"/>
            <a:ext cx="1316312" cy="927101"/>
          </a:xfrm>
          <a:prstGeom prst="can">
            <a:avLst/>
          </a:prstGeom>
          <a:solidFill>
            <a:srgbClr val="FF8837"/>
          </a:solidFill>
          <a:ln>
            <a:solidFill>
              <a:srgbClr val="26262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CEPH ZFS</a:t>
            </a:r>
          </a:p>
          <a:p>
            <a:pPr algn="ctr"/>
            <a:r>
              <a:rPr lang="en-US" sz="1200" b="1" i="1" dirty="0" err="1">
                <a:solidFill>
                  <a:schemeClr val="accent6">
                    <a:lumMod val="50000"/>
                  </a:schemeClr>
                </a:solidFill>
              </a:rPr>
              <a:t>o</a:t>
            </a:r>
            <a:r>
              <a:rPr lang="en-US" sz="1200" b="1" i="1" dirty="0" err="1" smtClean="0">
                <a:solidFill>
                  <a:schemeClr val="accent6">
                    <a:lumMod val="50000"/>
                  </a:schemeClr>
                </a:solidFill>
              </a:rPr>
              <a:t>pal.cern.ch</a:t>
            </a:r>
            <a:endParaRPr lang="en-US" sz="12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3" name="Can 42"/>
          <p:cNvSpPr/>
          <p:nvPr/>
        </p:nvSpPr>
        <p:spPr>
          <a:xfrm>
            <a:off x="2328335" y="3859475"/>
            <a:ext cx="1316312" cy="927101"/>
          </a:xfrm>
          <a:prstGeom prst="can">
            <a:avLst/>
          </a:prstGeom>
          <a:solidFill>
            <a:srgbClr val="FF8837"/>
          </a:solidFill>
          <a:ln>
            <a:solidFill>
              <a:srgbClr val="26262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CEPH ZFS</a:t>
            </a:r>
          </a:p>
          <a:p>
            <a:pPr algn="ctr"/>
            <a:r>
              <a:rPr lang="en-US" sz="1200" b="1" i="1" dirty="0" err="1">
                <a:solidFill>
                  <a:schemeClr val="accent6">
                    <a:lumMod val="50000"/>
                  </a:schemeClr>
                </a:solidFill>
              </a:rPr>
              <a:t>g</a:t>
            </a:r>
            <a:r>
              <a:rPr lang="en-US" sz="1200" b="1" i="1" dirty="0" err="1" smtClean="0">
                <a:solidFill>
                  <a:schemeClr val="accent6">
                    <a:lumMod val="50000"/>
                  </a:schemeClr>
                </a:solidFill>
              </a:rPr>
              <a:t>rid.cern.ch</a:t>
            </a:r>
            <a:endParaRPr lang="en-US" sz="12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4" name="Cube 43"/>
          <p:cNvSpPr/>
          <p:nvPr/>
        </p:nvSpPr>
        <p:spPr>
          <a:xfrm>
            <a:off x="5407378" y="3161790"/>
            <a:ext cx="1290064" cy="1769524"/>
          </a:xfrm>
          <a:prstGeom prst="cube">
            <a:avLst>
              <a:gd name="adj" fmla="val 17453"/>
            </a:avLst>
          </a:prstGeom>
          <a:solidFill>
            <a:srgbClr val="0055A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8837"/>
                </a:solidFill>
              </a:rPr>
              <a:t>SLC6</a:t>
            </a:r>
          </a:p>
          <a:p>
            <a:pPr algn="ctr"/>
            <a:r>
              <a:rPr lang="en-US" sz="1600" b="1" i="1" dirty="0" smtClean="0">
                <a:solidFill>
                  <a:srgbClr val="FFFF00"/>
                </a:solidFill>
              </a:rPr>
              <a:t>Backup</a:t>
            </a:r>
          </a:p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Stratum 0</a:t>
            </a:r>
          </a:p>
        </p:txBody>
      </p:sp>
      <p:sp>
        <p:nvSpPr>
          <p:cNvPr id="51" name="Left-Right Arrow 50"/>
          <p:cNvSpPr/>
          <p:nvPr/>
        </p:nvSpPr>
        <p:spPr>
          <a:xfrm>
            <a:off x="6771679" y="3350256"/>
            <a:ext cx="324557" cy="152400"/>
          </a:xfrm>
          <a:prstGeom prst="leftRightArrow">
            <a:avLst/>
          </a:prstGeom>
          <a:solidFill>
            <a:srgbClr val="B9DEFF"/>
          </a:solidFill>
          <a:ln>
            <a:solidFill>
              <a:srgbClr val="26262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Left-Right Arrow 51"/>
          <p:cNvSpPr/>
          <p:nvPr/>
        </p:nvSpPr>
        <p:spPr>
          <a:xfrm>
            <a:off x="6771679" y="4066612"/>
            <a:ext cx="335294" cy="152400"/>
          </a:xfrm>
          <a:prstGeom prst="leftRightArrow">
            <a:avLst/>
          </a:prstGeom>
          <a:solidFill>
            <a:srgbClr val="B9DEFF"/>
          </a:solidFill>
          <a:ln>
            <a:solidFill>
              <a:srgbClr val="26262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Left-Right Arrow 52"/>
          <p:cNvSpPr/>
          <p:nvPr/>
        </p:nvSpPr>
        <p:spPr>
          <a:xfrm>
            <a:off x="6771679" y="4591942"/>
            <a:ext cx="335295" cy="152400"/>
          </a:xfrm>
          <a:prstGeom prst="leftRightArrow">
            <a:avLst/>
          </a:prstGeom>
          <a:solidFill>
            <a:srgbClr val="B9DEFF"/>
          </a:solidFill>
          <a:ln>
            <a:solidFill>
              <a:srgbClr val="26262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655934" y="2747218"/>
            <a:ext cx="15268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ZFS snapshots</a:t>
            </a:r>
          </a:p>
          <a:p>
            <a:pPr algn="ctr"/>
            <a:r>
              <a:rPr lang="en-US" dirty="0" smtClean="0"/>
              <a:t>replication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1173935"/>
            <a:ext cx="8056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Every repository uses a </a:t>
            </a:r>
            <a:r>
              <a:rPr lang="en-US" b="1" dirty="0" smtClean="0"/>
              <a:t>single CEPH volume, </a:t>
            </a:r>
          </a:p>
          <a:p>
            <a:pPr algn="ctr"/>
            <a:r>
              <a:rPr lang="en-US" dirty="0" smtClean="0"/>
              <a:t>but </a:t>
            </a:r>
            <a:r>
              <a:rPr lang="en-US" b="1" dirty="0" smtClean="0"/>
              <a:t>can</a:t>
            </a:r>
            <a:r>
              <a:rPr lang="en-US" dirty="0" smtClean="0"/>
              <a:t> </a:t>
            </a:r>
            <a:r>
              <a:rPr lang="en-US" b="1" dirty="0" smtClean="0"/>
              <a:t>share</a:t>
            </a:r>
            <a:r>
              <a:rPr lang="en-US" dirty="0" smtClean="0"/>
              <a:t> a Stratum0 server</a:t>
            </a:r>
            <a:endParaRPr lang="en-US" b="1" dirty="0"/>
          </a:p>
        </p:txBody>
      </p:sp>
      <p:sp>
        <p:nvSpPr>
          <p:cNvPr id="27" name="Striped Right Arrow 26"/>
          <p:cNvSpPr/>
          <p:nvPr/>
        </p:nvSpPr>
        <p:spPr>
          <a:xfrm>
            <a:off x="3880556" y="3804668"/>
            <a:ext cx="1222379" cy="637069"/>
          </a:xfrm>
          <a:prstGeom prst="stripedRightArrow">
            <a:avLst/>
          </a:prstGeom>
          <a:solidFill>
            <a:srgbClr val="FFDE2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721202" y="3940336"/>
            <a:ext cx="15268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ZREP</a:t>
            </a:r>
            <a:endParaRPr lang="en-US" dirty="0"/>
          </a:p>
        </p:txBody>
      </p:sp>
      <p:sp>
        <p:nvSpPr>
          <p:cNvPr id="45" name="Can 44"/>
          <p:cNvSpPr/>
          <p:nvPr/>
        </p:nvSpPr>
        <p:spPr>
          <a:xfrm>
            <a:off x="7197360" y="1930582"/>
            <a:ext cx="1316312" cy="1755434"/>
          </a:xfrm>
          <a:prstGeom prst="can">
            <a:avLst/>
          </a:prstGeom>
          <a:solidFill>
            <a:srgbClr val="FF8837"/>
          </a:solidFill>
          <a:ln>
            <a:solidFill>
              <a:srgbClr val="26262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CEPH ZFS</a:t>
            </a:r>
          </a:p>
          <a:p>
            <a:pPr algn="ctr"/>
            <a:r>
              <a:rPr lang="en-US" sz="1200" b="1" i="1" dirty="0" err="1" smtClean="0">
                <a:solidFill>
                  <a:schemeClr val="accent6">
                    <a:lumMod val="50000"/>
                  </a:schemeClr>
                </a:solidFill>
              </a:rPr>
              <a:t>atlas.cern.ch</a:t>
            </a:r>
            <a:endParaRPr lang="en-US" sz="12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 rot="1635218">
            <a:off x="7329800" y="1923995"/>
            <a:ext cx="1163912" cy="369332"/>
          </a:xfrm>
          <a:prstGeom prst="rect">
            <a:avLst/>
          </a:prstGeom>
          <a:noFill/>
          <a:scene3d>
            <a:camera prst="isometricTopUp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Backup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252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686800" cy="940443"/>
          </a:xfrm>
        </p:spPr>
        <p:txBody>
          <a:bodyPr>
            <a:normAutofit/>
          </a:bodyPr>
          <a:lstStyle/>
          <a:p>
            <a:r>
              <a:rPr lang="en-US" dirty="0" smtClean="0"/>
              <a:t>Rolling back the whole FS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8"/>
            <a:ext cx="8226854" cy="4897391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ZFS</a:t>
            </a:r>
            <a:r>
              <a:rPr lang="en-US" sz="2800" dirty="0" smtClean="0"/>
              <a:t> </a:t>
            </a:r>
            <a:r>
              <a:rPr lang="en-US" sz="2800" b="1" dirty="0" smtClean="0"/>
              <a:t>snapshots</a:t>
            </a:r>
            <a:r>
              <a:rPr lang="en-US" sz="2800" dirty="0" smtClean="0"/>
              <a:t> at </a:t>
            </a:r>
            <a:r>
              <a:rPr lang="en-US" sz="2800" b="1" dirty="0" err="1" smtClean="0"/>
              <a:t>filesystem</a:t>
            </a:r>
            <a:r>
              <a:rPr lang="en-US" sz="2800" b="1" dirty="0" smtClean="0"/>
              <a:t> level</a:t>
            </a:r>
          </a:p>
          <a:p>
            <a:pPr lvl="1"/>
            <a:r>
              <a:rPr lang="en-US" sz="2000" dirty="0" smtClean="0"/>
              <a:t>Essential in case CvmFS history gets corrupted</a:t>
            </a:r>
          </a:p>
          <a:p>
            <a:pPr lvl="1"/>
            <a:r>
              <a:rPr lang="en-US" sz="2000" dirty="0" smtClean="0"/>
              <a:t>ZFS snapshots are </a:t>
            </a:r>
            <a:r>
              <a:rPr lang="en-US" sz="2000" b="1" dirty="0" smtClean="0"/>
              <a:t>cheap</a:t>
            </a:r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Periodically</a:t>
            </a:r>
            <a:r>
              <a:rPr lang="en-US" sz="2000" dirty="0" smtClean="0"/>
              <a:t> or </a:t>
            </a:r>
            <a:r>
              <a:rPr lang="en-US" sz="2000" dirty="0" smtClean="0">
                <a:solidFill>
                  <a:srgbClr val="008000"/>
                </a:solidFill>
              </a:rPr>
              <a:t>on-demand </a:t>
            </a:r>
            <a:r>
              <a:rPr lang="en-US" sz="2000" dirty="0" smtClean="0"/>
              <a:t>(e.g. triggered by a CvmFS hook)</a:t>
            </a:r>
          </a:p>
          <a:p>
            <a:pPr lvl="1"/>
            <a:r>
              <a:rPr lang="en-US" sz="2000" dirty="0" smtClean="0"/>
              <a:t>Rewinding is as easy as “</a:t>
            </a:r>
            <a:r>
              <a:rPr lang="en-US" sz="2000" i="1" dirty="0" err="1"/>
              <a:t>zpool</a:t>
            </a:r>
            <a:r>
              <a:rPr lang="en-US" sz="2000" i="1" dirty="0"/>
              <a:t> </a:t>
            </a:r>
            <a:r>
              <a:rPr lang="en-US" sz="2000" i="1" dirty="0" smtClean="0"/>
              <a:t>rollback &lt;</a:t>
            </a:r>
            <a:r>
              <a:rPr lang="en-US" sz="2000" i="1" dirty="0" err="1" smtClean="0"/>
              <a:t>snapshot_name</a:t>
            </a:r>
            <a:r>
              <a:rPr lang="en-US" sz="2000" i="1" dirty="0" smtClean="0"/>
              <a:t>&gt;”</a:t>
            </a:r>
            <a:endParaRPr lang="en-US" sz="2000" dirty="0" smtClean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pPr marL="36576" indent="0">
              <a:buNone/>
            </a:pPr>
            <a:r>
              <a:rPr lang="en-US" dirty="0" smtClean="0"/>
              <a:t>	 </a:t>
            </a:r>
          </a:p>
          <a:p>
            <a:pPr marL="36576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14/10/15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CvmFS deployment status and trends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-536222" y="3671711"/>
            <a:ext cx="10428111" cy="2551289"/>
          </a:xfrm>
          <a:prstGeom prst="rect">
            <a:avLst/>
          </a:prstGeom>
          <a:solidFill>
            <a:srgbClr val="000000"/>
          </a:solidFill>
          <a:ln>
            <a:solidFill>
              <a:srgbClr val="191919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Screen Shot 2015-09-25 at 14.48.2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556" y="3671711"/>
            <a:ext cx="7759700" cy="24384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342444" y="6053666"/>
            <a:ext cx="310445" cy="98778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61556" y="5432778"/>
            <a:ext cx="5336820" cy="225778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61556" y="4543777"/>
            <a:ext cx="2569888" cy="265289"/>
          </a:xfrm>
          <a:prstGeom prst="rect">
            <a:avLst/>
          </a:prstGeom>
          <a:noFill/>
          <a:ln w="38100" cmpd="sng">
            <a:solidFill>
              <a:srgbClr val="008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641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536221" y="2904292"/>
            <a:ext cx="9948332" cy="3318707"/>
          </a:xfrm>
          <a:prstGeom prst="rect">
            <a:avLst/>
          </a:prstGeom>
          <a:solidFill>
            <a:srgbClr val="00000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Checking for data integrity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325606"/>
            <a:ext cx="8686801" cy="4667421"/>
          </a:xfrm>
        </p:spPr>
        <p:txBody>
          <a:bodyPr/>
          <a:lstStyle/>
          <a:p>
            <a:r>
              <a:rPr lang="en-US" b="1" dirty="0" smtClean="0"/>
              <a:t>ZFS</a:t>
            </a:r>
            <a:r>
              <a:rPr lang="en-US" dirty="0" smtClean="0"/>
              <a:t> includes its own repair tool called </a:t>
            </a:r>
            <a:r>
              <a:rPr lang="en-US" b="1" dirty="0" smtClean="0"/>
              <a:t>scrub</a:t>
            </a:r>
          </a:p>
          <a:p>
            <a:pPr lvl="1"/>
            <a:r>
              <a:rPr lang="en-US" sz="2000" dirty="0" smtClean="0"/>
              <a:t>Checks and</a:t>
            </a:r>
            <a:r>
              <a:rPr lang="en-US" sz="2000" b="1" dirty="0" smtClean="0"/>
              <a:t> repairs </a:t>
            </a:r>
            <a:r>
              <a:rPr lang="en-US" sz="2000" dirty="0" smtClean="0"/>
              <a:t>silent</a:t>
            </a:r>
            <a:r>
              <a:rPr lang="en-US" sz="2000" b="1" dirty="0" smtClean="0"/>
              <a:t> corruption </a:t>
            </a:r>
            <a:r>
              <a:rPr lang="en-US" sz="2000" dirty="0" smtClean="0"/>
              <a:t>on </a:t>
            </a:r>
            <a:r>
              <a:rPr lang="en-US" sz="2000" b="1" dirty="0" smtClean="0"/>
              <a:t>live disks</a:t>
            </a:r>
          </a:p>
          <a:p>
            <a:pPr lvl="1"/>
            <a:r>
              <a:rPr lang="en-US" sz="2000" b="1" dirty="0" err="1" smtClean="0"/>
              <a:t>Cronjob</a:t>
            </a:r>
            <a:r>
              <a:rPr lang="en-US" sz="2000" b="1" dirty="0" smtClean="0"/>
              <a:t> </a:t>
            </a:r>
            <a:r>
              <a:rPr lang="en-US" sz="2000" dirty="0" smtClean="0"/>
              <a:t>runs it once a month</a:t>
            </a:r>
            <a:endParaRPr lang="en-US" sz="20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14/10/15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CvmFS deployment status and trends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 descr="Screen Shot 2015-09-25 at 15.56.3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513" y="2904292"/>
            <a:ext cx="6087756" cy="308873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055513" y="3795889"/>
            <a:ext cx="5336820" cy="69144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9254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818444" y="3668202"/>
            <a:ext cx="10428111" cy="594039"/>
          </a:xfrm>
          <a:prstGeom prst="rect">
            <a:avLst/>
          </a:prstGeom>
          <a:solidFill>
            <a:srgbClr val="000000"/>
          </a:solidFill>
          <a:ln>
            <a:solidFill>
              <a:srgbClr val="191919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ZREP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An open-source solution for </a:t>
            </a:r>
            <a:r>
              <a:rPr lang="en-US" sz="2800" b="1" dirty="0" smtClean="0"/>
              <a:t>ZFS replication</a:t>
            </a:r>
          </a:p>
          <a:p>
            <a:pPr marL="681228" lvl="2">
              <a:buSzPct val="80000"/>
            </a:pPr>
            <a:r>
              <a:rPr lang="en-US" sz="1800" i="1" dirty="0">
                <a:hlinkClick r:id="rId2"/>
              </a:rPr>
              <a:t>http://www.bolthole.com/solaris/zrep</a:t>
            </a:r>
            <a:r>
              <a:rPr lang="en-US" sz="1800" i="1" dirty="0" smtClean="0">
                <a:hlinkClick r:id="rId2"/>
              </a:rPr>
              <a:t>/</a:t>
            </a:r>
            <a:endParaRPr lang="en-US" sz="2400" dirty="0" smtClean="0"/>
          </a:p>
          <a:p>
            <a:pPr marL="681228" lvl="2">
              <a:buSzPct val="80000"/>
            </a:pPr>
            <a:r>
              <a:rPr lang="en-US" sz="2000" dirty="0" smtClean="0"/>
              <a:t>Not the usual </a:t>
            </a:r>
            <a:r>
              <a:rPr lang="en-US" sz="2000" i="1" dirty="0" err="1" smtClean="0"/>
              <a:t>rsync</a:t>
            </a:r>
            <a:r>
              <a:rPr lang="en-US" sz="2000" i="1" dirty="0" smtClean="0"/>
              <a:t>-</a:t>
            </a:r>
            <a:r>
              <a:rPr lang="en-US" sz="2000" dirty="0" smtClean="0"/>
              <a:t>based system</a:t>
            </a:r>
          </a:p>
          <a:p>
            <a:pPr marL="973836" lvl="3">
              <a:buSzPct val="80000"/>
            </a:pPr>
            <a:r>
              <a:rPr lang="en-US" sz="1600" dirty="0" smtClean="0"/>
              <a:t>Wrapper around </a:t>
            </a:r>
            <a:r>
              <a:rPr lang="en-US" sz="1600" i="1" dirty="0" smtClean="0"/>
              <a:t>ZFS send </a:t>
            </a:r>
            <a:r>
              <a:rPr lang="en-US" sz="1600" dirty="0" smtClean="0"/>
              <a:t>and</a:t>
            </a:r>
            <a:r>
              <a:rPr lang="en-US" sz="1600" i="1" dirty="0" smtClean="0"/>
              <a:t> receive</a:t>
            </a:r>
          </a:p>
          <a:p>
            <a:pPr marL="681228" lvl="2">
              <a:buSzPct val="80000"/>
            </a:pPr>
            <a:r>
              <a:rPr lang="en-US" sz="2000" b="1" dirty="0" smtClean="0"/>
              <a:t>Replicates</a:t>
            </a:r>
            <a:r>
              <a:rPr lang="en-US" sz="2000" dirty="0" smtClean="0"/>
              <a:t> both </a:t>
            </a:r>
            <a:r>
              <a:rPr lang="en-US" sz="2000" b="1" dirty="0" smtClean="0"/>
              <a:t>content and snapshots</a:t>
            </a:r>
            <a:endParaRPr lang="en-US" sz="2000" b="1" dirty="0"/>
          </a:p>
          <a:p>
            <a:pPr marL="681228" lvl="2">
              <a:buSzPct val="80000"/>
            </a:pPr>
            <a:r>
              <a:rPr lang="en-US" sz="2000" dirty="0"/>
              <a:t>P</a:t>
            </a:r>
            <a:r>
              <a:rPr lang="en-US" sz="2000" dirty="0" smtClean="0"/>
              <a:t>rovides</a:t>
            </a:r>
            <a:r>
              <a:rPr lang="en-US" sz="2000" b="1" dirty="0" smtClean="0"/>
              <a:t> locking and failover</a:t>
            </a:r>
            <a:r>
              <a:rPr lang="en-US" sz="2000" dirty="0" smtClean="0"/>
              <a:t> features</a:t>
            </a:r>
          </a:p>
          <a:p>
            <a:pPr marL="681228" lvl="2">
              <a:buSzPct val="80000"/>
            </a:pPr>
            <a:endParaRPr lang="en-US" sz="2000" dirty="0"/>
          </a:p>
          <a:p>
            <a:pPr marL="681228" lvl="2">
              <a:buSzPct val="80000"/>
            </a:pPr>
            <a:endParaRPr lang="en-US" sz="2000" dirty="0" smtClean="0"/>
          </a:p>
          <a:p>
            <a:pPr marL="493776" lvl="1">
              <a:buSzPct val="80000"/>
            </a:pPr>
            <a:r>
              <a:rPr lang="en-US" sz="2200" dirty="0" smtClean="0"/>
              <a:t>One thing we don’t like happens when a replication fails</a:t>
            </a:r>
          </a:p>
          <a:p>
            <a:pPr marL="681228" lvl="2">
              <a:buSzPct val="80000"/>
            </a:pPr>
            <a:r>
              <a:rPr lang="en-US" sz="2000" dirty="0" smtClean="0"/>
              <a:t>Then</a:t>
            </a:r>
            <a:r>
              <a:rPr lang="en-US" sz="2000" b="1" dirty="0" smtClean="0"/>
              <a:t> manual intervention is needed</a:t>
            </a:r>
          </a:p>
          <a:p>
            <a:pPr marL="681228" lvl="2">
              <a:buSzPct val="80000"/>
            </a:pPr>
            <a:r>
              <a:rPr lang="en-US" sz="2000" b="1" dirty="0" smtClean="0"/>
              <a:t>Rolling back the backup to the most recent common snapshot</a:t>
            </a:r>
            <a:r>
              <a:rPr lang="en-US" sz="2000" dirty="0" smtClean="0"/>
              <a:t> is usually enough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14/10/15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CvmFS deployment status and trends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0" name="Picture 9" descr="Screen Shot 2015-09-28 at 15.55.4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998" y="3738719"/>
            <a:ext cx="77216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683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Recovering from server failure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657505"/>
          </a:xfrm>
        </p:spPr>
        <p:txBody>
          <a:bodyPr/>
          <a:lstStyle/>
          <a:p>
            <a:r>
              <a:rPr lang="en-US" sz="2800" dirty="0" smtClean="0"/>
              <a:t>Easy to </a:t>
            </a:r>
            <a:r>
              <a:rPr lang="en-US" sz="2800" b="1" dirty="0" smtClean="0"/>
              <a:t>detach</a:t>
            </a:r>
            <a:r>
              <a:rPr lang="en-US" sz="2800" dirty="0" smtClean="0"/>
              <a:t> and </a:t>
            </a:r>
            <a:r>
              <a:rPr lang="en-US" sz="2800" b="1" dirty="0" smtClean="0"/>
              <a:t>re-attach </a:t>
            </a:r>
            <a:r>
              <a:rPr lang="en-US" sz="2800" dirty="0" smtClean="0"/>
              <a:t>the CEPH volume to a spare server</a:t>
            </a:r>
          </a:p>
          <a:p>
            <a:pPr lvl="1"/>
            <a:r>
              <a:rPr lang="en-US" sz="2000" dirty="0" smtClean="0"/>
              <a:t>Gracefully with “</a:t>
            </a:r>
            <a:r>
              <a:rPr lang="en-US" sz="2000" i="1" dirty="0" err="1" smtClean="0"/>
              <a:t>zpool</a:t>
            </a:r>
            <a:r>
              <a:rPr lang="en-US" sz="2000" i="1" dirty="0" smtClean="0"/>
              <a:t> export </a:t>
            </a:r>
            <a:r>
              <a:rPr lang="en-US" sz="2000" i="1" dirty="0" err="1" smtClean="0"/>
              <a:t>atlas.cern.ch</a:t>
            </a:r>
            <a:r>
              <a:rPr lang="en-US" sz="2000" i="1" dirty="0" smtClean="0"/>
              <a:t> virtio-1234-etc…”</a:t>
            </a:r>
          </a:p>
          <a:p>
            <a:pPr lvl="1"/>
            <a:r>
              <a:rPr lang="en-US" sz="2000" dirty="0" smtClean="0"/>
              <a:t>If we </a:t>
            </a:r>
            <a:r>
              <a:rPr lang="en-US" sz="2000" b="1" dirty="0" smtClean="0"/>
              <a:t>don’t have access</a:t>
            </a:r>
            <a:r>
              <a:rPr lang="en-US" sz="2000" dirty="0" smtClean="0"/>
              <a:t> to the server, detaching via </a:t>
            </a:r>
            <a:r>
              <a:rPr lang="en-US" sz="2000" b="1" dirty="0" err="1" smtClean="0"/>
              <a:t>OpenStack</a:t>
            </a:r>
            <a:r>
              <a:rPr lang="en-US" sz="2000" dirty="0" smtClean="0"/>
              <a:t> is also an option (but could lead to data corruption)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14/10/15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CvmFS </a:t>
            </a:r>
            <a:r>
              <a:rPr lang="en-US" dirty="0" smtClean="0"/>
              <a:t>deployment </a:t>
            </a:r>
            <a:r>
              <a:rPr lang="en-US" dirty="0"/>
              <a:t>status and trends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Cube 6"/>
          <p:cNvSpPr/>
          <p:nvPr/>
        </p:nvSpPr>
        <p:spPr>
          <a:xfrm>
            <a:off x="1586088" y="3808585"/>
            <a:ext cx="1290064" cy="1769524"/>
          </a:xfrm>
          <a:prstGeom prst="cube">
            <a:avLst>
              <a:gd name="adj" fmla="val 17453"/>
            </a:avLst>
          </a:prstGeom>
          <a:solidFill>
            <a:srgbClr val="0055A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Stratum 0</a:t>
            </a:r>
          </a:p>
          <a:p>
            <a:pPr algn="ctr"/>
            <a:r>
              <a:rPr lang="en-US" sz="1100" b="1" i="1" dirty="0" err="1" smtClean="0">
                <a:solidFill>
                  <a:schemeClr val="bg1"/>
                </a:solidFill>
              </a:rPr>
              <a:t>atlas.cern.ch</a:t>
            </a:r>
            <a:endParaRPr lang="en-US" sz="1100" b="1" i="1" dirty="0" smtClean="0">
              <a:solidFill>
                <a:schemeClr val="bg1"/>
              </a:solidFill>
            </a:endParaRPr>
          </a:p>
          <a:p>
            <a:pPr algn="ctr"/>
            <a:endParaRPr lang="en-US" sz="1100" b="1" i="1" dirty="0">
              <a:solidFill>
                <a:schemeClr val="bg1"/>
              </a:solidFill>
            </a:endParaRPr>
          </a:p>
        </p:txBody>
      </p:sp>
      <p:sp>
        <p:nvSpPr>
          <p:cNvPr id="8" name="Can 7"/>
          <p:cNvSpPr/>
          <p:nvPr/>
        </p:nvSpPr>
        <p:spPr>
          <a:xfrm>
            <a:off x="3584223" y="3808585"/>
            <a:ext cx="1316312" cy="1755434"/>
          </a:xfrm>
          <a:prstGeom prst="can">
            <a:avLst/>
          </a:prstGeom>
          <a:solidFill>
            <a:srgbClr val="FF8837"/>
          </a:solidFill>
          <a:ln>
            <a:solidFill>
              <a:srgbClr val="26262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CEPH ZFS</a:t>
            </a:r>
          </a:p>
          <a:p>
            <a:pPr algn="ctr"/>
            <a:r>
              <a:rPr lang="en-US" sz="1200" b="1" i="1" dirty="0" err="1" smtClean="0">
                <a:solidFill>
                  <a:schemeClr val="accent6">
                    <a:lumMod val="50000"/>
                  </a:schemeClr>
                </a:solidFill>
              </a:rPr>
              <a:t>atlas.cern.ch</a:t>
            </a:r>
            <a:endParaRPr lang="en-US" sz="12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Left-Right Arrow 8"/>
          <p:cNvSpPr/>
          <p:nvPr/>
        </p:nvSpPr>
        <p:spPr>
          <a:xfrm>
            <a:off x="3040943" y="4693347"/>
            <a:ext cx="324557" cy="152400"/>
          </a:xfrm>
          <a:prstGeom prst="leftRightArrow">
            <a:avLst/>
          </a:prstGeom>
          <a:solidFill>
            <a:srgbClr val="B9DEFF"/>
          </a:solidFill>
          <a:ln>
            <a:solidFill>
              <a:srgbClr val="26262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ube 10"/>
          <p:cNvSpPr/>
          <p:nvPr/>
        </p:nvSpPr>
        <p:spPr>
          <a:xfrm>
            <a:off x="6025493" y="3793067"/>
            <a:ext cx="1290064" cy="1769524"/>
          </a:xfrm>
          <a:prstGeom prst="cube">
            <a:avLst>
              <a:gd name="adj" fmla="val 17453"/>
            </a:avLst>
          </a:prstGeom>
          <a:solidFill>
            <a:srgbClr val="0055A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Stratum 0</a:t>
            </a:r>
          </a:p>
          <a:p>
            <a:pPr algn="ctr"/>
            <a:endParaRPr lang="en-US" sz="1600" b="1" dirty="0" smtClean="0">
              <a:solidFill>
                <a:schemeClr val="bg1"/>
              </a:solidFill>
            </a:endParaRPr>
          </a:p>
          <a:p>
            <a:pPr algn="ctr"/>
            <a:endParaRPr lang="en-US" sz="1100" b="1" i="1" dirty="0">
              <a:solidFill>
                <a:schemeClr val="bg1"/>
              </a:solidFill>
            </a:endParaRPr>
          </a:p>
        </p:txBody>
      </p:sp>
      <p:sp>
        <p:nvSpPr>
          <p:cNvPr id="12" name="Left-Right Arrow 11"/>
          <p:cNvSpPr/>
          <p:nvPr/>
        </p:nvSpPr>
        <p:spPr>
          <a:xfrm>
            <a:off x="5102936" y="4693347"/>
            <a:ext cx="696732" cy="152400"/>
          </a:xfrm>
          <a:prstGeom prst="leftRightArrow">
            <a:avLst/>
          </a:prstGeom>
          <a:solidFill>
            <a:srgbClr val="B9DEFF"/>
          </a:solidFill>
          <a:ln>
            <a:solidFill>
              <a:srgbClr val="26262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ube 12"/>
          <p:cNvSpPr/>
          <p:nvPr/>
        </p:nvSpPr>
        <p:spPr>
          <a:xfrm>
            <a:off x="6025493" y="3808585"/>
            <a:ext cx="1290064" cy="1769524"/>
          </a:xfrm>
          <a:prstGeom prst="cube">
            <a:avLst>
              <a:gd name="adj" fmla="val 17453"/>
            </a:avLst>
          </a:prstGeom>
          <a:solidFill>
            <a:srgbClr val="0055A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Stratum 0</a:t>
            </a:r>
          </a:p>
          <a:p>
            <a:pPr algn="ctr"/>
            <a:r>
              <a:rPr lang="en-US" sz="1100" b="1" i="1" dirty="0" err="1">
                <a:solidFill>
                  <a:schemeClr val="bg1"/>
                </a:solidFill>
              </a:rPr>
              <a:t>atlas.cern.ch</a:t>
            </a:r>
            <a:endParaRPr lang="en-US" sz="1100" b="1" i="1" dirty="0">
              <a:solidFill>
                <a:schemeClr val="bg1"/>
              </a:solidFill>
            </a:endParaRPr>
          </a:p>
          <a:p>
            <a:pPr algn="ctr"/>
            <a:endParaRPr lang="en-US" sz="1600" b="1" dirty="0" smtClean="0">
              <a:solidFill>
                <a:schemeClr val="bg1"/>
              </a:solidFill>
            </a:endParaRPr>
          </a:p>
          <a:p>
            <a:pPr algn="ctr"/>
            <a:endParaRPr lang="en-US" sz="11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9447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2" grpId="1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Recovering from disk failure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W</a:t>
            </a:r>
            <a:r>
              <a:rPr lang="en-US" sz="2800" dirty="0" smtClean="0"/>
              <a:t>e can </a:t>
            </a:r>
            <a:r>
              <a:rPr lang="en-US" sz="2800" b="1" dirty="0" smtClean="0"/>
              <a:t>hot-replace </a:t>
            </a:r>
            <a:r>
              <a:rPr lang="en-US" sz="2800" dirty="0" smtClean="0"/>
              <a:t>a misbehaving </a:t>
            </a:r>
            <a:r>
              <a:rPr lang="en-US" sz="2800" b="1" dirty="0" smtClean="0"/>
              <a:t>volume directly </a:t>
            </a:r>
            <a:r>
              <a:rPr lang="en-US" sz="2800" dirty="0" smtClean="0"/>
              <a:t>with its </a:t>
            </a:r>
            <a:r>
              <a:rPr lang="en-US" sz="2800" b="1" dirty="0" smtClean="0"/>
              <a:t>backup</a:t>
            </a:r>
          </a:p>
          <a:p>
            <a:pPr lvl="1"/>
            <a:r>
              <a:rPr lang="en-US" sz="2400" dirty="0" smtClean="0"/>
              <a:t>Then, </a:t>
            </a:r>
            <a:r>
              <a:rPr lang="en-US" sz="2400" b="1" dirty="0" smtClean="0"/>
              <a:t>replicate </a:t>
            </a:r>
            <a:r>
              <a:rPr lang="en-US" sz="2400" dirty="0" smtClean="0"/>
              <a:t>its content to a new empty CEPH volume to </a:t>
            </a:r>
            <a:r>
              <a:rPr lang="en-US" sz="2400" b="1" dirty="0" smtClean="0"/>
              <a:t>get back to the original state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14/10/15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-4144688" y="7259462"/>
            <a:ext cx="2895600" cy="365125"/>
          </a:xfrm>
        </p:spPr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Cube 6"/>
          <p:cNvSpPr/>
          <p:nvPr/>
        </p:nvSpPr>
        <p:spPr>
          <a:xfrm>
            <a:off x="440044" y="3786823"/>
            <a:ext cx="1290064" cy="1769524"/>
          </a:xfrm>
          <a:prstGeom prst="cube">
            <a:avLst>
              <a:gd name="adj" fmla="val 17453"/>
            </a:avLst>
          </a:prstGeom>
          <a:solidFill>
            <a:srgbClr val="0055A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Stratum 0</a:t>
            </a:r>
          </a:p>
          <a:p>
            <a:pPr algn="ctr"/>
            <a:r>
              <a:rPr lang="en-US" sz="1100" b="1" i="1" dirty="0" err="1" smtClean="0">
                <a:solidFill>
                  <a:schemeClr val="bg1"/>
                </a:solidFill>
              </a:rPr>
              <a:t>atlas.cern.ch</a:t>
            </a:r>
            <a:endParaRPr lang="en-US" sz="1100" b="1" i="1" dirty="0" smtClean="0">
              <a:solidFill>
                <a:schemeClr val="bg1"/>
              </a:solidFill>
            </a:endParaRPr>
          </a:p>
          <a:p>
            <a:pPr algn="ctr"/>
            <a:endParaRPr lang="en-US" sz="1100" b="1" i="1" dirty="0">
              <a:solidFill>
                <a:schemeClr val="bg1"/>
              </a:solidFill>
            </a:endParaRPr>
          </a:p>
        </p:txBody>
      </p:sp>
      <p:sp>
        <p:nvSpPr>
          <p:cNvPr id="8" name="Can 7"/>
          <p:cNvSpPr/>
          <p:nvPr/>
        </p:nvSpPr>
        <p:spPr>
          <a:xfrm>
            <a:off x="2311179" y="3800913"/>
            <a:ext cx="1316312" cy="1755434"/>
          </a:xfrm>
          <a:prstGeom prst="can">
            <a:avLst/>
          </a:prstGeom>
          <a:solidFill>
            <a:srgbClr val="FF8837"/>
          </a:solidFill>
          <a:ln>
            <a:solidFill>
              <a:srgbClr val="26262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CEPH ZFS</a:t>
            </a:r>
          </a:p>
          <a:p>
            <a:pPr algn="ctr"/>
            <a:r>
              <a:rPr lang="en-US" sz="1200" b="1" i="1" dirty="0" err="1" smtClean="0">
                <a:solidFill>
                  <a:schemeClr val="accent6">
                    <a:lumMod val="50000"/>
                  </a:schemeClr>
                </a:solidFill>
              </a:rPr>
              <a:t>atlas.cern.ch</a:t>
            </a:r>
            <a:endParaRPr lang="en-US" sz="12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Left-Right Arrow 8"/>
          <p:cNvSpPr/>
          <p:nvPr/>
        </p:nvSpPr>
        <p:spPr>
          <a:xfrm>
            <a:off x="1824342" y="4577405"/>
            <a:ext cx="324557" cy="152400"/>
          </a:xfrm>
          <a:prstGeom prst="leftRightArrow">
            <a:avLst/>
          </a:prstGeom>
          <a:solidFill>
            <a:srgbClr val="B9DEFF"/>
          </a:solidFill>
          <a:ln>
            <a:solidFill>
              <a:srgbClr val="26262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ube 9"/>
          <p:cNvSpPr/>
          <p:nvPr/>
        </p:nvSpPr>
        <p:spPr>
          <a:xfrm>
            <a:off x="5248024" y="3816704"/>
            <a:ext cx="1290064" cy="1769524"/>
          </a:xfrm>
          <a:prstGeom prst="cube">
            <a:avLst>
              <a:gd name="adj" fmla="val 17453"/>
            </a:avLst>
          </a:prstGeom>
          <a:solidFill>
            <a:srgbClr val="0055A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i="1" dirty="0" smtClean="0">
                <a:solidFill>
                  <a:srgbClr val="FFFF00"/>
                </a:solidFill>
              </a:rPr>
              <a:t>Backup</a:t>
            </a:r>
          </a:p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Stratum 0</a:t>
            </a:r>
          </a:p>
        </p:txBody>
      </p:sp>
      <p:sp>
        <p:nvSpPr>
          <p:cNvPr id="11" name="Can 10"/>
          <p:cNvSpPr/>
          <p:nvPr/>
        </p:nvSpPr>
        <p:spPr>
          <a:xfrm>
            <a:off x="7197484" y="3830794"/>
            <a:ext cx="1316312" cy="1755434"/>
          </a:xfrm>
          <a:prstGeom prst="can">
            <a:avLst/>
          </a:prstGeom>
          <a:solidFill>
            <a:srgbClr val="FF8837"/>
          </a:solidFill>
          <a:ln>
            <a:solidFill>
              <a:srgbClr val="26262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CEPH ZFS</a:t>
            </a:r>
          </a:p>
          <a:p>
            <a:pPr algn="ctr"/>
            <a:r>
              <a:rPr lang="en-US" sz="1200" b="1" i="1" dirty="0" err="1" smtClean="0">
                <a:solidFill>
                  <a:schemeClr val="accent6">
                    <a:lumMod val="50000"/>
                  </a:schemeClr>
                </a:solidFill>
              </a:rPr>
              <a:t>atlas.cern.ch</a:t>
            </a:r>
            <a:endParaRPr lang="en-US" sz="12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Left-Right Arrow 11"/>
          <p:cNvSpPr/>
          <p:nvPr/>
        </p:nvSpPr>
        <p:spPr>
          <a:xfrm>
            <a:off x="6656818" y="4577405"/>
            <a:ext cx="442342" cy="152400"/>
          </a:xfrm>
          <a:prstGeom prst="leftRightArrow">
            <a:avLst/>
          </a:prstGeom>
          <a:solidFill>
            <a:srgbClr val="B9DEFF"/>
          </a:solidFill>
          <a:ln>
            <a:solidFill>
              <a:srgbClr val="26262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triped Right Arrow 12"/>
          <p:cNvSpPr/>
          <p:nvPr/>
        </p:nvSpPr>
        <p:spPr>
          <a:xfrm>
            <a:off x="3880556" y="4427138"/>
            <a:ext cx="1222379" cy="637069"/>
          </a:xfrm>
          <a:prstGeom prst="stripedRightArrow">
            <a:avLst/>
          </a:prstGeom>
          <a:solidFill>
            <a:srgbClr val="FFDE2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21202" y="4562806"/>
            <a:ext cx="15268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ZREP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 rot="1635218">
            <a:off x="7273684" y="3790760"/>
            <a:ext cx="1163912" cy="369332"/>
          </a:xfrm>
          <a:prstGeom prst="rect">
            <a:avLst/>
          </a:prstGeom>
          <a:noFill/>
          <a:scene3d>
            <a:camera prst="isometricTopUp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Backup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Can 15"/>
          <p:cNvSpPr/>
          <p:nvPr/>
        </p:nvSpPr>
        <p:spPr>
          <a:xfrm>
            <a:off x="2311179" y="3786823"/>
            <a:ext cx="1316312" cy="1755434"/>
          </a:xfrm>
          <a:prstGeom prst="can">
            <a:avLst/>
          </a:prstGeom>
          <a:solidFill>
            <a:srgbClr val="FF8837"/>
          </a:solidFill>
          <a:ln>
            <a:solidFill>
              <a:srgbClr val="26262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CEPH ZFS</a:t>
            </a:r>
          </a:p>
          <a:p>
            <a:pPr algn="ctr"/>
            <a:r>
              <a:rPr lang="en-US" sz="1200" b="1" i="1" dirty="0" err="1" smtClean="0">
                <a:solidFill>
                  <a:schemeClr val="accent6">
                    <a:lumMod val="50000"/>
                  </a:schemeClr>
                </a:solidFill>
              </a:rPr>
              <a:t>atlas.cern.ch</a:t>
            </a:r>
            <a:endParaRPr lang="en-US" sz="12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rot="1635218">
            <a:off x="2387379" y="3760879"/>
            <a:ext cx="1163912" cy="369332"/>
          </a:xfrm>
          <a:prstGeom prst="rect">
            <a:avLst/>
          </a:prstGeom>
          <a:noFill/>
          <a:scene3d>
            <a:camera prst="isometricTopUp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b="1" strike="sngStrike" dirty="0" smtClean="0">
                <a:solidFill>
                  <a:schemeClr val="accent6">
                    <a:lumMod val="50000"/>
                  </a:schemeClr>
                </a:solidFill>
              </a:rPr>
              <a:t>Backup</a:t>
            </a:r>
            <a:endParaRPr lang="en-US" b="1" strike="sngStrike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8" name="Can 17"/>
          <p:cNvSpPr/>
          <p:nvPr/>
        </p:nvSpPr>
        <p:spPr>
          <a:xfrm>
            <a:off x="7197484" y="3830794"/>
            <a:ext cx="1316312" cy="1755434"/>
          </a:xfrm>
          <a:prstGeom prst="can">
            <a:avLst/>
          </a:prstGeom>
          <a:solidFill>
            <a:srgbClr val="FF8837"/>
          </a:solidFill>
          <a:ln>
            <a:solidFill>
              <a:srgbClr val="26262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CEPH ZFS</a:t>
            </a:r>
          </a:p>
          <a:p>
            <a:pPr algn="ctr"/>
            <a:endParaRPr lang="en-US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2" name="Can 21"/>
          <p:cNvSpPr/>
          <p:nvPr/>
        </p:nvSpPr>
        <p:spPr>
          <a:xfrm>
            <a:off x="7197484" y="3830794"/>
            <a:ext cx="1316312" cy="1755434"/>
          </a:xfrm>
          <a:prstGeom prst="can">
            <a:avLst/>
          </a:prstGeom>
          <a:solidFill>
            <a:srgbClr val="FF8837"/>
          </a:solidFill>
          <a:ln>
            <a:solidFill>
              <a:srgbClr val="26262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CEPH ZFS</a:t>
            </a:r>
          </a:p>
          <a:p>
            <a:pPr algn="ctr"/>
            <a:r>
              <a:rPr lang="en-US" sz="1200" b="1" i="1" dirty="0" err="1" smtClean="0">
                <a:solidFill>
                  <a:schemeClr val="accent6">
                    <a:lumMod val="50000"/>
                  </a:schemeClr>
                </a:solidFill>
              </a:rPr>
              <a:t>atlas.cern.ch</a:t>
            </a:r>
            <a:endParaRPr lang="en-US" sz="12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 rot="1635218">
            <a:off x="7273684" y="3817199"/>
            <a:ext cx="1163912" cy="369332"/>
          </a:xfrm>
          <a:prstGeom prst="rect">
            <a:avLst/>
          </a:prstGeom>
          <a:noFill/>
          <a:scene3d>
            <a:camera prst="isometricTopUp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Backup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4" name="Footer Placeholder 4"/>
          <p:cNvSpPr txBox="1">
            <a:spLocks/>
          </p:cNvSpPr>
          <p:nvPr/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CvmFS deployment status and trends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979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3" grpId="0" animBg="1"/>
      <p:bldP spid="14" grpId="0"/>
      <p:bldP spid="15" grpId="0"/>
      <p:bldP spid="16" grpId="0" animBg="1"/>
      <p:bldP spid="17" grpId="0"/>
      <p:bldP spid="18" grpId="1" animBg="1"/>
      <p:bldP spid="22" grpId="0" animBg="1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878" y="233492"/>
            <a:ext cx="8226854" cy="940443"/>
          </a:xfrm>
        </p:spPr>
        <p:txBody>
          <a:bodyPr/>
          <a:lstStyle/>
          <a:p>
            <a:r>
              <a:rPr lang="en-US" dirty="0" smtClean="0"/>
              <a:t>Conclusions &amp; 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800" dirty="0" smtClean="0"/>
              <a:t>We are reasonably happy with our situation</a:t>
            </a:r>
          </a:p>
          <a:p>
            <a:pPr lvl="1"/>
            <a:r>
              <a:rPr lang="en-US" sz="2400" dirty="0" smtClean="0"/>
              <a:t>Both</a:t>
            </a:r>
            <a:r>
              <a:rPr lang="en-US" sz="2400" b="1" dirty="0" smtClean="0"/>
              <a:t> </a:t>
            </a:r>
            <a:r>
              <a:rPr lang="en-US" sz="2400" b="1" i="1" dirty="0" smtClean="0"/>
              <a:t>CEPH</a:t>
            </a:r>
            <a:r>
              <a:rPr lang="en-US" sz="2400" b="1" dirty="0" smtClean="0"/>
              <a:t> </a:t>
            </a:r>
            <a:r>
              <a:rPr lang="en-US" sz="2400" dirty="0" smtClean="0"/>
              <a:t>and </a:t>
            </a:r>
            <a:r>
              <a:rPr lang="en-US" sz="2400" b="1" i="1" dirty="0" smtClean="0"/>
              <a:t>ZFS</a:t>
            </a:r>
            <a:r>
              <a:rPr lang="en-US" sz="2400" dirty="0" smtClean="0"/>
              <a:t> have simplified the way we do Ops!</a:t>
            </a:r>
            <a:endParaRPr lang="en-US" sz="2400" dirty="0"/>
          </a:p>
          <a:p>
            <a:endParaRPr lang="en-US" sz="2800" dirty="0" smtClean="0"/>
          </a:p>
          <a:p>
            <a:r>
              <a:rPr lang="en-US" sz="2800" dirty="0" smtClean="0"/>
              <a:t>But we are just starting</a:t>
            </a:r>
            <a:r>
              <a:rPr lang="is-IS" sz="2800" dirty="0" smtClean="0"/>
              <a:t>…</a:t>
            </a:r>
            <a:endParaRPr lang="en-US" sz="2800" dirty="0" smtClean="0"/>
          </a:p>
          <a:p>
            <a:pPr lvl="1"/>
            <a:r>
              <a:rPr lang="en-US" sz="2400" b="1" dirty="0" smtClean="0"/>
              <a:t>Spread</a:t>
            </a:r>
            <a:r>
              <a:rPr lang="en-US" sz="2400" dirty="0" smtClean="0"/>
              <a:t> disks and backup across datacenters (</a:t>
            </a:r>
            <a:r>
              <a:rPr lang="en-US" sz="2400" dirty="0" err="1" smtClean="0"/>
              <a:t>Meyrin</a:t>
            </a:r>
            <a:r>
              <a:rPr lang="en-US" sz="2400" dirty="0" smtClean="0"/>
              <a:t> and Wigner)</a:t>
            </a:r>
          </a:p>
          <a:p>
            <a:pPr lvl="1"/>
            <a:r>
              <a:rPr lang="en-US" sz="2400" b="1" dirty="0" smtClean="0"/>
              <a:t>Automate</a:t>
            </a:r>
            <a:r>
              <a:rPr lang="en-US" sz="2400" dirty="0" smtClean="0"/>
              <a:t> our procedures</a:t>
            </a:r>
            <a:endParaRPr lang="en-US" sz="2400" dirty="0"/>
          </a:p>
          <a:p>
            <a:pPr lvl="2"/>
            <a:r>
              <a:rPr lang="en-US" sz="2000" dirty="0" smtClean="0"/>
              <a:t>Replacing a damaged volume, </a:t>
            </a:r>
            <a:r>
              <a:rPr lang="en-US" sz="2000" i="1" dirty="0" err="1" smtClean="0"/>
              <a:t>Zrep</a:t>
            </a:r>
            <a:r>
              <a:rPr lang="en-US" sz="2000" dirty="0" smtClean="0"/>
              <a:t> going out of sync, etc.</a:t>
            </a:r>
          </a:p>
          <a:p>
            <a:pPr lvl="1"/>
            <a:r>
              <a:rPr lang="en-US" sz="2400" dirty="0" smtClean="0"/>
              <a:t>Reconsider whether </a:t>
            </a:r>
            <a:r>
              <a:rPr lang="en-US" sz="2400" b="1" dirty="0" smtClean="0"/>
              <a:t>dumping data to Tape</a:t>
            </a:r>
            <a:r>
              <a:rPr lang="en-US" sz="2400" dirty="0" smtClean="0"/>
              <a:t> can help</a:t>
            </a:r>
          </a:p>
          <a:p>
            <a:pPr lvl="1"/>
            <a:r>
              <a:rPr lang="en-US" sz="2400" dirty="0" smtClean="0"/>
              <a:t>Investigate </a:t>
            </a:r>
            <a:r>
              <a:rPr lang="en-US" sz="2400" b="1" i="1" dirty="0" smtClean="0"/>
              <a:t>ZFS</a:t>
            </a:r>
            <a:r>
              <a:rPr lang="en-US" sz="2400" b="1" dirty="0" smtClean="0"/>
              <a:t> </a:t>
            </a:r>
            <a:r>
              <a:rPr lang="en-US" sz="2400" dirty="0" smtClean="0"/>
              <a:t>on</a:t>
            </a:r>
            <a:r>
              <a:rPr lang="en-US" sz="2400" b="1" dirty="0" smtClean="0"/>
              <a:t> </a:t>
            </a:r>
            <a:r>
              <a:rPr lang="en-US" sz="2400" dirty="0" smtClean="0"/>
              <a:t>some kind of </a:t>
            </a:r>
            <a:r>
              <a:rPr lang="en-US" sz="2400" b="1" dirty="0" smtClean="0"/>
              <a:t>RAID </a:t>
            </a:r>
          </a:p>
          <a:p>
            <a:pPr lvl="1"/>
            <a:endParaRPr lang="en-US" sz="2000" dirty="0" smtClean="0"/>
          </a:p>
          <a:p>
            <a:pPr lvl="2"/>
            <a:endParaRPr lang="en-US" sz="1800" dirty="0" smtClean="0"/>
          </a:p>
          <a:p>
            <a:pPr lvl="2"/>
            <a:endParaRPr lang="en-US" sz="1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14/10/15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CvmFS deployment status and trends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139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48056" lvl="1" indent="0">
              <a:buNone/>
            </a:pPr>
            <a:r>
              <a:rPr lang="en-US" sz="2800" dirty="0" smtClean="0"/>
              <a:t>CvmFS </a:t>
            </a:r>
            <a:r>
              <a:rPr lang="en-US" sz="2800" dirty="0"/>
              <a:t>Puppet Module</a:t>
            </a:r>
          </a:p>
          <a:p>
            <a:pPr marL="448056" lvl="1" indent="0">
              <a:buNone/>
            </a:pPr>
            <a:r>
              <a:rPr lang="en-US" sz="2000" dirty="0">
                <a:hlinkClick r:id="rId2"/>
              </a:rPr>
              <a:t>https://github.com/cvmfs/puppet-cvmfs/</a:t>
            </a:r>
            <a:endParaRPr lang="en-US" sz="2000" dirty="0"/>
          </a:p>
          <a:p>
            <a:pPr marL="448056" lvl="1" indent="0">
              <a:buNone/>
            </a:pPr>
            <a:endParaRPr lang="en-US" sz="2800" dirty="0" smtClean="0"/>
          </a:p>
          <a:p>
            <a:pPr marL="448056" lvl="1" indent="0">
              <a:buNone/>
            </a:pPr>
            <a:r>
              <a:rPr lang="en-US" sz="2800" dirty="0" smtClean="0"/>
              <a:t>ZFS on </a:t>
            </a:r>
            <a:r>
              <a:rPr lang="en-US" sz="2800" dirty="0" err="1" smtClean="0"/>
              <a:t>linux</a:t>
            </a:r>
            <a:endParaRPr lang="en-US" sz="2800" dirty="0" smtClean="0"/>
          </a:p>
          <a:p>
            <a:pPr marL="448056" lvl="1" indent="0">
              <a:buNone/>
            </a:pPr>
            <a:r>
              <a:rPr lang="en-US" sz="2000" dirty="0">
                <a:hlinkClick r:id="rId3"/>
              </a:rPr>
              <a:t>http://zfsonlinux.org</a:t>
            </a:r>
            <a:r>
              <a:rPr lang="en-US" sz="2000" dirty="0" smtClean="0">
                <a:hlinkClick r:id="rId3"/>
              </a:rPr>
              <a:t>/</a:t>
            </a:r>
            <a:endParaRPr lang="en-US" sz="2000" dirty="0"/>
          </a:p>
          <a:p>
            <a:pPr marL="448056" lvl="1" indent="0">
              <a:buNone/>
            </a:pPr>
            <a:r>
              <a:rPr lang="hu-HU" sz="2000" dirty="0">
                <a:hlinkClick r:id="rId4"/>
              </a:rPr>
              <a:t>https://docs.oracle.com/cd/E19253-01/819-5461/zfsover-2</a:t>
            </a:r>
            <a:r>
              <a:rPr lang="hu-HU" sz="2000" dirty="0" smtClean="0">
                <a:hlinkClick r:id="rId4"/>
              </a:rPr>
              <a:t>/</a:t>
            </a:r>
            <a:endParaRPr lang="hu-HU" sz="2000" dirty="0"/>
          </a:p>
          <a:p>
            <a:pPr marL="448056" lvl="1" indent="0">
              <a:buNone/>
            </a:pPr>
            <a:r>
              <a:rPr lang="en-US" sz="2000" dirty="0">
                <a:hlinkClick r:id="rId5"/>
              </a:rPr>
              <a:t>http://open-</a:t>
            </a:r>
            <a:r>
              <a:rPr lang="en-US" sz="2000" dirty="0" smtClean="0">
                <a:hlinkClick r:id="rId5"/>
              </a:rPr>
              <a:t>zfs.org</a:t>
            </a:r>
            <a:endParaRPr lang="en-US" sz="2000" dirty="0" smtClean="0"/>
          </a:p>
          <a:p>
            <a:pPr marL="448056" lvl="1" indent="0">
              <a:buNone/>
            </a:pPr>
            <a:endParaRPr lang="en-US" sz="2000" dirty="0" smtClean="0"/>
          </a:p>
          <a:p>
            <a:pPr marL="448056" lvl="1" indent="0">
              <a:buNone/>
            </a:pPr>
            <a:endParaRPr lang="en-US" sz="2000" dirty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14/10/15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CvmFS deployment status and trends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3778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0748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CvmFS deployment status and trends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CvmFS deployment status and trends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4947356" cy="419653"/>
          </a:xfrm>
        </p:spPr>
        <p:txBody>
          <a:bodyPr>
            <a:normAutofit/>
          </a:bodyPr>
          <a:lstStyle/>
          <a:p>
            <a:r>
              <a:rPr lang="en-US" dirty="0" smtClean="0"/>
              <a:t>Alberto Rodríguez </a:t>
            </a:r>
            <a:r>
              <a:rPr lang="en-US" dirty="0" err="1" smtClean="0"/>
              <a:t>Peón</a:t>
            </a:r>
            <a:r>
              <a:rPr lang="en-US" dirty="0" smtClean="0"/>
              <a:t>, HEPiX Autumn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345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CvmFS?</a:t>
            </a:r>
          </a:p>
          <a:p>
            <a:pPr lvl="1"/>
            <a:r>
              <a:rPr lang="en-US" dirty="0" smtClean="0"/>
              <a:t>Overview</a:t>
            </a:r>
          </a:p>
          <a:p>
            <a:pPr lvl="1"/>
            <a:r>
              <a:rPr lang="en-US" dirty="0" smtClean="0"/>
              <a:t>Stratum 0 and Stratum 1s</a:t>
            </a:r>
          </a:p>
          <a:p>
            <a:pPr lvl="1"/>
            <a:r>
              <a:rPr lang="en-US" dirty="0" smtClean="0"/>
              <a:t>Former Stratum 0 deployment</a:t>
            </a:r>
          </a:p>
          <a:p>
            <a:r>
              <a:rPr lang="en-US" dirty="0" smtClean="0"/>
              <a:t>Redesigning our Stratum 0</a:t>
            </a:r>
          </a:p>
          <a:p>
            <a:pPr lvl="1"/>
            <a:r>
              <a:rPr lang="en-US" dirty="0" smtClean="0"/>
              <a:t>CEPH, ZFS, </a:t>
            </a:r>
            <a:r>
              <a:rPr lang="en-US" dirty="0" err="1"/>
              <a:t>Z</a:t>
            </a:r>
            <a:r>
              <a:rPr lang="en-US" dirty="0" err="1" smtClean="0"/>
              <a:t>rep</a:t>
            </a:r>
            <a:endParaRPr lang="en-US" dirty="0" smtClean="0"/>
          </a:p>
          <a:p>
            <a:r>
              <a:rPr lang="en-US" dirty="0" smtClean="0"/>
              <a:t>Improvements in the way we do Ops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14/10/15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CvmFS deployment status and trends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6909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CvmFS?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325606"/>
            <a:ext cx="8390467" cy="4667421"/>
          </a:xfrm>
        </p:spPr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 </a:t>
            </a:r>
            <a:r>
              <a:rPr lang="en-US" b="1" dirty="0" smtClean="0"/>
              <a:t>network file system </a:t>
            </a:r>
            <a:r>
              <a:rPr lang="en-US" dirty="0" smtClean="0"/>
              <a:t>that provide </a:t>
            </a:r>
            <a:r>
              <a:rPr lang="en-US" b="1" dirty="0" smtClean="0"/>
              <a:t>scalable</a:t>
            </a:r>
            <a:r>
              <a:rPr lang="en-US" dirty="0" smtClean="0"/>
              <a:t> and </a:t>
            </a:r>
            <a:r>
              <a:rPr lang="en-US" b="1" dirty="0" smtClean="0"/>
              <a:t>reliable software distribution</a:t>
            </a:r>
          </a:p>
          <a:p>
            <a:endParaRPr lang="en-US" dirty="0" smtClean="0"/>
          </a:p>
          <a:p>
            <a:r>
              <a:rPr lang="en-US" dirty="0" smtClean="0"/>
              <a:t>Data is </a:t>
            </a:r>
            <a:r>
              <a:rPr lang="en-US" b="1" dirty="0" smtClean="0"/>
              <a:t>aggressively cached </a:t>
            </a:r>
            <a:r>
              <a:rPr lang="en-US" dirty="0" smtClean="0"/>
              <a:t>and </a:t>
            </a:r>
            <a:r>
              <a:rPr lang="en-US" b="1" dirty="0" smtClean="0"/>
              <a:t>available on-demand</a:t>
            </a:r>
          </a:p>
          <a:p>
            <a:endParaRPr lang="en-US" b="1" dirty="0" smtClean="0"/>
          </a:p>
          <a:p>
            <a:r>
              <a:rPr lang="en-US" dirty="0" smtClean="0"/>
              <a:t>Every change on the file system </a:t>
            </a:r>
            <a:r>
              <a:rPr lang="en-US" b="1" dirty="0" smtClean="0"/>
              <a:t>is released using a publication model</a:t>
            </a:r>
            <a:endParaRPr lang="en-US" b="1" dirty="0"/>
          </a:p>
          <a:p>
            <a:endParaRPr lang="en-US" b="1" dirty="0" smtClean="0"/>
          </a:p>
          <a:p>
            <a:endParaRPr lang="en-US" b="1" dirty="0"/>
          </a:p>
          <a:p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14/10/15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CvmFS deployment status and trends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 descr="fs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8843" y="304176"/>
            <a:ext cx="2490356" cy="762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783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Straight Arrow Connector 26"/>
          <p:cNvCxnSpPr/>
          <p:nvPr/>
        </p:nvCxnSpPr>
        <p:spPr>
          <a:xfrm flipV="1">
            <a:off x="4962971" y="2976845"/>
            <a:ext cx="857956" cy="2"/>
          </a:xfrm>
          <a:prstGeom prst="straightConnector1">
            <a:avLst/>
          </a:prstGeom>
          <a:ln>
            <a:solidFill>
              <a:srgbClr val="0055A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4962971" y="2976845"/>
            <a:ext cx="853620" cy="2"/>
          </a:xfrm>
          <a:prstGeom prst="straightConnector1">
            <a:avLst/>
          </a:prstGeom>
          <a:ln>
            <a:solidFill>
              <a:srgbClr val="0055A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5115371" y="3129245"/>
            <a:ext cx="853620" cy="2"/>
          </a:xfrm>
          <a:prstGeom prst="straightConnector1">
            <a:avLst/>
          </a:prstGeom>
          <a:ln>
            <a:solidFill>
              <a:srgbClr val="0055A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5267771" y="3281645"/>
            <a:ext cx="853620" cy="2"/>
          </a:xfrm>
          <a:prstGeom prst="straightConnector1">
            <a:avLst/>
          </a:prstGeom>
          <a:ln>
            <a:solidFill>
              <a:srgbClr val="0055A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5420171" y="3434045"/>
            <a:ext cx="853620" cy="2"/>
          </a:xfrm>
          <a:prstGeom prst="straightConnector1">
            <a:avLst/>
          </a:prstGeom>
          <a:ln>
            <a:solidFill>
              <a:srgbClr val="0055A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5572571" y="3586445"/>
            <a:ext cx="853620" cy="2"/>
          </a:xfrm>
          <a:prstGeom prst="straightConnector1">
            <a:avLst/>
          </a:prstGeom>
          <a:ln>
            <a:solidFill>
              <a:srgbClr val="0055A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5724971" y="3738845"/>
            <a:ext cx="853620" cy="2"/>
          </a:xfrm>
          <a:prstGeom prst="straightConnector1">
            <a:avLst/>
          </a:prstGeom>
          <a:ln>
            <a:solidFill>
              <a:srgbClr val="0055A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V="1">
            <a:off x="5877371" y="3891245"/>
            <a:ext cx="853620" cy="2"/>
          </a:xfrm>
          <a:prstGeom prst="straightConnector1">
            <a:avLst/>
          </a:prstGeom>
          <a:ln>
            <a:solidFill>
              <a:srgbClr val="0055A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V="1">
            <a:off x="6029771" y="4043645"/>
            <a:ext cx="853620" cy="2"/>
          </a:xfrm>
          <a:prstGeom prst="straightConnector1">
            <a:avLst/>
          </a:prstGeom>
          <a:ln>
            <a:solidFill>
              <a:srgbClr val="0055A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V="1">
            <a:off x="6182171" y="4196045"/>
            <a:ext cx="853620" cy="2"/>
          </a:xfrm>
          <a:prstGeom prst="straightConnector1">
            <a:avLst/>
          </a:prstGeom>
          <a:ln>
            <a:solidFill>
              <a:srgbClr val="0055A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569" y="193871"/>
            <a:ext cx="8226854" cy="940443"/>
          </a:xfrm>
        </p:spPr>
        <p:txBody>
          <a:bodyPr/>
          <a:lstStyle/>
          <a:p>
            <a:r>
              <a:rPr lang="en-US" dirty="0" smtClean="0"/>
              <a:t>Stratum 0 and Stratum 1s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14/10/15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CvmFS deployment status and trends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2" name="Can 31"/>
          <p:cNvSpPr/>
          <p:nvPr/>
        </p:nvSpPr>
        <p:spPr>
          <a:xfrm>
            <a:off x="568935" y="2727470"/>
            <a:ext cx="1150310" cy="1433689"/>
          </a:xfrm>
          <a:prstGeom prst="ca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Stratum0</a:t>
            </a:r>
            <a:endParaRPr lang="en-US" b="1" dirty="0"/>
          </a:p>
        </p:txBody>
      </p:sp>
      <p:sp>
        <p:nvSpPr>
          <p:cNvPr id="41" name="Can 40"/>
          <p:cNvSpPr/>
          <p:nvPr/>
        </p:nvSpPr>
        <p:spPr>
          <a:xfrm>
            <a:off x="3203061" y="2367245"/>
            <a:ext cx="1150310" cy="1433689"/>
          </a:xfrm>
          <a:prstGeom prst="can">
            <a:avLst/>
          </a:prstGeom>
          <a:solidFill>
            <a:srgbClr val="2D9D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Stratum 1x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42" name="Can 41"/>
          <p:cNvSpPr/>
          <p:nvPr/>
        </p:nvSpPr>
        <p:spPr>
          <a:xfrm>
            <a:off x="3355461" y="2519645"/>
            <a:ext cx="1150310" cy="1433689"/>
          </a:xfrm>
          <a:prstGeom prst="can">
            <a:avLst/>
          </a:prstGeom>
          <a:solidFill>
            <a:srgbClr val="2D9D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Stratum 1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43" name="Can 42"/>
          <p:cNvSpPr/>
          <p:nvPr/>
        </p:nvSpPr>
        <p:spPr>
          <a:xfrm>
            <a:off x="3507861" y="2672045"/>
            <a:ext cx="1150310" cy="1433689"/>
          </a:xfrm>
          <a:prstGeom prst="can">
            <a:avLst/>
          </a:prstGeom>
          <a:solidFill>
            <a:srgbClr val="2D9D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Stratum 1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44" name="Can 43"/>
          <p:cNvSpPr/>
          <p:nvPr/>
        </p:nvSpPr>
        <p:spPr>
          <a:xfrm>
            <a:off x="3660261" y="2824445"/>
            <a:ext cx="1150310" cy="1433689"/>
          </a:xfrm>
          <a:prstGeom prst="can">
            <a:avLst/>
          </a:prstGeom>
          <a:solidFill>
            <a:srgbClr val="2D9D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Stratum 1</a:t>
            </a:r>
            <a:endParaRPr lang="en-US" b="1" dirty="0">
              <a:solidFill>
                <a:schemeClr val="tx2"/>
              </a:solidFill>
            </a:endParaRPr>
          </a:p>
        </p:txBody>
      </p:sp>
      <p:cxnSp>
        <p:nvCxnSpPr>
          <p:cNvPr id="60" name="Straight Arrow Connector 59"/>
          <p:cNvCxnSpPr/>
          <p:nvPr/>
        </p:nvCxnSpPr>
        <p:spPr>
          <a:xfrm flipV="1">
            <a:off x="1854811" y="3311078"/>
            <a:ext cx="853620" cy="2"/>
          </a:xfrm>
          <a:prstGeom prst="straightConnector1">
            <a:avLst/>
          </a:prstGeom>
          <a:ln>
            <a:solidFill>
              <a:srgbClr val="0055A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V="1">
            <a:off x="2007211" y="3463478"/>
            <a:ext cx="856442" cy="2"/>
          </a:xfrm>
          <a:prstGeom prst="straightConnector1">
            <a:avLst/>
          </a:prstGeom>
          <a:ln>
            <a:solidFill>
              <a:srgbClr val="0055A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flipV="1">
            <a:off x="2159611" y="3615878"/>
            <a:ext cx="851155" cy="2"/>
          </a:xfrm>
          <a:prstGeom prst="straightConnector1">
            <a:avLst/>
          </a:prstGeom>
          <a:ln>
            <a:solidFill>
              <a:srgbClr val="0055A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flipV="1">
            <a:off x="2312011" y="3768278"/>
            <a:ext cx="857956" cy="2"/>
          </a:xfrm>
          <a:prstGeom prst="straightConnector1">
            <a:avLst/>
          </a:prstGeom>
          <a:ln>
            <a:solidFill>
              <a:srgbClr val="0055A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9" name="Cube 168"/>
          <p:cNvSpPr/>
          <p:nvPr/>
        </p:nvSpPr>
        <p:spPr>
          <a:xfrm flipH="1">
            <a:off x="5664191" y="1451825"/>
            <a:ext cx="1270003" cy="1202287"/>
          </a:xfrm>
          <a:prstGeom prst="cube">
            <a:avLst>
              <a:gd name="adj" fmla="val 13056"/>
            </a:avLst>
          </a:prstGeom>
          <a:solidFill>
            <a:srgbClr val="FFDE20"/>
          </a:solidFill>
          <a:ln>
            <a:solidFill>
              <a:srgbClr val="0055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Client</a:t>
            </a:r>
            <a:endParaRPr lang="en-US" b="1" dirty="0"/>
          </a:p>
        </p:txBody>
      </p:sp>
      <p:sp>
        <p:nvSpPr>
          <p:cNvPr id="176" name="Cube 175"/>
          <p:cNvSpPr/>
          <p:nvPr/>
        </p:nvSpPr>
        <p:spPr>
          <a:xfrm flipH="1">
            <a:off x="5929480" y="1705826"/>
            <a:ext cx="1270003" cy="1202287"/>
          </a:xfrm>
          <a:prstGeom prst="cube">
            <a:avLst>
              <a:gd name="adj" fmla="val 13056"/>
            </a:avLst>
          </a:prstGeom>
          <a:solidFill>
            <a:srgbClr val="FFDE20"/>
          </a:solidFill>
          <a:ln>
            <a:solidFill>
              <a:srgbClr val="0055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Client</a:t>
            </a:r>
            <a:endParaRPr lang="en-US" b="1" dirty="0"/>
          </a:p>
        </p:txBody>
      </p:sp>
      <p:sp>
        <p:nvSpPr>
          <p:cNvPr id="183" name="Cube 182"/>
          <p:cNvSpPr/>
          <p:nvPr/>
        </p:nvSpPr>
        <p:spPr>
          <a:xfrm flipH="1">
            <a:off x="6186304" y="2010626"/>
            <a:ext cx="1270003" cy="1202287"/>
          </a:xfrm>
          <a:prstGeom prst="cube">
            <a:avLst>
              <a:gd name="adj" fmla="val 13056"/>
            </a:avLst>
          </a:prstGeom>
          <a:solidFill>
            <a:srgbClr val="FFDE20"/>
          </a:solidFill>
          <a:ln>
            <a:solidFill>
              <a:srgbClr val="0055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Client</a:t>
            </a:r>
            <a:endParaRPr lang="en-US" b="1" dirty="0"/>
          </a:p>
        </p:txBody>
      </p:sp>
      <p:sp>
        <p:nvSpPr>
          <p:cNvPr id="184" name="Cube 183"/>
          <p:cNvSpPr/>
          <p:nvPr/>
        </p:nvSpPr>
        <p:spPr>
          <a:xfrm flipH="1">
            <a:off x="6427123" y="2306969"/>
            <a:ext cx="1270003" cy="1202287"/>
          </a:xfrm>
          <a:prstGeom prst="cube">
            <a:avLst>
              <a:gd name="adj" fmla="val 13056"/>
            </a:avLst>
          </a:prstGeom>
          <a:solidFill>
            <a:srgbClr val="FFDE20"/>
          </a:solidFill>
          <a:ln>
            <a:solidFill>
              <a:srgbClr val="0055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Client</a:t>
            </a:r>
            <a:endParaRPr lang="en-US" b="1" dirty="0"/>
          </a:p>
        </p:txBody>
      </p:sp>
      <p:sp>
        <p:nvSpPr>
          <p:cNvPr id="185" name="Cube 184"/>
          <p:cNvSpPr/>
          <p:nvPr/>
        </p:nvSpPr>
        <p:spPr>
          <a:xfrm flipH="1">
            <a:off x="6674547" y="2611770"/>
            <a:ext cx="1270003" cy="1202287"/>
          </a:xfrm>
          <a:prstGeom prst="cube">
            <a:avLst>
              <a:gd name="adj" fmla="val 13056"/>
            </a:avLst>
          </a:prstGeom>
          <a:solidFill>
            <a:srgbClr val="FFDE20"/>
          </a:solidFill>
          <a:ln>
            <a:solidFill>
              <a:srgbClr val="0055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Client</a:t>
            </a:r>
            <a:endParaRPr lang="en-US" b="1" dirty="0"/>
          </a:p>
        </p:txBody>
      </p:sp>
      <p:sp>
        <p:nvSpPr>
          <p:cNvPr id="186" name="Cube 185"/>
          <p:cNvSpPr/>
          <p:nvPr/>
        </p:nvSpPr>
        <p:spPr>
          <a:xfrm flipH="1">
            <a:off x="6928547" y="2908112"/>
            <a:ext cx="1270003" cy="1202287"/>
          </a:xfrm>
          <a:prstGeom prst="cube">
            <a:avLst>
              <a:gd name="adj" fmla="val 13056"/>
            </a:avLst>
          </a:prstGeom>
          <a:solidFill>
            <a:srgbClr val="FFDE20"/>
          </a:solidFill>
          <a:ln>
            <a:solidFill>
              <a:srgbClr val="0055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Client</a:t>
            </a:r>
            <a:endParaRPr lang="en-US" b="1" dirty="0"/>
          </a:p>
        </p:txBody>
      </p:sp>
      <p:sp>
        <p:nvSpPr>
          <p:cNvPr id="187" name="Cube 186"/>
          <p:cNvSpPr/>
          <p:nvPr/>
        </p:nvSpPr>
        <p:spPr>
          <a:xfrm flipH="1">
            <a:off x="7199483" y="3184688"/>
            <a:ext cx="1270003" cy="1202287"/>
          </a:xfrm>
          <a:prstGeom prst="cube">
            <a:avLst>
              <a:gd name="adj" fmla="val 13056"/>
            </a:avLst>
          </a:prstGeom>
          <a:solidFill>
            <a:srgbClr val="FFDE20"/>
          </a:solidFill>
          <a:ln>
            <a:solidFill>
              <a:srgbClr val="0055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Client</a:t>
            </a:r>
            <a:endParaRPr lang="en-US" b="1" dirty="0"/>
          </a:p>
        </p:txBody>
      </p:sp>
      <p:sp>
        <p:nvSpPr>
          <p:cNvPr id="188" name="Cube 187"/>
          <p:cNvSpPr/>
          <p:nvPr/>
        </p:nvSpPr>
        <p:spPr>
          <a:xfrm flipH="1">
            <a:off x="7456301" y="3444315"/>
            <a:ext cx="1270003" cy="1202287"/>
          </a:xfrm>
          <a:prstGeom prst="cube">
            <a:avLst>
              <a:gd name="adj" fmla="val 13056"/>
            </a:avLst>
          </a:prstGeom>
          <a:solidFill>
            <a:srgbClr val="FFDE20"/>
          </a:solidFill>
          <a:ln>
            <a:solidFill>
              <a:srgbClr val="0055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Client</a:t>
            </a:r>
            <a:endParaRPr lang="en-US" b="1" dirty="0"/>
          </a:p>
        </p:txBody>
      </p:sp>
      <p:sp>
        <p:nvSpPr>
          <p:cNvPr id="189" name="Cube 188"/>
          <p:cNvSpPr/>
          <p:nvPr/>
        </p:nvSpPr>
        <p:spPr>
          <a:xfrm flipH="1">
            <a:off x="7697126" y="3740657"/>
            <a:ext cx="1270003" cy="1202287"/>
          </a:xfrm>
          <a:prstGeom prst="cube">
            <a:avLst>
              <a:gd name="adj" fmla="val 13056"/>
            </a:avLst>
          </a:prstGeom>
          <a:solidFill>
            <a:srgbClr val="FFDE20"/>
          </a:solidFill>
          <a:ln>
            <a:solidFill>
              <a:srgbClr val="0055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Client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498075" y="4359968"/>
            <a:ext cx="14551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Replication </a:t>
            </a:r>
            <a:r>
              <a:rPr lang="en-US" dirty="0" smtClean="0"/>
              <a:t>of Stratum0 </a:t>
            </a:r>
            <a:endParaRPr lang="en-US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262169" y="4359237"/>
            <a:ext cx="18974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Single source </a:t>
            </a:r>
            <a:r>
              <a:rPr lang="en-US" dirty="0" smtClean="0"/>
              <a:t>of new data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22670" y="1451825"/>
            <a:ext cx="49903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Hierarchical distribution network</a:t>
            </a:r>
            <a:endParaRPr lang="en-US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773071" y="2367245"/>
            <a:ext cx="1253919" cy="40011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r</a:t>
            </a:r>
            <a:r>
              <a:rPr lang="en-US" sz="2000" dirty="0" smtClean="0">
                <a:solidFill>
                  <a:srgbClr val="FF0000"/>
                </a:solidFill>
              </a:rPr>
              <a:t>ead-only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890191" y="1967135"/>
            <a:ext cx="1253919" cy="400110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r</a:t>
            </a:r>
            <a:r>
              <a:rPr lang="en-US" sz="2000" dirty="0" smtClean="0">
                <a:solidFill>
                  <a:srgbClr val="FF0000"/>
                </a:solidFill>
              </a:rPr>
              <a:t>ead-only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29739" y="2282868"/>
            <a:ext cx="1944265" cy="2741213"/>
          </a:xfrm>
          <a:prstGeom prst="rect">
            <a:avLst/>
          </a:prstGeom>
          <a:noFill/>
          <a:ln w="19050" cmpd="sng">
            <a:solidFill>
              <a:srgbClr val="800000"/>
            </a:solidFill>
          </a:ln>
        </p:spPr>
        <p:txBody>
          <a:bodyPr wrap="square" rtlCol="0">
            <a:spAutoFit/>
          </a:bodyPr>
          <a:lstStyle/>
          <a:p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04151" y="2454057"/>
            <a:ext cx="1324927" cy="400110"/>
          </a:xfrm>
          <a:prstGeom prst="rect">
            <a:avLst/>
          </a:prstGeom>
          <a:solidFill>
            <a:schemeClr val="bg1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8000"/>
                </a:solidFill>
              </a:rPr>
              <a:t>r</a:t>
            </a:r>
            <a:r>
              <a:rPr lang="en-US" sz="2000" dirty="0" smtClean="0">
                <a:solidFill>
                  <a:srgbClr val="008000"/>
                </a:solidFill>
              </a:rPr>
              <a:t>ead-write</a:t>
            </a:r>
            <a:endParaRPr lang="en-US" sz="2000" dirty="0">
              <a:solidFill>
                <a:srgbClr val="0080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674547" y="5017223"/>
            <a:ext cx="22925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Local-cache </a:t>
            </a:r>
            <a:r>
              <a:rPr lang="en-US" dirty="0" smtClean="0"/>
              <a:t>pulling for changes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76809" y="5061303"/>
            <a:ext cx="31786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In this talk we will focus</a:t>
            </a:r>
          </a:p>
          <a:p>
            <a:r>
              <a:rPr lang="en-US" b="1" dirty="0" smtClean="0">
                <a:solidFill>
                  <a:srgbClr val="800000"/>
                </a:solidFill>
              </a:rPr>
              <a:t>on CERN’s Stratum0 deployment!</a:t>
            </a:r>
            <a:endParaRPr lang="en-US" b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8309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CERN’s Stratum 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At CERN we maintain </a:t>
            </a:r>
            <a:r>
              <a:rPr lang="en-US" sz="2800" b="1" dirty="0" smtClean="0"/>
              <a:t>21 CvmFS repositories</a:t>
            </a:r>
          </a:p>
          <a:p>
            <a:pPr lvl="1"/>
            <a:r>
              <a:rPr lang="en-US" sz="2400" dirty="0" smtClean="0"/>
              <a:t>Most of them </a:t>
            </a:r>
            <a:r>
              <a:rPr lang="en-US" sz="2400" b="1" dirty="0" smtClean="0"/>
              <a:t>very active</a:t>
            </a:r>
            <a:r>
              <a:rPr lang="en-US" sz="2400" dirty="0" smtClean="0"/>
              <a:t> repositories</a:t>
            </a:r>
            <a:r>
              <a:rPr lang="en-US" sz="2400" b="1" dirty="0" smtClean="0"/>
              <a:t>, e.g.</a:t>
            </a:r>
          </a:p>
          <a:p>
            <a:pPr lvl="2"/>
            <a:r>
              <a:rPr lang="en-US" sz="1800" b="1" i="1" dirty="0" err="1"/>
              <a:t>c</a:t>
            </a:r>
            <a:r>
              <a:rPr lang="en-US" sz="1800" b="1" i="1" dirty="0" err="1" smtClean="0"/>
              <a:t>ms.cern.ch</a:t>
            </a:r>
            <a:r>
              <a:rPr lang="en-US" sz="1800" b="1" i="1" dirty="0" smtClean="0"/>
              <a:t>: </a:t>
            </a:r>
            <a:r>
              <a:rPr lang="en-US" sz="1800" dirty="0" smtClean="0"/>
              <a:t>16630 releases</a:t>
            </a:r>
            <a:r>
              <a:rPr lang="en-US" sz="1800" dirty="0"/>
              <a:t>, </a:t>
            </a:r>
            <a:r>
              <a:rPr lang="en-US" sz="1800" dirty="0" smtClean="0"/>
              <a:t>1.31T of </a:t>
            </a:r>
            <a:r>
              <a:rPr lang="en-US" sz="1800" dirty="0"/>
              <a:t>space </a:t>
            </a:r>
            <a:r>
              <a:rPr lang="en-US" sz="1800" dirty="0" smtClean="0"/>
              <a:t>used</a:t>
            </a:r>
            <a:endParaRPr lang="en-US" sz="1800" b="1" i="1" dirty="0" smtClean="0"/>
          </a:p>
          <a:p>
            <a:pPr lvl="2"/>
            <a:r>
              <a:rPr lang="en-US" sz="1800" b="1" i="1" dirty="0" err="1" smtClean="0"/>
              <a:t>lhcb.cern.ch</a:t>
            </a:r>
            <a:r>
              <a:rPr lang="en-US" sz="1800" b="1" i="1" dirty="0" smtClean="0"/>
              <a:t>: </a:t>
            </a:r>
            <a:r>
              <a:rPr lang="en-US" sz="1800" dirty="0" smtClean="0"/>
              <a:t>32029 releases</a:t>
            </a:r>
            <a:r>
              <a:rPr lang="en-US" sz="1800" dirty="0"/>
              <a:t>, </a:t>
            </a:r>
            <a:r>
              <a:rPr lang="en-US" sz="1800" dirty="0" smtClean="0"/>
              <a:t>897G of space used</a:t>
            </a:r>
          </a:p>
          <a:p>
            <a:pPr lvl="2"/>
            <a:endParaRPr lang="en-US" sz="1800" dirty="0" smtClean="0"/>
          </a:p>
          <a:p>
            <a:pPr lvl="1"/>
            <a:r>
              <a:rPr lang="en-US" sz="2400" dirty="0" smtClean="0"/>
              <a:t>But some are not …</a:t>
            </a:r>
            <a:endParaRPr lang="en-US" sz="2400" b="1" dirty="0" smtClean="0"/>
          </a:p>
          <a:p>
            <a:pPr lvl="2"/>
            <a:r>
              <a:rPr lang="en-US" sz="1800" b="1" i="1" dirty="0" err="1" smtClean="0"/>
              <a:t>aleph.cern.ch</a:t>
            </a:r>
            <a:r>
              <a:rPr lang="en-US" sz="1800" b="1" i="1" dirty="0" smtClean="0"/>
              <a:t>: </a:t>
            </a:r>
            <a:r>
              <a:rPr lang="en-US" sz="1800" dirty="0" smtClean="0"/>
              <a:t>4 releases, 627M of space used</a:t>
            </a:r>
          </a:p>
          <a:p>
            <a:pPr lvl="2"/>
            <a:r>
              <a:rPr lang="en-US" sz="1800" b="1" i="1" dirty="0" err="1" smtClean="0"/>
              <a:t>opal.cern.ch</a:t>
            </a:r>
            <a:r>
              <a:rPr lang="en-US" sz="1800" b="1" i="1" dirty="0" smtClean="0"/>
              <a:t>: </a:t>
            </a:r>
            <a:r>
              <a:rPr lang="en-US" sz="1800" dirty="0" smtClean="0"/>
              <a:t>3 releases,  6M of space used</a:t>
            </a:r>
          </a:p>
          <a:p>
            <a:pPr lvl="2"/>
            <a:endParaRPr lang="en-US" sz="1800" dirty="0"/>
          </a:p>
          <a:p>
            <a:pPr lvl="1"/>
            <a:r>
              <a:rPr lang="en-US" dirty="0" smtClean="0"/>
              <a:t>All together </a:t>
            </a:r>
            <a:r>
              <a:rPr lang="en-US" b="1" dirty="0" smtClean="0"/>
              <a:t>sum up to ~ 10Tb</a:t>
            </a:r>
          </a:p>
          <a:p>
            <a:pPr lvl="2"/>
            <a:r>
              <a:rPr lang="en-US" b="1" dirty="0" smtClean="0"/>
              <a:t>~ 44 million </a:t>
            </a:r>
            <a:r>
              <a:rPr lang="en-US" dirty="0" smtClean="0"/>
              <a:t>files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14/10/15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CvmFS deployment status and trends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270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“Old” Stratum0 deployment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14/10/15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CvmFS deployment status and trends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Cube 8"/>
          <p:cNvSpPr/>
          <p:nvPr/>
        </p:nvSpPr>
        <p:spPr>
          <a:xfrm>
            <a:off x="632792" y="2012255"/>
            <a:ext cx="1495777" cy="1121840"/>
          </a:xfrm>
          <a:prstGeom prst="cube">
            <a:avLst>
              <a:gd name="adj" fmla="val 17453"/>
            </a:avLst>
          </a:prstGeom>
          <a:solidFill>
            <a:srgbClr val="0055A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8837"/>
                </a:solidFill>
              </a:rPr>
              <a:t>SLC6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Stratum 0</a:t>
            </a:r>
          </a:p>
          <a:p>
            <a:pPr algn="ctr"/>
            <a:r>
              <a:rPr lang="en-US" sz="1200" b="1" i="1" dirty="0" err="1" smtClean="0">
                <a:solidFill>
                  <a:schemeClr val="bg1"/>
                </a:solidFill>
              </a:rPr>
              <a:t>atlas.cern.ch</a:t>
            </a:r>
            <a:endParaRPr lang="en-US" sz="1200" b="1" i="1" dirty="0" smtClean="0">
              <a:solidFill>
                <a:schemeClr val="bg1"/>
              </a:solidFill>
            </a:endParaRPr>
          </a:p>
        </p:txBody>
      </p:sp>
      <p:sp>
        <p:nvSpPr>
          <p:cNvPr id="10" name="Can 9"/>
          <p:cNvSpPr/>
          <p:nvPr/>
        </p:nvSpPr>
        <p:spPr>
          <a:xfrm>
            <a:off x="3256472" y="1968534"/>
            <a:ext cx="1316312" cy="2448243"/>
          </a:xfrm>
          <a:prstGeom prst="can">
            <a:avLst/>
          </a:prstGeom>
          <a:solidFill>
            <a:srgbClr val="006700"/>
          </a:solidFill>
          <a:ln>
            <a:solidFill>
              <a:srgbClr val="26262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rgbClr val="FFFFFF"/>
                </a:solidFill>
              </a:rPr>
              <a:t>NetApp</a:t>
            </a:r>
            <a:r>
              <a:rPr lang="en-US" b="1" dirty="0" smtClean="0">
                <a:solidFill>
                  <a:srgbClr val="FFFFFF"/>
                </a:solidFill>
              </a:rPr>
              <a:t> Filer</a:t>
            </a:r>
          </a:p>
        </p:txBody>
      </p:sp>
      <p:sp>
        <p:nvSpPr>
          <p:cNvPr id="11" name="Can 10"/>
          <p:cNvSpPr/>
          <p:nvPr/>
        </p:nvSpPr>
        <p:spPr>
          <a:xfrm>
            <a:off x="6581628" y="1974161"/>
            <a:ext cx="1316312" cy="2442615"/>
          </a:xfrm>
          <a:prstGeom prst="can">
            <a:avLst/>
          </a:prstGeom>
          <a:solidFill>
            <a:srgbClr val="006700"/>
          </a:solidFill>
          <a:ln>
            <a:solidFill>
              <a:srgbClr val="26262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rgbClr val="FFFFFF"/>
                </a:solidFill>
              </a:rPr>
              <a:t>NetApp</a:t>
            </a:r>
            <a:r>
              <a:rPr lang="en-US" b="1" dirty="0" smtClean="0">
                <a:solidFill>
                  <a:srgbClr val="FFFFFF"/>
                </a:solidFill>
              </a:rPr>
              <a:t> Filer</a:t>
            </a:r>
          </a:p>
        </p:txBody>
      </p:sp>
      <p:sp>
        <p:nvSpPr>
          <p:cNvPr id="15" name="Left-Right Arrow 14"/>
          <p:cNvSpPr/>
          <p:nvPr/>
        </p:nvSpPr>
        <p:spPr>
          <a:xfrm>
            <a:off x="2317965" y="2582371"/>
            <a:ext cx="792330" cy="152400"/>
          </a:xfrm>
          <a:prstGeom prst="leftRightArrow">
            <a:avLst/>
          </a:prstGeom>
          <a:solidFill>
            <a:srgbClr val="B9DEFF"/>
          </a:solidFill>
          <a:ln>
            <a:solidFill>
              <a:srgbClr val="26262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ight Arrow 23"/>
          <p:cNvSpPr/>
          <p:nvPr/>
        </p:nvSpPr>
        <p:spPr>
          <a:xfrm>
            <a:off x="4709542" y="3134095"/>
            <a:ext cx="1661575" cy="183444"/>
          </a:xfrm>
          <a:prstGeom prst="rightArrow">
            <a:avLst/>
          </a:prstGeom>
          <a:solidFill>
            <a:srgbClr val="FFFF00"/>
          </a:solidFill>
          <a:ln>
            <a:solidFill>
              <a:srgbClr val="26262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ight Arrow 24"/>
          <p:cNvSpPr/>
          <p:nvPr/>
        </p:nvSpPr>
        <p:spPr>
          <a:xfrm>
            <a:off x="4709542" y="3378217"/>
            <a:ext cx="1661575" cy="183444"/>
          </a:xfrm>
          <a:prstGeom prst="rightArrow">
            <a:avLst/>
          </a:prstGeom>
          <a:solidFill>
            <a:srgbClr val="FFFF00"/>
          </a:solidFill>
          <a:ln>
            <a:solidFill>
              <a:srgbClr val="26262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ight Arrow 25"/>
          <p:cNvSpPr/>
          <p:nvPr/>
        </p:nvSpPr>
        <p:spPr>
          <a:xfrm>
            <a:off x="4719675" y="3622340"/>
            <a:ext cx="1661575" cy="183444"/>
          </a:xfrm>
          <a:prstGeom prst="rightArrow">
            <a:avLst/>
          </a:prstGeom>
          <a:solidFill>
            <a:srgbClr val="FFFF00"/>
          </a:solidFill>
          <a:ln>
            <a:solidFill>
              <a:srgbClr val="26262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ight Arrow 26"/>
          <p:cNvSpPr/>
          <p:nvPr/>
        </p:nvSpPr>
        <p:spPr>
          <a:xfrm>
            <a:off x="4709542" y="2858929"/>
            <a:ext cx="1661575" cy="183444"/>
          </a:xfrm>
          <a:prstGeom prst="rightArrow">
            <a:avLst/>
          </a:prstGeom>
          <a:solidFill>
            <a:srgbClr val="FFFF00"/>
          </a:solidFill>
          <a:ln>
            <a:solidFill>
              <a:srgbClr val="26262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4626406" y="2088440"/>
            <a:ext cx="18720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Mirrored via </a:t>
            </a:r>
            <a:endParaRPr lang="en-US" b="1" dirty="0"/>
          </a:p>
          <a:p>
            <a:pPr algn="ctr"/>
            <a:r>
              <a:rPr lang="en-US" b="1" dirty="0" smtClean="0"/>
              <a:t>FS snapshots</a:t>
            </a:r>
            <a:endParaRPr lang="en-US" b="1" dirty="0"/>
          </a:p>
        </p:txBody>
      </p:sp>
      <p:sp>
        <p:nvSpPr>
          <p:cNvPr id="29" name="TextBox 28"/>
          <p:cNvSpPr txBox="1"/>
          <p:nvPr/>
        </p:nvSpPr>
        <p:spPr>
          <a:xfrm rot="1635218">
            <a:off x="6696661" y="1931591"/>
            <a:ext cx="1163912" cy="369332"/>
          </a:xfrm>
          <a:prstGeom prst="rect">
            <a:avLst/>
          </a:prstGeom>
          <a:noFill/>
          <a:scene3d>
            <a:camera prst="isometricTopUp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Backup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0" name="Cube 29"/>
          <p:cNvSpPr/>
          <p:nvPr/>
        </p:nvSpPr>
        <p:spPr>
          <a:xfrm>
            <a:off x="6199487" y="4900865"/>
            <a:ext cx="2033072" cy="1157111"/>
          </a:xfrm>
          <a:prstGeom prst="cube">
            <a:avLst>
              <a:gd name="adj" fmla="val 14247"/>
            </a:avLst>
          </a:prstGeom>
          <a:solidFill>
            <a:schemeClr val="accent6">
              <a:lumMod val="75000"/>
            </a:schemeClr>
          </a:solidFill>
          <a:ln>
            <a:solidFill>
              <a:srgbClr val="26262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Tape Server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1" name="Right Arrow 30"/>
          <p:cNvSpPr/>
          <p:nvPr/>
        </p:nvSpPr>
        <p:spPr>
          <a:xfrm rot="5400000">
            <a:off x="6704486" y="4543120"/>
            <a:ext cx="258250" cy="183444"/>
          </a:xfrm>
          <a:prstGeom prst="rightArrow">
            <a:avLst/>
          </a:prstGeom>
          <a:solidFill>
            <a:srgbClr val="FFFF00"/>
          </a:solidFill>
          <a:ln>
            <a:solidFill>
              <a:srgbClr val="26262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ight Arrow 31"/>
          <p:cNvSpPr/>
          <p:nvPr/>
        </p:nvSpPr>
        <p:spPr>
          <a:xfrm rot="5400000">
            <a:off x="6952995" y="4551595"/>
            <a:ext cx="258246" cy="183444"/>
          </a:xfrm>
          <a:prstGeom prst="rightArrow">
            <a:avLst/>
          </a:prstGeom>
          <a:solidFill>
            <a:srgbClr val="FFFF00"/>
          </a:solidFill>
          <a:ln>
            <a:solidFill>
              <a:srgbClr val="26262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ight Arrow 32"/>
          <p:cNvSpPr/>
          <p:nvPr/>
        </p:nvSpPr>
        <p:spPr>
          <a:xfrm rot="5400000">
            <a:off x="7178620" y="4551590"/>
            <a:ext cx="258250" cy="183444"/>
          </a:xfrm>
          <a:prstGeom prst="rightArrow">
            <a:avLst/>
          </a:prstGeom>
          <a:solidFill>
            <a:srgbClr val="FFFF00"/>
          </a:solidFill>
          <a:ln>
            <a:solidFill>
              <a:srgbClr val="26262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ight Arrow 33"/>
          <p:cNvSpPr/>
          <p:nvPr/>
        </p:nvSpPr>
        <p:spPr>
          <a:xfrm rot="5400000">
            <a:off x="7453786" y="4551590"/>
            <a:ext cx="258250" cy="183444"/>
          </a:xfrm>
          <a:prstGeom prst="rightArrow">
            <a:avLst/>
          </a:prstGeom>
          <a:solidFill>
            <a:srgbClr val="FFFF00"/>
          </a:solidFill>
          <a:ln>
            <a:solidFill>
              <a:srgbClr val="26262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4572784" y="4165595"/>
            <a:ext cx="20088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Backed up </a:t>
            </a:r>
            <a:r>
              <a:rPr lang="en-US" dirty="0" smtClean="0"/>
              <a:t>regularly </a:t>
            </a:r>
            <a:r>
              <a:rPr lang="en-US" b="1" dirty="0" smtClean="0"/>
              <a:t>to tape</a:t>
            </a:r>
            <a:endParaRPr lang="en-US" b="1" dirty="0"/>
          </a:p>
        </p:txBody>
      </p:sp>
      <p:sp>
        <p:nvSpPr>
          <p:cNvPr id="38" name="Cube 37"/>
          <p:cNvSpPr/>
          <p:nvPr/>
        </p:nvSpPr>
        <p:spPr>
          <a:xfrm>
            <a:off x="632792" y="3420550"/>
            <a:ext cx="1495777" cy="1121840"/>
          </a:xfrm>
          <a:prstGeom prst="cube">
            <a:avLst>
              <a:gd name="adj" fmla="val 17453"/>
            </a:avLst>
          </a:prstGeom>
          <a:solidFill>
            <a:srgbClr val="0055A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8837"/>
                </a:solidFill>
              </a:rPr>
              <a:t>SLC6</a:t>
            </a:r>
            <a:endParaRPr lang="en-US" b="1" dirty="0" smtClean="0">
              <a:solidFill>
                <a:schemeClr val="bg1"/>
              </a:solidFill>
            </a:endParaRP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Stratum 0</a:t>
            </a:r>
          </a:p>
          <a:p>
            <a:pPr algn="ctr"/>
            <a:r>
              <a:rPr lang="en-US" sz="1200" b="1" i="1" dirty="0" err="1" smtClean="0">
                <a:solidFill>
                  <a:schemeClr val="bg1"/>
                </a:solidFill>
              </a:rPr>
              <a:t>aleph.cern.ch</a:t>
            </a:r>
            <a:endParaRPr lang="en-US" sz="1200" b="1" i="1" dirty="0" smtClean="0">
              <a:solidFill>
                <a:schemeClr val="bg1"/>
              </a:solidFill>
            </a:endParaRPr>
          </a:p>
        </p:txBody>
      </p:sp>
      <p:sp>
        <p:nvSpPr>
          <p:cNvPr id="39" name="Left-Right Arrow 38"/>
          <p:cNvSpPr/>
          <p:nvPr/>
        </p:nvSpPr>
        <p:spPr>
          <a:xfrm>
            <a:off x="2317965" y="3872124"/>
            <a:ext cx="792330" cy="152400"/>
          </a:xfrm>
          <a:prstGeom prst="leftRightArrow">
            <a:avLst/>
          </a:prstGeom>
          <a:solidFill>
            <a:srgbClr val="B9DEFF"/>
          </a:solidFill>
          <a:ln>
            <a:solidFill>
              <a:srgbClr val="26262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294126" y="1358601"/>
            <a:ext cx="8051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All CvmFS repositories used to </a:t>
            </a:r>
            <a:r>
              <a:rPr lang="en-US" b="1" dirty="0" smtClean="0"/>
              <a:t>share a monolithic </a:t>
            </a:r>
            <a:r>
              <a:rPr lang="en-US" b="1" dirty="0" err="1" smtClean="0"/>
              <a:t>NetApp</a:t>
            </a:r>
            <a:r>
              <a:rPr lang="en-US" b="1" dirty="0" smtClean="0"/>
              <a:t> filer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0" y="4817586"/>
            <a:ext cx="28704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Each repository lived in</a:t>
            </a:r>
          </a:p>
          <a:p>
            <a:pPr algn="ctr"/>
            <a:r>
              <a:rPr lang="en-US" b="1" dirty="0" smtClean="0"/>
              <a:t>a dedicated server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32572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Moving to CEPH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667421"/>
          </a:xfrm>
        </p:spPr>
        <p:txBody>
          <a:bodyPr>
            <a:normAutofit fontScale="92500" lnSpcReduction="10000"/>
          </a:bodyPr>
          <a:lstStyle/>
          <a:p>
            <a:r>
              <a:rPr lang="en-US" sz="2800" b="1" dirty="0" smtClean="0"/>
              <a:t>Not viable </a:t>
            </a:r>
            <a:r>
              <a:rPr lang="en-US" sz="2800" dirty="0" smtClean="0"/>
              <a:t>to continue using </a:t>
            </a:r>
            <a:r>
              <a:rPr lang="en-US" sz="2800" b="1" dirty="0" err="1" smtClean="0"/>
              <a:t>NetApp</a:t>
            </a:r>
            <a:endParaRPr lang="en-US" sz="2800" b="1" dirty="0" smtClean="0"/>
          </a:p>
          <a:p>
            <a:pPr lvl="1"/>
            <a:r>
              <a:rPr lang="en-US" sz="2000" dirty="0" err="1" smtClean="0"/>
              <a:t>NetApp</a:t>
            </a:r>
            <a:r>
              <a:rPr lang="en-US" sz="2000" dirty="0" smtClean="0"/>
              <a:t> filer </a:t>
            </a:r>
            <a:r>
              <a:rPr lang="en-US" sz="2000" b="1" dirty="0" smtClean="0"/>
              <a:t>reaching end of warranty</a:t>
            </a:r>
            <a:r>
              <a:rPr lang="en-US" sz="2000" dirty="0" smtClean="0"/>
              <a:t>, need to avoid </a:t>
            </a:r>
            <a:r>
              <a:rPr lang="en-US" sz="2000" b="1" dirty="0" smtClean="0"/>
              <a:t>technology blocking</a:t>
            </a:r>
          </a:p>
          <a:p>
            <a:endParaRPr lang="en-US" sz="2800" dirty="0" smtClean="0"/>
          </a:p>
          <a:p>
            <a:r>
              <a:rPr lang="en-US" sz="2800" dirty="0" smtClean="0"/>
              <a:t>The</a:t>
            </a:r>
            <a:r>
              <a:rPr lang="en-US" sz="2800" b="1" dirty="0" smtClean="0"/>
              <a:t> </a:t>
            </a:r>
            <a:r>
              <a:rPr lang="en-US" sz="2800" b="1" dirty="0"/>
              <a:t>most sensible </a:t>
            </a:r>
            <a:r>
              <a:rPr lang="en-US" sz="2800" dirty="0"/>
              <a:t>choice for</a:t>
            </a:r>
            <a:r>
              <a:rPr lang="en-US" sz="2800" b="1" dirty="0"/>
              <a:t> storage </a:t>
            </a:r>
            <a:r>
              <a:rPr lang="en-US" sz="2800" dirty="0" smtClean="0"/>
              <a:t>is </a:t>
            </a:r>
            <a:r>
              <a:rPr lang="en-US" sz="2800" b="1" dirty="0" smtClean="0"/>
              <a:t>CEPH</a:t>
            </a:r>
            <a:endParaRPr lang="en-US" sz="2800" b="1" dirty="0"/>
          </a:p>
          <a:p>
            <a:pPr lvl="1"/>
            <a:r>
              <a:rPr lang="en-US" sz="2000" dirty="0"/>
              <a:t>Works well with </a:t>
            </a:r>
            <a:r>
              <a:rPr lang="en-US" sz="2000" b="1" dirty="0" err="1"/>
              <a:t>OpenStack</a:t>
            </a:r>
            <a:r>
              <a:rPr lang="en-US" sz="2000" dirty="0"/>
              <a:t> </a:t>
            </a:r>
            <a:r>
              <a:rPr lang="en-US" sz="2000" dirty="0" smtClean="0"/>
              <a:t>and is </a:t>
            </a:r>
            <a:r>
              <a:rPr lang="en-US" sz="2000" dirty="0"/>
              <a:t>centrally provided by CERN </a:t>
            </a:r>
            <a:r>
              <a:rPr lang="en-US" sz="2000" dirty="0" smtClean="0"/>
              <a:t>IT</a:t>
            </a:r>
          </a:p>
          <a:p>
            <a:pPr lvl="1"/>
            <a:endParaRPr lang="en-US" sz="2000" dirty="0"/>
          </a:p>
          <a:p>
            <a:r>
              <a:rPr lang="en-US" sz="2800" dirty="0" smtClean="0"/>
              <a:t>This change gave us the opportunity to </a:t>
            </a:r>
            <a:r>
              <a:rPr lang="en-US" sz="2800" b="1" dirty="0" smtClean="0"/>
              <a:t>rethink our deployment model</a:t>
            </a:r>
          </a:p>
          <a:p>
            <a:pPr lvl="1"/>
            <a:r>
              <a:rPr lang="en-US" sz="2400" dirty="0" smtClean="0"/>
              <a:t>Identify </a:t>
            </a:r>
            <a:r>
              <a:rPr lang="en-US" sz="2400" dirty="0"/>
              <a:t>and </a:t>
            </a:r>
            <a:r>
              <a:rPr lang="en-US" sz="2400" b="1" dirty="0"/>
              <a:t>recover</a:t>
            </a:r>
            <a:r>
              <a:rPr lang="en-US" sz="2400" dirty="0"/>
              <a:t> from different </a:t>
            </a:r>
            <a:r>
              <a:rPr lang="en-US" sz="2400" b="1" dirty="0"/>
              <a:t>failure </a:t>
            </a:r>
            <a:r>
              <a:rPr lang="en-US" sz="2400" b="1" dirty="0" smtClean="0"/>
              <a:t>scenarios</a:t>
            </a:r>
            <a:endParaRPr lang="en-US" sz="2400" dirty="0" smtClean="0"/>
          </a:p>
          <a:p>
            <a:pPr lvl="1"/>
            <a:r>
              <a:rPr lang="en-US" sz="2400" dirty="0" smtClean="0"/>
              <a:t>Ease </a:t>
            </a:r>
            <a:r>
              <a:rPr lang="en-US" sz="2400" dirty="0"/>
              <a:t>the </a:t>
            </a:r>
            <a:r>
              <a:rPr lang="en-US" sz="2400" b="1" dirty="0"/>
              <a:t>rollback</a:t>
            </a:r>
            <a:r>
              <a:rPr lang="en-US" sz="2400" dirty="0"/>
              <a:t> to a previous </a:t>
            </a:r>
            <a:r>
              <a:rPr lang="en-US" sz="2400" dirty="0" smtClean="0"/>
              <a:t>state</a:t>
            </a:r>
          </a:p>
          <a:p>
            <a:pPr lvl="1"/>
            <a:r>
              <a:rPr lang="en-US" sz="2400" dirty="0" smtClean="0"/>
              <a:t>Avoid </a:t>
            </a:r>
            <a:r>
              <a:rPr lang="en-US" sz="2400" b="1" dirty="0" smtClean="0"/>
              <a:t>wasting resources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14/10/15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CvmFS deployment status and trends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8805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611517" y="4681812"/>
            <a:ext cx="10428111" cy="1470632"/>
          </a:xfrm>
          <a:prstGeom prst="rect">
            <a:avLst/>
          </a:prstGeom>
          <a:solidFill>
            <a:srgbClr val="000000"/>
          </a:solidFill>
          <a:ln>
            <a:solidFill>
              <a:srgbClr val="191919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ZFS</a:t>
            </a:r>
            <a:r>
              <a:rPr lang="en-US" dirty="0" smtClean="0"/>
              <a:t> between </a:t>
            </a:r>
            <a:r>
              <a:rPr lang="en-US" b="1" dirty="0" smtClean="0"/>
              <a:t>CEPH</a:t>
            </a:r>
            <a:r>
              <a:rPr lang="en-US" dirty="0" smtClean="0"/>
              <a:t> and </a:t>
            </a:r>
            <a:r>
              <a:rPr lang="en-US" b="1" dirty="0" smtClean="0"/>
              <a:t>CvmFS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489244" cy="4667421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ZFS</a:t>
            </a:r>
            <a:r>
              <a:rPr lang="en-US" sz="2400" dirty="0" smtClean="0"/>
              <a:t> is both a </a:t>
            </a:r>
            <a:r>
              <a:rPr lang="en-US" sz="2400" b="1" dirty="0" smtClean="0"/>
              <a:t>file system</a:t>
            </a:r>
            <a:r>
              <a:rPr lang="en-US" sz="2400" dirty="0" smtClean="0"/>
              <a:t> and </a:t>
            </a:r>
            <a:r>
              <a:rPr lang="en-US" sz="2400" b="1" dirty="0" smtClean="0"/>
              <a:t>logical</a:t>
            </a:r>
            <a:r>
              <a:rPr lang="en-US" sz="2400" dirty="0" smtClean="0"/>
              <a:t> </a:t>
            </a:r>
            <a:r>
              <a:rPr lang="en-US" sz="2400" b="1" dirty="0" smtClean="0"/>
              <a:t>volume manager</a:t>
            </a:r>
          </a:p>
          <a:p>
            <a:pPr lvl="1"/>
            <a:r>
              <a:rPr lang="en-US" sz="2200" dirty="0" smtClean="0"/>
              <a:t>Inspired by the work of the </a:t>
            </a:r>
            <a:r>
              <a:rPr lang="en-US" sz="2200" i="1" dirty="0" smtClean="0"/>
              <a:t>NFS service team </a:t>
            </a:r>
            <a:r>
              <a:rPr lang="en-US" sz="2200" dirty="0" smtClean="0"/>
              <a:t>at CERN</a:t>
            </a:r>
          </a:p>
          <a:p>
            <a:r>
              <a:rPr lang="en-US" sz="2400" dirty="0" smtClean="0"/>
              <a:t>A </a:t>
            </a:r>
            <a:r>
              <a:rPr lang="en-US" sz="2400" b="1" dirty="0" smtClean="0"/>
              <a:t>ZFS pool </a:t>
            </a:r>
            <a:r>
              <a:rPr lang="en-US" sz="2400" dirty="0" smtClean="0"/>
              <a:t>per </a:t>
            </a:r>
            <a:r>
              <a:rPr lang="en-US" sz="2400" b="1" dirty="0" smtClean="0"/>
              <a:t>CvmFS repository </a:t>
            </a:r>
            <a:r>
              <a:rPr lang="en-US" sz="2400" dirty="0" smtClean="0"/>
              <a:t>give us:</a:t>
            </a:r>
            <a:endParaRPr lang="en-US" sz="2400" b="1" dirty="0" smtClean="0"/>
          </a:p>
          <a:p>
            <a:pPr lvl="1"/>
            <a:r>
              <a:rPr lang="en-US" sz="2000" dirty="0" err="1" smtClean="0"/>
              <a:t>Filesystem</a:t>
            </a:r>
            <a:r>
              <a:rPr lang="en-US" sz="2000" dirty="0" smtClean="0"/>
              <a:t> </a:t>
            </a:r>
            <a:r>
              <a:rPr lang="en-US" sz="2000" b="1" dirty="0" smtClean="0"/>
              <a:t>snapshots</a:t>
            </a:r>
          </a:p>
          <a:p>
            <a:pPr lvl="1"/>
            <a:r>
              <a:rPr lang="en-US" sz="2000" dirty="0" smtClean="0"/>
              <a:t>“Live” </a:t>
            </a:r>
            <a:r>
              <a:rPr lang="en-US" sz="2000" b="1" dirty="0" smtClean="0"/>
              <a:t>data integrity</a:t>
            </a:r>
            <a:r>
              <a:rPr lang="en-US" sz="2000" dirty="0" smtClean="0"/>
              <a:t> checks</a:t>
            </a:r>
          </a:p>
          <a:p>
            <a:pPr lvl="1"/>
            <a:r>
              <a:rPr lang="en-US" sz="2000" dirty="0" smtClean="0"/>
              <a:t>“Live” </a:t>
            </a:r>
            <a:r>
              <a:rPr lang="en-US" sz="2000" b="1" dirty="0" smtClean="0"/>
              <a:t>migration </a:t>
            </a:r>
            <a:r>
              <a:rPr lang="en-US" sz="2000" dirty="0" smtClean="0"/>
              <a:t>and</a:t>
            </a:r>
            <a:r>
              <a:rPr lang="en-US" sz="2000" b="1" dirty="0" smtClean="0"/>
              <a:t> resize </a:t>
            </a:r>
            <a:r>
              <a:rPr lang="en-US" sz="2000" dirty="0" smtClean="0"/>
              <a:t>of a volume</a:t>
            </a:r>
          </a:p>
          <a:p>
            <a:pPr lvl="1"/>
            <a:r>
              <a:rPr lang="en-US" sz="2000" dirty="0"/>
              <a:t>Easy </a:t>
            </a:r>
            <a:r>
              <a:rPr lang="en-US" sz="2000" b="1" dirty="0" smtClean="0"/>
              <a:t>data replication</a:t>
            </a:r>
            <a:endParaRPr lang="en-US" sz="2000" dirty="0"/>
          </a:p>
          <a:p>
            <a:pPr lvl="1"/>
            <a:r>
              <a:rPr lang="en-US" sz="2000" dirty="0" smtClean="0"/>
              <a:t>Possibility to have </a:t>
            </a:r>
            <a:r>
              <a:rPr lang="en-US" sz="2000" b="1" dirty="0"/>
              <a:t>s</a:t>
            </a:r>
            <a:r>
              <a:rPr lang="en-US" sz="2000" b="1" dirty="0" smtClean="0"/>
              <a:t>everal pools </a:t>
            </a:r>
            <a:r>
              <a:rPr lang="en-US" sz="2000" dirty="0" smtClean="0"/>
              <a:t>(several file systems) per server</a:t>
            </a:r>
          </a:p>
          <a:p>
            <a:endParaRPr lang="en-US" b="1" dirty="0" smtClean="0"/>
          </a:p>
          <a:p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14/10/15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CvmFS deployment status and trends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 descr="Screen Shot 2015-09-28 at 16.08.4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05" y="4681813"/>
            <a:ext cx="7353300" cy="9271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76802" y="5608913"/>
            <a:ext cx="8462178" cy="384114"/>
          </a:xfrm>
          <a:prstGeom prst="rect">
            <a:avLst/>
          </a:prstGeom>
          <a:solidFill>
            <a:srgbClr val="000000"/>
          </a:solidFill>
          <a:ln w="76200" cmpd="sng">
            <a:solidFill>
              <a:srgbClr val="0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342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7D12AF25FDB7847BD44DE6427BE6BEC" ma:contentTypeVersion="0" ma:contentTypeDescription="Create a new document." ma:contentTypeScope="" ma:versionID="66d05f8d63dcc16cf0bfd17f8c61335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fde6158a0cfe75d4c92ddd9a3d83bd8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91ABAA3-251E-4117-A032-9D0E239C2F26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69286152-E699-4235-968D-1FD45A62F4F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2DF1CBD-36A0-491A-BC70-77FEC036CC9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3633</TotalTime>
  <Words>961</Words>
  <Application>Microsoft Macintosh PowerPoint</Application>
  <PresentationFormat>On-screen Show (4:3)</PresentationFormat>
  <Paragraphs>252</Paragraphs>
  <Slides>18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CERNCorporate4-3</vt:lpstr>
      <vt:lpstr>PowerPoint Presentation</vt:lpstr>
      <vt:lpstr>CvmFS deployment status and trends</vt:lpstr>
      <vt:lpstr>Outline</vt:lpstr>
      <vt:lpstr>What is CvmFS?</vt:lpstr>
      <vt:lpstr>Stratum 0 and Stratum 1s</vt:lpstr>
      <vt:lpstr>CERN’s Stratum 0</vt:lpstr>
      <vt:lpstr>“Old” Stratum0 deployment</vt:lpstr>
      <vt:lpstr>Moving to CEPH</vt:lpstr>
      <vt:lpstr>ZFS between CEPH and CvmFS</vt:lpstr>
      <vt:lpstr>“New” Stratum0 deployment</vt:lpstr>
      <vt:lpstr>Rolling back the whole FS</vt:lpstr>
      <vt:lpstr>Checking for data integrity</vt:lpstr>
      <vt:lpstr>ZREP</vt:lpstr>
      <vt:lpstr>Recovering from server failure</vt:lpstr>
      <vt:lpstr>Recovering from disk failure</vt:lpstr>
      <vt:lpstr>Conclusions &amp; Future work</vt:lpstr>
      <vt:lpstr>References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Alberto</cp:lastModifiedBy>
  <cp:revision>410</cp:revision>
  <dcterms:created xsi:type="dcterms:W3CDTF">2012-11-30T11:04:26Z</dcterms:created>
  <dcterms:modified xsi:type="dcterms:W3CDTF">2015-10-14T13:54:47Z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0x01010007D12AF25FDB7847BD44DE6427BE6BEC</vt:lpwstr>
  </property>
  <property fmtid="{D5CDD505-2E9C-101B-9397-08002B2CF9AE}" pid="3" name="IsMyDocuments">
    <vt:bool>true</vt:bool>
  </property>
</Properties>
</file>