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notesMasterIdLst>
    <p:notesMasterId r:id="rId31"/>
  </p:notesMasterIdLst>
  <p:sldIdLst>
    <p:sldId id="294" r:id="rId4"/>
    <p:sldId id="296" r:id="rId5"/>
    <p:sldId id="297" r:id="rId6"/>
    <p:sldId id="298" r:id="rId7"/>
    <p:sldId id="295" r:id="rId8"/>
    <p:sldId id="299" r:id="rId9"/>
    <p:sldId id="300" r:id="rId10"/>
    <p:sldId id="302" r:id="rId11"/>
    <p:sldId id="301" r:id="rId12"/>
    <p:sldId id="256" r:id="rId13"/>
    <p:sldId id="307" r:id="rId14"/>
    <p:sldId id="308" r:id="rId15"/>
    <p:sldId id="306" r:id="rId16"/>
    <p:sldId id="303" r:id="rId17"/>
    <p:sldId id="304" r:id="rId18"/>
    <p:sldId id="305" r:id="rId19"/>
    <p:sldId id="309" r:id="rId20"/>
    <p:sldId id="310" r:id="rId21"/>
    <p:sldId id="311" r:id="rId22"/>
    <p:sldId id="313" r:id="rId23"/>
    <p:sldId id="312" r:id="rId24"/>
    <p:sldId id="314" r:id="rId25"/>
    <p:sldId id="315" r:id="rId26"/>
    <p:sldId id="258" r:id="rId27"/>
    <p:sldId id="271" r:id="rId28"/>
    <p:sldId id="293" r:id="rId29"/>
    <p:sldId id="288" r:id="rId30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E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4" autoAdjust="0"/>
    <p:restoredTop sz="94660"/>
  </p:normalViewPr>
  <p:slideViewPr>
    <p:cSldViewPr>
      <p:cViewPr varScale="1">
        <p:scale>
          <a:sx n="60" d="100"/>
          <a:sy n="60" d="100"/>
        </p:scale>
        <p:origin x="-7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8E9BEE52-DB96-4B45-A96E-C87116F7BB2B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84909FD-A098-4F9E-AEAC-7CD406575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4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B47B-3D12-46B0-A2DF-522C97641814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09FD-A098-4F9E-AEAC-7CD4065757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779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w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50FB-1040-47F4-AD13-33B9D034C3EC}" type="datetime3">
              <a:rPr lang="en-US" smtClean="0"/>
              <a:t>30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50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925C-712B-4B51-81F1-B5A3759FB4D6}" type="datetime3">
              <a:rPr lang="en-US" smtClean="0"/>
              <a:t>30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0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AAE3-2B8B-4E1C-9EBB-3E301D587B95}" type="datetime3">
              <a:rPr lang="en-US" smtClean="0"/>
              <a:t>30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644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08D31-CBE6-41E2-8842-AC4B58C95083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107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C407-B3EB-4BE2-BEE9-C9D9EC218DDE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182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6F8E-639A-42BA-A864-0C5A15ABF99E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251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E73A2-FE03-4722-AAB5-6124513DBF78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27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29CD-6851-408F-B1F2-94CAC087370E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523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D16A-E29D-4BD0-A3B9-E3C8C38EE95D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1652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16605" y="6392220"/>
            <a:ext cx="1214155" cy="367150"/>
          </a:xfrm>
        </p:spPr>
        <p:txBody>
          <a:bodyPr/>
          <a:lstStyle/>
          <a:p>
            <a:fld id="{EF4DFA7A-F70C-402D-BD89-FAB71386797B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21751" y="6399330"/>
            <a:ext cx="4275474" cy="31503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48890" y="6394245"/>
            <a:ext cx="2133600" cy="365125"/>
          </a:xfrm>
        </p:spPr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2513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1DC6-83E8-4DA6-8A40-8D06E28E7E3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599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4AC28-5488-4E66-BC4B-FF56B1F4D9D0}" type="datetime3">
              <a:rPr lang="en-US" smtClean="0"/>
              <a:t>30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0693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3521B-FD28-480C-A961-8C7B336E7F93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91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861-6153-4DA8-ABE0-004B84A2E250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757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E740E-9FCA-4313-AC1A-F1319F4C59C2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49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t2k-nolabels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50" b="14880"/>
          <a:stretch>
            <a:fillRect/>
          </a:stretch>
        </p:blipFill>
        <p:spPr bwMode="auto">
          <a:xfrm>
            <a:off x="-152400" y="1289050"/>
            <a:ext cx="9448800" cy="572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4941888" y="3752850"/>
            <a:ext cx="0" cy="2892425"/>
          </a:xfrm>
          <a:prstGeom prst="line">
            <a:avLst/>
          </a:prstGeom>
          <a:noFill/>
          <a:ln w="38100">
            <a:solidFill>
              <a:srgbClr val="800000"/>
            </a:solidFill>
            <a:prstDash val="dash"/>
            <a:round/>
            <a:headEnd type="triangle" w="lg" len="sm"/>
            <a:tailEnd type="oval" w="lg" len="sm"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AutoShape 13"/>
          <p:cNvSpPr>
            <a:spLocks noChangeArrowheads="1"/>
          </p:cNvSpPr>
          <p:nvPr userDrawn="1"/>
        </p:nvSpPr>
        <p:spPr bwMode="auto">
          <a:xfrm flipH="1">
            <a:off x="4902200" y="3876675"/>
            <a:ext cx="79375" cy="2725738"/>
          </a:xfrm>
          <a:prstGeom prst="triangle">
            <a:avLst>
              <a:gd name="adj" fmla="val 50000"/>
            </a:avLst>
          </a:prstGeom>
          <a:solidFill>
            <a:srgbClr val="800000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800000"/>
              </a:solidFill>
              <a:latin typeface="Century Gothic" pitchFamily="34" charset="0"/>
            </a:endParaRPr>
          </a:p>
        </p:txBody>
      </p:sp>
      <p:pic>
        <p:nvPicPr>
          <p:cNvPr id="5" name="Picture 17" descr="t2k_logo_small_white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9479"/>
          <a:stretch>
            <a:fillRect/>
          </a:stretch>
        </p:blipFill>
        <p:spPr bwMode="auto">
          <a:xfrm>
            <a:off x="0" y="15875"/>
            <a:ext cx="3235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5"/>
          <p:cNvGrpSpPr>
            <a:grpSpLocks/>
          </p:cNvGrpSpPr>
          <p:nvPr userDrawn="1"/>
        </p:nvGrpSpPr>
        <p:grpSpPr bwMode="auto">
          <a:xfrm>
            <a:off x="4883150" y="5946775"/>
            <a:ext cx="1358900" cy="831850"/>
            <a:chOff x="2975" y="3710"/>
            <a:chExt cx="856" cy="524"/>
          </a:xfrm>
        </p:grpSpPr>
        <p:sp>
          <p:nvSpPr>
            <p:cNvPr id="7" name="Text Box 18"/>
            <p:cNvSpPr txBox="1">
              <a:spLocks noChangeArrowheads="1"/>
            </p:cNvSpPr>
            <p:nvPr userDrawn="1"/>
          </p:nvSpPr>
          <p:spPr bwMode="auto">
            <a:xfrm>
              <a:off x="2975" y="3710"/>
              <a:ext cx="856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en-US" sz="3600" b="1" smtClean="0">
                  <a:solidFill>
                    <a:srgbClr val="808080"/>
                  </a:solidFill>
                  <a:latin typeface="MS Mincho" pitchFamily="49" charset="-128"/>
                  <a:ea typeface="MS Mincho" pitchFamily="49" charset="-128"/>
                </a:rPr>
                <a:t>東海</a:t>
              </a:r>
              <a:endParaRPr lang="en-GB" altLang="en-US" smtClean="0">
                <a:solidFill>
                  <a:srgbClr val="808080"/>
                </a:solidFill>
                <a:latin typeface="Microsoft Sans Serif" pitchFamily="34" charset="0"/>
                <a:ea typeface="ＭＳ Ｐゴシック" pitchFamily="34" charset="-128"/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 userDrawn="1"/>
          </p:nvSpPr>
          <p:spPr bwMode="auto">
            <a:xfrm>
              <a:off x="3138" y="4022"/>
              <a:ext cx="57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600" b="1">
                  <a:solidFill>
                    <a:srgbClr val="808080"/>
                  </a:solidFill>
                  <a:latin typeface="Century Gothic" pitchFamily="34" charset="0"/>
                </a:rPr>
                <a:t>Tō kai</a:t>
              </a:r>
            </a:p>
          </p:txBody>
        </p:sp>
      </p:grpSp>
      <p:grpSp>
        <p:nvGrpSpPr>
          <p:cNvPr id="9" name="Group 24"/>
          <p:cNvGrpSpPr>
            <a:grpSpLocks/>
          </p:cNvGrpSpPr>
          <p:nvPr userDrawn="1"/>
        </p:nvGrpSpPr>
        <p:grpSpPr bwMode="auto">
          <a:xfrm>
            <a:off x="3625850" y="3176588"/>
            <a:ext cx="1193800" cy="793750"/>
            <a:chOff x="2245" y="2381"/>
            <a:chExt cx="752" cy="500"/>
          </a:xfrm>
        </p:grpSpPr>
        <p:sp>
          <p:nvSpPr>
            <p:cNvPr id="10" name="Text Box 20"/>
            <p:cNvSpPr txBox="1">
              <a:spLocks noChangeArrowheads="1"/>
            </p:cNvSpPr>
            <p:nvPr userDrawn="1"/>
          </p:nvSpPr>
          <p:spPr bwMode="auto">
            <a:xfrm>
              <a:off x="2245" y="2381"/>
              <a:ext cx="752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en-US" sz="3600" b="1" smtClean="0">
                  <a:solidFill>
                    <a:srgbClr val="808080"/>
                  </a:solidFill>
                  <a:latin typeface="MS Mincho" pitchFamily="49" charset="-128"/>
                  <a:ea typeface="MS Mincho" pitchFamily="49" charset="-128"/>
                </a:rPr>
                <a:t>神岡</a:t>
              </a:r>
              <a:r>
                <a:rPr lang="en-GB" altLang="en-US" smtClean="0">
                  <a:solidFill>
                    <a:srgbClr val="808080"/>
                  </a:solidFill>
                  <a:latin typeface="Century Gothic" pitchFamily="34" charset="0"/>
                </a:rPr>
                <a:t> </a:t>
              </a:r>
            </a:p>
          </p:txBody>
        </p:sp>
        <p:sp>
          <p:nvSpPr>
            <p:cNvPr id="11" name="Text Box 21"/>
            <p:cNvSpPr txBox="1">
              <a:spLocks noChangeArrowheads="1"/>
            </p:cNvSpPr>
            <p:nvPr userDrawn="1"/>
          </p:nvSpPr>
          <p:spPr bwMode="auto">
            <a:xfrm>
              <a:off x="2288" y="2689"/>
              <a:ext cx="664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400" b="1">
                  <a:solidFill>
                    <a:srgbClr val="808080"/>
                  </a:solidFill>
                  <a:latin typeface="Century Gothic" pitchFamily="34" charset="0"/>
                </a:rPr>
                <a:t>Kami oka </a:t>
              </a:r>
            </a:p>
          </p:txBody>
        </p:sp>
      </p:grpSp>
      <p:grpSp>
        <p:nvGrpSpPr>
          <p:cNvPr id="12" name="Group 26"/>
          <p:cNvGrpSpPr>
            <a:grpSpLocks/>
          </p:cNvGrpSpPr>
          <p:nvPr userDrawn="1"/>
        </p:nvGrpSpPr>
        <p:grpSpPr bwMode="auto">
          <a:xfrm>
            <a:off x="4819650" y="6315075"/>
            <a:ext cx="114300" cy="304800"/>
            <a:chOff x="3036" y="3978"/>
            <a:chExt cx="72" cy="192"/>
          </a:xfrm>
        </p:grpSpPr>
        <p:sp>
          <p:nvSpPr>
            <p:cNvPr id="13" name="Line 27"/>
            <p:cNvSpPr>
              <a:spLocks noChangeShapeType="1"/>
            </p:cNvSpPr>
            <p:nvPr/>
          </p:nvSpPr>
          <p:spPr bwMode="auto">
            <a:xfrm>
              <a:off x="3072" y="4008"/>
              <a:ext cx="36" cy="16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Oval 28"/>
            <p:cNvSpPr>
              <a:spLocks noChangeArrowheads="1"/>
            </p:cNvSpPr>
            <p:nvPr/>
          </p:nvSpPr>
          <p:spPr bwMode="auto">
            <a:xfrm>
              <a:off x="3036" y="3978"/>
              <a:ext cx="72" cy="84"/>
            </a:xfrm>
            <a:prstGeom prst="ellipse">
              <a:avLst/>
            </a:prstGeom>
            <a:gradFill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Group 29"/>
          <p:cNvGrpSpPr>
            <a:grpSpLocks/>
          </p:cNvGrpSpPr>
          <p:nvPr userDrawn="1"/>
        </p:nvGrpSpPr>
        <p:grpSpPr bwMode="auto">
          <a:xfrm>
            <a:off x="4791075" y="3543300"/>
            <a:ext cx="114300" cy="304800"/>
            <a:chOff x="3036" y="3978"/>
            <a:chExt cx="72" cy="192"/>
          </a:xfrm>
        </p:grpSpPr>
        <p:sp>
          <p:nvSpPr>
            <p:cNvPr id="16" name="Line 30"/>
            <p:cNvSpPr>
              <a:spLocks noChangeShapeType="1"/>
            </p:cNvSpPr>
            <p:nvPr/>
          </p:nvSpPr>
          <p:spPr bwMode="auto">
            <a:xfrm>
              <a:off x="3072" y="4008"/>
              <a:ext cx="36" cy="16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Oval 31"/>
            <p:cNvSpPr>
              <a:spLocks noChangeArrowheads="1"/>
            </p:cNvSpPr>
            <p:nvPr/>
          </p:nvSpPr>
          <p:spPr bwMode="auto">
            <a:xfrm>
              <a:off x="3036" y="3978"/>
              <a:ext cx="72" cy="84"/>
            </a:xfrm>
            <a:prstGeom prst="ellipse">
              <a:avLst/>
            </a:prstGeom>
            <a:gradFill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18" name="Picture 37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538" y="0"/>
            <a:ext cx="11604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3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77275" y="6645275"/>
            <a:ext cx="619125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719432-CD60-4327-B938-F078C28B2F2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2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Alain Blondel – UNIGE seminar -- The T2K experiment – theta_13</a:t>
            </a:r>
          </a:p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7324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Alain Blondel – UNIGE seminar -- The T2K experiment – theta_13</a:t>
            </a:r>
          </a:p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6329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Alain Blondel – UNIGE seminar -- The T2K experiment – theta_13</a:t>
            </a:r>
          </a:p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9486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Alain Blondel – UNIGE seminar -- The T2K experiment – theta_13</a:t>
            </a:r>
          </a:p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118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Alain Blondel – UNIGE seminar -- The T2K experiment – theta_13</a:t>
            </a:r>
          </a:p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6697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Alain </a:t>
            </a:r>
            <a:r>
              <a:rPr lang="en-US" err="1">
                <a:solidFill>
                  <a:srgbClr val="000000"/>
                </a:solidFill>
              </a:rPr>
              <a:t>Blondel</a:t>
            </a:r>
            <a:r>
              <a:rPr lang="en-US">
                <a:solidFill>
                  <a:srgbClr val="000000"/>
                </a:solidFill>
              </a:rPr>
              <a:t> – UNIGE -- The T2K experiment – theta_13</a:t>
            </a:r>
          </a:p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95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A217-8CA4-47D0-A33A-CF73651EC32A}" type="datetime3">
              <a:rPr lang="en-US" smtClean="0"/>
              <a:t>30 June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915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Alain Blondel – UNIGE seminar -- The T2K experiment – theta_13</a:t>
            </a:r>
          </a:p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22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Alain Blondel – UNIGE seminar -- The T2K experiment – theta_13</a:t>
            </a:r>
          </a:p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5896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Alain Blondel – UNIGE seminar -- The T2K experiment – theta_13</a:t>
            </a:r>
          </a:p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557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Alain Blondel – UNIGE seminar -- The T2K experiment – theta_13</a:t>
            </a:r>
          </a:p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448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DED02-66CE-4D62-AB20-48554FFB8F23}" type="datetime3">
              <a:rPr lang="en-US" smtClean="0"/>
              <a:t>30 June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80E87-D182-406A-92EA-B79807E6C2F4}" type="datetime3">
              <a:rPr lang="en-US" smtClean="0"/>
              <a:t>30 June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071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1201-9DC9-4987-840C-1087684AC1AB}" type="datetime3">
              <a:rPr lang="en-US" smtClean="0"/>
              <a:t>30 June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97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16605" y="6392220"/>
            <a:ext cx="1214155" cy="367150"/>
          </a:xfrm>
        </p:spPr>
        <p:txBody>
          <a:bodyPr/>
          <a:lstStyle/>
          <a:p>
            <a:fld id="{847DE65A-3CC9-44D6-BAEC-D05EF67E08A3}" type="datetime3">
              <a:rPr lang="en-US" smtClean="0"/>
              <a:t>30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21751" y="6399330"/>
            <a:ext cx="4275474" cy="315035"/>
          </a:xfrm>
        </p:spPr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48890" y="6394245"/>
            <a:ext cx="2133600" cy="365125"/>
          </a:xfrm>
        </p:spPr>
        <p:txBody>
          <a:bodyPr/>
          <a:lstStyle/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299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5D893-3CEB-4152-AFC2-08DA899A96EF}" type="datetime3">
              <a:rPr lang="en-US" smtClean="0"/>
              <a:t>30 June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8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B639-C438-4748-9744-D94693A5DC51}" type="datetime3">
              <a:rPr lang="en-US" smtClean="0"/>
              <a:t>30 June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991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6605" y="6309320"/>
            <a:ext cx="1214155" cy="367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C9441-8486-44BB-82CC-7C2ED71E8894}" type="datetime3">
              <a:rPr lang="en-US" smtClean="0"/>
              <a:t>30 June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6765" y="6309320"/>
            <a:ext cx="4950549" cy="340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ND280 upgrades  Alain Blondel T2K meeting 3June15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97225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A0531-307C-4F1B-B8C4-03EEF5B3DFB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967875"/>
            <a:ext cx="971600" cy="903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7" descr="t2k_logo_small_whit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9479"/>
          <a:stretch>
            <a:fillRect/>
          </a:stretch>
        </p:blipFill>
        <p:spPr bwMode="auto">
          <a:xfrm>
            <a:off x="1" y="15875"/>
            <a:ext cx="1898118" cy="80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6605" y="6309320"/>
            <a:ext cx="1214155" cy="367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1A845-6469-4B48-B324-B7FBBCDED41F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56765" y="6309320"/>
            <a:ext cx="4950549" cy="340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97225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967875"/>
            <a:ext cx="971600" cy="903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99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701" name="Rectangle 13"/>
          <p:cNvSpPr>
            <a:spLocks noChangeArrowheads="1"/>
          </p:cNvSpPr>
          <p:nvPr/>
        </p:nvSpPr>
        <p:spPr bwMode="auto">
          <a:xfrm>
            <a:off x="8831263" y="6708775"/>
            <a:ext cx="312737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E6BF7C27-0F13-40F3-8EE0-66B6B79D53D1}" type="slidenum">
              <a:rPr lang="en-GB" altLang="ja-JP" sz="10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000" b="1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24271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152400" y="6610350"/>
            <a:ext cx="5410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 smtClean="0">
                <a:latin typeface="Arial" pitchFamily="34" charset="0"/>
                <a:cs typeface="+mn-cs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Alain </a:t>
            </a:r>
            <a:r>
              <a:rPr lang="en-US" err="1">
                <a:solidFill>
                  <a:srgbClr val="000000"/>
                </a:solidFill>
              </a:rPr>
              <a:t>Blondel</a:t>
            </a:r>
            <a:r>
              <a:rPr lang="en-US">
                <a:solidFill>
                  <a:srgbClr val="000000"/>
                </a:solidFill>
              </a:rPr>
              <a:t> – UNIGE -- The T2K experiment – theta_13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8" name="Picture 26" descr="t2k_logo_small_whit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9479"/>
          <a:stretch>
            <a:fillRect/>
          </a:stretch>
        </p:blipFill>
        <p:spPr bwMode="auto">
          <a:xfrm>
            <a:off x="0" y="0"/>
            <a:ext cx="220662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2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44450"/>
            <a:ext cx="11604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25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71600" y="6239587"/>
            <a:ext cx="1214155" cy="367150"/>
          </a:xfrm>
        </p:spPr>
        <p:txBody>
          <a:bodyPr/>
          <a:lstStyle/>
          <a:p>
            <a:fld id="{847DE65A-3CC9-44D6-BAEC-D05EF67E08A3}" type="datetime3">
              <a:rPr lang="en-US" smtClean="0"/>
              <a:t>1 July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6746" y="6246697"/>
            <a:ext cx="4275474" cy="315035"/>
          </a:xfrm>
        </p:spPr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1720" y="638690"/>
            <a:ext cx="5289846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3200" dirty="0" smtClean="0"/>
              <a:t>T2K, T2K upgrades and </a:t>
            </a:r>
            <a:r>
              <a:rPr lang="fr-CH" sz="3200" dirty="0" err="1" smtClean="0"/>
              <a:t>HyperK</a:t>
            </a:r>
            <a:endParaRPr lang="en-US" sz="3200" dirty="0"/>
          </a:p>
        </p:txBody>
      </p:sp>
      <p:pic>
        <p:nvPicPr>
          <p:cNvPr id="7" name="Picture 9" descr="t2k-nolabels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50" b="14880"/>
          <a:stretch>
            <a:fillRect/>
          </a:stretch>
        </p:blipFill>
        <p:spPr bwMode="auto">
          <a:xfrm>
            <a:off x="-995" y="1300119"/>
            <a:ext cx="9144000" cy="5536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4896883" y="3600217"/>
            <a:ext cx="0" cy="2892425"/>
          </a:xfrm>
          <a:prstGeom prst="line">
            <a:avLst/>
          </a:prstGeom>
          <a:noFill/>
          <a:ln w="38100">
            <a:solidFill>
              <a:srgbClr val="800000"/>
            </a:solidFill>
            <a:prstDash val="dash"/>
            <a:round/>
            <a:headEnd type="triangle" w="lg" len="sm"/>
            <a:tailEnd type="oval" w="lg" len="sm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 flipH="1">
            <a:off x="4857195" y="3724042"/>
            <a:ext cx="79375" cy="2725738"/>
          </a:xfrm>
          <a:prstGeom prst="triangle">
            <a:avLst>
              <a:gd name="adj" fmla="val 50000"/>
            </a:avLst>
          </a:prstGeom>
          <a:solidFill>
            <a:srgbClr val="800000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800000"/>
              </a:solidFill>
              <a:latin typeface="Century Gothic" pitchFamily="34" charset="0"/>
              <a:cs typeface="+mn-cs"/>
            </a:endParaRPr>
          </a:p>
        </p:txBody>
      </p:sp>
      <p:grpSp>
        <p:nvGrpSpPr>
          <p:cNvPr id="10" name="Group 25"/>
          <p:cNvGrpSpPr>
            <a:grpSpLocks/>
          </p:cNvGrpSpPr>
          <p:nvPr/>
        </p:nvGrpSpPr>
        <p:grpSpPr bwMode="auto">
          <a:xfrm>
            <a:off x="4838145" y="5794142"/>
            <a:ext cx="1358900" cy="831850"/>
            <a:chOff x="2975" y="3710"/>
            <a:chExt cx="856" cy="524"/>
          </a:xfrm>
        </p:grpSpPr>
        <p:sp>
          <p:nvSpPr>
            <p:cNvPr id="11" name="Text Box 18"/>
            <p:cNvSpPr txBox="1">
              <a:spLocks noChangeArrowheads="1"/>
            </p:cNvSpPr>
            <p:nvPr userDrawn="1"/>
          </p:nvSpPr>
          <p:spPr bwMode="auto">
            <a:xfrm>
              <a:off x="2975" y="3710"/>
              <a:ext cx="856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3600" b="1">
                  <a:solidFill>
                    <a:schemeClr val="bg2"/>
                  </a:solidFill>
                  <a:latin typeface="MS Mincho" pitchFamily="49" charset="-128"/>
                  <a:ea typeface="MS Mincho" pitchFamily="49" charset="-128"/>
                </a:rPr>
                <a:t>東海</a:t>
              </a:r>
              <a:endParaRPr lang="en-GB" altLang="en-US">
                <a:solidFill>
                  <a:schemeClr val="bg2"/>
                </a:solidFill>
                <a:latin typeface="Microsoft Sans Serif" pitchFamily="34" charset="0"/>
              </a:endParaRPr>
            </a:p>
          </p:txBody>
        </p:sp>
        <p:sp>
          <p:nvSpPr>
            <p:cNvPr id="12" name="Rectangle 19"/>
            <p:cNvSpPr>
              <a:spLocks noChangeArrowheads="1"/>
            </p:cNvSpPr>
            <p:nvPr userDrawn="1"/>
          </p:nvSpPr>
          <p:spPr bwMode="auto">
            <a:xfrm>
              <a:off x="3138" y="4022"/>
              <a:ext cx="570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600" b="1">
                  <a:solidFill>
                    <a:schemeClr val="bg2"/>
                  </a:solidFill>
                  <a:latin typeface="Century Gothic" pitchFamily="34" charset="0"/>
                  <a:cs typeface="+mn-cs"/>
                </a:rPr>
                <a:t>Tō kai</a:t>
              </a:r>
            </a:p>
          </p:txBody>
        </p:sp>
      </p:grpSp>
      <p:grpSp>
        <p:nvGrpSpPr>
          <p:cNvPr id="13" name="Group 24"/>
          <p:cNvGrpSpPr>
            <a:grpSpLocks/>
          </p:cNvGrpSpPr>
          <p:nvPr/>
        </p:nvGrpSpPr>
        <p:grpSpPr bwMode="auto">
          <a:xfrm>
            <a:off x="3580845" y="3023955"/>
            <a:ext cx="1193800" cy="793750"/>
            <a:chOff x="2245" y="2381"/>
            <a:chExt cx="752" cy="500"/>
          </a:xfrm>
        </p:grpSpPr>
        <p:sp>
          <p:nvSpPr>
            <p:cNvPr id="14" name="Text Box 20"/>
            <p:cNvSpPr txBox="1">
              <a:spLocks noChangeArrowheads="1"/>
            </p:cNvSpPr>
            <p:nvPr userDrawn="1"/>
          </p:nvSpPr>
          <p:spPr bwMode="auto">
            <a:xfrm>
              <a:off x="2245" y="2381"/>
              <a:ext cx="752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altLang="en-US" sz="3600" b="1">
                  <a:solidFill>
                    <a:schemeClr val="bg2"/>
                  </a:solidFill>
                  <a:latin typeface="MS Mincho" pitchFamily="49" charset="-128"/>
                  <a:ea typeface="MS Mincho" pitchFamily="49" charset="-128"/>
                </a:rPr>
                <a:t>神岡</a:t>
              </a:r>
              <a:r>
                <a:rPr lang="en-GB" altLang="en-US">
                  <a:solidFill>
                    <a:schemeClr val="bg2"/>
                  </a:solidFill>
                  <a:latin typeface="Century Gothic" pitchFamily="34" charset="0"/>
                </a:rPr>
                <a:t> </a:t>
              </a:r>
            </a:p>
          </p:txBody>
        </p:sp>
        <p:sp>
          <p:nvSpPr>
            <p:cNvPr id="15" name="Text Box 21"/>
            <p:cNvSpPr txBox="1">
              <a:spLocks noChangeArrowheads="1"/>
            </p:cNvSpPr>
            <p:nvPr userDrawn="1"/>
          </p:nvSpPr>
          <p:spPr bwMode="auto">
            <a:xfrm>
              <a:off x="2288" y="2689"/>
              <a:ext cx="664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400" b="1">
                  <a:solidFill>
                    <a:schemeClr val="bg2"/>
                  </a:solidFill>
                  <a:latin typeface="Century Gothic" pitchFamily="34" charset="0"/>
                  <a:cs typeface="+mn-cs"/>
                </a:rPr>
                <a:t>Kami oka </a:t>
              </a:r>
            </a:p>
          </p:txBody>
        </p:sp>
      </p:grpSp>
      <p:grpSp>
        <p:nvGrpSpPr>
          <p:cNvPr id="16" name="Group 26"/>
          <p:cNvGrpSpPr>
            <a:grpSpLocks/>
          </p:cNvGrpSpPr>
          <p:nvPr/>
        </p:nvGrpSpPr>
        <p:grpSpPr bwMode="auto">
          <a:xfrm>
            <a:off x="4774645" y="6162442"/>
            <a:ext cx="114300" cy="304800"/>
            <a:chOff x="3036" y="3978"/>
            <a:chExt cx="72" cy="192"/>
          </a:xfrm>
        </p:grpSpPr>
        <p:sp>
          <p:nvSpPr>
            <p:cNvPr id="17" name="Line 27"/>
            <p:cNvSpPr>
              <a:spLocks noChangeShapeType="1"/>
            </p:cNvSpPr>
            <p:nvPr/>
          </p:nvSpPr>
          <p:spPr bwMode="auto">
            <a:xfrm>
              <a:off x="3072" y="4008"/>
              <a:ext cx="36" cy="16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8" name="Oval 28"/>
            <p:cNvSpPr>
              <a:spLocks noChangeArrowheads="1"/>
            </p:cNvSpPr>
            <p:nvPr/>
          </p:nvSpPr>
          <p:spPr bwMode="auto">
            <a:xfrm>
              <a:off x="3036" y="3978"/>
              <a:ext cx="72" cy="84"/>
            </a:xfrm>
            <a:prstGeom prst="ellipse">
              <a:avLst/>
            </a:prstGeom>
            <a:gradFill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19" name="Group 29"/>
          <p:cNvGrpSpPr>
            <a:grpSpLocks/>
          </p:cNvGrpSpPr>
          <p:nvPr/>
        </p:nvGrpSpPr>
        <p:grpSpPr bwMode="auto">
          <a:xfrm>
            <a:off x="4746070" y="3390667"/>
            <a:ext cx="114300" cy="304800"/>
            <a:chOff x="3036" y="3978"/>
            <a:chExt cx="72" cy="192"/>
          </a:xfrm>
        </p:grpSpPr>
        <p:sp>
          <p:nvSpPr>
            <p:cNvPr id="20" name="Line 30"/>
            <p:cNvSpPr>
              <a:spLocks noChangeShapeType="1"/>
            </p:cNvSpPr>
            <p:nvPr/>
          </p:nvSpPr>
          <p:spPr bwMode="auto">
            <a:xfrm>
              <a:off x="3072" y="4008"/>
              <a:ext cx="36" cy="16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1" name="Oval 31"/>
            <p:cNvSpPr>
              <a:spLocks noChangeArrowheads="1"/>
            </p:cNvSpPr>
            <p:nvPr/>
          </p:nvSpPr>
          <p:spPr bwMode="auto">
            <a:xfrm>
              <a:off x="3036" y="3978"/>
              <a:ext cx="72" cy="84"/>
            </a:xfrm>
            <a:prstGeom prst="ellipse">
              <a:avLst/>
            </a:prstGeom>
            <a:gradFill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pic>
        <p:nvPicPr>
          <p:cNvPr id="22" name="Picture 2" descr="https://encrypted-tbn3.gstatic.com/images?q=tbn:ANd9GcRW4CnYVM-AIh93RZ6BUNkJ0tuIu5mr3SBorpHz2HwLOjjoH77QLIao0m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16390"/>
            <a:ext cx="128587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375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E6104-BA1E-43B1-A205-EBFE1E3DE321}" type="datetime3">
              <a:rPr lang="en-US" smtClean="0"/>
              <a:t>1 July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89" b="48772"/>
          <a:stretch/>
        </p:blipFill>
        <p:spPr bwMode="auto">
          <a:xfrm>
            <a:off x="926595" y="1268760"/>
            <a:ext cx="7497957" cy="4411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71800" y="503675"/>
            <a:ext cx="3507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ND 280 upgrades </a:t>
            </a:r>
            <a:endParaRPr lang="en-US" sz="3600" dirty="0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6327195" y="1898831"/>
            <a:ext cx="1035115" cy="15301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327195" y="3429000"/>
            <a:ext cx="1080120" cy="1530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e 15"/>
          <p:cNvSpPr/>
          <p:nvPr/>
        </p:nvSpPr>
        <p:spPr>
          <a:xfrm rot="8809322">
            <a:off x="5514149" y="2627574"/>
            <a:ext cx="1671099" cy="1638376"/>
          </a:xfrm>
          <a:prstGeom prst="pie">
            <a:avLst>
              <a:gd name="adj1" fmla="val 9369248"/>
              <a:gd name="adj2" fmla="val 16282052"/>
            </a:avLst>
          </a:prstGeom>
          <a:solidFill>
            <a:schemeClr val="bg1">
              <a:lumMod val="85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57265" y="2708920"/>
            <a:ext cx="1281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Acceptance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Pie 17"/>
          <p:cNvSpPr/>
          <p:nvPr/>
        </p:nvSpPr>
        <p:spPr>
          <a:xfrm rot="8809322">
            <a:off x="4163998" y="2537565"/>
            <a:ext cx="1671099" cy="1638376"/>
          </a:xfrm>
          <a:prstGeom prst="pie">
            <a:avLst>
              <a:gd name="adj1" fmla="val 9369248"/>
              <a:gd name="adj2" fmla="val 16282052"/>
            </a:avLst>
          </a:prstGeom>
          <a:solidFill>
            <a:schemeClr val="bg1">
              <a:lumMod val="85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66955" y="4869160"/>
            <a:ext cx="3417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 smtClean="0">
                <a:solidFill>
                  <a:srgbClr val="92D050"/>
                </a:solidFill>
              </a:rPr>
              <a:t>scintillator</a:t>
            </a:r>
            <a:r>
              <a:rPr lang="fr-CH" sz="2800" dirty="0" smtClean="0">
                <a:solidFill>
                  <a:srgbClr val="92D050"/>
                </a:solidFill>
              </a:rPr>
              <a:t>  </a:t>
            </a:r>
            <a:r>
              <a:rPr lang="fr-CH" sz="2800" dirty="0" smtClean="0">
                <a:solidFill>
                  <a:srgbClr val="A3E7FF"/>
                </a:solidFill>
              </a:rPr>
              <a:t>40% water</a:t>
            </a:r>
            <a:endParaRPr lang="en-US" sz="2800" dirty="0">
              <a:solidFill>
                <a:srgbClr val="A3E7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46675" y="5679250"/>
            <a:ext cx="7222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u="sng" dirty="0" err="1" smtClean="0"/>
              <a:t>aim</a:t>
            </a:r>
            <a:r>
              <a:rPr lang="fr-CH" b="1" u="sng" dirty="0" smtClean="0"/>
              <a:t> of upgrade: </a:t>
            </a:r>
            <a:r>
              <a:rPr lang="fr-CH" dirty="0" smtClean="0"/>
              <a:t>full </a:t>
            </a:r>
            <a:r>
              <a:rPr lang="fr-CH" dirty="0" err="1" smtClean="0"/>
              <a:t>angular</a:t>
            </a:r>
            <a:r>
              <a:rPr lang="fr-CH" dirty="0" smtClean="0"/>
              <a:t> </a:t>
            </a:r>
            <a:r>
              <a:rPr lang="fr-CH" dirty="0" err="1" smtClean="0"/>
              <a:t>acceptance</a:t>
            </a:r>
            <a:r>
              <a:rPr lang="fr-CH" dirty="0" smtClean="0"/>
              <a:t>, 80% water in </a:t>
            </a:r>
            <a:r>
              <a:rPr lang="fr-CH" dirty="0" err="1" smtClean="0"/>
              <a:t>target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</a:t>
            </a:r>
            <a:r>
              <a:rPr lang="fr-CH" dirty="0" err="1" smtClean="0"/>
              <a:t>reduce</a:t>
            </a:r>
            <a:r>
              <a:rPr lang="fr-CH" dirty="0" smtClean="0"/>
              <a:t> </a:t>
            </a:r>
            <a:r>
              <a:rPr lang="fr-CH" dirty="0" err="1" smtClean="0"/>
              <a:t>systematics</a:t>
            </a:r>
            <a:r>
              <a:rPr lang="fr-CH" dirty="0" smtClean="0"/>
              <a:t> on </a:t>
            </a:r>
            <a:r>
              <a:rPr lang="fr-CH" dirty="0" err="1" smtClean="0"/>
              <a:t>predicted</a:t>
            </a:r>
            <a:r>
              <a:rPr lang="fr-CH" dirty="0" smtClean="0"/>
              <a:t> SK </a:t>
            </a:r>
            <a:r>
              <a:rPr lang="fr-CH" dirty="0" err="1" smtClean="0"/>
              <a:t>numberof</a:t>
            </a:r>
            <a:r>
              <a:rPr lang="fr-CH" dirty="0" smtClean="0"/>
              <a:t> </a:t>
            </a:r>
            <a:r>
              <a:rPr lang="fr-CH" dirty="0" err="1" smtClean="0"/>
              <a:t>events</a:t>
            </a:r>
            <a:r>
              <a:rPr lang="fr-CH" dirty="0" smtClean="0"/>
              <a:t> to ~3% (</a:t>
            </a:r>
            <a:r>
              <a:rPr lang="fr-CH" dirty="0" err="1" smtClean="0"/>
              <a:t>from</a:t>
            </a:r>
            <a:r>
              <a:rPr lang="fr-CH" dirty="0" smtClean="0"/>
              <a:t> 8%)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7A01-8C38-459D-9EEE-C63493F41D65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1 July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168860"/>
            <a:ext cx="113890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side</a:t>
            </a:r>
            <a:r>
              <a:rPr lang="fr-CH" b="1" dirty="0" smtClean="0"/>
              <a:t> </a:t>
            </a:r>
            <a:r>
              <a:rPr lang="fr-CH" b="1" dirty="0" err="1" smtClean="0"/>
              <a:t>view</a:t>
            </a:r>
            <a:r>
              <a:rPr lang="fr-CH" b="1" dirty="0" smtClean="0"/>
              <a:t>:</a:t>
            </a:r>
            <a:endParaRPr lang="fr-CH" b="1" dirty="0"/>
          </a:p>
        </p:txBody>
      </p:sp>
      <p:sp>
        <p:nvSpPr>
          <p:cNvPr id="6" name="Rectangle 5"/>
          <p:cNvSpPr/>
          <p:nvPr/>
        </p:nvSpPr>
        <p:spPr>
          <a:xfrm rot="5400000">
            <a:off x="5215762" y="439612"/>
            <a:ext cx="144016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8" name="Rectangle 7"/>
          <p:cNvSpPr/>
          <p:nvPr/>
        </p:nvSpPr>
        <p:spPr>
          <a:xfrm rot="5400000">
            <a:off x="5215762" y="2455834"/>
            <a:ext cx="144016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Rectangle 8"/>
          <p:cNvSpPr/>
          <p:nvPr/>
        </p:nvSpPr>
        <p:spPr>
          <a:xfrm rot="16200000">
            <a:off x="5647810" y="1434031"/>
            <a:ext cx="576064" cy="3429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extBox 10"/>
          <p:cNvSpPr txBox="1"/>
          <p:nvPr/>
        </p:nvSpPr>
        <p:spPr>
          <a:xfrm>
            <a:off x="356279" y="3954311"/>
            <a:ext cx="1885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scale</a:t>
            </a:r>
            <a:r>
              <a:rPr lang="fr-CH" dirty="0" smtClean="0"/>
              <a:t> </a:t>
            </a:r>
            <a:r>
              <a:rPr lang="fr-CH" dirty="0" err="1" smtClean="0"/>
              <a:t>approximate</a:t>
            </a:r>
            <a:endParaRPr lang="fr-CH" dirty="0"/>
          </a:p>
        </p:txBody>
      </p:sp>
      <p:sp>
        <p:nvSpPr>
          <p:cNvPr id="12" name="Flowchart: Summing Junction 11"/>
          <p:cNvSpPr/>
          <p:nvPr/>
        </p:nvSpPr>
        <p:spPr>
          <a:xfrm>
            <a:off x="5436096" y="2064101"/>
            <a:ext cx="405045" cy="405045"/>
          </a:xfrm>
          <a:prstGeom prst="flowChartSummingJunc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796136" y="2019096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b="1" dirty="0" smtClean="0"/>
              <a:t>B</a:t>
            </a:r>
            <a:endParaRPr lang="en-US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66555" y="5184195"/>
            <a:ext cx="65236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fiducial</a:t>
            </a:r>
            <a:r>
              <a:rPr lang="fr-CH" dirty="0" smtClean="0"/>
              <a:t> volume:  2.4long x 1.7wide x  0.35m high= 1.4  m</a:t>
            </a:r>
            <a:r>
              <a:rPr lang="fr-CH" baseline="30000" dirty="0" smtClean="0"/>
              <a:t>3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    = 0.6 (plastic)  + 0.8 (0.1plastic + 0.7 H2O)  tons 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increased</a:t>
            </a:r>
            <a:r>
              <a:rPr lang="fr-CH" dirty="0" smtClean="0"/>
              <a:t> by </a:t>
            </a:r>
            <a:r>
              <a:rPr lang="fr-CH" dirty="0" err="1" smtClean="0"/>
              <a:t>improved</a:t>
            </a:r>
            <a:r>
              <a:rPr lang="fr-CH" dirty="0" smtClean="0"/>
              <a:t> design of TPC </a:t>
            </a:r>
            <a:r>
              <a:rPr lang="fr-CH" dirty="0" err="1" smtClean="0"/>
              <a:t>field</a:t>
            </a:r>
            <a:r>
              <a:rPr lang="fr-CH" dirty="0" smtClean="0"/>
              <a:t> cage.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581890" y="1448780"/>
            <a:ext cx="576064" cy="3429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Rectangle 16"/>
          <p:cNvSpPr/>
          <p:nvPr/>
        </p:nvSpPr>
        <p:spPr>
          <a:xfrm>
            <a:off x="2726795" y="1448780"/>
            <a:ext cx="144016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extBox 18"/>
          <p:cNvSpPr txBox="1"/>
          <p:nvPr/>
        </p:nvSpPr>
        <p:spPr>
          <a:xfrm>
            <a:off x="1916705" y="2798930"/>
            <a:ext cx="76976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ym typeface="Wingdings" panose="05000000000000000000" pitchFamily="2" charset="2"/>
              </a:rPr>
              <a:t>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dirty="0" err="1" smtClean="0">
                <a:sym typeface="Wingdings" panose="05000000000000000000" pitchFamily="2" charset="2"/>
              </a:rPr>
              <a:t>beam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35" y="52388"/>
            <a:ext cx="8640960" cy="675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004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FA7A-F70C-402D-BD89-FAB71386797B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1 July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6"/>
          <a:stretch/>
        </p:blipFill>
        <p:spPr bwMode="auto">
          <a:xfrm>
            <a:off x="1092199" y="53625"/>
            <a:ext cx="7935295" cy="675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arallelogram 4"/>
          <p:cNvSpPr/>
          <p:nvPr/>
        </p:nvSpPr>
        <p:spPr>
          <a:xfrm rot="21300252">
            <a:off x="3910524" y="3215071"/>
            <a:ext cx="1203044" cy="364788"/>
          </a:xfrm>
          <a:prstGeom prst="parallelogram">
            <a:avLst>
              <a:gd name="adj" fmla="val 9516"/>
            </a:avLst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/>
          <p:cNvSpPr/>
          <p:nvPr/>
        </p:nvSpPr>
        <p:spPr>
          <a:xfrm rot="21300252">
            <a:off x="3909900" y="2620645"/>
            <a:ext cx="1215940" cy="351033"/>
          </a:xfrm>
          <a:prstGeom prst="parallelogram">
            <a:avLst>
              <a:gd name="adj" fmla="val 11926"/>
            </a:avLst>
          </a:prstGeom>
          <a:solidFill>
            <a:srgbClr val="CC6600"/>
          </a:solid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rallelogram 7"/>
          <p:cNvSpPr/>
          <p:nvPr/>
        </p:nvSpPr>
        <p:spPr>
          <a:xfrm rot="21336292" flipV="1">
            <a:off x="3656853" y="2308880"/>
            <a:ext cx="1402429" cy="256669"/>
          </a:xfrm>
          <a:prstGeom prst="parallelogram">
            <a:avLst>
              <a:gd name="adj" fmla="val 90886"/>
            </a:avLst>
          </a:prstGeom>
          <a:solidFill>
            <a:srgbClr val="EE7700"/>
          </a:solidFill>
          <a:ln>
            <a:solidFill>
              <a:srgbClr val="EE7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 rot="21300252">
            <a:off x="3890247" y="2980991"/>
            <a:ext cx="1214438" cy="222348"/>
          </a:xfrm>
          <a:prstGeom prst="parallelogram">
            <a:avLst>
              <a:gd name="adj" fmla="val 12552"/>
            </a:avLst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accent1">
                    <a:lumMod val="75000"/>
                  </a:schemeClr>
                </a:solidFill>
              </a:rPr>
              <a:t>Wagasci</a:t>
            </a:r>
            <a:r>
              <a:rPr lang="fr-CH" dirty="0" smtClean="0"/>
              <a:t> </a:t>
            </a:r>
            <a:endParaRPr lang="en-US" dirty="0"/>
          </a:p>
        </p:txBody>
      </p:sp>
      <p:sp>
        <p:nvSpPr>
          <p:cNvPr id="10" name="Parallelogram 9"/>
          <p:cNvSpPr/>
          <p:nvPr/>
        </p:nvSpPr>
        <p:spPr>
          <a:xfrm rot="16200000" flipH="1">
            <a:off x="3238269" y="3040376"/>
            <a:ext cx="990111" cy="237194"/>
          </a:xfrm>
          <a:prstGeom prst="parallelogram">
            <a:avLst>
              <a:gd name="adj" fmla="val 8269"/>
            </a:avLst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 rot="21402090" flipV="1">
            <a:off x="3344326" y="2349507"/>
            <a:ext cx="462105" cy="265280"/>
          </a:xfrm>
          <a:prstGeom prst="parallelogram">
            <a:avLst>
              <a:gd name="adj" fmla="val 77788"/>
            </a:avLst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1510" y="3158970"/>
            <a:ext cx="1039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example</a:t>
            </a:r>
            <a:r>
              <a:rPr lang="fr-CH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25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5" y="0"/>
            <a:ext cx="2901307" cy="1477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ND280 - upgrade</a:t>
            </a:r>
          </a:p>
          <a:p>
            <a:r>
              <a:rPr lang="fr-CH" dirty="0" err="1" smtClean="0"/>
              <a:t>suggested</a:t>
            </a:r>
            <a:r>
              <a:rPr lang="fr-CH" dirty="0" smtClean="0"/>
              <a:t> </a:t>
            </a:r>
            <a:r>
              <a:rPr lang="fr-CH" dirty="0" smtClean="0"/>
              <a:t>reconfiguration</a:t>
            </a:r>
          </a:p>
          <a:p>
            <a:r>
              <a:rPr lang="fr-CH" dirty="0" err="1" smtClean="0"/>
              <a:t>TPCs</a:t>
            </a:r>
            <a:r>
              <a:rPr lang="fr-CH" dirty="0" smtClean="0"/>
              <a:t> 1 and 2 </a:t>
            </a:r>
            <a:r>
              <a:rPr lang="fr-CH" dirty="0" err="1" smtClean="0"/>
              <a:t>rotated</a:t>
            </a:r>
            <a:r>
              <a:rPr lang="fr-CH" dirty="0" smtClean="0"/>
              <a:t> </a:t>
            </a:r>
            <a:r>
              <a:rPr lang="fr-CH" dirty="0" err="1" smtClean="0"/>
              <a:t>around</a:t>
            </a:r>
            <a:r>
              <a:rPr lang="fr-CH" dirty="0" smtClean="0"/>
              <a:t> </a:t>
            </a:r>
          </a:p>
          <a:p>
            <a:r>
              <a:rPr lang="fr-CH" dirty="0" smtClean="0"/>
              <a:t>B </a:t>
            </a:r>
            <a:r>
              <a:rPr lang="fr-CH" dirty="0" err="1" smtClean="0"/>
              <a:t>field</a:t>
            </a:r>
            <a:r>
              <a:rPr lang="fr-CH" dirty="0" smtClean="0"/>
              <a:t> </a:t>
            </a:r>
            <a:endParaRPr lang="fr-CH" dirty="0" smtClean="0"/>
          </a:p>
          <a:p>
            <a:r>
              <a:rPr lang="fr-CH" dirty="0" smtClean="0"/>
              <a:t>Or </a:t>
            </a:r>
            <a:r>
              <a:rPr lang="fr-CH" dirty="0" err="1" smtClean="0"/>
              <a:t>prefer</a:t>
            </a:r>
            <a:r>
              <a:rPr lang="fr-CH" dirty="0" smtClean="0"/>
              <a:t> new </a:t>
            </a:r>
            <a:r>
              <a:rPr lang="fr-CH" dirty="0" err="1" smtClean="0"/>
              <a:t>TPCs</a:t>
            </a:r>
            <a:endParaRPr lang="fr-CH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56565" y="2123855"/>
            <a:ext cx="111645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side</a:t>
            </a:r>
            <a:r>
              <a:rPr lang="fr-CH" dirty="0" smtClean="0"/>
              <a:t> </a:t>
            </a:r>
            <a:r>
              <a:rPr lang="fr-CH" dirty="0" err="1" smtClean="0"/>
              <a:t>view</a:t>
            </a:r>
            <a:r>
              <a:rPr lang="fr-CH" dirty="0" smtClean="0"/>
              <a:t>:</a:t>
            </a:r>
            <a:endParaRPr lang="fr-CH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3541576" y="589376"/>
            <a:ext cx="1440160" cy="3429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1" name="Rectangle 10"/>
          <p:cNvSpPr/>
          <p:nvPr/>
        </p:nvSpPr>
        <p:spPr>
          <a:xfrm>
            <a:off x="1928959" y="1598544"/>
            <a:ext cx="576064" cy="3429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/>
          <p:cNvSpPr/>
          <p:nvPr/>
        </p:nvSpPr>
        <p:spPr>
          <a:xfrm rot="5400000">
            <a:off x="3541195" y="2576293"/>
            <a:ext cx="1440160" cy="3429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Rectangle 12"/>
          <p:cNvSpPr/>
          <p:nvPr/>
        </p:nvSpPr>
        <p:spPr>
          <a:xfrm rot="16200000">
            <a:off x="3973624" y="1583795"/>
            <a:ext cx="576064" cy="3429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ectangle 13"/>
          <p:cNvSpPr/>
          <p:nvPr/>
        </p:nvSpPr>
        <p:spPr>
          <a:xfrm>
            <a:off x="6048164" y="1583795"/>
            <a:ext cx="1440160" cy="3429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Flowchart: Summing Junction 3"/>
          <p:cNvSpPr/>
          <p:nvPr/>
        </p:nvSpPr>
        <p:spPr>
          <a:xfrm>
            <a:off x="3761910" y="2213865"/>
            <a:ext cx="405045" cy="405045"/>
          </a:xfrm>
          <a:prstGeom prst="flowChartSummingJunc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21950" y="2033845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b="1" dirty="0" smtClean="0"/>
              <a:t>B</a:t>
            </a:r>
            <a:endParaRPr lang="en-US" sz="2800" b="1" dirty="0"/>
          </a:p>
        </p:txBody>
      </p:sp>
      <p:sp>
        <p:nvSpPr>
          <p:cNvPr id="19" name="Arc 18"/>
          <p:cNvSpPr/>
          <p:nvPr/>
        </p:nvSpPr>
        <p:spPr>
          <a:xfrm rot="10800000" flipH="1" flipV="1">
            <a:off x="2366756" y="3203975"/>
            <a:ext cx="1926129" cy="3609020"/>
          </a:xfrm>
          <a:prstGeom prst="arc">
            <a:avLst>
              <a:gd name="adj1" fmla="val 16636742"/>
              <a:gd name="adj2" fmla="val 2135757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557667" y="3068961"/>
            <a:ext cx="114233" cy="2012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71600" y="2843935"/>
            <a:ext cx="76976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ym typeface="Wingdings" panose="05000000000000000000" pitchFamily="2" charset="2"/>
              </a:rPr>
              <a:t>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dirty="0" err="1" smtClean="0">
                <a:sym typeface="Wingdings" panose="05000000000000000000" pitchFamily="2" charset="2"/>
              </a:rPr>
              <a:t>beam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5588750" y="4549040"/>
            <a:ext cx="2133600" cy="365125"/>
          </a:xfrm>
        </p:spPr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61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Alain Blondel CHIPP 2014Mar07</a:t>
            </a:r>
            <a:endParaRPr lang="fr-CH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68" y="0"/>
            <a:ext cx="6480720" cy="488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4824155"/>
            <a:ext cx="9144000" cy="258532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  <a:latin typeface="Comic Sans MS" pitchFamily="66" charset="0"/>
              </a:rPr>
              <a:t>This </a:t>
            </a:r>
            <a:r>
              <a:rPr lang="fr-CH" b="1" dirty="0" err="1" smtClean="0">
                <a:solidFill>
                  <a:srgbClr val="FF0000"/>
                </a:solidFill>
                <a:latin typeface="Comic Sans MS" pitchFamily="66" charset="0"/>
              </a:rPr>
              <a:t>is</a:t>
            </a:r>
            <a:r>
              <a:rPr lang="fr-CH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  <a:latin typeface="Comic Sans MS" pitchFamily="66" charset="0"/>
              </a:rPr>
              <a:t>why</a:t>
            </a:r>
            <a:r>
              <a:rPr lang="fr-CH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  <a:latin typeface="Comic Sans MS" pitchFamily="66" charset="0"/>
              </a:rPr>
              <a:t>we</a:t>
            </a:r>
            <a:r>
              <a:rPr lang="fr-CH" b="1" dirty="0" smtClean="0">
                <a:solidFill>
                  <a:srgbClr val="FF0000"/>
                </a:solidFill>
                <a:latin typeface="Comic Sans MS" pitchFamily="66" charset="0"/>
              </a:rPr>
              <a:t> are </a:t>
            </a:r>
            <a:r>
              <a:rPr lang="fr-CH" b="1" dirty="0" err="1" smtClean="0">
                <a:solidFill>
                  <a:srgbClr val="FF0000"/>
                </a:solidFill>
                <a:latin typeface="Comic Sans MS" pitchFamily="66" charset="0"/>
              </a:rPr>
              <a:t>here</a:t>
            </a:r>
            <a:r>
              <a:rPr lang="fr-CH" b="1" dirty="0" smtClean="0">
                <a:solidFill>
                  <a:srgbClr val="FF0000"/>
                </a:solidFill>
                <a:latin typeface="Comic Sans MS" pitchFamily="66" charset="0"/>
              </a:rPr>
              <a:t>!</a:t>
            </a:r>
          </a:p>
          <a:p>
            <a:r>
              <a:rPr lang="fr-CH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r>
              <a:rPr lang="fr-CH" dirty="0" err="1" smtClean="0">
                <a:latin typeface="Comic Sans MS" pitchFamily="66" charset="0"/>
              </a:rPr>
              <a:t>CPviolation</a:t>
            </a:r>
            <a:r>
              <a:rPr lang="fr-CH" dirty="0" smtClean="0">
                <a:latin typeface="Comic Sans MS" pitchFamily="66" charset="0"/>
              </a:rPr>
              <a:t>, mass </a:t>
            </a:r>
            <a:r>
              <a:rPr lang="fr-CH" dirty="0" err="1" smtClean="0">
                <a:latin typeface="Comic Sans MS" pitchFamily="66" charset="0"/>
              </a:rPr>
              <a:t>hierarchy</a:t>
            </a:r>
            <a:r>
              <a:rPr lang="fr-CH" dirty="0" smtClean="0">
                <a:latin typeface="Comic Sans MS" pitchFamily="66" charset="0"/>
              </a:rPr>
              <a:t>, proton </a:t>
            </a:r>
            <a:r>
              <a:rPr lang="fr-CH" dirty="0" err="1" smtClean="0">
                <a:latin typeface="Comic Sans MS" pitchFamily="66" charset="0"/>
              </a:rPr>
              <a:t>decay</a:t>
            </a:r>
            <a:r>
              <a:rPr lang="fr-CH" dirty="0" smtClean="0">
                <a:latin typeface="Comic Sans MS" pitchFamily="66" charset="0"/>
              </a:rPr>
              <a:t>, </a:t>
            </a:r>
            <a:r>
              <a:rPr lang="fr-CH" dirty="0" err="1" smtClean="0">
                <a:latin typeface="Comic Sans MS" pitchFamily="66" charset="0"/>
              </a:rPr>
              <a:t>supernovae</a:t>
            </a:r>
            <a:r>
              <a:rPr lang="fr-CH" dirty="0" smtClean="0">
                <a:latin typeface="Comic Sans MS" pitchFamily="66" charset="0"/>
              </a:rPr>
              <a:t> neutrinos; etc...</a:t>
            </a:r>
          </a:p>
          <a:p>
            <a:r>
              <a:rPr lang="fr-CH" dirty="0">
                <a:latin typeface="Comic Sans MS" pitchFamily="66" charset="0"/>
              </a:rPr>
              <a:t>T</a:t>
            </a:r>
            <a:r>
              <a:rPr lang="fr-CH" dirty="0" smtClean="0">
                <a:latin typeface="Comic Sans MS" pitchFamily="66" charset="0"/>
              </a:rPr>
              <a:t>op of the </a:t>
            </a:r>
            <a:r>
              <a:rPr lang="fr-CH" dirty="0" err="1" smtClean="0">
                <a:latin typeface="Comic Sans MS" pitchFamily="66" charset="0"/>
              </a:rPr>
              <a:t>list</a:t>
            </a:r>
            <a:r>
              <a:rPr lang="fr-CH" dirty="0" smtClean="0">
                <a:latin typeface="Comic Sans MS" pitchFamily="66" charset="0"/>
              </a:rPr>
              <a:t> in </a:t>
            </a:r>
            <a:r>
              <a:rPr lang="fr-CH" dirty="0" err="1" smtClean="0">
                <a:latin typeface="Comic Sans MS" pitchFamily="66" charset="0"/>
              </a:rPr>
              <a:t>Japan</a:t>
            </a:r>
            <a:r>
              <a:rPr lang="fr-CH" dirty="0" smtClean="0">
                <a:latin typeface="Comic Sans MS" pitchFamily="66" charset="0"/>
              </a:rPr>
              <a:t> science </a:t>
            </a:r>
            <a:r>
              <a:rPr lang="fr-CH" dirty="0" err="1" smtClean="0">
                <a:latin typeface="Comic Sans MS" pitchFamily="66" charset="0"/>
              </a:rPr>
              <a:t>projects</a:t>
            </a:r>
            <a:r>
              <a:rPr lang="fr-CH" dirty="0" smtClean="0">
                <a:latin typeface="Comic Sans MS" pitchFamily="66" charset="0"/>
              </a:rPr>
              <a:t> (</a:t>
            </a:r>
            <a:r>
              <a:rPr lang="fr-CH" dirty="0" err="1" smtClean="0">
                <a:latin typeface="Comic Sans MS" pitchFamily="66" charset="0"/>
              </a:rPr>
              <a:t>with</a:t>
            </a:r>
            <a:r>
              <a:rPr lang="fr-CH" dirty="0" smtClean="0">
                <a:latin typeface="Comic Sans MS" pitchFamily="66" charset="0"/>
              </a:rPr>
              <a:t> ILC)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LBL  Physics potential published in </a:t>
            </a:r>
            <a:r>
              <a:rPr lang="en-US" b="1" dirty="0" err="1" smtClean="0">
                <a:solidFill>
                  <a:srgbClr val="FF0000"/>
                </a:solidFill>
              </a:rPr>
              <a:t>Prog</a:t>
            </a:r>
            <a:r>
              <a:rPr lang="en-US" b="1" dirty="0">
                <a:solidFill>
                  <a:srgbClr val="FF0000"/>
                </a:solidFill>
              </a:rPr>
              <a:t>. </a:t>
            </a:r>
            <a:r>
              <a:rPr lang="en-US" b="1" dirty="0" err="1">
                <a:solidFill>
                  <a:srgbClr val="FF0000"/>
                </a:solidFill>
              </a:rPr>
              <a:t>Theor</a:t>
            </a:r>
            <a:r>
              <a:rPr lang="en-US" b="1" dirty="0">
                <a:solidFill>
                  <a:srgbClr val="FF0000"/>
                </a:solidFill>
              </a:rPr>
              <a:t>. Exp. Phys. (2015) 053C02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fr-CH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fr-CH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A.B. </a:t>
            </a:r>
            <a:r>
              <a:rPr lang="fr-CH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is</a:t>
            </a:r>
            <a:r>
              <a:rPr lang="fr-CH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member</a:t>
            </a:r>
            <a:r>
              <a:rPr lang="fr-CH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of </a:t>
            </a:r>
            <a:r>
              <a:rPr lang="fr-CH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HyperK</a:t>
            </a:r>
            <a:r>
              <a:rPr lang="fr-CH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Steering</a:t>
            </a:r>
            <a:r>
              <a:rPr lang="fr-CH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group and </a:t>
            </a:r>
            <a:r>
              <a:rPr lang="fr-CH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Swiss</a:t>
            </a:r>
            <a:r>
              <a:rPr lang="fr-CH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fr-CH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rep</a:t>
            </a:r>
            <a:r>
              <a:rPr lang="fr-CH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in IBR</a:t>
            </a:r>
          </a:p>
          <a:p>
            <a:endParaRPr lang="fr-CH" dirty="0" smtClean="0">
              <a:latin typeface="Comic Sans MS" pitchFamily="66" charset="0"/>
            </a:endParaRPr>
          </a:p>
          <a:p>
            <a:endParaRPr lang="fr-CH" dirty="0">
              <a:latin typeface="Comic Sans MS" pitchFamily="66" charset="0"/>
            </a:endParaRPr>
          </a:p>
          <a:p>
            <a:endParaRPr lang="fr-CH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22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FABB-CFCE-4DD3-BEEE-AF258FBA05EC}" type="datetime1">
              <a:rPr lang="en-US" smtClean="0"/>
              <a:t>7/1/2015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Neutrino Group Geneva A. Blondel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ED8D7-EA9E-48FE-AF30-74D30AA2F414}" type="slidenum">
              <a:rPr lang="en-US" smtClean="0"/>
              <a:t>15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8" t="22196" r="1411"/>
          <a:stretch/>
        </p:blipFill>
        <p:spPr bwMode="auto">
          <a:xfrm>
            <a:off x="134624" y="818709"/>
            <a:ext cx="8847865" cy="5128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6555" y="6129300"/>
            <a:ext cx="7343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Swiss</a:t>
            </a:r>
            <a:r>
              <a:rPr lang="fr-CH" b="1" dirty="0" smtClean="0"/>
              <a:t> </a:t>
            </a:r>
            <a:r>
              <a:rPr lang="fr-CH" b="1" dirty="0" smtClean="0"/>
              <a:t>: </a:t>
            </a:r>
            <a:r>
              <a:rPr lang="fr-CH" b="1" dirty="0" smtClean="0">
                <a:solidFill>
                  <a:srgbClr val="0070C0"/>
                </a:solidFill>
              </a:rPr>
              <a:t>Di Luise</a:t>
            </a:r>
            <a:r>
              <a:rPr lang="fr-CH" b="1" dirty="0" smtClean="0"/>
              <a:t>, </a:t>
            </a:r>
            <a:r>
              <a:rPr lang="fr-CH" b="1" dirty="0" err="1" smtClean="0"/>
              <a:t>Periale</a:t>
            </a:r>
            <a:r>
              <a:rPr lang="fr-CH" b="1" dirty="0" smtClean="0"/>
              <a:t> (ETHZ), </a:t>
            </a:r>
            <a:r>
              <a:rPr lang="fr-CH" b="1" dirty="0" err="1" smtClean="0">
                <a:solidFill>
                  <a:srgbClr val="0070C0"/>
                </a:solidFill>
              </a:rPr>
              <a:t>Ariga</a:t>
            </a:r>
            <a:r>
              <a:rPr lang="fr-CH" b="1" dirty="0" smtClean="0">
                <a:solidFill>
                  <a:srgbClr val="0070C0"/>
                </a:solidFill>
              </a:rPr>
              <a:t>, </a:t>
            </a:r>
            <a:r>
              <a:rPr lang="fr-CH" b="1" dirty="0" smtClean="0"/>
              <a:t>Ereditato, </a:t>
            </a:r>
            <a:r>
              <a:rPr lang="fr-CH" b="1" dirty="0" err="1" smtClean="0"/>
              <a:t>Pistillo</a:t>
            </a:r>
            <a:r>
              <a:rPr lang="fr-CH" b="1" dirty="0" smtClean="0"/>
              <a:t> (UNIBE),  </a:t>
            </a:r>
          </a:p>
          <a:p>
            <a:r>
              <a:rPr lang="fr-CH" b="1" dirty="0" smtClean="0">
                <a:solidFill>
                  <a:srgbClr val="0070C0"/>
                </a:solidFill>
              </a:rPr>
              <a:t>Blondel, </a:t>
            </a:r>
            <a:r>
              <a:rPr lang="fr-CH" b="1" dirty="0" err="1" smtClean="0">
                <a:solidFill>
                  <a:srgbClr val="0070C0"/>
                </a:solidFill>
              </a:rPr>
              <a:t>Bravar</a:t>
            </a:r>
            <a:r>
              <a:rPr lang="fr-CH" b="1" dirty="0" smtClean="0">
                <a:solidFill>
                  <a:srgbClr val="0070C0"/>
                </a:solidFill>
              </a:rPr>
              <a:t>, Noah</a:t>
            </a:r>
            <a:r>
              <a:rPr lang="fr-CH" b="1" dirty="0" smtClean="0"/>
              <a:t>, </a:t>
            </a:r>
            <a:r>
              <a:rPr lang="fr-CH" b="1" dirty="0" err="1" smtClean="0"/>
              <a:t>Haegel</a:t>
            </a:r>
            <a:r>
              <a:rPr lang="fr-CH" b="1" dirty="0" smtClean="0"/>
              <a:t>, </a:t>
            </a:r>
            <a:r>
              <a:rPr lang="fr-CH" b="1" dirty="0" err="1" smtClean="0"/>
              <a:t>Ravonel</a:t>
            </a:r>
            <a:r>
              <a:rPr lang="fr-CH" b="1" dirty="0" smtClean="0"/>
              <a:t>, </a:t>
            </a:r>
            <a:r>
              <a:rPr lang="fr-CH" b="1" dirty="0" err="1" smtClean="0"/>
              <a:t>Scantamburlo</a:t>
            </a:r>
            <a:r>
              <a:rPr lang="fr-CH" b="1" dirty="0" smtClean="0"/>
              <a:t> (UNIGE)   </a:t>
            </a:r>
            <a:r>
              <a:rPr lang="fr-CH" b="1" dirty="0" smtClean="0">
                <a:solidFill>
                  <a:srgbClr val="0070C0"/>
                </a:solidFill>
              </a:rPr>
              <a:t>(speakers)</a:t>
            </a:r>
            <a:r>
              <a:rPr lang="fr-CH" b="1" dirty="0" smtClean="0"/>
              <a:t>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86756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D546-B222-41AE-B8A0-3D4ECCEBC0D7}" type="datetime1">
              <a:rPr lang="en-US" smtClean="0"/>
              <a:t>7/1/2015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Neutrino white </a:t>
            </a:r>
            <a:r>
              <a:rPr lang="fr-CH" dirty="0" err="1" smtClean="0"/>
              <a:t>paper</a:t>
            </a:r>
            <a:r>
              <a:rPr lang="fr-CH" dirty="0" smtClean="0"/>
              <a:t> -- CHIPP </a:t>
            </a:r>
            <a:r>
              <a:rPr lang="fr-CH" dirty="0" err="1" smtClean="0"/>
              <a:t>board</a:t>
            </a:r>
            <a:r>
              <a:rPr lang="fr-CH" dirty="0" smtClean="0"/>
              <a:t> </a:t>
            </a:r>
          </a:p>
          <a:p>
            <a:r>
              <a:rPr lang="fr-CH" dirty="0" smtClean="0"/>
              <a:t> A. Blondel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ED8D7-EA9E-48FE-AF30-74D30AA2F414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06715" y="548680"/>
            <a:ext cx="2675284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800" b="1" dirty="0" err="1" smtClean="0"/>
              <a:t>Status</a:t>
            </a:r>
            <a:r>
              <a:rPr lang="fr-CH" sz="2800" b="1" dirty="0" smtClean="0"/>
              <a:t> of </a:t>
            </a:r>
            <a:r>
              <a:rPr lang="fr-CH" sz="2800" b="1" dirty="0" err="1" smtClean="0"/>
              <a:t>HyperK</a:t>
            </a:r>
            <a:endParaRPr lang="en-US" sz="2800" b="1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045" y="368660"/>
            <a:ext cx="4064465" cy="2319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0486" y="1358770"/>
            <a:ext cx="909627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u="sng" dirty="0" smtClean="0"/>
              <a:t>LOI </a:t>
            </a:r>
            <a:r>
              <a:rPr lang="fr-CH" b="1" u="sng" dirty="0" err="1" smtClean="0"/>
              <a:t>submitted</a:t>
            </a:r>
            <a:r>
              <a:rPr lang="fr-CH" b="1" u="sng" dirty="0" smtClean="0"/>
              <a:t> </a:t>
            </a:r>
            <a:r>
              <a:rPr lang="fr-CH" b="1" dirty="0" smtClean="0"/>
              <a:t>to JPARC PAC April 2014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(</a:t>
            </a:r>
            <a:r>
              <a:rPr lang="fr-CH" b="1" dirty="0" err="1" smtClean="0"/>
              <a:t>signed</a:t>
            </a:r>
            <a:r>
              <a:rPr lang="fr-CH" b="1" dirty="0" smtClean="0"/>
              <a:t> by Bern, ETHZ, UNIGE,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        A.B. </a:t>
            </a:r>
            <a:r>
              <a:rPr lang="fr-CH" b="1" dirty="0" err="1" smtClean="0"/>
              <a:t>is</a:t>
            </a:r>
            <a:r>
              <a:rPr lang="fr-CH" b="1" dirty="0" smtClean="0"/>
              <a:t> SC </a:t>
            </a:r>
            <a:r>
              <a:rPr lang="fr-CH" b="1" dirty="0" err="1" smtClean="0"/>
              <a:t>member</a:t>
            </a:r>
            <a:r>
              <a:rPr lang="fr-CH" b="1" dirty="0" smtClean="0"/>
              <a:t> and IBR </a:t>
            </a:r>
            <a:r>
              <a:rPr lang="fr-CH" b="1" dirty="0" err="1" smtClean="0"/>
              <a:t>rep</a:t>
            </a:r>
            <a:r>
              <a:rPr lang="fr-CH" b="1" dirty="0" smtClean="0"/>
              <a:t>) </a:t>
            </a:r>
            <a:endParaRPr lang="fr-CH" b="1" dirty="0" smtClean="0"/>
          </a:p>
          <a:p>
            <a:r>
              <a:rPr lang="fr-CH" b="1" dirty="0"/>
              <a:t>Top </a:t>
            </a:r>
            <a:r>
              <a:rPr lang="fr-CH" b="1" dirty="0" err="1"/>
              <a:t>particle</a:t>
            </a:r>
            <a:r>
              <a:rPr lang="fr-CH" b="1" dirty="0"/>
              <a:t> </a:t>
            </a:r>
            <a:r>
              <a:rPr lang="fr-CH" b="1" dirty="0" err="1"/>
              <a:t>physics</a:t>
            </a:r>
            <a:r>
              <a:rPr lang="fr-CH" b="1" dirty="0"/>
              <a:t> </a:t>
            </a:r>
            <a:r>
              <a:rPr lang="fr-CH" b="1" dirty="0" err="1"/>
              <a:t>project</a:t>
            </a:r>
            <a:r>
              <a:rPr lang="fr-CH" b="1" dirty="0"/>
              <a:t> in </a:t>
            </a:r>
            <a:r>
              <a:rPr lang="fr-CH" b="1" dirty="0" err="1"/>
              <a:t>Japan</a:t>
            </a:r>
            <a:r>
              <a:rPr lang="fr-CH" b="1" dirty="0"/>
              <a:t> </a:t>
            </a:r>
            <a:r>
              <a:rPr lang="fr-CH" b="1" dirty="0" err="1"/>
              <a:t>with</a:t>
            </a:r>
            <a:r>
              <a:rPr lang="fr-CH" b="1" dirty="0"/>
              <a:t> ILC </a:t>
            </a:r>
          </a:p>
          <a:p>
            <a:r>
              <a:rPr lang="fr-CH" b="1" dirty="0" err="1" smtClean="0"/>
              <a:t>Classified</a:t>
            </a:r>
            <a:r>
              <a:rPr lang="fr-CH" b="1" dirty="0" smtClean="0"/>
              <a:t> </a:t>
            </a:r>
            <a:r>
              <a:rPr lang="fr-CH" b="1" dirty="0" smtClean="0"/>
              <a:t>by MEXT </a:t>
            </a:r>
            <a:r>
              <a:rPr lang="fr-CH" b="1" dirty="0" err="1" smtClean="0"/>
              <a:t>within</a:t>
            </a:r>
            <a:r>
              <a:rPr lang="fr-CH" b="1" dirty="0" smtClean="0"/>
              <a:t> 27 top </a:t>
            </a:r>
            <a:r>
              <a:rPr lang="fr-CH" b="1" dirty="0" err="1" smtClean="0"/>
              <a:t>priority</a:t>
            </a:r>
            <a:r>
              <a:rPr lang="fr-CH" b="1" dirty="0" smtClean="0"/>
              <a:t> </a:t>
            </a:r>
            <a:r>
              <a:rPr lang="fr-CH" b="1" dirty="0" err="1" smtClean="0"/>
              <a:t>projects</a:t>
            </a:r>
            <a:r>
              <a:rPr lang="fr-CH" b="1" dirty="0" smtClean="0"/>
              <a:t>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</a:t>
            </a:r>
          </a:p>
          <a:p>
            <a:endParaRPr lang="fr-CH" b="1" dirty="0" smtClean="0"/>
          </a:p>
          <a:p>
            <a:r>
              <a:rPr lang="fr-CH" b="1" dirty="0" smtClean="0"/>
              <a:t>--  Scientific case </a:t>
            </a:r>
            <a:r>
              <a:rPr lang="fr-CH" b="1" dirty="0" err="1" smtClean="0"/>
              <a:t>recognized</a:t>
            </a:r>
            <a:r>
              <a:rPr lang="fr-CH" b="1" dirty="0" smtClean="0"/>
              <a:t>, </a:t>
            </a:r>
            <a:r>
              <a:rPr lang="en-US" b="1" dirty="0" smtClean="0"/>
              <a:t>must improve  </a:t>
            </a:r>
            <a:r>
              <a:rPr lang="en-US" b="1" dirty="0" err="1" smtClean="0"/>
              <a:t>intl</a:t>
            </a:r>
            <a:r>
              <a:rPr lang="en-US" b="1" dirty="0" smtClean="0"/>
              <a:t> </a:t>
            </a:r>
            <a:r>
              <a:rPr lang="en-US" b="1" dirty="0"/>
              <a:t>participation, </a:t>
            </a:r>
            <a:r>
              <a:rPr lang="en-US" b="1" dirty="0" smtClean="0"/>
              <a:t>organization,  cost </a:t>
            </a:r>
            <a:r>
              <a:rPr lang="en-US" b="1" dirty="0"/>
              <a:t>estimate</a:t>
            </a:r>
            <a:r>
              <a:rPr lang="en-US" b="1" dirty="0" smtClean="0"/>
              <a:t>. </a:t>
            </a:r>
            <a:endParaRPr lang="en-US" b="1" dirty="0"/>
          </a:p>
          <a:p>
            <a:r>
              <a:rPr lang="en-US" b="1" dirty="0"/>
              <a:t>   </a:t>
            </a:r>
            <a:r>
              <a:rPr lang="fr-CH" b="1" dirty="0" err="1" smtClean="0"/>
              <a:t>HyperK</a:t>
            </a:r>
            <a:r>
              <a:rPr lang="fr-CH" b="1" dirty="0" smtClean="0"/>
              <a:t> collaboration  Kick-off meeting 31 </a:t>
            </a:r>
            <a:r>
              <a:rPr lang="fr-CH" b="1" dirty="0" err="1" smtClean="0"/>
              <a:t>January</a:t>
            </a:r>
            <a:r>
              <a:rPr lang="fr-CH" b="1" dirty="0" smtClean="0"/>
              <a:t> 2015. MOU </a:t>
            </a:r>
            <a:r>
              <a:rPr lang="fr-CH" b="1" dirty="0" err="1" smtClean="0"/>
              <a:t>between</a:t>
            </a:r>
            <a:r>
              <a:rPr lang="fr-CH" b="1" dirty="0" smtClean="0"/>
              <a:t> KEK and Uni Tokyo. </a:t>
            </a:r>
          </a:p>
          <a:p>
            <a:r>
              <a:rPr lang="fr-CH" b="1" dirty="0" smtClean="0">
                <a:solidFill>
                  <a:srgbClr val="FF0000"/>
                </a:solidFill>
              </a:rPr>
              <a:t>         CDR in </a:t>
            </a:r>
            <a:r>
              <a:rPr lang="fr-CH" b="1" dirty="0" err="1" smtClean="0">
                <a:solidFill>
                  <a:srgbClr val="FF0000"/>
                </a:solidFill>
              </a:rPr>
              <a:t>preparation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smtClean="0">
                <a:solidFill>
                  <a:srgbClr val="FF0000"/>
                </a:solidFill>
              </a:rPr>
              <a:t>for Oct2015.   </a:t>
            </a:r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6515" y="4374105"/>
            <a:ext cx="7314118" cy="230832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-- </a:t>
            </a:r>
            <a:r>
              <a:rPr lang="fr-CH" b="1" dirty="0" err="1" smtClean="0">
                <a:solidFill>
                  <a:srgbClr val="FF0000"/>
                </a:solidFill>
              </a:rPr>
              <a:t>Swiss</a:t>
            </a:r>
            <a:r>
              <a:rPr lang="fr-CH" b="1" dirty="0" smtClean="0">
                <a:solidFill>
                  <a:srgbClr val="FF0000"/>
                </a:solidFill>
              </a:rPr>
              <a:t> participation </a:t>
            </a:r>
            <a:r>
              <a:rPr lang="fr-CH" b="1" dirty="0" err="1" smtClean="0"/>
              <a:t>under</a:t>
            </a:r>
            <a:r>
              <a:rPr lang="fr-CH" b="1" dirty="0" smtClean="0"/>
              <a:t> discussion </a:t>
            </a:r>
            <a:r>
              <a:rPr lang="fr-CH" b="1" dirty="0" err="1" smtClean="0"/>
              <a:t>within</a:t>
            </a:r>
            <a:r>
              <a:rPr lang="fr-CH" b="1" dirty="0" smtClean="0"/>
              <a:t> </a:t>
            </a:r>
            <a:r>
              <a:rPr lang="fr-CH" b="1" dirty="0" err="1" smtClean="0"/>
              <a:t>HyperK</a:t>
            </a:r>
            <a:r>
              <a:rPr lang="fr-CH" b="1" dirty="0" smtClean="0"/>
              <a:t>-EU and </a:t>
            </a:r>
            <a:r>
              <a:rPr lang="fr-CH" b="1" dirty="0" err="1" smtClean="0"/>
              <a:t>Swiss</a:t>
            </a:r>
            <a:r>
              <a:rPr lang="fr-CH" b="1" dirty="0" smtClean="0"/>
              <a:t> groups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-- upgrade of T2K ND system (as </a:t>
            </a:r>
            <a:r>
              <a:rPr lang="fr-CH" b="1" dirty="0" err="1" smtClean="0"/>
              <a:t>discussed</a:t>
            </a:r>
            <a:r>
              <a:rPr lang="fr-CH" b="1" dirty="0" smtClean="0"/>
              <a:t>)</a:t>
            </a:r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       -- Major </a:t>
            </a:r>
            <a:r>
              <a:rPr lang="fr-CH" b="1" dirty="0" err="1" smtClean="0"/>
              <a:t>responsibility</a:t>
            </a:r>
            <a:r>
              <a:rPr lang="fr-CH" b="1" dirty="0" smtClean="0"/>
              <a:t> in </a:t>
            </a:r>
            <a:r>
              <a:rPr lang="fr-CH" b="1" dirty="0" err="1" smtClean="0"/>
              <a:t>HyperK</a:t>
            </a:r>
            <a:r>
              <a:rPr lang="fr-CH" b="1" dirty="0" smtClean="0"/>
              <a:t> </a:t>
            </a:r>
            <a:r>
              <a:rPr lang="fr-CH" b="1" dirty="0" err="1" smtClean="0"/>
              <a:t>readout</a:t>
            </a:r>
            <a:r>
              <a:rPr lang="fr-CH" b="1" dirty="0" smtClean="0"/>
              <a:t> </a:t>
            </a:r>
            <a:r>
              <a:rPr lang="fr-CH" b="1" dirty="0" err="1" smtClean="0"/>
              <a:t>electronics</a:t>
            </a:r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           and DAQ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     -- </a:t>
            </a:r>
            <a:r>
              <a:rPr lang="fr-CH" b="1" dirty="0" err="1" smtClean="0"/>
              <a:t>studies</a:t>
            </a:r>
            <a:r>
              <a:rPr lang="fr-CH" b="1" dirty="0" smtClean="0"/>
              <a:t> of </a:t>
            </a:r>
            <a:r>
              <a:rPr lang="fr-CH" b="1" dirty="0" err="1" smtClean="0"/>
              <a:t>magnetization</a:t>
            </a:r>
            <a:r>
              <a:rPr lang="fr-CH" b="1" dirty="0" smtClean="0"/>
              <a:t> of </a:t>
            </a:r>
            <a:r>
              <a:rPr lang="fr-CH" b="1" dirty="0" err="1" smtClean="0"/>
              <a:t>near</a:t>
            </a:r>
            <a:r>
              <a:rPr lang="fr-CH" b="1" dirty="0" smtClean="0"/>
              <a:t> detector </a:t>
            </a:r>
            <a:r>
              <a:rPr lang="fr-CH" b="1" dirty="0" smtClean="0">
                <a:sym typeface="Wingdings" panose="05000000000000000000" pitchFamily="2" charset="2"/>
              </a:rPr>
              <a:t></a:t>
            </a:r>
            <a:endParaRPr lang="fr-CH" b="1" dirty="0" smtClean="0"/>
          </a:p>
          <a:p>
            <a:r>
              <a:rPr lang="fr-CH" b="1" dirty="0"/>
              <a:t> </a:t>
            </a:r>
            <a:r>
              <a:rPr lang="fr-CH" b="1" dirty="0" smtClean="0"/>
              <a:t>         -- </a:t>
            </a:r>
            <a:r>
              <a:rPr lang="fr-CH" b="1" dirty="0" err="1" smtClean="0"/>
              <a:t>meanwhile</a:t>
            </a:r>
            <a:r>
              <a:rPr lang="fr-CH" b="1" dirty="0" smtClean="0"/>
              <a:t>, contributions to CDR   </a:t>
            </a:r>
          </a:p>
          <a:p>
            <a:r>
              <a:rPr lang="fr-CH" b="1" dirty="0" err="1" smtClean="0">
                <a:solidFill>
                  <a:srgbClr val="C00000"/>
                </a:solidFill>
              </a:rPr>
              <a:t>Prepare</a:t>
            </a:r>
            <a:r>
              <a:rPr lang="fr-CH" b="1" dirty="0" smtClean="0">
                <a:solidFill>
                  <a:srgbClr val="C00000"/>
                </a:solidFill>
              </a:rPr>
              <a:t> R&amp;D/prototype/</a:t>
            </a:r>
            <a:r>
              <a:rPr lang="fr-CH" b="1" dirty="0" err="1" smtClean="0">
                <a:solidFill>
                  <a:srgbClr val="C00000"/>
                </a:solidFill>
              </a:rPr>
              <a:t>measurements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proposal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fr-CH" b="1" dirty="0" smtClean="0">
                <a:solidFill>
                  <a:srgbClr val="C00000"/>
                </a:solidFill>
              </a:rPr>
              <a:t>for CERN neutrino </a:t>
            </a:r>
            <a:r>
              <a:rPr lang="fr-CH" b="1" dirty="0" err="1" smtClean="0">
                <a:solidFill>
                  <a:srgbClr val="C00000"/>
                </a:solidFill>
              </a:rPr>
              <a:t>platform</a:t>
            </a:r>
            <a:endParaRPr lang="en-US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372200" y="2753925"/>
            <a:ext cx="190391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Operation</a:t>
            </a:r>
            <a:r>
              <a:rPr lang="fr-CH" b="1" dirty="0" smtClean="0"/>
              <a:t> in </a:t>
            </a:r>
            <a:r>
              <a:rPr lang="fr-CH" b="1" dirty="0" smtClean="0"/>
              <a:t>2025</a:t>
            </a:r>
            <a:endParaRPr lang="en-US" b="1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935" y="4912864"/>
            <a:ext cx="3476600" cy="1945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84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E65A-3CC9-44D6-BAEC-D05EF67E08A3}" type="datetime3">
              <a:rPr lang="en-US" smtClean="0"/>
              <a:t>1 July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143635"/>
            <a:ext cx="6779035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1. </a:t>
            </a:r>
            <a:r>
              <a:rPr lang="fr-CH" sz="2800" b="1" dirty="0" err="1" smtClean="0"/>
              <a:t>Excavating</a:t>
            </a:r>
            <a:r>
              <a:rPr lang="fr-CH" sz="2800" b="1" dirty="0" smtClean="0"/>
              <a:t> a </a:t>
            </a:r>
            <a:r>
              <a:rPr lang="fr-CH" sz="2800" b="1" dirty="0" err="1" smtClean="0"/>
              <a:t>cavern</a:t>
            </a:r>
            <a:r>
              <a:rPr lang="fr-CH" sz="2800" b="1" dirty="0" smtClean="0"/>
              <a:t> for &gt; 500 </a:t>
            </a:r>
            <a:r>
              <a:rPr lang="fr-CH" sz="2800" b="1" dirty="0" err="1" smtClean="0"/>
              <a:t>kton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fiducial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6515" y="998730"/>
            <a:ext cx="6296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Rock in </a:t>
            </a:r>
            <a:r>
              <a:rPr lang="fr-CH" dirty="0" err="1" smtClean="0"/>
              <a:t>Kamioka</a:t>
            </a:r>
            <a:r>
              <a:rPr lang="fr-CH" dirty="0" smtClean="0"/>
              <a:t>  </a:t>
            </a:r>
            <a:r>
              <a:rPr lang="fr-CH" dirty="0" err="1" smtClean="0"/>
              <a:t>is</a:t>
            </a:r>
            <a:r>
              <a:rPr lang="fr-CH" dirty="0" smtClean="0"/>
              <a:t> of excellent </a:t>
            </a:r>
            <a:r>
              <a:rPr lang="fr-CH" dirty="0" err="1" smtClean="0"/>
              <a:t>cavity</a:t>
            </a:r>
            <a:r>
              <a:rPr lang="fr-CH" dirty="0" smtClean="0"/>
              <a:t>, gneiss and migmatite</a:t>
            </a:r>
          </a:p>
          <a:p>
            <a:r>
              <a:rPr lang="fr-CH" dirty="0" smtClean="0"/>
              <a:t>large </a:t>
            </a:r>
            <a:r>
              <a:rPr lang="fr-CH" dirty="0" err="1" smtClean="0"/>
              <a:t>span</a:t>
            </a:r>
            <a:r>
              <a:rPr lang="fr-CH" dirty="0" smtClean="0"/>
              <a:t> vertical </a:t>
            </a:r>
            <a:r>
              <a:rPr lang="fr-CH" dirty="0" err="1" smtClean="0"/>
              <a:t>cylinder</a:t>
            </a:r>
            <a:r>
              <a:rPr lang="fr-CH" dirty="0" smtClean="0"/>
              <a:t> </a:t>
            </a:r>
            <a:r>
              <a:rPr lang="fr-CH" dirty="0" err="1" smtClean="0"/>
              <a:t>caverns</a:t>
            </a:r>
            <a:r>
              <a:rPr lang="fr-CH" dirty="0" smtClean="0"/>
              <a:t> </a:t>
            </a:r>
            <a:r>
              <a:rPr lang="fr-CH" dirty="0" err="1" smtClean="0"/>
              <a:t>offer</a:t>
            </a:r>
            <a:r>
              <a:rPr lang="fr-CH" dirty="0" smtClean="0"/>
              <a:t> </a:t>
            </a:r>
            <a:r>
              <a:rPr lang="fr-CH" dirty="0" err="1" smtClean="0"/>
              <a:t>better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r>
              <a:rPr lang="fr-CH" dirty="0" smtClean="0"/>
              <a:t>/volume ratio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5" y="1628800"/>
            <a:ext cx="7468299" cy="52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 descr="http://www.hyper-k.org/gallery/photo/roc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88640"/>
            <a:ext cx="2411760" cy="180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93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E65A-3CC9-44D6-BAEC-D05EF67E08A3}" type="datetime3">
              <a:rPr lang="en-US" smtClean="0"/>
              <a:t>1 July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18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36973"/>
            <a:ext cx="6010560" cy="4221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31740" y="143635"/>
            <a:ext cx="519706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2. </a:t>
            </a:r>
            <a:r>
              <a:rPr lang="fr-CH" sz="2400" b="1" dirty="0" err="1" smtClean="0"/>
              <a:t>Producing</a:t>
            </a:r>
            <a:r>
              <a:rPr lang="fr-CH" sz="2400" b="1" dirty="0" smtClean="0"/>
              <a:t> 40’000 high Q.E. 20’ </a:t>
            </a:r>
            <a:r>
              <a:rPr lang="fr-CH" sz="2400" b="1" dirty="0" err="1" smtClean="0"/>
              <a:t>PMTs</a:t>
            </a:r>
            <a:r>
              <a:rPr lang="fr-CH" sz="2400" b="1" dirty="0" smtClean="0"/>
              <a:t> </a:t>
            </a:r>
            <a:endParaRPr lang="en-US" sz="2400" b="1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0" y="593685"/>
            <a:ext cx="5361130" cy="211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510" y="3023955"/>
            <a:ext cx="3198440" cy="28623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New detectors </a:t>
            </a:r>
            <a:r>
              <a:rPr lang="fr-CH" dirty="0" err="1" smtClean="0"/>
              <a:t>offer</a:t>
            </a:r>
            <a:r>
              <a:rPr lang="fr-CH" dirty="0" smtClean="0"/>
              <a:t> </a:t>
            </a:r>
            <a:r>
              <a:rPr lang="fr-CH" dirty="0" err="1" smtClean="0"/>
              <a:t>higher</a:t>
            </a:r>
            <a:r>
              <a:rPr lang="fr-CH" dirty="0" smtClean="0"/>
              <a:t> Q.E. </a:t>
            </a:r>
          </a:p>
          <a:p>
            <a:r>
              <a:rPr lang="fr-CH" dirty="0" smtClean="0"/>
              <a:t>by </a:t>
            </a:r>
            <a:r>
              <a:rPr lang="fr-CH" dirty="0" err="1" smtClean="0"/>
              <a:t>typically</a:t>
            </a:r>
            <a:r>
              <a:rPr lang="fr-CH" dirty="0" smtClean="0"/>
              <a:t> 50%. </a:t>
            </a:r>
          </a:p>
          <a:p>
            <a:r>
              <a:rPr lang="fr-CH" dirty="0" err="1" smtClean="0"/>
              <a:t>Presently</a:t>
            </a:r>
            <a:r>
              <a:rPr lang="fr-CH" dirty="0" smtClean="0"/>
              <a:t> </a:t>
            </a:r>
            <a:r>
              <a:rPr lang="fr-CH" dirty="0" err="1" smtClean="0"/>
              <a:t>investigating</a:t>
            </a:r>
            <a:r>
              <a:rPr lang="fr-CH" dirty="0" smtClean="0"/>
              <a:t> noise</a:t>
            </a:r>
          </a:p>
          <a:p>
            <a:r>
              <a:rPr lang="fr-CH" dirty="0" smtClean="0"/>
              <a:t>and time </a:t>
            </a:r>
            <a:r>
              <a:rPr lang="fr-CH" dirty="0" err="1" smtClean="0"/>
              <a:t>resolution</a:t>
            </a:r>
            <a:endParaRPr lang="fr-CH" dirty="0" smtClean="0"/>
          </a:p>
          <a:p>
            <a:r>
              <a:rPr lang="fr-CH" dirty="0" smtClean="0"/>
              <a:t>of </a:t>
            </a:r>
            <a:r>
              <a:rPr lang="fr-CH" dirty="0" err="1" smtClean="0"/>
              <a:t>various</a:t>
            </a:r>
            <a:r>
              <a:rPr lang="fr-CH" dirty="0" smtClean="0"/>
              <a:t> options and </a:t>
            </a:r>
          </a:p>
          <a:p>
            <a:r>
              <a:rPr lang="fr-CH" dirty="0" err="1" smtClean="0"/>
              <a:t>calculating</a:t>
            </a:r>
            <a:r>
              <a:rPr lang="fr-CH" dirty="0" smtClean="0"/>
              <a:t> </a:t>
            </a:r>
            <a:r>
              <a:rPr lang="fr-CH" dirty="0" err="1" smtClean="0"/>
              <a:t>consequences</a:t>
            </a:r>
            <a:r>
              <a:rPr lang="fr-CH" dirty="0" smtClean="0"/>
              <a:t> </a:t>
            </a:r>
          </a:p>
          <a:p>
            <a:r>
              <a:rPr lang="fr-CH" dirty="0" smtClean="0"/>
              <a:t>for </a:t>
            </a:r>
            <a:r>
              <a:rPr lang="fr-CH" dirty="0" err="1" smtClean="0"/>
              <a:t>physics</a:t>
            </a:r>
            <a:r>
              <a:rPr lang="fr-CH" dirty="0" smtClean="0"/>
              <a:t>. </a:t>
            </a:r>
          </a:p>
          <a:p>
            <a:endParaRPr lang="fr-CH" dirty="0"/>
          </a:p>
          <a:p>
            <a:r>
              <a:rPr lang="fr-CH" dirty="0" err="1" smtClean="0"/>
              <a:t>Optimizing</a:t>
            </a:r>
            <a:r>
              <a:rPr lang="fr-CH" dirty="0" smtClean="0"/>
              <a:t> PMT </a:t>
            </a:r>
            <a:r>
              <a:rPr lang="fr-CH" dirty="0" err="1" smtClean="0"/>
              <a:t>coverage</a:t>
            </a:r>
            <a:r>
              <a:rPr lang="fr-CH" dirty="0" smtClean="0"/>
              <a:t> for </a:t>
            </a:r>
          </a:p>
          <a:p>
            <a:r>
              <a:rPr lang="fr-CH" dirty="0" err="1" smtClean="0"/>
              <a:t>physics</a:t>
            </a:r>
            <a:r>
              <a:rPr lang="fr-CH" dirty="0" smtClean="0"/>
              <a:t>; </a:t>
            </a:r>
            <a:r>
              <a:rPr lang="fr-CH" dirty="0" err="1" smtClean="0"/>
              <a:t>possibly</a:t>
            </a:r>
            <a:r>
              <a:rPr lang="fr-CH" dirty="0" smtClean="0"/>
              <a:t> </a:t>
            </a:r>
            <a:r>
              <a:rPr lang="fr-CH" dirty="0" err="1" smtClean="0"/>
              <a:t>staging</a:t>
            </a:r>
            <a:r>
              <a:rPr lang="fr-CH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1822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E65A-3CC9-44D6-BAEC-D05EF67E08A3}" type="datetime3">
              <a:rPr lang="en-US" smtClean="0"/>
              <a:t>1 July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86835" y="0"/>
            <a:ext cx="2253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 smtClean="0"/>
              <a:t>Some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physics</a:t>
            </a:r>
            <a:r>
              <a:rPr lang="fr-CH" sz="2800" b="1" dirty="0" smtClean="0"/>
              <a:t> </a:t>
            </a:r>
            <a:endParaRPr lang="en-US" sz="2800" b="1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8"/>
          <a:stretch/>
        </p:blipFill>
        <p:spPr bwMode="auto">
          <a:xfrm>
            <a:off x="0" y="4383590"/>
            <a:ext cx="4019550" cy="2474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32340" y="1448780"/>
            <a:ext cx="1267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~5-10 </a:t>
            </a:r>
            <a:r>
              <a:rPr lang="fr-CH" dirty="0" err="1" smtClean="0"/>
              <a:t>years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65" y="503675"/>
            <a:ext cx="6889591" cy="35843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89535" y="953725"/>
            <a:ext cx="155446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750 kW </a:t>
            </a:r>
            <a:r>
              <a:rPr lang="en-US" dirty="0" smtClean="0"/>
              <a:t>x10yrs</a:t>
            </a:r>
            <a:endParaRPr lang="fr-CH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777245" y="2348880"/>
            <a:ext cx="2244717" cy="1754326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D</a:t>
            </a:r>
            <a:r>
              <a:rPr lang="fr-CH" dirty="0" smtClean="0"/>
              <a:t>ominant </a:t>
            </a:r>
            <a:r>
              <a:rPr lang="fr-CH" dirty="0" err="1" smtClean="0"/>
              <a:t>error</a:t>
            </a:r>
            <a:r>
              <a:rPr lang="fr-CH" dirty="0" smtClean="0"/>
              <a:t>: </a:t>
            </a:r>
          </a:p>
          <a:p>
            <a:r>
              <a:rPr lang="fr-CH" dirty="0" smtClean="0">
                <a:sym typeface="Symbol"/>
              </a:rPr>
              <a:t>(</a:t>
            </a:r>
            <a:r>
              <a:rPr lang="fr-CH" dirty="0">
                <a:sym typeface="Symbol"/>
              </a:rPr>
              <a:t>anti)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</a:t>
            </a:r>
            <a:r>
              <a:rPr lang="fr-CH" baseline="-25000" dirty="0" smtClean="0">
                <a:sym typeface="Symbol"/>
              </a:rPr>
              <a:t>e</a:t>
            </a:r>
            <a:r>
              <a:rPr lang="fr-CH" dirty="0" smtClean="0">
                <a:sym typeface="Symbol"/>
              </a:rPr>
              <a:t>/</a:t>
            </a:r>
            <a:r>
              <a:rPr lang="fr-CH" baseline="-25000" dirty="0" smtClean="0">
                <a:sym typeface="Symbol"/>
              </a:rPr>
              <a:t></a:t>
            </a:r>
            <a:r>
              <a:rPr lang="fr-CH" dirty="0" smtClean="0">
                <a:sym typeface="Symbol"/>
              </a:rPr>
              <a:t> x-sections</a:t>
            </a:r>
          </a:p>
          <a:p>
            <a:r>
              <a:rPr lang="fr-CH" dirty="0" smtClean="0">
                <a:sym typeface="Symbol"/>
              </a:rPr>
              <a:t> as </a:t>
            </a:r>
            <a:r>
              <a:rPr lang="fr-CH" dirty="0" err="1" smtClean="0">
                <a:sym typeface="Symbol"/>
              </a:rPr>
              <a:t>measureable</a:t>
            </a:r>
            <a:r>
              <a:rPr lang="fr-CH" dirty="0" smtClean="0">
                <a:sym typeface="Symbol"/>
              </a:rPr>
              <a:t>:         </a:t>
            </a:r>
          </a:p>
          <a:p>
            <a:r>
              <a:rPr lang="fr-CH" b="1" dirty="0" smtClean="0">
                <a:sym typeface="Symbol"/>
              </a:rPr>
              <a:t>56% </a:t>
            </a:r>
            <a:r>
              <a:rPr lang="en-US" b="1" dirty="0"/>
              <a:t>5</a:t>
            </a:r>
            <a:r>
              <a:rPr lang="en-US" b="1" dirty="0">
                <a:sym typeface="Symbol"/>
              </a:rPr>
              <a:t></a:t>
            </a:r>
            <a:r>
              <a:rPr lang="fr-CH" b="1" dirty="0" smtClean="0">
                <a:sym typeface="Symbol"/>
              </a:rPr>
              <a:t> ,76% 3</a:t>
            </a:r>
            <a:r>
              <a:rPr lang="en-US" b="1" dirty="0" smtClean="0">
                <a:sym typeface="Symbol"/>
              </a:rPr>
              <a:t></a:t>
            </a:r>
            <a:endParaRPr lang="fr-CH" b="1" dirty="0" smtClean="0">
              <a:sym typeface="Symbol"/>
            </a:endParaRPr>
          </a:p>
          <a:p>
            <a:r>
              <a:rPr lang="fr-CH" dirty="0" smtClean="0">
                <a:sym typeface="Symbol"/>
              </a:rPr>
              <a:t>If use th </a:t>
            </a:r>
            <a:r>
              <a:rPr lang="fr-CH" dirty="0" err="1" smtClean="0">
                <a:sym typeface="Symbol"/>
              </a:rPr>
              <a:t>calculations</a:t>
            </a:r>
            <a:r>
              <a:rPr lang="fr-CH" dirty="0" smtClean="0">
                <a:sym typeface="Symbol"/>
              </a:rPr>
              <a:t> </a:t>
            </a:r>
          </a:p>
          <a:p>
            <a:r>
              <a:rPr lang="en-US" b="1" dirty="0" smtClean="0"/>
              <a:t>(71</a:t>
            </a:r>
            <a:r>
              <a:rPr lang="en-US" b="1" dirty="0"/>
              <a:t>% </a:t>
            </a:r>
            <a:r>
              <a:rPr lang="en-US" b="1" dirty="0" smtClean="0"/>
              <a:t>5</a:t>
            </a:r>
            <a:r>
              <a:rPr lang="en-US" b="1" dirty="0" smtClean="0">
                <a:sym typeface="Symbol"/>
              </a:rPr>
              <a:t></a:t>
            </a:r>
            <a:r>
              <a:rPr lang="en-US" b="1" dirty="0" smtClean="0"/>
              <a:t>, </a:t>
            </a:r>
            <a:r>
              <a:rPr lang="en-US" b="1" dirty="0"/>
              <a:t>83% </a:t>
            </a:r>
            <a:r>
              <a:rPr lang="en-US" b="1" dirty="0" smtClean="0"/>
              <a:t>3</a:t>
            </a:r>
            <a:r>
              <a:rPr lang="en-US" b="1" dirty="0" smtClean="0">
                <a:sym typeface="Symbol"/>
              </a:rPr>
              <a:t></a:t>
            </a:r>
            <a:r>
              <a:rPr lang="en-US" b="1" dirty="0" smtClean="0"/>
              <a:t>)</a:t>
            </a:r>
            <a:endParaRPr lang="en-US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965" y="4014065"/>
            <a:ext cx="4590510" cy="274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105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Arial" pitchFamily="34" charset="0"/>
              </a:rPr>
              <a:t>Alain Blondel – UNIGE seminar -- The T2K experiment – theta_13</a:t>
            </a:r>
          </a:p>
          <a:p>
            <a:pPr eaLnBrk="1" hangingPunct="1"/>
            <a:endParaRPr lang="en-US" altLang="en-US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965200"/>
            <a:ext cx="4151312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965200"/>
            <a:ext cx="3351212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2906713" cy="434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 Box 7"/>
          <p:cNvSpPr txBox="1">
            <a:spLocks noChangeArrowheads="1"/>
          </p:cNvSpPr>
          <p:nvPr/>
        </p:nvSpPr>
        <p:spPr bwMode="auto">
          <a:xfrm>
            <a:off x="0" y="3721100"/>
            <a:ext cx="9144000" cy="2889250"/>
          </a:xfrm>
          <a:prstGeom prst="rect">
            <a:avLst/>
          </a:prstGeom>
          <a:solidFill>
            <a:schemeClr val="accent1"/>
          </a:solidFill>
          <a:ln w="9525" algn="ctr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00"/>
                </a:solidFill>
              </a:rPr>
              <a:t>  Idea of T2K was born 1999-2001 </a:t>
            </a:r>
            <a:r>
              <a:rPr kumimoji="1" lang="en-US" altLang="ja-JP" b="1" smtClean="0">
                <a:solidFill>
                  <a:srgbClr val="000000"/>
                </a:solidFill>
                <a:ea typeface="ＭＳ Ｐゴシック" pitchFamily="34" charset="-128"/>
              </a:rPr>
              <a:t>hep-ex/0106019 </a:t>
            </a:r>
            <a:r>
              <a:rPr lang="en-US" altLang="en-US" b="1" smtClean="0">
                <a:solidFill>
                  <a:srgbClr val="000000"/>
                </a:solidFill>
              </a:rPr>
              <a:t>combining: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00"/>
                </a:solidFill>
              </a:rPr>
              <a:t> 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00"/>
                </a:solidFill>
              </a:rPr>
              <a:t>   -- existing SuperKamiokande detector (50kton W.Č., 22.5 kton fiducial)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00"/>
                </a:solidFill>
              </a:rPr>
              <a:t>      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00"/>
                </a:solidFill>
              </a:rPr>
              <a:t>   -- JAERI-KEK Japanese Proton Accelerator Research Complex   (JPARC)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00"/>
                </a:solidFill>
              </a:rPr>
              <a:t>       at TOKAI including a high power, 0.75MW/30GeV Proton Synchrotron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CH" altLang="en-US" b="1" smtClean="0">
                <a:solidFill>
                  <a:srgbClr val="000000"/>
                </a:solidFill>
              </a:rPr>
              <a:t>       neutrino beam from pion decay </a:t>
            </a:r>
            <a:r>
              <a:rPr lang="fr-CH" altLang="en-US" sz="2000" b="1" smtClean="0">
                <a:solidFill>
                  <a:srgbClr val="000000"/>
                </a:solidFill>
                <a:sym typeface="Symbol" pitchFamily="18" charset="2"/>
              </a:rPr>
              <a:t></a:t>
            </a:r>
            <a:r>
              <a:rPr lang="fr-CH" altLang="en-US" sz="2000" b="1" baseline="30000" smtClean="0">
                <a:solidFill>
                  <a:srgbClr val="000000"/>
                </a:solidFill>
                <a:sym typeface="Symbol" pitchFamily="18" charset="2"/>
              </a:rPr>
              <a:t>+</a:t>
            </a:r>
            <a:r>
              <a:rPr lang="fr-CH" altLang="en-US" sz="2000" b="1" smtClean="0">
                <a:solidFill>
                  <a:srgbClr val="000000"/>
                </a:solidFill>
                <a:sym typeface="Symbol" pitchFamily="18" charset="2"/>
              </a:rPr>
              <a:t> </a:t>
            </a:r>
            <a:r>
              <a:rPr lang="fr-CH" altLang="en-US" sz="2000" b="1" baseline="30000" smtClean="0">
                <a:solidFill>
                  <a:srgbClr val="000000"/>
                </a:solidFill>
                <a:sym typeface="Symbol" pitchFamily="18" charset="2"/>
              </a:rPr>
              <a:t>+</a:t>
            </a:r>
            <a:r>
              <a:rPr lang="fr-CH" altLang="en-US" sz="2000" b="1" smtClean="0">
                <a:solidFill>
                  <a:srgbClr val="000000"/>
                </a:solidFill>
                <a:sym typeface="Symbol" pitchFamily="18" charset="2"/>
              </a:rPr>
              <a:t> </a:t>
            </a:r>
            <a:r>
              <a:rPr lang="fr-CH" altLang="en-US" sz="2000" b="1" baseline="-25000" smtClean="0">
                <a:solidFill>
                  <a:srgbClr val="0070C0"/>
                </a:solidFill>
                <a:sym typeface="Symbol" pitchFamily="18" charset="2"/>
              </a:rPr>
              <a:t></a:t>
            </a:r>
            <a:endParaRPr lang="en-US" altLang="en-US" b="1" baseline="-25000" smtClean="0">
              <a:solidFill>
                <a:srgbClr val="0070C0"/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00"/>
                </a:solidFill>
              </a:rPr>
              <a:t>  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00"/>
                </a:solidFill>
              </a:rPr>
              <a:t>   -- baseline 295 km </a:t>
            </a:r>
            <a:r>
              <a:rPr lang="en-US" altLang="en-US" b="1" smtClean="0">
                <a:solidFill>
                  <a:srgbClr val="000000"/>
                </a:solidFill>
                <a:sym typeface="Wingdings" pitchFamily="2" charset="2"/>
              </a:rPr>
              <a:t> neutrino energy for first maximum is ~650 MeV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b="1" smtClean="0">
                <a:solidFill>
                  <a:srgbClr val="000000"/>
                </a:solidFill>
                <a:sym typeface="Wingdings" pitchFamily="2" charset="2"/>
              </a:rPr>
              <a:t>       achievable by pion-decay beam at 2.5 degrees off-axis </a:t>
            </a:r>
          </a:p>
        </p:txBody>
      </p:sp>
    </p:spTree>
    <p:extLst>
      <p:ext uri="{BB962C8B-B14F-4D97-AF65-F5344CB8AC3E}">
        <p14:creationId xmlns:p14="http://schemas.microsoft.com/office/powerpoint/2010/main" val="390574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E65A-3CC9-44D6-BAEC-D05EF67E08A3}" type="datetime3">
              <a:rPr lang="en-US" smtClean="0"/>
              <a:t>1 July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4"/>
          <a:stretch/>
        </p:blipFill>
        <p:spPr>
          <a:xfrm>
            <a:off x="1736685" y="683695"/>
            <a:ext cx="5340024" cy="41296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06615" y="4914165"/>
            <a:ext cx="721165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 smtClean="0">
                <a:solidFill>
                  <a:srgbClr val="FF0000"/>
                </a:solidFill>
              </a:rPr>
              <a:t>HyperK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push all </a:t>
            </a:r>
            <a:r>
              <a:rPr lang="fr-CH" dirty="0" err="1" smtClean="0"/>
              <a:t>existing</a:t>
            </a:r>
            <a:r>
              <a:rPr lang="fr-CH" dirty="0" smtClean="0"/>
              <a:t> </a:t>
            </a:r>
            <a:r>
              <a:rPr lang="fr-CH" dirty="0" err="1" smtClean="0"/>
              <a:t>limits</a:t>
            </a:r>
            <a:r>
              <a:rPr lang="fr-CH" dirty="0" smtClean="0"/>
              <a:t> (</a:t>
            </a:r>
            <a:r>
              <a:rPr lang="fr-CH" dirty="0" err="1" smtClean="0"/>
              <a:t>from</a:t>
            </a:r>
            <a:r>
              <a:rPr lang="fr-CH" dirty="0" smtClean="0"/>
              <a:t> SK) by factor 10-20 </a:t>
            </a:r>
          </a:p>
          <a:p>
            <a:r>
              <a:rPr lang="fr-CH" dirty="0" smtClean="0"/>
              <a:t>DUNE </a:t>
            </a:r>
            <a:r>
              <a:rPr lang="fr-CH" dirty="0" err="1" smtClean="0"/>
              <a:t>smaller</a:t>
            </a:r>
            <a:r>
              <a:rPr lang="fr-CH" dirty="0"/>
              <a:t>;</a:t>
            </a:r>
            <a:r>
              <a:rPr lang="fr-CH" dirty="0" smtClean="0"/>
              <a:t> </a:t>
            </a:r>
            <a:r>
              <a:rPr lang="fr-CH" dirty="0" err="1" smtClean="0"/>
              <a:t>competitive</a:t>
            </a:r>
            <a:r>
              <a:rPr lang="fr-CH" dirty="0" smtClean="0"/>
              <a:t> for p </a:t>
            </a:r>
            <a:r>
              <a:rPr lang="fr-CH" dirty="0" smtClean="0">
                <a:sym typeface="Wingdings" panose="05000000000000000000" pitchFamily="2" charset="2"/>
              </a:rPr>
              <a:t> K+</a:t>
            </a:r>
            <a:r>
              <a:rPr lang="fr-CH" dirty="0" smtClean="0">
                <a:sym typeface="Symbol"/>
              </a:rPr>
              <a:t> </a:t>
            </a:r>
            <a:r>
              <a:rPr lang="fr-CH" dirty="0" err="1" smtClean="0">
                <a:sym typeface="Symbol"/>
              </a:rPr>
              <a:t>where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efficiency</a:t>
            </a:r>
            <a:r>
              <a:rPr lang="fr-CH" dirty="0" smtClean="0">
                <a:sym typeface="Symbol"/>
              </a:rPr>
              <a:t> of </a:t>
            </a:r>
            <a:r>
              <a:rPr lang="fr-CH" dirty="0" err="1" smtClean="0">
                <a:sym typeface="Symbol"/>
              </a:rPr>
              <a:t>LArg</a:t>
            </a:r>
            <a:r>
              <a:rPr lang="fr-CH" dirty="0" smtClean="0">
                <a:sym typeface="Symbol"/>
              </a:rPr>
              <a:t> pays off.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067055" y="2393885"/>
            <a:ext cx="990110" cy="4500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20671" y="5769260"/>
            <a:ext cx="3822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Based</a:t>
            </a:r>
            <a:r>
              <a:rPr lang="it-IT" b="1" dirty="0" smtClean="0"/>
              <a:t> on arXiv:1501.03918 by</a:t>
            </a:r>
          </a:p>
          <a:p>
            <a:r>
              <a:rPr lang="it-IT" b="1" dirty="0" smtClean="0"/>
              <a:t>ICFA Neutrino Panel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210297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98630"/>
            <a:ext cx="6697663" cy="1143000"/>
          </a:xfrm>
        </p:spPr>
        <p:txBody>
          <a:bodyPr/>
          <a:lstStyle/>
          <a:p>
            <a:r>
              <a:rPr lang="it-IT" dirty="0" smtClean="0"/>
              <a:t>WIMP </a:t>
            </a:r>
            <a:r>
              <a:rPr lang="it-IT" dirty="0" err="1" smtClean="0"/>
              <a:t>annihilation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Sun</a:t>
            </a:r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521550" y="1493785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SK </a:t>
            </a:r>
            <a:r>
              <a:rPr lang="it-IT" dirty="0" err="1" smtClean="0"/>
              <a:t>updated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r>
              <a:rPr lang="it-IT" dirty="0" smtClean="0"/>
              <a:t> </a:t>
            </a:r>
            <a:r>
              <a:rPr lang="it-IT" dirty="0" err="1" smtClean="0"/>
              <a:t>recently</a:t>
            </a:r>
            <a:r>
              <a:rPr lang="it-IT" dirty="0" smtClean="0"/>
              <a:t> </a:t>
            </a:r>
            <a:r>
              <a:rPr lang="it-IT" dirty="0" err="1" smtClean="0"/>
              <a:t>presented</a:t>
            </a:r>
            <a:r>
              <a:rPr lang="it-IT" dirty="0" smtClean="0"/>
              <a:t> by </a:t>
            </a:r>
            <a:r>
              <a:rPr lang="it-IT" dirty="0" err="1" smtClean="0"/>
              <a:t>Nakahata</a:t>
            </a:r>
            <a:r>
              <a:rPr lang="it-IT" dirty="0" smtClean="0"/>
              <a:t>-san </a:t>
            </a:r>
            <a:r>
              <a:rPr lang="it-IT" dirty="0" err="1" smtClean="0"/>
              <a:t>at</a:t>
            </a:r>
            <a:endParaRPr lang="it-IT" dirty="0" smtClean="0"/>
          </a:p>
          <a:p>
            <a:r>
              <a:rPr lang="it-IT" dirty="0" err="1" smtClean="0"/>
              <a:t>Neutel</a:t>
            </a:r>
            <a:r>
              <a:rPr lang="it-IT" dirty="0" smtClean="0"/>
              <a:t> 2015</a:t>
            </a:r>
          </a:p>
          <a:p>
            <a:r>
              <a:rPr lang="it-IT" dirty="0" smtClean="0"/>
              <a:t>HK </a:t>
            </a:r>
            <a:r>
              <a:rPr lang="it-IT" dirty="0" err="1" smtClean="0"/>
              <a:t>sensitivity</a:t>
            </a:r>
            <a:r>
              <a:rPr lang="it-IT" dirty="0" smtClean="0"/>
              <a:t> by far the best Spin </a:t>
            </a:r>
            <a:r>
              <a:rPr lang="it-IT" dirty="0" err="1" smtClean="0"/>
              <a:t>Dependent</a:t>
            </a:r>
            <a:r>
              <a:rPr lang="it-IT" dirty="0" smtClean="0"/>
              <a:t> (SD) and </a:t>
            </a:r>
            <a:r>
              <a:rPr lang="it-IT" dirty="0" err="1" smtClean="0"/>
              <a:t>very</a:t>
            </a:r>
            <a:endParaRPr lang="it-IT" dirty="0" smtClean="0"/>
          </a:p>
          <a:p>
            <a:r>
              <a:rPr lang="it-IT" dirty="0"/>
              <a:t>c</a:t>
            </a:r>
            <a:r>
              <a:rPr lang="it-IT" dirty="0" smtClean="0"/>
              <a:t>ompetitive in the SI </a:t>
            </a:r>
            <a:r>
              <a:rPr lang="it-IT" dirty="0" err="1" smtClean="0"/>
              <a:t>low</a:t>
            </a:r>
            <a:r>
              <a:rPr lang="it-IT" dirty="0" smtClean="0"/>
              <a:t> WIMP mass </a:t>
            </a:r>
            <a:r>
              <a:rPr lang="it-IT" dirty="0" err="1" smtClean="0"/>
              <a:t>region</a:t>
            </a:r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10" y="3158970"/>
            <a:ext cx="8541868" cy="31206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496" y="188640"/>
            <a:ext cx="2142504" cy="293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74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FA7A-F70C-402D-BD89-FAB71386797B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1 July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570" y="233645"/>
            <a:ext cx="3258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/>
              <a:t>Astrophysical</a:t>
            </a:r>
            <a:r>
              <a:rPr lang="fr-CH" sz="2400" b="1" dirty="0" smtClean="0"/>
              <a:t> neutrinos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6515" y="1043735"/>
            <a:ext cx="44644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r>
              <a:rPr lang="it-IT" b="1" dirty="0" smtClean="0"/>
              <a:t>SUPERNOVAE</a:t>
            </a:r>
          </a:p>
          <a:p>
            <a:endParaRPr lang="it-IT" sz="2000" dirty="0"/>
          </a:p>
          <a:p>
            <a:r>
              <a:rPr lang="it-IT" sz="2000" dirty="0" smtClean="0"/>
              <a:t>Mainly </a:t>
            </a:r>
            <a:r>
              <a:rPr lang="it-IT" sz="2000" dirty="0">
                <a:sym typeface="Symbol"/>
              </a:rPr>
              <a:t></a:t>
            </a:r>
            <a:r>
              <a:rPr lang="it-IT" sz="2000" dirty="0" smtClean="0">
                <a:latin typeface="Symbol" panose="05050102010706020507" pitchFamily="18" charset="2"/>
              </a:rPr>
              <a:t>n</a:t>
            </a:r>
            <a:r>
              <a:rPr lang="it-IT" sz="2000" baseline="-25000" dirty="0" smtClean="0"/>
              <a:t>e</a:t>
            </a:r>
            <a:r>
              <a:rPr lang="it-IT" sz="2000" dirty="0" smtClean="0"/>
              <a:t> </a:t>
            </a:r>
            <a:r>
              <a:rPr lang="it-IT" sz="2000" dirty="0" smtClean="0"/>
              <a:t>from </a:t>
            </a:r>
            <a:r>
              <a:rPr lang="it-IT" sz="2000" dirty="0" smtClean="0">
                <a:sym typeface="Symbol"/>
              </a:rPr>
              <a:t></a:t>
            </a:r>
            <a:r>
              <a:rPr lang="it-IT" sz="2000" dirty="0" smtClean="0">
                <a:latin typeface="Symbol" panose="05050102010706020507" pitchFamily="18" charset="2"/>
              </a:rPr>
              <a:t>n</a:t>
            </a:r>
            <a:r>
              <a:rPr lang="it-IT" sz="2000" baseline="-25000" dirty="0" smtClean="0"/>
              <a:t>e</a:t>
            </a:r>
            <a:r>
              <a:rPr lang="it-IT" sz="2000" dirty="0" smtClean="0"/>
              <a:t> </a:t>
            </a:r>
            <a:r>
              <a:rPr lang="it-IT" sz="2000" dirty="0" smtClean="0"/>
              <a:t>p </a:t>
            </a:r>
            <a:r>
              <a:rPr lang="it-IT" dirty="0" smtClean="0"/>
              <a:t>→</a:t>
            </a:r>
            <a:r>
              <a:rPr lang="it-IT" sz="2000" dirty="0" smtClean="0"/>
              <a:t> e</a:t>
            </a:r>
            <a:r>
              <a:rPr lang="it-IT" sz="2000" baseline="30000" dirty="0" smtClean="0"/>
              <a:t>+</a:t>
            </a:r>
            <a:r>
              <a:rPr lang="it-IT" sz="2000" dirty="0" smtClean="0"/>
              <a:t> </a:t>
            </a:r>
            <a:r>
              <a:rPr lang="it-IT" sz="2000" dirty="0" smtClean="0"/>
              <a:t>n</a:t>
            </a:r>
          </a:p>
          <a:p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 smtClean="0"/>
              <a:t>Burst</a:t>
            </a:r>
            <a:r>
              <a:rPr lang="it-IT" sz="2000" dirty="0" smtClean="0"/>
              <a:t> from </a:t>
            </a:r>
            <a:r>
              <a:rPr lang="it-IT" sz="2000" dirty="0" err="1" smtClean="0"/>
              <a:t>galactic</a:t>
            </a:r>
            <a:r>
              <a:rPr lang="it-IT" sz="2000" dirty="0" smtClean="0"/>
              <a:t> center (10 </a:t>
            </a:r>
            <a:r>
              <a:rPr lang="it-IT" sz="2000" dirty="0" err="1" smtClean="0"/>
              <a:t>kpc</a:t>
            </a:r>
            <a:r>
              <a:rPr lang="it-IT" sz="2000" dirty="0" smtClean="0"/>
              <a:t>)</a:t>
            </a:r>
          </a:p>
          <a:p>
            <a:r>
              <a:rPr lang="it-IT" sz="2000" dirty="0"/>
              <a:t> </a:t>
            </a:r>
            <a:r>
              <a:rPr lang="it-IT" sz="2000" dirty="0" smtClean="0"/>
              <a:t>          170,000 – 260,000 </a:t>
            </a:r>
            <a:r>
              <a:rPr lang="it-IT" sz="2000" dirty="0" smtClean="0">
                <a:latin typeface="Symbol" panose="05050102010706020507" pitchFamily="18" charset="2"/>
              </a:rPr>
              <a:t>n</a:t>
            </a:r>
            <a:r>
              <a:rPr lang="it-IT" sz="2000" dirty="0" smtClean="0"/>
              <a:t>’s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 smtClean="0"/>
              <a:t>Burst</a:t>
            </a:r>
            <a:r>
              <a:rPr lang="it-IT" sz="2000" dirty="0" smtClean="0"/>
              <a:t> from Andromeda </a:t>
            </a:r>
            <a:r>
              <a:rPr lang="it-IT" sz="2000" dirty="0" err="1" smtClean="0"/>
              <a:t>Galaxy</a:t>
            </a:r>
            <a:endParaRPr lang="it-IT" sz="2000" dirty="0" smtClean="0"/>
          </a:p>
          <a:p>
            <a:r>
              <a:rPr lang="it-IT" sz="2000" dirty="0" smtClean="0"/>
              <a:t>            30 – 50 </a:t>
            </a:r>
            <a:r>
              <a:rPr lang="it-IT" sz="2000" dirty="0" smtClean="0">
                <a:latin typeface="Symbol" panose="05050102010706020507" pitchFamily="18" charset="2"/>
              </a:rPr>
              <a:t>n</a:t>
            </a:r>
            <a:r>
              <a:rPr lang="it-IT" sz="2000" dirty="0" smtClean="0"/>
              <a:t>’s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Supernova </a:t>
            </a:r>
            <a:r>
              <a:rPr lang="it-IT" sz="2000" dirty="0" err="1" smtClean="0"/>
              <a:t>relic</a:t>
            </a:r>
            <a:r>
              <a:rPr lang="it-IT" sz="2000" dirty="0" smtClean="0"/>
              <a:t> </a:t>
            </a:r>
            <a:r>
              <a:rPr lang="it-IT" sz="2000" dirty="0" smtClean="0">
                <a:latin typeface="Symbol" panose="05050102010706020507" pitchFamily="18" charset="2"/>
              </a:rPr>
              <a:t>n</a:t>
            </a:r>
          </a:p>
          <a:p>
            <a:r>
              <a:rPr lang="it-IT" sz="2000" dirty="0"/>
              <a:t> </a:t>
            </a:r>
            <a:r>
              <a:rPr lang="it-IT" sz="2000" dirty="0" smtClean="0"/>
              <a:t>           890 in 10 </a:t>
            </a:r>
            <a:r>
              <a:rPr lang="it-IT" sz="2000" dirty="0" smtClean="0"/>
              <a:t>years</a:t>
            </a:r>
          </a:p>
          <a:p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5067055" y="4014065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aseline="30000" dirty="0" smtClean="0"/>
              <a:t>8</a:t>
            </a:r>
            <a:r>
              <a:rPr lang="it-IT" dirty="0" smtClean="0"/>
              <a:t>B </a:t>
            </a:r>
            <a:r>
              <a:rPr lang="el-GR" dirty="0" smtClean="0"/>
              <a:t>ν </a:t>
            </a:r>
            <a:r>
              <a:rPr lang="it-IT" dirty="0" smtClean="0"/>
              <a:t>from </a:t>
            </a:r>
            <a:r>
              <a:rPr lang="it-IT" dirty="0" err="1" smtClean="0"/>
              <a:t>Sun</a:t>
            </a:r>
            <a:endParaRPr lang="it-IT" dirty="0" smtClean="0"/>
          </a:p>
          <a:p>
            <a:r>
              <a:rPr lang="it-IT" dirty="0"/>
              <a:t> </a:t>
            </a:r>
            <a:r>
              <a:rPr lang="it-IT" dirty="0" smtClean="0"/>
              <a:t>  200 </a:t>
            </a:r>
            <a:r>
              <a:rPr lang="it-IT" dirty="0" smtClean="0">
                <a:latin typeface="Symbol" panose="05050102010706020507" pitchFamily="18" charset="2"/>
              </a:rPr>
              <a:t>n</a:t>
            </a:r>
            <a:r>
              <a:rPr lang="it-IT" dirty="0" smtClean="0"/>
              <a:t>’s/</a:t>
            </a:r>
            <a:r>
              <a:rPr lang="it-IT" dirty="0" err="1" smtClean="0"/>
              <a:t>day</a:t>
            </a:r>
            <a:r>
              <a:rPr lang="it-IT" dirty="0" smtClean="0"/>
              <a:t> @ 7 </a:t>
            </a:r>
            <a:r>
              <a:rPr lang="it-IT" dirty="0" err="1" smtClean="0"/>
              <a:t>MeV</a:t>
            </a:r>
            <a:r>
              <a:rPr lang="it-IT" dirty="0" smtClean="0"/>
              <a:t> </a:t>
            </a:r>
            <a:r>
              <a:rPr lang="it-IT" dirty="0" err="1" smtClean="0"/>
              <a:t>threshold</a:t>
            </a:r>
            <a:endParaRPr lang="it-IT" dirty="0" smtClean="0"/>
          </a:p>
          <a:p>
            <a:endParaRPr lang="it-IT" dirty="0"/>
          </a:p>
          <a:p>
            <a:r>
              <a:rPr lang="it-IT" dirty="0" err="1" smtClean="0"/>
              <a:t>Allows</a:t>
            </a:r>
            <a:r>
              <a:rPr lang="it-IT" dirty="0" smtClean="0"/>
              <a:t> </a:t>
            </a:r>
            <a:r>
              <a:rPr lang="it-IT" dirty="0" err="1" smtClean="0"/>
              <a:t>detailed</a:t>
            </a:r>
            <a:r>
              <a:rPr lang="it-IT" dirty="0" smtClean="0"/>
              <a:t> </a:t>
            </a:r>
            <a:r>
              <a:rPr lang="it-IT" dirty="0" err="1" smtClean="0"/>
              <a:t>day</a:t>
            </a:r>
            <a:r>
              <a:rPr lang="it-IT" dirty="0" smtClean="0"/>
              <a:t>/night </a:t>
            </a:r>
            <a:r>
              <a:rPr lang="it-IT" dirty="0" err="1" smtClean="0"/>
              <a:t>studies</a:t>
            </a:r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5112060" y="3474005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SOLAR NEUTRINOS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770389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FA7A-F70C-402D-BD89-FAB71386797B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1 July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1590" y="278650"/>
            <a:ext cx="2026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CONCLUSIONS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8496" y="818710"/>
            <a:ext cx="886550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The T2K/NA61 program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extremely</a:t>
            </a:r>
            <a:r>
              <a:rPr lang="fr-CH" b="1" dirty="0" smtClean="0"/>
              <a:t> </a:t>
            </a:r>
            <a:r>
              <a:rPr lang="fr-CH" b="1" dirty="0" err="1" smtClean="0"/>
              <a:t>successful</a:t>
            </a:r>
            <a:r>
              <a:rPr lang="fr-CH" b="1" dirty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great</a:t>
            </a:r>
            <a:r>
              <a:rPr lang="fr-CH" b="1" dirty="0" smtClean="0"/>
              <a:t> </a:t>
            </a:r>
            <a:r>
              <a:rPr lang="fr-CH" b="1" dirty="0" err="1" smtClean="0"/>
              <a:t>synergy</a:t>
            </a:r>
            <a:r>
              <a:rPr lang="fr-CH" b="1" dirty="0" smtClean="0"/>
              <a:t> </a:t>
            </a:r>
            <a:r>
              <a:rPr lang="fr-CH" b="1" dirty="0" err="1" smtClean="0"/>
              <a:t>between</a:t>
            </a:r>
            <a:r>
              <a:rPr lang="fr-CH" b="1" dirty="0" smtClean="0"/>
              <a:t> </a:t>
            </a:r>
          </a:p>
          <a:p>
            <a:r>
              <a:rPr lang="fr-CH" b="1" dirty="0" err="1" smtClean="0"/>
              <a:t>swiss</a:t>
            </a:r>
            <a:r>
              <a:rPr lang="fr-CH" b="1" dirty="0" smtClean="0"/>
              <a:t> groups </a:t>
            </a:r>
            <a:r>
              <a:rPr lang="fr-CH" b="1" dirty="0" smtClean="0">
                <a:sym typeface="Wingdings" panose="05000000000000000000" pitchFamily="2" charset="2"/>
              </a:rPr>
              <a:t> </a:t>
            </a:r>
            <a:r>
              <a:rPr lang="fr-CH" b="1" dirty="0" err="1" smtClean="0">
                <a:sym typeface="Wingdings" panose="05000000000000000000" pitchFamily="2" charset="2"/>
              </a:rPr>
              <a:t>discovery</a:t>
            </a:r>
            <a:r>
              <a:rPr lang="fr-CH" b="1" dirty="0" smtClean="0">
                <a:sym typeface="Wingdings" panose="05000000000000000000" pitchFamily="2" charset="2"/>
              </a:rPr>
              <a:t> of </a:t>
            </a:r>
            <a:r>
              <a:rPr lang="fr-CH" b="1" dirty="0" smtClean="0">
                <a:sym typeface="Symbol"/>
              </a:rPr>
              <a:t></a:t>
            </a:r>
            <a:r>
              <a:rPr lang="fr-CH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</a:t>
            </a:r>
            <a:r>
              <a:rPr lang="fr-CH" b="1" dirty="0" smtClean="0">
                <a:sym typeface="Symbol"/>
              </a:rPr>
              <a:t></a:t>
            </a:r>
            <a:r>
              <a:rPr lang="fr-CH" b="1" baseline="-25000" dirty="0" smtClean="0">
                <a:solidFill>
                  <a:srgbClr val="FF0000"/>
                </a:solidFill>
                <a:sym typeface="Symbol"/>
              </a:rPr>
              <a:t>e</a:t>
            </a:r>
            <a:r>
              <a:rPr lang="fr-CH" b="1" dirty="0" smtClean="0">
                <a:sym typeface="Symbol"/>
              </a:rPr>
              <a:t> oscillation!</a:t>
            </a:r>
            <a:endParaRPr lang="fr-CH" b="1" dirty="0" smtClean="0"/>
          </a:p>
          <a:p>
            <a:endParaRPr lang="fr-CH" dirty="0"/>
          </a:p>
          <a:p>
            <a:r>
              <a:rPr lang="fr-CH" b="1" dirty="0" smtClean="0"/>
              <a:t>JPARC </a:t>
            </a:r>
            <a:r>
              <a:rPr lang="fr-CH" b="1" dirty="0" err="1" smtClean="0"/>
              <a:t>accelerator</a:t>
            </a:r>
            <a:r>
              <a:rPr lang="fr-CH" b="1" dirty="0" smtClean="0"/>
              <a:t> </a:t>
            </a:r>
            <a:r>
              <a:rPr lang="fr-CH" b="1" dirty="0" err="1" smtClean="0"/>
              <a:t>improvements</a:t>
            </a:r>
            <a:r>
              <a:rPr lang="fr-CH" b="1" dirty="0" smtClean="0"/>
              <a:t> and prospects are </a:t>
            </a:r>
            <a:r>
              <a:rPr lang="fr-CH" b="1" dirty="0" err="1" smtClean="0"/>
              <a:t>now</a:t>
            </a:r>
            <a:r>
              <a:rPr lang="fr-CH" b="1" dirty="0" smtClean="0"/>
              <a:t> impressive. </a:t>
            </a:r>
          </a:p>
          <a:p>
            <a:r>
              <a:rPr lang="fr-CH" dirty="0" smtClean="0"/>
              <a:t>   </a:t>
            </a:r>
            <a:r>
              <a:rPr lang="fr-CH" dirty="0" err="1" smtClean="0"/>
              <a:t>Experiment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run</a:t>
            </a:r>
            <a:r>
              <a:rPr lang="fr-CH" dirty="0" smtClean="0"/>
              <a:t> </a:t>
            </a:r>
            <a:r>
              <a:rPr lang="fr-CH" dirty="0" err="1" smtClean="0"/>
              <a:t>another</a:t>
            </a:r>
            <a:r>
              <a:rPr lang="fr-CH" dirty="0" smtClean="0"/>
              <a:t> factor 9 (</a:t>
            </a:r>
            <a:r>
              <a:rPr lang="fr-CH" dirty="0" err="1" smtClean="0"/>
              <a:t>approved</a:t>
            </a:r>
            <a:r>
              <a:rPr lang="fr-CH" dirty="0" smtClean="0"/>
              <a:t>) or more over </a:t>
            </a:r>
            <a:r>
              <a:rPr lang="fr-CH" dirty="0" err="1" smtClean="0"/>
              <a:t>present</a:t>
            </a:r>
            <a:r>
              <a:rPr lang="fr-CH" dirty="0" smtClean="0"/>
              <a:t> </a:t>
            </a:r>
            <a:r>
              <a:rPr lang="fr-CH" dirty="0" err="1" smtClean="0"/>
              <a:t>exposure</a:t>
            </a:r>
            <a:endParaRPr lang="fr-CH" dirty="0" smtClean="0"/>
          </a:p>
          <a:p>
            <a:r>
              <a:rPr lang="fr-CH" dirty="0" smtClean="0">
                <a:sym typeface="Wingdings" panose="05000000000000000000" pitchFamily="2" charset="2"/>
              </a:rPr>
              <a:t>  </a:t>
            </a:r>
            <a:r>
              <a:rPr lang="fr-CH" dirty="0" err="1">
                <a:sym typeface="Wingdings" panose="05000000000000000000" pitchFamily="2" charset="2"/>
              </a:rPr>
              <a:t>determination</a:t>
            </a:r>
            <a:r>
              <a:rPr lang="fr-CH" dirty="0">
                <a:sym typeface="Wingdings" panose="05000000000000000000" pitchFamily="2" charset="2"/>
              </a:rPr>
              <a:t> of mass </a:t>
            </a:r>
            <a:r>
              <a:rPr lang="fr-CH" dirty="0" err="1">
                <a:sym typeface="Wingdings" panose="05000000000000000000" pitchFamily="2" charset="2"/>
              </a:rPr>
              <a:t>hierarchy</a:t>
            </a:r>
            <a:r>
              <a:rPr lang="fr-CH" dirty="0">
                <a:sym typeface="Wingdings" panose="05000000000000000000" pitchFamily="2" charset="2"/>
              </a:rPr>
              <a:t> and </a:t>
            </a:r>
            <a:r>
              <a:rPr lang="fr-CH" dirty="0" err="1">
                <a:sym typeface="Wingdings" panose="05000000000000000000" pitchFamily="2" charset="2"/>
              </a:rPr>
              <a:t>even</a:t>
            </a:r>
            <a:r>
              <a:rPr lang="fr-CH" dirty="0">
                <a:sym typeface="Wingdings" panose="05000000000000000000" pitchFamily="2" charset="2"/>
              </a:rPr>
              <a:t> first </a:t>
            </a:r>
            <a:r>
              <a:rPr lang="fr-CH" dirty="0" err="1">
                <a:sym typeface="Wingdings" panose="05000000000000000000" pitchFamily="2" charset="2"/>
              </a:rPr>
              <a:t>evidence</a:t>
            </a:r>
            <a:r>
              <a:rPr lang="fr-CH" dirty="0">
                <a:sym typeface="Wingdings" panose="05000000000000000000" pitchFamily="2" charset="2"/>
              </a:rPr>
              <a:t> for CPV are possible</a:t>
            </a:r>
            <a:endParaRPr lang="fr-CH" dirty="0"/>
          </a:p>
          <a:p>
            <a:r>
              <a:rPr lang="fr-CH" b="1" dirty="0" smtClean="0"/>
              <a:t>Upgrade of </a:t>
            </a:r>
            <a:r>
              <a:rPr lang="fr-CH" b="1" dirty="0" err="1" smtClean="0"/>
              <a:t>near</a:t>
            </a:r>
            <a:r>
              <a:rPr lang="fr-CH" b="1" dirty="0" smtClean="0"/>
              <a:t> detector </a:t>
            </a:r>
            <a:r>
              <a:rPr lang="fr-CH" b="1" dirty="0" err="1" smtClean="0"/>
              <a:t>very</a:t>
            </a:r>
            <a:r>
              <a:rPr lang="fr-CH" b="1" dirty="0" smtClean="0"/>
              <a:t> </a:t>
            </a:r>
            <a:r>
              <a:rPr lang="fr-CH" b="1" dirty="0" err="1" smtClean="0"/>
              <a:t>well</a:t>
            </a:r>
            <a:r>
              <a:rPr lang="fr-CH" b="1" dirty="0" smtClean="0"/>
              <a:t> </a:t>
            </a:r>
            <a:r>
              <a:rPr lang="fr-CH" b="1" dirty="0" err="1" smtClean="0"/>
              <a:t>justified</a:t>
            </a:r>
            <a:r>
              <a:rPr lang="fr-CH" b="1" dirty="0" smtClean="0"/>
              <a:t> and </a:t>
            </a:r>
            <a:r>
              <a:rPr lang="fr-CH" b="1" dirty="0" err="1" smtClean="0"/>
              <a:t>being</a:t>
            </a:r>
            <a:r>
              <a:rPr lang="fr-CH" b="1" dirty="0" smtClean="0"/>
              <a:t> </a:t>
            </a:r>
            <a:r>
              <a:rPr lang="fr-CH" b="1" dirty="0" err="1" smtClean="0"/>
              <a:t>organized</a:t>
            </a:r>
            <a:r>
              <a:rPr lang="fr-CH" b="1" dirty="0" smtClean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we</a:t>
            </a:r>
            <a:r>
              <a:rPr lang="fr-CH" dirty="0" smtClean="0"/>
              <a:t> lead)</a:t>
            </a:r>
          </a:p>
          <a:p>
            <a:endParaRPr lang="fr-CH" b="1" dirty="0" smtClean="0"/>
          </a:p>
          <a:p>
            <a:r>
              <a:rPr lang="fr-CH" b="1" dirty="0" err="1" smtClean="0"/>
              <a:t>HyperK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an upgrade by a </a:t>
            </a:r>
            <a:r>
              <a:rPr lang="fr-CH" b="1" dirty="0" err="1" smtClean="0"/>
              <a:t>further</a:t>
            </a:r>
            <a:r>
              <a:rPr lang="fr-CH" b="1" dirty="0" smtClean="0"/>
              <a:t> factor 25. It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highly</a:t>
            </a:r>
            <a:r>
              <a:rPr lang="fr-CH" b="1" dirty="0" smtClean="0"/>
              <a:t> </a:t>
            </a:r>
            <a:r>
              <a:rPr lang="fr-CH" b="1" dirty="0" err="1" smtClean="0"/>
              <a:t>placed</a:t>
            </a:r>
            <a:r>
              <a:rPr lang="fr-CH" b="1" dirty="0" smtClean="0"/>
              <a:t> on </a:t>
            </a:r>
            <a:r>
              <a:rPr lang="fr-CH" b="1" dirty="0" err="1" smtClean="0"/>
              <a:t>Japan</a:t>
            </a:r>
            <a:r>
              <a:rPr lang="fr-CH" b="1" dirty="0" smtClean="0"/>
              <a:t> road </a:t>
            </a:r>
            <a:r>
              <a:rPr lang="fr-CH" b="1" dirty="0" err="1" smtClean="0"/>
              <a:t>map</a:t>
            </a:r>
            <a:r>
              <a:rPr lang="fr-CH" b="1" dirty="0" smtClean="0"/>
              <a:t>.</a:t>
            </a:r>
            <a:endParaRPr lang="fr-CH" dirty="0"/>
          </a:p>
          <a:p>
            <a:r>
              <a:rPr lang="fr-CH" dirty="0" smtClean="0"/>
              <a:t>    </a:t>
            </a:r>
            <a:r>
              <a:rPr lang="fr-CH" dirty="0" err="1" smtClean="0"/>
              <a:t>Swiss</a:t>
            </a:r>
            <a:r>
              <a:rPr lang="fr-CH" dirty="0" smtClean="0"/>
              <a:t> groups (UNIGE, UNIBE) are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engaged</a:t>
            </a:r>
            <a:r>
              <a:rPr lang="fr-CH" dirty="0" smtClean="0"/>
              <a:t> in the </a:t>
            </a:r>
            <a:r>
              <a:rPr lang="fr-CH" dirty="0" err="1" smtClean="0"/>
              <a:t>preparation</a:t>
            </a:r>
            <a:r>
              <a:rPr lang="fr-CH" dirty="0" smtClean="0"/>
              <a:t> of the CDR and </a:t>
            </a:r>
          </a:p>
          <a:p>
            <a:r>
              <a:rPr lang="fr-CH" dirty="0" smtClean="0"/>
              <a:t>    look </a:t>
            </a:r>
            <a:r>
              <a:rPr lang="fr-CH" dirty="0" err="1" smtClean="0"/>
              <a:t>forward</a:t>
            </a:r>
            <a:r>
              <a:rPr lang="fr-CH" dirty="0" smtClean="0"/>
              <a:t> to major contribution to </a:t>
            </a:r>
            <a:r>
              <a:rPr lang="fr-CH" dirty="0" err="1" smtClean="0"/>
              <a:t>electronics</a:t>
            </a:r>
            <a:r>
              <a:rPr lang="fr-CH" dirty="0" smtClean="0"/>
              <a:t>, DAQ, trigger</a:t>
            </a:r>
          </a:p>
          <a:p>
            <a:r>
              <a:rPr lang="fr-CH" dirty="0" smtClean="0"/>
              <a:t>     </a:t>
            </a:r>
            <a:r>
              <a:rPr lang="fr-CH" dirty="0" err="1" smtClean="0"/>
              <a:t>Unlike</a:t>
            </a:r>
            <a:r>
              <a:rPr lang="fr-CH" dirty="0" smtClean="0"/>
              <a:t> T2K vs SK,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implies</a:t>
            </a:r>
            <a:r>
              <a:rPr lang="fr-CH" dirty="0" smtClean="0"/>
              <a:t> full participation to </a:t>
            </a:r>
            <a:r>
              <a:rPr lang="fr-CH" dirty="0" err="1" smtClean="0"/>
              <a:t>beam</a:t>
            </a:r>
            <a:r>
              <a:rPr lang="fr-CH" dirty="0" smtClean="0"/>
              <a:t> and non-</a:t>
            </a:r>
            <a:r>
              <a:rPr lang="fr-CH" dirty="0" err="1" smtClean="0"/>
              <a:t>accelerator</a:t>
            </a:r>
            <a:r>
              <a:rPr lang="fr-CH" dirty="0" smtClean="0"/>
              <a:t> program</a:t>
            </a:r>
          </a:p>
          <a:p>
            <a:endParaRPr lang="fr-CH" dirty="0" smtClean="0"/>
          </a:p>
          <a:p>
            <a:r>
              <a:rPr lang="fr-CH" b="1" dirty="0" smtClean="0"/>
              <a:t>HYPERK </a:t>
            </a:r>
            <a:r>
              <a:rPr lang="fr-CH" b="1" dirty="0" err="1" smtClean="0"/>
              <a:t>is</a:t>
            </a:r>
            <a:r>
              <a:rPr lang="fr-CH" b="1" dirty="0" smtClean="0"/>
              <a:t> a </a:t>
            </a:r>
            <a:r>
              <a:rPr lang="fr-CH" b="1" dirty="0" err="1" smtClean="0"/>
              <a:t>highly</a:t>
            </a:r>
            <a:r>
              <a:rPr lang="fr-CH" b="1" dirty="0" smtClean="0"/>
              <a:t> </a:t>
            </a:r>
            <a:r>
              <a:rPr lang="fr-CH" b="1" dirty="0" err="1" smtClean="0"/>
              <a:t>competitive</a:t>
            </a:r>
            <a:r>
              <a:rPr lang="fr-CH" b="1" dirty="0" smtClean="0"/>
              <a:t> for the </a:t>
            </a:r>
            <a:r>
              <a:rPr lang="fr-CH" b="1" dirty="0" err="1" smtClean="0"/>
              <a:t>study</a:t>
            </a:r>
            <a:r>
              <a:rPr lang="fr-CH" b="1" dirty="0" smtClean="0"/>
              <a:t> of neutrino oscillations (</a:t>
            </a:r>
            <a:r>
              <a:rPr lang="fr-CH" b="1" dirty="0" err="1" smtClean="0"/>
              <a:t>discovery</a:t>
            </a:r>
            <a:r>
              <a:rPr lang="fr-CH" b="1" dirty="0" smtClean="0"/>
              <a:t> of CPV) </a:t>
            </a:r>
          </a:p>
          <a:p>
            <a:r>
              <a:rPr lang="fr-CH" dirty="0" smtClean="0"/>
              <a:t>  + </a:t>
            </a:r>
            <a:r>
              <a:rPr lang="fr-CH" dirty="0" err="1" smtClean="0"/>
              <a:t>unparalleled</a:t>
            </a:r>
            <a:r>
              <a:rPr lang="fr-CH" dirty="0" smtClean="0"/>
              <a:t> program for proton </a:t>
            </a:r>
            <a:r>
              <a:rPr lang="fr-CH" dirty="0" err="1" smtClean="0"/>
              <a:t>decay</a:t>
            </a:r>
            <a:r>
              <a:rPr lang="fr-CH" dirty="0" smtClean="0"/>
              <a:t>, </a:t>
            </a:r>
            <a:r>
              <a:rPr lang="fr-CH" dirty="0" err="1" smtClean="0"/>
              <a:t>supernovae</a:t>
            </a:r>
            <a:r>
              <a:rPr lang="fr-CH" dirty="0" smtClean="0"/>
              <a:t> observations (</a:t>
            </a:r>
            <a:r>
              <a:rPr lang="fr-CH" dirty="0" err="1" smtClean="0"/>
              <a:t>near</a:t>
            </a:r>
            <a:r>
              <a:rPr lang="fr-CH" dirty="0" smtClean="0"/>
              <a:t> and </a:t>
            </a:r>
            <a:r>
              <a:rPr lang="fr-CH" dirty="0" err="1" smtClean="0"/>
              <a:t>relic</a:t>
            </a:r>
            <a:r>
              <a:rPr lang="fr-CH" dirty="0" smtClean="0"/>
              <a:t>) </a:t>
            </a:r>
          </a:p>
          <a:p>
            <a:r>
              <a:rPr lang="fr-CH" dirty="0" smtClean="0"/>
              <a:t>      and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astrophysical</a:t>
            </a:r>
            <a:r>
              <a:rPr lang="fr-CH" dirty="0" smtClean="0"/>
              <a:t> sources. </a:t>
            </a:r>
          </a:p>
          <a:p>
            <a:endParaRPr lang="fr-CH" dirty="0"/>
          </a:p>
          <a:p>
            <a:r>
              <a:rPr lang="fr-CH" b="1" dirty="0" smtClean="0"/>
              <a:t>DUNE and </a:t>
            </a:r>
            <a:r>
              <a:rPr lang="fr-CH" b="1" dirty="0" err="1" smtClean="0"/>
              <a:t>HyperK</a:t>
            </a:r>
            <a:r>
              <a:rPr lang="fr-CH" b="1" dirty="0" smtClean="0"/>
              <a:t> are </a:t>
            </a:r>
            <a:r>
              <a:rPr lang="fr-CH" b="1" dirty="0" err="1" smtClean="0"/>
              <a:t>certainly</a:t>
            </a:r>
            <a:r>
              <a:rPr lang="fr-CH" b="1" dirty="0" smtClean="0"/>
              <a:t> </a:t>
            </a:r>
            <a:r>
              <a:rPr lang="fr-CH" b="1" dirty="0" err="1" smtClean="0"/>
              <a:t>complementary</a:t>
            </a:r>
            <a:r>
              <a:rPr lang="fr-CH" dirty="0"/>
              <a:t> </a:t>
            </a:r>
            <a:r>
              <a:rPr lang="fr-CH" dirty="0" smtClean="0"/>
              <a:t>and match </a:t>
            </a:r>
            <a:r>
              <a:rPr lang="fr-CH" dirty="0" err="1" smtClean="0"/>
              <a:t>differently</a:t>
            </a:r>
            <a:r>
              <a:rPr lang="fr-CH" dirty="0" smtClean="0"/>
              <a:t> the </a:t>
            </a:r>
            <a:r>
              <a:rPr lang="fr-CH" dirty="0" err="1" smtClean="0"/>
              <a:t>competence</a:t>
            </a:r>
            <a:r>
              <a:rPr lang="fr-CH" dirty="0" smtClean="0"/>
              <a:t> of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swiss</a:t>
            </a:r>
            <a:r>
              <a:rPr lang="fr-CH" dirty="0" smtClean="0"/>
              <a:t> neutrino groups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234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015" y="368660"/>
            <a:ext cx="4127500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07A8-0F99-4EFC-8275-96268286ECD9}" type="datetime3">
              <a:rPr lang="en-US" smtClean="0"/>
              <a:t>30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24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8" y="143635"/>
            <a:ext cx="4543865" cy="564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1610" y="5769260"/>
            <a:ext cx="26804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2012 </a:t>
            </a:r>
            <a:r>
              <a:rPr lang="fr-CH" dirty="0" err="1" smtClean="0"/>
              <a:t>with</a:t>
            </a:r>
            <a:r>
              <a:rPr lang="fr-CH" dirty="0" smtClean="0"/>
              <a:t> 2007 NA61 data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40462" y="5544235"/>
            <a:ext cx="342699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2</a:t>
            </a:r>
            <a:r>
              <a:rPr lang="fr-CH" dirty="0" smtClean="0"/>
              <a:t>015 version </a:t>
            </a:r>
            <a:r>
              <a:rPr lang="fr-CH" dirty="0" err="1" smtClean="0"/>
              <a:t>with</a:t>
            </a:r>
            <a:r>
              <a:rPr lang="fr-CH" dirty="0" smtClean="0"/>
              <a:t> 2009 NA61 data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67055" y="5949280"/>
            <a:ext cx="388196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NA61 performance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further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improved</a:t>
            </a:r>
            <a:r>
              <a:rPr lang="fr-CH" dirty="0" smtClean="0"/>
              <a:t>,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Silvestro’s</a:t>
            </a:r>
            <a:r>
              <a:rPr lang="fr-CH" dirty="0" smtClean="0"/>
              <a:t> talk </a:t>
            </a:r>
            <a:r>
              <a:rPr lang="fr-CH" dirty="0" err="1" smtClean="0"/>
              <a:t>tomorrow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62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D8594-9458-4EB4-B5BF-34719B679C41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0"/>
            <a:ext cx="2323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>
                <a:solidFill>
                  <a:prstClr val="black"/>
                </a:solidFill>
              </a:rPr>
              <a:t>What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 err="1">
                <a:solidFill>
                  <a:prstClr val="black"/>
                </a:solidFill>
              </a:rPr>
              <a:t>is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 err="1">
                <a:solidFill>
                  <a:prstClr val="black"/>
                </a:solidFill>
              </a:rPr>
              <a:t>missing</a:t>
            </a:r>
            <a:r>
              <a:rPr lang="fr-CH" sz="2400" b="1" dirty="0">
                <a:solidFill>
                  <a:prstClr val="black"/>
                </a:solidFill>
              </a:rPr>
              <a:t>?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38690"/>
            <a:ext cx="918102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400" b="1" dirty="0" err="1" smtClean="0">
                <a:solidFill>
                  <a:prstClr val="black"/>
                </a:solidFill>
              </a:rPr>
              <a:t>Present</a:t>
            </a:r>
            <a:r>
              <a:rPr lang="fr-CH" sz="2400" b="1" dirty="0" smtClean="0">
                <a:solidFill>
                  <a:prstClr val="black"/>
                </a:solidFill>
              </a:rPr>
              <a:t> </a:t>
            </a:r>
            <a:r>
              <a:rPr lang="fr-CH" sz="2400" b="1" dirty="0" err="1">
                <a:solidFill>
                  <a:prstClr val="black"/>
                </a:solidFill>
              </a:rPr>
              <a:t>systematics</a:t>
            </a:r>
            <a:r>
              <a:rPr lang="fr-CH" sz="2400" b="1" dirty="0">
                <a:solidFill>
                  <a:prstClr val="black"/>
                </a:solidFill>
              </a:rPr>
              <a:t> in </a:t>
            </a:r>
            <a:r>
              <a:rPr lang="fr-CH" sz="2400" b="1" dirty="0" err="1">
                <a:solidFill>
                  <a:prstClr val="black"/>
                </a:solidFill>
              </a:rPr>
              <a:t>prediction</a:t>
            </a:r>
            <a:r>
              <a:rPr lang="fr-CH" sz="2400" b="1" dirty="0">
                <a:solidFill>
                  <a:prstClr val="black"/>
                </a:solidFill>
              </a:rPr>
              <a:t> of </a:t>
            </a:r>
            <a:r>
              <a:rPr lang="fr-CH" sz="2400" b="1" dirty="0" err="1">
                <a:solidFill>
                  <a:prstClr val="black"/>
                </a:solidFill>
              </a:rPr>
              <a:t>number</a:t>
            </a:r>
            <a:r>
              <a:rPr lang="fr-CH" sz="2400" b="1" dirty="0">
                <a:solidFill>
                  <a:prstClr val="black"/>
                </a:solidFill>
              </a:rPr>
              <a:t> of far detector </a:t>
            </a:r>
            <a:r>
              <a:rPr lang="fr-CH" sz="2400" b="1" dirty="0" err="1">
                <a:solidFill>
                  <a:prstClr val="black"/>
                </a:solidFill>
              </a:rPr>
              <a:t>events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</a:p>
          <a:p>
            <a:r>
              <a:rPr lang="fr-CH" sz="2400" b="1" dirty="0" err="1">
                <a:solidFill>
                  <a:prstClr val="black"/>
                </a:solidFill>
              </a:rPr>
              <a:t>is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 err="1">
                <a:solidFill>
                  <a:prstClr val="black"/>
                </a:solidFill>
              </a:rPr>
              <a:t>presently</a:t>
            </a:r>
            <a:r>
              <a:rPr lang="fr-CH" sz="2400" b="1" dirty="0">
                <a:solidFill>
                  <a:prstClr val="black"/>
                </a:solidFill>
              </a:rPr>
              <a:t>  of </a:t>
            </a:r>
            <a:r>
              <a:rPr lang="fr-CH" sz="2400" b="1" dirty="0" err="1">
                <a:solidFill>
                  <a:prstClr val="black"/>
                </a:solidFill>
              </a:rPr>
              <a:t>order</a:t>
            </a:r>
            <a:r>
              <a:rPr lang="fr-CH" sz="2400" b="1" dirty="0">
                <a:solidFill>
                  <a:prstClr val="black"/>
                </a:solidFill>
              </a:rPr>
              <a:t> </a:t>
            </a:r>
            <a:r>
              <a:rPr lang="fr-CH" sz="2400" b="1" dirty="0" smtClean="0">
                <a:solidFill>
                  <a:prstClr val="black"/>
                </a:solidFill>
              </a:rPr>
              <a:t>8.8%.  </a:t>
            </a:r>
            <a:endParaRPr lang="fr-CH" sz="2400" b="1" dirty="0">
              <a:solidFill>
                <a:prstClr val="black"/>
              </a:solidFill>
            </a:endParaRPr>
          </a:p>
          <a:p>
            <a:endParaRPr lang="fr-CH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98830"/>
            <a:ext cx="73533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32040" y="4464115"/>
            <a:ext cx="3094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solidFill>
                  <a:schemeClr val="accent1"/>
                </a:solidFill>
              </a:rPr>
              <a:t>signal     </a:t>
            </a:r>
            <a:r>
              <a:rPr lang="fr-CH" sz="2000" b="1" dirty="0" smtClean="0"/>
              <a:t>           </a:t>
            </a:r>
            <a:r>
              <a:rPr lang="fr-CH" sz="2000" b="1" dirty="0" smtClean="0">
                <a:solidFill>
                  <a:srgbClr val="C00000"/>
                </a:solidFill>
              </a:rPr>
              <a:t>background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626" y="4959170"/>
            <a:ext cx="87663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11% </a:t>
            </a:r>
            <a:r>
              <a:rPr lang="fr-CH" dirty="0" err="1" smtClean="0"/>
              <a:t>uncertainty</a:t>
            </a:r>
            <a:r>
              <a:rPr lang="fr-CH" dirty="0" smtClean="0"/>
              <a:t> on 15% background </a:t>
            </a:r>
            <a:r>
              <a:rPr lang="fr-CH" dirty="0" err="1" smtClean="0"/>
              <a:t>is</a:t>
            </a:r>
            <a:r>
              <a:rPr lang="fr-CH" dirty="0" smtClean="0"/>
              <a:t> 1.7% of signal --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err="1" smtClean="0"/>
              <a:t>compared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8.8% on signal</a:t>
            </a:r>
          </a:p>
          <a:p>
            <a:r>
              <a:rPr lang="fr-CH" dirty="0" smtClean="0"/>
              <a:t> (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dominated</a:t>
            </a:r>
            <a:r>
              <a:rPr lang="fr-CH" dirty="0" smtClean="0"/>
              <a:t> by </a:t>
            </a:r>
            <a:r>
              <a:rPr lang="fr-CH" dirty="0" err="1" smtClean="0"/>
              <a:t>intrinsic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</a:t>
            </a:r>
            <a:r>
              <a:rPr lang="fr-CH" baseline="-25000" dirty="0" smtClean="0">
                <a:sym typeface="Symbol"/>
              </a:rPr>
              <a:t>e</a:t>
            </a:r>
            <a:r>
              <a:rPr lang="fr-CH" dirty="0" smtClean="0">
                <a:sym typeface="Symbol"/>
              </a:rPr>
              <a:t>) </a:t>
            </a:r>
          </a:p>
          <a:p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    </a:t>
            </a:r>
            <a:r>
              <a:rPr lang="fr-CH" b="1" dirty="0" smtClean="0">
                <a:sym typeface="Wingdings" panose="05000000000000000000" pitchFamily="2" charset="2"/>
              </a:rPr>
              <a:t> 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In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this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particular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beam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,  Water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Cherenkov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is</a:t>
            </a:r>
            <a:r>
              <a:rPr lang="fr-CH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well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suited</a:t>
            </a:r>
            <a:r>
              <a:rPr lang="fr-CH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fr-CH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fr-CH" dirty="0" smtClean="0">
                <a:solidFill>
                  <a:srgbClr val="C00000"/>
                </a:solidFill>
                <a:sym typeface="Wingdings" panose="05000000000000000000" pitchFamily="2" charset="2"/>
              </a:rPr>
              <a:t>               </a:t>
            </a:r>
            <a:r>
              <a:rPr lang="fr-CH" dirty="0" smtClean="0">
                <a:sym typeface="Wingdings" panose="05000000000000000000" pitchFamily="2" charset="2"/>
              </a:rPr>
              <a:t>to do the </a:t>
            </a:r>
            <a:r>
              <a:rPr lang="fr-CH" dirty="0" smtClean="0">
                <a:sym typeface="Symbol"/>
              </a:rPr>
              <a:t></a:t>
            </a:r>
            <a:r>
              <a:rPr lang="fr-CH" baseline="-25000" dirty="0" smtClean="0">
                <a:sym typeface="Symbol"/>
              </a:rPr>
              <a:t></a:t>
            </a:r>
            <a:r>
              <a:rPr lang="fr-CH" dirty="0" smtClean="0">
                <a:sym typeface="Symbol"/>
              </a:rPr>
              <a:t></a:t>
            </a:r>
            <a:r>
              <a:rPr lang="fr-CH" baseline="-25000" dirty="0" smtClean="0">
                <a:sym typeface="Symbol"/>
              </a:rPr>
              <a:t>e </a:t>
            </a:r>
            <a:r>
              <a:rPr lang="fr-CH" dirty="0" smtClean="0">
                <a:sym typeface="Symbol"/>
              </a:rPr>
              <a:t> oscillation </a:t>
            </a:r>
            <a:r>
              <a:rPr lang="fr-CH" dirty="0" err="1" smtClean="0">
                <a:sym typeface="Symbol"/>
              </a:rPr>
              <a:t>measurements</a:t>
            </a:r>
            <a:endParaRPr lang="fr-CH" baseline="-25000" dirty="0">
              <a:sym typeface="Symbol"/>
            </a:endParaRP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36848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FDE72-03EA-4D39-9EFA-1A040DDD4CD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721139"/>
            <a:ext cx="8055895" cy="4778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72100" y="5859270"/>
            <a:ext cx="1805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 smtClean="0">
                <a:solidFill>
                  <a:srgbClr val="00B050"/>
                </a:solidFill>
              </a:rPr>
              <a:t>Federico Sanchez</a:t>
            </a:r>
            <a:endParaRPr lang="en-US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34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FC2EF-1A96-497B-8D4D-404EF7C1A2B9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30 June 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ND280 upgrades  Alain Blondel T2K meeting 3June15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609" y="728700"/>
            <a:ext cx="7695855" cy="575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532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#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172" name="Picture 4" descr="birdeye-JPARC-SK-Kore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27"/>
          <a:stretch/>
        </p:blipFill>
        <p:spPr bwMode="auto">
          <a:xfrm>
            <a:off x="0" y="35322"/>
            <a:ext cx="9144000" cy="685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2613" name="Line 5"/>
          <p:cNvSpPr>
            <a:spLocks noChangeShapeType="1"/>
          </p:cNvSpPr>
          <p:nvPr/>
        </p:nvSpPr>
        <p:spPr bwMode="auto">
          <a:xfrm flipH="1" flipV="1">
            <a:off x="4932363" y="2060575"/>
            <a:ext cx="1655762" cy="3384550"/>
          </a:xfrm>
          <a:prstGeom prst="line">
            <a:avLst/>
          </a:prstGeom>
          <a:noFill/>
          <a:ln w="603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73261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80728"/>
            <a:ext cx="1278661" cy="152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5496" y="149731"/>
            <a:ext cx="3762568" cy="830997"/>
          </a:xfrm>
          <a:prstGeom prst="rect">
            <a:avLst/>
          </a:prstGeom>
          <a:solidFill>
            <a:srgbClr val="00B0F0">
              <a:alpha val="41176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T2K Long Baseline Neutrino </a:t>
            </a:r>
          </a:p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Oscillation Experiment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5229200"/>
            <a:ext cx="5792458" cy="1384995"/>
          </a:xfrm>
          <a:prstGeom prst="rect">
            <a:avLst/>
          </a:prstGeom>
          <a:solidFill>
            <a:srgbClr val="00B0F0">
              <a:alpha val="58824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bg1"/>
                </a:solidFill>
              </a:rPr>
              <a:t>T2K collaboration ~500 collaborators from 59 institutions, 11 countries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bg1"/>
                </a:solidFill>
              </a:rPr>
              <a:t>Funded in FY2004, Started measurements in 2010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FFFF00"/>
                </a:solidFill>
              </a:rPr>
              <a:t>First discovery of </a:t>
            </a:r>
            <a:r>
              <a:rPr lang="en-GB" sz="1400" b="1" dirty="0" smtClean="0">
                <a:solidFill>
                  <a:srgbClr val="FFFF00"/>
                </a:solidFill>
                <a:latin typeface="Symbol" pitchFamily="18" charset="2"/>
              </a:rPr>
              <a:t>n</a:t>
            </a:r>
            <a:r>
              <a:rPr lang="en-GB" sz="1400" b="1" baseline="-25000" dirty="0" smtClean="0">
                <a:solidFill>
                  <a:srgbClr val="FFFF00"/>
                </a:solidFill>
              </a:rPr>
              <a:t>e</a:t>
            </a:r>
            <a:r>
              <a:rPr lang="en-GB" sz="1400" b="1" dirty="0" smtClean="0">
                <a:solidFill>
                  <a:srgbClr val="FFFF00"/>
                </a:solidFill>
              </a:rPr>
              <a:t> appearance in </a:t>
            </a:r>
            <a:r>
              <a:rPr lang="en-GB" sz="1400" b="1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n</a:t>
            </a:r>
            <a:r>
              <a:rPr lang="en-GB" sz="1400" b="1" baseline="-25000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m</a:t>
            </a:r>
            <a:r>
              <a:rPr lang="en-GB" sz="1400" b="1" dirty="0" smtClean="0">
                <a:solidFill>
                  <a:srgbClr val="FFFF00"/>
                </a:solidFill>
              </a:rPr>
              <a:t> beam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bg1"/>
                </a:solidFill>
              </a:rPr>
              <a:t>Best measurement of </a:t>
            </a:r>
            <a:r>
              <a:rPr lang="en-GB" sz="1400" b="1" dirty="0" smtClean="0">
                <a:solidFill>
                  <a:schemeClr val="bg1"/>
                </a:solidFill>
                <a:latin typeface="Symbol" pitchFamily="18" charset="2"/>
              </a:rPr>
              <a:t>n</a:t>
            </a:r>
            <a:r>
              <a:rPr lang="en-GB" sz="1400" b="1" baseline="-25000" dirty="0" smtClean="0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en-GB" sz="1400" b="1" dirty="0" smtClean="0">
                <a:solidFill>
                  <a:schemeClr val="bg1"/>
                </a:solidFill>
              </a:rPr>
              <a:t> disappearance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400" b="1" dirty="0" smtClean="0">
                <a:solidFill>
                  <a:srgbClr val="FFFF00"/>
                </a:solidFill>
              </a:rPr>
              <a:t>Opens the door for CP violation measurements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bg1"/>
                </a:solidFill>
              </a:rPr>
              <a:t>Could be the key to matter in the universe!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923928" y="26621"/>
            <a:ext cx="52200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</a:rPr>
              <a:t>Attack fundamental questions of nature, </a:t>
            </a:r>
            <a:r>
              <a:rPr kumimoji="1" lang="en-US" altLang="ja-JP" sz="1400" dirty="0" err="1" smtClean="0">
                <a:solidFill>
                  <a:srgbClr val="FFFF00"/>
                </a:solidFill>
              </a:rPr>
              <a:t>eg</a:t>
            </a:r>
            <a:r>
              <a:rPr kumimoji="1" lang="en-US" altLang="ja-JP" sz="1400" dirty="0" smtClean="0">
                <a:solidFill>
                  <a:srgbClr val="FFFF00"/>
                </a:solidFill>
              </a:rPr>
              <a:t>,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400" dirty="0" smtClean="0">
                <a:solidFill>
                  <a:srgbClr val="FFFF00"/>
                </a:solidFill>
              </a:rPr>
              <a:t>How matter (us) was created in the Universe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400" dirty="0" smtClean="0">
                <a:solidFill>
                  <a:srgbClr val="FFFF00"/>
                </a:solidFill>
              </a:rPr>
              <a:t>What is the ultimate law to govern extreme microscopic world</a:t>
            </a:r>
            <a:endParaRPr kumimoji="1" lang="en-US" altLang="ja-JP" sz="1400" dirty="0">
              <a:solidFill>
                <a:srgbClr val="FFFF00"/>
              </a:solidFill>
            </a:endParaRPr>
          </a:p>
          <a:p>
            <a:r>
              <a:rPr kumimoji="1" lang="en-US" altLang="ja-JP" sz="1400" dirty="0" smtClean="0">
                <a:solidFill>
                  <a:srgbClr val="FFFF00"/>
                </a:solidFill>
              </a:rPr>
              <a:t>through exploring most elusive elementally particle called “neutrino”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 rot="3665439">
            <a:off x="5117786" y="3402024"/>
            <a:ext cx="824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295km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795909" y="2924944"/>
            <a:ext cx="236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Near neutrino detector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5" name="四角形吹き出し 4"/>
          <p:cNvSpPr/>
          <p:nvPr/>
        </p:nvSpPr>
        <p:spPr>
          <a:xfrm>
            <a:off x="6976852" y="5117752"/>
            <a:ext cx="2016224" cy="1512168"/>
          </a:xfrm>
          <a:prstGeom prst="wedgeRectCallout">
            <a:avLst>
              <a:gd name="adj1" fmla="val -62968"/>
              <a:gd name="adj2" fmla="val -192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3261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57192"/>
            <a:ext cx="1921666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 descr="ND280Exploded-Text-Black-Smal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356992"/>
            <a:ext cx="1870075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Line 12"/>
          <p:cNvSpPr>
            <a:spLocks noChangeShapeType="1"/>
          </p:cNvSpPr>
          <p:nvPr/>
        </p:nvSpPr>
        <p:spPr bwMode="auto">
          <a:xfrm>
            <a:off x="8100392" y="5013176"/>
            <a:ext cx="216024" cy="617289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516216" y="1628800"/>
            <a:ext cx="17367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rgbClr val="FFFF00"/>
                </a:solidFill>
              </a:rPr>
              <a:t>40m</a:t>
            </a:r>
            <a:r>
              <a:rPr kumimoji="1" lang="en-US" altLang="ja-JP" sz="1100" baseline="30000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f</a:t>
            </a:r>
            <a:r>
              <a:rPr kumimoji="1" lang="en-US" altLang="ja-JP" sz="1100" dirty="0" smtClean="0">
                <a:solidFill>
                  <a:srgbClr val="FFFF00"/>
                </a:solidFill>
              </a:rPr>
              <a:t>x40m</a:t>
            </a:r>
            <a:r>
              <a:rPr kumimoji="1" lang="en-US" altLang="ja-JP" sz="1100" baseline="30000" dirty="0" smtClean="0">
                <a:solidFill>
                  <a:srgbClr val="FFFF00"/>
                </a:solidFill>
              </a:rPr>
              <a:t>H</a:t>
            </a:r>
          </a:p>
          <a:p>
            <a:r>
              <a:rPr kumimoji="1" lang="en-US" altLang="ja-JP" sz="1100" dirty="0" smtClean="0">
                <a:solidFill>
                  <a:srgbClr val="FFFF00"/>
                </a:solidFill>
              </a:rPr>
              <a:t>50kt Water Cherenkov det.</a:t>
            </a:r>
            <a:endParaRPr kumimoji="1" lang="ja-JP" altLang="en-US" sz="1100" dirty="0">
              <a:solidFill>
                <a:srgbClr val="FFFF0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292080" y="2348880"/>
            <a:ext cx="1569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1400" dirty="0">
                <a:solidFill>
                  <a:srgbClr val="FFFF00"/>
                </a:solidFill>
              </a:rPr>
              <a:t>Super-Kamiokande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24944"/>
            <a:ext cx="2016224" cy="193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21"/>
          <p:cNvSpPr txBox="1"/>
          <p:nvPr/>
        </p:nvSpPr>
        <p:spPr bwMode="auto">
          <a:xfrm>
            <a:off x="3203848" y="2492896"/>
            <a:ext cx="1800200" cy="461651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25" tIns="45713" rIns="91425" bIns="45713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b="1" dirty="0" smtClean="0">
                <a:solidFill>
                  <a:srgbClr val="FFFF00"/>
                </a:solidFill>
                <a:latin typeface="Times New Roman" pitchFamily="18" charset="0"/>
              </a:rPr>
              <a:t>Discovery of appearance of electron neutrino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342" y="980727"/>
            <a:ext cx="3026489" cy="232978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 rot="3832897">
            <a:off x="4941386" y="3406931"/>
            <a:ext cx="174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</a:rPr>
              <a:t>Muon neutrino beam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355976" y="3789040"/>
            <a:ext cx="62068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7.3</a:t>
            </a:r>
            <a:r>
              <a:rPr kumimoji="1" lang="en-US" altLang="ja-JP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s</a:t>
            </a:r>
            <a:endParaRPr kumimoji="1" lang="ja-JP" altLang="en-US" dirty="0">
              <a:solidFill>
                <a:srgbClr val="FFFF00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3812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789040"/>
            <a:ext cx="4067944" cy="2947032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FF0000"/>
            </a:solidFill>
          </a:ln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2060848"/>
            <a:ext cx="4258015" cy="2952328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316" y="548680"/>
            <a:ext cx="5019204" cy="89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 idx="4294967295"/>
          </p:nvPr>
        </p:nvSpPr>
        <p:spPr>
          <a:xfrm>
            <a:off x="0" y="3175"/>
            <a:ext cx="9144000" cy="57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1275" cmpd="dbl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dirty="0" smtClean="0"/>
              <a:t>S</a:t>
            </a:r>
            <a:r>
              <a:rPr kumimoji="1" lang="en-US" altLang="ja-JP" dirty="0" err="1" smtClean="0"/>
              <a:t>wiss</a:t>
            </a:r>
            <a:r>
              <a:rPr kumimoji="1" lang="en-US" altLang="ja-JP" baseline="0" dirty="0" smtClean="0"/>
              <a:t> contributions to T2K</a:t>
            </a:r>
            <a:endParaRPr kumimoji="1" lang="ja-JP" alt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4294967295"/>
          </p:nvPr>
        </p:nvSpPr>
        <p:spPr>
          <a:xfrm>
            <a:off x="0" y="692150"/>
            <a:ext cx="4340225" cy="273685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ja-JP" sz="1100" dirty="0" smtClean="0">
                <a:latin typeface="Arial"/>
                <a:cs typeface="Arial"/>
              </a:rPr>
              <a:t>Collaboraton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ja-JP" sz="1100" dirty="0" smtClean="0">
                <a:latin typeface="Arial"/>
                <a:cs typeface="Arial"/>
              </a:rPr>
              <a:t>University </a:t>
            </a:r>
            <a:r>
              <a:rPr lang="fr-CH" altLang="ja-JP" sz="1100" dirty="0">
                <a:latin typeface="Arial"/>
                <a:cs typeface="Arial"/>
              </a:rPr>
              <a:t>of </a:t>
            </a:r>
            <a:r>
              <a:rPr lang="fr-CH" altLang="ja-JP" sz="1100" dirty="0" smtClean="0">
                <a:latin typeface="Arial"/>
                <a:cs typeface="Arial"/>
              </a:rPr>
              <a:t>Bern (Prof. A.Ereditato)</a:t>
            </a:r>
            <a:endParaRPr lang="fr-CH" altLang="ja-JP" sz="1100" dirty="0">
              <a:latin typeface="Arial"/>
              <a:cs typeface="Arial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ja-JP" sz="1100" dirty="0" smtClean="0">
                <a:latin typeface="Arial"/>
                <a:cs typeface="Arial"/>
              </a:rPr>
              <a:t>University </a:t>
            </a:r>
            <a:r>
              <a:rPr lang="fr-CH" altLang="ja-JP" sz="1100" dirty="0">
                <a:latin typeface="Arial"/>
                <a:cs typeface="Arial"/>
              </a:rPr>
              <a:t>of </a:t>
            </a:r>
            <a:r>
              <a:rPr lang="fr-CH" altLang="ja-JP" sz="1100" dirty="0" smtClean="0">
                <a:latin typeface="Arial"/>
                <a:cs typeface="Arial"/>
              </a:rPr>
              <a:t>Geneva (Prof. A.Blondel)</a:t>
            </a:r>
            <a:endParaRPr lang="fr-CH" altLang="ja-JP" sz="1100" dirty="0">
              <a:latin typeface="Arial"/>
              <a:cs typeface="Arial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ja-JP" sz="1100" dirty="0" smtClean="0">
                <a:latin typeface="Arial"/>
                <a:cs typeface="Arial"/>
              </a:rPr>
              <a:t>ETH Zurich (Prof. A. Rubbia)</a:t>
            </a:r>
            <a:endParaRPr lang="fr-CH" altLang="ja-JP" sz="1100" dirty="0">
              <a:latin typeface="Arial"/>
              <a:cs typeface="Arial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ja-JP" sz="1100" dirty="0" smtClean="0">
                <a:latin typeface="Arial"/>
                <a:ea typeface="ＭＳ Ｐゴシック" charset="0"/>
                <a:cs typeface="Arial"/>
              </a:rPr>
              <a:t>24 </a:t>
            </a:r>
            <a:r>
              <a:rPr lang="fr-CH" altLang="ja-JP" sz="1100" dirty="0">
                <a:latin typeface="Arial"/>
                <a:ea typeface="ＭＳ Ｐゴシック" charset="0"/>
                <a:cs typeface="Arial"/>
              </a:rPr>
              <a:t>scientists + engineers &amp; technicians (34 </a:t>
            </a:r>
            <a:r>
              <a:rPr lang="fr-CH" altLang="ja-JP" sz="1100" dirty="0" smtClean="0">
                <a:latin typeface="Arial"/>
                <a:ea typeface="ＭＳ Ｐゴシック" charset="0"/>
                <a:cs typeface="Arial"/>
              </a:rPr>
              <a:t>total) + 8 PhD </a:t>
            </a:r>
            <a:r>
              <a:rPr lang="fr-CH" altLang="ja-JP" sz="1100" dirty="0" err="1" smtClean="0">
                <a:latin typeface="Arial"/>
                <a:ea typeface="ＭＳ Ｐゴシック" charset="0"/>
                <a:cs typeface="Arial"/>
              </a:rPr>
              <a:t>students</a:t>
            </a:r>
            <a:r>
              <a:rPr lang="fr-CH" altLang="ja-JP" sz="1100" dirty="0" smtClean="0">
                <a:latin typeface="Arial"/>
                <a:ea typeface="ＭＳ Ｐゴシック" charset="0"/>
                <a:cs typeface="Arial"/>
              </a:rPr>
              <a:t> + 5 PhD </a:t>
            </a:r>
            <a:r>
              <a:rPr lang="fr-CH" altLang="ja-JP" sz="1100" dirty="0" err="1" smtClean="0">
                <a:latin typeface="Arial"/>
                <a:ea typeface="ＭＳ Ｐゴシック" charset="0"/>
                <a:cs typeface="Arial"/>
              </a:rPr>
              <a:t>thesis</a:t>
            </a:r>
            <a:endParaRPr lang="fr-CH" altLang="ja-JP" sz="1100" dirty="0" smtClean="0">
              <a:latin typeface="Arial"/>
              <a:ea typeface="ＭＳ Ｐゴシック" charset="0"/>
              <a:cs typeface="Aria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ja-JP" sz="1100" dirty="0" smtClean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Contributions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ja-JP" sz="1100" dirty="0" smtClean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Responsibility on UA1 magnet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ja-JP" sz="1100" dirty="0" smtClean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Tracking detector TPC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ja-JP" sz="1100" dirty="0" smtClean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Essential </a:t>
            </a:r>
            <a:r>
              <a:rPr lang="fr-CH" altLang="ja-JP" sz="1100" dirty="0" smtClean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NA61 </a:t>
            </a:r>
            <a:r>
              <a:rPr lang="fr-CH" altLang="ja-JP" sz="1100" dirty="0" err="1" smtClean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measurement</a:t>
            </a:r>
            <a:r>
              <a:rPr lang="fr-CH" altLang="ja-JP" sz="1100" dirty="0" smtClean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fr-CH" altLang="ja-JP" sz="1100" dirty="0" smtClean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for T2K at CERN</a:t>
            </a:r>
            <a:endParaRPr lang="fr-CH" altLang="ja-JP" sz="1100" dirty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ja-JP" sz="1100" dirty="0" smtClean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Total </a:t>
            </a:r>
            <a:r>
              <a:rPr lang="fr-CH" altLang="ja-JP" sz="11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contributions since 2005: </a:t>
            </a:r>
            <a:endParaRPr lang="fr-CH" altLang="ja-JP" sz="1100" dirty="0" smtClean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ja-JP" sz="1100" dirty="0" smtClean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3.1 </a:t>
            </a:r>
            <a:r>
              <a:rPr lang="fr-CH" altLang="ja-JP" sz="11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MCHF (FORCE/FLARE/SINERGIA)  for hardware, common fund, maintenance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ja-JP" sz="1100" dirty="0">
                <a:solidFill>
                  <a:srgbClr val="000000"/>
                </a:solidFill>
                <a:latin typeface="Arial"/>
                <a:ea typeface="ＭＳ Ｐゴシック" charset="0"/>
                <a:cs typeface="Arial"/>
              </a:rPr>
              <a:t>Adding manpower and travel: over 10MCHF (SNF, ETHZ, University funds and foundations) </a:t>
            </a:r>
            <a:endParaRPr lang="fr-CH" altLang="ja-JP" sz="1100" dirty="0" smtClean="0">
              <a:solidFill>
                <a:srgbClr val="000000"/>
              </a:solidFill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915816" y="5157192"/>
            <a:ext cx="5976664" cy="170080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209824"/>
            <a:ext cx="4963329" cy="1615384"/>
          </a:xfrm>
          <a:prstGeom prst="rect">
            <a:avLst/>
          </a:prstGeom>
          <a:noFill/>
          <a:ln w="38100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373216"/>
            <a:ext cx="165092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"/>
          <p:cNvSpPr txBox="1"/>
          <p:nvPr/>
        </p:nvSpPr>
        <p:spPr>
          <a:xfrm>
            <a:off x="2981680" y="5229200"/>
            <a:ext cx="1662328" cy="2616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Analysis: </a:t>
            </a:r>
            <a:r>
              <a:rPr lang="en-US" sz="1100" b="1" dirty="0" err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UniGE</a:t>
            </a:r>
            <a:r>
              <a:rPr lang="en-US" sz="1100" b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, ETHZ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32040" y="1700808"/>
            <a:ext cx="3672408" cy="461665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FF00"/>
                </a:solidFill>
              </a:rPr>
              <a:t>Refurbishment, transport, installation, commissioning, operation of UA1 magnet donated from CERN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22272" y="3561369"/>
            <a:ext cx="2808312" cy="276999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FF00"/>
                </a:solidFill>
              </a:rPr>
              <a:t>Contributions to near </a:t>
            </a:r>
            <a:r>
              <a:rPr kumimoji="1" lang="en-US" altLang="ja-JP" sz="1200" dirty="0" smtClean="0">
                <a:solidFill>
                  <a:srgbClr val="FFFF00"/>
                </a:solidFill>
              </a:rPr>
              <a:t>detector TPC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572000" y="5085184"/>
            <a:ext cx="3456384" cy="288032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FF00"/>
                </a:solidFill>
              </a:rPr>
              <a:t>Critical input data for T2K from experiment at CERN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83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E65A-3CC9-44D6-BAEC-D05EF67E08A3}" type="datetime3">
              <a:rPr lang="en-US" smtClean="0"/>
              <a:t>30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53825"/>
            <a:ext cx="6301060" cy="300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6535" y="458670"/>
            <a:ext cx="8590429" cy="123110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Neutrino source: </a:t>
            </a:r>
            <a:r>
              <a:rPr lang="fr-CH" dirty="0" smtClean="0"/>
              <a:t>off axis neutrino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peak</a:t>
            </a:r>
            <a:r>
              <a:rPr lang="fr-CH" dirty="0" smtClean="0"/>
              <a:t> at 650 </a:t>
            </a:r>
            <a:r>
              <a:rPr lang="fr-CH" dirty="0"/>
              <a:t>M</a:t>
            </a:r>
            <a:r>
              <a:rPr lang="fr-CH" dirty="0" smtClean="0"/>
              <a:t>eV.  </a:t>
            </a:r>
          </a:p>
          <a:p>
            <a:r>
              <a:rPr lang="fr-CH" dirty="0" smtClean="0"/>
              <a:t>  -- quasi-</a:t>
            </a:r>
            <a:r>
              <a:rPr lang="fr-CH" dirty="0" err="1" smtClean="0"/>
              <a:t>elastic</a:t>
            </a:r>
            <a:r>
              <a:rPr lang="fr-CH" dirty="0" smtClean="0"/>
              <a:t> </a:t>
            </a:r>
            <a:r>
              <a:rPr lang="fr-CH" dirty="0" err="1" smtClean="0"/>
              <a:t>dominates</a:t>
            </a:r>
            <a:r>
              <a:rPr lang="fr-CH" dirty="0" smtClean="0"/>
              <a:t>,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suited</a:t>
            </a:r>
            <a:r>
              <a:rPr lang="fr-CH" dirty="0" smtClean="0"/>
              <a:t> for Water </a:t>
            </a:r>
            <a:r>
              <a:rPr lang="fr-CH" dirty="0" err="1" smtClean="0"/>
              <a:t>Cherenkov</a:t>
            </a:r>
            <a:r>
              <a:rPr lang="fr-CH" dirty="0" smtClean="0"/>
              <a:t> detector </a:t>
            </a:r>
          </a:p>
          <a:p>
            <a:r>
              <a:rPr lang="fr-CH" dirty="0"/>
              <a:t> </a:t>
            </a:r>
            <a:r>
              <a:rPr lang="fr-CH" dirty="0" smtClean="0"/>
              <a:t> -- </a:t>
            </a:r>
            <a:r>
              <a:rPr lang="fr-CH" dirty="0" err="1" smtClean="0"/>
              <a:t>kinematics</a:t>
            </a:r>
            <a:r>
              <a:rPr lang="fr-CH" dirty="0" smtClean="0"/>
              <a:t> assures </a:t>
            </a:r>
            <a:r>
              <a:rPr lang="fr-CH" dirty="0" err="1" smtClean="0"/>
              <a:t>precise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reconstruction </a:t>
            </a:r>
          </a:p>
          <a:p>
            <a:r>
              <a:rPr lang="fr-CH" dirty="0" err="1" smtClean="0"/>
              <a:t>Beam</a:t>
            </a:r>
            <a:r>
              <a:rPr lang="fr-CH" dirty="0" smtClean="0"/>
              <a:t> power has </a:t>
            </a:r>
            <a:r>
              <a:rPr lang="fr-CH" dirty="0" err="1" smtClean="0"/>
              <a:t>raised</a:t>
            </a:r>
            <a:r>
              <a:rPr lang="fr-CH" dirty="0" smtClean="0"/>
              <a:t> </a:t>
            </a:r>
            <a:r>
              <a:rPr lang="fr-CH" dirty="0" err="1" smtClean="0"/>
              <a:t>regularly</a:t>
            </a:r>
            <a:r>
              <a:rPr lang="fr-CH" dirty="0" smtClean="0"/>
              <a:t>, </a:t>
            </a:r>
            <a:r>
              <a:rPr lang="fr-CH" dirty="0" err="1" smtClean="0"/>
              <a:t>operations</a:t>
            </a:r>
            <a:r>
              <a:rPr lang="fr-CH" dirty="0" smtClean="0"/>
              <a:t> </a:t>
            </a:r>
            <a:r>
              <a:rPr lang="fr-CH" dirty="0" err="1" smtClean="0"/>
              <a:t>suffered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big</a:t>
            </a:r>
            <a:r>
              <a:rPr lang="fr-CH" dirty="0" smtClean="0"/>
              <a:t> </a:t>
            </a:r>
            <a:r>
              <a:rPr lang="fr-CH" dirty="0" err="1" smtClean="0"/>
              <a:t>earthquake</a:t>
            </a:r>
            <a:r>
              <a:rPr lang="fr-CH" dirty="0" smtClean="0"/>
              <a:t> and </a:t>
            </a:r>
            <a:r>
              <a:rPr lang="fr-CH" dirty="0" err="1" smtClean="0"/>
              <a:t>shutdown</a:t>
            </a:r>
            <a:r>
              <a:rPr lang="fr-CH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570" y="5049180"/>
            <a:ext cx="85832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improvements</a:t>
            </a:r>
            <a:r>
              <a:rPr lang="fr-CH" dirty="0" smtClean="0"/>
              <a:t>: </a:t>
            </a:r>
            <a:r>
              <a:rPr lang="fr-CH" dirty="0" err="1" smtClean="0"/>
              <a:t>increased</a:t>
            </a:r>
            <a:r>
              <a:rPr lang="fr-CH" dirty="0" smtClean="0"/>
              <a:t> </a:t>
            </a:r>
            <a:r>
              <a:rPr lang="fr-CH" dirty="0" err="1" smtClean="0"/>
              <a:t>linac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, intra-</a:t>
            </a:r>
            <a:r>
              <a:rPr lang="fr-CH" dirty="0" err="1" smtClean="0"/>
              <a:t>bunch</a:t>
            </a:r>
            <a:r>
              <a:rPr lang="fr-CH" dirty="0" smtClean="0"/>
              <a:t> feed-back system</a:t>
            </a:r>
          </a:p>
          <a:p>
            <a:r>
              <a:rPr lang="fr-CH" dirty="0" err="1" smtClean="0"/>
              <a:t>achieved</a:t>
            </a:r>
            <a:r>
              <a:rPr lang="fr-CH" dirty="0" smtClean="0"/>
              <a:t> 365kW                                                                         </a:t>
            </a:r>
            <a:r>
              <a:rPr lang="fr-CH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intensity</a:t>
            </a:r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limited</a:t>
            </a:r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by </a:t>
            </a:r>
            <a:r>
              <a:rPr lang="fr-CH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instabilities</a:t>
            </a:r>
            <a:endParaRPr lang="fr-CH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fr-CH" b="1" dirty="0" smtClean="0"/>
          </a:p>
          <a:p>
            <a:r>
              <a:rPr lang="fr-CH" b="1" dirty="0" err="1" smtClean="0"/>
              <a:t>next</a:t>
            </a:r>
            <a:r>
              <a:rPr lang="fr-CH" b="1" dirty="0" smtClean="0"/>
              <a:t> </a:t>
            </a:r>
            <a:r>
              <a:rPr lang="fr-CH" b="1" dirty="0" err="1" smtClean="0"/>
              <a:t>steps</a:t>
            </a:r>
            <a:r>
              <a:rPr lang="fr-CH" b="1" dirty="0" smtClean="0"/>
              <a:t>: </a:t>
            </a:r>
            <a:r>
              <a:rPr lang="fr-CH" dirty="0" smtClean="0"/>
              <a:t>double </a:t>
            </a:r>
            <a:r>
              <a:rPr lang="fr-CH" dirty="0" err="1" smtClean="0"/>
              <a:t>rep.rate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new power supplies, </a:t>
            </a:r>
            <a:r>
              <a:rPr lang="fr-CH" dirty="0" err="1" smtClean="0"/>
              <a:t>fast</a:t>
            </a:r>
            <a:r>
              <a:rPr lang="fr-CH" dirty="0" smtClean="0"/>
              <a:t> kickers and </a:t>
            </a:r>
            <a:r>
              <a:rPr lang="fr-CH" dirty="0" err="1" smtClean="0"/>
              <a:t>higher</a:t>
            </a:r>
            <a:r>
              <a:rPr lang="fr-CH" dirty="0" smtClean="0"/>
              <a:t> gradient RF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           </a:t>
            </a:r>
            <a:r>
              <a:rPr lang="fr-CH" dirty="0" err="1" smtClean="0"/>
              <a:t>improve</a:t>
            </a:r>
            <a:r>
              <a:rPr lang="fr-CH" dirty="0" smtClean="0"/>
              <a:t> </a:t>
            </a:r>
            <a:r>
              <a:rPr lang="fr-CH" dirty="0" err="1" smtClean="0"/>
              <a:t>loss</a:t>
            </a:r>
            <a:r>
              <a:rPr lang="fr-CH" dirty="0" smtClean="0"/>
              <a:t> </a:t>
            </a:r>
            <a:r>
              <a:rPr lang="fr-CH" dirty="0" err="1" smtClean="0"/>
              <a:t>controls</a:t>
            </a:r>
            <a:r>
              <a:rPr lang="fr-CH" dirty="0" smtClean="0"/>
              <a:t> </a:t>
            </a:r>
            <a:r>
              <a:rPr lang="fr-CH" dirty="0" err="1" smtClean="0"/>
              <a:t>further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more feedbacks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565" y="2348880"/>
            <a:ext cx="2736435" cy="2205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Up Arrow 6"/>
          <p:cNvSpPr/>
          <p:nvPr/>
        </p:nvSpPr>
        <p:spPr>
          <a:xfrm>
            <a:off x="7992380" y="4554125"/>
            <a:ext cx="225025" cy="63007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8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E65A-3CC9-44D6-BAEC-D05EF67E08A3}" type="datetime3">
              <a:rPr lang="en-US" smtClean="0"/>
              <a:t>30 June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15" y="98630"/>
            <a:ext cx="8694120" cy="63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57165" y="5769260"/>
            <a:ext cx="2472600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Expect</a:t>
            </a:r>
            <a:r>
              <a:rPr lang="fr-CH" dirty="0" smtClean="0"/>
              <a:t> O(1MW by 2019)</a:t>
            </a:r>
          </a:p>
          <a:p>
            <a:r>
              <a:rPr lang="fr-CH" dirty="0" smtClean="0"/>
              <a:t>original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request</a:t>
            </a:r>
            <a:r>
              <a:rPr lang="fr-CH" dirty="0" smtClean="0"/>
              <a:t>:</a:t>
            </a:r>
          </a:p>
          <a:p>
            <a:r>
              <a:rPr lang="fr-CH" dirty="0"/>
              <a:t> </a:t>
            </a:r>
            <a:r>
              <a:rPr lang="fr-CH" dirty="0" smtClean="0"/>
              <a:t>              5 </a:t>
            </a:r>
            <a:r>
              <a:rPr lang="fr-CH" dirty="0" err="1" smtClean="0"/>
              <a:t>yrs</a:t>
            </a:r>
            <a:r>
              <a:rPr lang="fr-CH" dirty="0" smtClean="0"/>
              <a:t> @750kW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E65A-3CC9-44D6-BAEC-D05EF67E08A3}" type="datetime3">
              <a:rPr lang="en-US" smtClean="0"/>
              <a:t>1 July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548680"/>
            <a:ext cx="91440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b="1" dirty="0" smtClean="0"/>
              <a:t>T2K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run</a:t>
            </a:r>
            <a:r>
              <a:rPr lang="fr-CH" b="1" dirty="0" smtClean="0"/>
              <a:t> at least </a:t>
            </a:r>
            <a:r>
              <a:rPr lang="fr-CH" b="1" dirty="0" err="1" smtClean="0"/>
              <a:t>until</a:t>
            </a:r>
            <a:r>
              <a:rPr lang="fr-CH" b="1" dirty="0" smtClean="0"/>
              <a:t> the original </a:t>
            </a:r>
            <a:r>
              <a:rPr lang="fr-CH" b="1" dirty="0" err="1" smtClean="0"/>
              <a:t>request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fulfilled</a:t>
            </a:r>
            <a:r>
              <a:rPr lang="fr-CH" b="1" dirty="0" smtClean="0"/>
              <a:t>... or more. </a:t>
            </a:r>
          </a:p>
          <a:p>
            <a:r>
              <a:rPr lang="fr-CH" b="1" dirty="0" smtClean="0"/>
              <a:t>This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discussed</a:t>
            </a:r>
            <a:r>
              <a:rPr lang="fr-CH" b="1" dirty="0" smtClean="0"/>
              <a:t> in an international workshop on neutrino </a:t>
            </a:r>
            <a:r>
              <a:rPr lang="fr-CH" b="1" dirty="0" err="1" smtClean="0"/>
              <a:t>strategy</a:t>
            </a:r>
            <a:r>
              <a:rPr lang="fr-CH" b="1" dirty="0" smtClean="0"/>
              <a:t> in </a:t>
            </a:r>
            <a:r>
              <a:rPr lang="fr-CH" b="1" dirty="0" err="1" smtClean="0"/>
              <a:t>Japan</a:t>
            </a:r>
            <a:r>
              <a:rPr lang="fr-CH" b="1" dirty="0" smtClean="0"/>
              <a:t> (4-6 Aug’15)  </a:t>
            </a:r>
            <a:endParaRPr lang="en-US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45" t="34472" b="20712"/>
          <a:stretch/>
        </p:blipFill>
        <p:spPr bwMode="auto">
          <a:xfrm>
            <a:off x="0" y="1358770"/>
            <a:ext cx="3901740" cy="2595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06515" y="3969060"/>
            <a:ext cx="3285365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err="1"/>
              <a:t>p</a:t>
            </a:r>
            <a:r>
              <a:rPr lang="fr-CH" dirty="0" err="1" smtClean="0"/>
              <a:t>resent</a:t>
            </a:r>
            <a:r>
              <a:rPr lang="fr-CH" dirty="0" smtClean="0"/>
              <a:t> observation of </a:t>
            </a:r>
            <a:r>
              <a:rPr lang="fr-CH" dirty="0" smtClean="0">
                <a:sym typeface="Symbol"/>
              </a:rPr>
              <a:t></a:t>
            </a:r>
            <a:r>
              <a:rPr lang="fr-CH" baseline="-25000" dirty="0" smtClean="0">
                <a:sym typeface="Symbol"/>
              </a:rPr>
              <a:t></a:t>
            </a:r>
            <a:r>
              <a:rPr lang="fr-CH" dirty="0" smtClean="0">
                <a:sym typeface="Symbol"/>
              </a:rPr>
              <a:t></a:t>
            </a:r>
            <a:r>
              <a:rPr lang="fr-CH" baseline="-25000" dirty="0" smtClean="0">
                <a:sym typeface="Symbol"/>
              </a:rPr>
              <a:t>e</a:t>
            </a:r>
            <a:r>
              <a:rPr lang="fr-CH" dirty="0" smtClean="0"/>
              <a:t> </a:t>
            </a:r>
            <a:r>
              <a:rPr lang="fr-CH" dirty="0" err="1" smtClean="0"/>
              <a:t>favours</a:t>
            </a:r>
            <a:r>
              <a:rPr lang="fr-CH" dirty="0" smtClean="0"/>
              <a:t> </a:t>
            </a:r>
            <a:r>
              <a:rPr lang="fr-CH" dirty="0" err="1" smtClean="0"/>
              <a:t>negative</a:t>
            </a:r>
            <a:r>
              <a:rPr lang="fr-CH" dirty="0" smtClean="0"/>
              <a:t> value of </a:t>
            </a:r>
            <a:r>
              <a:rPr lang="fr-CH" dirty="0" smtClean="0">
                <a:sym typeface="Symbol"/>
              </a:rPr>
              <a:t></a:t>
            </a:r>
            <a:r>
              <a:rPr lang="fr-CH" baseline="-25000" dirty="0" smtClean="0">
                <a:sym typeface="Symbol"/>
              </a:rPr>
              <a:t>CP </a:t>
            </a:r>
            <a:endParaRPr lang="fr-CH" dirty="0" smtClean="0">
              <a:sym typeface="Symbol"/>
            </a:endParaRPr>
          </a:p>
          <a:p>
            <a:r>
              <a:rPr lang="fr-CH" dirty="0" smtClean="0">
                <a:sym typeface="Symbol"/>
              </a:rPr>
              <a:t>(</a:t>
            </a:r>
            <a:r>
              <a:rPr lang="fr-CH" dirty="0" err="1" smtClean="0">
                <a:sym typeface="Symbol"/>
              </a:rPr>
              <a:t>thanks</a:t>
            </a:r>
            <a:r>
              <a:rPr lang="fr-CH" dirty="0" smtClean="0">
                <a:sym typeface="Symbol"/>
              </a:rPr>
              <a:t> to a bit of </a:t>
            </a:r>
            <a:r>
              <a:rPr lang="fr-CH" dirty="0" err="1" smtClean="0">
                <a:sym typeface="Symbol"/>
              </a:rPr>
              <a:t>luck</a:t>
            </a:r>
            <a:r>
              <a:rPr lang="fr-CH" dirty="0" smtClean="0">
                <a:sym typeface="Symbol"/>
              </a:rPr>
              <a:t>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925" y="1313765"/>
            <a:ext cx="2565285" cy="2724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60537" y="4104075"/>
            <a:ext cx="466114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If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true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demonstrated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T2K</a:t>
            </a:r>
          </a:p>
          <a:p>
            <a:r>
              <a:rPr lang="fr-CH" dirty="0" smtClean="0"/>
              <a:t>full </a:t>
            </a:r>
            <a:r>
              <a:rPr lang="fr-CH" dirty="0" err="1" smtClean="0"/>
              <a:t>exposure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50% antineutrino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37395" y="5094185"/>
            <a:ext cx="8906605" cy="14773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and </a:t>
            </a:r>
            <a:r>
              <a:rPr lang="fr-CH" dirty="0" err="1"/>
              <a:t>m</a:t>
            </a:r>
            <a:r>
              <a:rPr lang="fr-CH" dirty="0" err="1" smtClean="0"/>
              <a:t>any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precise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. </a:t>
            </a:r>
            <a:r>
              <a:rPr lang="fr-CH" b="1" dirty="0" smtClean="0">
                <a:sym typeface="Wingdings" panose="05000000000000000000" pitchFamily="2" charset="2"/>
              </a:rPr>
              <a:t> </a:t>
            </a:r>
            <a:r>
              <a:rPr lang="fr-CH" b="1" dirty="0" smtClean="0"/>
              <a:t> The </a:t>
            </a:r>
            <a:r>
              <a:rPr lang="fr-CH" b="1" dirty="0" err="1" smtClean="0"/>
              <a:t>backbone</a:t>
            </a:r>
            <a:r>
              <a:rPr lang="fr-CH" b="1" dirty="0" smtClean="0"/>
              <a:t> of the neutrino program.  </a:t>
            </a:r>
          </a:p>
          <a:p>
            <a:r>
              <a:rPr lang="fr-CH" dirty="0" smtClean="0"/>
              <a:t>T2K + </a:t>
            </a:r>
            <a:r>
              <a:rPr lang="fr-CH" dirty="0" err="1" smtClean="0"/>
              <a:t>NOvA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determine</a:t>
            </a:r>
            <a:r>
              <a:rPr lang="fr-CH" dirty="0" smtClean="0"/>
              <a:t>  the mass </a:t>
            </a:r>
            <a:r>
              <a:rPr lang="fr-CH" dirty="0" err="1" smtClean="0"/>
              <a:t>hierarchy</a:t>
            </a:r>
            <a:r>
              <a:rPr lang="fr-CH" dirty="0" smtClean="0"/>
              <a:t> at more </a:t>
            </a:r>
            <a:r>
              <a:rPr lang="fr-CH" dirty="0" err="1" smtClean="0"/>
              <a:t>than</a:t>
            </a:r>
            <a:r>
              <a:rPr lang="fr-CH" dirty="0" smtClean="0"/>
              <a:t> 90%   </a:t>
            </a:r>
          </a:p>
          <a:p>
            <a:r>
              <a:rPr lang="fr-CH" b="1" dirty="0" smtClean="0"/>
              <a:t>NB </a:t>
            </a:r>
            <a:r>
              <a:rPr lang="fr-CH" b="1" dirty="0" err="1"/>
              <a:t>with</a:t>
            </a:r>
            <a:r>
              <a:rPr lang="fr-CH" b="1" dirty="0"/>
              <a:t> </a:t>
            </a:r>
            <a:r>
              <a:rPr lang="fr-CH" b="1" dirty="0" err="1" smtClean="0"/>
              <a:t>improvements</a:t>
            </a:r>
            <a:r>
              <a:rPr lang="fr-CH" b="1" dirty="0" smtClean="0"/>
              <a:t> </a:t>
            </a:r>
            <a:r>
              <a:rPr lang="fr-CH" b="1" dirty="0"/>
              <a:t>to the proton </a:t>
            </a:r>
            <a:r>
              <a:rPr lang="fr-CH" b="1" dirty="0" err="1" smtClean="0"/>
              <a:t>accelerator</a:t>
            </a:r>
            <a:r>
              <a:rPr lang="fr-CH" b="1" dirty="0" smtClean="0"/>
              <a:t>, </a:t>
            </a:r>
            <a:r>
              <a:rPr lang="fr-CH" b="1" dirty="0" err="1" smtClean="0"/>
              <a:t>contemplate</a:t>
            </a:r>
            <a:r>
              <a:rPr lang="fr-CH" b="1" dirty="0" smtClean="0"/>
              <a:t> 2-3x </a:t>
            </a:r>
            <a:r>
              <a:rPr lang="fr-CH" b="1" dirty="0"/>
              <a:t>nominal </a:t>
            </a:r>
            <a:r>
              <a:rPr lang="fr-CH" b="1" dirty="0" smtClean="0"/>
              <a:t>T2K by 2025</a:t>
            </a:r>
          </a:p>
          <a:p>
            <a:r>
              <a:rPr lang="fr-CH" b="1" dirty="0" smtClean="0"/>
              <a:t>(</a:t>
            </a:r>
            <a:r>
              <a:rPr lang="fr-CH" b="1" dirty="0" err="1" smtClean="0"/>
              <a:t>above</a:t>
            </a:r>
            <a:r>
              <a:rPr lang="fr-CH" b="1" dirty="0" smtClean="0"/>
              <a:t> </a:t>
            </a:r>
            <a:r>
              <a:rPr lang="fr-CH" b="1" dirty="0" err="1" smtClean="0"/>
              <a:t>curves</a:t>
            </a:r>
            <a:r>
              <a:rPr lang="fr-CH" b="1" dirty="0" smtClean="0"/>
              <a:t> </a:t>
            </a:r>
            <a:r>
              <a:rPr lang="fr-CH" b="1" dirty="0" err="1" smtClean="0"/>
              <a:t>should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redone</a:t>
            </a:r>
            <a:r>
              <a:rPr lang="fr-CH" b="1" dirty="0" smtClean="0"/>
              <a:t>).  </a:t>
            </a:r>
          </a:p>
          <a:p>
            <a:r>
              <a:rPr lang="fr-CH" b="1" dirty="0" smtClean="0"/>
              <a:t>NBB </a:t>
            </a:r>
            <a:r>
              <a:rPr lang="fr-CH" dirty="0" err="1" smtClean="0"/>
              <a:t>Together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ORCA</a:t>
            </a:r>
            <a:r>
              <a:rPr lang="fr-CH" dirty="0"/>
              <a:t>, PINGU, JUNO in </a:t>
            </a:r>
            <a:r>
              <a:rPr lang="fr-CH" dirty="0" err="1"/>
              <a:t>early</a:t>
            </a:r>
            <a:r>
              <a:rPr lang="fr-CH" dirty="0"/>
              <a:t> 2020’s </a:t>
            </a:r>
            <a:r>
              <a:rPr lang="fr-CH" b="1" dirty="0" smtClean="0"/>
              <a:t>MH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known</a:t>
            </a:r>
            <a:r>
              <a:rPr lang="fr-CH" b="1" dirty="0" smtClean="0"/>
              <a:t> by 2025.</a:t>
            </a:r>
            <a:endParaRPr lang="fr-CH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809" y="1268759"/>
            <a:ext cx="2616252" cy="274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7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E65A-3CC9-44D6-BAEC-D05EF67E08A3}" type="datetime3">
              <a:rPr lang="en-US" smtClean="0"/>
              <a:t>1 July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81790" y="233645"/>
            <a:ext cx="4628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Upgrade </a:t>
            </a:r>
            <a:r>
              <a:rPr lang="fr-CH" sz="2800" b="1" dirty="0" err="1" smtClean="0"/>
              <a:t>path</a:t>
            </a:r>
            <a:r>
              <a:rPr lang="fr-CH" sz="2800" b="1" dirty="0" smtClean="0"/>
              <a:t> and </a:t>
            </a:r>
            <a:r>
              <a:rPr lang="fr-CH" sz="2800" b="1" dirty="0" err="1" smtClean="0"/>
              <a:t>Swiss</a:t>
            </a:r>
            <a:r>
              <a:rPr lang="fr-CH" sz="2800" b="1" dirty="0" smtClean="0"/>
              <a:t> plans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36685" y="1538790"/>
            <a:ext cx="724576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</a:rPr>
              <a:t>Upgrades to T2K:</a:t>
            </a:r>
          </a:p>
          <a:p>
            <a:r>
              <a:rPr lang="fr-CH" dirty="0" smtClean="0"/>
              <a:t>-- Accelerator double </a:t>
            </a:r>
            <a:r>
              <a:rPr lang="fr-CH" dirty="0" err="1" smtClean="0"/>
              <a:t>rep</a:t>
            </a:r>
            <a:r>
              <a:rPr lang="fr-CH" dirty="0" smtClean="0"/>
              <a:t> rate </a:t>
            </a:r>
            <a:r>
              <a:rPr lang="fr-CH" dirty="0" smtClean="0">
                <a:sym typeface="Wingdings" panose="05000000000000000000" pitchFamily="2" charset="2"/>
              </a:rPr>
              <a:t> O(1MW) on </a:t>
            </a:r>
            <a:r>
              <a:rPr lang="fr-CH" dirty="0" err="1" smtClean="0">
                <a:sym typeface="Wingdings" panose="05000000000000000000" pitchFamily="2" charset="2"/>
              </a:rPr>
              <a:t>target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-- Gadolinium </a:t>
            </a:r>
            <a:r>
              <a:rPr lang="fr-CH" dirty="0" err="1" smtClean="0">
                <a:sym typeface="Wingdings" panose="05000000000000000000" pitchFamily="2" charset="2"/>
              </a:rPr>
              <a:t>loading</a:t>
            </a:r>
            <a:r>
              <a:rPr lang="fr-CH" dirty="0" smtClean="0">
                <a:sym typeface="Wingdings" panose="05000000000000000000" pitchFamily="2" charset="2"/>
              </a:rPr>
              <a:t> of </a:t>
            </a:r>
            <a:r>
              <a:rPr lang="fr-CH" dirty="0" err="1" smtClean="0">
                <a:sym typeface="Wingdings" panose="05000000000000000000" pitchFamily="2" charset="2"/>
              </a:rPr>
              <a:t>SuperK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-- </a:t>
            </a:r>
            <a:r>
              <a:rPr lang="fr-CH" dirty="0" err="1" smtClean="0">
                <a:sym typeface="Wingdings" panose="05000000000000000000" pitchFamily="2" charset="2"/>
              </a:rPr>
              <a:t>Wagasci</a:t>
            </a:r>
            <a:r>
              <a:rPr lang="fr-CH" dirty="0" smtClean="0">
                <a:sym typeface="Wingdings" panose="05000000000000000000" pitchFamily="2" charset="2"/>
              </a:rPr>
              <a:t> and </a:t>
            </a:r>
            <a:r>
              <a:rPr lang="fr-CH" b="1" dirty="0" err="1" smtClean="0">
                <a:sym typeface="Wingdings" panose="05000000000000000000" pitchFamily="2" charset="2"/>
              </a:rPr>
              <a:t>BabyMIND</a:t>
            </a:r>
            <a:r>
              <a:rPr lang="fr-CH" dirty="0" smtClean="0">
                <a:sym typeface="Wingdings" panose="05000000000000000000" pitchFamily="2" charset="2"/>
              </a:rPr>
              <a:t> to </a:t>
            </a:r>
            <a:r>
              <a:rPr lang="fr-CH" dirty="0" err="1" smtClean="0">
                <a:sym typeface="Wingdings" panose="05000000000000000000" pitchFamily="2" charset="2"/>
              </a:rPr>
              <a:t>measure</a:t>
            </a:r>
            <a:r>
              <a:rPr lang="fr-CH" dirty="0" smtClean="0">
                <a:sym typeface="Wingdings" panose="05000000000000000000" pitchFamily="2" charset="2"/>
              </a:rPr>
              <a:t> H2O/</a:t>
            </a:r>
            <a:r>
              <a:rPr lang="fr-CH" dirty="0" err="1" smtClean="0">
                <a:sym typeface="Wingdings" panose="05000000000000000000" pitchFamily="2" charset="2"/>
              </a:rPr>
              <a:t>Scintillator</a:t>
            </a:r>
            <a:r>
              <a:rPr lang="fr-CH" dirty="0" smtClean="0">
                <a:sym typeface="Wingdings" panose="05000000000000000000" pitchFamily="2" charset="2"/>
              </a:rPr>
              <a:t> cross-section (2016)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-- </a:t>
            </a:r>
            <a:r>
              <a:rPr lang="fr-CH" b="1" dirty="0" smtClean="0">
                <a:sym typeface="Wingdings" panose="05000000000000000000" pitchFamily="2" charset="2"/>
              </a:rPr>
              <a:t>NA61 </a:t>
            </a:r>
            <a:r>
              <a:rPr lang="fr-CH" b="1" dirty="0" err="1" smtClean="0">
                <a:sym typeface="Wingdings" panose="05000000000000000000" pitchFamily="2" charset="2"/>
              </a:rPr>
              <a:t>improved</a:t>
            </a:r>
            <a:r>
              <a:rPr lang="fr-CH" b="1" dirty="0" smtClean="0">
                <a:sym typeface="Wingdings" panose="05000000000000000000" pitchFamily="2" charset="2"/>
              </a:rPr>
              <a:t> long </a:t>
            </a:r>
            <a:r>
              <a:rPr lang="fr-CH" b="1" dirty="0" err="1" smtClean="0">
                <a:sym typeface="Wingdings" panose="05000000000000000000" pitchFamily="2" charset="2"/>
              </a:rPr>
              <a:t>target</a:t>
            </a:r>
            <a:r>
              <a:rPr lang="fr-CH" b="1" dirty="0" smtClean="0">
                <a:sym typeface="Wingdings" panose="05000000000000000000" pitchFamily="2" charset="2"/>
              </a:rPr>
              <a:t> </a:t>
            </a:r>
            <a:r>
              <a:rPr lang="fr-CH" b="1" dirty="0" err="1" smtClean="0">
                <a:sym typeface="Wingdings" panose="05000000000000000000" pitchFamily="2" charset="2"/>
              </a:rPr>
              <a:t>results</a:t>
            </a:r>
            <a:r>
              <a:rPr lang="fr-CH" b="1" dirty="0" smtClean="0">
                <a:sym typeface="Wingdings" panose="05000000000000000000" pitchFamily="2" charset="2"/>
              </a:rPr>
              <a:t>  or </a:t>
            </a:r>
            <a:r>
              <a:rPr lang="fr-CH" b="1" dirty="0" err="1" smtClean="0">
                <a:sym typeface="Wingdings" panose="05000000000000000000" pitchFamily="2" charset="2"/>
              </a:rPr>
              <a:t>measurements</a:t>
            </a:r>
            <a:endParaRPr lang="fr-CH" b="1" dirty="0" smtClean="0">
              <a:sym typeface="Wingdings" panose="05000000000000000000" pitchFamily="2" charset="2"/>
            </a:endParaRPr>
          </a:p>
          <a:p>
            <a:r>
              <a:rPr lang="fr-CH" b="1" dirty="0" smtClean="0">
                <a:sym typeface="Wingdings" panose="05000000000000000000" pitchFamily="2" charset="2"/>
              </a:rPr>
              <a:t>-- ND280 </a:t>
            </a:r>
            <a:r>
              <a:rPr lang="fr-CH" b="1" dirty="0">
                <a:sym typeface="Wingdings" panose="05000000000000000000" pitchFamily="2" charset="2"/>
              </a:rPr>
              <a:t>upgrade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538790"/>
            <a:ext cx="1523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2015-2018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6505" y="3609020"/>
            <a:ext cx="1523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/>
              <a:t>2018-2024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36685" y="3564015"/>
            <a:ext cx="759682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srgbClr val="FF0000"/>
                </a:solidFill>
              </a:rPr>
              <a:t>HyperK</a:t>
            </a:r>
            <a:r>
              <a:rPr lang="fr-CH" b="1" dirty="0" smtClean="0">
                <a:solidFill>
                  <a:srgbClr val="FF0000"/>
                </a:solidFill>
              </a:rPr>
              <a:t> construction </a:t>
            </a:r>
            <a:r>
              <a:rPr lang="fr-CH" dirty="0" smtClean="0">
                <a:sym typeface="Wingdings" panose="05000000000000000000" pitchFamily="2" charset="2"/>
              </a:rPr>
              <a:t> far detector </a:t>
            </a:r>
            <a:r>
              <a:rPr lang="fr-CH" dirty="0" err="1" smtClean="0">
                <a:sym typeface="Wingdings" panose="05000000000000000000" pitchFamily="2" charset="2"/>
              </a:rPr>
              <a:t>is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increased</a:t>
            </a:r>
            <a:r>
              <a:rPr lang="fr-CH" dirty="0" smtClean="0">
                <a:sym typeface="Wingdings" panose="05000000000000000000" pitchFamily="2" charset="2"/>
              </a:rPr>
              <a:t> to &gt;</a:t>
            </a:r>
            <a:r>
              <a:rPr lang="fr-CH" u="sng" dirty="0" smtClean="0">
                <a:sym typeface="Wingdings" panose="05000000000000000000" pitchFamily="2" charset="2"/>
              </a:rPr>
              <a:t>500kton</a:t>
            </a:r>
            <a:r>
              <a:rPr lang="fr-CH" dirty="0" smtClean="0"/>
              <a:t> </a:t>
            </a:r>
            <a:r>
              <a:rPr lang="fr-CH" dirty="0" err="1" smtClean="0"/>
              <a:t>fiducial</a:t>
            </a:r>
            <a:endParaRPr lang="fr-CH" dirty="0" smtClean="0"/>
          </a:p>
          <a:p>
            <a:r>
              <a:rPr lang="fr-CH" dirty="0" smtClean="0"/>
              <a:t>-- one of the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pillars</a:t>
            </a:r>
            <a:r>
              <a:rPr lang="fr-CH" dirty="0" smtClean="0"/>
              <a:t> of the </a:t>
            </a:r>
            <a:r>
              <a:rPr lang="fr-CH" dirty="0" err="1" smtClean="0"/>
              <a:t>Japan</a:t>
            </a:r>
            <a:r>
              <a:rPr lang="fr-CH" dirty="0" smtClean="0"/>
              <a:t> </a:t>
            </a:r>
            <a:r>
              <a:rPr lang="fr-CH" dirty="0" err="1" smtClean="0"/>
              <a:t>particle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community</a:t>
            </a:r>
            <a:r>
              <a:rPr lang="fr-CH" dirty="0" smtClean="0"/>
              <a:t> road </a:t>
            </a:r>
            <a:r>
              <a:rPr lang="fr-CH" dirty="0" err="1" smtClean="0"/>
              <a:t>map</a:t>
            </a:r>
            <a:r>
              <a:rPr lang="fr-CH" dirty="0" smtClean="0"/>
              <a:t>. </a:t>
            </a:r>
          </a:p>
          <a:p>
            <a:r>
              <a:rPr lang="fr-CH" dirty="0" smtClean="0"/>
              <a:t>-- </a:t>
            </a:r>
            <a:r>
              <a:rPr lang="fr-CH" dirty="0" err="1" smtClean="0"/>
              <a:t>classified</a:t>
            </a:r>
            <a:r>
              <a:rPr lang="fr-CH" dirty="0" smtClean="0"/>
              <a:t> in 27 </a:t>
            </a:r>
            <a:r>
              <a:rPr lang="fr-CH" dirty="0" err="1" smtClean="0"/>
              <a:t>priority</a:t>
            </a:r>
            <a:r>
              <a:rPr lang="fr-CH" dirty="0" smtClean="0"/>
              <a:t> </a:t>
            </a:r>
            <a:r>
              <a:rPr lang="fr-CH" dirty="0" err="1" smtClean="0"/>
              <a:t>projects</a:t>
            </a:r>
            <a:r>
              <a:rPr lang="fr-CH" dirty="0" smtClean="0"/>
              <a:t> in </a:t>
            </a:r>
            <a:r>
              <a:rPr lang="fr-CH" dirty="0" err="1" smtClean="0"/>
              <a:t>Japan</a:t>
            </a:r>
            <a:r>
              <a:rPr lang="fr-CH" dirty="0" smtClean="0"/>
              <a:t>  </a:t>
            </a:r>
          </a:p>
          <a:p>
            <a:r>
              <a:rPr lang="fr-CH" dirty="0"/>
              <a:t> </a:t>
            </a:r>
            <a:r>
              <a:rPr lang="fr-CH" dirty="0" smtClean="0"/>
              <a:t>    -- not </a:t>
            </a:r>
            <a:r>
              <a:rPr lang="fr-CH" dirty="0" err="1" smtClean="0"/>
              <a:t>ready</a:t>
            </a:r>
            <a:r>
              <a:rPr lang="fr-CH" dirty="0" smtClean="0"/>
              <a:t> for </a:t>
            </a:r>
            <a:r>
              <a:rPr lang="fr-CH" dirty="0" err="1" smtClean="0"/>
              <a:t>approval</a:t>
            </a:r>
            <a:r>
              <a:rPr lang="fr-CH" dirty="0" smtClean="0"/>
              <a:t> in 2014 </a:t>
            </a:r>
          </a:p>
          <a:p>
            <a:r>
              <a:rPr lang="fr-CH" dirty="0"/>
              <a:t> </a:t>
            </a:r>
            <a:r>
              <a:rPr lang="fr-CH" dirty="0" smtClean="0"/>
              <a:t>    -- CDR </a:t>
            </a:r>
            <a:r>
              <a:rPr lang="fr-CH" dirty="0" err="1" smtClean="0"/>
              <a:t>review</a:t>
            </a:r>
            <a:r>
              <a:rPr lang="fr-CH" dirty="0" smtClean="0"/>
              <a:t> end 2015, </a:t>
            </a:r>
            <a:r>
              <a:rPr lang="fr-CH" dirty="0" err="1" smtClean="0"/>
              <a:t>proposal</a:t>
            </a:r>
            <a:r>
              <a:rPr lang="fr-CH" dirty="0" smtClean="0"/>
              <a:t> in 2016, </a:t>
            </a:r>
            <a:r>
              <a:rPr lang="fr-CH" dirty="0" err="1" smtClean="0"/>
              <a:t>approval</a:t>
            </a:r>
            <a:r>
              <a:rPr lang="fr-CH" dirty="0" smtClean="0"/>
              <a:t> 2017/8  </a:t>
            </a:r>
          </a:p>
          <a:p>
            <a:r>
              <a:rPr lang="fr-CH" b="1" dirty="0" smtClean="0"/>
              <a:t>-- AB </a:t>
            </a:r>
            <a:r>
              <a:rPr lang="fr-CH" b="1" dirty="0" err="1" smtClean="0"/>
              <a:t>member</a:t>
            </a:r>
            <a:r>
              <a:rPr lang="fr-CH" b="1" dirty="0" smtClean="0"/>
              <a:t> of  International </a:t>
            </a:r>
            <a:r>
              <a:rPr lang="fr-CH" b="1" dirty="0" err="1" smtClean="0"/>
              <a:t>Steering</a:t>
            </a:r>
            <a:r>
              <a:rPr lang="fr-CH" b="1" dirty="0" smtClean="0"/>
              <a:t> Group ISG (4 non </a:t>
            </a:r>
            <a:r>
              <a:rPr lang="fr-CH" b="1" dirty="0" err="1" smtClean="0"/>
              <a:t>japanese</a:t>
            </a:r>
            <a:r>
              <a:rPr lang="fr-CH" b="1" dirty="0" smtClean="0"/>
              <a:t>)</a:t>
            </a:r>
          </a:p>
          <a:p>
            <a:r>
              <a:rPr lang="fr-CH" b="1" dirty="0" smtClean="0"/>
              <a:t>-- CDR in </a:t>
            </a:r>
            <a:r>
              <a:rPr lang="fr-CH" b="1" dirty="0" err="1" smtClean="0"/>
              <a:t>preparation</a:t>
            </a:r>
            <a:r>
              <a:rPr lang="fr-CH" b="1" dirty="0"/>
              <a:t> </a:t>
            </a:r>
            <a:r>
              <a:rPr lang="fr-CH" b="1" dirty="0" smtClean="0"/>
              <a:t>(</a:t>
            </a:r>
            <a:r>
              <a:rPr lang="fr-CH" b="1" dirty="0" err="1" smtClean="0"/>
              <a:t>near</a:t>
            </a:r>
            <a:r>
              <a:rPr lang="fr-CH" b="1" dirty="0" smtClean="0"/>
              <a:t> detectors, </a:t>
            </a:r>
            <a:r>
              <a:rPr lang="fr-CH" b="1" dirty="0" err="1" smtClean="0"/>
              <a:t>electronics</a:t>
            </a:r>
            <a:r>
              <a:rPr lang="fr-CH" b="1" dirty="0" smtClean="0"/>
              <a:t>/trigger, </a:t>
            </a:r>
            <a:r>
              <a:rPr lang="fr-CH" b="1" dirty="0" err="1" smtClean="0"/>
              <a:t>reviewing</a:t>
            </a:r>
            <a:r>
              <a:rPr lang="fr-CH" b="1" dirty="0" smtClean="0"/>
              <a:t>)</a:t>
            </a:r>
          </a:p>
          <a:p>
            <a:r>
              <a:rPr lang="fr-CH" b="1" dirty="0" smtClean="0"/>
              <a:t>-- </a:t>
            </a:r>
            <a:r>
              <a:rPr lang="fr-CH" b="1" dirty="0" err="1" smtClean="0"/>
              <a:t>characterization</a:t>
            </a:r>
            <a:r>
              <a:rPr lang="fr-CH" b="1" dirty="0" smtClean="0"/>
              <a:t> of </a:t>
            </a:r>
            <a:r>
              <a:rPr lang="fr-CH" b="1" dirty="0" err="1" smtClean="0"/>
              <a:t>photodetectors</a:t>
            </a:r>
            <a:r>
              <a:rPr lang="fr-CH" b="1" dirty="0" smtClean="0"/>
              <a:t>, </a:t>
            </a:r>
            <a:r>
              <a:rPr lang="fr-CH" b="1" dirty="0" err="1" smtClean="0"/>
              <a:t>definition</a:t>
            </a:r>
            <a:r>
              <a:rPr lang="fr-CH" b="1" dirty="0" smtClean="0"/>
              <a:t> of </a:t>
            </a:r>
            <a:r>
              <a:rPr lang="fr-CH" b="1" dirty="0" err="1" smtClean="0"/>
              <a:t>electronics</a:t>
            </a:r>
            <a:r>
              <a:rPr lang="fr-CH" b="1" dirty="0" smtClean="0"/>
              <a:t> (</a:t>
            </a:r>
            <a:r>
              <a:rPr lang="fr-CH" b="1" dirty="0" err="1" smtClean="0"/>
              <a:t>Bravar</a:t>
            </a:r>
            <a:r>
              <a:rPr lang="fr-CH" b="1" dirty="0" smtClean="0"/>
              <a:t>, UNIGE)</a:t>
            </a:r>
          </a:p>
          <a:p>
            <a:r>
              <a:rPr lang="fr-CH" b="1" dirty="0" smtClean="0"/>
              <a:t>--  «intelligent data </a:t>
            </a:r>
            <a:r>
              <a:rPr lang="fr-CH" b="1" dirty="0" err="1" smtClean="0"/>
              <a:t>filter</a:t>
            </a:r>
            <a:r>
              <a:rPr lang="fr-CH" b="1" dirty="0" smtClean="0"/>
              <a:t>/trigger» (</a:t>
            </a:r>
            <a:r>
              <a:rPr lang="fr-CH" b="1" dirty="0" err="1" smtClean="0"/>
              <a:t>Ariga</a:t>
            </a:r>
            <a:r>
              <a:rPr lang="fr-CH" b="1" dirty="0" smtClean="0"/>
              <a:t>, UNIBE)</a:t>
            </a:r>
          </a:p>
          <a:p>
            <a:r>
              <a:rPr lang="fr-CH" b="1" dirty="0" smtClean="0">
                <a:sym typeface="Wingdings" panose="05000000000000000000" pitchFamily="2" charset="2"/>
              </a:rPr>
              <a:t> </a:t>
            </a:r>
            <a:r>
              <a:rPr lang="fr-CH" b="1" dirty="0" err="1" smtClean="0"/>
              <a:t>aim</a:t>
            </a:r>
            <a:r>
              <a:rPr lang="fr-CH" b="1" dirty="0" smtClean="0"/>
              <a:t> at major contribution in </a:t>
            </a:r>
            <a:r>
              <a:rPr lang="fr-CH" b="1" dirty="0" err="1" smtClean="0"/>
              <a:t>electronics</a:t>
            </a:r>
            <a:r>
              <a:rPr lang="fr-CH" b="1" dirty="0" smtClean="0"/>
              <a:t> and trigger </a:t>
            </a:r>
          </a:p>
          <a:p>
            <a:r>
              <a:rPr lang="fr-CH" dirty="0"/>
              <a:t> </a:t>
            </a:r>
            <a:r>
              <a:rPr lang="fr-CH" dirty="0" smtClean="0"/>
              <a:t>         </a:t>
            </a:r>
            <a:endParaRPr lang="en-US" dirty="0"/>
          </a:p>
        </p:txBody>
      </p:sp>
      <p:pic>
        <p:nvPicPr>
          <p:cNvPr id="5122" name="Picture 2" descr="https://upload.wikimedia.org/wikipedia/commons/thumb/0/08/Flag_of_Switzerland_%28Pantone%29.svg/2000px-Flag_of_Switzerland_%28Pantone%29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395" y="2708920"/>
            <a:ext cx="900100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eft Arrow 9"/>
          <p:cNvSpPr/>
          <p:nvPr/>
        </p:nvSpPr>
        <p:spPr>
          <a:xfrm>
            <a:off x="7452320" y="2888940"/>
            <a:ext cx="585065" cy="13501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 rot="16200000">
            <a:off x="8149898" y="4306597"/>
            <a:ext cx="1485165" cy="18002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38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E65A-3CC9-44D6-BAEC-D05EF67E08A3}" type="datetime3">
              <a:rPr lang="en-US" smtClean="0"/>
              <a:t>1 July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ND280 upgrades  Alain Blondel T2K meeting 3June15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31840" y="98630"/>
            <a:ext cx="3218189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800" dirty="0" smtClean="0"/>
              <a:t>SK and T2K upgrades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519" y="785892"/>
            <a:ext cx="8595955" cy="54784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400" b="1" dirty="0" smtClean="0"/>
              <a:t>1. Gadolinium-</a:t>
            </a:r>
            <a:r>
              <a:rPr lang="fr-CH" sz="2400" b="1" dirty="0" err="1" smtClean="0"/>
              <a:t>loaded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SuperK</a:t>
            </a:r>
            <a:endParaRPr lang="fr-CH" sz="2400" b="1" dirty="0" smtClean="0"/>
          </a:p>
          <a:p>
            <a:r>
              <a:rPr lang="fr-CH" sz="2400" b="1" dirty="0"/>
              <a:t> </a:t>
            </a:r>
            <a:r>
              <a:rPr lang="fr-CH" sz="2400" b="1" dirty="0" smtClean="0"/>
              <a:t>   </a:t>
            </a:r>
            <a:r>
              <a:rPr lang="fr-CH" sz="2000" b="1" dirty="0"/>
              <a:t>=&gt; high </a:t>
            </a:r>
            <a:r>
              <a:rPr lang="fr-CH" sz="2000" b="1" dirty="0" err="1"/>
              <a:t>efficiency</a:t>
            </a:r>
            <a:r>
              <a:rPr lang="fr-CH" sz="2000" b="1" dirty="0"/>
              <a:t> for </a:t>
            </a:r>
            <a:r>
              <a:rPr lang="fr-CH" sz="2000" b="1" dirty="0">
                <a:sym typeface="Symbol"/>
              </a:rPr>
              <a:t>e</a:t>
            </a:r>
          </a:p>
          <a:p>
            <a:endParaRPr lang="fr-CH" sz="2000" b="1" dirty="0">
              <a:sym typeface="Symbol"/>
            </a:endParaRPr>
          </a:p>
          <a:p>
            <a:r>
              <a:rPr lang="fr-CH" sz="2000" b="1" dirty="0" err="1">
                <a:sym typeface="Symbol"/>
              </a:rPr>
              <a:t>especially</a:t>
            </a:r>
            <a:r>
              <a:rPr lang="fr-CH" sz="2000" b="1" dirty="0">
                <a:sym typeface="Symbol"/>
              </a:rPr>
              <a:t> for the </a:t>
            </a:r>
            <a:r>
              <a:rPr lang="fr-CH" sz="2000" b="1" dirty="0" err="1">
                <a:sym typeface="Symbol"/>
              </a:rPr>
              <a:t>search</a:t>
            </a:r>
            <a:r>
              <a:rPr lang="fr-CH" sz="2000" b="1" dirty="0">
                <a:sym typeface="Symbol"/>
              </a:rPr>
              <a:t> for SN </a:t>
            </a:r>
            <a:r>
              <a:rPr lang="fr-CH" sz="2000" b="1" dirty="0" err="1">
                <a:sym typeface="Symbol"/>
              </a:rPr>
              <a:t>relic</a:t>
            </a:r>
            <a:r>
              <a:rPr lang="fr-CH" sz="2000" b="1" dirty="0">
                <a:sym typeface="Symbol"/>
              </a:rPr>
              <a:t></a:t>
            </a:r>
          </a:p>
          <a:p>
            <a:r>
              <a:rPr lang="fr-CH" sz="2000" b="1" dirty="0" err="1">
                <a:sym typeface="Symbol"/>
              </a:rPr>
              <a:t>also</a:t>
            </a:r>
            <a:r>
              <a:rPr lang="fr-CH" sz="2000" b="1" dirty="0">
                <a:sym typeface="Symbol"/>
              </a:rPr>
              <a:t> </a:t>
            </a:r>
            <a:r>
              <a:rPr lang="fr-CH" sz="2000" b="1" dirty="0" err="1">
                <a:sym typeface="Symbol"/>
              </a:rPr>
              <a:t>improvement</a:t>
            </a:r>
            <a:r>
              <a:rPr lang="fr-CH" sz="2000" b="1" dirty="0">
                <a:sym typeface="Symbol"/>
              </a:rPr>
              <a:t> on </a:t>
            </a:r>
            <a:r>
              <a:rPr lang="fr-CH" sz="2000" b="1" dirty="0" err="1">
                <a:sym typeface="Symbol"/>
              </a:rPr>
              <a:t>tagging</a:t>
            </a:r>
            <a:r>
              <a:rPr lang="fr-CH" sz="2000" b="1" dirty="0">
                <a:sym typeface="Symbol"/>
              </a:rPr>
              <a:t>/rejection</a:t>
            </a:r>
          </a:p>
          <a:p>
            <a:r>
              <a:rPr lang="fr-CH" sz="2000" b="1" dirty="0">
                <a:sym typeface="Symbol"/>
              </a:rPr>
              <a:t>of interactions </a:t>
            </a:r>
            <a:r>
              <a:rPr lang="fr-CH" sz="2000" b="1" dirty="0" err="1">
                <a:sym typeface="Symbol"/>
              </a:rPr>
              <a:t>producing</a:t>
            </a:r>
            <a:r>
              <a:rPr lang="fr-CH" sz="2000" b="1" dirty="0">
                <a:sym typeface="Symbol"/>
              </a:rPr>
              <a:t> a neutron  vs </a:t>
            </a:r>
            <a:endParaRPr lang="fr-CH" sz="2000" b="1" dirty="0">
              <a:sym typeface="Symbol"/>
            </a:endParaRPr>
          </a:p>
          <a:p>
            <a:endParaRPr lang="fr-CH" dirty="0" smtClean="0"/>
          </a:p>
          <a:p>
            <a:r>
              <a:rPr lang="fr-CH" sz="2000" b="1" dirty="0" err="1"/>
              <a:t>E</a:t>
            </a:r>
            <a:r>
              <a:rPr lang="fr-CH" sz="2000" b="1" dirty="0" err="1" smtClean="0"/>
              <a:t>xpected</a:t>
            </a:r>
            <a:r>
              <a:rPr lang="fr-CH" sz="2000" b="1" dirty="0" smtClean="0"/>
              <a:t> date 2017/8  (</a:t>
            </a:r>
            <a:r>
              <a:rPr lang="fr-CH" sz="2000" b="1" dirty="0" err="1" smtClean="0"/>
              <a:t>same</a:t>
            </a:r>
            <a:r>
              <a:rPr lang="fr-CH" sz="2000" b="1" dirty="0" smtClean="0"/>
              <a:t> time as </a:t>
            </a:r>
            <a:r>
              <a:rPr lang="fr-CH" sz="2000" b="1" dirty="0" err="1" smtClean="0"/>
              <a:t>accelerator</a:t>
            </a:r>
            <a:r>
              <a:rPr lang="fr-CH" sz="2000" b="1" dirty="0" smtClean="0"/>
              <a:t> upgrade)</a:t>
            </a:r>
          </a:p>
          <a:p>
            <a:endParaRPr lang="fr-CH" sz="2000" b="1" dirty="0" smtClean="0"/>
          </a:p>
          <a:p>
            <a:r>
              <a:rPr lang="fr-CH" sz="2400" b="1" dirty="0" smtClean="0"/>
              <a:t>2. ND280 detector upgrade</a:t>
            </a:r>
            <a:endParaRPr lang="fr-CH" sz="2000" b="1" dirty="0"/>
          </a:p>
          <a:p>
            <a:r>
              <a:rPr lang="fr-CH" sz="2000" b="1" dirty="0" err="1" smtClean="0"/>
              <a:t>Now</a:t>
            </a:r>
            <a:r>
              <a:rPr lang="fr-CH" sz="2000" b="1" dirty="0" smtClean="0"/>
              <a:t> have </a:t>
            </a:r>
            <a:r>
              <a:rPr lang="fr-CH" sz="2000" b="1" dirty="0" err="1" smtClean="0"/>
              <a:t>sufficient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experience</a:t>
            </a:r>
            <a:r>
              <a:rPr lang="fr-CH" sz="2000" b="1" dirty="0" smtClean="0"/>
              <a:t> to </a:t>
            </a:r>
            <a:r>
              <a:rPr lang="fr-CH" sz="2000" b="1" dirty="0" err="1" smtClean="0"/>
              <a:t>understand</a:t>
            </a:r>
            <a:r>
              <a:rPr lang="fr-CH" sz="2000" b="1" dirty="0" smtClean="0"/>
              <a:t> limitations of ND280 as </a:t>
            </a:r>
            <a:r>
              <a:rPr lang="fr-CH" sz="2000" b="1" dirty="0" err="1" smtClean="0"/>
              <a:t>built</a:t>
            </a:r>
            <a:endParaRPr lang="fr-CH" sz="2000" b="1" dirty="0"/>
          </a:p>
          <a:p>
            <a:r>
              <a:rPr lang="fr-CH" sz="2000" b="1" dirty="0" err="1" smtClean="0"/>
              <a:t>mainly</a:t>
            </a:r>
            <a:r>
              <a:rPr lang="fr-CH" sz="2000" b="1" dirty="0" smtClean="0"/>
              <a:t>: </a:t>
            </a:r>
          </a:p>
          <a:p>
            <a:r>
              <a:rPr lang="fr-CH" sz="2000" b="1" dirty="0"/>
              <a:t> </a:t>
            </a:r>
            <a:r>
              <a:rPr lang="fr-CH" sz="2000" b="1" dirty="0" smtClean="0"/>
              <a:t>         -- </a:t>
            </a:r>
            <a:r>
              <a:rPr lang="fr-CH" sz="2000" b="1" dirty="0" err="1" smtClean="0"/>
              <a:t>angular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acceptance</a:t>
            </a:r>
            <a:r>
              <a:rPr lang="fr-CH" sz="2000" b="1" dirty="0" smtClean="0"/>
              <a:t> of </a:t>
            </a:r>
            <a:r>
              <a:rPr lang="fr-CH" sz="2000" b="1" dirty="0" err="1" smtClean="0"/>
              <a:t>momentum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measurement</a:t>
            </a:r>
            <a:r>
              <a:rPr lang="fr-CH" sz="2000" b="1" dirty="0" smtClean="0"/>
              <a:t> has large </a:t>
            </a:r>
            <a:r>
              <a:rPr lang="fr-CH" sz="2000" b="1" dirty="0" err="1" smtClean="0"/>
              <a:t>hole</a:t>
            </a:r>
            <a:r>
              <a:rPr lang="fr-CH" sz="2000" b="1" dirty="0" smtClean="0"/>
              <a:t> at 90</a:t>
            </a:r>
            <a:r>
              <a:rPr lang="fr-CH" sz="2000" b="1" baseline="30000" dirty="0" smtClean="0"/>
              <a:t>o</a:t>
            </a:r>
          </a:p>
          <a:p>
            <a:r>
              <a:rPr lang="fr-CH" sz="2000" b="1" baseline="30000" dirty="0"/>
              <a:t> </a:t>
            </a:r>
            <a:r>
              <a:rPr lang="fr-CH" sz="2000" b="1" baseline="30000" dirty="0" smtClean="0"/>
              <a:t>              </a:t>
            </a:r>
            <a:r>
              <a:rPr lang="fr-CH" sz="2000" b="1" dirty="0" smtClean="0"/>
              <a:t>-- ND280 </a:t>
            </a:r>
            <a:r>
              <a:rPr lang="fr-CH" sz="2000" b="1" dirty="0" err="1" smtClean="0"/>
              <a:t>targets</a:t>
            </a:r>
            <a:r>
              <a:rPr lang="fr-CH" sz="2000" b="1" dirty="0" smtClean="0"/>
              <a:t> are </a:t>
            </a:r>
            <a:r>
              <a:rPr lang="fr-CH" sz="2000" b="1" dirty="0" err="1" smtClean="0"/>
              <a:t>mostly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scintillator</a:t>
            </a:r>
            <a:r>
              <a:rPr lang="fr-CH" sz="2000" b="1" dirty="0" smtClean="0"/>
              <a:t> and far detector </a:t>
            </a:r>
            <a:r>
              <a:rPr lang="fr-CH" sz="2000" b="1" dirty="0" err="1" smtClean="0"/>
              <a:t>is</a:t>
            </a:r>
            <a:r>
              <a:rPr lang="fr-CH" sz="2000" b="1" dirty="0" smtClean="0"/>
              <a:t> water</a:t>
            </a:r>
          </a:p>
          <a:p>
            <a:r>
              <a:rPr lang="fr-CH" sz="2000" b="1" dirty="0"/>
              <a:t> </a:t>
            </a:r>
            <a:r>
              <a:rPr lang="fr-CH" sz="2000" b="1" dirty="0" smtClean="0"/>
              <a:t>         -- time </a:t>
            </a:r>
            <a:r>
              <a:rPr lang="fr-CH" sz="2000" b="1" dirty="0" err="1" smtClean="0"/>
              <a:t>resolution</a:t>
            </a:r>
            <a:r>
              <a:rPr lang="fr-CH" sz="2000" b="1" dirty="0" smtClean="0"/>
              <a:t> of ECAL </a:t>
            </a:r>
            <a:r>
              <a:rPr lang="fr-CH" sz="2000" b="1" dirty="0" err="1" smtClean="0"/>
              <a:t>is</a:t>
            </a:r>
            <a:r>
              <a:rPr lang="fr-CH" sz="2000" b="1" dirty="0" smtClean="0"/>
              <a:t> not </a:t>
            </a:r>
            <a:r>
              <a:rPr lang="fr-CH" sz="2000" b="1" dirty="0" err="1" smtClean="0"/>
              <a:t>sufficient</a:t>
            </a:r>
            <a:r>
              <a:rPr lang="fr-CH" sz="2000" b="1" dirty="0" smtClean="0"/>
              <a:t> to </a:t>
            </a:r>
            <a:r>
              <a:rPr lang="fr-CH" sz="2000" b="1" dirty="0" err="1" smtClean="0"/>
              <a:t>associate</a:t>
            </a:r>
            <a:r>
              <a:rPr lang="fr-CH" sz="2000" b="1" dirty="0" smtClean="0"/>
              <a:t> photons to </a:t>
            </a:r>
            <a:r>
              <a:rPr lang="fr-CH" sz="2000" b="1" dirty="0" err="1" smtClean="0"/>
              <a:t>events</a:t>
            </a:r>
            <a:endParaRPr lang="fr-CH" sz="2000" b="1" dirty="0" smtClean="0"/>
          </a:p>
          <a:p>
            <a:r>
              <a:rPr lang="fr-CH" sz="2000" b="1" dirty="0" smtClean="0"/>
              <a:t>          -- </a:t>
            </a:r>
            <a:r>
              <a:rPr lang="fr-CH" sz="2000" b="1" dirty="0" err="1" smtClean="0"/>
              <a:t>this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will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reduce</a:t>
            </a:r>
            <a:r>
              <a:rPr lang="fr-CH" sz="2000" b="1" dirty="0" smtClean="0"/>
              <a:t> Far/Near </a:t>
            </a:r>
            <a:r>
              <a:rPr lang="fr-CH" sz="2000" b="1" dirty="0" err="1" smtClean="0"/>
              <a:t>systematics</a:t>
            </a:r>
            <a:r>
              <a:rPr lang="fr-CH" sz="2000" b="1" dirty="0" smtClean="0"/>
              <a:t> to ~3-4% </a:t>
            </a:r>
            <a:r>
              <a:rPr lang="fr-CH" sz="2000" b="1" dirty="0" err="1" smtClean="0"/>
              <a:t>level</a:t>
            </a:r>
            <a:r>
              <a:rPr lang="fr-CH" sz="2000" b="1" dirty="0" smtClean="0"/>
              <a:t> or </a:t>
            </a:r>
            <a:r>
              <a:rPr lang="fr-CH" sz="2000" b="1" dirty="0" err="1" smtClean="0"/>
              <a:t>better</a:t>
            </a:r>
            <a:endParaRPr lang="fr-CH" sz="2000" b="1" dirty="0" smtClean="0"/>
          </a:p>
          <a:p>
            <a:r>
              <a:rPr lang="fr-CH" sz="2000" b="1" dirty="0" smtClean="0"/>
              <a:t>              </a:t>
            </a:r>
            <a:r>
              <a:rPr lang="fr-CH" sz="20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We</a:t>
            </a:r>
            <a:r>
              <a:rPr lang="fr-CH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have </a:t>
            </a:r>
            <a:r>
              <a:rPr lang="fr-CH" sz="20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taken</a:t>
            </a:r>
            <a:r>
              <a:rPr lang="fr-CH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the lead on </a:t>
            </a:r>
            <a:r>
              <a:rPr lang="fr-CH" sz="20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this</a:t>
            </a:r>
            <a:r>
              <a:rPr lang="fr-CH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r>
              <a:rPr lang="fr-CH" sz="2000" b="1" dirty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00" y="638690"/>
            <a:ext cx="3886445" cy="238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034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ank">
  <a:themeElements>
    <a:clrScheme name="Blank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000080"/>
      </a:accent2>
      <a:accent3>
        <a:srgbClr val="FFFFFF"/>
      </a:accent3>
      <a:accent4>
        <a:srgbClr val="000000"/>
      </a:accent4>
      <a:accent5>
        <a:srgbClr val="DAEDEF"/>
      </a:accent5>
      <a:accent6>
        <a:srgbClr val="000073"/>
      </a:accent6>
      <a:hlink>
        <a:srgbClr val="A50021"/>
      </a:hlink>
      <a:folHlink>
        <a:srgbClr val="008000"/>
      </a:folHlink>
    </a:clrScheme>
    <a:fontScheme name="Blank">
      <a:majorFont>
        <a:latin typeface="Bookman Old Style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0080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0073"/>
        </a:accent6>
        <a:hlink>
          <a:srgbClr val="A50021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5936</TotalTime>
  <Words>1957</Words>
  <Application>Microsoft Office PowerPoint</Application>
  <PresentationFormat>On-screen Show (4:3)</PresentationFormat>
  <Paragraphs>318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Office Theme</vt:lpstr>
      <vt:lpstr>2_Office Theme</vt:lpstr>
      <vt:lpstr>Blank</vt:lpstr>
      <vt:lpstr>PowerPoint Presentation</vt:lpstr>
      <vt:lpstr>PowerPoint Presentation</vt:lpstr>
      <vt:lpstr>#</vt:lpstr>
      <vt:lpstr>Swiss contributions to T2K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WIMP annihilation at Sun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100</cp:revision>
  <cp:lastPrinted>2015-06-03T07:17:00Z</cp:lastPrinted>
  <dcterms:created xsi:type="dcterms:W3CDTF">2015-04-26T15:50:35Z</dcterms:created>
  <dcterms:modified xsi:type="dcterms:W3CDTF">2015-07-01T12:12:59Z</dcterms:modified>
</cp:coreProperties>
</file>