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69" r:id="rId3"/>
    <p:sldId id="270" r:id="rId4"/>
    <p:sldId id="271" r:id="rId5"/>
    <p:sldId id="278" r:id="rId6"/>
    <p:sldId id="273" r:id="rId7"/>
    <p:sldId id="272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33CC"/>
    <a:srgbClr val="FFCC00"/>
    <a:srgbClr val="00CC00"/>
    <a:srgbClr val="FF0000"/>
    <a:srgbClr val="0000FF"/>
    <a:srgbClr val="66FF33"/>
    <a:srgbClr val="0099FF"/>
    <a:srgbClr val="33CC33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3969" autoAdjust="0"/>
  </p:normalViewPr>
  <p:slideViewPr>
    <p:cSldViewPr>
      <p:cViewPr varScale="1">
        <p:scale>
          <a:sx n="60" d="100"/>
          <a:sy n="60" d="100"/>
        </p:scale>
        <p:origin x="84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B41551-004B-4D10-ACDC-83CCAE82AB5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4690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4755EA3-E8B4-40C2-A1CE-CEBC301D4C6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42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755EA3-E8B4-40C2-A1CE-CEBC301D4C68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8917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8E0B7-A659-4C64-885D-3F5EA733E01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368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CB828-B050-4281-966F-FB934D62D6A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27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20F9B-09B4-4A6D-BEE6-89699BD1020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160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E174A-6E15-475E-93E5-9323627054C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60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93288-2C48-4E99-A48D-E46F4D6CEA7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242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9C4CF-C4F9-4917-8D14-106D2872CB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687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89CC4-E153-4AF7-9BC3-F2279961539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88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97B51-F818-4736-BF03-94AC3BC1C27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876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88952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63865-EEC2-4CCE-875B-942A126FC2F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837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84F68-1CCE-4AD8-B743-A4DF328AB63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054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85000" y="63309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400" b="1">
                <a:solidFill>
                  <a:srgbClr val="6666FF"/>
                </a:solidFill>
                <a:latin typeface="+mn-lt"/>
              </a:defRPr>
            </a:lvl1pPr>
          </a:lstStyle>
          <a:p>
            <a:pPr>
              <a:defRPr/>
            </a:pPr>
            <a:fld id="{6FD0958F-7A88-4581-A0C1-93A2C15744D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Publication </a:t>
            </a:r>
            <a:r>
              <a:rPr lang="en-US" sz="3600" dirty="0" smtClean="0">
                <a:solidFill>
                  <a:schemeClr val="bg1"/>
                </a:solidFill>
              </a:rPr>
              <a:t>Speed Task Force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28625" y="6477000"/>
            <a:ext cx="8382000" cy="338554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dirty="0" smtClean="0">
                <a:solidFill>
                  <a:schemeClr val="bg1"/>
                </a:solidFill>
              </a:rPr>
              <a:t>Roberta </a:t>
            </a:r>
            <a:r>
              <a:rPr lang="en-US" sz="1600" dirty="0" err="1" smtClean="0">
                <a:solidFill>
                  <a:schemeClr val="bg1"/>
                </a:solidFill>
              </a:rPr>
              <a:t>Arnaldi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      March 30</a:t>
            </a:r>
            <a:r>
              <a:rPr lang="en-US" sz="1600" baseline="30000" dirty="0" smtClean="0">
                <a:solidFill>
                  <a:schemeClr val="bg1"/>
                </a:solidFill>
              </a:rPr>
              <a:t>th</a:t>
            </a:r>
            <a:r>
              <a:rPr lang="en-US" sz="1600" dirty="0" smtClean="0">
                <a:solidFill>
                  <a:schemeClr val="bg1"/>
                </a:solidFill>
              </a:rPr>
              <a:t> 2015</a:t>
            </a:r>
            <a:endParaRPr lang="en-US" sz="1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" y="1066800"/>
            <a:ext cx="8763000" cy="4247317"/>
          </a:xfrm>
          <a:prstGeom prst="rect">
            <a:avLst/>
          </a:prstGeom>
          <a:ln w="28575">
            <a:solidFill>
              <a:srgbClr val="FFCC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Task force to determine possible  reasons for delays in ALICE </a:t>
            </a:r>
            <a:r>
              <a:rPr lang="en-US" b="1" dirty="0" smtClean="0">
                <a:solidFill>
                  <a:srgbClr val="00B0F0"/>
                </a:solidFill>
              </a:rPr>
              <a:t>paper publication</a:t>
            </a:r>
            <a:endParaRPr lang="en-US" b="1" dirty="0">
              <a:solidFill>
                <a:srgbClr val="00B0F0"/>
              </a:solidFill>
            </a:endParaRPr>
          </a:p>
          <a:p>
            <a:r>
              <a:rPr lang="en-US" dirty="0" smtClean="0"/>
              <a:t>=============================================</a:t>
            </a:r>
          </a:p>
          <a:p>
            <a:endParaRPr lang="en-US" dirty="0"/>
          </a:p>
          <a:p>
            <a:r>
              <a:rPr lang="en-US" dirty="0"/>
              <a:t>We propose to establish a task force to collect and prepare</a:t>
            </a:r>
          </a:p>
          <a:p>
            <a:r>
              <a:rPr lang="en-US" dirty="0"/>
              <a:t>information on the various </a:t>
            </a:r>
            <a:r>
              <a:rPr lang="en-US" dirty="0">
                <a:solidFill>
                  <a:srgbClr val="FF0000"/>
                </a:solidFill>
              </a:rPr>
              <a:t>reasons for delays in bringing papers from</a:t>
            </a:r>
          </a:p>
          <a:p>
            <a:r>
              <a:rPr lang="en-US" dirty="0">
                <a:solidFill>
                  <a:srgbClr val="FF0000"/>
                </a:solidFill>
              </a:rPr>
              <a:t>paper proposal to publication (on the </a:t>
            </a:r>
            <a:r>
              <a:rPr lang="en-US" dirty="0" err="1">
                <a:solidFill>
                  <a:srgbClr val="FF0000"/>
                </a:solidFill>
              </a:rPr>
              <a:t>arXiv</a:t>
            </a:r>
            <a:r>
              <a:rPr lang="en-US" dirty="0">
                <a:solidFill>
                  <a:srgbClr val="FF0000"/>
                </a:solidFill>
              </a:rPr>
              <a:t>). </a:t>
            </a:r>
            <a:r>
              <a:rPr lang="en-US" dirty="0"/>
              <a:t>The task force interacts</a:t>
            </a:r>
          </a:p>
          <a:p>
            <a:r>
              <a:rPr lang="en-US" dirty="0"/>
              <a:t>with the PWG's and PAG's, with Physics Coordination and with members</a:t>
            </a:r>
          </a:p>
          <a:p>
            <a:r>
              <a:rPr lang="en-US" dirty="0"/>
              <a:t>of the EB to collect necessary information. It may consult with other</a:t>
            </a:r>
          </a:p>
          <a:p>
            <a:r>
              <a:rPr lang="en-US" dirty="0"/>
              <a:t>ALICE groups (such as OFFLINE) and other groups and individuals (for</a:t>
            </a:r>
          </a:p>
          <a:p>
            <a:r>
              <a:rPr lang="en-US" dirty="0"/>
              <a:t>example, members of present or former Paper committees and IRC's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as required. </a:t>
            </a:r>
            <a:r>
              <a:rPr lang="en-US" dirty="0">
                <a:solidFill>
                  <a:srgbClr val="0000FF"/>
                </a:solidFill>
              </a:rPr>
              <a:t>If appropriate, the task force suggests methods and means</a:t>
            </a:r>
          </a:p>
          <a:p>
            <a:r>
              <a:rPr lang="en-US" dirty="0">
                <a:solidFill>
                  <a:srgbClr val="0000FF"/>
                </a:solidFill>
              </a:rPr>
              <a:t>to improve the publication process</a:t>
            </a:r>
            <a:r>
              <a:rPr lang="en-US" dirty="0"/>
              <a:t>. The task force reports to the</a:t>
            </a:r>
          </a:p>
          <a:p>
            <a:r>
              <a:rPr lang="en-US" dirty="0"/>
              <a:t>ALICE MB and should provide a </a:t>
            </a:r>
            <a:r>
              <a:rPr lang="en-US" dirty="0">
                <a:solidFill>
                  <a:srgbClr val="FF0000"/>
                </a:solidFill>
              </a:rPr>
              <a:t>report in a timely manner, but not later</a:t>
            </a:r>
          </a:p>
          <a:p>
            <a:r>
              <a:rPr lang="en-US" dirty="0">
                <a:solidFill>
                  <a:srgbClr val="FF0000"/>
                </a:solidFill>
              </a:rPr>
              <a:t>than May 20, 2015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270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6098504" cy="6629400"/>
          </a:xfrm>
          <a:prstGeom prst="rect">
            <a:avLst/>
          </a:prstGeom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28625" y="1156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An example: PWG-DQ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562600" y="990600"/>
            <a:ext cx="457200" cy="3048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562600" y="1447800"/>
            <a:ext cx="457200" cy="304800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55398" y="990600"/>
            <a:ext cx="2819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PB approval </a:t>
            </a:r>
            <a:r>
              <a:rPr lang="en-US" sz="1600" dirty="0" smtClean="0">
                <a:sym typeface="Wingdings" panose="05000000000000000000" pitchFamily="2" charset="2"/>
              </a:rPr>
              <a:t></a:t>
            </a:r>
            <a:r>
              <a:rPr lang="en-US" sz="1600" dirty="0" smtClean="0"/>
              <a:t> end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CR</a:t>
            </a:r>
            <a:endParaRPr lang="it-IT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55735" y="1412544"/>
            <a:ext cx="2252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CR </a:t>
            </a:r>
            <a:r>
              <a:rPr lang="en-US" sz="1600" dirty="0" smtClean="0">
                <a:sym typeface="Wingdings" panose="05000000000000000000" pitchFamily="2" charset="2"/>
              </a:rPr>
              <a:t> end 2</a:t>
            </a:r>
            <a:r>
              <a:rPr lang="en-US" sz="1600" baseline="30000" dirty="0" smtClean="0">
                <a:sym typeface="Wingdings" panose="05000000000000000000" pitchFamily="2" charset="2"/>
              </a:rPr>
              <a:t>nd</a:t>
            </a:r>
            <a:r>
              <a:rPr lang="en-US" sz="1600" dirty="0" smtClean="0">
                <a:sym typeface="Wingdings" panose="05000000000000000000" pitchFamily="2" charset="2"/>
              </a:rPr>
              <a:t> CR</a:t>
            </a:r>
            <a:endParaRPr lang="it-IT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1219200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Paper ID</a:t>
            </a:r>
            <a:endParaRPr lang="it-IT" b="1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5562600" y="1905000"/>
            <a:ext cx="457200" cy="304800"/>
          </a:xfrm>
          <a:prstGeom prst="rect">
            <a:avLst/>
          </a:prstGeom>
          <a:solidFill>
            <a:srgbClr val="FF33C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5735" y="1869744"/>
            <a:ext cx="1736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Wingdings" panose="05000000000000000000" pitchFamily="2" charset="2"/>
              </a:rPr>
              <a:t>2</a:t>
            </a:r>
            <a:r>
              <a:rPr lang="en-US" sz="1600" baseline="30000" dirty="0" smtClean="0">
                <a:sym typeface="Wingdings" panose="05000000000000000000" pitchFamily="2" charset="2"/>
              </a:rPr>
              <a:t>nd</a:t>
            </a:r>
            <a:r>
              <a:rPr lang="en-US" sz="1600" dirty="0" smtClean="0">
                <a:sym typeface="Wingdings" panose="05000000000000000000" pitchFamily="2" charset="2"/>
              </a:rPr>
              <a:t> CR  </a:t>
            </a:r>
            <a:r>
              <a:rPr lang="en-US" sz="1600" dirty="0" err="1" smtClean="0">
                <a:sym typeface="Wingdings" panose="05000000000000000000" pitchFamily="2" charset="2"/>
              </a:rPr>
              <a:t>ArXiv</a:t>
            </a:r>
            <a:endParaRPr lang="it-IT" sz="16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5562600" y="2362200"/>
            <a:ext cx="4572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5735" y="2326944"/>
            <a:ext cx="2198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ym typeface="Wingdings" panose="05000000000000000000" pitchFamily="2" charset="2"/>
              </a:rPr>
              <a:t>ArXiv</a:t>
            </a:r>
            <a:r>
              <a:rPr lang="en-US" sz="1600" dirty="0" smtClean="0">
                <a:sym typeface="Wingdings" panose="05000000000000000000" pitchFamily="2" charset="2"/>
              </a:rPr>
              <a:t>  publication</a:t>
            </a:r>
            <a:endParaRPr lang="it-IT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41148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an example we should investigate the reasons behind the delay in papers 168 and 66</a:t>
            </a:r>
            <a:endParaRPr lang="it-IT" dirty="0"/>
          </a:p>
        </p:txBody>
      </p:sp>
      <p:sp>
        <p:nvSpPr>
          <p:cNvPr id="17" name="Oval 16"/>
          <p:cNvSpPr/>
          <p:nvPr/>
        </p:nvSpPr>
        <p:spPr bwMode="auto">
          <a:xfrm>
            <a:off x="4114800" y="5165558"/>
            <a:ext cx="609600" cy="457200"/>
          </a:xfrm>
          <a:prstGeom prst="ellipse">
            <a:avLst/>
          </a:prstGeom>
          <a:noFill/>
          <a:ln w="28575">
            <a:solidFill>
              <a:srgbClr val="00CCFF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169392" y="3412958"/>
            <a:ext cx="609600" cy="457200"/>
          </a:xfrm>
          <a:prstGeom prst="ellipse">
            <a:avLst/>
          </a:prstGeom>
          <a:noFill/>
          <a:ln w="28575">
            <a:solidFill>
              <a:srgbClr val="00CCFF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2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11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156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Next steps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4" name="AutoShape 20"/>
          <p:cNvSpPr>
            <a:spLocks noChangeArrowheads="1"/>
          </p:cNvSpPr>
          <p:nvPr/>
        </p:nvSpPr>
        <p:spPr bwMode="auto">
          <a:xfrm>
            <a:off x="304800" y="1191904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143000"/>
            <a:ext cx="5487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Next meeting on Monday April 13</a:t>
            </a:r>
            <a:r>
              <a:rPr lang="en-US" baseline="30000" dirty="0" smtClean="0">
                <a:solidFill>
                  <a:srgbClr val="0000FF"/>
                </a:solidFill>
              </a:rPr>
              <a:t>th</a:t>
            </a:r>
            <a:r>
              <a:rPr lang="en-US" dirty="0" smtClean="0">
                <a:solidFill>
                  <a:srgbClr val="0000FF"/>
                </a:solidFill>
              </a:rPr>
              <a:t> at 15pm?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6" name="AutoShape 20"/>
          <p:cNvSpPr>
            <a:spLocks noChangeArrowheads="1"/>
          </p:cNvSpPr>
          <p:nvPr/>
        </p:nvSpPr>
        <p:spPr bwMode="auto">
          <a:xfrm>
            <a:off x="304800" y="18288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828800"/>
            <a:ext cx="8321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Can we gather the paper </a:t>
            </a:r>
            <a:r>
              <a:rPr lang="en-US" dirty="0" err="1" smtClean="0">
                <a:solidFill>
                  <a:srgbClr val="0000FF"/>
                </a:solidFill>
              </a:rPr>
              <a:t>infos</a:t>
            </a:r>
            <a:r>
              <a:rPr lang="en-US" dirty="0" smtClean="0">
                <a:solidFill>
                  <a:srgbClr val="0000FF"/>
                </a:solidFill>
              </a:rPr>
              <a:t> (at PWG +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general level) by that date?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Can we share by PWG?</a:t>
            </a:r>
          </a:p>
          <a:p>
            <a:r>
              <a:rPr lang="en-US" dirty="0" smtClean="0"/>
              <a:t>PWG: CF, DQ, GA, HF, JE, LF, UD, PP</a:t>
            </a:r>
            <a:endParaRPr lang="it-IT" dirty="0"/>
          </a:p>
        </p:txBody>
      </p:sp>
      <p:sp>
        <p:nvSpPr>
          <p:cNvPr id="8" name="AutoShape 20"/>
          <p:cNvSpPr>
            <a:spLocks noChangeArrowheads="1"/>
          </p:cNvSpPr>
          <p:nvPr/>
        </p:nvSpPr>
        <p:spPr bwMode="auto">
          <a:xfrm>
            <a:off x="304800" y="5301916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1" y="37338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we need to collect other </a:t>
            </a:r>
            <a:r>
              <a:rPr lang="en-US" dirty="0" err="1" smtClean="0"/>
              <a:t>infos</a:t>
            </a:r>
            <a:r>
              <a:rPr lang="en-US" dirty="0" smtClean="0"/>
              <a:t>/other plots on the papers timelines?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1065864" y="2895600"/>
            <a:ext cx="5193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Plots, </a:t>
            </a:r>
            <a:r>
              <a:rPr lang="en-US" dirty="0" err="1" smtClean="0"/>
              <a:t>infos</a:t>
            </a:r>
            <a:r>
              <a:rPr lang="en-US" dirty="0" smtClean="0"/>
              <a:t> on papers on the </a:t>
            </a:r>
            <a:r>
              <a:rPr lang="en-US" dirty="0" err="1" smtClean="0"/>
              <a:t>twiki</a:t>
            </a:r>
            <a:endParaRPr lang="en-US" dirty="0" smtClean="0"/>
          </a:p>
          <a:p>
            <a:r>
              <a:rPr lang="en-US" dirty="0" smtClean="0"/>
              <a:t>(I can provide template macros, if needed)</a:t>
            </a:r>
            <a:endParaRPr lang="it-IT" dirty="0"/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761064" y="2955758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/>
        </p:nvSpPr>
        <p:spPr bwMode="auto">
          <a:xfrm>
            <a:off x="762000" y="37338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762000" y="4475384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3000" y="4431268"/>
            <a:ext cx="717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Should we include also on-going papers (not yet on </a:t>
            </a:r>
            <a:r>
              <a:rPr lang="en-US" dirty="0" err="1" smtClean="0"/>
              <a:t>arXiv</a:t>
            </a:r>
            <a:r>
              <a:rPr lang="en-US" dirty="0" smtClean="0"/>
              <a:t>)? </a:t>
            </a:r>
            <a:endParaRPr lang="it-IT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1" y="5257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Start collecting/thinking about “reasons of delay” to be addressed in the PC/IRC survey 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6019800"/>
            <a:ext cx="1978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33CC"/>
                </a:solidFill>
                <a:latin typeface="Segoe Print" panose="02000600000000000000" pitchFamily="2" charset="0"/>
              </a:rPr>
              <a:t>Thanks!</a:t>
            </a:r>
            <a:endParaRPr lang="it-IT" sz="3600" dirty="0">
              <a:solidFill>
                <a:srgbClr val="FF33CC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02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>
                <a:solidFill>
                  <a:schemeClr val="bg1"/>
                </a:solidFill>
              </a:rPr>
              <a:t>P</a:t>
            </a:r>
            <a:r>
              <a:rPr lang="en-US" sz="3600" dirty="0" smtClean="0">
                <a:solidFill>
                  <a:schemeClr val="bg1"/>
                </a:solidFill>
              </a:rPr>
              <a:t>ublication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Speed Task Force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990600"/>
            <a:ext cx="296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99FF"/>
                </a:solidFill>
              </a:rPr>
              <a:t>Task Force members:</a:t>
            </a:r>
            <a:endParaRPr lang="it-IT" b="1" dirty="0">
              <a:solidFill>
                <a:srgbClr val="0099FF"/>
              </a:solidFill>
            </a:endParaRPr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152400" y="1006098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2983468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33CC"/>
                </a:solidFill>
              </a:rPr>
              <a:t>Task Force mail:</a:t>
            </a:r>
            <a:endParaRPr lang="it-IT" b="1" dirty="0">
              <a:solidFill>
                <a:srgbClr val="FF33CC"/>
              </a:solidFill>
            </a:endParaRPr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auto">
          <a:xfrm>
            <a:off x="228600" y="2998966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558" y="4267200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CC00"/>
                </a:solidFill>
              </a:rPr>
              <a:t>Task Force </a:t>
            </a:r>
            <a:r>
              <a:rPr lang="en-US" b="1" dirty="0" err="1" smtClean="0">
                <a:solidFill>
                  <a:srgbClr val="00CC00"/>
                </a:solidFill>
              </a:rPr>
              <a:t>twiki</a:t>
            </a:r>
            <a:r>
              <a:rPr lang="en-US" b="1" dirty="0" smtClean="0">
                <a:solidFill>
                  <a:srgbClr val="00CC00"/>
                </a:solidFill>
              </a:rPr>
              <a:t>:</a:t>
            </a:r>
            <a:endParaRPr lang="it-IT" b="1" dirty="0">
              <a:solidFill>
                <a:srgbClr val="00CC00"/>
              </a:solidFill>
            </a:endParaRPr>
          </a:p>
        </p:txBody>
      </p:sp>
      <p:sp>
        <p:nvSpPr>
          <p:cNvPr id="14" name="AutoShape 20"/>
          <p:cNvSpPr>
            <a:spLocks noChangeArrowheads="1"/>
          </p:cNvSpPr>
          <p:nvPr/>
        </p:nvSpPr>
        <p:spPr bwMode="auto">
          <a:xfrm>
            <a:off x="283758" y="4282698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4478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R.A., Leticia </a:t>
            </a:r>
            <a:r>
              <a:rPr lang="en-US" dirty="0" err="1">
                <a:solidFill>
                  <a:schemeClr val="accent6"/>
                </a:solidFill>
              </a:rPr>
              <a:t>Conquieiro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Mendez, Andrea </a:t>
            </a:r>
            <a:r>
              <a:rPr lang="en-US" dirty="0" err="1">
                <a:solidFill>
                  <a:schemeClr val="accent6"/>
                </a:solidFill>
              </a:rPr>
              <a:t>Dainese</a:t>
            </a:r>
            <a:r>
              <a:rPr lang="en-US" dirty="0">
                <a:solidFill>
                  <a:schemeClr val="accent6"/>
                </a:solidFill>
              </a:rPr>
              <a:t>, </a:t>
            </a:r>
            <a:r>
              <a:rPr lang="en-US" dirty="0" err="1" smtClean="0">
                <a:solidFill>
                  <a:schemeClr val="accent6"/>
                </a:solidFill>
              </a:rPr>
              <a:t>Taku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err="1">
                <a:solidFill>
                  <a:schemeClr val="accent6"/>
                </a:solidFill>
              </a:rPr>
              <a:t>Gunji</a:t>
            </a:r>
            <a:r>
              <a:rPr lang="en-US" dirty="0">
                <a:solidFill>
                  <a:schemeClr val="accent6"/>
                </a:solidFill>
              </a:rPr>
              <a:t>, </a:t>
            </a: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err="1" smtClean="0">
                <a:solidFill>
                  <a:schemeClr val="accent6"/>
                </a:solidFill>
              </a:rPr>
              <a:t>Jochen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Klein, Boris </a:t>
            </a:r>
            <a:r>
              <a:rPr lang="en-US" dirty="0" err="1">
                <a:solidFill>
                  <a:schemeClr val="accent6"/>
                </a:solidFill>
              </a:rPr>
              <a:t>Hippolyte</a:t>
            </a:r>
            <a:r>
              <a:rPr lang="en-US" dirty="0">
                <a:solidFill>
                  <a:schemeClr val="accent6"/>
                </a:solidFill>
              </a:rPr>
              <a:t>, </a:t>
            </a:r>
            <a:r>
              <a:rPr lang="en-US" dirty="0" smtClean="0">
                <a:solidFill>
                  <a:schemeClr val="accent6"/>
                </a:solidFill>
              </a:rPr>
              <a:t>Christina </a:t>
            </a:r>
            <a:r>
              <a:rPr lang="en-US" dirty="0" err="1" smtClean="0">
                <a:solidFill>
                  <a:schemeClr val="accent6"/>
                </a:solidFill>
              </a:rPr>
              <a:t>Markert</a:t>
            </a:r>
            <a:r>
              <a:rPr lang="en-US" dirty="0" smtClean="0">
                <a:solidFill>
                  <a:schemeClr val="accent6"/>
                </a:solidFill>
              </a:rPr>
              <a:t>, </a:t>
            </a:r>
            <a:r>
              <a:rPr lang="en-US" dirty="0">
                <a:solidFill>
                  <a:schemeClr val="accent6"/>
                </a:solidFill>
              </a:rPr>
              <a:t>Sarah La Pointe</a:t>
            </a:r>
            <a:endParaRPr lang="it-IT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Darius </a:t>
            </a:r>
            <a:r>
              <a:rPr lang="en-US" dirty="0" err="1" smtClean="0">
                <a:solidFill>
                  <a:schemeClr val="accent6"/>
                </a:solidFill>
              </a:rPr>
              <a:t>Miskowiec</a:t>
            </a:r>
            <a:r>
              <a:rPr lang="en-US" dirty="0" smtClean="0">
                <a:solidFill>
                  <a:schemeClr val="accent6"/>
                </a:solidFill>
              </a:rPr>
              <a:t>,</a:t>
            </a:r>
            <a:r>
              <a:rPr lang="en-US" dirty="0">
                <a:solidFill>
                  <a:schemeClr val="accent6"/>
                </a:solidFill>
              </a:rPr>
              <a:t> Kai </a:t>
            </a:r>
            <a:r>
              <a:rPr lang="en-US" dirty="0" err="1" smtClean="0">
                <a:solidFill>
                  <a:schemeClr val="accent6"/>
                </a:solidFill>
              </a:rPr>
              <a:t>Schweda</a:t>
            </a:r>
            <a:r>
              <a:rPr lang="en-US" dirty="0" smtClean="0">
                <a:solidFill>
                  <a:schemeClr val="accent6"/>
                </a:solidFill>
              </a:rPr>
              <a:t>, Sergei </a:t>
            </a:r>
            <a:r>
              <a:rPr lang="en-US" dirty="0" err="1" smtClean="0">
                <a:solidFill>
                  <a:schemeClr val="accent6"/>
                </a:solidFill>
              </a:rPr>
              <a:t>Voloshin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3505200"/>
            <a:ext cx="513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alice-publication-speed-taskforce@cern.ch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421868"/>
            <a:ext cx="367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Regular (weekly) meeting: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304800" y="5437366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943600"/>
            <a:ext cx="2263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Monday at 15pm?</a:t>
            </a:r>
            <a:endParaRPr lang="it-IT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800600"/>
            <a:ext cx="831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https://twiki.cern.ch/twiki/bin/view/ALICE/PublicationSpeedTaskForce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1535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Timeline of published papers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>
            <a:off x="381000" y="28194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22" name="AutoShape 20"/>
          <p:cNvSpPr>
            <a:spLocks noChangeArrowheads="1"/>
          </p:cNvSpPr>
          <p:nvPr/>
        </p:nvSpPr>
        <p:spPr bwMode="auto">
          <a:xfrm>
            <a:off x="476643" y="3512585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68013" y="1219200"/>
            <a:ext cx="8077200" cy="1219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68013" y="1223210"/>
            <a:ext cx="2590800" cy="12192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935013" y="1219200"/>
            <a:ext cx="1524000" cy="1219200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535213" y="1219200"/>
            <a:ext cx="1524000" cy="1219200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135413" y="1219200"/>
            <a:ext cx="1066800" cy="1219200"/>
          </a:xfrm>
          <a:prstGeom prst="rect">
            <a:avLst/>
          </a:prstGeom>
          <a:solidFill>
            <a:srgbClr val="00CC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6613" y="1447800"/>
            <a:ext cx="2273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PB approval</a:t>
            </a:r>
          </a:p>
          <a:p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1</a:t>
            </a:r>
            <a:r>
              <a:rPr lang="en-US" b="1" baseline="30000" dirty="0" smtClean="0">
                <a:solidFill>
                  <a:schemeClr val="bg1"/>
                </a:solidFill>
                <a:sym typeface="Wingdings" panose="05000000000000000000" pitchFamily="2" charset="2"/>
              </a:rPr>
              <a:t>st</a:t>
            </a: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coll. round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2743200"/>
            <a:ext cx="1818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FF"/>
                </a:solidFill>
              </a:rPr>
              <a:t>Proposal:</a:t>
            </a:r>
            <a:endParaRPr lang="it-IT" sz="2400" b="1" dirty="0">
              <a:solidFill>
                <a:srgbClr val="0099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7327" y="3468469"/>
            <a:ext cx="8025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99FF"/>
                </a:solidFill>
              </a:rPr>
              <a:t>Step 1)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Go </a:t>
            </a:r>
            <a:r>
              <a:rPr lang="en-US" dirty="0" smtClean="0">
                <a:solidFill>
                  <a:srgbClr val="0000FF"/>
                </a:solidFill>
              </a:rPr>
              <a:t>systematically through </a:t>
            </a:r>
            <a:r>
              <a:rPr lang="en-US" dirty="0" smtClean="0">
                <a:solidFill>
                  <a:srgbClr val="0000FF"/>
                </a:solidFill>
              </a:rPr>
              <a:t>the published papers to </a:t>
            </a:r>
            <a:r>
              <a:rPr lang="en-US" dirty="0" smtClean="0">
                <a:solidFill>
                  <a:srgbClr val="0000FF"/>
                </a:solidFill>
              </a:rPr>
              <a:t>extract the timelines </a:t>
            </a:r>
            <a:r>
              <a:rPr lang="en-US" dirty="0" err="1" smtClean="0">
                <a:solidFill>
                  <a:srgbClr val="0000FF"/>
                </a:solidFill>
              </a:rPr>
              <a:t>infos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11213" y="1524000"/>
            <a:ext cx="1202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1</a:t>
            </a:r>
            <a:r>
              <a:rPr lang="en-US" b="1" baseline="30000" dirty="0" smtClean="0">
                <a:solidFill>
                  <a:schemeClr val="bg1"/>
                </a:solidFill>
                <a:sym typeface="Wingdings" panose="05000000000000000000" pitchFamily="2" charset="2"/>
              </a:rPr>
              <a:t>st</a:t>
            </a: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coll. </a:t>
            </a:r>
          </a:p>
          <a:p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round </a:t>
            </a:r>
          </a:p>
        </p:txBody>
      </p:sp>
      <p:sp>
        <p:nvSpPr>
          <p:cNvPr id="7" name="Rectangle 6"/>
          <p:cNvSpPr/>
          <p:nvPr/>
        </p:nvSpPr>
        <p:spPr>
          <a:xfrm>
            <a:off x="4611413" y="1524000"/>
            <a:ext cx="1173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en-US" b="1" baseline="30000" dirty="0" smtClean="0">
                <a:solidFill>
                  <a:schemeClr val="bg1"/>
                </a:solidFill>
                <a:sym typeface="Wingdings" panose="05000000000000000000" pitchFamily="2" charset="2"/>
              </a:rPr>
              <a:t>nd</a:t>
            </a:r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en-US" b="1" dirty="0" err="1">
                <a:solidFill>
                  <a:schemeClr val="bg1"/>
                </a:solidFill>
                <a:sym typeface="Wingdings" panose="05000000000000000000" pitchFamily="2" charset="2"/>
              </a:rPr>
              <a:t>coll</a:t>
            </a:r>
            <a:r>
              <a:rPr lang="en-US" b="1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endParaRPr lang="en-US" b="1" dirty="0" smtClean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round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35413" y="1524000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ArXiv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278413" y="1219200"/>
            <a:ext cx="1524000" cy="1219200"/>
          </a:xfrm>
          <a:prstGeom prst="rect">
            <a:avLst/>
          </a:prstGeom>
          <a:solidFill>
            <a:srgbClr val="FF33C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02213" y="1524000"/>
            <a:ext cx="1636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Publication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492685" y="4586588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3369" y="4542472"/>
            <a:ext cx="48106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99FF"/>
                </a:solidFill>
              </a:rPr>
              <a:t>Step 2)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Investigate the main reasons of delay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interacting </a:t>
            </a:r>
            <a:r>
              <a:rPr lang="en-US" dirty="0" smtClean="0">
                <a:solidFill>
                  <a:srgbClr val="0000FF"/>
                </a:solidFill>
              </a:rPr>
              <a:t>with PWG conveners/PC/IRC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12" name="Rectangle 11"/>
          <p:cNvSpPr/>
          <p:nvPr/>
        </p:nvSpPr>
        <p:spPr>
          <a:xfrm>
            <a:off x="1110916" y="5245768"/>
            <a:ext cx="533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where in the publication procedure?</a:t>
            </a:r>
          </a:p>
          <a:p>
            <a:pPr marL="342900" indent="-34290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why</a:t>
            </a:r>
            <a:r>
              <a:rPr lang="en-US" dirty="0">
                <a:solidFill>
                  <a:srgbClr val="0000FF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458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Step 1: paper </a:t>
            </a:r>
            <a:r>
              <a:rPr lang="en-US" sz="3600" dirty="0" err="1" smtClean="0">
                <a:solidFill>
                  <a:schemeClr val="bg1"/>
                </a:solidFill>
                <a:sym typeface="Symbol" pitchFamily="18" charset="2"/>
              </a:rPr>
              <a:t>infos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4" name="AutoShape 20"/>
          <p:cNvSpPr>
            <a:spLocks noChangeArrowheads="1"/>
          </p:cNvSpPr>
          <p:nvPr/>
        </p:nvSpPr>
        <p:spPr bwMode="auto">
          <a:xfrm>
            <a:off x="304800" y="940475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940475"/>
            <a:ext cx="4663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99FF"/>
                </a:solidFill>
              </a:rPr>
              <a:t>Which information should we monitor?</a:t>
            </a:r>
            <a:endParaRPr lang="it-IT" dirty="0">
              <a:solidFill>
                <a:srgbClr val="0099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1501676"/>
            <a:ext cx="3636701" cy="2308324"/>
          </a:xfrm>
          <a:prstGeom prst="rect">
            <a:avLst/>
          </a:prstGeom>
          <a:noFill/>
          <a:ln w="28575">
            <a:solidFill>
              <a:srgbClr val="FFCC0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Data taking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PB </a:t>
            </a:r>
            <a:r>
              <a:rPr lang="en-US" dirty="0" smtClean="0">
                <a:solidFill>
                  <a:schemeClr val="accent6"/>
                </a:solidFill>
              </a:rPr>
              <a:t>approval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IRC approval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/>
              <a:t>EB approval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First collaboration round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Second collaboration round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6"/>
                </a:solidFill>
              </a:rPr>
              <a:t>ArXiv</a:t>
            </a:r>
            <a:endParaRPr lang="en-US" dirty="0" smtClean="0">
              <a:solidFill>
                <a:schemeClr val="accent6"/>
              </a:solidFill>
            </a:endParaRP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/>
                </a:solidFill>
              </a:rPr>
              <a:t>Publication</a:t>
            </a:r>
            <a:endParaRPr lang="it-IT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21477" y="6208930"/>
            <a:ext cx="7536723" cy="649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hould we also address on-going papers or only papers at least on </a:t>
            </a:r>
            <a:r>
              <a:rPr lang="en-US" dirty="0" err="1" smtClean="0">
                <a:solidFill>
                  <a:srgbClr val="0000FF"/>
                </a:solidFill>
              </a:rPr>
              <a:t>arXiv</a:t>
            </a:r>
            <a:r>
              <a:rPr lang="en-US" dirty="0" smtClean="0">
                <a:solidFill>
                  <a:srgbClr val="0000FF"/>
                </a:solidFill>
              </a:rPr>
              <a:t>? 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auto">
          <a:xfrm>
            <a:off x="152400" y="38862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3886200"/>
            <a:ext cx="8610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Can we start collecting these information by </a:t>
            </a:r>
            <a:r>
              <a:rPr lang="en-US" dirty="0" smtClean="0">
                <a:solidFill>
                  <a:srgbClr val="00B0F0"/>
                </a:solidFill>
              </a:rPr>
              <a:t>PWG?</a:t>
            </a:r>
          </a:p>
          <a:p>
            <a:endParaRPr lang="en-US" sz="1200" dirty="0"/>
          </a:p>
          <a:p>
            <a:r>
              <a:rPr lang="en-US" dirty="0" smtClean="0"/>
              <a:t>Then we can merge all the </a:t>
            </a:r>
            <a:r>
              <a:rPr lang="en-US" dirty="0" err="1" smtClean="0"/>
              <a:t>infos</a:t>
            </a:r>
            <a:r>
              <a:rPr lang="en-US" dirty="0" smtClean="0"/>
              <a:t> together or maybe group them</a:t>
            </a:r>
          </a:p>
          <a:p>
            <a:endParaRPr lang="en-US" sz="800" dirty="0" smtClean="0"/>
          </a:p>
          <a:p>
            <a:r>
              <a:rPr lang="en-US" dirty="0" smtClean="0"/>
              <a:t>How? by system, by year, by paper type, i.e. paper based </a:t>
            </a:r>
            <a:r>
              <a:rPr lang="en-US" dirty="0" smtClean="0"/>
              <a:t>on one single </a:t>
            </a:r>
            <a:r>
              <a:rPr lang="en-US" dirty="0" smtClean="0"/>
              <a:t>analysis or on more analyses…?</a:t>
            </a:r>
            <a:endParaRPr lang="it-IT" dirty="0"/>
          </a:p>
        </p:txBody>
      </p:sp>
      <p:sp>
        <p:nvSpPr>
          <p:cNvPr id="19" name="TextBox 18"/>
          <p:cNvSpPr txBox="1"/>
          <p:nvPr/>
        </p:nvSpPr>
        <p:spPr>
          <a:xfrm>
            <a:off x="899822" y="5486400"/>
            <a:ext cx="7413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gather these </a:t>
            </a:r>
            <a:r>
              <a:rPr lang="en-US" dirty="0" err="1" smtClean="0">
                <a:solidFill>
                  <a:srgbClr val="0000FF"/>
                </a:solidFill>
              </a:rPr>
              <a:t>infos</a:t>
            </a:r>
            <a:r>
              <a:rPr lang="en-US" dirty="0" smtClean="0">
                <a:solidFill>
                  <a:srgbClr val="0000FF"/>
                </a:solidFill>
              </a:rPr>
              <a:t> in a </a:t>
            </a:r>
            <a:r>
              <a:rPr lang="en-US" dirty="0" err="1" smtClean="0">
                <a:solidFill>
                  <a:srgbClr val="0000FF"/>
                </a:solidFill>
              </a:rPr>
              <a:t>Twiki</a:t>
            </a:r>
            <a:r>
              <a:rPr lang="en-US" dirty="0" smtClean="0">
                <a:solidFill>
                  <a:srgbClr val="0000FF"/>
                </a:solidFill>
              </a:rPr>
              <a:t>, so that they can easily be accessed by everyone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616677" y="55626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616677" y="6208931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Step 1: paper </a:t>
            </a:r>
            <a:r>
              <a:rPr lang="en-US" sz="3600" dirty="0" err="1" smtClean="0">
                <a:solidFill>
                  <a:schemeClr val="bg1"/>
                </a:solidFill>
                <a:sym typeface="Symbol" pitchFamily="18" charset="2"/>
              </a:rPr>
              <a:t>infos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47" b="42680"/>
          <a:stretch/>
        </p:blipFill>
        <p:spPr>
          <a:xfrm>
            <a:off x="0" y="4572000"/>
            <a:ext cx="9144000" cy="675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6227"/>
          <a:stretch/>
        </p:blipFill>
        <p:spPr>
          <a:xfrm>
            <a:off x="0" y="914400"/>
            <a:ext cx="9144000" cy="26869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86"/>
          <a:stretch/>
        </p:blipFill>
        <p:spPr>
          <a:xfrm>
            <a:off x="0" y="5334000"/>
            <a:ext cx="9144000" cy="9362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00" b="12444"/>
          <a:stretch/>
        </p:blipFill>
        <p:spPr>
          <a:xfrm>
            <a:off x="0" y="3733800"/>
            <a:ext cx="9144000" cy="75731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0" y="2743200"/>
            <a:ext cx="1447800" cy="83820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04800" y="3810000"/>
            <a:ext cx="762000" cy="53340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52400" y="4572000"/>
            <a:ext cx="1905000" cy="53340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0" y="5410200"/>
            <a:ext cx="2362200" cy="83820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971800" y="3581400"/>
            <a:ext cx="5410200" cy="255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29000" y="3810000"/>
            <a:ext cx="472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Old papers have only PB approval date + publication date</a:t>
            </a:r>
          </a:p>
          <a:p>
            <a:endParaRPr lang="en-US" dirty="0"/>
          </a:p>
          <a:p>
            <a:r>
              <a:rPr lang="en-US" dirty="0"/>
              <a:t>Newer paper have also end of 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collaboration </a:t>
            </a:r>
            <a:r>
              <a:rPr lang="en-US" dirty="0" smtClean="0"/>
              <a:t>round</a:t>
            </a:r>
          </a:p>
          <a:p>
            <a:endParaRPr lang="en-US" dirty="0"/>
          </a:p>
          <a:p>
            <a:r>
              <a:rPr lang="en-US" dirty="0" smtClean="0"/>
              <a:t>(maybe missing </a:t>
            </a:r>
            <a:r>
              <a:rPr lang="en-US" dirty="0" err="1" smtClean="0"/>
              <a:t>infos</a:t>
            </a:r>
            <a:r>
              <a:rPr lang="en-US" dirty="0" smtClean="0"/>
              <a:t> can be obtained directly from PC)</a:t>
            </a:r>
            <a:endParaRPr lang="it-IT" dirty="0"/>
          </a:p>
        </p:txBody>
      </p:sp>
      <p:sp>
        <p:nvSpPr>
          <p:cNvPr id="12" name="AutoShape 20"/>
          <p:cNvSpPr>
            <a:spLocks noChangeArrowheads="1"/>
          </p:cNvSpPr>
          <p:nvPr/>
        </p:nvSpPr>
        <p:spPr bwMode="auto">
          <a:xfrm>
            <a:off x="3124200" y="47244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3104535" y="38100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962400" y="1600200"/>
            <a:ext cx="4680000" cy="147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7" name="AutoShape 20"/>
          <p:cNvSpPr>
            <a:spLocks noChangeArrowheads="1"/>
          </p:cNvSpPr>
          <p:nvPr/>
        </p:nvSpPr>
        <p:spPr bwMode="auto">
          <a:xfrm>
            <a:off x="4038600" y="17526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43400" y="1771471"/>
            <a:ext cx="441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Not easy to gather all these </a:t>
            </a:r>
            <a:r>
              <a:rPr lang="en-US" dirty="0" err="1" smtClean="0">
                <a:solidFill>
                  <a:schemeClr val="accent2"/>
                </a:solidFill>
              </a:rPr>
              <a:t>infos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from the ALICE web pages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(EB </a:t>
            </a:r>
            <a:r>
              <a:rPr lang="en-US" dirty="0">
                <a:solidFill>
                  <a:schemeClr val="accent2"/>
                </a:solidFill>
              </a:rPr>
              <a:t>contacted to check if there is a database with all these </a:t>
            </a:r>
            <a:r>
              <a:rPr lang="en-US" dirty="0" err="1" smtClean="0">
                <a:solidFill>
                  <a:schemeClr val="accent2"/>
                </a:solidFill>
              </a:rPr>
              <a:t>infos</a:t>
            </a:r>
            <a:r>
              <a:rPr lang="en-US" dirty="0" smtClean="0">
                <a:solidFill>
                  <a:schemeClr val="accent2"/>
                </a:solidFill>
              </a:rPr>
              <a:t>)</a:t>
            </a:r>
            <a:endParaRPr lang="it-IT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7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6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Step 2: </a:t>
            </a:r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survey within PC/IRC/PWG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4" name="AutoShape 20"/>
          <p:cNvSpPr>
            <a:spLocks noChangeArrowheads="1"/>
          </p:cNvSpPr>
          <p:nvPr/>
        </p:nvSpPr>
        <p:spPr bwMode="auto">
          <a:xfrm>
            <a:off x="381000" y="1051172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028" y="990600"/>
            <a:ext cx="7853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Once we have an idea of the average </a:t>
            </a:r>
            <a:r>
              <a:rPr lang="en-US" dirty="0" smtClean="0">
                <a:solidFill>
                  <a:srgbClr val="00B0F0"/>
                </a:solidFill>
              </a:rPr>
              <a:t>times </a:t>
            </a:r>
            <a:r>
              <a:rPr lang="en-US" dirty="0" smtClean="0">
                <a:solidFill>
                  <a:srgbClr val="00B0F0"/>
                </a:solidFill>
              </a:rPr>
              <a:t>of the steps toward </a:t>
            </a:r>
            <a:r>
              <a:rPr lang="en-US" dirty="0" smtClean="0">
                <a:solidFill>
                  <a:srgbClr val="00B0F0"/>
                </a:solidFill>
              </a:rPr>
              <a:t>publication, we might organize a survey within</a:t>
            </a:r>
            <a:endParaRPr lang="it-IT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905000"/>
            <a:ext cx="2278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PC (chair)</a:t>
            </a:r>
            <a:endParaRPr lang="en-US" dirty="0" smtClean="0">
              <a:solidFill>
                <a:schemeClr val="accent2"/>
              </a:solidFill>
            </a:endParaRP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I</a:t>
            </a:r>
            <a:r>
              <a:rPr lang="en-US" dirty="0" smtClean="0">
                <a:solidFill>
                  <a:schemeClr val="accent2"/>
                </a:solidFill>
              </a:rPr>
              <a:t>RC (chair)</a:t>
            </a: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PWG </a:t>
            </a:r>
            <a:r>
              <a:rPr lang="en-US" dirty="0" smtClean="0">
                <a:solidFill>
                  <a:schemeClr val="accent2"/>
                </a:solidFill>
              </a:rPr>
              <a:t>conveners</a:t>
            </a:r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4290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ddressing </a:t>
            </a:r>
            <a:r>
              <a:rPr lang="en-US" dirty="0" smtClean="0"/>
              <a:t>specific </a:t>
            </a:r>
            <a:r>
              <a:rPr lang="en-US" dirty="0" smtClean="0"/>
              <a:t>questions on the reasons of delay (we can also investigate the reasons behind fast publication!):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4724400"/>
            <a:ext cx="53753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m</a:t>
            </a:r>
            <a:r>
              <a:rPr lang="en-US" dirty="0" smtClean="0">
                <a:solidFill>
                  <a:schemeClr val="accent2"/>
                </a:solidFill>
              </a:rPr>
              <a:t>erging of several analysis</a:t>
            </a:r>
            <a:endParaRPr lang="en-US" dirty="0" smtClean="0">
              <a:solidFill>
                <a:schemeClr val="accent2"/>
              </a:solidFill>
            </a:endParaRP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l</a:t>
            </a:r>
            <a:r>
              <a:rPr lang="en-US" dirty="0" smtClean="0">
                <a:solidFill>
                  <a:schemeClr val="accent2"/>
                </a:solidFill>
              </a:rPr>
              <a:t>ack of MC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s</a:t>
            </a:r>
            <a:r>
              <a:rPr lang="en-US" dirty="0" smtClean="0">
                <a:solidFill>
                  <a:schemeClr val="accent2"/>
                </a:solidFill>
              </a:rPr>
              <a:t>howstopper in interactions with IRC/EB…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PC members busy in other papers</a:t>
            </a:r>
          </a:p>
          <a:p>
            <a:pPr marL="285750" indent="-285750">
              <a:buClr>
                <a:srgbClr val="FF0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….</a:t>
            </a:r>
          </a:p>
          <a:p>
            <a:pPr>
              <a:buClr>
                <a:srgbClr val="FF0000"/>
              </a:buClr>
              <a:buSzPct val="150000"/>
            </a:pP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6" t="7691" r="6751"/>
          <a:stretch/>
        </p:blipFill>
        <p:spPr>
          <a:xfrm>
            <a:off x="4462220" y="1600200"/>
            <a:ext cx="4605580" cy="33114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552773" y="4631912"/>
            <a:ext cx="3438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Number of days towards publication</a:t>
            </a:r>
            <a:endParaRPr lang="it-IT" sz="14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4752474" y="1688186"/>
            <a:ext cx="1295400" cy="2819400"/>
          </a:xfrm>
          <a:prstGeom prst="rect">
            <a:avLst/>
          </a:prstGeom>
          <a:solidFill>
            <a:srgbClr val="FFC000">
              <a:alpha val="49000"/>
            </a:srgb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620000" y="1692196"/>
            <a:ext cx="1295400" cy="2819400"/>
          </a:xfrm>
          <a:prstGeom prst="rect">
            <a:avLst/>
          </a:prstGeom>
          <a:solidFill>
            <a:srgbClr val="66FF33">
              <a:alpha val="49000"/>
            </a:srgb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108032" y="1704228"/>
            <a:ext cx="1447800" cy="2819400"/>
          </a:xfrm>
          <a:prstGeom prst="rect">
            <a:avLst/>
          </a:prstGeom>
          <a:solidFill>
            <a:srgbClr val="FF33CC">
              <a:alpha val="49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6800" y="1812512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FAST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87916" y="1752600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DELAYED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07674" y="3184112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OK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" y="6248400"/>
            <a:ext cx="569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plus room for general comments/suggestions…</a:t>
            </a:r>
            <a:endParaRPr lang="it-IT" dirty="0"/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381000" y="350520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4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7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An example: PWG-DQ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95400"/>
            <a:ext cx="8991600" cy="396414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4953000" y="5029200"/>
            <a:ext cx="533400" cy="4572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657600" y="5486400"/>
            <a:ext cx="1829347" cy="369332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Alice paper ID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6096000" y="5029200"/>
            <a:ext cx="152400" cy="914400"/>
          </a:xfrm>
          <a:prstGeom prst="straightConnector1">
            <a:avLst/>
          </a:prstGeom>
          <a:noFill/>
          <a:ln w="28575" cap="flat" cmpd="sng" algn="ctr">
            <a:solidFill>
              <a:srgbClr val="00CC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6858000" y="5029200"/>
            <a:ext cx="0" cy="609600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7391400" y="5029200"/>
            <a:ext cx="0" cy="1371600"/>
          </a:xfrm>
          <a:prstGeom prst="straightConnector1">
            <a:avLst/>
          </a:prstGeom>
          <a:noFill/>
          <a:ln w="28575" cap="flat" cmpd="sng" algn="ctr">
            <a:solidFill>
              <a:srgbClr val="00CC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800600" y="5943600"/>
            <a:ext cx="1560299" cy="369332"/>
          </a:xfrm>
          <a:prstGeom prst="rect">
            <a:avLst/>
          </a:prstGeom>
          <a:solidFill>
            <a:srgbClr val="00CC00"/>
          </a:solidFill>
          <a:ln w="28575">
            <a:solidFill>
              <a:srgbClr val="00CC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PB approval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14448" y="5334000"/>
            <a:ext cx="1386918" cy="369332"/>
          </a:xfrm>
          <a:prstGeom prst="rect">
            <a:avLst/>
          </a:prstGeom>
          <a:solidFill>
            <a:srgbClr val="FFCC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End 1</a:t>
            </a:r>
            <a:r>
              <a:rPr lang="en-US" baseline="30000" dirty="0" smtClean="0">
                <a:solidFill>
                  <a:schemeClr val="bg1"/>
                </a:solidFill>
              </a:rPr>
              <a:t>st</a:t>
            </a:r>
            <a:r>
              <a:rPr lang="en-US" dirty="0" smtClean="0">
                <a:solidFill>
                  <a:schemeClr val="bg1"/>
                </a:solidFill>
              </a:rPr>
              <a:t> CR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29400" y="6412468"/>
            <a:ext cx="1447832" cy="369332"/>
          </a:xfrm>
          <a:prstGeom prst="rect">
            <a:avLst/>
          </a:prstGeom>
          <a:solidFill>
            <a:srgbClr val="00CCFF"/>
          </a:solidFill>
          <a:ln w="28575">
            <a:solidFill>
              <a:srgbClr val="00CC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End 2</a:t>
            </a:r>
            <a:r>
              <a:rPr lang="en-US" baseline="30000" dirty="0" smtClean="0">
                <a:solidFill>
                  <a:schemeClr val="bg1"/>
                </a:solidFill>
              </a:rPr>
              <a:t>nd</a:t>
            </a:r>
            <a:r>
              <a:rPr lang="en-US" dirty="0" smtClean="0">
                <a:solidFill>
                  <a:schemeClr val="bg1"/>
                </a:solidFill>
              </a:rPr>
              <a:t> CR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V="1">
            <a:off x="8001000" y="5029200"/>
            <a:ext cx="0" cy="838200"/>
          </a:xfrm>
          <a:prstGeom prst="straightConnector1">
            <a:avLst/>
          </a:prstGeom>
          <a:noFill/>
          <a:ln w="28575" cap="flat" cmpd="sng" algn="ctr">
            <a:solidFill>
              <a:srgbClr val="FF33CC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7543800" y="5867400"/>
            <a:ext cx="779381" cy="369332"/>
          </a:xfrm>
          <a:prstGeom prst="rect">
            <a:avLst/>
          </a:prstGeom>
          <a:solidFill>
            <a:srgbClr val="FF33CC"/>
          </a:solidFill>
          <a:ln w="28575">
            <a:solidFill>
              <a:srgbClr val="FF33CC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arXiv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8686800" y="5029200"/>
            <a:ext cx="0" cy="838200"/>
          </a:xfrm>
          <a:prstGeom prst="straightConnector1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8364619" y="5486400"/>
            <a:ext cx="614271" cy="369332"/>
          </a:xfrm>
          <a:prstGeom prst="rect">
            <a:avLst/>
          </a:prstGeom>
          <a:solidFill>
            <a:srgbClr val="0070C0"/>
          </a:solidFill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Pub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228600" y="976392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2404" y="929898"/>
            <a:ext cx="3999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of papers and their timeline: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09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8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An example: PWG-DQ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2434"/>
            <a:ext cx="9144000" cy="591760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 bwMode="auto">
          <a:xfrm>
            <a:off x="1219200" y="2209800"/>
            <a:ext cx="0" cy="1371600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990600" y="1981200"/>
            <a:ext cx="550151" cy="215444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00B050"/>
                </a:solidFill>
              </a:rPr>
              <a:t>1 year</a:t>
            </a:r>
            <a:endParaRPr lang="it-IT" sz="8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8513" y="4419600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(few paper still missing…)</a:t>
            </a:r>
            <a:endParaRPr lang="it-IT" dirty="0"/>
          </a:p>
        </p:txBody>
      </p:sp>
      <p:sp>
        <p:nvSpPr>
          <p:cNvPr id="9" name="AutoShape 20"/>
          <p:cNvSpPr>
            <a:spLocks noChangeArrowheads="1"/>
          </p:cNvSpPr>
          <p:nvPr/>
        </p:nvSpPr>
        <p:spPr bwMode="auto">
          <a:xfrm>
            <a:off x="228600" y="915690"/>
            <a:ext cx="248265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it-IT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2404" y="869196"/>
            <a:ext cx="5035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intervals between publication steps: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779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" y="337596"/>
            <a:ext cx="5985681" cy="650675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BB9B30-E5F8-46F9-9F7A-E148ABA8B836}" type="slidenum">
              <a:rPr lang="it-IT" smtClean="0"/>
              <a:pPr>
                <a:defRPr/>
              </a:pPr>
              <a:t>9</a:t>
            </a:fld>
            <a:endParaRPr lang="it-IT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28625" y="191869"/>
            <a:ext cx="8382000" cy="646331"/>
          </a:xfrm>
          <a:prstGeom prst="rect">
            <a:avLst/>
          </a:prstGeom>
          <a:solidFill>
            <a:schemeClr val="accent2"/>
          </a:solidFill>
          <a:ln w="28575" algn="ctr">
            <a:solidFill>
              <a:srgbClr val="0099FF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  <a:sym typeface="Symbol" pitchFamily="18" charset="2"/>
              </a:rPr>
              <a:t>An example: PWG-DQ</a:t>
            </a:r>
            <a:endParaRPr lang="en-US" sz="3600" dirty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486400" y="1219200"/>
            <a:ext cx="457200" cy="3048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486400" y="1752600"/>
            <a:ext cx="457200" cy="30480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02656" y="1178256"/>
            <a:ext cx="3245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PB approval to </a:t>
            </a:r>
            <a:r>
              <a:rPr lang="en-US" dirty="0" err="1" smtClean="0"/>
              <a:t>ArXiv</a:t>
            </a:r>
            <a:endParaRPr lang="it-IT" dirty="0"/>
          </a:p>
        </p:txBody>
      </p:sp>
      <p:sp>
        <p:nvSpPr>
          <p:cNvPr id="9" name="TextBox 8"/>
          <p:cNvSpPr txBox="1"/>
          <p:nvPr/>
        </p:nvSpPr>
        <p:spPr>
          <a:xfrm>
            <a:off x="5894696" y="1703696"/>
            <a:ext cx="3065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PB approval to pub</a:t>
            </a:r>
            <a:endParaRPr lang="it-IT" dirty="0"/>
          </a:p>
        </p:txBody>
      </p:sp>
      <p:sp>
        <p:nvSpPr>
          <p:cNvPr id="10" name="Oval 9"/>
          <p:cNvSpPr/>
          <p:nvPr/>
        </p:nvSpPr>
        <p:spPr bwMode="auto">
          <a:xfrm>
            <a:off x="4060208" y="5181600"/>
            <a:ext cx="609600" cy="457200"/>
          </a:xfrm>
          <a:prstGeom prst="ellipse">
            <a:avLst/>
          </a:prstGeom>
          <a:noFill/>
          <a:ln w="28575">
            <a:solidFill>
              <a:srgbClr val="FFCC00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114800" y="3429000"/>
            <a:ext cx="609600" cy="457200"/>
          </a:xfrm>
          <a:prstGeom prst="ellipse">
            <a:avLst/>
          </a:prstGeom>
          <a:noFill/>
          <a:ln w="28575">
            <a:solidFill>
              <a:srgbClr val="FFCC00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33800" y="1219200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Paper ID</a:t>
            </a:r>
            <a:endParaRPr lang="it-IT" b="1" dirty="0">
              <a:solidFill>
                <a:srgbClr val="FFC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2362200" y="1447800"/>
            <a:ext cx="0" cy="4724400"/>
          </a:xfrm>
          <a:prstGeom prst="line">
            <a:avLst/>
          </a:prstGeom>
          <a:noFill/>
          <a:ln w="57150" cap="flat" cmpd="sng" algn="ctr">
            <a:solidFill>
              <a:srgbClr val="66FF3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1905000" y="1066800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66FF33"/>
                </a:solidFill>
              </a:rPr>
              <a:t>1 year</a:t>
            </a:r>
            <a:endParaRPr lang="it-IT" b="1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08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40231</TotalTime>
  <Words>756</Words>
  <Application>Microsoft Office PowerPoint</Application>
  <PresentationFormat>On-screen Show (4:3)</PresentationFormat>
  <Paragraphs>135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Segoe Print</vt:lpstr>
      <vt:lpstr>Symbol</vt:lpstr>
      <vt:lpstr>Verdana</vt:lpstr>
      <vt:lpstr>Wingdings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Roberta</dc:creator>
  <cp:lastModifiedBy>Roberta</cp:lastModifiedBy>
  <cp:revision>10611</cp:revision>
  <cp:lastPrinted>1601-01-01T00:00:00Z</cp:lastPrinted>
  <dcterms:created xsi:type="dcterms:W3CDTF">1601-01-01T00:00:00Z</dcterms:created>
  <dcterms:modified xsi:type="dcterms:W3CDTF">2015-03-30T12:49:59Z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