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91" r:id="rId2"/>
    <p:sldId id="711" r:id="rId3"/>
    <p:sldId id="713" r:id="rId4"/>
    <p:sldId id="714" r:id="rId5"/>
    <p:sldId id="742" r:id="rId6"/>
    <p:sldId id="716" r:id="rId7"/>
    <p:sldId id="744" r:id="rId8"/>
    <p:sldId id="682" r:id="rId9"/>
    <p:sldId id="746" r:id="rId10"/>
    <p:sldId id="743" r:id="rId11"/>
    <p:sldId id="690" r:id="rId12"/>
    <p:sldId id="691" r:id="rId13"/>
    <p:sldId id="775" r:id="rId14"/>
    <p:sldId id="774" r:id="rId15"/>
    <p:sldId id="773" r:id="rId16"/>
    <p:sldId id="697" r:id="rId17"/>
    <p:sldId id="698" r:id="rId18"/>
    <p:sldId id="749" r:id="rId19"/>
    <p:sldId id="750" r:id="rId20"/>
    <p:sldId id="704" r:id="rId21"/>
    <p:sldId id="756" r:id="rId22"/>
    <p:sldId id="520" r:id="rId23"/>
    <p:sldId id="719" r:id="rId24"/>
    <p:sldId id="486" r:id="rId25"/>
    <p:sldId id="757" r:id="rId26"/>
    <p:sldId id="498" r:id="rId27"/>
    <p:sldId id="492" r:id="rId28"/>
    <p:sldId id="508" r:id="rId29"/>
    <p:sldId id="554" r:id="rId30"/>
    <p:sldId id="776" r:id="rId31"/>
    <p:sldId id="777" r:id="rId32"/>
    <p:sldId id="780" r:id="rId33"/>
    <p:sldId id="778" r:id="rId34"/>
    <p:sldId id="779" r:id="rId35"/>
    <p:sldId id="781" r:id="rId36"/>
    <p:sldId id="782" r:id="rId37"/>
    <p:sldId id="783" r:id="rId38"/>
    <p:sldId id="784" r:id="rId39"/>
    <p:sldId id="785" r:id="rId40"/>
    <p:sldId id="786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FDEB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7173" autoAdjust="0"/>
    <p:restoredTop sz="99491" autoAdjust="0"/>
  </p:normalViewPr>
  <p:slideViewPr>
    <p:cSldViewPr snapToGrid="0" snapToObjects="1">
      <p:cViewPr varScale="1">
        <p:scale>
          <a:sx n="83" d="100"/>
          <a:sy n="83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E733C-165A-4744-BB8D-DDE7E9523114}" type="datetimeFigureOut">
              <a:rPr lang="en-US" smtClean="0"/>
              <a:t>2/09/15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CB5C6-D47E-9B4C-9E6E-3D960E84A1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3342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7B8CC-3008-064B-8F4C-ECB0AB33E6A6}" type="datetimeFigureOut">
              <a:rPr lang="en-US" smtClean="0"/>
              <a:t>2/09/15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9E7DD-0C70-A64B-88C0-577A1181A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481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696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w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w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4470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0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4107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2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4107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30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25431"/>
            <a:ext cx="8043862" cy="657225"/>
          </a:xfrm>
        </p:spPr>
        <p:txBody>
          <a:bodyPr/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874722"/>
            <a:ext cx="4038600" cy="5602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2095496" y="4381500"/>
            <a:ext cx="4571998" cy="38099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ctr"/>
            <a:r>
              <a:rPr lang="en-US" sz="1100" smtClean="0"/>
              <a:t>Physics with CT-PPS, Low-x 2015, Sandomierz</a:t>
            </a:r>
            <a:endParaRPr 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8EB62CAD-181A-074A-BBAF-7E66E6F81A5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58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143" y="207109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7458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8EB62CAD-181A-074A-BBAF-7E66E6F81A5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58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8EB62CAD-181A-074A-BBAF-7E66E6F81A5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58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3E03E2BC-255E-B540-AA67-B5112832C8D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6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3E03E2BC-255E-B540-AA67-B5112832C8D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6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766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32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3E03E2BC-255E-B540-AA67-B5112832C8D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6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" y="8303"/>
            <a:ext cx="427953" cy="53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Rectangle 9"/>
          <p:cNvSpPr/>
          <p:nvPr userDrawn="1"/>
        </p:nvSpPr>
        <p:spPr>
          <a:xfrm>
            <a:off x="96838" y="755650"/>
            <a:ext cx="92075" cy="5360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84900"/>
            <a:ext cx="4572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44" y="-218"/>
            <a:ext cx="6508377" cy="69159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59813" y="6632575"/>
            <a:ext cx="512762" cy="244475"/>
          </a:xfrm>
        </p:spPr>
        <p:txBody>
          <a:bodyPr/>
          <a:lstStyle>
            <a:lvl1pPr>
              <a:defRPr sz="1400">
                <a:solidFill>
                  <a:srgbClr val="800000"/>
                </a:solidFill>
              </a:defRPr>
            </a:lvl1pPr>
          </a:lstStyle>
          <a:p>
            <a:fld id="{3E03E2BC-255E-B540-AA67-B5112832C8DD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-38100" y="6613525"/>
            <a:ext cx="923925" cy="220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t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6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261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36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788779" cy="316442"/>
          </a:xfr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45696" y="448233"/>
            <a:ext cx="37487" cy="63343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890810" y="3689531"/>
            <a:ext cx="6007100" cy="365125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0836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5261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34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261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43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1798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20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4107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38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5261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45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5261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04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theme" Target="../theme/theme1.xml"/><Relationship Id="rId38" Type="http://schemas.openxmlformats.org/officeDocument/2006/relationships/image" Target="../media/image1.gif"/><Relationship Id="rId3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8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       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3999"/>
            <a:ext cx="8229600" cy="4891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650" y="6537762"/>
            <a:ext cx="3318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333" y="65438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 </a:t>
            </a:r>
            <a:fld id="{6135DBCF-7892-AD4B-8141-C2BF8ED07A8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ms-logo.gif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8"/>
            <a:ext cx="718561" cy="71856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997460" y="993199"/>
            <a:ext cx="66893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457200" y="65377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 September 2015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231" y="274637"/>
            <a:ext cx="486573" cy="71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3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7" r:id="rId17"/>
    <p:sldLayoutId id="2147483668" r:id="rId18"/>
    <p:sldLayoutId id="2147483669" r:id="rId19"/>
    <p:sldLayoutId id="2147483670" r:id="rId20"/>
    <p:sldLayoutId id="2147483674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algn="r" defTabSz="457200" rtl="0" eaLnBrk="1" latinLnBrk="0" hangingPunct="1">
        <a:spcBef>
          <a:spcPct val="0"/>
        </a:spcBef>
        <a:buNone/>
        <a:defRPr sz="3200" b="1" i="0" kern="1200" baseline="0">
          <a:solidFill>
            <a:schemeClr val="tx1">
              <a:lumMod val="75000"/>
              <a:lumOff val="2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50000"/>
              <a:lumOff val="50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3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95" y="1423651"/>
            <a:ext cx="3819406" cy="358641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30083" y="5391332"/>
            <a:ext cx="36495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Low-x Meeting 2015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  <a:p>
            <a:pPr algn="r"/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Sandomierz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1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-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5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 September 2015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966" y="3746453"/>
            <a:ext cx="33020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Joao Varela, LIP/IST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Lisbon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(presented by K. Piotrzkowski)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12901" y="2029239"/>
            <a:ext cx="5472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Physics Prospects with the </a:t>
            </a:r>
          </a:p>
          <a:p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CT-PPS Forward Proton Spectrometer</a:t>
            </a:r>
          </a:p>
        </p:txBody>
      </p:sp>
      <p:sp>
        <p:nvSpPr>
          <p:cNvPr id="6" name="Rectangle 5"/>
          <p:cNvSpPr/>
          <p:nvPr/>
        </p:nvSpPr>
        <p:spPr>
          <a:xfrm>
            <a:off x="770645" y="4721223"/>
            <a:ext cx="165853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latin typeface="Arial" charset="0"/>
              </a:rPr>
              <a:t>CERN-LHCC-2014-021 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770645" y="4444224"/>
            <a:ext cx="29581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CT-PPS TECHNICAL DESIGN REPORT</a:t>
            </a:r>
          </a:p>
        </p:txBody>
      </p:sp>
    </p:spTree>
    <p:extLst>
      <p:ext uri="{BB962C8B-B14F-4D97-AF65-F5344CB8AC3E}">
        <p14:creationId xmlns:p14="http://schemas.microsoft.com/office/powerpoint/2010/main" val="270918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1250"/>
          <a:stretch/>
        </p:blipFill>
        <p:spPr>
          <a:xfrm>
            <a:off x="1984633" y="1971681"/>
            <a:ext cx="4457700" cy="47073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acceptance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4612" y="1072273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0" kern="0" dirty="0" smtClean="0">
                <a:latin typeface="Arial"/>
                <a:ea typeface="ＭＳ Ｐゴシック"/>
                <a:cs typeface="ＭＳ Ｐゴシック"/>
              </a:rPr>
              <a:t>Acceptance </a:t>
            </a:r>
            <a:r>
              <a:rPr lang="en-US" sz="2400" b="0" kern="0" dirty="0" smtClean="0">
                <a:latin typeface="Symbol" charset="2"/>
                <a:ea typeface="ＭＳ Ｐゴシック"/>
                <a:cs typeface="Symbol" charset="2"/>
              </a:rPr>
              <a:t>x</a:t>
            </a:r>
            <a:r>
              <a:rPr lang="en-US" sz="2400" kern="0" dirty="0">
                <a:latin typeface="Arial"/>
                <a:ea typeface="ＭＳ Ｐゴシック"/>
                <a:cs typeface="ＭＳ Ｐゴシック"/>
              </a:rPr>
              <a:t>-</a:t>
            </a:r>
            <a:r>
              <a:rPr lang="en-US" sz="2400" b="0" kern="0" dirty="0" smtClean="0">
                <a:latin typeface="Arial"/>
                <a:ea typeface="ＭＳ Ｐゴシック"/>
                <a:cs typeface="ＭＳ Ｐゴシック"/>
              </a:rPr>
              <a:t>t ellipses in x-y detector plane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66779" y="153850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lvl="0" indent="-93663" algn="l">
              <a:buFont typeface="Arial"/>
              <a:buChar char="•"/>
            </a:pPr>
            <a:r>
              <a:rPr lang="en-US" sz="1800" b="0" dirty="0">
                <a:solidFill>
                  <a:srgbClr val="000000"/>
                </a:solidFill>
                <a:latin typeface="Arial"/>
              </a:rPr>
              <a:t> Particle gun (t,ξ,φ) based on HECTOR at √s = 13 TeV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40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acceptance and resolution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746" y="1412776"/>
            <a:ext cx="3491880" cy="3816424"/>
          </a:xfrm>
        </p:spPr>
        <p:txBody>
          <a:bodyPr/>
          <a:lstStyle/>
          <a:p>
            <a:pPr marL="177800" indent="-177800"/>
            <a:r>
              <a:rPr lang="en-US" sz="2000" dirty="0" smtClean="0"/>
              <a:t>Mass acceptance and resolution vs M</a:t>
            </a:r>
            <a:r>
              <a:rPr lang="en-US" sz="2000" baseline="-25000" dirty="0" smtClean="0"/>
              <a:t>X</a:t>
            </a:r>
          </a:p>
          <a:p>
            <a:pPr marL="177800" indent="-177800"/>
            <a:r>
              <a:rPr lang="en-US" sz="2000" dirty="0" smtClean="0"/>
              <a:t>PPS selects exclusive systems in 300-1700 GeV range (</a:t>
            </a:r>
            <a:r>
              <a:rPr lang="en-US" sz="2000" dirty="0" smtClean="0">
                <a:latin typeface="Symbol" charset="2"/>
                <a:cs typeface="Symbol" charset="2"/>
              </a:rPr>
              <a:t>e</a:t>
            </a:r>
            <a:r>
              <a:rPr lang="en-US" sz="2000" dirty="0" smtClean="0"/>
              <a:t>&gt;5%)</a:t>
            </a:r>
          </a:p>
          <a:p>
            <a:pPr marL="177800" indent="-177800"/>
            <a:r>
              <a:rPr lang="en-US" sz="2000" dirty="0" smtClean="0"/>
              <a:t>At 15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2000" dirty="0" smtClean="0"/>
              <a:t> acceptance larger by a factor of two (wrt 20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2000" dirty="0" smtClean="0"/>
              <a:t>) for lower masses</a:t>
            </a:r>
          </a:p>
          <a:p>
            <a:pPr marL="177800" indent="-177800"/>
            <a:r>
              <a:rPr lang="en-US" sz="2000" dirty="0" smtClean="0"/>
              <a:t>Mass resolution ~1.5% at 500 GeV</a:t>
            </a:r>
          </a:p>
          <a:p>
            <a:pPr marL="177800" indent="-177800"/>
            <a:endParaRPr lang="en-US" sz="2000" dirty="0" smtClean="0">
              <a:latin typeface="Symbol" charset="2"/>
              <a:cs typeface="Symbol" charset="2"/>
            </a:endParaRPr>
          </a:p>
          <a:p>
            <a:pPr marL="177800" indent="-177800"/>
            <a:endParaRPr lang="en-US" sz="2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280" y="3789040"/>
            <a:ext cx="5770224" cy="270506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250" y="1078774"/>
            <a:ext cx="5711578" cy="2660781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 bwMode="auto">
          <a:xfrm>
            <a:off x="6771260" y="5467530"/>
            <a:ext cx="22322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8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Rectangle 22"/>
          <p:cNvSpPr/>
          <p:nvPr/>
        </p:nvSpPr>
        <p:spPr>
          <a:xfrm>
            <a:off x="8091004" y="5022782"/>
            <a:ext cx="555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>
                <a:solidFill>
                  <a:srgbClr val="800000"/>
                </a:solidFill>
                <a:latin typeface="Arial"/>
                <a:ea typeface="ＭＳ Ｐゴシック"/>
                <a:cs typeface="ＭＳ Ｐゴシック"/>
              </a:rPr>
              <a:t>1</a:t>
            </a:r>
            <a:r>
              <a:rPr lang="en-US" sz="2000" b="0" kern="0" dirty="0" smtClean="0">
                <a:solidFill>
                  <a:srgbClr val="800000"/>
                </a:solidFill>
                <a:latin typeface="Arial"/>
                <a:ea typeface="ＭＳ Ｐゴシック"/>
                <a:cs typeface="ＭＳ Ｐゴシック"/>
              </a:rPr>
              <a:t>%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3785514" y="5479082"/>
            <a:ext cx="22322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8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5105258" y="5034334"/>
            <a:ext cx="555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>
                <a:solidFill>
                  <a:srgbClr val="800000"/>
                </a:solidFill>
                <a:latin typeface="Arial"/>
                <a:ea typeface="ＭＳ Ｐゴシック"/>
                <a:cs typeface="ＭＳ Ｐゴシック"/>
              </a:rPr>
              <a:t>1</a:t>
            </a:r>
            <a:r>
              <a:rPr lang="en-US" sz="2000" b="0" kern="0" dirty="0" smtClean="0">
                <a:solidFill>
                  <a:srgbClr val="800000"/>
                </a:solidFill>
                <a:latin typeface="Arial"/>
                <a:ea typeface="ＭＳ Ｐゴシック"/>
                <a:cs typeface="ＭＳ Ｐゴシック"/>
              </a:rPr>
              <a:t>%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88024" y="2740670"/>
            <a:ext cx="783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 smtClean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dijets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428413" y="2740858"/>
            <a:ext cx="6719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 smtClean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WW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51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008" y="274638"/>
            <a:ext cx="5607792" cy="71856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404040"/>
                </a:solidFill>
              </a:rPr>
              <a:t>R</a:t>
            </a:r>
            <a:r>
              <a:rPr lang="en-US" b="1" dirty="0" smtClean="0">
                <a:solidFill>
                  <a:srgbClr val="40404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adiation levels</a:t>
            </a:r>
            <a:endParaRPr lang="en-US" b="1" dirty="0">
              <a:solidFill>
                <a:srgbClr val="40404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28738" y="19050"/>
            <a:ext cx="7064375" cy="985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8943975" y="30305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 dirty="0"/>
          </a:p>
        </p:txBody>
      </p:sp>
      <p:sp>
        <p:nvSpPr>
          <p:cNvPr id="17" name="Rectangle 16"/>
          <p:cNvSpPr/>
          <p:nvPr/>
        </p:nvSpPr>
        <p:spPr>
          <a:xfrm>
            <a:off x="687455" y="1197111"/>
            <a:ext cx="7330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Radiation levels in the detector volume were studied using TOTEM data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and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simulations</a:t>
            </a: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3" name="Picture 12" descr="ProtonFluence_Pythia6_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83" y="2110020"/>
            <a:ext cx="4420320" cy="42304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16117" y="2514889"/>
            <a:ext cx="41278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Per 100 fb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-1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:</a:t>
            </a: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Proton flux up to 5.10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15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cm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-2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in the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pixel detectors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10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12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neq/cm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2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and 100 Gy in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photosensors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 and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readout electronics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12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occupancy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2569" y="1303618"/>
            <a:ext cx="4193364" cy="17563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E0204"/>
                </a:solidFill>
              </a:rPr>
              <a:t>Expected occupancy:</a:t>
            </a:r>
          </a:p>
          <a:p>
            <a:r>
              <a:rPr lang="en-US" sz="2000" dirty="0"/>
              <a:t>Beam-related backgrounds and pileup interactions are included.</a:t>
            </a:r>
          </a:p>
          <a:p>
            <a:r>
              <a:rPr lang="en-US" sz="2000" dirty="0"/>
              <a:t>Occupancy of detectors at 15 </a:t>
            </a:r>
            <a:r>
              <a:rPr lang="en-US" sz="2000" dirty="0">
                <a:latin typeface="Symbol" charset="2"/>
                <a:cs typeface="Symbol" charset="2"/>
              </a:rPr>
              <a:t>s </a:t>
            </a:r>
            <a:r>
              <a:rPr lang="en-US" sz="2000" dirty="0"/>
              <a:t>from the beam</a:t>
            </a:r>
          </a:p>
          <a:p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4622465" y="3283414"/>
            <a:ext cx="3953468" cy="2996810"/>
            <a:chOff x="4796109" y="3218590"/>
            <a:chExt cx="3953468" cy="2996810"/>
          </a:xfrm>
        </p:grpSpPr>
        <p:sp>
          <p:nvSpPr>
            <p:cNvPr id="7" name="TextBox 6"/>
            <p:cNvSpPr txBox="1"/>
            <p:nvPr/>
          </p:nvSpPr>
          <p:spPr>
            <a:xfrm>
              <a:off x="6202711" y="4120857"/>
              <a:ext cx="1886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occupancy /mm</a:t>
              </a:r>
              <a:r>
                <a:rPr lang="en-US" baseline="30000" dirty="0">
                  <a:solidFill>
                    <a:schemeClr val="bg1"/>
                  </a:solidFill>
                </a:rPr>
                <a:t>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01390" y="5457651"/>
              <a:ext cx="7092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dirty="0">
                  <a:solidFill>
                    <a:srgbClr val="FFFFFF"/>
                  </a:solidFill>
                  <a:cs typeface="Symbol" charset="2"/>
                </a:rPr>
                <a:t>=50</a:t>
              </a:r>
              <a:endParaRPr lang="en-US" dirty="0">
                <a:solidFill>
                  <a:srgbClr val="FFFFFF"/>
                </a:solidFill>
                <a:latin typeface="Symbol" charset="2"/>
                <a:cs typeface="Symbol" charset="2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6109" y="3577551"/>
              <a:ext cx="3953468" cy="263784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229742" y="4285132"/>
              <a:ext cx="6509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600" dirty="0">
                  <a:solidFill>
                    <a:srgbClr val="FFFFFF"/>
                  </a:solidFill>
                  <a:cs typeface="Symbol" charset="2"/>
                </a:rPr>
                <a:t>=50</a:t>
              </a:r>
              <a:endParaRPr lang="en-US" sz="1600" dirty="0">
                <a:solidFill>
                  <a:srgbClr val="FFFF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32523" y="3218590"/>
              <a:ext cx="2348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Occupancy /mm</a:t>
              </a:r>
              <a:r>
                <a:rPr lang="en-US" baseline="30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</a:t>
              </a:r>
            </a:p>
          </p:txBody>
        </p:sp>
      </p:grpSp>
      <p:pic>
        <p:nvPicPr>
          <p:cNvPr id="16" name="Picture 15" descr="PPS_ToFMultiplicityProtons2D_ARCRevi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33" y="3034611"/>
            <a:ext cx="3779460" cy="36402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933" y="1298812"/>
            <a:ext cx="39847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</a:rPr>
              <a:t>Single diffraction pileup</a:t>
            </a:r>
          </a:p>
          <a:p>
            <a:pPr marL="269875" indent="-269875">
              <a:buFont typeface="Arial"/>
              <a:buChar char="•"/>
              <a:tabLst>
                <a:tab pos="269875" algn="l"/>
              </a:tabLs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proton multiplicity in detectors for WW signal with pilup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</a:rPr>
              <a:t>μ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=50 is approx. 2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57180" y="2928786"/>
            <a:ext cx="208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 Multiplicity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27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86151" y="2397933"/>
            <a:ext cx="6337949" cy="1488863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990000"/>
                </a:solidFill>
              </a:rPr>
              <a:t>CEP production of W pairs </a:t>
            </a:r>
          </a:p>
          <a:p>
            <a:r>
              <a:rPr lang="en-US" dirty="0">
                <a:solidFill>
                  <a:srgbClr val="990000"/>
                </a:solidFill>
              </a:rPr>
              <a:t>with CT-PPS</a:t>
            </a:r>
            <a:endParaRPr lang="en-US" dirty="0" smtClean="0">
              <a:solidFill>
                <a:srgbClr val="99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235" y="2397933"/>
            <a:ext cx="2292372" cy="19506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754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686"/>
            <a:ext cx="8229600" cy="4891737"/>
          </a:xfrm>
        </p:spPr>
        <p:txBody>
          <a:bodyPr>
            <a:normAutofit/>
          </a:bodyPr>
          <a:lstStyle/>
          <a:p>
            <a:r>
              <a:rPr lang="en-US" dirty="0"/>
              <a:t>Signal</a:t>
            </a:r>
          </a:p>
          <a:p>
            <a:pPr lvl="1"/>
            <a:r>
              <a:rPr lang="en-US" sz="1900" dirty="0"/>
              <a:t>FPMC generator</a:t>
            </a:r>
          </a:p>
          <a:p>
            <a:r>
              <a:rPr lang="en-US" dirty="0"/>
              <a:t>Backgrounds</a:t>
            </a:r>
          </a:p>
          <a:p>
            <a:pPr lvl="1"/>
            <a:r>
              <a:rPr lang="en-US" sz="1900" dirty="0"/>
              <a:t>WW inclusive, Single Diffractive (SD) and Double Pomeron Exchange (DPE), multijet QCD, exclusive </a:t>
            </a:r>
            <a:r>
              <a:rPr lang="en-US" sz="1900" dirty="0">
                <a:latin typeface="Symbol" charset="2"/>
                <a:cs typeface="Symbol" charset="2"/>
              </a:rPr>
              <a:t>gg→tt</a:t>
            </a:r>
            <a:endParaRPr lang="en-US" sz="1900" dirty="0"/>
          </a:p>
          <a:p>
            <a:r>
              <a:rPr lang="en-US" dirty="0"/>
              <a:t>Pileup</a:t>
            </a:r>
          </a:p>
          <a:p>
            <a:pPr lvl="1"/>
            <a:r>
              <a:rPr lang="en-US" sz="1900" dirty="0"/>
              <a:t>50 and 25 pileup samples.</a:t>
            </a:r>
          </a:p>
          <a:p>
            <a:r>
              <a:rPr lang="en-US" sz="2300" dirty="0"/>
              <a:t>Simulation</a:t>
            </a:r>
          </a:p>
          <a:p>
            <a:pPr lvl="1"/>
            <a:r>
              <a:rPr lang="en-US" sz="1900" dirty="0"/>
              <a:t>GEANT4 simulation of the CMS central detector</a:t>
            </a:r>
          </a:p>
          <a:p>
            <a:pPr lvl="1"/>
            <a:r>
              <a:rPr lang="en-US" sz="1900" dirty="0"/>
              <a:t>Protons are tracked through the beam-line </a:t>
            </a:r>
          </a:p>
          <a:p>
            <a:pPr lvl="1"/>
            <a:r>
              <a:rPr lang="en-GB" sz="1900" dirty="0"/>
              <a:t>Fast simulation of CT-PPS detectors</a:t>
            </a:r>
            <a:endParaRPr lang="en-US" sz="1900" dirty="0"/>
          </a:p>
          <a:p>
            <a:pPr lvl="1"/>
            <a:r>
              <a:rPr lang="en-GB" sz="1900" dirty="0"/>
              <a:t>Beam induced backgrounds included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03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9585" y="3108796"/>
            <a:ext cx="2687215" cy="2301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of WW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95281"/>
            <a:ext cx="8510400" cy="4114800"/>
          </a:xfrm>
        </p:spPr>
        <p:txBody>
          <a:bodyPr>
            <a:noAutofit/>
          </a:bodyPr>
          <a:lstStyle/>
          <a:p>
            <a:pPr marL="177800" indent="-177800"/>
            <a:r>
              <a:rPr lang="en-US" sz="1800" dirty="0" smtClean="0"/>
              <a:t>Study of process: </a:t>
            </a:r>
            <a:r>
              <a:rPr lang="en-US" sz="1800" b="1" dirty="0" smtClean="0"/>
              <a:t>pp→pWWp</a:t>
            </a:r>
          </a:p>
          <a:p>
            <a:pPr marL="577850" lvl="1" indent="-177800"/>
            <a:r>
              <a:rPr lang="en-US" sz="1800" dirty="0"/>
              <a:t>Exclusive production of W pairs via photon exchange  at 13 TeV</a:t>
            </a:r>
          </a:p>
          <a:p>
            <a:pPr marL="0" indent="0">
              <a:buNone/>
            </a:pPr>
            <a:endParaRPr lang="en-US" sz="1800" dirty="0" smtClean="0"/>
          </a:p>
          <a:p>
            <a:pPr marL="177800" indent="-177800"/>
            <a:r>
              <a:rPr lang="en-US" sz="1800" b="1" dirty="0" smtClean="0"/>
              <a:t>Events: </a:t>
            </a:r>
            <a:r>
              <a:rPr lang="en-US" sz="1800" dirty="0" smtClean="0"/>
              <a:t>W pair in central detector, intact protons detected in CT-PPS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	   Study only </a:t>
            </a:r>
            <a:r>
              <a:rPr lang="en-US" sz="1800" b="1" dirty="0"/>
              <a:t>e</a:t>
            </a:r>
            <a:r>
              <a:rPr lang="en-US" sz="1800" b="1" dirty="0">
                <a:latin typeface="Symbol" charset="2"/>
                <a:cs typeface="Symbol" charset="2"/>
              </a:rPr>
              <a:t>m</a:t>
            </a:r>
            <a:r>
              <a:rPr lang="en-US" sz="1800" b="1" dirty="0"/>
              <a:t> final state</a:t>
            </a:r>
          </a:p>
          <a:p>
            <a:pPr marL="177800" indent="-177800"/>
            <a:endParaRPr lang="en-US" sz="1800" dirty="0" smtClean="0"/>
          </a:p>
          <a:p>
            <a:pPr marL="177800" indent="-177800"/>
            <a:r>
              <a:rPr lang="en-US" sz="1800" b="1" dirty="0" smtClean="0"/>
              <a:t>Two steps: </a:t>
            </a:r>
          </a:p>
          <a:p>
            <a:pPr lvl="1" indent="-342900">
              <a:buFont typeface="+mj-lt"/>
              <a:buAutoNum type="arabicPeriod"/>
            </a:pPr>
            <a:r>
              <a:rPr lang="en-US" sz="1800" dirty="0" smtClean="0"/>
              <a:t>SM observation of WW events </a:t>
            </a:r>
          </a:p>
          <a:p>
            <a:pPr marL="977900" lvl="2" indent="-177800"/>
            <a:r>
              <a:rPr lang="en-US" dirty="0">
                <a:latin typeface="Symbol" charset="2"/>
                <a:cs typeface="Symbol" charset="2"/>
              </a:rPr>
              <a:t>s</a:t>
            </a:r>
            <a:r>
              <a:rPr lang="en-US" baseline="-25000" dirty="0"/>
              <a:t>WW</a:t>
            </a:r>
            <a:r>
              <a:rPr lang="en-US" dirty="0"/>
              <a:t>=95.6 fb</a:t>
            </a:r>
          </a:p>
          <a:p>
            <a:pPr lvl="1" indent="-342900">
              <a:buFont typeface="+mj-lt"/>
              <a:buAutoNum type="arabicPeriod"/>
            </a:pPr>
            <a:r>
              <a:rPr lang="en-US" sz="1800" dirty="0"/>
              <a:t>Study of anomalous coupling</a:t>
            </a:r>
          </a:p>
          <a:p>
            <a:pPr marL="977900" lvl="2" indent="-177800"/>
            <a:r>
              <a:rPr lang="en-US" dirty="0"/>
              <a:t>Two points: a</a:t>
            </a:r>
            <a:r>
              <a:rPr lang="en-US" baseline="-25000" dirty="0"/>
              <a:t>0</a:t>
            </a:r>
            <a:r>
              <a:rPr lang="en-US" baseline="30000" dirty="0"/>
              <a:t>W</a:t>
            </a:r>
            <a:r>
              <a:rPr lang="en-US" dirty="0"/>
              <a:t>/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baseline="30000" dirty="0"/>
              <a:t>2</a:t>
            </a:r>
            <a:r>
              <a:rPr lang="en-US" dirty="0"/>
              <a:t>=5x10</a:t>
            </a:r>
            <a:r>
              <a:rPr lang="en-US" baseline="30000" dirty="0"/>
              <a:t>-6</a:t>
            </a:r>
            <a:r>
              <a:rPr lang="en-US" dirty="0"/>
              <a:t>, a</a:t>
            </a:r>
            <a:r>
              <a:rPr lang="en-US" baseline="-25000" dirty="0"/>
              <a:t>C</a:t>
            </a:r>
            <a:r>
              <a:rPr lang="en-US" baseline="30000" dirty="0"/>
              <a:t>W</a:t>
            </a:r>
            <a:r>
              <a:rPr lang="en-US" dirty="0"/>
              <a:t>/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baseline="30000" dirty="0"/>
              <a:t>2</a:t>
            </a:r>
            <a:r>
              <a:rPr lang="en-US" dirty="0"/>
              <a:t>=5x10</a:t>
            </a:r>
            <a:r>
              <a:rPr lang="en-US" baseline="30000" dirty="0"/>
              <a:t>-6</a:t>
            </a:r>
          </a:p>
          <a:p>
            <a:pPr marL="800100" lvl="2" indent="0">
              <a:buNone/>
            </a:pPr>
            <a:endParaRPr lang="en-US" dirty="0" smtClean="0"/>
          </a:p>
          <a:p>
            <a:pPr marL="177800" indent="-177800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55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Kinematical distributions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674" y="1108032"/>
            <a:ext cx="5879830" cy="55446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79912" y="5301208"/>
            <a:ext cx="2152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>
                <a:latin typeface="Arial"/>
                <a:ea typeface="ＭＳ Ｐゴシック"/>
                <a:cs typeface="ＭＳ Ｐゴシック"/>
              </a:rPr>
              <a:t>l</a:t>
            </a:r>
            <a:r>
              <a:rPr lang="en-US" sz="2000" b="0" kern="0" dirty="0" smtClean="0">
                <a:latin typeface="Arial"/>
                <a:ea typeface="ＭＳ Ｐゴシック"/>
                <a:cs typeface="ＭＳ Ｐゴシック"/>
              </a:rPr>
              <a:t>eading lepton pT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3707904" y="2564904"/>
            <a:ext cx="1356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kern="0" dirty="0" smtClean="0">
                <a:latin typeface="Symbol" charset="2"/>
                <a:ea typeface="ＭＳ Ｐゴシック"/>
                <a:cs typeface="Symbol" charset="2"/>
              </a:rPr>
              <a:t>Df</a:t>
            </a:r>
            <a:r>
              <a:rPr lang="en-US" b="0" kern="0" dirty="0" smtClean="0">
                <a:latin typeface="Arial"/>
                <a:ea typeface="ＭＳ Ｐゴシック"/>
                <a:cs typeface="ＭＳ Ｐゴシック"/>
              </a:rPr>
              <a:t> (lep-lep)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40995" y="2607295"/>
            <a:ext cx="132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kern="0" dirty="0" smtClean="0">
                <a:latin typeface="Arial"/>
                <a:ea typeface="ＭＳ Ｐゴシック"/>
                <a:cs typeface="ＭＳ Ｐゴシック"/>
              </a:rPr>
              <a:t>dilepton pT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04248" y="5157192"/>
            <a:ext cx="17380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kern="0" dirty="0">
                <a:latin typeface="Arial"/>
                <a:ea typeface="ＭＳ Ｐゴシック"/>
                <a:cs typeface="ＭＳ Ｐゴシック"/>
              </a:rPr>
              <a:t>m</a:t>
            </a:r>
            <a:r>
              <a:rPr lang="en-US" sz="2000" b="0" kern="0" dirty="0" smtClean="0">
                <a:latin typeface="Arial"/>
                <a:ea typeface="ＭＳ Ｐゴシック"/>
                <a:cs typeface="ＭＳ Ｐゴシック"/>
              </a:rPr>
              <a:t>issing mass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7970" y="4252091"/>
            <a:ext cx="3426644" cy="20982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6079" y="1692622"/>
            <a:ext cx="2771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Missing mass distributions provide a very clear separation of AQGC events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87316" y="923366"/>
            <a:ext cx="195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Central detector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30199" y="936798"/>
            <a:ext cx="195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Central detector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84610" y="3710476"/>
            <a:ext cx="195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Central detector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35659" y="3710476"/>
            <a:ext cx="101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E0204"/>
                </a:solidFill>
              </a:rPr>
              <a:t>CT-PPS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8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Yields (in fb)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0730" y="1081300"/>
            <a:ext cx="8100392" cy="1368152"/>
          </a:xfrm>
        </p:spPr>
        <p:txBody>
          <a:bodyPr>
            <a:noAutofit/>
          </a:bodyPr>
          <a:lstStyle/>
          <a:p>
            <a:pPr marL="171450" indent="-171450"/>
            <a:r>
              <a:rPr lang="en-US" sz="1800" dirty="0" smtClean="0"/>
              <a:t>Select WW events</a:t>
            </a:r>
          </a:p>
          <a:p>
            <a:pPr marL="171450" indent="-171450"/>
            <a:r>
              <a:rPr lang="en-US" sz="1800" dirty="0" smtClean="0"/>
              <a:t>Apply central lepton and PPS acceptance cuts</a:t>
            </a:r>
          </a:p>
          <a:p>
            <a:pPr marL="171450" indent="-171450"/>
            <a:r>
              <a:rPr lang="en-US" sz="1800" dirty="0"/>
              <a:t>A</a:t>
            </a:r>
            <a:r>
              <a:rPr lang="en-US" sz="1800" dirty="0" smtClean="0"/>
              <a:t>dditional timing and track multiplicity cuts</a:t>
            </a:r>
            <a:endParaRPr lang="en-US" sz="1800" dirty="0"/>
          </a:p>
          <a:p>
            <a:pPr marL="171450" indent="-171450"/>
            <a:r>
              <a:rPr lang="en-US" sz="1800" dirty="0"/>
              <a:t>Numbers in parenthesis are for time resolution of 30 ps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83816" y="-190057"/>
            <a:ext cx="3438452" cy="900608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06900" y="6035646"/>
            <a:ext cx="1033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S/B ~ 1</a:t>
            </a:r>
          </a:p>
        </p:txBody>
      </p:sp>
    </p:spTree>
    <p:extLst>
      <p:ext uri="{BB962C8B-B14F-4D97-AF65-F5344CB8AC3E}">
        <p14:creationId xmlns:p14="http://schemas.microsoft.com/office/powerpoint/2010/main" val="46578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Dependence on distance to beam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8842" y="1377419"/>
            <a:ext cx="3249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Exclusive WW event yields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0756"/>
            <a:ext cx="9144000" cy="445942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4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CT-PPS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567790"/>
            <a:ext cx="6603999" cy="23645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4"/>
                </a:solidFill>
              </a:rPr>
              <a:t>CMS-TOTEM Precision Proton Spectrometer: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00050" lvl="1" indent="0">
              <a:buNone/>
            </a:pPr>
            <a:r>
              <a:rPr lang="en-US" sz="2400" b="1" dirty="0">
                <a:solidFill>
                  <a:schemeClr val="tx1"/>
                </a:solidFill>
              </a:rPr>
              <a:t>A new tool increasing the CMS potential in the search for New Physics</a:t>
            </a:r>
          </a:p>
        </p:txBody>
      </p:sp>
      <p:sp>
        <p:nvSpPr>
          <p:cNvPr id="5" name="Rectangle 4"/>
          <p:cNvSpPr/>
          <p:nvPr/>
        </p:nvSpPr>
        <p:spPr>
          <a:xfrm>
            <a:off x="1285634" y="3932296"/>
            <a:ext cx="6360349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CMS-TOTEM Memorandum of Understanding: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CMS and TOTEM jointly undertake the PPS project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CT-PPS project approval:</a:t>
            </a:r>
          </a:p>
          <a:p>
            <a:pPr lvl="1"/>
            <a:r>
              <a:rPr lang="en-US" sz="1600" dirty="0">
                <a:solidFill>
                  <a:srgbClr val="263B86"/>
                </a:solidFill>
              </a:rPr>
              <a:t>CERN Research Board,  December 2014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27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AQGC expected limits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256" y="2342468"/>
            <a:ext cx="3528392" cy="39542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137" y="2761336"/>
            <a:ext cx="3528392" cy="34303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412928" y="1228234"/>
            <a:ext cx="3771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kern="0" dirty="0" smtClean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Expected limits @95%CL:</a:t>
            </a:r>
            <a:endParaRPr lang="en-US" sz="20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4412928" y="2310743"/>
            <a:ext cx="4537871" cy="792088"/>
          </a:xfrm>
          <a:prstGeom prst="rect">
            <a:avLst/>
          </a:prstGeom>
          <a:noFill/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Bank Gothic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r="50584"/>
          <a:stretch/>
        </p:blipFill>
        <p:spPr>
          <a:xfrm>
            <a:off x="72174" y="1444134"/>
            <a:ext cx="4340754" cy="479648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130368" y="2629688"/>
            <a:ext cx="749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kern="0" dirty="0" smtClean="0">
                <a:solidFill>
                  <a:srgbClr val="004080"/>
                </a:solidFill>
                <a:latin typeface="Arial"/>
                <a:ea typeface="ＭＳ Ｐゴシック"/>
                <a:cs typeface="ＭＳ Ｐゴシック"/>
              </a:rPr>
              <a:t>30 ps</a:t>
            </a:r>
            <a:endParaRPr lang="en-US" dirty="0">
              <a:solidFill>
                <a:srgbClr val="00408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>
            <a:off x="3058360" y="3100318"/>
            <a:ext cx="288032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408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Rectangle 30"/>
          <p:cNvSpPr/>
          <p:nvPr/>
        </p:nvSpPr>
        <p:spPr>
          <a:xfrm>
            <a:off x="1043608" y="4006805"/>
            <a:ext cx="749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kern="0" dirty="0">
                <a:solidFill>
                  <a:srgbClr val="800000"/>
                </a:solidFill>
                <a:latin typeface="Arial"/>
                <a:ea typeface="ＭＳ Ｐゴシック"/>
                <a:cs typeface="ＭＳ Ｐゴシック"/>
              </a:rPr>
              <a:t>1</a:t>
            </a:r>
            <a:r>
              <a:rPr lang="en-US" b="0" kern="0" dirty="0" smtClean="0">
                <a:solidFill>
                  <a:srgbClr val="800000"/>
                </a:solidFill>
                <a:latin typeface="Arial"/>
                <a:ea typeface="ＭＳ Ｐゴシック"/>
                <a:cs typeface="ＭＳ Ｐゴシック"/>
              </a:rPr>
              <a:t>0 ps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1585484" y="3718771"/>
            <a:ext cx="538245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8206529" y="2687412"/>
            <a:ext cx="78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GeV</a:t>
            </a:r>
            <a:r>
              <a:rPr lang="en-US" baseline="30000" dirty="0"/>
              <a:t>-2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206529" y="2310743"/>
            <a:ext cx="78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GeV</a:t>
            </a:r>
            <a:r>
              <a:rPr lang="en-US" baseline="30000" dirty="0"/>
              <a:t>-2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99290" y="1725511"/>
            <a:ext cx="3729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BE0204"/>
                </a:solidFill>
              </a:rPr>
              <a:t>with CT-PPS, 13 TeV, 100 fb</a:t>
            </a:r>
            <a:r>
              <a:rPr lang="en-US" sz="2000" b="1" baseline="30000" dirty="0">
                <a:solidFill>
                  <a:srgbClr val="BE0204"/>
                </a:solidFill>
              </a:rPr>
              <a:t>-1</a:t>
            </a:r>
            <a:endParaRPr lang="en-US" sz="2000" b="1" dirty="0">
              <a:solidFill>
                <a:srgbClr val="BE0204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6256" y="4490659"/>
            <a:ext cx="3238500" cy="101557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499290" y="4026628"/>
            <a:ext cx="321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BE0204"/>
                </a:solidFill>
              </a:rPr>
              <a:t>CMS Run 1, 8 TeV, 20 fb</a:t>
            </a:r>
            <a:r>
              <a:rPr lang="en-US" sz="2000" b="1" baseline="30000" dirty="0">
                <a:solidFill>
                  <a:srgbClr val="BE0204"/>
                </a:solidFill>
              </a:rPr>
              <a:t>-1</a:t>
            </a:r>
            <a:endParaRPr lang="en-US" sz="2000" b="1" dirty="0">
              <a:solidFill>
                <a:srgbClr val="BE0204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56626" y="3518716"/>
            <a:ext cx="3771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kern="0" dirty="0" smtClean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Observed limits @95%CL: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757335" y="5661878"/>
            <a:ext cx="4143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Two orders of magnitude improvement is expected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05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994107"/>
            <a:ext cx="8229600" cy="718561"/>
          </a:xfrm>
        </p:spPr>
        <p:txBody>
          <a:bodyPr/>
          <a:lstStyle/>
          <a:p>
            <a:r>
              <a:rPr lang="en-US" dirty="0">
                <a:solidFill>
                  <a:srgbClr val="BE0204"/>
                </a:solidFill>
              </a:rPr>
              <a:t>CT-PPS Detectors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7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8109" y="343924"/>
            <a:ext cx="7194550" cy="609600"/>
          </a:xfrm>
        </p:spPr>
        <p:txBody>
          <a:bodyPr>
            <a:normAutofit/>
          </a:bodyPr>
          <a:lstStyle/>
          <a:p>
            <a:r>
              <a:rPr lang="en-US" sz="2800" dirty="0"/>
              <a:t>Approaching detectors to the beam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443059" y="2829295"/>
            <a:ext cx="8118733" cy="307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b="1" dirty="0">
                <a:solidFill>
                  <a:srgbClr val="BE0204"/>
                </a:solidFill>
                <a:latin typeface="+mn-lt"/>
              </a:rPr>
              <a:t>Main goals: </a:t>
            </a:r>
          </a:p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Establish Roman Pot insertions for physics operation in regular fills from 2016</a:t>
            </a:r>
          </a:p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Install detectors for run in 2016 and beyond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  <a:p>
            <a:pPr>
              <a:spcBef>
                <a:spcPct val="20000"/>
              </a:spcBef>
            </a:pPr>
            <a:r>
              <a:rPr lang="en-US" b="1" dirty="0">
                <a:solidFill>
                  <a:srgbClr val="BE0204"/>
                </a:solidFill>
                <a:latin typeface="+mn-lt"/>
              </a:rPr>
              <a:t>RP insertion commissioning:</a:t>
            </a:r>
          </a:p>
          <a:p>
            <a:pPr marL="342900" indent="-342900">
              <a:spcBef>
                <a:spcPct val="20000"/>
              </a:spcBef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RP insertions at low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* and highest beam intensities are being tested in the exploratory phase in 2015. 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43059" y="1266377"/>
            <a:ext cx="8229600" cy="190862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E0204"/>
                </a:solidFill>
              </a:rPr>
              <a:t>Options considered:</a:t>
            </a:r>
          </a:p>
          <a:p>
            <a:pPr lvl="1"/>
            <a:r>
              <a:rPr lang="en-US" dirty="0"/>
              <a:t>Roman Pots (RP) developed by TOTEM</a:t>
            </a:r>
          </a:p>
          <a:p>
            <a:pPr lvl="1"/>
            <a:r>
              <a:rPr lang="en-US" dirty="0"/>
              <a:t>Movable Beam Pipe (MBP)</a:t>
            </a:r>
            <a:endParaRPr 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22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Roman Pots</a:t>
            </a:r>
            <a:endParaRPr lang="en-U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54877"/>
            <a:ext cx="8229600" cy="4891737"/>
          </a:xfrm>
        </p:spPr>
        <p:txBody>
          <a:bodyPr>
            <a:normAutofit/>
          </a:bodyPr>
          <a:lstStyle/>
          <a:p>
            <a:r>
              <a:rPr lang="en-US" sz="2000" dirty="0"/>
              <a:t>Tests of TOTEM RPs at high luminosity revealed important issues (vacuum, beam dumps, heating).</a:t>
            </a:r>
          </a:p>
          <a:p>
            <a:r>
              <a:rPr lang="en-US" sz="2000" dirty="0"/>
              <a:t>Several improvements have been carried by TOTEM (and CMS) in collaboration with BE-ABP. </a:t>
            </a:r>
          </a:p>
          <a:p>
            <a:pPr lvl="1"/>
            <a:r>
              <a:rPr lang="en-US" sz="1600" dirty="0"/>
              <a:t>New RF shielding in standard box-shaped RPs</a:t>
            </a:r>
          </a:p>
          <a:p>
            <a:pPr lvl="1"/>
            <a:r>
              <a:rPr lang="en-US" sz="1600" dirty="0"/>
              <a:t>New cylindrical RP for timing detectors</a:t>
            </a:r>
          </a:p>
          <a:p>
            <a:pPr lvl="1"/>
            <a:r>
              <a:rPr lang="en-US" sz="1600" dirty="0"/>
              <a:t>10 um thick copper coating</a:t>
            </a:r>
          </a:p>
          <a:p>
            <a:pPr lvl="1"/>
            <a:r>
              <a:rPr lang="en-US" sz="1600" dirty="0"/>
              <a:t>New ferrites </a:t>
            </a:r>
          </a:p>
          <a:p>
            <a:endParaRPr lang="en-US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28738" y="19050"/>
            <a:ext cx="7064375" cy="985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endParaRPr 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4434054" y="3230859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6687" y="3891086"/>
            <a:ext cx="2246192" cy="23988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642" y="3891086"/>
            <a:ext cx="1949504" cy="239046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78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Workspaces\c\cmsintegration\PCCMI29Dmitry\Dmitry\Roman Pot\Photos RP LHC-Tunnel\Photos 2015\DSCN63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9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1772816"/>
            <a:ext cx="890628" cy="523220"/>
          </a:xfrm>
          <a:prstGeom prst="rect">
            <a:avLst/>
          </a:prstGeom>
          <a:solidFill>
            <a:schemeClr val="accent1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CT-PPS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timing</a:t>
            </a:r>
            <a:endParaRPr lang="en-GB" sz="1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73887" y="1311151"/>
            <a:ext cx="825867" cy="369332"/>
          </a:xfrm>
          <a:prstGeom prst="rect">
            <a:avLst/>
          </a:prstGeom>
          <a:solidFill>
            <a:schemeClr val="accent1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CT-PPS</a:t>
            </a:r>
          </a:p>
          <a:p>
            <a:pPr algn="ctr"/>
            <a:r>
              <a:rPr lang="en-GB" sz="9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tracking 2</a:t>
            </a:r>
            <a:endParaRPr lang="en-GB" sz="9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81441" y="1196752"/>
            <a:ext cx="681597" cy="307777"/>
          </a:xfrm>
          <a:prstGeom prst="rect">
            <a:avLst/>
          </a:prstGeom>
          <a:solidFill>
            <a:schemeClr val="accent1"/>
          </a:solidFill>
          <a:effectLst>
            <a:outerShdw blurRad="444500" dist="50800" dir="10980000" sx="1000" sy="1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101600" h="101600"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GB" sz="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CT-PPS</a:t>
            </a:r>
          </a:p>
          <a:p>
            <a:pPr algn="ctr"/>
            <a:r>
              <a:rPr lang="en-GB" sz="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tracking 1</a:t>
            </a:r>
            <a:endParaRPr lang="en-GB" sz="7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27395" y="97076"/>
            <a:ext cx="8229600" cy="738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+mj-ea"/>
                <a:cs typeface="Arial"/>
              </a:defRPr>
            </a:lvl1pPr>
          </a:lstStyle>
          <a:p>
            <a:r>
              <a:rPr lang="en-US" sz="2800" dirty="0" smtClean="0">
                <a:solidFill>
                  <a:schemeClr val="bg1"/>
                </a:solidFill>
              </a:rPr>
              <a:t>Components installed in tunnel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815" y="4608164"/>
            <a:ext cx="340349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TCL 4  &amp;  TCL 6  in 4-5 and 5-6 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Electrical patch panel</a:t>
            </a:r>
            <a:br>
              <a:rPr lang="en-US" sz="1600" dirty="0" smtClean="0">
                <a:solidFill>
                  <a:srgbClr val="FFFFFF"/>
                </a:solidFill>
              </a:rPr>
            </a:br>
            <a:r>
              <a:rPr lang="en-US" sz="1600" dirty="0" smtClean="0">
                <a:solidFill>
                  <a:srgbClr val="FFFFFF"/>
                </a:solidFill>
              </a:rPr>
              <a:t>Service lines for LV/HV/DAQ</a:t>
            </a:r>
          </a:p>
          <a:p>
            <a:r>
              <a:rPr lang="en-US" sz="1600" dirty="0">
                <a:solidFill>
                  <a:srgbClr val="FFFFFF"/>
                </a:solidFill>
              </a:rPr>
              <a:t>CT-PPS specific: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2 * RP box  with RF shield in 4/5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2 * RP box  with RF shield in 5/6  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1 * RP cylinder in 4/5    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FFFF"/>
                </a:solidFill>
              </a:rPr>
              <a:t>1 * RP cylinder in 5/6</a:t>
            </a:r>
            <a:endParaRPr lang="de-DE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80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Tracking baseline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1025943"/>
            <a:ext cx="8471911" cy="2237756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3D silicon sensors</a:t>
            </a:r>
          </a:p>
          <a:p>
            <a:r>
              <a:rPr lang="en-US" sz="2000" dirty="0"/>
              <a:t>PSI46dig ROC, with same readout scheme as for Phase I  Upgrade of the CMS pixel system</a:t>
            </a:r>
          </a:p>
          <a:p>
            <a:pPr lvl="1"/>
            <a:r>
              <a:rPr lang="en-US" sz="1800" dirty="0"/>
              <a:t>existing CMS DAQ components and software can be reused</a:t>
            </a:r>
          </a:p>
          <a:p>
            <a:r>
              <a:rPr lang="en-US" sz="2000" dirty="0"/>
              <a:t>6 detector planes per station</a:t>
            </a:r>
          </a:p>
          <a:p>
            <a:pPr lvl="1"/>
            <a:r>
              <a:rPr lang="en-US" sz="1800" dirty="0"/>
              <a:t>detectors are tilted in one direction</a:t>
            </a:r>
          </a:p>
          <a:p>
            <a:pPr lvl="1"/>
            <a:r>
              <a:rPr lang="en-US" sz="1800" dirty="0"/>
              <a:t>number of planes provide adequate redundancy</a:t>
            </a:r>
          </a:p>
          <a:p>
            <a:pPr lvl="1"/>
            <a:endParaRPr lang="en-US" sz="18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1052650" y="847960"/>
            <a:ext cx="82296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defTabSz="449263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3200" dirty="0">
              <a:solidFill>
                <a:schemeClr val="accent1"/>
              </a:solidFill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3331242"/>
            <a:ext cx="4528702" cy="30005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3330" y="3195859"/>
            <a:ext cx="3285570" cy="35789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97558" y="3988340"/>
            <a:ext cx="1569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RPix Module</a:t>
            </a:r>
          </a:p>
        </p:txBody>
      </p:sp>
      <p:sp>
        <p:nvSpPr>
          <p:cNvPr id="3" name="Rectangle 2"/>
          <p:cNvSpPr/>
          <p:nvPr/>
        </p:nvSpPr>
        <p:spPr>
          <a:xfrm>
            <a:off x="7050971" y="3331242"/>
            <a:ext cx="2044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Detector support 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8" name="Rectangle 4"/>
          <p:cNvSpPr>
            <a:spLocks noChangeArrowheads="1"/>
          </p:cNvSpPr>
          <p:nvPr/>
        </p:nvSpPr>
        <p:spPr bwMode="auto">
          <a:xfrm>
            <a:off x="-1619803" y="5560308"/>
            <a:ext cx="82296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defTabSz="449263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dirty="0">
                <a:solidFill>
                  <a:schemeClr val="accent1"/>
                </a:solidFill>
                <a:latin typeface="Century Gothic" charset="0"/>
                <a:cs typeface="Arial" charset="0"/>
              </a:rPr>
              <a:t> </a:t>
            </a:r>
          </a:p>
        </p:txBody>
      </p:sp>
      <p:sp>
        <p:nvSpPr>
          <p:cNvPr id="216074" name="Line 10"/>
          <p:cNvSpPr>
            <a:spLocks noChangeShapeType="1"/>
          </p:cNvSpPr>
          <p:nvPr/>
        </p:nvSpPr>
        <p:spPr bwMode="auto">
          <a:xfrm flipH="1">
            <a:off x="1346200" y="2165351"/>
            <a:ext cx="0" cy="444500"/>
          </a:xfrm>
          <a:prstGeom prst="line">
            <a:avLst/>
          </a:prstGeom>
          <a:noFill/>
          <a:ln w="9525">
            <a:solidFill>
              <a:srgbClr val="33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49796" y="274638"/>
            <a:ext cx="8229600" cy="718561"/>
          </a:xfrm>
        </p:spPr>
        <p:txBody>
          <a:bodyPr>
            <a:normAutofit/>
          </a:bodyPr>
          <a:lstStyle/>
          <a:p>
            <a:r>
              <a:rPr lang="en-US" sz="2800" dirty="0"/>
              <a:t>3D sensors – wafer layout in production</a:t>
            </a:r>
          </a:p>
        </p:txBody>
      </p:sp>
      <p:grpSp>
        <p:nvGrpSpPr>
          <p:cNvPr id="14" name="Group 53"/>
          <p:cNvGrpSpPr>
            <a:grpSpLocks/>
          </p:cNvGrpSpPr>
          <p:nvPr/>
        </p:nvGrpSpPr>
        <p:grpSpPr bwMode="auto">
          <a:xfrm>
            <a:off x="320675" y="1139825"/>
            <a:ext cx="4772025" cy="4567238"/>
            <a:chOff x="202" y="718"/>
            <a:chExt cx="3006" cy="2877"/>
          </a:xfrm>
        </p:grpSpPr>
        <p:pic>
          <p:nvPicPr>
            <p:cNvPr id="15" name="Picture 28" descr="C:\Users\gpelegrini\Documents\pc\Masks\cnm_800(3D TOTEM)\screenshot\wafer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837" t="13684" r="22626" b="10864"/>
            <a:stretch>
              <a:fillRect/>
            </a:stretch>
          </p:blipFill>
          <p:spPr bwMode="auto">
            <a:xfrm>
              <a:off x="202" y="718"/>
              <a:ext cx="3006" cy="2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52"/>
            <p:cNvGrpSpPr>
              <a:grpSpLocks/>
            </p:cNvGrpSpPr>
            <p:nvPr/>
          </p:nvGrpSpPr>
          <p:grpSpPr bwMode="auto">
            <a:xfrm>
              <a:off x="530" y="1189"/>
              <a:ext cx="2226" cy="1999"/>
              <a:chOff x="530" y="1189"/>
              <a:chExt cx="2226" cy="1999"/>
            </a:xfrm>
          </p:grpSpPr>
          <p:sp>
            <p:nvSpPr>
              <p:cNvPr id="17" name="2 CuadroTexto"/>
              <p:cNvSpPr txBox="1">
                <a:spLocks noChangeArrowheads="1"/>
              </p:cNvSpPr>
              <p:nvPr/>
            </p:nvSpPr>
            <p:spPr bwMode="auto">
              <a:xfrm>
                <a:off x="1265" y="1189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2x2 2E</a:t>
                </a:r>
              </a:p>
            </p:txBody>
          </p:sp>
          <p:sp>
            <p:nvSpPr>
              <p:cNvPr id="18" name="7 CuadroTexto"/>
              <p:cNvSpPr txBox="1">
                <a:spLocks noChangeArrowheads="1"/>
              </p:cNvSpPr>
              <p:nvPr/>
            </p:nvSpPr>
            <p:spPr bwMode="auto">
              <a:xfrm>
                <a:off x="1694" y="1190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2x2 2E</a:t>
                </a:r>
              </a:p>
            </p:txBody>
          </p:sp>
          <p:sp>
            <p:nvSpPr>
              <p:cNvPr id="19" name="8 CuadroTexto"/>
              <p:cNvSpPr txBox="1">
                <a:spLocks noChangeArrowheads="1"/>
              </p:cNvSpPr>
              <p:nvPr/>
            </p:nvSpPr>
            <p:spPr bwMode="auto">
              <a:xfrm>
                <a:off x="1279" y="1689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2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x</a:t>
                </a: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3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20" name="9 CuadroTexto"/>
              <p:cNvSpPr txBox="1">
                <a:spLocks noChangeArrowheads="1"/>
              </p:cNvSpPr>
              <p:nvPr/>
            </p:nvSpPr>
            <p:spPr bwMode="auto">
              <a:xfrm>
                <a:off x="1708" y="1696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2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x</a:t>
                </a: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3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21" name="10 CuadroTexto"/>
              <p:cNvSpPr txBox="1">
                <a:spLocks noChangeArrowheads="1"/>
              </p:cNvSpPr>
              <p:nvPr/>
            </p:nvSpPr>
            <p:spPr bwMode="auto">
              <a:xfrm>
                <a:off x="1254" y="2361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2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x</a:t>
                </a: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3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22" name="11 CuadroTexto"/>
              <p:cNvSpPr txBox="1">
                <a:spLocks noChangeArrowheads="1"/>
              </p:cNvSpPr>
              <p:nvPr/>
            </p:nvSpPr>
            <p:spPr bwMode="auto">
              <a:xfrm>
                <a:off x="1707" y="2370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2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x</a:t>
                </a: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3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23" name="12 CuadroTexto"/>
              <p:cNvSpPr txBox="1">
                <a:spLocks noChangeArrowheads="1"/>
              </p:cNvSpPr>
              <p:nvPr/>
            </p:nvSpPr>
            <p:spPr bwMode="auto">
              <a:xfrm>
                <a:off x="2160" y="1750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2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x</a:t>
                </a: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3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1E</a:t>
                </a:r>
              </a:p>
            </p:txBody>
          </p:sp>
          <p:sp>
            <p:nvSpPr>
              <p:cNvPr id="24" name="13 CuadroTexto"/>
              <p:cNvSpPr txBox="1">
                <a:spLocks noChangeArrowheads="1"/>
              </p:cNvSpPr>
              <p:nvPr/>
            </p:nvSpPr>
            <p:spPr bwMode="auto">
              <a:xfrm>
                <a:off x="2160" y="2356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2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x</a:t>
                </a:r>
                <a:r>
                  <a:rPr lang="es-ES" sz="800" dirty="0">
                    <a:solidFill>
                      <a:schemeClr val="bg1"/>
                    </a:solidFill>
                    <a:latin typeface="Arial" charset="0"/>
                  </a:rPr>
                  <a:t>3</a:t>
                </a: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1E</a:t>
                </a:r>
              </a:p>
            </p:txBody>
          </p:sp>
          <p:sp>
            <p:nvSpPr>
              <p:cNvPr id="25" name="14 CuadroTexto"/>
              <p:cNvSpPr txBox="1">
                <a:spLocks noChangeArrowheads="1"/>
              </p:cNvSpPr>
              <p:nvPr/>
            </p:nvSpPr>
            <p:spPr bwMode="auto">
              <a:xfrm>
                <a:off x="2144" y="1249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2E</a:t>
                </a:r>
              </a:p>
            </p:txBody>
          </p:sp>
          <p:sp>
            <p:nvSpPr>
              <p:cNvPr id="26" name="15 CuadroTexto"/>
              <p:cNvSpPr txBox="1">
                <a:spLocks noChangeArrowheads="1"/>
              </p:cNvSpPr>
              <p:nvPr/>
            </p:nvSpPr>
            <p:spPr bwMode="auto">
              <a:xfrm>
                <a:off x="782" y="1825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2x2 1E</a:t>
                </a:r>
              </a:p>
            </p:txBody>
          </p:sp>
          <p:sp>
            <p:nvSpPr>
              <p:cNvPr id="27" name="16 CuadroTexto"/>
              <p:cNvSpPr txBox="1">
                <a:spLocks noChangeArrowheads="1"/>
              </p:cNvSpPr>
              <p:nvPr/>
            </p:nvSpPr>
            <p:spPr bwMode="auto">
              <a:xfrm>
                <a:off x="785" y="2294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2x2 1E</a:t>
                </a:r>
              </a:p>
            </p:txBody>
          </p:sp>
          <p:sp>
            <p:nvSpPr>
              <p:cNvPr id="28" name="18 CuadroTexto"/>
              <p:cNvSpPr txBox="1">
                <a:spLocks noChangeArrowheads="1"/>
              </p:cNvSpPr>
              <p:nvPr/>
            </p:nvSpPr>
            <p:spPr bwMode="auto">
              <a:xfrm>
                <a:off x="1249" y="2817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2E</a:t>
                </a:r>
              </a:p>
            </p:txBody>
          </p:sp>
          <p:sp>
            <p:nvSpPr>
              <p:cNvPr id="29" name="19 CuadroTexto"/>
              <p:cNvSpPr txBox="1">
                <a:spLocks noChangeArrowheads="1"/>
              </p:cNvSpPr>
              <p:nvPr/>
            </p:nvSpPr>
            <p:spPr bwMode="auto">
              <a:xfrm>
                <a:off x="1686" y="2817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2E</a:t>
                </a:r>
              </a:p>
            </p:txBody>
          </p:sp>
          <p:sp>
            <p:nvSpPr>
              <p:cNvPr id="30" name="20 CuadroTexto"/>
              <p:cNvSpPr txBox="1">
                <a:spLocks noChangeArrowheads="1"/>
              </p:cNvSpPr>
              <p:nvPr/>
            </p:nvSpPr>
            <p:spPr bwMode="auto">
              <a:xfrm rot="-5400000">
                <a:off x="442" y="2401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1E</a:t>
                </a:r>
              </a:p>
            </p:txBody>
          </p:sp>
          <p:sp>
            <p:nvSpPr>
              <p:cNvPr id="31" name="21 CuadroTexto"/>
              <p:cNvSpPr txBox="1">
                <a:spLocks noChangeArrowheads="1"/>
              </p:cNvSpPr>
              <p:nvPr/>
            </p:nvSpPr>
            <p:spPr bwMode="auto">
              <a:xfrm rot="-5400000">
                <a:off x="439" y="1780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2E</a:t>
                </a:r>
              </a:p>
            </p:txBody>
          </p:sp>
          <p:sp>
            <p:nvSpPr>
              <p:cNvPr id="32" name="22 CuadroTexto"/>
              <p:cNvSpPr txBox="1">
                <a:spLocks noChangeArrowheads="1"/>
              </p:cNvSpPr>
              <p:nvPr/>
            </p:nvSpPr>
            <p:spPr bwMode="auto">
              <a:xfrm rot="-5400000">
                <a:off x="2530" y="2386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1E</a:t>
                </a:r>
              </a:p>
            </p:txBody>
          </p:sp>
          <p:sp>
            <p:nvSpPr>
              <p:cNvPr id="33" name="23 CuadroTexto"/>
              <p:cNvSpPr txBox="1">
                <a:spLocks noChangeArrowheads="1"/>
              </p:cNvSpPr>
              <p:nvPr/>
            </p:nvSpPr>
            <p:spPr bwMode="auto">
              <a:xfrm rot="-5400000">
                <a:off x="2507" y="1782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1E</a:t>
                </a:r>
              </a:p>
            </p:txBody>
          </p:sp>
          <p:sp>
            <p:nvSpPr>
              <p:cNvPr id="34" name="24 CuadroTexto"/>
              <p:cNvSpPr txBox="1">
                <a:spLocks noChangeArrowheads="1"/>
              </p:cNvSpPr>
              <p:nvPr/>
            </p:nvSpPr>
            <p:spPr bwMode="auto">
              <a:xfrm>
                <a:off x="926" y="1235"/>
                <a:ext cx="21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1E</a:t>
                </a:r>
              </a:p>
            </p:txBody>
          </p:sp>
          <p:sp>
            <p:nvSpPr>
              <p:cNvPr id="35" name="28 CuadroTexto"/>
              <p:cNvSpPr txBox="1">
                <a:spLocks noChangeArrowheads="1"/>
              </p:cNvSpPr>
              <p:nvPr/>
            </p:nvSpPr>
            <p:spPr bwMode="auto">
              <a:xfrm>
                <a:off x="1415" y="3050"/>
                <a:ext cx="21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36" name="29 CuadroTexto"/>
              <p:cNvSpPr txBox="1">
                <a:spLocks noChangeArrowheads="1"/>
              </p:cNvSpPr>
              <p:nvPr/>
            </p:nvSpPr>
            <p:spPr bwMode="auto">
              <a:xfrm>
                <a:off x="1644" y="3053"/>
                <a:ext cx="21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37" name="30 CuadroTexto"/>
              <p:cNvSpPr txBox="1">
                <a:spLocks noChangeArrowheads="1"/>
              </p:cNvSpPr>
              <p:nvPr/>
            </p:nvSpPr>
            <p:spPr bwMode="auto">
              <a:xfrm>
                <a:off x="2115" y="2817"/>
                <a:ext cx="213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 2E</a:t>
                </a:r>
              </a:p>
            </p:txBody>
          </p:sp>
          <p:sp>
            <p:nvSpPr>
              <p:cNvPr id="38" name="18 CuadroTexto"/>
              <p:cNvSpPr txBox="1">
                <a:spLocks noChangeArrowheads="1"/>
              </p:cNvSpPr>
              <p:nvPr/>
            </p:nvSpPr>
            <p:spPr bwMode="auto">
              <a:xfrm>
                <a:off x="781" y="2827"/>
                <a:ext cx="31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000"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5pPr>
                <a:lvl6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6pPr>
                <a:lvl7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7pPr>
                <a:lvl8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8pPr>
                <a:lvl9pPr fontAlgn="base">
                  <a:spcBef>
                    <a:spcPts val="6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Wingdings 2" charset="0"/>
                  <a:buChar char="¡"/>
                  <a:defRPr>
                    <a:solidFill>
                      <a:schemeClr val="tx2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defTabSz="914400">
                  <a:buClr>
                    <a:schemeClr val="accent1"/>
                  </a:buClr>
                  <a:buSzPct val="100000"/>
                </a:pPr>
                <a:r>
                  <a:rPr lang="es-ES_tradnl" sz="800" dirty="0">
                    <a:solidFill>
                      <a:schemeClr val="bg1"/>
                    </a:solidFill>
                    <a:latin typeface="Arial" charset="0"/>
                  </a:rPr>
                  <a:t>2x1 2E</a:t>
                </a:r>
              </a:p>
            </p:txBody>
          </p:sp>
        </p:grpSp>
      </p:grpSp>
      <p:sp>
        <p:nvSpPr>
          <p:cNvPr id="39" name="5 CuadroTexto"/>
          <p:cNvSpPr txBox="1">
            <a:spLocks noChangeArrowheads="1"/>
          </p:cNvSpPr>
          <p:nvPr/>
        </p:nvSpPr>
        <p:spPr bwMode="auto">
          <a:xfrm>
            <a:off x="5232400" y="2900363"/>
            <a:ext cx="391160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000"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2pPr>
            <a:lvl3pPr marL="114300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3pPr>
            <a:lvl4pPr marL="160020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4pPr>
            <a:lvl5pPr marL="205740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buClr>
                <a:schemeClr val="accent1"/>
              </a:buClr>
              <a:buSzPct val="100000"/>
              <a:buFont typeface="Wingdings 2" charset="0"/>
              <a:buNone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          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2E       1E</a:t>
            </a:r>
          </a:p>
          <a:p>
            <a:pPr defTabSz="914400">
              <a:buSzPct val="100000"/>
              <a:buFont typeface="Wingdings 2" charset="0"/>
              <a:buChar char="¡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 detectors </a:t>
            </a:r>
            <a:r>
              <a:rPr lang="es-ES_tradnl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x</a:t>
            </a:r>
            <a:r>
              <a:rPr lang="es-ES_tradnl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4         2  </a:t>
            </a:r>
          </a:p>
          <a:p>
            <a:pPr defTabSz="914400">
              <a:buSzPct val="100000"/>
              <a:buFont typeface="Wingdings 2" charset="0"/>
              <a:buChar char="¡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detectors 2x2          2         2  </a:t>
            </a:r>
          </a:p>
          <a:p>
            <a:pPr defTabSz="914400">
              <a:buSzPct val="100000"/>
              <a:buFont typeface="Wingdings 2" charset="0"/>
              <a:buChar char="¡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 detectors 2x1          5         3  </a:t>
            </a:r>
          </a:p>
          <a:p>
            <a:pPr defTabSz="914400">
              <a:buSzPct val="100000"/>
              <a:buFont typeface="Wingdings 2" charset="0"/>
              <a:buChar char="¡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single chip               3         1</a:t>
            </a:r>
          </a:p>
          <a:p>
            <a:pPr defTabSz="914400">
              <a:buSzPct val="100000"/>
              <a:buFont typeface="Wingdings 2" charset="0"/>
              <a:buChar char="¡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Diodes                        6         6</a:t>
            </a:r>
          </a:p>
          <a:p>
            <a:pPr defTabSz="914400">
              <a:buClr>
                <a:schemeClr val="accent1"/>
              </a:buClr>
              <a:buSzPct val="100000"/>
              <a:buFont typeface="Wingdings 2" charset="0"/>
              <a:buNone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1 CuadroTexto"/>
          <p:cNvSpPr txBox="1">
            <a:spLocks noChangeArrowheads="1"/>
          </p:cNvSpPr>
          <p:nvPr/>
        </p:nvSpPr>
        <p:spPr bwMode="auto">
          <a:xfrm>
            <a:off x="5264150" y="1071563"/>
            <a:ext cx="28037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2pPr>
            <a:lvl3pPr marL="114300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3pPr>
            <a:lvl4pPr marL="160020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4pPr>
            <a:lvl5pPr marL="2057400"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 2" charset="0"/>
              <a:buChar char="¡"/>
              <a:defRPr>
                <a:solidFill>
                  <a:schemeClr val="tx2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buClr>
                <a:schemeClr val="accent1"/>
              </a:buClr>
              <a:buSzPct val="100000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Wafer thickness 230</a:t>
            </a:r>
            <a:r>
              <a:rPr lang="el-GR" sz="180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μ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</a:p>
          <a:p>
            <a:pPr defTabSz="914400">
              <a:buClr>
                <a:schemeClr val="accent1"/>
              </a:buClr>
              <a:buSzPct val="100000"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buClr>
                <a:schemeClr val="accent1"/>
              </a:buClr>
              <a:buSzPct val="100000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FZ HR &lt;100&gt; silicon</a:t>
            </a:r>
          </a:p>
          <a:p>
            <a:pPr defTabSz="914400">
              <a:buClr>
                <a:schemeClr val="accent1"/>
              </a:buClr>
              <a:buSzPct val="100000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p-type N=10</a:t>
            </a:r>
            <a:r>
              <a:rPr lang="en-GB" sz="18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atm/cm</a:t>
            </a:r>
            <a:r>
              <a:rPr lang="en-GB" sz="18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  <a:p>
            <a:pPr defTabSz="914400">
              <a:buClr>
                <a:schemeClr val="accent1"/>
              </a:buClr>
              <a:buSzPct val="100000"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p-stop isolation</a:t>
            </a:r>
          </a:p>
        </p:txBody>
      </p:sp>
      <p:sp>
        <p:nvSpPr>
          <p:cNvPr id="41" name="Text Box 55"/>
          <p:cNvSpPr txBox="1">
            <a:spLocks noChangeArrowheads="1"/>
          </p:cNvSpPr>
          <p:nvPr/>
        </p:nvSpPr>
        <p:spPr bwMode="auto">
          <a:xfrm>
            <a:off x="5492750" y="4857750"/>
            <a:ext cx="2708275" cy="94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spcBef>
                <a:spcPct val="50000"/>
              </a:spcBef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the first 12 wafers: </a:t>
            </a:r>
          </a:p>
          <a:p>
            <a:pPr defTabSz="914400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48 sensors 2x3 &amp; 2E  </a:t>
            </a:r>
          </a:p>
          <a:p>
            <a:pPr defTabSz="914400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and we need 24</a:t>
            </a:r>
          </a:p>
        </p:txBody>
      </p:sp>
      <p:sp>
        <p:nvSpPr>
          <p:cNvPr id="42" name="Text Box 56"/>
          <p:cNvSpPr txBox="1">
            <a:spLocks noChangeArrowheads="1"/>
          </p:cNvSpPr>
          <p:nvPr/>
        </p:nvSpPr>
        <p:spPr bwMode="auto">
          <a:xfrm>
            <a:off x="608013" y="5922963"/>
            <a:ext cx="8056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spcBef>
                <a:spcPct val="50000"/>
              </a:spcBef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case of problems we could still mount 2x2 sensors (+ 2x1 sensors)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4765" y="1143815"/>
            <a:ext cx="583123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Quartic detector: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Detector is a 4 x 5 array of quartz bars, 3 x 3mm</a:t>
            </a:r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, SiPM light detection.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Two such modules in one Roman pot in each arm.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Radiator bars separated by 100 </a:t>
            </a:r>
            <a:r>
              <a:rPr lang="en-US" dirty="0">
                <a:solidFill>
                  <a:schemeClr val="tx2"/>
                </a:solidFill>
                <a:latin typeface="Symbol" charset="2"/>
                <a:cs typeface="Symbol" charset="2"/>
              </a:rPr>
              <a:t>m</a:t>
            </a:r>
            <a:r>
              <a:rPr lang="en-US" dirty="0">
                <a:solidFill>
                  <a:schemeClr val="tx2"/>
                </a:solidFill>
              </a:rPr>
              <a:t>m for total internal reflection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Beam tests achieved σ(t) = 30 ps/module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     (~ 20 ps for 2-in-pot)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Timing baseline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294" y="4394685"/>
            <a:ext cx="4095815" cy="156476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99444" y="4240753"/>
            <a:ext cx="2232527" cy="2094362"/>
          </a:xfrm>
          <a:prstGeom prst="rect">
            <a:avLst/>
          </a:prstGeom>
          <a:solidFill>
            <a:schemeClr val="accent2">
              <a:alpha val="19000"/>
            </a:schemeClr>
          </a:solidFill>
          <a:ln w="3175" cmpd="sng">
            <a:solidFill>
              <a:schemeClr val="tx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47294" y="5934056"/>
            <a:ext cx="1834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In RP sec vacuum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30899" y="4235762"/>
            <a:ext cx="954506" cy="2094362"/>
          </a:xfrm>
          <a:prstGeom prst="rect">
            <a:avLst/>
          </a:prstGeom>
          <a:solidFill>
            <a:schemeClr val="accent2">
              <a:alpha val="19000"/>
            </a:schemeClr>
          </a:solidFill>
          <a:ln w="3175" cmpd="sng">
            <a:solidFill>
              <a:schemeClr val="tx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83731" y="5813746"/>
            <a:ext cx="1041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Box below beam pipe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54921" y="4240753"/>
            <a:ext cx="954506" cy="2094362"/>
          </a:xfrm>
          <a:prstGeom prst="rect">
            <a:avLst/>
          </a:prstGeom>
          <a:solidFill>
            <a:schemeClr val="accent2">
              <a:alpha val="19000"/>
            </a:schemeClr>
          </a:solidFill>
          <a:ln w="3175" cmpd="sng">
            <a:solidFill>
              <a:schemeClr val="tx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318452" y="5813746"/>
            <a:ext cx="1041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Counting room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93742" y="3871421"/>
            <a:ext cx="239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3B86"/>
                </a:solidFill>
              </a:rPr>
              <a:t>Quartic readout chain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27</a:t>
            </a:fld>
            <a:endParaRPr lang="en-US" dirty="0"/>
          </a:p>
        </p:txBody>
      </p:sp>
      <p:pic>
        <p:nvPicPr>
          <p:cNvPr id="3" name="Picture 2" descr="IMG_20150731_15213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3" r="16482"/>
          <a:stretch/>
        </p:blipFill>
        <p:spPr>
          <a:xfrm>
            <a:off x="6201616" y="1308100"/>
            <a:ext cx="2599484" cy="458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1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Timing R&amp;D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66292"/>
            <a:ext cx="8178334" cy="49783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449" y="1173250"/>
            <a:ext cx="4528701" cy="3231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</a:rPr>
              <a:t>GasTOF system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prototype for test beam is on-going</a:t>
            </a:r>
          </a:p>
          <a:p>
            <a:r>
              <a:rPr lang="en-US" sz="2000" dirty="0">
                <a:solidFill>
                  <a:srgbClr val="BE0204"/>
                </a:solidFill>
              </a:rPr>
              <a:t>Diamond detectors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effort led by TOTEM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demonstrated 50 ps with 4 planes</a:t>
            </a:r>
          </a:p>
          <a:p>
            <a:r>
              <a:rPr lang="en-US" sz="2000" dirty="0">
                <a:solidFill>
                  <a:srgbClr val="BE0204"/>
                </a:solidFill>
              </a:rPr>
              <a:t>Silicon detectors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Fast Silicon Detectors (UFSD):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60 ps with new prototypes (laser)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Plan to exploit Avalanche PhotoDiodes as charged particle timing detectors (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Hyperfast Silicon)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1421311" y="5667969"/>
            <a:ext cx="26583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from slide by S. White</a:t>
            </a:r>
          </a:p>
          <a:p>
            <a:r>
              <a:rPr lang="en-US" sz="1400" dirty="0"/>
              <a:t>(also arXiv:1409.1165)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05383" y="4688723"/>
            <a:ext cx="4081417" cy="185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GAD_3x3mm_Laser_SubLaserJitte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611" y="4598005"/>
            <a:ext cx="3075405" cy="20775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90458" y="5071322"/>
            <a:ext cx="214073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UFSD (300 um):</a:t>
            </a:r>
          </a:p>
          <a:p>
            <a:r>
              <a:rPr lang="en-US" sz="1600" dirty="0"/>
              <a:t>time resolution ~60ps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56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DAQ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2630" b="21635"/>
          <a:stretch/>
        </p:blipFill>
        <p:spPr>
          <a:xfrm>
            <a:off x="4477384" y="1410042"/>
            <a:ext cx="4480185" cy="39775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4602" y="1178470"/>
            <a:ext cx="3994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Same readout scheme as Phase-1 upgrade of the CMS Pixel Tracker.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MicroTCA crate including: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2 CTA-FED, 2 CTA-tkFEC, 1 CTA-pkFEC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FMC Optical mezzanines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15" y="3982696"/>
            <a:ext cx="4126950" cy="225106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1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Central exclusive production</a:t>
            </a:r>
            <a:endParaRPr lang="en-U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928"/>
            <a:ext cx="8686800" cy="5277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3200" b="1" dirty="0" smtClean="0"/>
              <a:t>CEP :</a:t>
            </a:r>
            <a:r>
              <a:rPr lang="en-US" sz="2800" dirty="0" smtClean="0"/>
              <a:t> </a:t>
            </a:r>
            <a:r>
              <a:rPr lang="en-US" sz="2000" dirty="0" smtClean="0"/>
              <a:t>		</a:t>
            </a:r>
            <a:r>
              <a:rPr lang="en-US" sz="2800" b="1" dirty="0">
                <a:solidFill>
                  <a:srgbClr val="000000"/>
                </a:solidFill>
              </a:rPr>
              <a:t>p p </a:t>
            </a:r>
            <a:r>
              <a:rPr lang="en-US" sz="2800" b="1" dirty="0" smtClean="0">
                <a:solidFill>
                  <a:srgbClr val="000000"/>
                </a:solidFill>
              </a:rPr>
              <a:t>  →   </a:t>
            </a:r>
            <a:r>
              <a:rPr lang="en-US" sz="2800" b="1" dirty="0">
                <a:solidFill>
                  <a:srgbClr val="000000"/>
                </a:solidFill>
              </a:rPr>
              <a:t>p </a:t>
            </a:r>
            <a:r>
              <a:rPr lang="en-US" sz="2800" b="1" dirty="0" smtClean="0">
                <a:solidFill>
                  <a:srgbClr val="000000"/>
                </a:solidFill>
              </a:rPr>
              <a:t>p </a:t>
            </a:r>
            <a:r>
              <a:rPr lang="en-US" sz="2800" b="1" dirty="0">
                <a:solidFill>
                  <a:srgbClr val="000000"/>
                </a:solidFill>
              </a:rPr>
              <a:t>X 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 marL="400050" lvl="1" indent="0">
              <a:buNone/>
            </a:pPr>
            <a:r>
              <a:rPr lang="en-US" dirty="0" smtClean="0"/>
              <a:t>					</a:t>
            </a:r>
            <a:r>
              <a:rPr lang="en-US" b="1" dirty="0" smtClean="0">
                <a:solidFill>
                  <a:schemeClr val="accent4"/>
                </a:solidFill>
              </a:rPr>
              <a:t>where </a:t>
            </a:r>
            <a:r>
              <a:rPr lang="en-US" b="1" dirty="0">
                <a:solidFill>
                  <a:schemeClr val="accent4"/>
                </a:solidFill>
              </a:rPr>
              <a:t>X is a state </a:t>
            </a:r>
            <a:r>
              <a:rPr lang="en-US" b="1" dirty="0" smtClean="0">
                <a:solidFill>
                  <a:schemeClr val="accent4"/>
                </a:solidFill>
              </a:rPr>
              <a:t>measured in </a:t>
            </a:r>
            <a:r>
              <a:rPr lang="en-US" b="1" dirty="0">
                <a:solidFill>
                  <a:schemeClr val="accent4"/>
                </a:solidFill>
              </a:rPr>
              <a:t>the central </a:t>
            </a:r>
            <a:r>
              <a:rPr lang="en-US" b="1" dirty="0" smtClean="0">
                <a:solidFill>
                  <a:schemeClr val="accent4"/>
                </a:solidFill>
              </a:rPr>
              <a:t>detector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16200000" flipH="1">
            <a:off x="983371" y="2574005"/>
            <a:ext cx="628514" cy="541543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1003013" y="3182878"/>
            <a:ext cx="589231" cy="54154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1568401" y="3060828"/>
            <a:ext cx="510637" cy="19641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79038" y="2928201"/>
            <a:ext cx="354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X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26856" y="2651539"/>
            <a:ext cx="354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1022140" y="3078913"/>
            <a:ext cx="354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1974291" y="3438868"/>
            <a:ext cx="354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959655" y="2204112"/>
            <a:ext cx="354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</a:t>
            </a:r>
            <a:endParaRPr lang="en-US" sz="2400" b="1" dirty="0"/>
          </a:p>
        </p:txBody>
      </p:sp>
      <p:sp>
        <p:nvSpPr>
          <p:cNvPr id="34" name="Rectangle 33"/>
          <p:cNvSpPr/>
          <p:nvPr/>
        </p:nvSpPr>
        <p:spPr>
          <a:xfrm>
            <a:off x="2981650" y="2437196"/>
            <a:ext cx="3524873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  <a:sym typeface="Wingdings" charset="0"/>
              </a:rPr>
              <a:t>X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  <a:sym typeface="Wingdings" charset="0"/>
              </a:rPr>
              <a:t> = high E</a:t>
            </a:r>
            <a:r>
              <a:rPr lang="en-US" baseline="-25000" dirty="0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  <a:sym typeface="Wingdings" charset="0"/>
              </a:rPr>
              <a:t>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Arial"/>
                <a:sym typeface="Wingdings" charset="0"/>
              </a:rPr>
              <a:t> jets, Z, WW, ZZ,  …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  <a:sym typeface="Wingdings" charset="0"/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  <a:sym typeface="Wingdings" charset="0"/>
            </a:endParaRPr>
          </a:p>
          <a:p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i, j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= photon or gluon exchanges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0508" y="4642524"/>
            <a:ext cx="799542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Four-momentum of X is fully constrained by the two protons kinematics:</a:t>
            </a:r>
          </a:p>
          <a:p>
            <a:pPr marL="800100" lvl="1" indent="-342900">
              <a:buFont typeface="Symbol" charset="0"/>
              <a:buChar char="x"/>
            </a:pPr>
            <a:r>
              <a:rPr lang="en-US" dirty="0">
                <a:solidFill>
                  <a:schemeClr val="tx2"/>
                </a:solidFill>
                <a:latin typeface="Symbol" charset="2"/>
                <a:cs typeface="Symbol" charset="2"/>
              </a:rPr>
              <a:t>– </a:t>
            </a:r>
            <a:r>
              <a:rPr lang="en-US" dirty="0">
                <a:solidFill>
                  <a:schemeClr val="tx2"/>
                </a:solidFill>
                <a:cs typeface="Symbol" charset="2"/>
              </a:rPr>
              <a:t>proton fractional momentum loss</a:t>
            </a:r>
          </a:p>
          <a:p>
            <a:pPr lvl="1"/>
            <a:r>
              <a:rPr lang="en-US" dirty="0">
                <a:solidFill>
                  <a:schemeClr val="tx2"/>
                </a:solidFill>
                <a:cs typeface="Symbol" charset="2"/>
              </a:rPr>
              <a:t>t    </a:t>
            </a:r>
            <a:r>
              <a:rPr lang="en-US" dirty="0">
                <a:solidFill>
                  <a:schemeClr val="tx2"/>
                </a:solidFill>
                <a:latin typeface="Symbol" charset="2"/>
                <a:cs typeface="Symbol" charset="2"/>
              </a:rPr>
              <a:t>– </a:t>
            </a:r>
            <a:r>
              <a:rPr lang="en-US" dirty="0">
                <a:solidFill>
                  <a:schemeClr val="tx2"/>
                </a:solidFill>
                <a:cs typeface="Symbol" charset="2"/>
              </a:rPr>
              <a:t>proton Mandelstam invariant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7200" y="2530519"/>
            <a:ext cx="1502455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71836" y="3748266"/>
            <a:ext cx="1502455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0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6657"/>
            <a:ext cx="8229600" cy="4891737"/>
          </a:xfrm>
        </p:spPr>
        <p:txBody>
          <a:bodyPr>
            <a:noAutofit/>
          </a:bodyPr>
          <a:lstStyle/>
          <a:p>
            <a:pPr marL="400050" lvl="1" indent="-400050"/>
            <a:r>
              <a:rPr lang="en-US" sz="1800" dirty="0"/>
              <a:t>CT-PPS is a new sub-detector that increases the potential of the CMS experiment</a:t>
            </a:r>
          </a:p>
          <a:p>
            <a:pPr marL="800100" lvl="2" indent="-400050"/>
            <a:r>
              <a:rPr lang="en-US" sz="1600" dirty="0"/>
              <a:t>joint effort by CMS and TOTEM</a:t>
            </a:r>
          </a:p>
          <a:p>
            <a:pPr marL="400050" lvl="1" indent="-400050"/>
            <a:r>
              <a:rPr lang="en-US" sz="1800" dirty="0"/>
              <a:t>Forward proton tagging allows physics in a LEP like environment:</a:t>
            </a:r>
          </a:p>
          <a:p>
            <a:pPr marL="742950" lvl="2" indent="-342900"/>
            <a:r>
              <a:rPr lang="en-US" sz="1600" dirty="0"/>
              <a:t>photon-photon and gluon-gluon interactions at precisely known center-of-mass energy</a:t>
            </a:r>
          </a:p>
          <a:p>
            <a:pPr marL="742950" lvl="2" indent="-342900"/>
            <a:r>
              <a:rPr lang="en-US" sz="1600" dirty="0"/>
              <a:t>no underlying pp event</a:t>
            </a:r>
          </a:p>
          <a:p>
            <a:pPr marL="342900" lvl="1" indent="-342900"/>
            <a:r>
              <a:rPr lang="en-US" sz="1800" dirty="0"/>
              <a:t>Rich physics program with emphasis in the search for New Physics:</a:t>
            </a:r>
          </a:p>
          <a:p>
            <a:pPr marL="742950" lvl="2" indent="-342900"/>
            <a:r>
              <a:rPr lang="en-US" sz="1600" dirty="0"/>
              <a:t>Sensitivity to anomalous gauge couplings is increased by two orders of magnitude</a:t>
            </a:r>
          </a:p>
          <a:p>
            <a:pPr marL="742950" lvl="2" indent="-342900"/>
            <a:r>
              <a:rPr lang="en-US" sz="1600" dirty="0"/>
              <a:t>Search for new resonances and invisible states </a:t>
            </a:r>
          </a:p>
          <a:p>
            <a:pPr marL="342900" lvl="1" indent="-342900"/>
            <a:r>
              <a:rPr lang="en-US" sz="1800" dirty="0"/>
              <a:t>Big experimental challenges are being addressed:</a:t>
            </a:r>
          </a:p>
          <a:p>
            <a:pPr marL="742950" lvl="2" indent="-342900"/>
            <a:r>
              <a:rPr lang="en-US" sz="1600" dirty="0"/>
              <a:t>operation of Roman Pots at the highest LHC luminosity</a:t>
            </a:r>
          </a:p>
          <a:p>
            <a:pPr marL="742950" lvl="2" indent="-342900"/>
            <a:r>
              <a:rPr lang="en-US" sz="1600" dirty="0"/>
              <a:t>pileup mitigation using timing detectors with 10 ps resolution</a:t>
            </a:r>
          </a:p>
          <a:p>
            <a:pPr marL="742950" lvl="2" indent="-342900"/>
            <a:r>
              <a:rPr lang="en-US" sz="1600" dirty="0"/>
              <a:t>3D pixels tracking at very large particle fluence</a:t>
            </a:r>
          </a:p>
          <a:p>
            <a:pPr marL="342900" lvl="1" indent="-342900"/>
            <a:r>
              <a:rPr lang="en-US" sz="1800" dirty="0"/>
              <a:t>Plan to start collecting data in 2016</a:t>
            </a:r>
          </a:p>
          <a:p>
            <a:pPr marL="342900" lvl="1" indent="-342900"/>
            <a:endParaRPr lang="en-US" sz="1800" dirty="0"/>
          </a:p>
          <a:p>
            <a:pPr marL="342900" lvl="1" indent="-342900"/>
            <a:endParaRPr lang="en-US" sz="1800" dirty="0"/>
          </a:p>
          <a:p>
            <a:pPr marL="742950" lvl="2" indent="-342900"/>
            <a:endParaRPr lang="en-US" sz="1600" dirty="0"/>
          </a:p>
          <a:p>
            <a:pPr marL="342900" lvl="1" indent="-342900">
              <a:buFont typeface="Arial"/>
              <a:buChar char="•"/>
            </a:pPr>
            <a:endParaRPr lang="en-US" sz="1800" dirty="0"/>
          </a:p>
          <a:p>
            <a:pPr marL="342900" lvl="1" indent="-342900">
              <a:buFont typeface="Arial"/>
              <a:buChar char="•"/>
            </a:pPr>
            <a:endParaRPr lang="en-US" sz="1800" dirty="0"/>
          </a:p>
          <a:p>
            <a:pPr marL="342900" lvl="1" indent="-342900">
              <a:buFont typeface="Arial"/>
              <a:buChar char="•"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8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 </a:t>
            </a:r>
            <a:r>
              <a:rPr lang="fr-FR" dirty="0" err="1" smtClean="0"/>
              <a:t>slides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9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59095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R&amp;D: Movable beampipe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43949" y="1296051"/>
            <a:ext cx="5607900" cy="327184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/>
              <a:t>Design for MBP main body was developed</a:t>
            </a:r>
          </a:p>
          <a:p>
            <a:pPr lvl="0" rtl="0">
              <a:spcBef>
                <a:spcPts val="0"/>
              </a:spcBef>
              <a:buNone/>
            </a:pPr>
            <a:endParaRPr lang="x-none" sz="2000"/>
          </a:p>
          <a:p>
            <a:pPr lvl="0" rtl="0">
              <a:spcBef>
                <a:spcPts val="0"/>
              </a:spcBef>
              <a:buNone/>
            </a:pPr>
            <a:endParaRPr lang="x-none" sz="2000"/>
          </a:p>
          <a:p>
            <a:pPr lvl="0" rtl="0">
              <a:spcBef>
                <a:spcPts val="0"/>
              </a:spcBef>
              <a:buNone/>
            </a:pPr>
            <a:endParaRPr sz="2000"/>
          </a:p>
          <a:p>
            <a:pPr marL="457200" lvl="0" indent="-3683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/>
              <a:t>Thin window material evaluated with GEANT simulations</a:t>
            </a:r>
          </a:p>
          <a:p>
            <a:pPr marL="914400" lvl="1" indent="-3556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Improved secondary/shower production and angular resolution with Be/Be-Al alloy options </a:t>
            </a:r>
          </a:p>
        </p:txBody>
      </p:sp>
      <p:pic>
        <p:nvPicPr>
          <p:cNvPr id="34" name="Shape 3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283" y="1033101"/>
            <a:ext cx="1826046" cy="18786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39"/>
          <p:cNvSpPr txBox="1">
            <a:spLocks/>
          </p:cNvSpPr>
          <p:nvPr/>
        </p:nvSpPr>
        <p:spPr>
          <a:xfrm>
            <a:off x="457200" y="4712934"/>
            <a:ext cx="4559010" cy="1854965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ts val="0"/>
              </a:spcBef>
              <a:buFont typeface="Arial"/>
              <a:buChar char="–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ts val="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683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000"/>
              <a:t>MBP will be connected to LHC beamline by standard double bellows </a:t>
            </a:r>
          </a:p>
          <a:p>
            <a:pPr marL="914400" lvl="1" indent="-355600"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/>
              <a:t>New RF shielding design developed by TE-VSC group </a:t>
            </a:r>
          </a:p>
        </p:txBody>
      </p:sp>
      <p:pic>
        <p:nvPicPr>
          <p:cNvPr id="9" name="Shape 4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0700" y="5067780"/>
            <a:ext cx="2276163" cy="1500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41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524" y="5067780"/>
            <a:ext cx="1061672" cy="1448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3640" y="3001501"/>
            <a:ext cx="2248529" cy="17114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32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12727434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7" name="Rectangle 5"/>
          <p:cNvSpPr>
            <a:spLocks noChangeArrowheads="1"/>
          </p:cNvSpPr>
          <p:nvPr/>
        </p:nvSpPr>
        <p:spPr bwMode="auto">
          <a:xfrm>
            <a:off x="-1133150" y="439560"/>
            <a:ext cx="82296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defTabSz="449263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dirty="0">
                <a:solidFill>
                  <a:schemeClr val="accent1"/>
                </a:solidFill>
                <a:latin typeface="Century Gothic" charset="0"/>
                <a:cs typeface="Arial" charset="0"/>
              </a:rPr>
              <a:t> </a:t>
            </a:r>
          </a:p>
        </p:txBody>
      </p:sp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533400" y="1139007"/>
            <a:ext cx="8058150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spcBef>
                <a:spcPct val="20000"/>
              </a:spcBef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We are producing: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2E pixel configuration</a:t>
            </a: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, i.e. 2 readout columns  [1E as backup] 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200 </a:t>
            </a:r>
            <a:r>
              <a:rPr lang="el-GR">
                <a:solidFill>
                  <a:srgbClr val="BE0204"/>
                </a:solidFill>
                <a:latin typeface="Arial"/>
                <a:cs typeface="Arial"/>
              </a:rPr>
              <a:t>μ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m slim edges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2x3 sensors </a:t>
            </a: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(6 ROCs)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endParaRPr lang="en-US" dirty="0">
              <a:solidFill>
                <a:srgbClr val="262626"/>
              </a:solidFill>
              <a:latin typeface="Arial"/>
              <a:cs typeface="Arial"/>
            </a:endParaRPr>
          </a:p>
          <a:p>
            <a:pPr defTabSz="914400">
              <a:spcBef>
                <a:spcPct val="40000"/>
              </a:spcBef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CNM technology as for the ATLAS IBL production:</a:t>
            </a:r>
          </a:p>
        </p:txBody>
      </p:sp>
      <p:pic>
        <p:nvPicPr>
          <p:cNvPr id="212999" name="Picture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72475"/>
            <a:ext cx="3679825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00" name="Rectangle 8"/>
          <p:cNvSpPr>
            <a:spLocks noChangeArrowheads="1"/>
          </p:cNvSpPr>
          <p:nvPr/>
        </p:nvSpPr>
        <p:spPr bwMode="auto">
          <a:xfrm>
            <a:off x="4213225" y="3956375"/>
            <a:ext cx="4930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4</a:t>
            </a:r>
            <a:r>
              <a:rPr lang="ja-JP" altLang="en-US" sz="1600">
                <a:solidFill>
                  <a:srgbClr val="262626"/>
                </a:solidFill>
                <a:latin typeface="Arial"/>
                <a:cs typeface="Arial"/>
              </a:rPr>
              <a:t>”</a:t>
            </a:r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 wafers, 230 </a:t>
            </a:r>
            <a:r>
              <a:rPr lang="el-GR" sz="1600">
                <a:solidFill>
                  <a:srgbClr val="262626"/>
                </a:solidFill>
                <a:latin typeface="Arial"/>
                <a:cs typeface="Arial"/>
              </a:rPr>
              <a:t>μ</a:t>
            </a:r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m thickness</a:t>
            </a:r>
          </a:p>
          <a:p>
            <a:pPr defTabSz="914400"/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Double side, not passing through columns </a:t>
            </a:r>
          </a:p>
          <a:p>
            <a:pPr defTabSz="914400"/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Slim edges (200 </a:t>
            </a:r>
            <a:r>
              <a:rPr lang="el-GR" sz="1600">
                <a:solidFill>
                  <a:srgbClr val="262626"/>
                </a:solidFill>
                <a:latin typeface="Arial"/>
                <a:cs typeface="Arial"/>
              </a:rPr>
              <a:t>μ</a:t>
            </a:r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m)</a:t>
            </a:r>
          </a:p>
        </p:txBody>
      </p:sp>
      <p:sp>
        <p:nvSpPr>
          <p:cNvPr id="213001" name="Text Box 9"/>
          <p:cNvSpPr txBox="1">
            <a:spLocks noChangeArrowheads="1"/>
          </p:cNvSpPr>
          <p:nvPr/>
        </p:nvSpPr>
        <p:spPr bwMode="auto">
          <a:xfrm>
            <a:off x="4830552" y="5340350"/>
            <a:ext cx="2938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/>
                <a:cs typeface="Arial"/>
              </a:rPr>
              <a:t>Foreseen yield is ~60%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3D sensors by CNM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54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7" name="Rectangle 5"/>
          <p:cNvSpPr>
            <a:spLocks noChangeArrowheads="1"/>
          </p:cNvSpPr>
          <p:nvPr/>
        </p:nvSpPr>
        <p:spPr bwMode="auto">
          <a:xfrm>
            <a:off x="-1133150" y="439560"/>
            <a:ext cx="8229600" cy="66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defTabSz="449263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dirty="0">
                <a:solidFill>
                  <a:schemeClr val="accent1"/>
                </a:solidFill>
                <a:latin typeface="Century Gothic" charset="0"/>
                <a:cs typeface="Arial" charset="0"/>
              </a:rPr>
              <a:t> </a:t>
            </a:r>
          </a:p>
        </p:txBody>
      </p:sp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533400" y="1139007"/>
            <a:ext cx="8058150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spcBef>
                <a:spcPct val="20000"/>
              </a:spcBef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We are producing: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2E pixel configuration</a:t>
            </a: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, i.e. 2 readout columns  [1E as backup] 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200 </a:t>
            </a:r>
            <a:r>
              <a:rPr lang="el-GR">
                <a:solidFill>
                  <a:srgbClr val="BE0204"/>
                </a:solidFill>
                <a:latin typeface="Arial"/>
                <a:cs typeface="Arial"/>
              </a:rPr>
              <a:t>μ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m slim edges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BE0204"/>
                </a:solidFill>
                <a:latin typeface="Arial"/>
                <a:cs typeface="Arial"/>
              </a:rPr>
              <a:t>2x3 sensors </a:t>
            </a: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(6 ROCs)</a:t>
            </a:r>
          </a:p>
          <a:p>
            <a:pPr defTabSz="914400">
              <a:spcBef>
                <a:spcPct val="20000"/>
              </a:spcBef>
              <a:buFontTx/>
              <a:buChar char="•"/>
            </a:pPr>
            <a:endParaRPr lang="en-US" dirty="0">
              <a:solidFill>
                <a:srgbClr val="262626"/>
              </a:solidFill>
              <a:latin typeface="Arial"/>
              <a:cs typeface="Arial"/>
            </a:endParaRPr>
          </a:p>
          <a:p>
            <a:pPr defTabSz="914400">
              <a:spcBef>
                <a:spcPct val="40000"/>
              </a:spcBef>
            </a:pPr>
            <a:r>
              <a:rPr lang="en-US" dirty="0">
                <a:solidFill>
                  <a:srgbClr val="262626"/>
                </a:solidFill>
                <a:latin typeface="Arial"/>
                <a:cs typeface="Arial"/>
              </a:rPr>
              <a:t>CNM technology as for the ATLAS IBL production:</a:t>
            </a:r>
          </a:p>
        </p:txBody>
      </p:sp>
      <p:pic>
        <p:nvPicPr>
          <p:cNvPr id="212999" name="Picture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72475"/>
            <a:ext cx="3679825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3000" name="Rectangle 8"/>
          <p:cNvSpPr>
            <a:spLocks noChangeArrowheads="1"/>
          </p:cNvSpPr>
          <p:nvPr/>
        </p:nvSpPr>
        <p:spPr bwMode="auto">
          <a:xfrm>
            <a:off x="4213225" y="3956375"/>
            <a:ext cx="49307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4</a:t>
            </a:r>
            <a:r>
              <a:rPr lang="ja-JP" altLang="en-US" sz="1600">
                <a:solidFill>
                  <a:srgbClr val="262626"/>
                </a:solidFill>
                <a:latin typeface="Arial"/>
                <a:cs typeface="Arial"/>
              </a:rPr>
              <a:t>”</a:t>
            </a:r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 wafers, 230 </a:t>
            </a:r>
            <a:r>
              <a:rPr lang="el-GR" sz="1600">
                <a:solidFill>
                  <a:srgbClr val="262626"/>
                </a:solidFill>
                <a:latin typeface="Arial"/>
                <a:cs typeface="Arial"/>
              </a:rPr>
              <a:t>μ</a:t>
            </a:r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m thickness</a:t>
            </a:r>
          </a:p>
          <a:p>
            <a:pPr defTabSz="914400"/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Double side, not passing through columns </a:t>
            </a:r>
          </a:p>
          <a:p>
            <a:pPr defTabSz="914400"/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Slim edges (200 </a:t>
            </a:r>
            <a:r>
              <a:rPr lang="el-GR" sz="1600">
                <a:solidFill>
                  <a:srgbClr val="262626"/>
                </a:solidFill>
                <a:latin typeface="Arial"/>
                <a:cs typeface="Arial"/>
              </a:rPr>
              <a:t>μ</a:t>
            </a:r>
            <a:r>
              <a:rPr lang="en-US" sz="1600" dirty="0">
                <a:solidFill>
                  <a:srgbClr val="262626"/>
                </a:solidFill>
                <a:latin typeface="Arial"/>
                <a:cs typeface="Arial"/>
              </a:rPr>
              <a:t>m)</a:t>
            </a:r>
          </a:p>
        </p:txBody>
      </p:sp>
      <p:sp>
        <p:nvSpPr>
          <p:cNvPr id="213001" name="Text Box 9"/>
          <p:cNvSpPr txBox="1">
            <a:spLocks noChangeArrowheads="1"/>
          </p:cNvSpPr>
          <p:nvPr/>
        </p:nvSpPr>
        <p:spPr bwMode="auto">
          <a:xfrm>
            <a:off x="4830552" y="5340350"/>
            <a:ext cx="2938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defTabSz="914400"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Arial"/>
                <a:cs typeface="Arial"/>
              </a:rPr>
              <a:t>Foreseen yield is ~60%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3D sensors by CNM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05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028" y="2505151"/>
            <a:ext cx="4964893" cy="355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55877" y="2511897"/>
            <a:ext cx="15158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Two QUARTIC modules</a:t>
            </a:r>
            <a:endParaRPr lang="en-US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080969" y="4292204"/>
            <a:ext cx="404189" cy="80111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2348" y="5089953"/>
            <a:ext cx="82037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MPPC</a:t>
            </a:r>
          </a:p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(SiPM)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478751" y="4581369"/>
            <a:ext cx="438922" cy="856783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390243" y="5329604"/>
            <a:ext cx="826997" cy="47257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4066812" y="5642087"/>
            <a:ext cx="213710" cy="27756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06676" y="5596203"/>
            <a:ext cx="8117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32</a:t>
            </a:r>
            <a:r>
              <a:rPr lang="en-GB" sz="9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ch</a:t>
            </a:r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 NINO</a:t>
            </a:r>
          </a:p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board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18467" y="5832031"/>
            <a:ext cx="81320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Flat cable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80781" y="5663326"/>
            <a:ext cx="83878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Connector </a:t>
            </a:r>
          </a:p>
          <a:p>
            <a:pPr algn="ctr"/>
            <a:r>
              <a: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board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849538" y="4148180"/>
            <a:ext cx="122996" cy="615643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9321" y="4620749"/>
            <a:ext cx="76958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QUARTIC</a:t>
            </a:r>
          </a:p>
          <a:p>
            <a:pPr algn="ctr"/>
            <a:r>
              <a:rPr lang="en-GB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block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335382" y="3054496"/>
            <a:ext cx="718228" cy="30606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768571" y="3054496"/>
            <a:ext cx="298240" cy="42421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83809" y="2653432"/>
            <a:ext cx="122794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Support</a:t>
            </a:r>
          </a:p>
          <a:p>
            <a:pPr algn="ctr"/>
            <a:r>
              <a:rPr lang="en-GB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structure</a:t>
            </a:r>
            <a:endParaRPr lang="en-GB" sz="1050" dirty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8" name="Picture 10" descr="G:\Workspaces\c\cmsintegration\PCCMI29Dmitry\Dmitry\Roman Pot\Photos RP LHC-Tunnel\Photos 2015\Image154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6887" y="3682746"/>
            <a:ext cx="2892670" cy="261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 descr="IMG_492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2692" y="1264647"/>
            <a:ext cx="2052182" cy="2132502"/>
          </a:xfrm>
          <a:prstGeom prst="rect">
            <a:avLst/>
          </a:prstGeom>
        </p:spPr>
      </p:pic>
      <p:pic>
        <p:nvPicPr>
          <p:cNvPr id="48" name="Picture 47" descr="IMG_4910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1755" y="1264647"/>
            <a:ext cx="2160937" cy="2132502"/>
          </a:xfrm>
          <a:prstGeom prst="rect">
            <a:avLst/>
          </a:prstGeom>
        </p:spPr>
      </p:pic>
      <p:sp>
        <p:nvSpPr>
          <p:cNvPr id="50" name="Title 8"/>
          <p:cNvSpPr txBox="1">
            <a:spLocks/>
          </p:cNvSpPr>
          <p:nvPr/>
        </p:nvSpPr>
        <p:spPr>
          <a:xfrm>
            <a:off x="457200" y="274638"/>
            <a:ext cx="8229600" cy="718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200" b="1" i="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Quartic module &amp; mechanics</a:t>
            </a:r>
          </a:p>
        </p:txBody>
      </p:sp>
    </p:spTree>
    <p:extLst>
      <p:ext uri="{BB962C8B-B14F-4D97-AF65-F5344CB8AC3E}">
        <p14:creationId xmlns:p14="http://schemas.microsoft.com/office/powerpoint/2010/main" val="118102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466"/>
            <a:ext cx="8229600" cy="718561"/>
          </a:xfrm>
        </p:spPr>
        <p:txBody>
          <a:bodyPr>
            <a:normAutofit/>
          </a:bodyPr>
          <a:lstStyle/>
          <a:p>
            <a:r>
              <a:rPr lang="en-US" dirty="0"/>
              <a:t>SiPM and Control boards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376242"/>
            <a:ext cx="42081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SiPM mounting board: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Connects to MPPCs (100 pin connector)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Connector with individual Bias Voltages and environmental sensor signals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BE0204"/>
                </a:solidFill>
              </a:rPr>
              <a:t>Ready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04356" y="3572304"/>
            <a:ext cx="2546158" cy="33969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2433" y="3454737"/>
            <a:ext cx="4572000" cy="21544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SiPM </a:t>
            </a:r>
            <a:r>
              <a:rPr lang="en-US" b="1" dirty="0">
                <a:solidFill>
                  <a:srgbClr val="263B86"/>
                </a:solidFill>
              </a:rPr>
              <a:t>Control Board </a:t>
            </a:r>
            <a:r>
              <a:rPr lang="en-US" dirty="0"/>
              <a:t>designed for CMS HCAL upgrade: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595959"/>
                </a:solidFill>
              </a:rPr>
              <a:t>Provides SiPMs with individual regulated Bias Voltages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595959"/>
                </a:solidFill>
              </a:rPr>
              <a:t>Measures SiPM leakage currents, temperature and humidity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595959"/>
                </a:solidFill>
              </a:rPr>
              <a:t>I2C controlled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BE0204"/>
                </a:solidFill>
              </a:rPr>
              <a:t>Available</a:t>
            </a:r>
          </a:p>
        </p:txBody>
      </p:sp>
      <p:pic>
        <p:nvPicPr>
          <p:cNvPr id="3" name="Picture 2" descr="PPS-SiPM-Board-June20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937" y="1206553"/>
            <a:ext cx="3343351" cy="25075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52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Front-end electronics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255" y="1576233"/>
            <a:ext cx="4095815" cy="15647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8154" y="1058213"/>
            <a:ext cx="4407251" cy="2817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NINO Board: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based on NINO chip (fast amplifier-discriminator)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32 differential inputs; 32 LVDS outputs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 resolution ~5 ps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installed inside RP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PCB layout ready for production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b="1" dirty="0">
                <a:solidFill>
                  <a:schemeClr val="accent4"/>
                </a:solidFill>
              </a:rPr>
              <a:t>Boards expected in July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55405" y="1422301"/>
            <a:ext cx="2232527" cy="2094362"/>
          </a:xfrm>
          <a:prstGeom prst="rect">
            <a:avLst/>
          </a:prstGeom>
          <a:solidFill>
            <a:schemeClr val="accent2">
              <a:alpha val="19000"/>
            </a:schemeClr>
          </a:solidFill>
          <a:ln w="3175" cmpd="sng">
            <a:solidFill>
              <a:schemeClr val="tx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03255" y="3115604"/>
            <a:ext cx="1834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In RP sec vacuum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86860" y="1417310"/>
            <a:ext cx="954506" cy="2094362"/>
          </a:xfrm>
          <a:prstGeom prst="rect">
            <a:avLst/>
          </a:prstGeom>
          <a:solidFill>
            <a:schemeClr val="accent2">
              <a:alpha val="19000"/>
            </a:schemeClr>
          </a:solidFill>
          <a:ln w="3175" cmpd="sng">
            <a:solidFill>
              <a:schemeClr val="tx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39692" y="2995294"/>
            <a:ext cx="1041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Box below beam pipe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010882" y="1422301"/>
            <a:ext cx="954506" cy="2094362"/>
          </a:xfrm>
          <a:prstGeom prst="rect">
            <a:avLst/>
          </a:prstGeom>
          <a:solidFill>
            <a:schemeClr val="accent2">
              <a:alpha val="19000"/>
            </a:schemeClr>
          </a:solidFill>
          <a:ln w="3175" cmpd="sng">
            <a:solidFill>
              <a:schemeClr val="tx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974413" y="2995294"/>
            <a:ext cx="1041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Counting room</a:t>
            </a:r>
          </a:p>
        </p:txBody>
      </p:sp>
      <p:pic>
        <p:nvPicPr>
          <p:cNvPr id="18" name="Picture 17" descr="NINO32 2D view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499" y="3875492"/>
            <a:ext cx="3588807" cy="2565512"/>
          </a:xfrm>
          <a:prstGeom prst="rect">
            <a:avLst/>
          </a:prstGeom>
        </p:spPr>
      </p:pic>
      <p:pic>
        <p:nvPicPr>
          <p:cNvPr id="19" name="Picture 18" descr="NINO32 3D view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3137" y="3875492"/>
            <a:ext cx="2898028" cy="256551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549703" y="1052969"/>
            <a:ext cx="239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63B86"/>
                </a:solidFill>
              </a:rPr>
              <a:t>Quartic readout chain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79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Digitizer board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6571" y="1202223"/>
            <a:ext cx="4342536" cy="30530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64" y="4074686"/>
            <a:ext cx="4218204" cy="246919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800546" y="4419918"/>
            <a:ext cx="2519690" cy="343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/>
                </a:solidFill>
              </a:rPr>
              <a:t>Firmware under development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4280" y="3800818"/>
            <a:ext cx="3198562" cy="343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/>
                </a:solidFill>
              </a:rPr>
              <a:t>Board schematics under development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468" y="4763602"/>
            <a:ext cx="4537639" cy="138086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5524" y="1445712"/>
            <a:ext cx="4990552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common CT-PPS &amp; TOTEM development</a:t>
            </a:r>
          </a:p>
          <a:p>
            <a:pPr marL="179388" indent="-179388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 to digital conversion (TDC)</a:t>
            </a:r>
          </a:p>
          <a:p>
            <a:pPr marL="179388" indent="-179388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 over threshold measurement (ToT)</a:t>
            </a:r>
          </a:p>
          <a:p>
            <a:pPr marL="179388" indent="-179388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mezzanine board HPTDC/SAMPIC</a:t>
            </a:r>
          </a:p>
          <a:p>
            <a:pPr marL="179388" indent="-179388">
              <a:lnSpc>
                <a:spcPct val="120000"/>
              </a:lnSpc>
              <a:buFont typeface="Arial"/>
              <a:buChar char="•"/>
            </a:pPr>
            <a:r>
              <a:rPr lang="en-US" b="1" dirty="0">
                <a:solidFill>
                  <a:srgbClr val="BE0204"/>
                </a:solidFill>
              </a:rPr>
              <a:t>board expected in August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38632" y="1936978"/>
            <a:ext cx="141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Upgrade Pixel optical links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7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773"/>
            <a:ext cx="8229600" cy="718561"/>
          </a:xfrm>
        </p:spPr>
        <p:txBody>
          <a:bodyPr>
            <a:normAutofit/>
          </a:bodyPr>
          <a:lstStyle/>
          <a:p>
            <a:r>
              <a:rPr lang="en-US" dirty="0"/>
              <a:t>Timing reference system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79" y="3493116"/>
            <a:ext cx="5936860" cy="1771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9394" y="2911885"/>
            <a:ext cx="2009478" cy="17853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2604" y="1057474"/>
            <a:ext cx="2074621" cy="185441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6331" y="1564523"/>
            <a:ext cx="663728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CMS/SLAC system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lvl="1" indent="-285750">
              <a:buFont typeface="Lucida Grande"/>
              <a:buChar char="-"/>
            </a:pPr>
            <a:r>
              <a:rPr lang="x-none" dirty="0"/>
              <a:t>b</a:t>
            </a:r>
            <a:r>
              <a:rPr lang="en-US" dirty="0"/>
              <a:t>ased on a system in use at SLAC Linac Coherent Light Source (LCLS)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 typeface="Lucida Grande"/>
              <a:buChar char="-"/>
            </a:pPr>
            <a:r>
              <a:rPr lang="en-US" dirty="0">
                <a:solidFill>
                  <a:srgbClr val="BE0204"/>
                </a:solidFill>
              </a:rPr>
              <a:t>system expected in November for tests</a:t>
            </a:r>
          </a:p>
          <a:p>
            <a:pPr marL="285750" indent="-285750">
              <a:buFont typeface="Lucida Grande"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install coaxial cable through the bypass (~470 m total length) at Year End TS. </a:t>
            </a:r>
            <a:endParaRPr lang="en-US" dirty="0">
              <a:solidFill>
                <a:srgbClr val="BE020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799" y="1062557"/>
            <a:ext cx="4314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Clock distribution with ~1 ps jitter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6330" y="5141778"/>
            <a:ext cx="5200413" cy="144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Totem/GSI system:</a:t>
            </a:r>
          </a:p>
          <a:p>
            <a:pPr marL="544513" lvl="1" indent="-285750">
              <a:lnSpc>
                <a:spcPct val="120000"/>
              </a:lnSpc>
              <a:buFont typeface="Lucida Grande"/>
              <a:buChar char="-"/>
              <a:tabLst>
                <a:tab pos="541338" algn="l"/>
              </a:tabLst>
            </a:pPr>
            <a:r>
              <a:rPr lang="en-GB" dirty="0"/>
              <a:t>based on the optical system for FAIR at GSI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44513" indent="-285750">
              <a:lnSpc>
                <a:spcPct val="120000"/>
              </a:lnSpc>
              <a:buFont typeface="Lucida Grande"/>
              <a:buChar char="-"/>
              <a:tabLst>
                <a:tab pos="541338" algn="l"/>
              </a:tabLs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full system architecture outlined</a:t>
            </a:r>
          </a:p>
          <a:p>
            <a:pPr marL="544513" indent="-285750">
              <a:lnSpc>
                <a:spcPct val="120000"/>
              </a:lnSpc>
              <a:buFont typeface="Lucida Grande"/>
              <a:buChar char="-"/>
              <a:tabLst>
                <a:tab pos="541338" algn="l"/>
              </a:tabLs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first system under test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5268" y="4889563"/>
            <a:ext cx="3123532" cy="179525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9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Physics </a:t>
            </a:r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motivations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26423" y="3188075"/>
            <a:ext cx="7186423" cy="1384995"/>
            <a:chOff x="141124" y="1165280"/>
            <a:chExt cx="7186423" cy="1384995"/>
          </a:xfrm>
        </p:grpSpPr>
        <p:sp>
          <p:nvSpPr>
            <p:cNvPr id="7" name="TextBox 6"/>
            <p:cNvSpPr txBox="1"/>
            <p:nvPr/>
          </p:nvSpPr>
          <p:spPr>
            <a:xfrm>
              <a:off x="907478" y="1626945"/>
              <a:ext cx="5839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Measure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charset="2"/>
                  <a:cs typeface="Symbol" charset="2"/>
                </a:rPr>
                <a:t>gg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  <a:sym typeface="Wingdings"/>
                </a:rPr>
                <a:t> W</a:t>
              </a:r>
              <a:r>
                <a:rPr lang="en-US" baseline="30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  <a:sym typeface="Wingdings"/>
                </a:rPr>
                <a:t>+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  <a:sym typeface="Wingdings"/>
                </a:rPr>
                <a:t>W</a:t>
              </a:r>
              <a:r>
                <a:rPr lang="en-US" baseline="30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  <a:sym typeface="Wingdings"/>
                </a:rPr>
                <a:t>-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 , e</a:t>
              </a:r>
              <a:r>
                <a:rPr lang="en-US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+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e</a:t>
              </a:r>
              <a:r>
                <a:rPr lang="en-US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-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, 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charset="2"/>
                  <a:cs typeface="Symbol" charset="2"/>
                  <a:sym typeface="Wingdings"/>
                </a:rPr>
                <a:t>m</a:t>
              </a:r>
              <a:r>
                <a:rPr lang="en-US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+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charset="2"/>
                  <a:cs typeface="Symbol" charset="2"/>
                  <a:sym typeface="Wingdings"/>
                </a:rPr>
                <a:t>m</a:t>
              </a:r>
              <a:r>
                <a:rPr lang="en-US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-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, 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charset="2"/>
                  <a:cs typeface="Symbol" charset="2"/>
                  <a:sym typeface="Wingdings"/>
                </a:rPr>
                <a:t>t</a:t>
              </a:r>
              <a:r>
                <a:rPr lang="en-US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+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charset="2"/>
                  <a:cs typeface="Symbol" charset="2"/>
                  <a:sym typeface="Wingdings"/>
                </a:rPr>
                <a:t>t</a:t>
              </a:r>
              <a:r>
                <a:rPr lang="en-US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Wingdings"/>
                </a:rPr>
                <a:t>-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Wingdings"/>
              </a:endParaRP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  <a:sym typeface="Wingdings"/>
                </a:rPr>
                <a:t>Search for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  <a:sym typeface="Wingdings"/>
                </a:rPr>
                <a:t>AQGC with high sensitivity</a:t>
              </a: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Search for SM forbidden ZZ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charset="2"/>
                  <a:cs typeface="Symbol" charset="2"/>
                </a:rPr>
                <a:t>gg, gggg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couplings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73037" y="1518833"/>
              <a:ext cx="8899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4"/>
                  </a:solidFill>
                </a:rPr>
                <a:t>EWK</a:t>
              </a:r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72792" y="1165280"/>
              <a:ext cx="64547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BE0204"/>
                  </a:solidFill>
                  <a:latin typeface="Arial"/>
                  <a:cs typeface="Arial"/>
                </a:rPr>
                <a:t>LHC </a:t>
              </a:r>
              <a:r>
                <a:rPr lang="en-US" sz="2000" b="1" dirty="0">
                  <a:solidFill>
                    <a:srgbClr val="BE0204"/>
                  </a:solidFill>
                  <a:latin typeface="Arial"/>
                  <a:cs typeface="Arial"/>
                </a:rPr>
                <a:t>as a photon-photon collider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7200" y="4850802"/>
            <a:ext cx="8229600" cy="1170893"/>
            <a:chOff x="164352" y="1498002"/>
            <a:chExt cx="9002878" cy="1170893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22577" y="2065454"/>
              <a:ext cx="7452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4"/>
                  </a:solidFill>
                </a:rPr>
                <a:t>QCD</a:t>
              </a:r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30709" y="1982887"/>
              <a:ext cx="82365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rPr>
                <a:t>Test of pQCD mechanisms of exclusive production.</a:t>
              </a: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Gluon jet samples with small component of quark jets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6022" y="1498002"/>
              <a:ext cx="64547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BE0204"/>
                  </a:solidFill>
                  <a:latin typeface="Arial"/>
                  <a:cs typeface="Arial"/>
                </a:rPr>
                <a:t>QCD physics</a:t>
              </a:r>
              <a:endParaRPr lang="en-US" sz="2000" b="1" dirty="0">
                <a:solidFill>
                  <a:srgbClr val="BE0204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8216" y="1498002"/>
            <a:ext cx="8457607" cy="1231106"/>
            <a:chOff x="229193" y="5006189"/>
            <a:chExt cx="8457607" cy="1231106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34218" y="5359914"/>
              <a:ext cx="8516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4"/>
                  </a:solidFill>
                </a:rPr>
                <a:t>BSM</a:t>
              </a:r>
              <a:endParaRPr lang="en-US" sz="2400" dirty="0">
                <a:solidFill>
                  <a:schemeClr val="accent4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07479" y="5006189"/>
              <a:ext cx="7779321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BE0204"/>
                  </a:solidFill>
                  <a:cs typeface="Arial"/>
                </a:rPr>
                <a:t>Search for new physics </a:t>
              </a: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Clean events (no underlying pp event)</a:t>
              </a: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Independent energy-momentum measurement by pp system</a:t>
              </a:r>
            </a:p>
            <a:p>
              <a:pPr marL="342900" indent="-342900">
                <a:buFont typeface="Arial"/>
                <a:buChar char="•"/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</a:rPr>
                <a:t>Search for new resonances and invisible states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45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080" y="2924712"/>
            <a:ext cx="2329201" cy="3296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0194"/>
            <a:ext cx="8229600" cy="2186441"/>
          </a:xfrm>
        </p:spPr>
        <p:txBody>
          <a:bodyPr>
            <a:noAutofit/>
          </a:bodyPr>
          <a:lstStyle/>
          <a:p>
            <a:r>
              <a:rPr lang="en-US" sz="2000" dirty="0"/>
              <a:t>Two-photon physics:</a:t>
            </a:r>
          </a:p>
          <a:p>
            <a:pPr lvl="1"/>
            <a:r>
              <a:rPr lang="en-US" sz="1800" dirty="0"/>
              <a:t>the leptonic final states are captured by the CMS lepton triggers</a:t>
            </a:r>
          </a:p>
          <a:p>
            <a:pPr lvl="2"/>
            <a:r>
              <a:rPr lang="en-US" sz="1600" dirty="0"/>
              <a:t>The trigger efficiency is expected to be very high given that the lepton thresholds are 30 GeV or below.</a:t>
            </a:r>
            <a:r>
              <a:rPr lang="en-US" dirty="0"/>
              <a:t> </a:t>
            </a:r>
          </a:p>
          <a:p>
            <a:pPr lvl="1"/>
            <a:r>
              <a:rPr lang="en-US" sz="1800" dirty="0"/>
              <a:t>Final states with hadronic decays of one W or one tau will be accessible using the lepton+jet triggers.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546309" y="3808950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Hadronic physics</a:t>
            </a:r>
          </a:p>
          <a:p>
            <a:pPr marL="357188" lvl="1" indent="-285750">
              <a:buFont typeface="Lucida Grande"/>
              <a:buChar char="-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Large inclusive QCD  jet background</a:t>
            </a:r>
          </a:p>
          <a:p>
            <a:pPr marL="357188" lvl="1" indent="-285750">
              <a:buFont typeface="Lucida Grande"/>
              <a:buChar char="-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L1 timing trigger selecting events in the tails of the distribution of the collision z-vertex</a:t>
            </a:r>
          </a:p>
          <a:p>
            <a:pPr marL="357188" lvl="1" indent="-285750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12836" y="6098452"/>
            <a:ext cx="3230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red distributions of the vertexes separated by at least 1 cm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98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982"/>
            <a:ext cx="8229600" cy="718561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Detector concept</a:t>
            </a:r>
            <a:endParaRPr lang="en-US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28738" y="19050"/>
            <a:ext cx="7064375" cy="9858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8943975" y="30305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 dirty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168275" y="1035182"/>
            <a:ext cx="4851402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smtClean="0">
                <a:solidFill>
                  <a:srgbClr val="BE0204"/>
                </a:solidFill>
                <a:latin typeface="Arial"/>
                <a:cs typeface="Arial"/>
              </a:rPr>
              <a:t>CT-PPS concept:</a:t>
            </a:r>
          </a:p>
          <a:p>
            <a:pPr eaLnBrk="1" hangingPunct="1">
              <a:defRPr/>
            </a:pPr>
            <a:endParaRPr lang="en-US" sz="1800" b="1" dirty="0" smtClean="0">
              <a:solidFill>
                <a:srgbClr val="404040"/>
              </a:solidFill>
              <a:latin typeface="Arial"/>
              <a:cs typeface="Arial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en-US" sz="1800" dirty="0">
                <a:solidFill>
                  <a:srgbClr val="404040"/>
                </a:solidFill>
                <a:latin typeface="Arial"/>
                <a:cs typeface="Arial"/>
              </a:rPr>
              <a:t>Proton spectrometer making use of </a:t>
            </a:r>
            <a:r>
              <a:rPr lang="en-US" sz="1800" b="1" dirty="0">
                <a:solidFill>
                  <a:srgbClr val="404040"/>
                </a:solidFill>
                <a:latin typeface="Arial"/>
                <a:cs typeface="Arial"/>
              </a:rPr>
              <a:t>machine magnets</a:t>
            </a:r>
            <a:endParaRPr lang="en-US" sz="1800" dirty="0" smtClean="0">
              <a:solidFill>
                <a:srgbClr val="404040"/>
              </a:solidFill>
              <a:latin typeface="Arial"/>
              <a:cs typeface="Arial"/>
            </a:endParaRP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en-US" sz="1800" dirty="0" smtClean="0">
                <a:solidFill>
                  <a:srgbClr val="404040"/>
                </a:solidFill>
                <a:latin typeface="Arial"/>
                <a:cs typeface="Arial"/>
              </a:rPr>
              <a:t>Two tracking stations with </a:t>
            </a:r>
            <a:r>
              <a:rPr lang="en-US" sz="1800" b="1" dirty="0" smtClean="0">
                <a:solidFill>
                  <a:srgbClr val="404040"/>
                </a:solidFill>
                <a:latin typeface="Arial"/>
                <a:cs typeface="Arial"/>
              </a:rPr>
              <a:t>3D pixel detectors</a:t>
            </a:r>
          </a:p>
          <a:p>
            <a:pPr marL="457200" indent="-457200" eaLnBrk="1" hangingPunct="1">
              <a:buFont typeface="+mj-lt"/>
              <a:buAutoNum type="arabicParenR" startAt="3"/>
              <a:defRPr/>
            </a:pPr>
            <a:r>
              <a:rPr lang="en-US" sz="1800" dirty="0">
                <a:solidFill>
                  <a:srgbClr val="404040"/>
                </a:solidFill>
                <a:latin typeface="Arial"/>
                <a:cs typeface="Arial"/>
              </a:rPr>
              <a:t>One s</a:t>
            </a:r>
            <a:r>
              <a:rPr lang="en-US" sz="1800" dirty="0" smtClean="0">
                <a:solidFill>
                  <a:srgbClr val="404040"/>
                </a:solidFill>
                <a:latin typeface="Arial"/>
                <a:cs typeface="Arial"/>
              </a:rPr>
              <a:t>tations with </a:t>
            </a:r>
            <a:r>
              <a:rPr lang="en-US" sz="1800" b="1" dirty="0" smtClean="0">
                <a:solidFill>
                  <a:srgbClr val="404040"/>
                </a:solidFill>
                <a:latin typeface="Arial"/>
                <a:cs typeface="Arial"/>
              </a:rPr>
              <a:t>10 ps timing detectors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168" y="4803805"/>
            <a:ext cx="8591807" cy="205419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169570" y="1031684"/>
            <a:ext cx="2125879" cy="3932632"/>
            <a:chOff x="6169570" y="967544"/>
            <a:chExt cx="2125879" cy="393263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69570" y="967544"/>
              <a:ext cx="2125879" cy="393263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866052" y="1060755"/>
              <a:ext cx="13317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Exclusive WW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23096" y="3092648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Inclusive WW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13662" y="1585603"/>
              <a:ext cx="6238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 ps</a:t>
              </a:r>
            </a:p>
          </p:txBody>
        </p:sp>
      </p:grp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19093" y="3646437"/>
            <a:ext cx="4881002" cy="1157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Use timing to reject pileup background</a:t>
            </a:r>
          </a:p>
          <a:p>
            <a:pPr marL="571500" lvl="1" indent="-171450"/>
            <a:r>
              <a:rPr lang="en-US" sz="1600" dirty="0"/>
              <a:t> time difference of two protons is correlated to collision vertex</a:t>
            </a:r>
          </a:p>
        </p:txBody>
      </p:sp>
      <p:sp>
        <p:nvSpPr>
          <p:cNvPr id="3" name="Rectangle 2"/>
          <p:cNvSpPr/>
          <p:nvPr/>
        </p:nvSpPr>
        <p:spPr>
          <a:xfrm>
            <a:off x="5600095" y="2231267"/>
            <a:ext cx="1813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ToF vs. z-vertex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27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experimental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7239"/>
            <a:ext cx="8229600" cy="4891737"/>
          </a:xfrm>
        </p:spPr>
        <p:txBody>
          <a:bodyPr>
            <a:normAutofit/>
          </a:bodyPr>
          <a:lstStyle/>
          <a:p>
            <a:r>
              <a:rPr lang="en-US" sz="2000" dirty="0"/>
              <a:t>Physics performance at high luminosity (2.10</a:t>
            </a:r>
            <a:r>
              <a:rPr lang="en-US" sz="2000" baseline="30000" dirty="0"/>
              <a:t>34</a:t>
            </a:r>
            <a:r>
              <a:rPr lang="en-US" sz="2000" dirty="0"/>
              <a:t> cm</a:t>
            </a:r>
            <a:r>
              <a:rPr lang="en-US" sz="2000" baseline="30000" dirty="0"/>
              <a:t>-2</a:t>
            </a:r>
            <a:r>
              <a:rPr lang="en-US" sz="2000" dirty="0"/>
              <a:t> s</a:t>
            </a:r>
            <a:r>
              <a:rPr lang="en-US" sz="2000" baseline="30000" dirty="0"/>
              <a:t>-1</a:t>
            </a:r>
            <a:r>
              <a:rPr lang="en-US" sz="2000" dirty="0"/>
              <a:t>)</a:t>
            </a:r>
          </a:p>
          <a:p>
            <a:pPr lvl="1"/>
            <a:r>
              <a:rPr lang="en-US" sz="1800" dirty="0">
                <a:solidFill>
                  <a:srgbClr val="BE0204"/>
                </a:solidFill>
              </a:rPr>
              <a:t>pileup background, beam background</a:t>
            </a:r>
          </a:p>
          <a:p>
            <a:pPr lvl="1"/>
            <a:endParaRPr lang="en-US" sz="1800" dirty="0"/>
          </a:p>
          <a:p>
            <a:r>
              <a:rPr lang="en-US" sz="2000" dirty="0"/>
              <a:t>Detector operation close to the LHC beam</a:t>
            </a:r>
          </a:p>
          <a:p>
            <a:pPr lvl="1"/>
            <a:r>
              <a:rPr lang="en-US" sz="1800" dirty="0">
                <a:solidFill>
                  <a:srgbClr val="BE0204"/>
                </a:solidFill>
              </a:rPr>
              <a:t>RF impedance, showers originated in the detectors</a:t>
            </a:r>
          </a:p>
          <a:p>
            <a:pPr lvl="1"/>
            <a:endParaRPr lang="en-US" sz="1800" dirty="0"/>
          </a:p>
          <a:p>
            <a:r>
              <a:rPr lang="en-US" sz="2000" dirty="0"/>
              <a:t>Radiation levels</a:t>
            </a:r>
          </a:p>
          <a:p>
            <a:pPr lvl="1"/>
            <a:r>
              <a:rPr lang="en-US" sz="1800" dirty="0">
                <a:solidFill>
                  <a:srgbClr val="BE0204"/>
                </a:solidFill>
              </a:rPr>
              <a:t>in detectors and front-end electronics</a:t>
            </a:r>
          </a:p>
          <a:p>
            <a:pPr lvl="1"/>
            <a:endParaRPr lang="en-US" sz="1800" dirty="0"/>
          </a:p>
          <a:p>
            <a:r>
              <a:rPr lang="en-US" sz="2000" dirty="0"/>
              <a:t>Timing detectors</a:t>
            </a:r>
          </a:p>
          <a:p>
            <a:pPr lvl="1"/>
            <a:r>
              <a:rPr lang="en-US" sz="1800" dirty="0">
                <a:solidFill>
                  <a:srgbClr val="BE0204"/>
                </a:solidFill>
              </a:rPr>
              <a:t>challenge is 10 ps resolution and high rates</a:t>
            </a:r>
          </a:p>
          <a:p>
            <a:pPr lvl="1"/>
            <a:endParaRPr lang="en-US" sz="1800" dirty="0"/>
          </a:p>
          <a:p>
            <a:r>
              <a:rPr lang="en-US" sz="2000" dirty="0"/>
              <a:t>Tracking detectors</a:t>
            </a:r>
          </a:p>
          <a:p>
            <a:pPr lvl="1"/>
            <a:r>
              <a:rPr lang="en-US" sz="1800" dirty="0">
                <a:solidFill>
                  <a:srgbClr val="BE0204"/>
                </a:solidFill>
              </a:rPr>
              <a:t>challenge is fluence 5.10</a:t>
            </a:r>
            <a:r>
              <a:rPr lang="en-US" sz="1800" baseline="30000" dirty="0">
                <a:solidFill>
                  <a:srgbClr val="BE0204"/>
                </a:solidFill>
              </a:rPr>
              <a:t>15</a:t>
            </a:r>
            <a:r>
              <a:rPr lang="en-US" sz="1800" dirty="0">
                <a:solidFill>
                  <a:srgbClr val="BE0204"/>
                </a:solidFill>
              </a:rPr>
              <a:t> protons.cm</a:t>
            </a:r>
            <a:r>
              <a:rPr lang="en-US" sz="1800" baseline="30000" dirty="0">
                <a:solidFill>
                  <a:srgbClr val="BE0204"/>
                </a:solidFill>
              </a:rPr>
              <a:t>-2    </a:t>
            </a:r>
            <a:r>
              <a:rPr lang="en-US" sz="1800" dirty="0">
                <a:solidFill>
                  <a:srgbClr val="BE0204"/>
                </a:solidFill>
              </a:rPr>
              <a:t>(100 fb</a:t>
            </a:r>
            <a:r>
              <a:rPr lang="en-US" sz="1800" baseline="30000" dirty="0">
                <a:solidFill>
                  <a:srgbClr val="BE0204"/>
                </a:solidFill>
              </a:rPr>
              <a:t>-1</a:t>
            </a:r>
            <a:r>
              <a:rPr lang="en-US" sz="1800" dirty="0">
                <a:solidFill>
                  <a:srgbClr val="BE0204"/>
                </a:solidFill>
              </a:rPr>
              <a:t>)</a:t>
            </a:r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phases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619"/>
            <a:ext cx="8229600" cy="3366589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The CT-PPS plan includes an </a:t>
            </a:r>
            <a:r>
              <a:rPr lang="en-US" b="1" dirty="0"/>
              <a:t>exploratory phase </a:t>
            </a:r>
            <a:r>
              <a:rPr lang="en-US" dirty="0"/>
              <a:t>in 2015-16 followed by a </a:t>
            </a:r>
            <a:r>
              <a:rPr lang="en-US" b="1" dirty="0"/>
              <a:t>production phase</a:t>
            </a:r>
            <a:r>
              <a:rPr lang="en-US" dirty="0"/>
              <a:t>.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r>
              <a:rPr lang="en-US" b="1" dirty="0">
                <a:solidFill>
                  <a:schemeClr val="accent4"/>
                </a:solidFill>
              </a:rPr>
              <a:t>Exploratory phase (2015-16): </a:t>
            </a:r>
          </a:p>
          <a:p>
            <a:pPr marL="457200" lvl="1" indent="0">
              <a:buNone/>
            </a:pPr>
            <a:r>
              <a:rPr lang="en-US" dirty="0"/>
              <a:t>Show that CT-PPS does not prevent the stable operation of the LHC beams and does not affect significantly the luminosity performance of the machine.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2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108200" y="2766233"/>
            <a:ext cx="6337949" cy="1323167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>
                <a:solidFill>
                  <a:srgbClr val="990000"/>
                </a:solidFill>
              </a:rPr>
              <a:t>CT-PPS detector basics:</a:t>
            </a:r>
          </a:p>
          <a:p>
            <a:pPr algn="r"/>
            <a:r>
              <a:rPr lang="en-US" dirty="0">
                <a:solidFill>
                  <a:srgbClr val="990000"/>
                </a:solidFill>
              </a:rPr>
              <a:t>acceptance and backgrounds</a:t>
            </a:r>
            <a:endParaRPr lang="en-US" dirty="0" smtClean="0">
              <a:solidFill>
                <a:srgbClr val="99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66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4000"/>
            <a:ext cx="4256371" cy="2076637"/>
          </a:xfrm>
        </p:spPr>
        <p:txBody>
          <a:bodyPr>
            <a:normAutofit/>
          </a:bodyPr>
          <a:lstStyle/>
          <a:p>
            <a:r>
              <a:rPr lang="en-US" sz="2000" dirty="0"/>
              <a:t>HECTOR, a fast simulator for particle transport in  a beamline</a:t>
            </a:r>
          </a:p>
          <a:p>
            <a:r>
              <a:rPr lang="en-US" sz="2000" dirty="0"/>
              <a:t>Full transport line simulation in CMSSW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571" y="1137088"/>
            <a:ext cx="3744670" cy="361289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29200" y="4885835"/>
            <a:ext cx="3834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Horizontal distance to beam center</a:t>
            </a:r>
          </a:p>
          <a:p>
            <a:r>
              <a:rPr lang="en-US" dirty="0"/>
              <a:t>in the z-range of the PPS detectors</a:t>
            </a:r>
          </a:p>
        </p:txBody>
      </p:sp>
      <p:pic>
        <p:nvPicPr>
          <p:cNvPr id="9" name="Picture 8" descr="mappingxi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30" y="3127442"/>
            <a:ext cx="3333740" cy="3245077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 September 2015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Physics with CT-PPS, Low-x 2015, Sandomierz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16033-E80D-474B-ABFD-42FA6F20C8D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50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33220</TotalTime>
  <Words>2697</Words>
  <Application>Microsoft Macintosh PowerPoint</Application>
  <PresentationFormat>Présentation à l'écran (4:3)</PresentationFormat>
  <Paragraphs>511</Paragraphs>
  <Slides>40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Office Theme</vt:lpstr>
      <vt:lpstr>Présentation PowerPoint</vt:lpstr>
      <vt:lpstr>CT-PPS project</vt:lpstr>
      <vt:lpstr>Central exclusive production</vt:lpstr>
      <vt:lpstr>Physics motivations</vt:lpstr>
      <vt:lpstr>Detector concept</vt:lpstr>
      <vt:lpstr>Main experimental issues</vt:lpstr>
      <vt:lpstr>Project phases</vt:lpstr>
      <vt:lpstr>Présentation PowerPoint</vt:lpstr>
      <vt:lpstr>Beam optics</vt:lpstr>
      <vt:lpstr>Detector acceptance</vt:lpstr>
      <vt:lpstr>Mass acceptance and resolution</vt:lpstr>
      <vt:lpstr>Radiation levels</vt:lpstr>
      <vt:lpstr>Detector occupancy</vt:lpstr>
      <vt:lpstr>Présentation PowerPoint</vt:lpstr>
      <vt:lpstr>Simulation</vt:lpstr>
      <vt:lpstr>Study of WW production</vt:lpstr>
      <vt:lpstr>Kinematical distributions</vt:lpstr>
      <vt:lpstr>Yields (in fb)</vt:lpstr>
      <vt:lpstr>Dependence on distance to beam</vt:lpstr>
      <vt:lpstr>AQGC expected limits</vt:lpstr>
      <vt:lpstr>CT-PPS Detectors</vt:lpstr>
      <vt:lpstr>Approaching detectors to the beam</vt:lpstr>
      <vt:lpstr>Roman Pots</vt:lpstr>
      <vt:lpstr>Présentation PowerPoint</vt:lpstr>
      <vt:lpstr>Tracking baseline</vt:lpstr>
      <vt:lpstr>3D sensors – wafer layout in production</vt:lpstr>
      <vt:lpstr>Timing baseline</vt:lpstr>
      <vt:lpstr>Timing R&amp;D</vt:lpstr>
      <vt:lpstr>DAQ</vt:lpstr>
      <vt:lpstr>Summary</vt:lpstr>
      <vt:lpstr>Extra slides</vt:lpstr>
      <vt:lpstr>R&amp;D: Movable beampipe</vt:lpstr>
      <vt:lpstr>3D sensors by CNM</vt:lpstr>
      <vt:lpstr>3D sensors by CNM</vt:lpstr>
      <vt:lpstr>Présentation PowerPoint</vt:lpstr>
      <vt:lpstr>SiPM and Control boards</vt:lpstr>
      <vt:lpstr>Front-end electronics</vt:lpstr>
      <vt:lpstr>Digitizer board</vt:lpstr>
      <vt:lpstr>Timing reference system</vt:lpstr>
      <vt:lpstr>Trigger strategy</vt:lpstr>
    </vt:vector>
  </TitlesOfParts>
  <Company>LIP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News 97th Weekly General Meeting</dc:title>
  <dc:creator>Joao Varela</dc:creator>
  <cp:lastModifiedBy>Krzysztof Piotrzkowski</cp:lastModifiedBy>
  <cp:revision>1017</cp:revision>
  <cp:lastPrinted>2015-07-23T15:27:48Z</cp:lastPrinted>
  <dcterms:created xsi:type="dcterms:W3CDTF">2012-02-07T16:08:52Z</dcterms:created>
  <dcterms:modified xsi:type="dcterms:W3CDTF">2015-09-02T12:06:53Z</dcterms:modified>
</cp:coreProperties>
</file>