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theme/themeOverride1.xml" ContentType="application/vnd.openxmlformats-officedocument.themeOverride+xml"/>
  <Override PartName="/ppt/embeddings/oleObject2.bin" ContentType="application/vnd.openxmlformats-officedocument.oleObject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3" r:id="rId2"/>
  </p:sldMasterIdLst>
  <p:notesMasterIdLst>
    <p:notesMasterId r:id="rId36"/>
  </p:notesMasterIdLst>
  <p:handoutMasterIdLst>
    <p:handoutMasterId r:id="rId37"/>
  </p:handoutMasterIdLst>
  <p:sldIdLst>
    <p:sldId id="385" r:id="rId3"/>
    <p:sldId id="386" r:id="rId4"/>
    <p:sldId id="381" r:id="rId5"/>
    <p:sldId id="390" r:id="rId6"/>
    <p:sldId id="463" r:id="rId7"/>
    <p:sldId id="464" r:id="rId8"/>
    <p:sldId id="396" r:id="rId9"/>
    <p:sldId id="398" r:id="rId10"/>
    <p:sldId id="256" r:id="rId11"/>
    <p:sldId id="402" r:id="rId12"/>
    <p:sldId id="401" r:id="rId13"/>
    <p:sldId id="440" r:id="rId14"/>
    <p:sldId id="465" r:id="rId15"/>
    <p:sldId id="467" r:id="rId16"/>
    <p:sldId id="466" r:id="rId17"/>
    <p:sldId id="468" r:id="rId18"/>
    <p:sldId id="469" r:id="rId19"/>
    <p:sldId id="405" r:id="rId20"/>
    <p:sldId id="435" r:id="rId21"/>
    <p:sldId id="433" r:id="rId22"/>
    <p:sldId id="447" r:id="rId23"/>
    <p:sldId id="462" r:id="rId24"/>
    <p:sldId id="451" r:id="rId25"/>
    <p:sldId id="450" r:id="rId26"/>
    <p:sldId id="470" r:id="rId27"/>
    <p:sldId id="448" r:id="rId28"/>
    <p:sldId id="471" r:id="rId29"/>
    <p:sldId id="432" r:id="rId30"/>
    <p:sldId id="456" r:id="rId31"/>
    <p:sldId id="333" r:id="rId32"/>
    <p:sldId id="394" r:id="rId33"/>
    <p:sldId id="392" r:id="rId34"/>
    <p:sldId id="458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5" Type="http://schemas.openxmlformats.org/officeDocument/2006/relationships/image" Target="../media/image41.emf"/><Relationship Id="rId6" Type="http://schemas.openxmlformats.org/officeDocument/2006/relationships/image" Target="../media/image42.emf"/><Relationship Id="rId1" Type="http://schemas.openxmlformats.org/officeDocument/2006/relationships/image" Target="../media/image37.emf"/><Relationship Id="rId2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7EA0A-749F-B44B-B0BE-BDA732B57E29}" type="datetimeFigureOut">
              <a:rPr lang="fr-FR" smtClean="0"/>
              <a:t>4/09/15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52A68-A65D-594F-8C11-0AC6061EDD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234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9B128-464F-4CE8-BFF9-616BE6A099EF}" type="datetimeFigureOut">
              <a:rPr lang="en-US" smtClean="0"/>
              <a:pPr/>
              <a:t>4/09/15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52B29-7882-41BC-8DB1-EFE487F646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5730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3EFAC2-5874-4579-9038-8801F2F5EBC3}" type="slidenum">
              <a:rPr lang="en-US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8E9E88-D631-43AB-BF68-B9F8B770343B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7FACAD-5381-440B-A905-1395E050B80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>
              <a:latin typeface="Calibri" charset="0"/>
            </a:endParaRPr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BF91E0A-52EB-0747-84EE-3DB9C3F2850F}" type="slidenum">
              <a:rPr lang="en-US" sz="1200">
                <a:latin typeface="Calibri" charset="0"/>
              </a:rPr>
              <a:pPr eaLnBrk="1" hangingPunct="1"/>
              <a:t>19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>
              <a:latin typeface="Calibri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D7C9A7F-0366-2347-AEFC-2AAA7D9A2E36}" type="slidenum">
              <a:rPr lang="en-US" sz="1200">
                <a:latin typeface="Calibri" charset="0"/>
                <a:cs typeface="Arial" charset="0"/>
              </a:rPr>
              <a:pPr eaLnBrk="1" hangingPunct="1"/>
              <a:t>23</a:t>
            </a:fld>
            <a:endParaRPr lang="en-US" sz="12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424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29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31F988-B205-4B22-986C-72F642ACCB84}" type="slidenum">
              <a:rPr lang="en-US" smtClean="0"/>
              <a:pPr>
                <a:defRPr/>
              </a:pPr>
              <a:t>32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5"/>
          <p:cNvGrpSpPr>
            <a:grpSpLocks/>
          </p:cNvGrpSpPr>
          <p:nvPr userDrawn="1"/>
        </p:nvGrpSpPr>
        <p:grpSpPr bwMode="auto">
          <a:xfrm>
            <a:off x="228600" y="228600"/>
            <a:ext cx="8783638" cy="784225"/>
            <a:chOff x="228600" y="228600"/>
            <a:chExt cx="8783638" cy="784225"/>
          </a:xfrm>
        </p:grpSpPr>
        <p:pic>
          <p:nvPicPr>
            <p:cNvPr id="5" name="Picture 7" descr="LogoHeader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" y="228600"/>
              <a:ext cx="8783638" cy="784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ttangolo 16"/>
            <p:cNvSpPr>
              <a:spLocks/>
            </p:cNvSpPr>
            <p:nvPr userDrawn="1"/>
          </p:nvSpPr>
          <p:spPr>
            <a:xfrm>
              <a:off x="7467600" y="228600"/>
              <a:ext cx="6858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8077200" y="76200"/>
          <a:ext cx="10668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86" name="Picture" r:id="rId4" imgW="770400" imgH="770400" progId="Word.Picture.8">
                  <p:embed/>
                </p:oleObj>
              </mc:Choice>
              <mc:Fallback>
                <p:oleObj name="Picture" r:id="rId4" imgW="770400" imgH="770400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76200"/>
                        <a:ext cx="10668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762000" y="213360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A110-DED3-439C-9224-6F48AD8BB824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0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ttangolo 11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/>
                </a:solidFill>
              </a:rPr>
              <a:t>4/9/2015</a:t>
            </a:r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/>
                </a:solidFill>
              </a:rPr>
              <a:t>Low-x, Sandomierz</a:t>
            </a:r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9E178-04EC-4198-AE74-75ABC500E662}" type="slidenum">
              <a:rPr 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FAFB3-4822-49B1-A507-5ED0C0A8B22A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58CE7-96C3-4532-B2B9-1AED747EB6F2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6"/>
          <p:cNvGrpSpPr>
            <a:grpSpLocks/>
          </p:cNvGrpSpPr>
          <p:nvPr userDrawn="1"/>
        </p:nvGrpSpPr>
        <p:grpSpPr bwMode="auto">
          <a:xfrm>
            <a:off x="284163" y="-22225"/>
            <a:ext cx="8783637" cy="784225"/>
            <a:chOff x="228600" y="228600"/>
            <a:chExt cx="8783638" cy="784225"/>
          </a:xfrm>
        </p:grpSpPr>
        <p:pic>
          <p:nvPicPr>
            <p:cNvPr id="4" name="Picture 7" descr="LogoHeader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" y="228600"/>
              <a:ext cx="8783638" cy="784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ttangolo 14"/>
            <p:cNvSpPr>
              <a:spLocks/>
            </p:cNvSpPr>
            <p:nvPr userDrawn="1"/>
          </p:nvSpPr>
          <p:spPr>
            <a:xfrm>
              <a:off x="7467601" y="228600"/>
              <a:ext cx="6858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Triangolo isoscele 16"/>
          <p:cNvSpPr>
            <a:spLocks noChangeAspect="1"/>
          </p:cNvSpPr>
          <p:nvPr/>
        </p:nvSpPr>
        <p:spPr>
          <a:xfrm rot="5400000">
            <a:off x="8683625" y="666432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8153400" y="-76200"/>
          <a:ext cx="990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4" name="Picture" r:id="rId4" imgW="770400" imgH="770400" progId="Word.Picture.8">
                  <p:embed/>
                </p:oleObj>
              </mc:Choice>
              <mc:Fallback>
                <p:oleObj name="Picture" r:id="rId4" imgW="770400" imgH="770400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-76200"/>
                        <a:ext cx="9906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6858000" cy="762000"/>
          </a:xfrm>
        </p:spPr>
        <p:txBody>
          <a:bodyPr>
            <a:noAutofit/>
          </a:bodyPr>
          <a:lstStyle>
            <a:lvl1pPr algn="ctr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8" name="Segnaposto data 2"/>
          <p:cNvSpPr>
            <a:spLocks noGrp="1"/>
          </p:cNvSpPr>
          <p:nvPr>
            <p:ph type="dt" sz="half" idx="10"/>
          </p:nvPr>
        </p:nvSpPr>
        <p:spPr>
          <a:xfrm>
            <a:off x="-76200" y="6569075"/>
            <a:ext cx="10668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1143000" y="6569075"/>
            <a:ext cx="6705600" cy="365125"/>
          </a:xfrm>
        </p:spPr>
        <p:txBody>
          <a:bodyPr/>
          <a:lstStyle>
            <a:lvl1pPr algn="ctr">
              <a:defRPr sz="1400" b="1"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10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842375" y="6569075"/>
            <a:ext cx="4540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401CE-1B61-4C90-94D2-F70D4E2E77CF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289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3505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153400" y="6492875"/>
            <a:ext cx="1981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C08A2-AB45-4579-9C37-FB20589C22A6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ttore 1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Connettore 1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Triangolo isoscele 1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9135E-628F-4876-A772-A3A2A913A9E0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ttore 1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Triangolo isoscele 11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ttangolo 12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/>
                </a:solidFill>
              </a:rPr>
              <a:t>4/9/2015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/>
                </a:solidFill>
              </a:rPr>
              <a:t>Low-x, Sandomierz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709A1-04B2-4D3C-A3CA-DD916AE03A68}" type="slidenum">
              <a:rPr lang="en-US">
                <a:solidFill>
                  <a:srgbClr val="DDE9E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DE9E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5FE9-2F31-4F3A-B1FD-23F71724B302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nettore 1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Triangolo isoscele 11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nettore 1 12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0C97B-DF12-482F-A723-931A2FD3135C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titolo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5123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4/9/2015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64653"/>
                </a:solidFill>
              </a:rPr>
              <a:t>Low-x, Sandomierz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FC5F43-1FBF-46AE-B547-DF6A0CF9C223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image" Target="../media/image40.emf"/><Relationship Id="rId13" Type="http://schemas.openxmlformats.org/officeDocument/2006/relationships/oleObject" Target="../embeddings/oleObject7.bin"/><Relationship Id="rId14" Type="http://schemas.openxmlformats.org/officeDocument/2006/relationships/image" Target="../media/image41.emf"/><Relationship Id="rId15" Type="http://schemas.openxmlformats.org/officeDocument/2006/relationships/oleObject" Target="../embeddings/oleObject8.bin"/><Relationship Id="rId16" Type="http://schemas.openxmlformats.org/officeDocument/2006/relationships/image" Target="../media/image42.emf"/><Relationship Id="rId17" Type="http://schemas.openxmlformats.org/officeDocument/2006/relationships/image" Target="../media/image6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43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7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38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ovie.swf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439472" cy="756320"/>
          </a:xfrm>
          <a:solidFill>
            <a:schemeClr val="accent4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b="1" dirty="0" err="1" smtClean="0">
                <a:latin typeface="Symbol" pitchFamily="18" charset="2"/>
              </a:rPr>
              <a:t>gg</a:t>
            </a:r>
            <a:r>
              <a:rPr lang="en-US" b="1" dirty="0" smtClean="0">
                <a:latin typeface="Symbol" pitchFamily="18" charset="2"/>
              </a:rPr>
              <a:t> </a:t>
            </a:r>
            <a:r>
              <a:rPr lang="en-US" b="1" dirty="0" smtClean="0"/>
              <a:t>Physics at the LHC with CMS</a:t>
            </a:r>
            <a:endParaRPr lang="en-US" b="1" dirty="0" smtClean="0">
              <a:latin typeface="Arial" charset="0"/>
              <a:cs typeface="Arial" charset="0"/>
            </a:endParaRPr>
          </a:p>
        </p:txBody>
      </p:sp>
      <p:sp>
        <p:nvSpPr>
          <p:cNvPr id="15364" name="CasellaDiTesto 4"/>
          <p:cNvSpPr txBox="1">
            <a:spLocks noChangeArrowheads="1"/>
          </p:cNvSpPr>
          <p:nvPr/>
        </p:nvSpPr>
        <p:spPr bwMode="auto">
          <a:xfrm>
            <a:off x="4659560" y="5589240"/>
            <a:ext cx="495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Low-x Meeting</a:t>
            </a:r>
            <a:endParaRPr lang="en-US" b="1" dirty="0" smtClean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Sandomierz</a:t>
            </a:r>
            <a:endParaRPr lang="en-US" b="1" dirty="0" smtClean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September 1-5, 2015</a:t>
            </a:r>
            <a:endParaRPr lang="en-US" sz="1600" baseline="30000" dirty="0" smtClean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ZoneTexte 8"/>
          <p:cNvSpPr txBox="1">
            <a:spLocks noChangeArrowheads="1"/>
          </p:cNvSpPr>
          <p:nvPr/>
        </p:nvSpPr>
        <p:spPr bwMode="auto">
          <a:xfrm>
            <a:off x="4860032" y="1124744"/>
            <a:ext cx="4024206" cy="158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Krzysztof PIOTRZKOWSKI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Center for Cosmology, Particle Physics and Phenomenology (CP3)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7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Université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Catholique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de Louvain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434839" cy="35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63472"/>
            <a:ext cx="1944067" cy="176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672" y="5229200"/>
            <a:ext cx="1363092" cy="136309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5445224"/>
            <a:ext cx="889000" cy="88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  <p:pic>
        <p:nvPicPr>
          <p:cNvPr id="6" name="Image 5" descr="rhoz_pileupev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91" y="1700808"/>
            <a:ext cx="4545509" cy="3228311"/>
          </a:xfrm>
          <a:prstGeom prst="rect">
            <a:avLst/>
          </a:prstGeom>
        </p:spPr>
      </p:pic>
      <p:pic>
        <p:nvPicPr>
          <p:cNvPr id="7" name="Image 6" descr="rhoz_pileupeven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5003" y="3255300"/>
            <a:ext cx="4401493" cy="312602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627784" y="332656"/>
            <a:ext cx="622515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Question:  How to select  exclusive events in high pileup environment?  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Answer: Use tracking only and zoom in onto the vertices!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5013176"/>
            <a:ext cx="1363092" cy="1363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E65A5-AF85-4C6A-877A-A551BCDD6D0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7713"/>
            <a:ext cx="502920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4953000" y="1176338"/>
            <a:ext cx="41148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In </a:t>
            </a:r>
            <a:r>
              <a:rPr lang="en-US" dirty="0" smtClean="0"/>
              <a:t>initial (</a:t>
            </a:r>
            <a:r>
              <a:rPr lang="en-US" dirty="0"/>
              <a:t>very) low luminosity era:</a:t>
            </a:r>
          </a:p>
          <a:p>
            <a:pPr algn="ctr"/>
            <a:r>
              <a:rPr lang="en-US" b="1" dirty="0"/>
              <a:t>2 </a:t>
            </a:r>
            <a:r>
              <a:rPr lang="en-US" b="1" dirty="0" err="1"/>
              <a:t>muons</a:t>
            </a:r>
            <a:r>
              <a:rPr lang="en-US" b="1" dirty="0"/>
              <a:t> and “nothing else“</a:t>
            </a:r>
          </a:p>
          <a:p>
            <a:pPr algn="ctr"/>
            <a:r>
              <a:rPr lang="en-US" dirty="0"/>
              <a:t>in the tracker </a:t>
            </a:r>
            <a:r>
              <a:rPr lang="en-US" b="1" dirty="0"/>
              <a:t>and</a:t>
            </a:r>
            <a:r>
              <a:rPr lang="en-US" dirty="0"/>
              <a:t> calorimeters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In 2010, each event of interest </a:t>
            </a:r>
            <a:r>
              <a:rPr lang="en-US" dirty="0" smtClean="0"/>
              <a:t>was</a:t>
            </a:r>
            <a:endParaRPr lang="en-US" dirty="0"/>
          </a:p>
          <a:p>
            <a:pPr algn="ctr"/>
            <a:r>
              <a:rPr lang="en-US" dirty="0"/>
              <a:t>accompanied by extra “</a:t>
            </a:r>
            <a:r>
              <a:rPr lang="en-US" dirty="0" err="1"/>
              <a:t>PileUp</a:t>
            </a:r>
            <a:r>
              <a:rPr lang="en-US" dirty="0"/>
              <a:t>” events</a:t>
            </a:r>
          </a:p>
          <a:p>
            <a:pPr algn="ctr"/>
            <a:r>
              <a:rPr lang="en-US" dirty="0"/>
              <a:t>within the same bunch crossing:</a:t>
            </a:r>
          </a:p>
          <a:p>
            <a:pPr algn="ctr"/>
            <a:r>
              <a:rPr lang="en-US" b="1" dirty="0"/>
              <a:t>~ 2-3 pileup interactions</a:t>
            </a:r>
          </a:p>
          <a:p>
            <a:pPr algn="ctr"/>
            <a:endParaRPr lang="en-US" b="1" dirty="0"/>
          </a:p>
          <a:p>
            <a:pPr algn="ctr"/>
            <a:r>
              <a:rPr lang="en-US" dirty="0"/>
              <a:t>In 2011, roughly 7-10 PU per </a:t>
            </a:r>
            <a:r>
              <a:rPr lang="en-US" dirty="0" smtClean="0"/>
              <a:t>crossing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In 2012, PU =25 put the method to a very limit…</a:t>
            </a:r>
            <a:endParaRPr lang="en-US" dirty="0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381000" y="5486400"/>
            <a:ext cx="8229600" cy="6461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Restricting the analysis to single interactions only would have reduced the data sample </a:t>
            </a:r>
            <a:r>
              <a:rPr lang="en-US" dirty="0" smtClean="0"/>
              <a:t>a very small fraction of </a:t>
            </a:r>
            <a:r>
              <a:rPr lang="en-US" dirty="0"/>
              <a:t>the total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impose exclusivity using tracking only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1098376" y="116632"/>
            <a:ext cx="6858000" cy="762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z="3600" b="1" dirty="0" smtClean="0"/>
              <a:t>Exclusivity conditions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solidFill>
            <a:srgbClr val="9FB8CD"/>
          </a:solidFill>
        </p:spPr>
        <p:txBody>
          <a:bodyPr/>
          <a:lstStyle/>
          <a:p>
            <a:r>
              <a:rPr lang="en-US" i="1" dirty="0">
                <a:latin typeface="Symbol" charset="0"/>
              </a:rPr>
              <a:t>mm</a:t>
            </a:r>
            <a:r>
              <a:rPr lang="en-US" dirty="0">
                <a:latin typeface="Bookman Old Style" charset="0"/>
              </a:rPr>
              <a:t> calibration candle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572000" y="1556792"/>
            <a:ext cx="4114800" cy="4244975"/>
          </a:xfrm>
        </p:spPr>
        <p:txBody>
          <a:bodyPr/>
          <a:lstStyle/>
          <a:p>
            <a:r>
              <a:rPr lang="en-US" sz="2000" dirty="0">
                <a:latin typeface="Gill Sans MT" charset="0"/>
              </a:rPr>
              <a:t>Use </a:t>
            </a:r>
            <a:r>
              <a:rPr lang="en-US" sz="2000" dirty="0" err="1">
                <a:latin typeface="Symbol" charset="0"/>
              </a:rPr>
              <a:t>D</a:t>
            </a:r>
            <a:r>
              <a:rPr lang="en-US" sz="2000" dirty="0" err="1">
                <a:latin typeface="Gill Sans MT" charset="0"/>
              </a:rPr>
              <a:t>p</a:t>
            </a:r>
            <a:r>
              <a:rPr lang="en-US" sz="2000" baseline="-25000" dirty="0" err="1">
                <a:latin typeface="Gill Sans MT" charset="0"/>
              </a:rPr>
              <a:t>T</a:t>
            </a:r>
            <a:r>
              <a:rPr lang="en-US" sz="2000" dirty="0">
                <a:latin typeface="Gill Sans MT" charset="0"/>
              </a:rPr>
              <a:t> and |1-</a:t>
            </a:r>
            <a:r>
              <a:rPr lang="en-US" sz="2000" dirty="0">
                <a:latin typeface="Symbol" charset="0"/>
              </a:rPr>
              <a:t>Df/p</a:t>
            </a:r>
            <a:r>
              <a:rPr lang="en-US" sz="2000" dirty="0">
                <a:latin typeface="Gill Sans MT" charset="0"/>
              </a:rPr>
              <a:t>| to select regions enriched in elastic or inelastic events </a:t>
            </a:r>
          </a:p>
          <a:p>
            <a:pPr lvl="1"/>
            <a:r>
              <a:rPr lang="en-US" sz="1800" dirty="0">
                <a:latin typeface="Gill Sans MT" charset="0"/>
              </a:rPr>
              <a:t>Same cuts as used for 2010 </a:t>
            </a:r>
            <a:r>
              <a:rPr lang="en-US" sz="1800" i="1" dirty="0" err="1">
                <a:latin typeface="Symbol" charset="0"/>
              </a:rPr>
              <a:t>gg</a:t>
            </a:r>
            <a:r>
              <a:rPr lang="en-US" sz="1800" i="1" dirty="0" err="1">
                <a:latin typeface="Symbol" charset="0"/>
                <a:sym typeface="Symbol" charset="0"/>
              </a:rPr>
              <a:t></a:t>
            </a:r>
            <a:r>
              <a:rPr lang="en-US" sz="1800" i="1" dirty="0" err="1">
                <a:latin typeface="Symbol" charset="0"/>
              </a:rPr>
              <a:t>mm</a:t>
            </a:r>
            <a:r>
              <a:rPr lang="en-US" sz="1800" dirty="0">
                <a:latin typeface="Gill Sans MT" charset="0"/>
              </a:rPr>
              <a:t> cross-section paper</a:t>
            </a:r>
          </a:p>
          <a:p>
            <a:endParaRPr lang="en-US" sz="2000" dirty="0">
              <a:latin typeface="Gill Sans MT" charset="0"/>
            </a:endParaRPr>
          </a:p>
          <a:p>
            <a:r>
              <a:rPr lang="en-US" sz="2000" dirty="0">
                <a:latin typeface="Gill Sans MT" charset="0"/>
              </a:rPr>
              <a:t>Also separate </a:t>
            </a:r>
            <a:r>
              <a:rPr lang="en-US" sz="2000" i="1" dirty="0">
                <a:latin typeface="Gill Sans MT" charset="0"/>
              </a:rPr>
              <a:t>Z</a:t>
            </a:r>
            <a:r>
              <a:rPr lang="en-US" sz="2000" dirty="0">
                <a:latin typeface="Gill Sans MT" charset="0"/>
              </a:rPr>
              <a:t> peak region (76-105GeV)  to check modeling of </a:t>
            </a:r>
            <a:r>
              <a:rPr lang="en-US" sz="2000" dirty="0" err="1">
                <a:latin typeface="Gill Sans MT" charset="0"/>
              </a:rPr>
              <a:t>Drell</a:t>
            </a:r>
            <a:r>
              <a:rPr lang="en-US" sz="2000" dirty="0">
                <a:latin typeface="Gill Sans MT" charset="0"/>
              </a:rPr>
              <a:t>-Yan</a:t>
            </a:r>
          </a:p>
          <a:p>
            <a:pPr lvl="1"/>
            <a:r>
              <a:rPr lang="en-US" sz="1800" i="1" dirty="0" err="1">
                <a:latin typeface="Symbol" charset="0"/>
              </a:rPr>
              <a:t>gg</a:t>
            </a:r>
            <a:r>
              <a:rPr lang="en-US" sz="1800" i="1" dirty="0" err="1">
                <a:latin typeface="Symbol" charset="0"/>
                <a:sym typeface="Symbol" charset="0"/>
              </a:rPr>
              <a:t></a:t>
            </a:r>
            <a:r>
              <a:rPr lang="en-US" sz="1800" i="1" dirty="0" err="1">
                <a:latin typeface="Gill Sans MT" charset="0"/>
              </a:rPr>
              <a:t>Z</a:t>
            </a:r>
            <a:r>
              <a:rPr lang="en-US" sz="1800" dirty="0">
                <a:latin typeface="Gill Sans MT" charset="0"/>
              </a:rPr>
              <a:t> is suppressed at tree-level , exclusive Z is expected to be &lt;1fb including branching fraction</a:t>
            </a:r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25700"/>
            <a:ext cx="40386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11700"/>
            <a:ext cx="1109663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97100"/>
            <a:ext cx="19113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53255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2048CEF-2993-B846-BDAE-4508AB99959D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12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47256" y="5445224"/>
            <a:ext cx="6661248" cy="923330"/>
          </a:xfrm>
          <a:prstGeom prst="rect">
            <a:avLst/>
          </a:prstGeom>
          <a:ln>
            <a:solidFill>
              <a:srgbClr val="727CA3"/>
            </a:solidFill>
          </a:ln>
        </p:spPr>
        <p:txBody>
          <a:bodyPr wrap="square">
            <a:spAutoFit/>
          </a:bodyPr>
          <a:lstStyle/>
          <a:p>
            <a:r>
              <a:rPr lang="fr-FR" i="1" dirty="0"/>
              <a:t>Exclusive photon-photon production of muon pairs in proton-proton collisions </a:t>
            </a:r>
            <a:r>
              <a:rPr lang="fr-FR" i="1" dirty="0" err="1" smtClean="0"/>
              <a:t>at</a:t>
            </a:r>
            <a:r>
              <a:rPr lang="fr-FR" i="1" dirty="0" smtClean="0"/>
              <a:t> 7 </a:t>
            </a:r>
            <a:r>
              <a:rPr lang="fr-FR" i="1" dirty="0" err="1" smtClean="0"/>
              <a:t>TeV</a:t>
            </a:r>
            <a:r>
              <a:rPr lang="fr-FR" i="1" dirty="0" smtClean="0"/>
              <a:t>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		JHEP </a:t>
            </a:r>
            <a:r>
              <a:rPr lang="fr-FR" b="1" dirty="0">
                <a:solidFill>
                  <a:srgbClr val="0000FF"/>
                </a:solidFill>
              </a:rPr>
              <a:t>1201</a:t>
            </a:r>
            <a:r>
              <a:rPr lang="fr-FR" dirty="0">
                <a:solidFill>
                  <a:srgbClr val="0000FF"/>
                </a:solidFill>
              </a:rPr>
              <a:t> (2012) 052 </a:t>
            </a:r>
            <a:r>
              <a:rPr lang="fr-FR" dirty="0" smtClean="0">
                <a:solidFill>
                  <a:srgbClr val="0000FF"/>
                </a:solidFill>
              </a:rPr>
              <a:t> arXiv</a:t>
            </a:r>
            <a:r>
              <a:rPr lang="fr-FR" dirty="0">
                <a:solidFill>
                  <a:srgbClr val="0000FF"/>
                </a:solidFill>
              </a:rPr>
              <a:t>:1111.5536 [hep-ex] </a:t>
            </a:r>
          </a:p>
        </p:txBody>
      </p:sp>
    </p:spTree>
    <p:extLst>
      <p:ext uri="{BB962C8B-B14F-4D97-AF65-F5344CB8AC3E}">
        <p14:creationId xmlns:p14="http://schemas.microsoft.com/office/powerpoint/2010/main" val="40472440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  <p:pic>
        <p:nvPicPr>
          <p:cNvPr id="5" name="Image 4" descr="Capture d’écran 2015-08-21 à 10.40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4694586"/>
          </a:xfrm>
          <a:prstGeom prst="rect">
            <a:avLst/>
          </a:prstGeom>
        </p:spPr>
      </p:pic>
      <p:pic>
        <p:nvPicPr>
          <p:cNvPr id="6" name="Image 5" descr="Capture d’écran 2015-08-21 à 10.43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725764"/>
            <a:ext cx="5790647" cy="759576"/>
          </a:xfrm>
          <a:prstGeom prst="rect">
            <a:avLst/>
          </a:prstGeom>
          <a:ln>
            <a:solidFill>
              <a:srgbClr val="727CA3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1619672" y="55172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 some deficiency but within stat.+</a:t>
            </a:r>
            <a:r>
              <a:rPr lang="en-US" dirty="0" err="1" smtClean="0"/>
              <a:t>syst</a:t>
            </a:r>
            <a:r>
              <a:rPr lang="en-US" dirty="0" smtClean="0"/>
              <a:t>. errors, without clear hint for absorptive effects in fully exclusive case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725144"/>
            <a:ext cx="1363092" cy="13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77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  <p:pic>
        <p:nvPicPr>
          <p:cNvPr id="5" name="Image 4" descr="Capture d’écran 2015-08-21 à 10.34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56992"/>
            <a:ext cx="8208912" cy="3775942"/>
          </a:xfrm>
          <a:prstGeom prst="rect">
            <a:avLst/>
          </a:prstGeom>
        </p:spPr>
      </p:pic>
      <p:pic>
        <p:nvPicPr>
          <p:cNvPr id="6" name="Image 5" descr="Capture d’écran 2015-08-21 à 10.35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-27384"/>
            <a:ext cx="7236296" cy="3711453"/>
          </a:xfrm>
          <a:prstGeom prst="rect">
            <a:avLst/>
          </a:prstGeom>
        </p:spPr>
      </p:pic>
      <p:pic>
        <p:nvPicPr>
          <p:cNvPr id="7" name="Image 6" descr="Capture d’écran 2015-08-21 à 11.04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97" y="3645024"/>
            <a:ext cx="5378998" cy="129614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6" y="4869160"/>
            <a:ext cx="1363092" cy="13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  <a:solidFill>
            <a:srgbClr val="9FB8CD"/>
          </a:solidFill>
        </p:spPr>
        <p:txBody>
          <a:bodyPr>
            <a:noAutofit/>
          </a:bodyPr>
          <a:lstStyle/>
          <a:p>
            <a:r>
              <a:rPr lang="fr-FR" sz="3200" dirty="0" smtClean="0"/>
              <a:t>Conclusions for absorption and and </a:t>
            </a:r>
            <a:r>
              <a:rPr lang="fr-FR" sz="3200" dirty="0" err="1" smtClean="0">
                <a:latin typeface="Symbol" charset="2"/>
                <a:cs typeface="Symbol" charset="2"/>
              </a:rPr>
              <a:t>gg</a:t>
            </a:r>
            <a:r>
              <a:rPr lang="fr-FR" sz="3200" dirty="0" smtClean="0"/>
              <a:t> -&gt; WW</a:t>
            </a:r>
            <a:endParaRPr lang="fr-FR" sz="32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467545" y="1196752"/>
            <a:ext cx="8136903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Summary for the </a:t>
            </a:r>
            <a:r>
              <a:rPr lang="en-US" dirty="0" err="1" smtClean="0"/>
              <a:t>dilepton</a:t>
            </a:r>
            <a:r>
              <a:rPr lang="en-US" dirty="0" smtClean="0"/>
              <a:t> (semi-)exclusive production:</a:t>
            </a:r>
          </a:p>
          <a:p>
            <a:endParaRPr lang="en-US" dirty="0"/>
          </a:p>
          <a:p>
            <a:r>
              <a:rPr lang="en-US" dirty="0" smtClean="0"/>
              <a:t>No evidence for strong absorption in elastic-elastic production; also above 160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LPAIR, which is “mirrored” by EPA calculations, describes well both </a:t>
            </a:r>
            <a:r>
              <a:rPr lang="en-US" dirty="0" err="1" smtClean="0"/>
              <a:t>acoplanarity</a:t>
            </a:r>
            <a:r>
              <a:rPr lang="en-US" dirty="0" smtClean="0"/>
              <a:t> and invariant mass (W) distributions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DD seems to be almost completely suppressed! Proper modeling of the DD is </a:t>
            </a:r>
            <a:r>
              <a:rPr lang="en-US" dirty="0" smtClean="0">
                <a:solidFill>
                  <a:srgbClr val="FF0000"/>
                </a:solidFill>
              </a:rPr>
              <a:t>essential</a:t>
            </a:r>
            <a:r>
              <a:rPr lang="en-US" dirty="0" smtClean="0"/>
              <a:t> for further detailed studies of the absorptive corrections.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S O L U T I O N </a:t>
            </a:r>
            <a:r>
              <a:rPr lang="en-US" dirty="0" smtClean="0"/>
              <a:t>for getting a proper 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-&gt; WW from </a:t>
            </a:r>
            <a:r>
              <a:rPr lang="en-US" dirty="0" err="1" smtClean="0"/>
              <a:t>pp</a:t>
            </a:r>
            <a:r>
              <a:rPr lang="en-US" dirty="0" smtClean="0"/>
              <a:t> –&gt; </a:t>
            </a:r>
            <a:r>
              <a:rPr lang="en-US" dirty="0" err="1" smtClean="0"/>
              <a:t>pWWp</a:t>
            </a:r>
            <a:r>
              <a:rPr lang="en-US" dirty="0" smtClean="0"/>
              <a:t>(*) as proposed and applied by CMS:</a:t>
            </a:r>
          </a:p>
          <a:p>
            <a:endParaRPr lang="en-US" dirty="0"/>
          </a:p>
          <a:p>
            <a:r>
              <a:rPr lang="en-US" dirty="0" smtClean="0"/>
              <a:t>This was a data-driven F factor (in 2011) which “automatically” takes into account the absorptive effects: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Image 7" descr="Capture d’écran 2015-08-21 à 10.32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993538"/>
            <a:ext cx="3136994" cy="95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22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3264" y="130622"/>
            <a:ext cx="7139136" cy="1066130"/>
          </a:xfrm>
          <a:solidFill>
            <a:srgbClr val="9FB8CD"/>
          </a:solidFill>
        </p:spPr>
        <p:txBody>
          <a:bodyPr>
            <a:normAutofit/>
          </a:bodyPr>
          <a:lstStyle/>
          <a:p>
            <a:r>
              <a:rPr lang="fr-FR" dirty="0" smtClean="0"/>
              <a:t>8 </a:t>
            </a:r>
            <a:r>
              <a:rPr lang="fr-FR" dirty="0" err="1" smtClean="0"/>
              <a:t>TeV</a:t>
            </a:r>
            <a:r>
              <a:rPr lang="fr-FR" dirty="0" smtClean="0"/>
              <a:t> update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  <p:pic>
        <p:nvPicPr>
          <p:cNvPr id="6" name="Image 5" descr="Capture d’écran 2015-08-21 à 11.23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233"/>
            <a:ext cx="7740352" cy="518510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6632"/>
            <a:ext cx="1115616" cy="111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85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65312" y="-27384"/>
            <a:ext cx="6563072" cy="1138138"/>
          </a:xfrm>
          <a:solidFill>
            <a:srgbClr val="9FB8CD"/>
          </a:solidFill>
        </p:spPr>
        <p:txBody>
          <a:bodyPr/>
          <a:lstStyle/>
          <a:p>
            <a:r>
              <a:rPr lang="fr-FR" dirty="0" smtClean="0"/>
              <a:t>8 </a:t>
            </a:r>
            <a:r>
              <a:rPr lang="fr-FR" dirty="0" err="1" smtClean="0"/>
              <a:t>TeV</a:t>
            </a:r>
            <a:r>
              <a:rPr lang="fr-FR" dirty="0" smtClean="0"/>
              <a:t> update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  <p:pic>
        <p:nvPicPr>
          <p:cNvPr id="7" name="Image 6" descr="Capture d’écran 2015-08-21 à 11.25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24744"/>
            <a:ext cx="6804372" cy="52988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88" y="-22324"/>
            <a:ext cx="1147068" cy="114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63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Part III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3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smtClean="0">
                <a:latin typeface="Symbol" charset="0"/>
              </a:rPr>
              <a:t>gg</a:t>
            </a:r>
            <a:r>
              <a:rPr lang="en-US" i="1" smtClean="0">
                <a:latin typeface="Symbol" charset="0"/>
                <a:sym typeface="Symbol" charset="0"/>
              </a:rPr>
              <a:t></a:t>
            </a:r>
            <a:r>
              <a:rPr lang="en-US" i="1" smtClean="0">
                <a:latin typeface="Bookman Old Style" charset="0"/>
                <a:sym typeface="Symbol" charset="0"/>
              </a:rPr>
              <a:t>WW</a:t>
            </a:r>
            <a:r>
              <a:rPr lang="en-US" i="1" smtClean="0">
                <a:latin typeface="Symbol" charset="0"/>
                <a:sym typeface="Symbol" charset="0"/>
              </a:rPr>
              <a:t></a:t>
            </a:r>
            <a:r>
              <a:rPr lang="en-US" i="1" smtClean="0">
                <a:latin typeface="Symbol" charset="0"/>
              </a:rPr>
              <a:t>m</a:t>
            </a:r>
            <a:r>
              <a:rPr lang="en-US" i="1" smtClean="0">
                <a:latin typeface="Bookman Old Style" charset="0"/>
              </a:rPr>
              <a:t>e</a:t>
            </a:r>
            <a:r>
              <a:rPr lang="en-US" i="1" smtClean="0">
                <a:latin typeface="Symbol" charset="0"/>
              </a:rPr>
              <a:t>nn</a:t>
            </a:r>
            <a:endParaRPr lang="en-US" i="1" dirty="0">
              <a:latin typeface="Symbo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ctrTitle"/>
          </p:nvPr>
        </p:nvSpPr>
        <p:spPr>
          <a:xfrm>
            <a:off x="304800" y="152400"/>
            <a:ext cx="8001000" cy="762000"/>
          </a:xfrm>
          <a:solidFill>
            <a:schemeClr val="accent4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ea typeface="+mj-ea"/>
                <a:cs typeface="+mj-cs"/>
              </a:rPr>
              <a:t>WW pair production @ LHC</a:t>
            </a:r>
            <a:endParaRPr lang="en-US" b="1" dirty="0" smtClean="0"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2771" name="CasellaDiTesto 4"/>
          <p:cNvSpPr txBox="1">
            <a:spLocks noChangeArrowheads="1"/>
          </p:cNvSpPr>
          <p:nvPr/>
        </p:nvSpPr>
        <p:spPr bwMode="auto">
          <a:xfrm>
            <a:off x="6248400" y="2514600"/>
            <a:ext cx="2514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</a:rPr>
              <a:t>At very high energy </a:t>
            </a:r>
            <a:r>
              <a:rPr lang="en-US" sz="1600" b="1">
                <a:solidFill>
                  <a:srgbClr val="FF0000"/>
                </a:solidFill>
                <a:latin typeface="Symbol" charset="0"/>
                <a:cs typeface="Symbol" charset="0"/>
              </a:rPr>
              <a:t>gg </a:t>
            </a:r>
            <a:r>
              <a:rPr lang="en-US" sz="1600" b="1">
                <a:solidFill>
                  <a:srgbClr val="FF0000"/>
                </a:solidFill>
              </a:rPr>
              <a:t>wins over ‘inclusive’ production !!</a:t>
            </a:r>
            <a:endParaRPr lang="en-US" sz="1400" baseline="30000">
              <a:solidFill>
                <a:srgbClr val="FF0000"/>
              </a:solidFill>
            </a:endParaRPr>
          </a:p>
        </p:txBody>
      </p:sp>
      <p:sp>
        <p:nvSpPr>
          <p:cNvPr id="32772" name="ZoneTexte 8"/>
          <p:cNvSpPr txBox="1">
            <a:spLocks noChangeArrowheads="1"/>
          </p:cNvSpPr>
          <p:nvPr/>
        </p:nvSpPr>
        <p:spPr bwMode="auto">
          <a:xfrm>
            <a:off x="6184900" y="4572000"/>
            <a:ext cx="2730500" cy="338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600" i="1"/>
              <a:t>Nucl. Phys. B</a:t>
            </a:r>
            <a:r>
              <a:rPr lang="fr-FR" sz="1600"/>
              <a:t> </a:t>
            </a:r>
            <a:r>
              <a:rPr lang="fr-FR" sz="1600" b="1" i="1"/>
              <a:t>867</a:t>
            </a:r>
            <a:r>
              <a:rPr lang="fr-FR" sz="1600" i="1"/>
              <a:t> (2013) 61</a:t>
            </a:r>
            <a:endParaRPr lang="en-US" sz="1600" b="1"/>
          </a:p>
        </p:txBody>
      </p:sp>
      <p:pic>
        <p:nvPicPr>
          <p:cNvPr id="32773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06" y="1055712"/>
            <a:ext cx="571976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827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sp>
        <p:nvSpPr>
          <p:cNvPr id="6" name="ZoneTexte 5"/>
          <p:cNvSpPr txBox="1"/>
          <p:nvPr/>
        </p:nvSpPr>
        <p:spPr>
          <a:xfrm>
            <a:off x="539552" y="1701383"/>
            <a:ext cx="82119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Part I: Introduction – EPA or the </a:t>
            </a:r>
            <a:r>
              <a:rPr lang="en-US" sz="3200" dirty="0"/>
              <a:t>LHC as a photon-photon collider</a:t>
            </a:r>
          </a:p>
          <a:p>
            <a:endParaRPr lang="en-US" sz="3200" dirty="0" smtClean="0"/>
          </a:p>
          <a:p>
            <a:r>
              <a:rPr lang="en-US" sz="3200" dirty="0" smtClean="0"/>
              <a:t>Part II: Two-photon lepton exclusive production</a:t>
            </a:r>
          </a:p>
          <a:p>
            <a:endParaRPr lang="en-US" sz="3200" dirty="0" smtClean="0"/>
          </a:p>
          <a:p>
            <a:r>
              <a:rPr lang="en-US" sz="3200" dirty="0" smtClean="0"/>
              <a:t>Part III: First </a:t>
            </a:r>
            <a:r>
              <a:rPr lang="en-US" sz="3200" dirty="0" smtClean="0">
                <a:solidFill>
                  <a:srgbClr val="FF0000"/>
                </a:solidFill>
              </a:rPr>
              <a:t>ever</a:t>
            </a:r>
            <a:r>
              <a:rPr lang="en-US" sz="3200" dirty="0" smtClean="0"/>
              <a:t> measurements of </a:t>
            </a:r>
            <a:r>
              <a:rPr lang="en-US" sz="3200" dirty="0" err="1" smtClean="0">
                <a:latin typeface="Symbol" charset="2"/>
                <a:cs typeface="Symbol" charset="2"/>
              </a:rPr>
              <a:t>gg</a:t>
            </a:r>
            <a:r>
              <a:rPr lang="en-US" sz="3200" dirty="0" smtClean="0"/>
              <a:t> </a:t>
            </a:r>
            <a:r>
              <a:rPr lang="en-US" sz="3200" dirty="0">
                <a:sym typeface="Symbol" pitchFamily="18" charset="2"/>
              </a:rPr>
              <a:t></a:t>
            </a:r>
            <a:r>
              <a:rPr lang="en-US" sz="3200" dirty="0"/>
              <a:t> WW</a:t>
            </a:r>
            <a:r>
              <a:rPr lang="en-US" sz="3200" dirty="0" smtClean="0"/>
              <a:t>;</a:t>
            </a:r>
          </a:p>
          <a:p>
            <a:r>
              <a:rPr lang="en-US" sz="3200" dirty="0" smtClean="0"/>
              <a:t>at 7 </a:t>
            </a:r>
            <a:r>
              <a:rPr lang="en-US" sz="3200" dirty="0" smtClean="0">
                <a:solidFill>
                  <a:srgbClr val="FF0000"/>
                </a:solidFill>
              </a:rPr>
              <a:t>and</a:t>
            </a:r>
            <a:r>
              <a:rPr lang="en-US" sz="3200" dirty="0" smtClean="0"/>
              <a:t> 8 </a:t>
            </a:r>
            <a:r>
              <a:rPr lang="en-US" sz="3200" dirty="0" err="1" smtClean="0"/>
              <a:t>TeV</a:t>
            </a:r>
            <a:endParaRPr lang="en-US" sz="3200" dirty="0" smtClean="0"/>
          </a:p>
          <a:p>
            <a:r>
              <a:rPr lang="en-US" sz="3200" dirty="0" smtClean="0"/>
              <a:t>				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4042792" cy="922114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FF0000"/>
                </a:solidFill>
                <a:latin typeface="Bookman Old Style" charset="0"/>
              </a:rPr>
              <a:t>     </a:t>
            </a:r>
            <a:r>
              <a:rPr lang="fr-FR" sz="2800" b="1" dirty="0" smtClean="0">
                <a:solidFill>
                  <a:srgbClr val="FF0000"/>
                </a:solidFill>
                <a:latin typeface="Bookman Old Style" charset="0"/>
              </a:rPr>
              <a:t>about </a:t>
            </a:r>
            <a:r>
              <a:rPr lang="fr-FR" sz="2800" b="1" dirty="0" err="1" smtClean="0">
                <a:solidFill>
                  <a:srgbClr val="FF0000"/>
                </a:solidFill>
                <a:latin typeface="Bookman Old Style" charset="0"/>
              </a:rPr>
              <a:t>same</a:t>
            </a:r>
            <a:r>
              <a:rPr lang="fr-FR" sz="2800" b="1" dirty="0" smtClean="0">
                <a:solidFill>
                  <a:srgbClr val="FF0000"/>
                </a:solidFill>
                <a:latin typeface="Bookman Old Style" charset="0"/>
              </a:rPr>
              <a:t> time…</a:t>
            </a:r>
            <a:endParaRPr lang="fr-FR" sz="2800" b="1" dirty="0">
              <a:solidFill>
                <a:srgbClr val="FF0000"/>
              </a:solidFill>
              <a:latin typeface="Bookman Old Style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/>
          </a:p>
        </p:txBody>
      </p:sp>
      <p:sp>
        <p:nvSpPr>
          <p:cNvPr id="5018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B7D84BA-8BB9-6647-A9CC-35BD2595736F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20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50181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411480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6248400" cy="571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083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ookman Old Style" charset="0"/>
              </a:rPr>
              <a:t>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5791200" cy="29718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000" dirty="0" smtClean="0"/>
              <a:t>Fully exclusive (or “elastic”): events in which both protons stay intact</a:t>
            </a:r>
          </a:p>
          <a:p>
            <a:pPr lvl="1">
              <a:defRPr/>
            </a:pPr>
            <a:r>
              <a:rPr lang="en-US" sz="1800" dirty="0" smtClean="0"/>
              <a:t>Theoretically clean QED-like production</a:t>
            </a:r>
          </a:p>
          <a:p>
            <a:pPr>
              <a:defRPr/>
            </a:pPr>
            <a:r>
              <a:rPr lang="en-US" sz="2000" dirty="0" smtClean="0"/>
              <a:t>Quasi-exclusive (or “inelastic” or “proton dissociation”): events in which one or both protons fragment into an undetected low-mass system </a:t>
            </a:r>
            <a:r>
              <a:rPr lang="en-US" sz="2000" i="1" dirty="0" smtClean="0"/>
              <a:t>p</a:t>
            </a:r>
            <a:r>
              <a:rPr lang="en-US" sz="2000" i="1" baseline="30000" dirty="0" smtClean="0"/>
              <a:t>(*)</a:t>
            </a:r>
          </a:p>
          <a:p>
            <a:pPr lvl="1">
              <a:defRPr/>
            </a:pPr>
            <a:r>
              <a:rPr lang="en-US" sz="1800" dirty="0" smtClean="0"/>
              <a:t>Larger uncertainties, possible </a:t>
            </a:r>
            <a:r>
              <a:rPr lang="en-US" sz="1800" dirty="0" err="1" smtClean="0"/>
              <a:t>rescattering</a:t>
            </a:r>
            <a:r>
              <a:rPr lang="en-US" sz="1800" dirty="0" smtClean="0"/>
              <a:t> corrections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Cannot separate the two contributions in a counting experiment, </a:t>
            </a:r>
            <a:r>
              <a:rPr lang="en-US" sz="2000" dirty="0" smtClean="0">
                <a:solidFill>
                  <a:srgbClr val="FF0000"/>
                </a:solidFill>
              </a:rPr>
              <a:t>therefore signal </a:t>
            </a:r>
            <a:r>
              <a:rPr lang="en-US" sz="2100" dirty="0" smtClean="0">
                <a:solidFill>
                  <a:srgbClr val="FF0000"/>
                </a:solidFill>
              </a:rPr>
              <a:t>is</a:t>
            </a:r>
            <a:r>
              <a:rPr lang="en-US" sz="2000" dirty="0" smtClean="0">
                <a:solidFill>
                  <a:srgbClr val="FF0000"/>
                </a:solidFill>
              </a:rPr>
              <a:t> defined to include both: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604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05DEE1-DD7A-EE48-9900-FFC63E1E2C58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21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604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648200"/>
            <a:ext cx="28670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133600"/>
            <a:ext cx="26701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178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9FB8CD"/>
          </a:solidFill>
        </p:spPr>
        <p:txBody>
          <a:bodyPr/>
          <a:lstStyle/>
          <a:p>
            <a:r>
              <a:rPr lang="fr-FR" dirty="0" err="1" smtClean="0"/>
              <a:t>Repeat</a:t>
            </a:r>
            <a:r>
              <a:rPr lang="fr-FR" dirty="0" smtClean="0"/>
              <a:t>: EPA and </a:t>
            </a:r>
            <a:r>
              <a:rPr lang="fr-FR" dirty="0" err="1" smtClean="0">
                <a:latin typeface="Symbol" charset="2"/>
                <a:cs typeface="Symbol" charset="2"/>
              </a:rPr>
              <a:t>gg</a:t>
            </a:r>
            <a:r>
              <a:rPr lang="fr-FR" dirty="0" smtClean="0"/>
              <a:t> -&gt; WW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467545" y="1412776"/>
            <a:ext cx="8136903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The basic assumption (backed by the data) is that the absorptive effects are NOT changing fast; in practice, it was tested by calculating F factor for increased threshold values, above 160 </a:t>
            </a:r>
            <a:r>
              <a:rPr lang="en-US" dirty="0" err="1" smtClean="0"/>
              <a:t>GeV</a:t>
            </a:r>
            <a:r>
              <a:rPr lang="en-US" dirty="0" smtClean="0"/>
              <a:t> and we see no clear trend, just (rather small) statistical fluctuations which have been included into systematic errors</a:t>
            </a:r>
          </a:p>
          <a:p>
            <a:endParaRPr lang="en-US" dirty="0"/>
          </a:p>
          <a:p>
            <a:r>
              <a:rPr lang="en-US" dirty="0" smtClean="0"/>
              <a:t>BOTTOM LINE: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-&gt; WW cross-sections measured by CMS have </a:t>
            </a:r>
            <a:r>
              <a:rPr lang="en-US" dirty="0" smtClean="0">
                <a:solidFill>
                  <a:srgbClr val="FF0000"/>
                </a:solidFill>
              </a:rPr>
              <a:t>no</a:t>
            </a:r>
            <a:r>
              <a:rPr lang="en-US" dirty="0" smtClean="0"/>
              <a:t> bias due to (not well known) absorption and the corresponding uncertainties of our data-driven procedure of extracting the proper 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-&gt; WW are included in syst. errors.</a:t>
            </a:r>
          </a:p>
          <a:p>
            <a:endParaRPr lang="en-US" dirty="0"/>
          </a:p>
          <a:p>
            <a:r>
              <a:rPr lang="en-US" dirty="0" smtClean="0"/>
              <a:t>Remark:</a:t>
            </a:r>
          </a:p>
          <a:p>
            <a:r>
              <a:rPr lang="en-US" dirty="0" smtClean="0"/>
              <a:t>Should start using the CMS di-lepton data to test models of absorption and to determine absorptive corrections for fully exclusive and semi-exclusive processes;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fit lepton pair </a:t>
            </a:r>
            <a:r>
              <a:rPr lang="en-US" dirty="0" err="1" smtClean="0">
                <a:solidFill>
                  <a:srgbClr val="FF0000"/>
                </a:solidFill>
              </a:rPr>
              <a:t>acoplanarity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pT</a:t>
            </a:r>
            <a:r>
              <a:rPr lang="en-US" dirty="0" smtClean="0">
                <a:solidFill>
                  <a:srgbClr val="FF0000"/>
                </a:solidFill>
              </a:rPr>
              <a:t> distributions.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>
          <a:xfrm>
            <a:off x="899592" y="44624"/>
            <a:ext cx="8147248" cy="936104"/>
          </a:xfrm>
          <a:solidFill>
            <a:srgbClr val="9FB8CD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ookman Old Style" charset="0"/>
              </a:rPr>
              <a:t>WW exclusive signal candidates</a:t>
            </a:r>
            <a:endParaRPr lang="en-US" dirty="0">
              <a:latin typeface="Bookman Old Style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52736"/>
            <a:ext cx="7848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31972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83968" y="4725144"/>
            <a:ext cx="44196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Event d</a:t>
            </a:r>
            <a:r>
              <a:rPr lang="en-US" sz="2000" dirty="0" err="1">
                <a:latin typeface="+mn-lt"/>
                <a:ea typeface="+mn-ea"/>
                <a:cs typeface="+mn-cs"/>
              </a:rPr>
              <a:t>isplays</a:t>
            </a:r>
            <a:r>
              <a:rPr lang="en-US" sz="2000" dirty="0">
                <a:latin typeface="+mn-lt"/>
                <a:ea typeface="+mn-ea"/>
                <a:cs typeface="+mn-cs"/>
              </a:rPr>
              <a:t> and single/double lepton information for the two selected events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6451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1990F3F-5034-AD41-ADD5-CF6DB783DACC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23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6512" y="-15776"/>
            <a:ext cx="996504" cy="99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5763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FB8CD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SM signal region (0 extra tracks,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latin typeface="Symbol" pitchFamily="18" charset="2"/>
              </a:rPr>
              <a:t>m</a:t>
            </a:r>
            <a:r>
              <a:rPr lang="en-US" dirty="0" smtClean="0"/>
              <a:t>)&gt;30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68103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ontent Placeholder 5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447800"/>
          </a:xfrm>
        </p:spPr>
        <p:txBody>
          <a:bodyPr/>
          <a:lstStyle/>
          <a:p>
            <a:r>
              <a:rPr lang="en-US" sz="2000">
                <a:latin typeface="Gill Sans MT" charset="0"/>
              </a:rPr>
              <a:t>Expected bkg: 0.8</a:t>
            </a:r>
            <a:r>
              <a:rPr lang="en-US" sz="2000">
                <a:latin typeface="Gill Sans MT" charset="0"/>
                <a:sym typeface="Symbol" charset="0"/>
              </a:rPr>
              <a:t> </a:t>
            </a:r>
          </a:p>
          <a:p>
            <a:r>
              <a:rPr lang="en-US" sz="2000">
                <a:latin typeface="Gill Sans MT" charset="0"/>
                <a:sym typeface="Symbol" charset="0"/>
              </a:rPr>
              <a:t>Expected signal: 2.40.5</a:t>
            </a:r>
          </a:p>
          <a:p>
            <a:r>
              <a:rPr lang="en-US" sz="2000">
                <a:latin typeface="Gill Sans MT" charset="0"/>
                <a:sym typeface="Symbol" charset="0"/>
              </a:rPr>
              <a:t>Observed in data: 2 events</a:t>
            </a:r>
            <a:endParaRPr lang="en-US" sz="2000">
              <a:latin typeface="Gill Sans MT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6349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8A61DAC-D8E8-D74F-99D1-992FA5803241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24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92488" y="4904000"/>
            <a:ext cx="4572000" cy="1477328"/>
          </a:xfrm>
          <a:prstGeom prst="rect">
            <a:avLst/>
          </a:prstGeom>
          <a:ln>
            <a:solidFill>
              <a:srgbClr val="727CA3"/>
            </a:solidFill>
          </a:ln>
        </p:spPr>
        <p:txBody>
          <a:bodyPr>
            <a:spAutoFit/>
          </a:bodyPr>
          <a:lstStyle/>
          <a:p>
            <a:r>
              <a:rPr lang="fr-FR" i="1" dirty="0" err="1"/>
              <a:t>Study</a:t>
            </a:r>
            <a:r>
              <a:rPr lang="fr-FR" i="1" dirty="0"/>
              <a:t> of exclusive </a:t>
            </a:r>
            <a:r>
              <a:rPr lang="fr-FR" i="1" dirty="0" err="1"/>
              <a:t>two</a:t>
            </a:r>
            <a:r>
              <a:rPr lang="fr-FR" i="1" dirty="0"/>
              <a:t>-photon production of</a:t>
            </a:r>
          </a:p>
          <a:p>
            <a:r>
              <a:rPr lang="fr-FR" i="1" dirty="0" smtClean="0"/>
              <a:t>WW in pp collisions </a:t>
            </a:r>
            <a:r>
              <a:rPr lang="fr-FR" i="1" dirty="0" err="1" smtClean="0"/>
              <a:t>at</a:t>
            </a:r>
            <a:r>
              <a:rPr lang="fr-FR" i="1" dirty="0" smtClean="0"/>
              <a:t> 7 </a:t>
            </a:r>
            <a:r>
              <a:rPr lang="fr-FR" i="1" dirty="0" err="1" smtClean="0"/>
              <a:t>TeV</a:t>
            </a:r>
            <a:r>
              <a:rPr lang="fr-FR" i="1" dirty="0" smtClean="0"/>
              <a:t> </a:t>
            </a:r>
            <a:r>
              <a:rPr lang="fr-FR" i="1" dirty="0"/>
              <a:t>and </a:t>
            </a:r>
            <a:r>
              <a:rPr lang="fr-FR" i="1" dirty="0" err="1"/>
              <a:t>constraints</a:t>
            </a:r>
            <a:r>
              <a:rPr lang="fr-FR" i="1" dirty="0"/>
              <a:t> on </a:t>
            </a:r>
            <a:r>
              <a:rPr lang="fr-FR" i="1" dirty="0" err="1"/>
              <a:t>anomalous</a:t>
            </a:r>
            <a:r>
              <a:rPr lang="fr-FR" i="1" dirty="0"/>
              <a:t> </a:t>
            </a:r>
            <a:r>
              <a:rPr lang="fr-FR" i="1" dirty="0" err="1"/>
              <a:t>quartic</a:t>
            </a:r>
            <a:r>
              <a:rPr lang="fr-FR" i="1" dirty="0"/>
              <a:t> gauge </a:t>
            </a:r>
            <a:r>
              <a:rPr lang="fr-FR" i="1" dirty="0" err="1"/>
              <a:t>couplings</a:t>
            </a:r>
            <a:r>
              <a:rPr lang="fr-FR" i="1" dirty="0"/>
              <a:t> </a:t>
            </a:r>
          </a:p>
          <a:p>
            <a:r>
              <a:rPr lang="fr-FR" dirty="0">
                <a:solidFill>
                  <a:srgbClr val="0000FF"/>
                </a:solidFill>
              </a:rPr>
              <a:t>CMS </a:t>
            </a:r>
            <a:r>
              <a:rPr lang="fr-FR" dirty="0" smtClean="0">
                <a:solidFill>
                  <a:srgbClr val="0000FF"/>
                </a:solidFill>
              </a:rPr>
              <a:t>JHEP </a:t>
            </a:r>
            <a:r>
              <a:rPr lang="fr-FR" b="1" dirty="0">
                <a:solidFill>
                  <a:srgbClr val="0000FF"/>
                </a:solidFill>
              </a:rPr>
              <a:t>1307</a:t>
            </a:r>
            <a:r>
              <a:rPr lang="fr-FR" dirty="0">
                <a:solidFill>
                  <a:srgbClr val="0000FF"/>
                </a:solidFill>
              </a:rPr>
              <a:t> (2013) 116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arXiv</a:t>
            </a:r>
            <a:r>
              <a:rPr lang="fr-FR" dirty="0">
                <a:solidFill>
                  <a:srgbClr val="0000FF"/>
                </a:solidFill>
              </a:rPr>
              <a:t>:1305.5596 [hep-ex</a:t>
            </a:r>
            <a:r>
              <a:rPr lang="fr-FR" dirty="0" smtClean="0">
                <a:solidFill>
                  <a:srgbClr val="0000FF"/>
                </a:solidFill>
              </a:rPr>
              <a:t>]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131" y="260648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0353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3960440" cy="922114"/>
          </a:xfrm>
          <a:solidFill>
            <a:srgbClr val="9FB8CD"/>
          </a:solidFill>
        </p:spPr>
        <p:txBody>
          <a:bodyPr>
            <a:normAutofit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TeV</a:t>
            </a:r>
            <a:r>
              <a:rPr lang="en-US" dirty="0" smtClean="0"/>
              <a:t> Results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286282"/>
              </p:ext>
            </p:extLst>
          </p:nvPr>
        </p:nvGraphicFramePr>
        <p:xfrm>
          <a:off x="457200" y="1485697"/>
          <a:ext cx="8518578" cy="741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56910"/>
                <a:gridCol w="1891366"/>
                <a:gridCol w="1509455"/>
                <a:gridCol w="940721"/>
                <a:gridCol w="896877"/>
                <a:gridCol w="1128809"/>
                <a:gridCol w="11944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/>
                        <a:t>Signal</a:t>
                      </a:r>
                      <a:endParaRPr lang="en-US" sz="1600" b="1" i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All backgrounds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Inclusive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dirty="0" smtClean="0"/>
                        <a:t>WW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Symbol" charset="2"/>
                          <a:cs typeface="Symbol" charset="2"/>
                        </a:rPr>
                        <a:t>gg</a:t>
                      </a:r>
                      <a:r>
                        <a:rPr lang="en-US" sz="1600" b="0" dirty="0" smtClean="0">
                          <a:sym typeface="Wingdings"/>
                        </a:rPr>
                        <a:t></a:t>
                      </a:r>
                      <a:r>
                        <a:rPr lang="en-US" sz="1600" b="0" dirty="0" smtClean="0">
                          <a:latin typeface="Symbol" charset="2"/>
                          <a:cs typeface="Symbol" charset="2"/>
                          <a:sym typeface="Wingdings"/>
                        </a:rPr>
                        <a:t>tt</a:t>
                      </a:r>
                      <a:endParaRPr lang="en-US" sz="1600" b="0" dirty="0">
                        <a:latin typeface="Symbol" charset="2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DY</a:t>
                      </a:r>
                      <a:r>
                        <a:rPr lang="en-US" sz="1600" b="0" dirty="0" smtClean="0">
                          <a:sym typeface="Wingdings"/>
                        </a:rPr>
                        <a:t></a:t>
                      </a:r>
                      <a:r>
                        <a:rPr lang="en-US" sz="1600" b="0" dirty="0" smtClean="0">
                          <a:latin typeface="Symbol" charset="2"/>
                          <a:cs typeface="Symbol" charset="2"/>
                          <a:sym typeface="Wingdings"/>
                        </a:rPr>
                        <a:t>tt</a:t>
                      </a:r>
                      <a:endParaRPr lang="en-US" sz="1600" b="0" dirty="0" smtClean="0">
                        <a:latin typeface="Symbol" charset="2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Diff.</a:t>
                      </a:r>
                      <a:r>
                        <a:rPr lang="en-US" sz="1600" b="0" baseline="0" dirty="0" smtClean="0"/>
                        <a:t> WW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Others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5.3±0.1 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3.5±0.5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2.0±0.4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0.9±0.2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0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0.1±0.1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0.5±0.2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1111908"/>
            <a:ext cx="5394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Number of expected signal and background events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2969615"/>
            <a:ext cx="3976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</a:rPr>
              <a:t>13 events are observed in data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03600" y="3653979"/>
            <a:ext cx="420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measurement: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03600" y="4870554"/>
            <a:ext cx="5412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SM prediction: 6.9 </a:t>
            </a:r>
            <a:r>
              <a:rPr lang="en-US" dirty="0"/>
              <a:t>± 0.6 </a:t>
            </a:r>
            <a:r>
              <a:rPr lang="en-US" dirty="0" smtClean="0"/>
              <a:t>fb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bserved </a:t>
            </a:r>
            <a:r>
              <a:rPr lang="en-US" dirty="0"/>
              <a:t>significance above the </a:t>
            </a:r>
          </a:p>
          <a:p>
            <a:r>
              <a:rPr lang="en-US" dirty="0"/>
              <a:t>background-only </a:t>
            </a:r>
            <a:r>
              <a:rPr lang="en-US" dirty="0" smtClean="0"/>
              <a:t>hypothesis: </a:t>
            </a:r>
            <a:r>
              <a:rPr lang="en-US" dirty="0" smtClean="0">
                <a:solidFill>
                  <a:srgbClr val="990000"/>
                </a:solidFill>
              </a:rPr>
              <a:t>3.6σ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62" y="2286359"/>
            <a:ext cx="3099889" cy="41669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3600" y="4023311"/>
            <a:ext cx="5623113" cy="52729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Low-x, Sandomierz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04456" y="129406"/>
            <a:ext cx="5004048" cy="923330"/>
          </a:xfrm>
          <a:prstGeom prst="rect">
            <a:avLst/>
          </a:prstGeom>
          <a:ln>
            <a:solidFill>
              <a:srgbClr val="727CA3"/>
            </a:solidFill>
          </a:ln>
        </p:spPr>
        <p:txBody>
          <a:bodyPr wrap="square">
            <a:spAutoFit/>
          </a:bodyPr>
          <a:lstStyle/>
          <a:p>
            <a:r>
              <a:rPr lang="fr-FR" i="1" dirty="0" err="1"/>
              <a:t>Measurement</a:t>
            </a:r>
            <a:r>
              <a:rPr lang="fr-FR" i="1" dirty="0"/>
              <a:t> of </a:t>
            </a:r>
            <a:r>
              <a:rPr lang="fr-FR" i="1" dirty="0" smtClean="0"/>
              <a:t>the W+W− cross </a:t>
            </a:r>
            <a:r>
              <a:rPr lang="fr-FR" i="1" dirty="0"/>
              <a:t>section in pp collisions </a:t>
            </a:r>
            <a:r>
              <a:rPr lang="fr-FR" i="1" dirty="0" err="1" smtClean="0"/>
              <a:t>at</a:t>
            </a:r>
            <a:r>
              <a:rPr lang="fr-FR" i="1" dirty="0" smtClean="0"/>
              <a:t> </a:t>
            </a:r>
            <a:r>
              <a:rPr lang="fr-FR" i="1" dirty="0"/>
              <a:t>8 </a:t>
            </a:r>
            <a:r>
              <a:rPr lang="fr-FR" i="1" dirty="0" err="1"/>
              <a:t>TeV</a:t>
            </a:r>
            <a:r>
              <a:rPr lang="fr-FR" i="1" dirty="0"/>
              <a:t> and </a:t>
            </a:r>
            <a:r>
              <a:rPr lang="fr-FR" i="1" dirty="0" err="1"/>
              <a:t>limits</a:t>
            </a:r>
            <a:r>
              <a:rPr lang="fr-FR" i="1" dirty="0"/>
              <a:t> on </a:t>
            </a:r>
            <a:r>
              <a:rPr lang="fr-FR" i="1" dirty="0" err="1"/>
              <a:t>anomalous</a:t>
            </a:r>
            <a:r>
              <a:rPr lang="fr-FR" i="1" dirty="0"/>
              <a:t> gauge </a:t>
            </a:r>
            <a:r>
              <a:rPr lang="fr-FR" i="1" dirty="0" err="1"/>
              <a:t>couplings</a:t>
            </a:r>
            <a:r>
              <a:rPr lang="fr-FR" i="1" dirty="0"/>
              <a:t> </a:t>
            </a:r>
            <a:r>
              <a:rPr lang="fr-FR" i="1" dirty="0" smtClean="0"/>
              <a:t>                   </a:t>
            </a:r>
            <a:r>
              <a:rPr lang="fr-FR" dirty="0" smtClean="0">
                <a:solidFill>
                  <a:srgbClr val="0000FF"/>
                </a:solidFill>
              </a:rPr>
              <a:t>arXiv</a:t>
            </a:r>
            <a:r>
              <a:rPr lang="fr-FR" dirty="0">
                <a:solidFill>
                  <a:srgbClr val="0000FF"/>
                </a:solidFill>
              </a:rPr>
              <a:t>:1507.03268 [hep-ex] 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6336" y="4869160"/>
            <a:ext cx="1363092" cy="13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94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>
          <a:solidFill>
            <a:srgbClr val="9FB8CD"/>
          </a:solidFill>
        </p:spPr>
        <p:txBody>
          <a:bodyPr/>
          <a:lstStyle/>
          <a:p>
            <a:r>
              <a:rPr lang="en-US" dirty="0">
                <a:latin typeface="Bookman Old Style" charset="0"/>
              </a:rPr>
              <a:t>AQGCs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he anomalous couplings in the </a:t>
            </a:r>
            <a:r>
              <a:rPr lang="en-US" i="1" dirty="0" err="1" smtClean="0">
                <a:latin typeface="Symbol" pitchFamily="18" charset="2"/>
              </a:rPr>
              <a:t>gg</a:t>
            </a:r>
            <a:r>
              <a:rPr lang="en-US" i="1" dirty="0" err="1" smtClean="0">
                <a:latin typeface="Symbol" pitchFamily="18" charset="2"/>
                <a:sym typeface="Symbol"/>
              </a:rPr>
              <a:t></a:t>
            </a:r>
            <a:r>
              <a:rPr lang="en-US" i="1" dirty="0" err="1" smtClean="0">
                <a:latin typeface="+mj-lt"/>
              </a:rPr>
              <a:t>W</a:t>
            </a:r>
            <a:r>
              <a:rPr lang="en-US" i="1" baseline="33000" dirty="0" err="1" smtClean="0">
                <a:latin typeface="+mj-lt"/>
              </a:rPr>
              <a:t>+</a:t>
            </a:r>
            <a:r>
              <a:rPr lang="en-US" i="1" dirty="0" err="1" smtClean="0">
                <a:latin typeface="+mj-lt"/>
              </a:rPr>
              <a:t>W</a:t>
            </a:r>
            <a:r>
              <a:rPr lang="en-US" i="1" baseline="33000" dirty="0" smtClean="0">
                <a:latin typeface="+mj-lt"/>
              </a:rPr>
              <a:t>-</a:t>
            </a:r>
            <a:r>
              <a:rPr lang="en-US" dirty="0" smtClean="0">
                <a:latin typeface="+mj-lt"/>
              </a:rPr>
              <a:t>, can be introduced with the following effective </a:t>
            </a:r>
            <a:r>
              <a:rPr lang="en-US" dirty="0" err="1" smtClean="0">
                <a:latin typeface="+mj-lt"/>
              </a:rPr>
              <a:t>Lagrangians</a:t>
            </a:r>
            <a:endParaRPr lang="en-US" dirty="0" smtClean="0">
              <a:latin typeface="+mj-lt"/>
            </a:endParaRPr>
          </a:p>
          <a:p>
            <a:pPr>
              <a:defRPr/>
            </a:pPr>
            <a:r>
              <a:rPr lang="en-US" dirty="0" smtClean="0">
                <a:latin typeface="+mj-lt"/>
              </a:rPr>
              <a:t>Local U(1)</a:t>
            </a:r>
            <a:r>
              <a:rPr lang="en-US" baseline="-25000" dirty="0" err="1" smtClean="0">
                <a:latin typeface="+mj-lt"/>
              </a:rPr>
              <a:t>em</a:t>
            </a:r>
            <a:r>
              <a:rPr lang="en-US" dirty="0" smtClean="0">
                <a:latin typeface="+mj-lt"/>
              </a:rPr>
              <a:t> and global SU(2)</a:t>
            </a:r>
            <a:r>
              <a:rPr lang="en-US" baseline="-25000" dirty="0" smtClean="0">
                <a:latin typeface="+mj-lt"/>
              </a:rPr>
              <a:t>c</a:t>
            </a:r>
            <a:r>
              <a:rPr lang="en-US" dirty="0" smtClean="0">
                <a:latin typeface="+mj-lt"/>
              </a:rPr>
              <a:t> invariance imposed; these are genuine quartic couplings </a:t>
            </a:r>
            <a:r>
              <a:rPr lang="en-US" u="sng" dirty="0" smtClean="0">
                <a:latin typeface="+mj-lt"/>
              </a:rPr>
              <a:t>independent</a:t>
            </a:r>
            <a:r>
              <a:rPr lang="en-US" dirty="0" smtClean="0">
                <a:latin typeface="+mj-lt"/>
              </a:rPr>
              <a:t> of the gauge ones (a la LEP):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362325"/>
            <a:ext cx="715486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105400"/>
            <a:ext cx="8229600" cy="914400"/>
          </a:xfrm>
          <a:prstGeom prst="rect">
            <a:avLst/>
          </a:prstGeom>
        </p:spPr>
        <p:txBody>
          <a:bodyPr lIns="54864" tIns="91440">
            <a:normAutofit/>
          </a:bodyPr>
          <a:lstStyle/>
          <a:p>
            <a:pPr marL="438912" indent="-320040"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Where </a:t>
            </a:r>
            <a:r>
              <a:rPr lang="en-US" sz="2000" dirty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is the scale for new physics, which is set in this analysis to 500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GeV</a:t>
            </a:r>
            <a:endParaRPr lang="en-US" sz="2000" dirty="0">
              <a:latin typeface="+mj-lt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61446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023BF54-B3D2-CE4A-8E50-17895FA849FE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26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667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r="-170"/>
          <a:stretch/>
        </p:blipFill>
        <p:spPr>
          <a:xfrm>
            <a:off x="354497" y="1908606"/>
            <a:ext cx="7359177" cy="183360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6084369" y="2378048"/>
            <a:ext cx="1180285" cy="121091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86800" cy="1143000"/>
          </a:xfrm>
          <a:solidFill>
            <a:srgbClr val="9FB8CD"/>
          </a:solidFill>
        </p:spPr>
        <p:txBody>
          <a:bodyPr>
            <a:normAutofit/>
          </a:bodyPr>
          <a:lstStyle/>
          <a:p>
            <a:r>
              <a:rPr lang="en-US" sz="3200" dirty="0" smtClean="0"/>
              <a:t>Summary: Results for </a:t>
            </a:r>
            <a:r>
              <a:rPr lang="en-US" sz="3200" dirty="0"/>
              <a:t>anomalous WW</a:t>
            </a:r>
            <a:r>
              <a:rPr lang="en-US" sz="3200" dirty="0">
                <a:latin typeface="Symbol" charset="2"/>
                <a:cs typeface="Symbol" charset="2"/>
              </a:rPr>
              <a:t>gg </a:t>
            </a:r>
            <a:r>
              <a:rPr lang="en-US" sz="3200" dirty="0"/>
              <a:t>coupling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6369" y="1216106"/>
            <a:ext cx="7886509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Clr>
                <a:schemeClr val="tx2">
                  <a:lumMod val="50000"/>
                  <a:lumOff val="50000"/>
                </a:schemeClr>
              </a:buClr>
            </a:pPr>
            <a:r>
              <a:rPr lang="en-US" sz="2000" b="1" dirty="0" smtClean="0">
                <a:solidFill>
                  <a:srgbClr val="BE0204"/>
                </a:solidFill>
              </a:rPr>
              <a:t>95% CL limits on a</a:t>
            </a:r>
            <a:r>
              <a:rPr lang="en-US" sz="2000" b="1" baseline="30000" dirty="0" smtClean="0">
                <a:solidFill>
                  <a:srgbClr val="BE0204"/>
                </a:solidFill>
              </a:rPr>
              <a:t>W</a:t>
            </a:r>
            <a:r>
              <a:rPr lang="en-US" sz="2000" b="1" baseline="-25000" dirty="0" smtClean="0">
                <a:solidFill>
                  <a:srgbClr val="BE0204"/>
                </a:solidFill>
              </a:rPr>
              <a:t>0</a:t>
            </a:r>
            <a:r>
              <a:rPr lang="en-US" sz="2000" b="1" dirty="0" smtClean="0">
                <a:solidFill>
                  <a:srgbClr val="BE0204"/>
                </a:solidFill>
              </a:rPr>
              <a:t>/</a:t>
            </a:r>
            <a:r>
              <a:rPr lang="en-US" sz="2000" b="1" dirty="0" smtClean="0">
                <a:solidFill>
                  <a:srgbClr val="BE0204"/>
                </a:solidFill>
                <a:latin typeface="Symbol" charset="2"/>
                <a:cs typeface="Symbol" charset="2"/>
              </a:rPr>
              <a:t>L</a:t>
            </a:r>
            <a:r>
              <a:rPr lang="en-US" sz="2000" b="1" baseline="30000" dirty="0" smtClean="0">
                <a:solidFill>
                  <a:srgbClr val="BE0204"/>
                </a:solidFill>
              </a:rPr>
              <a:t>2</a:t>
            </a:r>
            <a:r>
              <a:rPr lang="en-US" sz="2000" b="1" dirty="0" smtClean="0">
                <a:solidFill>
                  <a:srgbClr val="BE0204"/>
                </a:solidFill>
              </a:rPr>
              <a:t> and a</a:t>
            </a:r>
            <a:r>
              <a:rPr lang="en-US" sz="2000" b="1" baseline="30000" dirty="0" smtClean="0">
                <a:solidFill>
                  <a:srgbClr val="BE0204"/>
                </a:solidFill>
              </a:rPr>
              <a:t>W</a:t>
            </a:r>
            <a:r>
              <a:rPr lang="en-US" sz="2000" b="1" baseline="-25000" dirty="0" smtClean="0">
                <a:solidFill>
                  <a:srgbClr val="BE0204"/>
                </a:solidFill>
              </a:rPr>
              <a:t>C</a:t>
            </a:r>
            <a:r>
              <a:rPr lang="en-US" sz="2000" b="1" dirty="0" smtClean="0">
                <a:solidFill>
                  <a:srgbClr val="BE0204"/>
                </a:solidFill>
              </a:rPr>
              <a:t>/</a:t>
            </a:r>
            <a:r>
              <a:rPr lang="en-US" sz="2000" b="1" dirty="0" smtClean="0">
                <a:solidFill>
                  <a:srgbClr val="BE0204"/>
                </a:solidFill>
                <a:latin typeface="Symbol" charset="2"/>
                <a:cs typeface="Symbol" charset="2"/>
              </a:rPr>
              <a:t>L</a:t>
            </a:r>
            <a:r>
              <a:rPr lang="en-US" sz="2000" b="1" baseline="30000" dirty="0" smtClean="0">
                <a:solidFill>
                  <a:srgbClr val="BE0204"/>
                </a:solidFill>
              </a:rPr>
              <a:t>2</a:t>
            </a:r>
            <a:r>
              <a:rPr lang="en-US" sz="2000" b="1" dirty="0" smtClean="0">
                <a:solidFill>
                  <a:srgbClr val="BE0204"/>
                </a:solidFill>
              </a:rPr>
              <a:t>, for two scenarios: </a:t>
            </a:r>
            <a:endParaRPr lang="en-US" sz="2000" b="1" dirty="0">
              <a:solidFill>
                <a:srgbClr val="BE020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18597" y="1985639"/>
            <a:ext cx="1364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CMS(2015)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977776"/>
              </p:ext>
            </p:extLst>
          </p:nvPr>
        </p:nvGraphicFramePr>
        <p:xfrm>
          <a:off x="7399242" y="2364991"/>
          <a:ext cx="1571625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Equation" r:id="rId5" imgW="1219200" imgH="965200" progId="Equation.3">
                  <p:embed/>
                </p:oleObj>
              </mc:Choice>
              <mc:Fallback>
                <p:oleObj name="Equation" r:id="rId5" imgW="1219200" imgH="965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99242" y="2364991"/>
                        <a:ext cx="1571625" cy="124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491074" y="3626229"/>
            <a:ext cx="84934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1075" y="2362677"/>
            <a:ext cx="84599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1074" y="1959983"/>
            <a:ext cx="845747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499351"/>
              </p:ext>
            </p:extLst>
          </p:nvPr>
        </p:nvGraphicFramePr>
        <p:xfrm>
          <a:off x="6263975" y="2378048"/>
          <a:ext cx="884237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Equation" r:id="rId7" imgW="685800" imgH="939800" progId="Equation.3">
                  <p:embed/>
                </p:oleObj>
              </mc:Choice>
              <mc:Fallback>
                <p:oleObj name="Equation" r:id="rId7" imgW="685800" imgH="93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63975" y="2378048"/>
                        <a:ext cx="884237" cy="12096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561346" y="4156468"/>
            <a:ext cx="7397489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buSzPct val="120000"/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Century Gothic"/>
              </a:rPr>
              <a:t>Up to </a:t>
            </a:r>
            <a:r>
              <a:rPr lang="en-US" sz="2000" dirty="0" smtClean="0">
                <a:solidFill>
                  <a:srgbClr val="BE0204"/>
                </a:solidFill>
                <a:cs typeface="Century Gothic"/>
              </a:rPr>
              <a:t>two orders of magnitude improvement</a:t>
            </a:r>
            <a:r>
              <a:rPr lang="en-US" sz="2000" dirty="0" smtClean="0">
                <a:solidFill>
                  <a:schemeClr val="accent1"/>
                </a:solidFill>
                <a:cs typeface="Century Gothic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Century Gothic"/>
              </a:rPr>
              <a:t>to </a:t>
            </a:r>
            <a:r>
              <a:rPr lang="en-US" sz="2000" dirty="0">
                <a:solidFill>
                  <a:srgbClr val="000000"/>
                </a:solidFill>
                <a:cs typeface="Century Gothic"/>
              </a:rPr>
              <a:t>limits set by </a:t>
            </a:r>
            <a:r>
              <a:rPr lang="en-US" sz="2000" dirty="0" smtClean="0">
                <a:solidFill>
                  <a:srgbClr val="000000"/>
                </a:solidFill>
                <a:cs typeface="Century Gothic"/>
              </a:rPr>
              <a:t>LEP and Tevatron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983579"/>
              </p:ext>
            </p:extLst>
          </p:nvPr>
        </p:nvGraphicFramePr>
        <p:xfrm>
          <a:off x="6202693" y="3713982"/>
          <a:ext cx="982663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9" imgW="762000" imgH="215900" progId="Equation.3">
                  <p:embed/>
                </p:oleObj>
              </mc:Choice>
              <mc:Fallback>
                <p:oleObj name="Equation" r:id="rId9" imgW="7620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02693" y="3713982"/>
                        <a:ext cx="982663" cy="2778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753477"/>
              </p:ext>
            </p:extLst>
          </p:nvPr>
        </p:nvGraphicFramePr>
        <p:xfrm>
          <a:off x="7581933" y="3715954"/>
          <a:ext cx="966788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Equation" r:id="rId11" imgW="749300" imgH="215900" progId="Equation.3">
                  <p:embed/>
                </p:oleObj>
              </mc:Choice>
              <mc:Fallback>
                <p:oleObj name="Equation" r:id="rId11" imgW="749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581933" y="3715954"/>
                        <a:ext cx="966788" cy="2778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/>
          <p:cNvSpPr/>
          <p:nvPr/>
        </p:nvSpPr>
        <p:spPr bwMode="auto">
          <a:xfrm>
            <a:off x="5981736" y="1959918"/>
            <a:ext cx="1334234" cy="208516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354456" y="1959918"/>
            <a:ext cx="1619999" cy="208516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1" name="Objec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7013783"/>
              </p:ext>
            </p:extLst>
          </p:nvPr>
        </p:nvGraphicFramePr>
        <p:xfrm>
          <a:off x="324298" y="2425662"/>
          <a:ext cx="1150104" cy="3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Equation" r:id="rId13" imgW="990600" imgH="241300" progId="Equation.3">
                  <p:embed/>
                </p:oleObj>
              </mc:Choice>
              <mc:Fallback>
                <p:oleObj name="Equation" r:id="rId13" imgW="990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24298" y="2425662"/>
                        <a:ext cx="1150104" cy="324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519959"/>
              </p:ext>
            </p:extLst>
          </p:nvPr>
        </p:nvGraphicFramePr>
        <p:xfrm>
          <a:off x="324298" y="2974578"/>
          <a:ext cx="1150104" cy="3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…quation" r:id="rId15" imgW="990600" imgH="241300" progId="Equation.3">
                  <p:embed/>
                </p:oleObj>
              </mc:Choice>
              <mc:Fallback>
                <p:oleObj name="…quation" r:id="rId15" imgW="990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24298" y="2974578"/>
                        <a:ext cx="1150104" cy="3240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/>
          <p:cNvSpPr/>
          <p:nvPr/>
        </p:nvSpPr>
        <p:spPr>
          <a:xfrm>
            <a:off x="644607" y="5100729"/>
            <a:ext cx="7559594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accent4"/>
                </a:solidFill>
              </a:rPr>
              <a:t>One order of magnitude more stringent </a:t>
            </a:r>
            <a:r>
              <a:rPr lang="en-US" sz="2000" dirty="0" smtClean="0"/>
              <a:t>than CMS limits </a:t>
            </a: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 smtClean="0"/>
              <a:t>from </a:t>
            </a:r>
            <a:r>
              <a:rPr lang="en-US" sz="2000" dirty="0" smtClean="0"/>
              <a:t>tri-boson production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Low-x, Sandomierz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27</a:t>
            </a:fld>
            <a:endParaRPr lang="en-US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96336" y="4581128"/>
            <a:ext cx="1363092" cy="13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5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994122"/>
          </a:xfrm>
          <a:solidFill>
            <a:srgbClr val="9FB8CD"/>
          </a:solidFill>
        </p:spPr>
        <p:txBody>
          <a:bodyPr>
            <a:normAutofit/>
          </a:bodyPr>
          <a:lstStyle/>
          <a:p>
            <a:r>
              <a:rPr lang="fr-FR" sz="3600" dirty="0" err="1" smtClean="0">
                <a:latin typeface="Arial" charset="0"/>
                <a:cs typeface="Arial" charset="0"/>
              </a:rPr>
              <a:t>Next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cs typeface="Arial" charset="0"/>
              </a:rPr>
              <a:t>step</a:t>
            </a:r>
            <a:r>
              <a:rPr lang="fr-FR" sz="3600" dirty="0" smtClean="0">
                <a:latin typeface="Arial" charset="0"/>
                <a:cs typeface="Arial" charset="0"/>
              </a:rPr>
              <a:t>…</a:t>
            </a:r>
            <a:endParaRPr lang="fr-FR" sz="3600" dirty="0">
              <a:latin typeface="Arial" charset="0"/>
              <a:cs typeface="Arial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 dirty="0"/>
          </a:p>
        </p:txBody>
      </p:sp>
      <p:sp>
        <p:nvSpPr>
          <p:cNvPr id="24580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4E74C7-CD5C-9F40-96C5-F81D3194F3A7}" type="slidenum">
              <a:rPr lang="en-US" sz="1400">
                <a:solidFill>
                  <a:schemeClr val="tx2"/>
                </a:solidFill>
                <a:latin typeface="Gill Sans MT" charset="0"/>
                <a:cs typeface="Arial" charset="0"/>
              </a:rPr>
              <a:pPr eaLnBrk="1" hangingPunct="1"/>
              <a:t>28</a:t>
            </a:fld>
            <a:endParaRPr lang="en-US" sz="1400">
              <a:solidFill>
                <a:schemeClr val="tx2"/>
              </a:solidFill>
              <a:latin typeface="Gill Sans MT" charset="0"/>
              <a:cs typeface="Arial" charset="0"/>
            </a:endParaRPr>
          </a:p>
        </p:txBody>
      </p:sp>
      <p:pic>
        <p:nvPicPr>
          <p:cNvPr id="24581" name="Image 5" descr="Capture d’écran 2015-05-07 à 12.00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36725"/>
            <a:ext cx="72390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Image 6" descr="Capture d’écran 2015-05-07 à 12.03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0"/>
            <a:ext cx="3886200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82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Workspaces\c\cmsintegration\PCCMI29Dmitry\Dmitry\Roman Pot\Photos RP LHC-Tunnel\Photos 2015\DSCN63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510"/>
            <a:ext cx="9142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2689" y="1772816"/>
            <a:ext cx="796562" cy="523220"/>
          </a:xfrm>
          <a:prstGeom prst="rect">
            <a:avLst/>
          </a:prstGeom>
          <a:solidFill>
            <a:srgbClr val="FFFFFF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CT-PPS</a:t>
            </a:r>
          </a:p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timing</a:t>
            </a:r>
            <a:endParaRPr lang="en-GB" sz="1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9672" y="1304613"/>
            <a:ext cx="740332" cy="430887"/>
          </a:xfrm>
          <a:prstGeom prst="rect">
            <a:avLst/>
          </a:prstGeom>
          <a:solidFill>
            <a:srgbClr val="FFFFFF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TOTEM</a:t>
            </a:r>
          </a:p>
          <a:p>
            <a:pPr algn="ctr"/>
            <a:r>
              <a:rPr lang="en-GB" sz="1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tracking</a:t>
            </a:r>
            <a:endParaRPr lang="en-GB" sz="1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08459" y="1304613"/>
            <a:ext cx="756725" cy="400110"/>
          </a:xfrm>
          <a:prstGeom prst="rect">
            <a:avLst/>
          </a:prstGeom>
          <a:solidFill>
            <a:srgbClr val="FFFFFF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CT-PPS</a:t>
            </a:r>
          </a:p>
          <a:p>
            <a:pPr algn="ctr"/>
            <a:r>
              <a:rPr lang="en-GB" sz="1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tracking 2</a:t>
            </a:r>
            <a:endParaRPr lang="en-GB" sz="10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43878" y="1196752"/>
            <a:ext cx="756725" cy="400110"/>
          </a:xfrm>
          <a:prstGeom prst="rect">
            <a:avLst/>
          </a:prstGeom>
          <a:solidFill>
            <a:srgbClr val="FFFFFF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CT-PPS</a:t>
            </a:r>
          </a:p>
          <a:p>
            <a:pPr algn="ctr"/>
            <a:r>
              <a:rPr lang="en-GB" sz="1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tracking 1</a:t>
            </a:r>
            <a:endParaRPr lang="en-GB" sz="10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8675" y="0"/>
            <a:ext cx="5757481" cy="523220"/>
          </a:xfrm>
          <a:prstGeom prst="rect">
            <a:avLst/>
          </a:prstGeom>
          <a:solidFill>
            <a:srgbClr val="9FB8CD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CT-PPS Components for 2016 running</a:t>
            </a:r>
            <a:endParaRPr lang="de-DE"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 rot="20527908">
            <a:off x="8454792" y="1890869"/>
            <a:ext cx="631666" cy="307777"/>
          </a:xfrm>
          <a:prstGeom prst="rect">
            <a:avLst/>
          </a:prstGeom>
          <a:solidFill>
            <a:srgbClr val="FFFFFF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IP5►</a:t>
            </a:r>
            <a:endParaRPr lang="de-DE" sz="1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512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28800" y="0"/>
            <a:ext cx="3189288" cy="831850"/>
            <a:chOff x="1221" y="425"/>
            <a:chExt cx="1747" cy="447"/>
          </a:xfrm>
        </p:grpSpPr>
        <p:sp>
          <p:nvSpPr>
            <p:cNvPr id="373763" name="Rectangle 3"/>
            <p:cNvSpPr>
              <a:spLocks noChangeArrowheads="1"/>
            </p:cNvSpPr>
            <p:nvPr/>
          </p:nvSpPr>
          <p:spPr bwMode="auto">
            <a:xfrm>
              <a:off x="1221" y="425"/>
              <a:ext cx="1747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fr-FR" sz="32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3092" name="Text Box 4"/>
            <p:cNvSpPr txBox="1">
              <a:spLocks noChangeArrowheads="1"/>
            </p:cNvSpPr>
            <p:nvPr/>
          </p:nvSpPr>
          <p:spPr bwMode="auto">
            <a:xfrm>
              <a:off x="1286" y="509"/>
              <a:ext cx="1682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en-GB" sz="32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-36512" y="-27384"/>
            <a:ext cx="6923988" cy="6485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</a:rPr>
              <a:t>LHC as a High Energy </a:t>
            </a:r>
            <a:r>
              <a:rPr lang="en-US" sz="3600" b="1" dirty="0" err="1">
                <a:solidFill>
                  <a:srgbClr val="FF0000"/>
                </a:solidFill>
                <a:latin typeface="Symbol" pitchFamily="18" charset="2"/>
              </a:rPr>
              <a:t>gg</a:t>
            </a:r>
            <a:r>
              <a:rPr lang="en-US" sz="3600" b="1" dirty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</a:rPr>
              <a:t>Collider</a:t>
            </a:r>
            <a:endParaRPr lang="en-US" sz="36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6" name="Freeform 6"/>
          <p:cNvSpPr>
            <a:spLocks/>
          </p:cNvSpPr>
          <p:nvPr/>
        </p:nvSpPr>
        <p:spPr bwMode="auto">
          <a:xfrm>
            <a:off x="152400" y="4159250"/>
            <a:ext cx="1254125" cy="276225"/>
          </a:xfrm>
          <a:custGeom>
            <a:avLst/>
            <a:gdLst>
              <a:gd name="T0" fmla="*/ 0 w 790"/>
              <a:gd name="T1" fmla="*/ 2147483647 h 174"/>
              <a:gd name="T2" fmla="*/ 2147483647 w 790"/>
              <a:gd name="T3" fmla="*/ 2147483647 h 174"/>
              <a:gd name="T4" fmla="*/ 2147483647 w 790"/>
              <a:gd name="T5" fmla="*/ 2147483647 h 174"/>
              <a:gd name="T6" fmla="*/ 2147483647 w 790"/>
              <a:gd name="T7" fmla="*/ 2147483647 h 174"/>
              <a:gd name="T8" fmla="*/ 2147483647 w 790"/>
              <a:gd name="T9" fmla="*/ 2147483647 h 174"/>
              <a:gd name="T10" fmla="*/ 2147483647 w 790"/>
              <a:gd name="T11" fmla="*/ 2147483647 h 174"/>
              <a:gd name="T12" fmla="*/ 2147483647 w 790"/>
              <a:gd name="T13" fmla="*/ 2147483647 h 174"/>
              <a:gd name="T14" fmla="*/ 2147483647 w 790"/>
              <a:gd name="T15" fmla="*/ 2147483647 h 174"/>
              <a:gd name="T16" fmla="*/ 2147483647 w 790"/>
              <a:gd name="T17" fmla="*/ 2147483647 h 174"/>
              <a:gd name="T18" fmla="*/ 2147483647 w 790"/>
              <a:gd name="T19" fmla="*/ 2147483647 h 174"/>
              <a:gd name="T20" fmla="*/ 2147483647 w 790"/>
              <a:gd name="T21" fmla="*/ 2147483647 h 174"/>
              <a:gd name="T22" fmla="*/ 2147483647 w 790"/>
              <a:gd name="T23" fmla="*/ 2147483647 h 174"/>
              <a:gd name="T24" fmla="*/ 2147483647 w 790"/>
              <a:gd name="T25" fmla="*/ 2147483647 h 174"/>
              <a:gd name="T26" fmla="*/ 2147483647 w 790"/>
              <a:gd name="T27" fmla="*/ 2147483647 h 174"/>
              <a:gd name="T28" fmla="*/ 2147483647 w 790"/>
              <a:gd name="T29" fmla="*/ 2147483647 h 174"/>
              <a:gd name="T30" fmla="*/ 2147483647 w 790"/>
              <a:gd name="T31" fmla="*/ 2147483647 h 17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790"/>
              <a:gd name="T49" fmla="*/ 0 h 174"/>
              <a:gd name="T50" fmla="*/ 790 w 790"/>
              <a:gd name="T51" fmla="*/ 174 h 17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790" h="174">
                <a:moveTo>
                  <a:pt x="0" y="174"/>
                </a:moveTo>
                <a:cubicBezTo>
                  <a:pt x="31" y="143"/>
                  <a:pt x="62" y="97"/>
                  <a:pt x="72" y="54"/>
                </a:cubicBezTo>
                <a:cubicBezTo>
                  <a:pt x="85" y="0"/>
                  <a:pt x="66" y="12"/>
                  <a:pt x="96" y="1"/>
                </a:cubicBezTo>
                <a:cubicBezTo>
                  <a:pt x="121" y="21"/>
                  <a:pt x="135" y="36"/>
                  <a:pt x="149" y="64"/>
                </a:cubicBezTo>
                <a:cubicBezTo>
                  <a:pt x="157" y="101"/>
                  <a:pt x="166" y="148"/>
                  <a:pt x="202" y="164"/>
                </a:cubicBezTo>
                <a:cubicBezTo>
                  <a:pt x="255" y="149"/>
                  <a:pt x="259" y="79"/>
                  <a:pt x="302" y="49"/>
                </a:cubicBezTo>
                <a:cubicBezTo>
                  <a:pt x="374" y="64"/>
                  <a:pt x="388" y="143"/>
                  <a:pt x="451" y="160"/>
                </a:cubicBezTo>
                <a:cubicBezTo>
                  <a:pt x="470" y="144"/>
                  <a:pt x="490" y="132"/>
                  <a:pt x="504" y="112"/>
                </a:cubicBezTo>
                <a:cubicBezTo>
                  <a:pt x="512" y="89"/>
                  <a:pt x="518" y="68"/>
                  <a:pt x="538" y="54"/>
                </a:cubicBezTo>
                <a:cubicBezTo>
                  <a:pt x="554" y="56"/>
                  <a:pt x="571" y="54"/>
                  <a:pt x="586" y="59"/>
                </a:cubicBezTo>
                <a:cubicBezTo>
                  <a:pt x="596" y="62"/>
                  <a:pt x="618" y="101"/>
                  <a:pt x="619" y="102"/>
                </a:cubicBezTo>
                <a:cubicBezTo>
                  <a:pt x="640" y="122"/>
                  <a:pt x="651" y="148"/>
                  <a:pt x="672" y="169"/>
                </a:cubicBezTo>
                <a:cubicBezTo>
                  <a:pt x="702" y="163"/>
                  <a:pt x="706" y="155"/>
                  <a:pt x="725" y="131"/>
                </a:cubicBezTo>
                <a:cubicBezTo>
                  <a:pt x="740" y="87"/>
                  <a:pt x="718" y="150"/>
                  <a:pt x="739" y="97"/>
                </a:cubicBezTo>
                <a:cubicBezTo>
                  <a:pt x="753" y="63"/>
                  <a:pt x="738" y="71"/>
                  <a:pt x="763" y="64"/>
                </a:cubicBezTo>
                <a:cubicBezTo>
                  <a:pt x="783" y="79"/>
                  <a:pt x="790" y="78"/>
                  <a:pt x="778" y="78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524000" y="762000"/>
            <a:ext cx="5276850" cy="1563688"/>
            <a:chOff x="960" y="480"/>
            <a:chExt cx="3324" cy="985"/>
          </a:xfrm>
        </p:grpSpPr>
        <p:sp>
          <p:nvSpPr>
            <p:cNvPr id="3085" name="Freeform 8"/>
            <p:cNvSpPr>
              <a:spLocks/>
            </p:cNvSpPr>
            <p:nvPr/>
          </p:nvSpPr>
          <p:spPr bwMode="auto">
            <a:xfrm>
              <a:off x="1023" y="480"/>
              <a:ext cx="2492" cy="438"/>
            </a:xfrm>
            <a:custGeom>
              <a:avLst/>
              <a:gdLst>
                <a:gd name="T0" fmla="*/ 0 w 2492"/>
                <a:gd name="T1" fmla="*/ 408 h 438"/>
                <a:gd name="T2" fmla="*/ 960 w 2492"/>
                <a:gd name="T3" fmla="*/ 408 h 438"/>
                <a:gd name="T4" fmla="*/ 1743 w 2492"/>
                <a:gd name="T5" fmla="*/ 226 h 438"/>
                <a:gd name="T6" fmla="*/ 2492 w 2492"/>
                <a:gd name="T7" fmla="*/ 0 h 4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92"/>
                <a:gd name="T13" fmla="*/ 0 h 438"/>
                <a:gd name="T14" fmla="*/ 2492 w 2492"/>
                <a:gd name="T15" fmla="*/ 438 h 4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2" h="438">
                  <a:moveTo>
                    <a:pt x="0" y="408"/>
                  </a:moveTo>
                  <a:cubicBezTo>
                    <a:pt x="335" y="423"/>
                    <a:pt x="670" y="438"/>
                    <a:pt x="960" y="408"/>
                  </a:cubicBezTo>
                  <a:cubicBezTo>
                    <a:pt x="1250" y="378"/>
                    <a:pt x="1488" y="294"/>
                    <a:pt x="1743" y="226"/>
                  </a:cubicBezTo>
                  <a:cubicBezTo>
                    <a:pt x="1998" y="158"/>
                    <a:pt x="2367" y="38"/>
                    <a:pt x="249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086" name="Freeform 9"/>
            <p:cNvSpPr>
              <a:spLocks/>
            </p:cNvSpPr>
            <p:nvPr/>
          </p:nvSpPr>
          <p:spPr bwMode="auto">
            <a:xfrm rot="10800000">
              <a:off x="1752" y="1027"/>
              <a:ext cx="2492" cy="438"/>
            </a:xfrm>
            <a:custGeom>
              <a:avLst/>
              <a:gdLst>
                <a:gd name="T0" fmla="*/ 0 w 2492"/>
                <a:gd name="T1" fmla="*/ 408 h 438"/>
                <a:gd name="T2" fmla="*/ 960 w 2492"/>
                <a:gd name="T3" fmla="*/ 408 h 438"/>
                <a:gd name="T4" fmla="*/ 1743 w 2492"/>
                <a:gd name="T5" fmla="*/ 226 h 438"/>
                <a:gd name="T6" fmla="*/ 2492 w 2492"/>
                <a:gd name="T7" fmla="*/ 0 h 4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92"/>
                <a:gd name="T13" fmla="*/ 0 h 438"/>
                <a:gd name="T14" fmla="*/ 2492 w 2492"/>
                <a:gd name="T15" fmla="*/ 438 h 4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2" h="438">
                  <a:moveTo>
                    <a:pt x="0" y="408"/>
                  </a:moveTo>
                  <a:cubicBezTo>
                    <a:pt x="335" y="423"/>
                    <a:pt x="670" y="438"/>
                    <a:pt x="960" y="408"/>
                  </a:cubicBezTo>
                  <a:cubicBezTo>
                    <a:pt x="1250" y="378"/>
                    <a:pt x="1488" y="294"/>
                    <a:pt x="1743" y="226"/>
                  </a:cubicBezTo>
                  <a:cubicBezTo>
                    <a:pt x="1998" y="158"/>
                    <a:pt x="2367" y="38"/>
                    <a:pt x="249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087" name="Freeform 10"/>
            <p:cNvSpPr>
              <a:spLocks/>
            </p:cNvSpPr>
            <p:nvPr/>
          </p:nvSpPr>
          <p:spPr bwMode="auto">
            <a:xfrm>
              <a:off x="1901" y="888"/>
              <a:ext cx="667" cy="155"/>
            </a:xfrm>
            <a:custGeom>
              <a:avLst/>
              <a:gdLst>
                <a:gd name="T0" fmla="*/ 0 w 667"/>
                <a:gd name="T1" fmla="*/ 0 h 155"/>
                <a:gd name="T2" fmla="*/ 96 w 667"/>
                <a:gd name="T3" fmla="*/ 120 h 155"/>
                <a:gd name="T4" fmla="*/ 202 w 667"/>
                <a:gd name="T5" fmla="*/ 43 h 155"/>
                <a:gd name="T6" fmla="*/ 293 w 667"/>
                <a:gd name="T7" fmla="*/ 139 h 155"/>
                <a:gd name="T8" fmla="*/ 389 w 667"/>
                <a:gd name="T9" fmla="*/ 48 h 155"/>
                <a:gd name="T10" fmla="*/ 490 w 667"/>
                <a:gd name="T11" fmla="*/ 149 h 155"/>
                <a:gd name="T12" fmla="*/ 566 w 667"/>
                <a:gd name="T13" fmla="*/ 87 h 155"/>
                <a:gd name="T14" fmla="*/ 667 w 667"/>
                <a:gd name="T15" fmla="*/ 87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7"/>
                <a:gd name="T25" fmla="*/ 0 h 155"/>
                <a:gd name="T26" fmla="*/ 667 w 667"/>
                <a:gd name="T27" fmla="*/ 155 h 15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7" h="155">
                  <a:moveTo>
                    <a:pt x="0" y="0"/>
                  </a:moveTo>
                  <a:cubicBezTo>
                    <a:pt x="31" y="56"/>
                    <a:pt x="62" y="113"/>
                    <a:pt x="96" y="120"/>
                  </a:cubicBezTo>
                  <a:cubicBezTo>
                    <a:pt x="130" y="127"/>
                    <a:pt x="169" y="40"/>
                    <a:pt x="202" y="43"/>
                  </a:cubicBezTo>
                  <a:cubicBezTo>
                    <a:pt x="235" y="46"/>
                    <a:pt x="262" y="138"/>
                    <a:pt x="293" y="139"/>
                  </a:cubicBezTo>
                  <a:cubicBezTo>
                    <a:pt x="324" y="140"/>
                    <a:pt x="356" y="46"/>
                    <a:pt x="389" y="48"/>
                  </a:cubicBezTo>
                  <a:cubicBezTo>
                    <a:pt x="422" y="50"/>
                    <a:pt x="461" y="143"/>
                    <a:pt x="490" y="149"/>
                  </a:cubicBezTo>
                  <a:cubicBezTo>
                    <a:pt x="519" y="155"/>
                    <a:pt x="536" y="97"/>
                    <a:pt x="566" y="87"/>
                  </a:cubicBezTo>
                  <a:cubicBezTo>
                    <a:pt x="596" y="77"/>
                    <a:pt x="631" y="82"/>
                    <a:pt x="667" y="8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arrow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088" name="Freeform 11"/>
            <p:cNvSpPr>
              <a:spLocks/>
            </p:cNvSpPr>
            <p:nvPr/>
          </p:nvSpPr>
          <p:spPr bwMode="auto">
            <a:xfrm rot="10800000">
              <a:off x="2673" y="907"/>
              <a:ext cx="667" cy="155"/>
            </a:xfrm>
            <a:custGeom>
              <a:avLst/>
              <a:gdLst>
                <a:gd name="T0" fmla="*/ 0 w 667"/>
                <a:gd name="T1" fmla="*/ 0 h 155"/>
                <a:gd name="T2" fmla="*/ 96 w 667"/>
                <a:gd name="T3" fmla="*/ 120 h 155"/>
                <a:gd name="T4" fmla="*/ 202 w 667"/>
                <a:gd name="T5" fmla="*/ 43 h 155"/>
                <a:gd name="T6" fmla="*/ 293 w 667"/>
                <a:gd name="T7" fmla="*/ 139 h 155"/>
                <a:gd name="T8" fmla="*/ 389 w 667"/>
                <a:gd name="T9" fmla="*/ 48 h 155"/>
                <a:gd name="T10" fmla="*/ 490 w 667"/>
                <a:gd name="T11" fmla="*/ 149 h 155"/>
                <a:gd name="T12" fmla="*/ 566 w 667"/>
                <a:gd name="T13" fmla="*/ 87 h 155"/>
                <a:gd name="T14" fmla="*/ 667 w 667"/>
                <a:gd name="T15" fmla="*/ 87 h 1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67"/>
                <a:gd name="T25" fmla="*/ 0 h 155"/>
                <a:gd name="T26" fmla="*/ 667 w 667"/>
                <a:gd name="T27" fmla="*/ 155 h 15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67" h="155">
                  <a:moveTo>
                    <a:pt x="0" y="0"/>
                  </a:moveTo>
                  <a:cubicBezTo>
                    <a:pt x="31" y="56"/>
                    <a:pt x="62" y="113"/>
                    <a:pt x="96" y="120"/>
                  </a:cubicBezTo>
                  <a:cubicBezTo>
                    <a:pt x="130" y="127"/>
                    <a:pt x="169" y="40"/>
                    <a:pt x="202" y="43"/>
                  </a:cubicBezTo>
                  <a:cubicBezTo>
                    <a:pt x="235" y="46"/>
                    <a:pt x="262" y="138"/>
                    <a:pt x="293" y="139"/>
                  </a:cubicBezTo>
                  <a:cubicBezTo>
                    <a:pt x="324" y="140"/>
                    <a:pt x="356" y="46"/>
                    <a:pt x="389" y="48"/>
                  </a:cubicBezTo>
                  <a:cubicBezTo>
                    <a:pt x="422" y="50"/>
                    <a:pt x="461" y="143"/>
                    <a:pt x="490" y="149"/>
                  </a:cubicBezTo>
                  <a:cubicBezTo>
                    <a:pt x="519" y="155"/>
                    <a:pt x="536" y="97"/>
                    <a:pt x="566" y="87"/>
                  </a:cubicBezTo>
                  <a:cubicBezTo>
                    <a:pt x="596" y="77"/>
                    <a:pt x="631" y="82"/>
                    <a:pt x="667" y="8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arrow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089" name="Text Box 12"/>
            <p:cNvSpPr txBox="1">
              <a:spLocks noChangeArrowheads="1"/>
            </p:cNvSpPr>
            <p:nvPr/>
          </p:nvSpPr>
          <p:spPr bwMode="auto">
            <a:xfrm>
              <a:off x="960" y="628"/>
              <a:ext cx="1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r>
                <a:rPr lang="en-US" sz="2000" i="1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3090" name="Text Box 13"/>
            <p:cNvSpPr txBox="1">
              <a:spLocks noChangeArrowheads="1"/>
            </p:cNvSpPr>
            <p:nvPr/>
          </p:nvSpPr>
          <p:spPr bwMode="auto">
            <a:xfrm>
              <a:off x="4090" y="811"/>
              <a:ext cx="1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r>
                <a:rPr lang="en-US" sz="2000" i="1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3078" name="Text Box 14"/>
          <p:cNvSpPr txBox="1">
            <a:spLocks noChangeArrowheads="1"/>
          </p:cNvSpPr>
          <p:nvPr/>
        </p:nvSpPr>
        <p:spPr bwMode="auto">
          <a:xfrm>
            <a:off x="990600" y="4114800"/>
            <a:ext cx="6858000" cy="1920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en-US" sz="2000" b="1" u="sng">
                <a:latin typeface="Times New Roman" pitchFamily="18" charset="0"/>
              </a:rPr>
              <a:t>Highlights</a:t>
            </a:r>
            <a:r>
              <a:rPr lang="en-US" sz="2000" b="1">
                <a:latin typeface="Times New Roman" pitchFamily="18" charset="0"/>
              </a:rPr>
              <a:t>:</a:t>
            </a:r>
          </a:p>
          <a:p>
            <a:pPr eaLnBrk="0" hangingPunct="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 </a:t>
            </a:r>
            <a:r>
              <a:rPr lang="en-US" sz="2000" b="1">
                <a:latin typeface="Symbol" pitchFamily="18" charset="2"/>
              </a:rPr>
              <a:t>gg</a:t>
            </a:r>
            <a:r>
              <a:rPr lang="en-US" sz="2000" b="1">
                <a:latin typeface="Times New Roman" pitchFamily="18" charset="0"/>
              </a:rPr>
              <a:t> CM energy </a:t>
            </a:r>
            <a:r>
              <a:rPr lang="en-US" sz="2000" b="1" i="1">
                <a:latin typeface="Times New Roman" pitchFamily="18" charset="0"/>
              </a:rPr>
              <a:t>W </a:t>
            </a:r>
            <a:r>
              <a:rPr lang="en-US" sz="2000" b="1">
                <a:latin typeface="Times New Roman" pitchFamily="18" charset="0"/>
              </a:rPr>
              <a:t>up to/beyond 1 TeV (and under control) </a:t>
            </a:r>
          </a:p>
          <a:p>
            <a:pPr eaLnBrk="0" hangingPunct="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 Large photon flux </a:t>
            </a:r>
            <a:r>
              <a:rPr lang="en-US" sz="2000" b="1" i="1">
                <a:latin typeface="Times New Roman" pitchFamily="18" charset="0"/>
              </a:rPr>
              <a:t>F </a:t>
            </a:r>
            <a:r>
              <a:rPr lang="en-US" sz="2000" b="1">
                <a:latin typeface="Times New Roman" pitchFamily="18" charset="0"/>
              </a:rPr>
              <a:t>therefore significant </a:t>
            </a:r>
            <a:r>
              <a:rPr lang="en-US" sz="2000" b="1">
                <a:latin typeface="Symbol" pitchFamily="18" charset="2"/>
              </a:rPr>
              <a:t>gg</a:t>
            </a:r>
            <a:r>
              <a:rPr lang="en-US" sz="2000" b="1">
                <a:latin typeface="Times New Roman" pitchFamily="18" charset="0"/>
              </a:rPr>
              <a:t> luminosity</a:t>
            </a:r>
          </a:p>
          <a:p>
            <a:pPr eaLnBrk="0" hangingPunct="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 Complementary (and clean) physics to </a:t>
            </a:r>
            <a:r>
              <a:rPr lang="en-US" sz="2000" b="1" i="1">
                <a:latin typeface="Times New Roman" pitchFamily="18" charset="0"/>
              </a:rPr>
              <a:t>pp </a:t>
            </a:r>
            <a:r>
              <a:rPr lang="en-US" sz="2000" b="1">
                <a:latin typeface="Times New Roman" pitchFamily="18" charset="0"/>
              </a:rPr>
              <a:t>interactions, eg studies of exclusive production of heavy particles might be possible       opens new field high energy </a:t>
            </a:r>
            <a:r>
              <a:rPr lang="en-US" sz="2000" b="1">
                <a:latin typeface="Symbol" pitchFamily="18" charset="2"/>
              </a:rPr>
              <a:t>gg</a:t>
            </a:r>
            <a:r>
              <a:rPr lang="en-US" sz="2000" b="1">
                <a:latin typeface="Times New Roman" pitchFamily="18" charset="0"/>
              </a:rPr>
              <a:t>  (and </a:t>
            </a:r>
            <a:r>
              <a:rPr lang="en-US" sz="2000" b="1">
                <a:latin typeface="Symbol" pitchFamily="18" charset="2"/>
              </a:rPr>
              <a:t>g</a:t>
            </a:r>
            <a:r>
              <a:rPr lang="en-US" sz="2000" b="1">
                <a:latin typeface="Times New Roman" pitchFamily="18" charset="0"/>
              </a:rPr>
              <a:t>p) physics </a:t>
            </a:r>
          </a:p>
        </p:txBody>
      </p:sp>
      <p:sp>
        <p:nvSpPr>
          <p:cNvPr id="3079" name="Text Box 15"/>
          <p:cNvSpPr txBox="1">
            <a:spLocks noChangeArrowheads="1"/>
          </p:cNvSpPr>
          <p:nvPr/>
        </p:nvSpPr>
        <p:spPr bwMode="auto">
          <a:xfrm>
            <a:off x="304800" y="2590800"/>
            <a:ext cx="8001000" cy="925511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Initial observation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 eaLnBrk="0" hangingPunct="0"/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Provided </a:t>
            </a: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</a:rPr>
              <a:t>efficient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measurement of very forward-scattered protons one can study high-energy </a:t>
            </a:r>
            <a:r>
              <a:rPr lang="en-US" b="1" dirty="0" err="1">
                <a:solidFill>
                  <a:srgbClr val="FF0000"/>
                </a:solidFill>
                <a:latin typeface="Symbol" pitchFamily="18" charset="2"/>
              </a:rPr>
              <a:t>gg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collisions at the LHC</a:t>
            </a:r>
          </a:p>
        </p:txBody>
      </p:sp>
      <p:sp>
        <p:nvSpPr>
          <p:cNvPr id="3080" name="AutoShape 16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2057400" y="5638800"/>
            <a:ext cx="228600" cy="3810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081" name="Text Box 17"/>
          <p:cNvSpPr txBox="1">
            <a:spLocks noChangeArrowheads="1"/>
          </p:cNvSpPr>
          <p:nvPr/>
        </p:nvSpPr>
        <p:spPr bwMode="auto">
          <a:xfrm>
            <a:off x="6288088" y="768335"/>
            <a:ext cx="28559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sz="1400" dirty="0">
                <a:latin typeface="Helvetica"/>
              </a:rPr>
              <a:t>Phys. Rev. </a:t>
            </a:r>
            <a:r>
              <a:rPr lang="en-US" sz="1400" b="1" dirty="0">
                <a:latin typeface="Helvetica"/>
              </a:rPr>
              <a:t>D63 </a:t>
            </a:r>
            <a:r>
              <a:rPr lang="en-US" sz="1400" dirty="0">
                <a:latin typeface="Helvetica"/>
              </a:rPr>
              <a:t>(2001) 071502(R)</a:t>
            </a:r>
          </a:p>
          <a:p>
            <a:pPr eaLnBrk="0" hangingPunct="0"/>
            <a:r>
              <a:rPr lang="en-US" sz="1400" b="1" dirty="0" err="1">
                <a:latin typeface="Helvetica"/>
              </a:rPr>
              <a:t>hep</a:t>
            </a:r>
            <a:r>
              <a:rPr lang="en-US" sz="1400" b="1" dirty="0">
                <a:latin typeface="Helvetica"/>
              </a:rPr>
              <a:t>-ex</a:t>
            </a:r>
            <a:r>
              <a:rPr lang="en-US" sz="1400" dirty="0">
                <a:latin typeface="Helvetica"/>
              </a:rPr>
              <a:t>/0201027</a:t>
            </a:r>
          </a:p>
        </p:txBody>
      </p:sp>
      <p:sp>
        <p:nvSpPr>
          <p:cNvPr id="3082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78DE3-A1F0-4AEF-8030-DDF4FB1C9F35}" type="slidenum">
              <a:rPr lang="fr-FR" smtClean="0"/>
              <a:pPr>
                <a:defRPr/>
              </a:pPr>
              <a:t>3</a:t>
            </a:fld>
            <a:endParaRPr lang="fr-FR" smtClean="0"/>
          </a:p>
        </p:txBody>
      </p:sp>
      <p:sp>
        <p:nvSpPr>
          <p:cNvPr id="308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 sz="1200" smtClean="0">
              <a:latin typeface="Arial" pitchFamily="34" charset="0"/>
            </a:endParaRPr>
          </a:p>
        </p:txBody>
      </p:sp>
      <p:sp>
        <p:nvSpPr>
          <p:cNvPr id="20" name="Espace réservé de la date 1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 sz="1400">
              <a:latin typeface="+mn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304" y="1556792"/>
            <a:ext cx="889000" cy="88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30</a:t>
            </a:fld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2928926" y="2285992"/>
            <a:ext cx="27588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Extra slides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76672"/>
            <a:ext cx="8153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7416824" cy="79208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/>
              <a:t>LHC as a </a:t>
            </a:r>
            <a:r>
              <a:rPr lang="en-US" sz="4000" dirty="0" err="1" smtClean="0">
                <a:latin typeface="Symbol" pitchFamily="18" charset="2"/>
              </a:rPr>
              <a:t>gg</a:t>
            </a:r>
            <a:r>
              <a:rPr lang="en-US" sz="4000" dirty="0" smtClean="0"/>
              <a:t> collider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Low-x, Sandomierz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8990F-830D-47DF-A0EF-D78BEE933A6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7243191" y="250800"/>
            <a:ext cx="1865313" cy="3698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arXiv:0908.2020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060046" y="2843644"/>
            <a:ext cx="125637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</a:t>
            </a:r>
            <a:r>
              <a:rPr lang="en-US" dirty="0" smtClean="0"/>
              <a:t>s = 14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0D86B-C53C-4AA8-A8F6-94B5A7D8BAE5}" type="slidenum">
              <a:rPr lang="fr-FR" smtClean="0"/>
              <a:pPr>
                <a:defRPr/>
              </a:pPr>
              <a:t>32</a:t>
            </a:fld>
            <a:endParaRPr lang="fr-FR" smtClean="0"/>
          </a:p>
        </p:txBody>
      </p:sp>
      <p:pic>
        <p:nvPicPr>
          <p:cNvPr id="21507" name="Picture 2" descr="C:\Mes documents\smea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0"/>
            <a:ext cx="6859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228600" y="0"/>
            <a:ext cx="8720138" cy="1187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b="1">
                <a:latin typeface="Times New Roman" pitchFamily="18" charset="0"/>
              </a:rPr>
              <a:t>Problem: </a:t>
            </a:r>
            <a:r>
              <a:rPr lang="en-US" b="1" u="sng">
                <a:latin typeface="Times New Roman" pitchFamily="18" charset="0"/>
              </a:rPr>
              <a:t>Same</a:t>
            </a:r>
            <a:r>
              <a:rPr lang="en-US" b="1">
                <a:latin typeface="Times New Roman" pitchFamily="18" charset="0"/>
              </a:rPr>
              <a:t> signature (one or two very forward protons) has 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also </a:t>
            </a:r>
            <a:r>
              <a:rPr lang="en-US" b="1" i="1">
                <a:latin typeface="Times New Roman" pitchFamily="18" charset="0"/>
              </a:rPr>
              <a:t>central diffraction</a:t>
            </a:r>
            <a:r>
              <a:rPr lang="en-US" b="1">
                <a:latin typeface="Times New Roman" pitchFamily="18" charset="0"/>
              </a:rPr>
              <a:t> (i.e. </a:t>
            </a:r>
            <a:r>
              <a:rPr lang="en-US" b="1" i="1">
                <a:latin typeface="Times New Roman" pitchFamily="18" charset="0"/>
              </a:rPr>
              <a:t>pomeron-pomeron</a:t>
            </a:r>
            <a:r>
              <a:rPr lang="en-US" b="1">
                <a:latin typeface="Times New Roman" pitchFamily="18" charset="0"/>
              </a:rPr>
              <a:t> scattering) in strong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interactions</a:t>
            </a:r>
            <a:r>
              <a:rPr lang="en-US">
                <a:latin typeface="Times New Roman" pitchFamily="18" charset="0"/>
              </a:rPr>
              <a:t> 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228600" y="1143000"/>
            <a:ext cx="6858000" cy="1017844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en-US" sz="2000" dirty="0">
                <a:latin typeface="Times New Roman" pitchFamily="18" charset="0"/>
              </a:rPr>
              <a:t>Both processes weakly interfere, and transverse momentum of the scattered protons are </a:t>
            </a:r>
            <a:r>
              <a:rPr lang="en-US" sz="2000" dirty="0" smtClean="0">
                <a:latin typeface="Times New Roman" pitchFamily="18" charset="0"/>
              </a:rPr>
              <a:t>on </a:t>
            </a:r>
            <a:r>
              <a:rPr lang="en-US" sz="2000" dirty="0">
                <a:latin typeface="Times New Roman" pitchFamily="18" charset="0"/>
              </a:rPr>
              <a:t>average much softer in</a:t>
            </a:r>
          </a:p>
          <a:p>
            <a:pPr eaLnBrk="0" hangingPunct="0"/>
            <a:r>
              <a:rPr lang="en-US" sz="2000" dirty="0">
                <a:latin typeface="Times New Roman" pitchFamily="18" charset="0"/>
              </a:rPr>
              <a:t>two-photon case</a:t>
            </a: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0" y="2780928"/>
            <a:ext cx="3276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en-US" dirty="0">
                <a:latin typeface="Times New Roman" pitchFamily="18" charset="0"/>
              </a:rPr>
              <a:t>a) `true’ distributions; b) distributions smeared due to beam intrinsic </a:t>
            </a:r>
            <a:r>
              <a:rPr lang="en-US" i="1" dirty="0" err="1">
                <a:latin typeface="Times New Roman" pitchFamily="18" charset="0"/>
              </a:rPr>
              <a:t>p</a:t>
            </a:r>
            <a:r>
              <a:rPr lang="en-US" i="1" baseline="-25000" dirty="0" err="1">
                <a:latin typeface="Times New Roman" pitchFamily="18" charset="0"/>
              </a:rPr>
              <a:t>T</a:t>
            </a:r>
            <a:r>
              <a:rPr lang="en-US" i="1" dirty="0">
                <a:latin typeface="Times New Roman" pitchFamily="18" charset="0"/>
              </a:rPr>
              <a:t>; </a:t>
            </a:r>
            <a:r>
              <a:rPr lang="en-US" dirty="0">
                <a:latin typeface="Times New Roman" pitchFamily="18" charset="0"/>
              </a:rPr>
              <a:t>all plots normalized for </a:t>
            </a:r>
            <a:r>
              <a:rPr lang="en-US" i="1" dirty="0">
                <a:latin typeface="Times New Roman" pitchFamily="18" charset="0"/>
              </a:rPr>
              <a:t>p</a:t>
            </a:r>
            <a:r>
              <a:rPr lang="en-US" i="1" baseline="-25000" dirty="0">
                <a:latin typeface="Times New Roman" pitchFamily="18" charset="0"/>
              </a:rPr>
              <a:t>T</a:t>
            </a:r>
            <a:r>
              <a:rPr lang="en-US" i="1" baseline="30000" dirty="0">
                <a:latin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</a:rPr>
              <a:t> &lt; 2 GeV</a:t>
            </a:r>
            <a:r>
              <a:rPr lang="en-US" i="1" baseline="30000" dirty="0">
                <a:latin typeface="Times New Roman" pitchFamily="18" charset="0"/>
              </a:rPr>
              <a:t>2</a:t>
            </a:r>
            <a:endParaRPr lang="en-US" i="1" dirty="0">
              <a:latin typeface="Times New Roman" pitchFamily="18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477000" y="5105400"/>
            <a:ext cx="2662238" cy="9159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>
                <a:latin typeface="Times New Roman" pitchFamily="18" charset="0"/>
              </a:rPr>
              <a:t>Assuming ultimate 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i="1" baseline="-25000">
                <a:latin typeface="Times New Roman" pitchFamily="18" charset="0"/>
              </a:rPr>
              <a:t>T</a:t>
            </a:r>
            <a:r>
              <a:rPr lang="en-US" i="1">
                <a:latin typeface="Times New Roman" pitchFamily="18" charset="0"/>
              </a:rPr>
              <a:t> </a:t>
            </a:r>
          </a:p>
          <a:p>
            <a:pPr eaLnBrk="0" hangingPunct="0"/>
            <a:r>
              <a:rPr lang="en-US">
                <a:latin typeface="Times New Roman" pitchFamily="18" charset="0"/>
              </a:rPr>
              <a:t>resolution </a:t>
            </a:r>
            <a:r>
              <a:rPr lang="en-US">
                <a:latin typeface="Times New Roman" pitchFamily="18" charset="0"/>
                <a:sym typeface="Symbol" pitchFamily="18" charset="2"/>
              </a:rPr>
              <a:t> </a:t>
            </a:r>
            <a:r>
              <a:rPr lang="en-US">
                <a:latin typeface="Times New Roman" pitchFamily="18" charset="0"/>
              </a:rPr>
              <a:t>100 MeV; i.e. </a:t>
            </a:r>
          </a:p>
          <a:p>
            <a:pPr eaLnBrk="0" hangingPunct="0"/>
            <a:r>
              <a:rPr lang="en-US">
                <a:latin typeface="Times New Roman" pitchFamily="18" charset="0"/>
              </a:rPr>
              <a:t>neglecting detector effects</a:t>
            </a:r>
          </a:p>
        </p:txBody>
      </p:sp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152400" y="5034802"/>
            <a:ext cx="4495800" cy="12025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en-US" i="1" dirty="0" err="1">
                <a:latin typeface="Times New Roman" pitchFamily="18" charset="0"/>
              </a:rPr>
              <a:t>p</a:t>
            </a:r>
            <a:r>
              <a:rPr lang="en-US" i="1" baseline="-25000" dirty="0" err="1">
                <a:latin typeface="Times New Roman" pitchFamily="18" charset="0"/>
              </a:rPr>
              <a:t>T</a:t>
            </a:r>
            <a:r>
              <a:rPr lang="en-US" i="1" baseline="-25000" dirty="0">
                <a:latin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</a:rPr>
              <a:t> g</a:t>
            </a:r>
            <a:r>
              <a:rPr lang="en-US" dirty="0">
                <a:latin typeface="Times New Roman" pitchFamily="18" charset="0"/>
              </a:rPr>
              <a:t>ives powerful separation handle provided</a:t>
            </a:r>
          </a:p>
          <a:p>
            <a:pPr eaLnBrk="0" hangingPunct="0"/>
            <a:r>
              <a:rPr lang="en-US" dirty="0">
                <a:latin typeface="Times New Roman" pitchFamily="18" charset="0"/>
              </a:rPr>
              <a:t>that size of </a:t>
            </a:r>
            <a:r>
              <a:rPr lang="en-US" dirty="0" err="1">
                <a:latin typeface="Symbol" pitchFamily="18" charset="2"/>
              </a:rPr>
              <a:t>gg</a:t>
            </a:r>
            <a:r>
              <a:rPr lang="en-US" dirty="0">
                <a:latin typeface="Times New Roman" pitchFamily="18" charset="0"/>
              </a:rPr>
              <a:t> and </a:t>
            </a:r>
            <a:r>
              <a:rPr lang="en-US" dirty="0" err="1">
                <a:latin typeface="Times New Roman" pitchFamily="18" charset="0"/>
              </a:rPr>
              <a:t>pomeron-pomeron</a:t>
            </a:r>
            <a:r>
              <a:rPr lang="en-US" dirty="0">
                <a:latin typeface="Times New Roman" pitchFamily="18" charset="0"/>
              </a:rPr>
              <a:t> cross-sections are not too </a:t>
            </a:r>
            <a:r>
              <a:rPr lang="en-US" dirty="0" smtClean="0">
                <a:latin typeface="Times New Roman" pitchFamily="18" charset="0"/>
              </a:rPr>
              <a:t>large...</a:t>
            </a:r>
            <a:endParaRPr lang="en-US" dirty="0">
              <a:latin typeface="Times New Roman" pitchFamily="18" charset="0"/>
            </a:endParaRPr>
          </a:p>
          <a:p>
            <a:pPr eaLnBrk="0" hangingPunct="0"/>
            <a:r>
              <a:rPr lang="en-US" dirty="0">
                <a:latin typeface="Times New Roman" pitchFamily="18" charset="0"/>
              </a:rPr>
              <a:t>…unless special high-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running.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3491880" y="2492896"/>
            <a:ext cx="1561944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sz="1600" dirty="0">
                <a:sym typeface="Symbol" pitchFamily="18" charset="2"/>
              </a:rPr>
              <a:t></a:t>
            </a:r>
            <a:r>
              <a:rPr lang="en-US" sz="1600" dirty="0"/>
              <a:t>Q</a:t>
            </a:r>
            <a:r>
              <a:rPr lang="en-US" sz="1600" baseline="30000" dirty="0"/>
              <a:t>2</a:t>
            </a:r>
            <a:r>
              <a:rPr lang="en-US" sz="1600" dirty="0">
                <a:sym typeface="Symbol" pitchFamily="18" charset="2"/>
              </a:rPr>
              <a:t> </a:t>
            </a:r>
            <a:r>
              <a:rPr lang="en-US" sz="1600" dirty="0">
                <a:latin typeface="Symbol" pitchFamily="18" charset="2"/>
              </a:rPr>
              <a:t>&lt; </a:t>
            </a:r>
            <a:r>
              <a:rPr lang="en-US" sz="1600" dirty="0"/>
              <a:t>0.01 GeV</a:t>
            </a:r>
            <a:r>
              <a:rPr lang="en-US" sz="1600" baseline="30000" dirty="0"/>
              <a:t>2</a:t>
            </a:r>
            <a:endParaRPr lang="en-US" sz="1600" dirty="0"/>
          </a:p>
        </p:txBody>
      </p:sp>
      <p:sp>
        <p:nvSpPr>
          <p:cNvPr id="36866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781800" y="6477000"/>
            <a:ext cx="2590800" cy="304800"/>
          </a:xfrm>
          <a:noFill/>
        </p:spPr>
        <p:txBody>
          <a:bodyPr/>
          <a:lstStyle/>
          <a:p>
            <a:pPr>
              <a:defRPr/>
            </a:pPr>
            <a:r>
              <a:rPr lang="en-US" b="1" smtClean="0"/>
              <a:t>4/9/2015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Low-x, Sandomierz</a:t>
            </a:r>
            <a:endParaRPr lang="en-US"/>
          </a:p>
        </p:txBody>
      </p:sp>
      <p:sp>
        <p:nvSpPr>
          <p:cNvPr id="21516" name="Text Box 17"/>
          <p:cNvSpPr txBox="1">
            <a:spLocks noChangeArrowheads="1"/>
          </p:cNvSpPr>
          <p:nvPr/>
        </p:nvSpPr>
        <p:spPr bwMode="auto">
          <a:xfrm>
            <a:off x="6592888" y="1824038"/>
            <a:ext cx="2874962" cy="3095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sz="1400">
                <a:latin typeface="Helvetica" pitchFamily="34" charset="0"/>
              </a:rPr>
              <a:t>Phys. Rev. </a:t>
            </a:r>
            <a:r>
              <a:rPr lang="en-US" sz="1400" b="1">
                <a:latin typeface="Helvetica" pitchFamily="34" charset="0"/>
              </a:rPr>
              <a:t>D63 </a:t>
            </a:r>
            <a:r>
              <a:rPr lang="en-US" sz="1400">
                <a:latin typeface="Helvetica" pitchFamily="34" charset="0"/>
              </a:rPr>
              <a:t>(2001) 071502(R)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779912" y="4098558"/>
            <a:ext cx="1988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0099"/>
                </a:solidFill>
              </a:rPr>
              <a:t>Diffraction b=4 GeV</a:t>
            </a:r>
            <a:r>
              <a:rPr lang="en-US" sz="1600" baseline="30000" dirty="0" smtClean="0">
                <a:solidFill>
                  <a:srgbClr val="CC0099"/>
                </a:solidFill>
              </a:rPr>
              <a:t>-2</a:t>
            </a:r>
            <a:endParaRPr lang="en-US" sz="1600" baseline="300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33</a:t>
            </a:fld>
            <a:endParaRPr lang="fr-BE"/>
          </a:p>
        </p:txBody>
      </p:sp>
      <p:pic>
        <p:nvPicPr>
          <p:cNvPr id="5" name="Image 4" descr="Capture d’écran 2015-08-17 à 12.12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47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6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1187624" y="-171400"/>
            <a:ext cx="6624736" cy="86409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/>
              <a:t>LHC as a </a:t>
            </a:r>
            <a:r>
              <a:rPr lang="en-US" sz="4000" dirty="0" err="1" smtClean="0">
                <a:latin typeface="Symbol" pitchFamily="18" charset="2"/>
              </a:rPr>
              <a:t>gg</a:t>
            </a:r>
            <a:r>
              <a:rPr lang="en-US" sz="4000" dirty="0" smtClean="0"/>
              <a:t> collider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Low-x, Sandomierz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0831C-68C6-4A32-8213-4D5B74FEB7C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505" y="620688"/>
            <a:ext cx="78009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ZoneTexte 6"/>
          <p:cNvSpPr txBox="1">
            <a:spLocks noChangeArrowheads="1"/>
          </p:cNvSpPr>
          <p:nvPr/>
        </p:nvSpPr>
        <p:spPr bwMode="auto">
          <a:xfrm>
            <a:off x="35496" y="836712"/>
            <a:ext cx="4206875" cy="3698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Equivalent photon approximation (EPA)</a:t>
            </a:r>
          </a:p>
        </p:txBody>
      </p:sp>
      <p:sp>
        <p:nvSpPr>
          <p:cNvPr id="19464" name="ZoneTexte 7"/>
          <p:cNvSpPr txBox="1">
            <a:spLocks noChangeArrowheads="1"/>
          </p:cNvSpPr>
          <p:nvPr/>
        </p:nvSpPr>
        <p:spPr bwMode="auto">
          <a:xfrm>
            <a:off x="35496" y="3481189"/>
            <a:ext cx="3240360" cy="523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…introduced to major event generators as </a:t>
            </a:r>
            <a:r>
              <a:rPr lang="en-US" sz="1400" dirty="0" err="1"/>
              <a:t>Madgraph</a:t>
            </a:r>
            <a:r>
              <a:rPr lang="en-US" sz="1400" dirty="0"/>
              <a:t>, </a:t>
            </a:r>
            <a:r>
              <a:rPr lang="en-US" sz="1400" dirty="0" err="1"/>
              <a:t>Pythia</a:t>
            </a:r>
            <a:r>
              <a:rPr lang="en-US" sz="1400" dirty="0"/>
              <a:t>, Sherpa, </a:t>
            </a:r>
            <a:r>
              <a:rPr lang="en-US" sz="1400" dirty="0" err="1"/>
              <a:t>Calchep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solidFill>
            <a:srgbClr val="9FB8CD"/>
          </a:solidFill>
        </p:spPr>
        <p:txBody>
          <a:bodyPr/>
          <a:lstStyle/>
          <a:p>
            <a:r>
              <a:rPr lang="fr-FR" dirty="0" smtClean="0"/>
              <a:t>EPA and absorption corrections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467545" y="1701963"/>
            <a:ext cx="81369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EPA assumes </a:t>
            </a:r>
            <a:r>
              <a:rPr lang="en-US" b="1" dirty="0" smtClean="0"/>
              <a:t>full</a:t>
            </a:r>
            <a:r>
              <a:rPr lang="en-US" dirty="0" smtClean="0"/>
              <a:t> factorization of the long range (-&gt; photon fluxes) and short range (-&gt; 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fusion) physics; values of the impact parameter b are the best check of a regime one works with –  they are different for the proton elastic and dissociative cases, though the flux </a:t>
            </a:r>
            <a:r>
              <a:rPr lang="en-US" b="1" dirty="0" smtClean="0"/>
              <a:t>b</a:t>
            </a:r>
            <a:r>
              <a:rPr lang="en-US" dirty="0" smtClean="0"/>
              <a:t> dependence is similar, </a:t>
            </a:r>
            <a:r>
              <a:rPr lang="en-US" dirty="0" err="1" smtClean="0">
                <a:solidFill>
                  <a:srgbClr val="FF0000"/>
                </a:solidFill>
              </a:rPr>
              <a:t>dn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  <a:sym typeface="Symbol"/>
              </a:rPr>
              <a:t>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bdb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If one takes the 8 </a:t>
            </a:r>
            <a:r>
              <a:rPr lang="en-US" dirty="0" err="1" smtClean="0"/>
              <a:t>TeV</a:t>
            </a:r>
            <a:r>
              <a:rPr lang="en-US" dirty="0" smtClean="0"/>
              <a:t> beam and x=0.01 (corresponding to W=160 </a:t>
            </a:r>
            <a:r>
              <a:rPr lang="en-US" dirty="0" err="1" smtClean="0"/>
              <a:t>GeV</a:t>
            </a:r>
            <a:r>
              <a:rPr lang="en-US" dirty="0" smtClean="0"/>
              <a:t>) than:</a:t>
            </a:r>
          </a:p>
          <a:p>
            <a:endParaRPr lang="en-US" dirty="0"/>
          </a:p>
          <a:p>
            <a:r>
              <a:rPr lang="en-US" dirty="0" smtClean="0"/>
              <a:t>Elastic: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max</a:t>
            </a:r>
            <a:r>
              <a:rPr lang="en-US" dirty="0" smtClean="0"/>
              <a:t> ≈ 20 </a:t>
            </a:r>
            <a:r>
              <a:rPr lang="en-US" dirty="0" err="1" smtClean="0"/>
              <a:t>fm</a:t>
            </a:r>
            <a:r>
              <a:rPr lang="en-US" dirty="0" smtClean="0"/>
              <a:t> and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min</a:t>
            </a:r>
            <a:r>
              <a:rPr lang="en-US" dirty="0" smtClean="0"/>
              <a:t> </a:t>
            </a:r>
            <a:r>
              <a:rPr lang="en-US" dirty="0"/>
              <a:t>≈ 0.6 </a:t>
            </a:r>
            <a:r>
              <a:rPr lang="en-US" dirty="0" err="1"/>
              <a:t>fm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Inelastic (dissociative): typ. </a:t>
            </a:r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baseline="-25000" dirty="0" err="1">
                <a:solidFill>
                  <a:srgbClr val="FF0000"/>
                </a:solidFill>
              </a:rPr>
              <a:t>max</a:t>
            </a:r>
            <a:r>
              <a:rPr lang="en-US" dirty="0">
                <a:solidFill>
                  <a:srgbClr val="FF0000"/>
                </a:solidFill>
              </a:rPr>
              <a:t> ≈ </a:t>
            </a:r>
            <a:r>
              <a:rPr lang="en-US" dirty="0" smtClean="0">
                <a:solidFill>
                  <a:srgbClr val="FF0000"/>
                </a:solidFill>
              </a:rPr>
              <a:t>0.1 </a:t>
            </a:r>
            <a:r>
              <a:rPr lang="en-US" dirty="0" err="1">
                <a:solidFill>
                  <a:srgbClr val="FF0000"/>
                </a:solidFill>
              </a:rPr>
              <a:t>fm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</a:t>
            </a:r>
            <a:r>
              <a:rPr lang="en-US" dirty="0" err="1"/>
              <a:t>b</a:t>
            </a:r>
            <a:r>
              <a:rPr lang="en-US" baseline="-25000" dirty="0" err="1"/>
              <a:t>min</a:t>
            </a:r>
            <a:r>
              <a:rPr lang="en-US" dirty="0"/>
              <a:t> ≈ </a:t>
            </a:r>
            <a:r>
              <a:rPr lang="en-US" dirty="0" smtClean="0"/>
              <a:t>0.01 </a:t>
            </a:r>
            <a:r>
              <a:rPr lang="en-US" dirty="0" err="1"/>
              <a:t>fm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two-photon exchange one deals with two impact parameters, so one can approximate b ≈ b</a:t>
            </a:r>
            <a:r>
              <a:rPr lang="en-US" baseline="-25000" dirty="0" smtClean="0"/>
              <a:t>1</a:t>
            </a:r>
            <a:r>
              <a:rPr lang="en-US" dirty="0" smtClean="0"/>
              <a:t> + b</a:t>
            </a:r>
            <a:r>
              <a:rPr lang="en-US" baseline="-25000" dirty="0" smtClean="0"/>
              <a:t>2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13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solidFill>
            <a:srgbClr val="9FB8CD"/>
          </a:solidFill>
        </p:spPr>
        <p:txBody>
          <a:bodyPr/>
          <a:lstStyle/>
          <a:p>
            <a:r>
              <a:rPr lang="fr-FR" dirty="0" smtClean="0"/>
              <a:t>EPA and absorption corrections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467545" y="1196752"/>
            <a:ext cx="8136903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For two-photon exchange one deals with two impact parameters, hence one can approximate b ≈ b</a:t>
            </a:r>
            <a:r>
              <a:rPr lang="en-US" baseline="-25000" dirty="0" smtClean="0"/>
              <a:t>1</a:t>
            </a:r>
            <a:r>
              <a:rPr lang="en-US" dirty="0" smtClean="0"/>
              <a:t> + b</a:t>
            </a:r>
            <a:r>
              <a:rPr lang="en-US" baseline="-25000" dirty="0" smtClean="0"/>
              <a:t>2</a:t>
            </a:r>
          </a:p>
          <a:p>
            <a:endParaRPr lang="en-US" dirty="0" smtClean="0"/>
          </a:p>
          <a:p>
            <a:r>
              <a:rPr lang="en-US" dirty="0" smtClean="0"/>
              <a:t>Therefore, relatively </a:t>
            </a:r>
            <a:r>
              <a:rPr lang="en-US" u="sng" dirty="0" smtClean="0"/>
              <a:t>small</a:t>
            </a:r>
            <a:r>
              <a:rPr lang="en-US" dirty="0" smtClean="0"/>
              <a:t> absorption are expected both for fully exclusive (elastic-elastic) as well as single dissociative SD (2x elastic-inelastic) and </a:t>
            </a:r>
            <a:r>
              <a:rPr lang="en-US" b="1" dirty="0" smtClean="0"/>
              <a:t>BIG</a:t>
            </a:r>
            <a:r>
              <a:rPr lang="en-US" dirty="0" smtClean="0"/>
              <a:t> one for DD case (inelastic-inelastic)</a:t>
            </a:r>
          </a:p>
          <a:p>
            <a:endParaRPr lang="en-US" dirty="0"/>
          </a:p>
          <a:p>
            <a:r>
              <a:rPr lang="en-US" dirty="0" smtClean="0"/>
              <a:t>Three important comments regarding ‘test-bench’ two-photon lepton pair exclusive production: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Lepton </a:t>
            </a:r>
            <a:r>
              <a:rPr lang="en-US" dirty="0" err="1" smtClean="0"/>
              <a:t>acoplanarity</a:t>
            </a:r>
            <a:r>
              <a:rPr lang="en-US" dirty="0" smtClean="0"/>
              <a:t> is a good measure of the relevant impact parameters involved; if there is significant absorption it must distort the </a:t>
            </a:r>
            <a:r>
              <a:rPr lang="en-US" dirty="0" err="1" smtClean="0"/>
              <a:t>acoplanarity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Absorption should increase with increase of W (since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max</a:t>
            </a:r>
            <a:r>
              <a:rPr lang="en-US" dirty="0" smtClean="0"/>
              <a:t> decreases)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Fully exclusive pairs die fast with increasing pair </a:t>
            </a:r>
            <a:r>
              <a:rPr lang="en-US" dirty="0" err="1" smtClean="0"/>
              <a:t>pT</a:t>
            </a:r>
            <a:r>
              <a:rPr lang="en-US" dirty="0" smtClean="0"/>
              <a:t>; so above 1 </a:t>
            </a:r>
            <a:r>
              <a:rPr lang="en-US" dirty="0" err="1" smtClean="0"/>
              <a:t>GeV</a:t>
            </a:r>
            <a:r>
              <a:rPr lang="en-US" dirty="0" smtClean="0"/>
              <a:t>/c one is left with SD+DD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54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Part II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4/9/2015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Low-x, Sandomierz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1475656" y="3039343"/>
            <a:ext cx="5947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Two-photon lepton pair exclusive production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6858000" cy="762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3600" b="1" dirty="0" smtClean="0"/>
              <a:t>Exclusive </a:t>
            </a:r>
            <a:r>
              <a:rPr lang="en-US" sz="3600" b="1" dirty="0" err="1" smtClean="0">
                <a:latin typeface="Symbol" pitchFamily="18" charset="2"/>
              </a:rPr>
              <a:t>gg</a:t>
            </a:r>
            <a:r>
              <a:rPr lang="en-US" sz="3600" b="1" dirty="0" smtClean="0">
                <a:latin typeface="Symbol" pitchFamily="18" charset="2"/>
              </a:rPr>
              <a:t> </a:t>
            </a:r>
            <a:r>
              <a:rPr lang="en-US" sz="3600" b="1" dirty="0" smtClean="0">
                <a:latin typeface="Symbol" pitchFamily="18" charset="2"/>
                <a:sym typeface="Symbol" pitchFamily="18" charset="2"/>
              </a:rPr>
              <a:t> </a:t>
            </a:r>
            <a:r>
              <a:rPr lang="en-US" sz="3600" b="1" dirty="0" err="1" smtClean="0">
                <a:latin typeface="Symbol" pitchFamily="18" charset="2"/>
              </a:rPr>
              <a:t>m</a:t>
            </a:r>
            <a:r>
              <a:rPr lang="en-US" sz="3600" b="1" baseline="30000" dirty="0" err="1" smtClean="0">
                <a:latin typeface="Symbol" pitchFamily="18" charset="2"/>
              </a:rPr>
              <a:t>+</a:t>
            </a:r>
            <a:r>
              <a:rPr lang="en-US" sz="3600" b="1" dirty="0" err="1" smtClean="0">
                <a:latin typeface="Symbol" pitchFamily="18" charset="2"/>
              </a:rPr>
              <a:t>m</a:t>
            </a:r>
            <a:r>
              <a:rPr lang="en-US" sz="3600" b="1" baseline="30000" dirty="0" smtClean="0">
                <a:latin typeface="Symbol" pitchFamily="18" charset="2"/>
              </a:rPr>
              <a:t>-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4/9/2015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Low-x, Sandomierz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05C07-FFB4-406E-913E-1C0EB17EBA5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8638" y="914400"/>
            <a:ext cx="30781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304800" y="692696"/>
            <a:ext cx="5715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The first measurement focus on the </a:t>
            </a:r>
            <a:r>
              <a:rPr lang="en-US" dirty="0" err="1"/>
              <a:t>dimuon</a:t>
            </a:r>
            <a:r>
              <a:rPr lang="en-US" dirty="0"/>
              <a:t> </a:t>
            </a:r>
          </a:p>
          <a:p>
            <a:r>
              <a:rPr lang="en-US" dirty="0"/>
              <a:t>channel – standard candle:</a:t>
            </a:r>
          </a:p>
          <a:p>
            <a:endParaRPr lang="en-US" sz="1000" dirty="0"/>
          </a:p>
          <a:p>
            <a:r>
              <a:rPr lang="en-US" dirty="0"/>
              <a:t>* </a:t>
            </a:r>
            <a:r>
              <a:rPr lang="en-US" b="1" i="1" dirty="0"/>
              <a:t>Pure QED process:</a:t>
            </a:r>
          </a:p>
          <a:p>
            <a:r>
              <a:rPr lang="en-US" dirty="0"/>
              <a:t>	- No PDF to account for</a:t>
            </a:r>
          </a:p>
          <a:p>
            <a:r>
              <a:rPr lang="en-US" dirty="0"/>
              <a:t>	- Small theoretical uncertainties</a:t>
            </a:r>
          </a:p>
          <a:p>
            <a:endParaRPr lang="en-US" sz="1000" dirty="0"/>
          </a:p>
          <a:p>
            <a:r>
              <a:rPr lang="en-US" dirty="0"/>
              <a:t>* </a:t>
            </a:r>
            <a:r>
              <a:rPr lang="en-US" b="1" i="1" dirty="0"/>
              <a:t>Striking kinematic distributions:</a:t>
            </a:r>
          </a:p>
          <a:p>
            <a:r>
              <a:rPr lang="en-US" dirty="0"/>
              <a:t>	- due to very small </a:t>
            </a:r>
            <a:r>
              <a:rPr lang="en-US" dirty="0" err="1"/>
              <a:t>virtuality</a:t>
            </a:r>
            <a:r>
              <a:rPr lang="en-US" dirty="0"/>
              <a:t> of the exchanged </a:t>
            </a:r>
          </a:p>
          <a:p>
            <a:r>
              <a:rPr lang="en-US" dirty="0"/>
              <a:t>	photons</a:t>
            </a:r>
          </a:p>
          <a:p>
            <a:endParaRPr lang="en-US" sz="1000" dirty="0"/>
          </a:p>
          <a:p>
            <a:r>
              <a:rPr lang="en-US" dirty="0"/>
              <a:t>* measured in previous experiments to be in</a:t>
            </a:r>
          </a:p>
          <a:p>
            <a:r>
              <a:rPr lang="en-US" dirty="0"/>
              <a:t>agreement with the ME </a:t>
            </a:r>
            <a:r>
              <a:rPr lang="en-US" b="1" i="1" dirty="0"/>
              <a:t>LPAIR generator</a:t>
            </a:r>
          </a:p>
          <a:p>
            <a:endParaRPr lang="en-US" b="1" i="1" dirty="0"/>
          </a:p>
          <a:p>
            <a:endParaRPr lang="en-US" b="1" i="1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Largest background arises </a:t>
            </a:r>
          </a:p>
          <a:p>
            <a:r>
              <a:rPr lang="en-US" dirty="0"/>
              <a:t>from </a:t>
            </a:r>
            <a:r>
              <a:rPr lang="en-US" i="1" dirty="0"/>
              <a:t>semi-exclusive</a:t>
            </a:r>
            <a:r>
              <a:rPr lang="en-US" dirty="0"/>
              <a:t> </a:t>
            </a:r>
            <a:r>
              <a:rPr lang="en-US" b="1" dirty="0"/>
              <a:t>two-photon</a:t>
            </a:r>
          </a:p>
          <a:p>
            <a:r>
              <a:rPr lang="en-US" dirty="0"/>
              <a:t>production due to single and </a:t>
            </a:r>
          </a:p>
          <a:p>
            <a:r>
              <a:rPr lang="en-US" dirty="0"/>
              <a:t>double proton dissociative </a:t>
            </a:r>
          </a:p>
          <a:p>
            <a:r>
              <a:rPr lang="en-US" dirty="0"/>
              <a:t>(or inelastic) photon exchange:</a:t>
            </a:r>
          </a:p>
        </p:txBody>
      </p:sp>
      <p:pic>
        <p:nvPicPr>
          <p:cNvPr id="174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8575" y="4149080"/>
            <a:ext cx="5076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8"/>
          <p:cNvCxnSpPr/>
          <p:nvPr/>
        </p:nvCxnSpPr>
        <p:spPr>
          <a:xfrm>
            <a:off x="3150840" y="6381328"/>
            <a:ext cx="358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7236296" y="4437112"/>
            <a:ext cx="0" cy="129614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5" descr="CMS-2e-2mu-evt-394010457-3D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603430" y="44624"/>
            <a:ext cx="6225154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Question:  How to select  exclusive events in high pileup environment?  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15127</TotalTime>
  <Words>2014</Words>
  <Application>Microsoft Macintosh PowerPoint</Application>
  <PresentationFormat>Présentation à l'écran (4:3)</PresentationFormat>
  <Paragraphs>311</Paragraphs>
  <Slides>33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33</vt:i4>
      </vt:variant>
    </vt:vector>
  </HeadingPairs>
  <TitlesOfParts>
    <vt:vector size="38" baseType="lpstr">
      <vt:lpstr>Thème Office</vt:lpstr>
      <vt:lpstr>1_Origin</vt:lpstr>
      <vt:lpstr>Picture</vt:lpstr>
      <vt:lpstr>Equation</vt:lpstr>
      <vt:lpstr>…quation</vt:lpstr>
      <vt:lpstr>gg Physics at the LHC with CMS</vt:lpstr>
      <vt:lpstr>Outline</vt:lpstr>
      <vt:lpstr>Présentation PowerPoint</vt:lpstr>
      <vt:lpstr>LHC as a gg collider</vt:lpstr>
      <vt:lpstr>EPA and absorption corrections</vt:lpstr>
      <vt:lpstr>EPA and absorption corrections</vt:lpstr>
      <vt:lpstr>Part II</vt:lpstr>
      <vt:lpstr>Exclusive gg  m+m-</vt:lpstr>
      <vt:lpstr>Présentation PowerPoint</vt:lpstr>
      <vt:lpstr>Présentation PowerPoint</vt:lpstr>
      <vt:lpstr>Exclusivity conditions</vt:lpstr>
      <vt:lpstr>mm calibration candle</vt:lpstr>
      <vt:lpstr>Présentation PowerPoint</vt:lpstr>
      <vt:lpstr>Présentation PowerPoint</vt:lpstr>
      <vt:lpstr>Conclusions for absorption and and gg -&gt; WW</vt:lpstr>
      <vt:lpstr>8 TeV update</vt:lpstr>
      <vt:lpstr>8 TeV update</vt:lpstr>
      <vt:lpstr>Part III</vt:lpstr>
      <vt:lpstr>WW pair production @ LHC</vt:lpstr>
      <vt:lpstr>     about same time…</vt:lpstr>
      <vt:lpstr>Notation</vt:lpstr>
      <vt:lpstr>Repeat: EPA and gg -&gt; WW</vt:lpstr>
      <vt:lpstr>WW exclusive signal candidates</vt:lpstr>
      <vt:lpstr>SM signal region (0 extra tracks, pT(em)&gt;30 GeV)</vt:lpstr>
      <vt:lpstr>8 TeV Results</vt:lpstr>
      <vt:lpstr>AQGCs</vt:lpstr>
      <vt:lpstr>Summary: Results for anomalous WWgg coupling </vt:lpstr>
      <vt:lpstr>Next step…</vt:lpstr>
      <vt:lpstr>Présentation PowerPoint</vt:lpstr>
      <vt:lpstr>Présentation PowerPoint</vt:lpstr>
      <vt:lpstr>LHC as a gg collider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krzysztof</dc:creator>
  <cp:lastModifiedBy>Krzysztof Piotrzkowski</cp:lastModifiedBy>
  <cp:revision>177</cp:revision>
  <dcterms:created xsi:type="dcterms:W3CDTF">2009-01-13T14:02:00Z</dcterms:created>
  <dcterms:modified xsi:type="dcterms:W3CDTF">2015-09-04T07:22:02Z</dcterms:modified>
</cp:coreProperties>
</file>