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0" r:id="rId3"/>
    <p:sldId id="269" r:id="rId4"/>
    <p:sldId id="263" r:id="rId5"/>
    <p:sldId id="264" r:id="rId6"/>
    <p:sldId id="265" r:id="rId7"/>
    <p:sldId id="272" r:id="rId8"/>
    <p:sldId id="267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5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05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eblanco:cernbox:CERN:BE-ICS:BE-ICS-PCS:PLC_Support:PLCS_at_CER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eblanco:cernbox:CERN:BE-ICS:BE-ICS-PCS:PLC_Support:PLCS_at_CER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eblanco:cernbox:CERN:BE-ICS:BE-ICS-PCS:PLC_Support:PLCS_at_CER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PLCS per domain (</a:t>
            </a:r>
            <a:r>
              <a:rPr lang="en-US" dirty="0" smtClean="0"/>
              <a:t>Total</a:t>
            </a:r>
            <a:r>
              <a:rPr lang="en-US" baseline="0" dirty="0" smtClean="0"/>
              <a:t> &gt; </a:t>
            </a:r>
            <a:r>
              <a:rPr lang="en-US" dirty="0" smtClean="0"/>
              <a:t>2000)</a:t>
            </a:r>
            <a:endParaRPr lang="en-US" dirty="0"/>
          </a:p>
        </c:rich>
      </c:tx>
      <c:layout>
        <c:manualLayout>
          <c:xMode val="edge"/>
          <c:yMode val="edge"/>
          <c:x val="0.241318008636017"/>
          <c:y val="0.0241286863270777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'TOTALS Domain'!$B$1</c:f>
              <c:strCache>
                <c:ptCount val="1"/>
                <c:pt idx="0">
                  <c:v>PLCs</c:v>
                </c:pt>
              </c:strCache>
            </c:strRef>
          </c:tx>
          <c:invertIfNegative val="0"/>
          <c:dPt>
            <c:idx val="0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'TOTALS Domain'!$A$2:$A$14</c:f>
              <c:strCache>
                <c:ptCount val="13"/>
                <c:pt idx="0">
                  <c:v>VACUUM</c:v>
                </c:pt>
                <c:pt idx="1">
                  <c:v>COOLING</c:v>
                </c:pt>
                <c:pt idx="2">
                  <c:v>HVAC (VENTILATION)</c:v>
                </c:pt>
                <c:pt idx="3">
                  <c:v>CRYOGENICS</c:v>
                </c:pt>
                <c:pt idx="4">
                  <c:v>ACCESS CONTROL</c:v>
                </c:pt>
                <c:pt idx="5">
                  <c:v>RF</c:v>
                </c:pt>
                <c:pt idx="6">
                  <c:v>INTERLOCKS</c:v>
                </c:pt>
                <c:pt idx="7">
                  <c:v>BEAM DUMP</c:v>
                </c:pt>
                <c:pt idx="8">
                  <c:v>REMOTE RESETS</c:v>
                </c:pt>
                <c:pt idx="9">
                  <c:v>ALARMS</c:v>
                </c:pt>
                <c:pt idx="10">
                  <c:v>ELECTRICAL DIST.</c:v>
                </c:pt>
                <c:pt idx="11">
                  <c:v>POWER CONVERTERS</c:v>
                </c:pt>
                <c:pt idx="12">
                  <c:v>GAS</c:v>
                </c:pt>
              </c:strCache>
            </c:strRef>
          </c:cat>
          <c:val>
            <c:numRef>
              <c:f>'TOTALS Domain'!$B$2:$B$14</c:f>
              <c:numCache>
                <c:formatCode>General</c:formatCode>
                <c:ptCount val="13"/>
                <c:pt idx="0">
                  <c:v>470.0</c:v>
                </c:pt>
                <c:pt idx="1">
                  <c:v>291.0</c:v>
                </c:pt>
                <c:pt idx="2">
                  <c:v>239.0</c:v>
                </c:pt>
                <c:pt idx="3">
                  <c:v>217.0</c:v>
                </c:pt>
                <c:pt idx="4">
                  <c:v>163.0</c:v>
                </c:pt>
                <c:pt idx="5">
                  <c:v>163.0</c:v>
                </c:pt>
                <c:pt idx="6">
                  <c:v>117.0</c:v>
                </c:pt>
                <c:pt idx="7">
                  <c:v>87.0</c:v>
                </c:pt>
                <c:pt idx="8">
                  <c:v>84.0</c:v>
                </c:pt>
                <c:pt idx="9">
                  <c:v>42.0</c:v>
                </c:pt>
                <c:pt idx="10">
                  <c:v>40.0</c:v>
                </c:pt>
                <c:pt idx="11">
                  <c:v>39.0</c:v>
                </c:pt>
                <c:pt idx="12">
                  <c:v>35.0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9294904"/>
        <c:axId val="-2033696584"/>
      </c:barChart>
      <c:catAx>
        <c:axId val="-203929490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-2033696584"/>
        <c:crosses val="autoZero"/>
        <c:auto val="1"/>
        <c:lblAlgn val="ctr"/>
        <c:lblOffset val="100"/>
        <c:noMultiLvlLbl val="0"/>
      </c:catAx>
      <c:valAx>
        <c:axId val="-2033696584"/>
        <c:scaling>
          <c:orientation val="minMax"/>
          <c:max val="5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392949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1866792978831"/>
          <c:y val="0.0636848502017971"/>
          <c:w val="0.521278688757112"/>
          <c:h val="0.8169775260046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Siemens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0.00933109289139707"/>
                  <c:y val="-0.00984817271161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0471698113207547"/>
                  <c:y val="-0.008474576271186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Accelerator</c:v>
                </c:pt>
                <c:pt idx="1">
                  <c:v>Experimental  areas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1300.0</c:v>
                </c:pt>
                <c:pt idx="1">
                  <c:v>120.0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Schneider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0"/>
              <c:layout>
                <c:manualLayout>
                  <c:x val="0.036009201780108"/>
                  <c:y val="-0.02916454926645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41509433962264"/>
                  <c:y val="-0.01977401129943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Accelerator</c:v>
                </c:pt>
                <c:pt idx="1">
                  <c:v>Experimental  areas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455.0</c:v>
                </c:pt>
                <c:pt idx="1">
                  <c:v>45.0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890761224"/>
        <c:axId val="-1890758216"/>
        <c:axId val="0"/>
      </c:bar3DChart>
      <c:catAx>
        <c:axId val="-18907612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-1890758216"/>
        <c:crosses val="autoZero"/>
        <c:auto val="1"/>
        <c:lblAlgn val="ctr"/>
        <c:lblOffset val="100"/>
        <c:noMultiLvlLbl val="0"/>
      </c:catAx>
      <c:valAx>
        <c:axId val="-1890758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89076122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>
                <a:solidFill>
                  <a:srgbClr val="FF0000"/>
                </a:solidFill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600">
                <a:solidFill>
                  <a:srgbClr val="0000FF"/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0.353431062449013"/>
          <c:y val="0.116152347354615"/>
          <c:w val="0.22441212111784"/>
          <c:h val="0.197751679345167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400">
          <a:latin typeface="Corbel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>
                <a:solidFill>
                  <a:srgbClr val="FF0000"/>
                </a:solidFill>
              </a:defRPr>
            </a:pPr>
            <a:r>
              <a:rPr lang="en-US" dirty="0" smtClean="0">
                <a:solidFill>
                  <a:srgbClr val="FF0000"/>
                </a:solidFill>
              </a:rPr>
              <a:t>SIEMENS</a:t>
            </a:r>
            <a:endParaRPr lang="en-US" dirty="0">
              <a:solidFill>
                <a:srgbClr val="FF0000"/>
              </a:solidFill>
            </a:endParaRPr>
          </a:p>
        </c:rich>
      </c:tx>
      <c:layout>
        <c:manualLayout>
          <c:xMode val="edge"/>
          <c:yMode val="edge"/>
          <c:x val="0.677591596861735"/>
          <c:y val="0.0416966258565045"/>
        </c:manualLayout>
      </c:layout>
      <c:overlay val="1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00536317331698162"/>
          <c:y val="0.244412581780967"/>
          <c:w val="0.649374118453964"/>
          <c:h val="0.755587418219033"/>
        </c:manualLayout>
      </c:layout>
      <c:pie3DChart>
        <c:varyColors val="1"/>
        <c:ser>
          <c:idx val="0"/>
          <c:order val="0"/>
          <c:dLbls>
            <c:dLbl>
              <c:idx val="3"/>
              <c:layout>
                <c:manualLayout>
                  <c:x val="-0.0826883202099737"/>
                  <c:y val="-0.02778798483522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'TOTALS HW owner'!$C$28:$G$28</c:f>
              <c:strCache>
                <c:ptCount val="5"/>
                <c:pt idx="0">
                  <c:v>S7-400</c:v>
                </c:pt>
                <c:pt idx="1">
                  <c:v>S7-300</c:v>
                </c:pt>
                <c:pt idx="2">
                  <c:v>S7-200</c:v>
                </c:pt>
                <c:pt idx="3">
                  <c:v>S7-1500</c:v>
                </c:pt>
                <c:pt idx="4">
                  <c:v>S7-1200</c:v>
                </c:pt>
              </c:strCache>
            </c:strRef>
          </c:cat>
          <c:val>
            <c:numRef>
              <c:f>'TOTALS HW owner'!$C$29:$G$29</c:f>
              <c:numCache>
                <c:formatCode>0%</c:formatCode>
                <c:ptCount val="5"/>
                <c:pt idx="0">
                  <c:v>0.147919876733436</c:v>
                </c:pt>
                <c:pt idx="1">
                  <c:v>0.684899845916795</c:v>
                </c:pt>
                <c:pt idx="2">
                  <c:v>0.138674884437596</c:v>
                </c:pt>
                <c:pt idx="3">
                  <c:v>0.00847457627118644</c:v>
                </c:pt>
                <c:pt idx="4">
                  <c:v>0.0200308166409861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5318880153122"/>
          <c:y val="0.209797815922295"/>
          <c:w val="0.285326270807843"/>
          <c:h val="0.645927168330076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>
                <a:solidFill>
                  <a:srgbClr val="0000FF"/>
                </a:solidFill>
              </a:defRPr>
            </a:pPr>
            <a:r>
              <a:rPr lang="en-US" dirty="0" smtClean="0">
                <a:solidFill>
                  <a:srgbClr val="0000FF"/>
                </a:solidFill>
              </a:rPr>
              <a:t>SCHNEIDER</a:t>
            </a:r>
            <a:endParaRPr lang="en-US" dirty="0">
              <a:solidFill>
                <a:srgbClr val="0000FF"/>
              </a:solidFill>
            </a:endParaRPr>
          </a:p>
        </c:rich>
      </c:tx>
      <c:layout>
        <c:manualLayout>
          <c:xMode val="edge"/>
          <c:yMode val="edge"/>
          <c:x val="0.704207759800518"/>
          <c:y val="0.132650266958095"/>
        </c:manualLayout>
      </c:layout>
      <c:overlay val="1"/>
    </c:title>
    <c:autoTitleDeleted val="0"/>
    <c:view3D>
      <c:rotX val="31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768099300087489"/>
          <c:y val="0.289037711094894"/>
          <c:w val="0.613478883793534"/>
          <c:h val="0.710962288905106"/>
        </c:manualLayout>
      </c:layout>
      <c:pie3DChart>
        <c:varyColors val="1"/>
        <c:ser>
          <c:idx val="0"/>
          <c:order val="0"/>
          <c:dLbls>
            <c:dLbl>
              <c:idx val="3"/>
              <c:layout>
                <c:manualLayout>
                  <c:x val="-0.00125019924406344"/>
                  <c:y val="-0.03355584004039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'TOTALS HW owner'!$H$28:$L$28</c:f>
              <c:strCache>
                <c:ptCount val="5"/>
                <c:pt idx="0">
                  <c:v>PREMIUM</c:v>
                </c:pt>
                <c:pt idx="1">
                  <c:v>QUANTUM</c:v>
                </c:pt>
                <c:pt idx="2">
                  <c:v>M340</c:v>
                </c:pt>
                <c:pt idx="3">
                  <c:v>M580</c:v>
                </c:pt>
                <c:pt idx="4">
                  <c:v>Twido</c:v>
                </c:pt>
              </c:strCache>
            </c:strRef>
          </c:cat>
          <c:val>
            <c:numRef>
              <c:f>'TOTALS HW owner'!$H$30:$L$30</c:f>
              <c:numCache>
                <c:formatCode>0%</c:formatCode>
                <c:ptCount val="5"/>
                <c:pt idx="0">
                  <c:v>0.701098901098901</c:v>
                </c:pt>
                <c:pt idx="1">
                  <c:v>0.0549450549450549</c:v>
                </c:pt>
                <c:pt idx="2">
                  <c:v>0.0021978021978022</c:v>
                </c:pt>
                <c:pt idx="3">
                  <c:v>0.0571428571428571</c:v>
                </c:pt>
                <c:pt idx="4">
                  <c:v>0.184615384615385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9060584852321"/>
          <c:y val="0.322831513271157"/>
          <c:w val="0.237671372796177"/>
          <c:h val="0.636939261981325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9162F-7302-3F46-9486-6A0AF216741E}" type="datetimeFigureOut">
              <a:rPr lang="en-US" smtClean="0"/>
              <a:t>05.10.17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1B4CB-CE35-4D40-B517-F57ED695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7406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70712-8281-5447-BFE6-071768DF46C5}" type="datetimeFigureOut">
              <a:rPr lang="en-US" smtClean="0"/>
              <a:t>05.10.17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CD55D-2E94-574A-A1C3-077ADD658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399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LECTRICAL DISTRIBUTION  (Joao </a:t>
            </a:r>
            <a:r>
              <a:rPr lang="en-US" dirty="0" err="1" smtClean="0"/>
              <a:t>Letra</a:t>
            </a:r>
            <a:r>
              <a:rPr lang="en-US" dirty="0" smtClean="0"/>
              <a:t> </a:t>
            </a:r>
            <a:r>
              <a:rPr lang="en-US" dirty="0" err="1" smtClean="0"/>
              <a:t>Simoes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===========================================</a:t>
            </a:r>
          </a:p>
          <a:p>
            <a:r>
              <a:rPr lang="en-US" dirty="0" smtClean="0"/>
              <a:t>Our PLCs are mainly divided in these areas:</a:t>
            </a:r>
          </a:p>
          <a:p>
            <a:r>
              <a:rPr lang="en-US" dirty="0" smtClean="0"/>
              <a:t>- Auto-transfer (3x) </a:t>
            </a:r>
          </a:p>
          <a:p>
            <a:r>
              <a:rPr lang="en-US" dirty="0" smtClean="0"/>
              <a:t>- Diesels (13x)</a:t>
            </a:r>
          </a:p>
          <a:p>
            <a:r>
              <a:rPr lang="en-US" dirty="0" smtClean="0"/>
              <a:t>- PLC Interlock (1x)</a:t>
            </a:r>
          </a:p>
          <a:p>
            <a:r>
              <a:rPr lang="en-US" dirty="0" smtClean="0"/>
              <a:t>- 18kV commutation (3x)</a:t>
            </a:r>
          </a:p>
          <a:p>
            <a:r>
              <a:rPr lang="en-US" dirty="0" smtClean="0"/>
              <a:t>- Low voltage distribution (13x)</a:t>
            </a:r>
          </a:p>
          <a:p>
            <a:r>
              <a:rPr lang="en-US" dirty="0" smtClean="0"/>
              <a:t>- Ventilation (8x)</a:t>
            </a:r>
          </a:p>
          <a:p>
            <a:r>
              <a:rPr lang="en-US" dirty="0" smtClean="0"/>
              <a:t>- 48V/24V commutation (~x50)</a:t>
            </a:r>
          </a:p>
          <a:p>
            <a:endParaRPr lang="en-US" dirty="0" smtClean="0"/>
          </a:p>
          <a:p>
            <a:r>
              <a:rPr lang="en-US" dirty="0" smtClean="0"/>
              <a:t>90% of our systems are reacting on request. No continuous control process like PID control or equivalent.</a:t>
            </a:r>
          </a:p>
          <a:p>
            <a:r>
              <a:rPr lang="en-US" dirty="0" smtClean="0"/>
              <a:t>We monitor the voltage presence on a given </a:t>
            </a:r>
            <a:r>
              <a:rPr lang="en-US" dirty="0" err="1" smtClean="0"/>
              <a:t>busbar</a:t>
            </a:r>
            <a:r>
              <a:rPr lang="en-US" dirty="0" smtClean="0"/>
              <a:t> (or set of </a:t>
            </a:r>
            <a:r>
              <a:rPr lang="en-US" dirty="0" err="1" smtClean="0"/>
              <a:t>busbars</a:t>
            </a:r>
            <a:r>
              <a:rPr lang="en-US" dirty="0" smtClean="0"/>
              <a:t>) and take action in case of power loss.</a:t>
            </a:r>
          </a:p>
          <a:p>
            <a:r>
              <a:rPr lang="en-US" dirty="0" smtClean="0"/>
              <a:t>When the power is back, the network configuration is set back to its normal state (by opening and closing breakers, start/stop diesel generators, </a:t>
            </a:r>
            <a:r>
              <a:rPr lang="en-US" dirty="0" err="1" smtClean="0"/>
              <a:t>etc</a:t>
            </a:r>
            <a:r>
              <a:rPr lang="en-US" dirty="0" smtClean="0"/>
              <a:t>).</a:t>
            </a:r>
          </a:p>
          <a:p>
            <a:r>
              <a:rPr lang="en-US" dirty="0" smtClean="0"/>
              <a:t>Some of our systems have three different sources which can be used as backup.</a:t>
            </a:r>
          </a:p>
          <a:p>
            <a:endParaRPr lang="en-US" dirty="0" smtClean="0"/>
          </a:p>
          <a:p>
            <a:r>
              <a:rPr lang="en-US" dirty="0" smtClean="0"/>
              <a:t>RF (Luca </a:t>
            </a:r>
            <a:r>
              <a:rPr lang="en-US" dirty="0" err="1" smtClean="0"/>
              <a:t>Arnaudon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==================</a:t>
            </a:r>
          </a:p>
          <a:p>
            <a:r>
              <a:rPr lang="en-US" dirty="0" smtClean="0"/>
              <a:t>a la RF on </a:t>
            </a:r>
            <a:r>
              <a:rPr lang="en-US" dirty="0" err="1" smtClean="0"/>
              <a:t>réalise</a:t>
            </a:r>
            <a:r>
              <a:rPr lang="en-US" dirty="0" smtClean="0"/>
              <a:t> 90% des PLC pour des control du type interlocks et </a:t>
            </a:r>
            <a:r>
              <a:rPr lang="en-US" dirty="0" err="1" smtClean="0"/>
              <a:t>séquencement</a:t>
            </a:r>
            <a:r>
              <a:rPr lang="en-US" dirty="0" smtClean="0"/>
              <a:t> de </a:t>
            </a:r>
            <a:r>
              <a:rPr lang="en-US" dirty="0" err="1" smtClean="0"/>
              <a:t>mise</a:t>
            </a:r>
            <a:r>
              <a:rPr lang="en-US" dirty="0" smtClean="0"/>
              <a:t> en route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arrêt</a:t>
            </a:r>
            <a:r>
              <a:rPr lang="en-US" dirty="0" smtClean="0"/>
              <a:t> des installations.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système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un temps de cycle de 2 </a:t>
            </a:r>
            <a:r>
              <a:rPr lang="en-US" dirty="0" err="1" smtClean="0"/>
              <a:t>à</a:t>
            </a:r>
            <a:r>
              <a:rPr lang="en-US" dirty="0" smtClean="0"/>
              <a:t> 5mS  </a:t>
            </a:r>
            <a:r>
              <a:rPr lang="en-US" dirty="0" err="1" smtClean="0"/>
              <a:t>sauf</a:t>
            </a:r>
            <a:r>
              <a:rPr lang="en-US" dirty="0" smtClean="0"/>
              <a:t> les linac4 et la LHC 40mS et 20mS  </a:t>
            </a:r>
            <a:r>
              <a:rPr lang="en-US" dirty="0" err="1" smtClean="0"/>
              <a:t>respectivement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c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nécessaire</a:t>
            </a:r>
            <a:r>
              <a:rPr lang="en-US" dirty="0" smtClean="0"/>
              <a:t>, les PLC </a:t>
            </a:r>
            <a:r>
              <a:rPr lang="en-US" dirty="0" err="1" smtClean="0"/>
              <a:t>sont</a:t>
            </a:r>
            <a:r>
              <a:rPr lang="en-US" dirty="0" smtClean="0"/>
              <a:t> double par des interlocks </a:t>
            </a:r>
            <a:r>
              <a:rPr lang="en-US" dirty="0" err="1" smtClean="0"/>
              <a:t>rapide</a:t>
            </a:r>
            <a:r>
              <a:rPr lang="en-US" dirty="0" smtClean="0"/>
              <a:t> (15uS) et </a:t>
            </a:r>
            <a:r>
              <a:rPr lang="en-US" dirty="0" err="1" smtClean="0"/>
              <a:t>câble</a:t>
            </a:r>
            <a:r>
              <a:rPr lang="en-US" dirty="0" smtClean="0"/>
              <a:t> (</a:t>
            </a:r>
            <a:r>
              <a:rPr lang="en-US" dirty="0" err="1" smtClean="0"/>
              <a:t>cartes</a:t>
            </a:r>
            <a:r>
              <a:rPr lang="en-US" dirty="0" smtClean="0"/>
              <a:t> a base d FPGA </a:t>
            </a:r>
            <a:r>
              <a:rPr lang="en-US" dirty="0" err="1" smtClean="0"/>
              <a:t>maison</a:t>
            </a:r>
            <a:r>
              <a:rPr lang="en-US" dirty="0" smtClean="0"/>
              <a:t>) </a:t>
            </a:r>
          </a:p>
          <a:p>
            <a:r>
              <a:rPr lang="en-US" dirty="0" err="1" smtClean="0"/>
              <a:t>Dans</a:t>
            </a:r>
            <a:r>
              <a:rPr lang="en-US" dirty="0" smtClean="0"/>
              <a:t> la plus part des </a:t>
            </a:r>
            <a:r>
              <a:rPr lang="en-US" dirty="0" err="1" smtClean="0"/>
              <a:t>cas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y a des I/O </a:t>
            </a:r>
            <a:r>
              <a:rPr lang="en-US" dirty="0" err="1" smtClean="0"/>
              <a:t>déporte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des bus de terrain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Ethercat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nouveaux </a:t>
            </a:r>
            <a:r>
              <a:rPr lang="en-US" dirty="0" err="1" smtClean="0"/>
              <a:t>systèmes</a:t>
            </a:r>
            <a:r>
              <a:rPr lang="en-US" dirty="0" smtClean="0"/>
              <a:t> PSB et SPS, Ethernet/IP au Linac4 et FIP-IO au LHC.</a:t>
            </a:r>
          </a:p>
          <a:p>
            <a:endParaRPr lang="en-US" dirty="0" smtClean="0"/>
          </a:p>
          <a:p>
            <a:r>
              <a:rPr lang="en-US" dirty="0" smtClean="0"/>
              <a:t>Les plus grosses installations </a:t>
            </a:r>
            <a:r>
              <a:rPr lang="en-US" dirty="0" err="1" smtClean="0"/>
              <a:t>actuellement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:</a:t>
            </a:r>
          </a:p>
          <a:p>
            <a:r>
              <a:rPr lang="en-US" dirty="0" smtClean="0"/>
              <a:t>LHC 16 stations RF </a:t>
            </a:r>
          </a:p>
          <a:p>
            <a:r>
              <a:rPr lang="en-US" dirty="0" smtClean="0"/>
              <a:t>Linac4 17 stations RF</a:t>
            </a:r>
          </a:p>
          <a:p>
            <a:r>
              <a:rPr lang="en-US" dirty="0" smtClean="0"/>
              <a:t>SPS 200MHz et 800MHz </a:t>
            </a:r>
          </a:p>
          <a:p>
            <a:r>
              <a:rPr lang="en-US" dirty="0" smtClean="0"/>
              <a:t>Les futures nouveaux </a:t>
            </a:r>
            <a:r>
              <a:rPr lang="en-US" dirty="0" err="1" smtClean="0"/>
              <a:t>projets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FINMET booster, SPS 200 LIU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rénovation</a:t>
            </a:r>
            <a:r>
              <a:rPr lang="en-US" dirty="0" smtClean="0"/>
              <a:t> a </a:t>
            </a:r>
            <a:r>
              <a:rPr lang="en-US" dirty="0" err="1" smtClean="0"/>
              <a:t>aussi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large part de </a:t>
            </a:r>
            <a:r>
              <a:rPr lang="en-US" dirty="0" err="1" smtClean="0"/>
              <a:t>l'activité</a:t>
            </a:r>
            <a:r>
              <a:rPr lang="en-US" dirty="0" smtClean="0"/>
              <a:t> de la section avec PS 20 et 200 MHz pour la fin </a:t>
            </a:r>
            <a:r>
              <a:rPr lang="en-US" dirty="0" err="1" smtClean="0"/>
              <a:t>d'année</a:t>
            </a:r>
            <a:r>
              <a:rPr lang="en-US" dirty="0" smtClean="0"/>
              <a:t> et SPS200 et PS 10MHz pour LS2</a:t>
            </a:r>
          </a:p>
          <a:p>
            <a:endParaRPr lang="en-US" dirty="0" smtClean="0"/>
          </a:p>
          <a:p>
            <a:r>
              <a:rPr lang="en-US" dirty="0" smtClean="0"/>
              <a:t>Les 10% </a:t>
            </a:r>
            <a:r>
              <a:rPr lang="en-US" dirty="0" err="1" smtClean="0"/>
              <a:t>restant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des banc de test aux SPS, SM18 et SA2 </a:t>
            </a:r>
            <a:r>
              <a:rPr lang="en-US" dirty="0" err="1" smtClean="0"/>
              <a:t>ou</a:t>
            </a:r>
            <a:r>
              <a:rPr lang="en-US" dirty="0" smtClean="0"/>
              <a:t> en plus des interlocks et du </a:t>
            </a:r>
            <a:r>
              <a:rPr lang="en-US" dirty="0" err="1" smtClean="0"/>
              <a:t>séquencement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y a des </a:t>
            </a:r>
            <a:r>
              <a:rPr lang="en-US" dirty="0" err="1" smtClean="0"/>
              <a:t>mesures</a:t>
            </a:r>
            <a:r>
              <a:rPr lang="en-US" dirty="0" smtClean="0"/>
              <a:t> de </a:t>
            </a:r>
            <a:r>
              <a:rPr lang="en-US" dirty="0" err="1" smtClean="0"/>
              <a:t>paramètres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J'espère</a:t>
            </a:r>
            <a:r>
              <a:rPr lang="en-US" dirty="0" smtClean="0"/>
              <a:t> </a:t>
            </a:r>
            <a:r>
              <a:rPr lang="en-US" dirty="0" err="1" smtClean="0"/>
              <a:t>ça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conviens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D55D-2E94-574A-A1C3-077ADD6589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34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r>
              <a:rPr lang="en-US" smtClean="0"/>
              <a:t>07-Oct-2017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en-US" smtClean="0">
                <a:solidFill>
                  <a:schemeClr val="tx2"/>
                </a:solidFill>
              </a:rPr>
              <a:t>PBCS Workshop (ICALEPCS'17), E. Blanco, CERN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4495" y="3028950"/>
            <a:ext cx="1391088" cy="13887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07-Oct-2017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PBCS Workshop (ICALEPCS'17), E. Blanco, CERN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4686302"/>
            <a:ext cx="2209800" cy="273844"/>
          </a:xfrm>
        </p:spPr>
        <p:txBody>
          <a:bodyPr/>
          <a:lstStyle/>
          <a:p>
            <a:pPr eaLnBrk="1" latinLnBrk="0" hangingPunct="1"/>
            <a:r>
              <a:rPr lang="en-US" smtClean="0"/>
              <a:t>07-Oct-2017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4686156"/>
            <a:ext cx="5573483" cy="273844"/>
          </a:xfrm>
        </p:spPr>
        <p:txBody>
          <a:bodyPr/>
          <a:lstStyle/>
          <a:p>
            <a:r>
              <a:rPr kumimoji="0" lang="en-US" smtClean="0"/>
              <a:t>PBCS Workshop (ICALEPCS'17), E. Blanco, CERN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KITlogo_4c_fruti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6" y="255985"/>
            <a:ext cx="10842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392113" y="898922"/>
            <a:ext cx="8356600" cy="367069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790575" indent="-314325">
              <a:buFontTx/>
              <a:buBlip>
                <a:blip r:embed="rId3"/>
              </a:buBlip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de-DE" dirty="0" smtClean="0"/>
              <a:t>Text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Text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6" y="250032"/>
            <a:ext cx="6911975" cy="42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215458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07-Oct-2017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PBCS Workshop (ICALEPCS'17), E. Blanco,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71B4-8382-4805-A99B-66824B3C8A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742951"/>
            <a:ext cx="8229600" cy="38516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33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167" y="171450"/>
            <a:ext cx="7855881" cy="378883"/>
          </a:xfrm>
        </p:spPr>
        <p:txBody>
          <a:bodyPr>
            <a:noAutofit/>
          </a:bodyPr>
          <a:lstStyle>
            <a:lvl1pPr>
              <a:defRPr sz="32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47000" y="646457"/>
            <a:ext cx="1396999" cy="273844"/>
          </a:xfrm>
        </p:spPr>
        <p:txBody>
          <a:bodyPr/>
          <a:lstStyle>
            <a:lvl1pPr algn="r">
              <a:defRPr sz="1100"/>
            </a:lvl1pPr>
          </a:lstStyle>
          <a:p>
            <a:r>
              <a:rPr lang="en-US" smtClean="0"/>
              <a:t>07-Oct-2017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8683" y="644195"/>
            <a:ext cx="5158317" cy="273844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PBCS Workshop (ICALEPCS'17), E. Blanco,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933001"/>
            <a:ext cx="533400" cy="183357"/>
          </a:xfrm>
        </p:spPr>
        <p:txBody>
          <a:bodyPr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75167" y="1200149"/>
            <a:ext cx="8741833" cy="3869267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787" y="150284"/>
            <a:ext cx="689064" cy="6879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07-Oct-2017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 smtClean="0"/>
              <a:t>PBCS Workshop (ICALEPCS'17), E. Blanco, CERN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r>
              <a:rPr lang="en-US" smtClean="0"/>
              <a:t>07-Oct-2017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0" lang="en-US" smtClean="0"/>
              <a:t>PBCS Workshop (ICALEPCS'17), E. Blanco, CERN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4787"/>
            <a:ext cx="8153400" cy="65246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r>
              <a:rPr lang="en-US" smtClean="0"/>
              <a:t>07-Oct-2017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0" lang="en-US" smtClean="0"/>
              <a:t>PBCS Workshop (ICALEPCS'17), E. Blanco, CERN</a:t>
            </a:r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07-Oct-2017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PBCS Workshop (ICALEPCS'17), E. Blanco, CERN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07-Oct-2017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PBCS Workshop (ICALEPCS'17), E. Blanco, CERN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4787"/>
            <a:ext cx="8077200" cy="65246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07-Oct-2017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PBCS Workshop (ICALEPCS'17), E. Blanco, CERN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pPr eaLnBrk="1" latinLnBrk="0" hangingPunct="1"/>
            <a:r>
              <a:rPr lang="en-US" smtClean="0"/>
              <a:t>07-Oct-2017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r>
              <a:rPr kumimoji="0" lang="en-US" smtClean="0"/>
              <a:t>PBCS Workshop (ICALEPCS'17), E. Blanco, CERN</a:t>
            </a:r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r>
              <a:rPr lang="en-US" smtClean="0"/>
              <a:t>07-Oct-2017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en-US" sz="1400" smtClean="0">
                <a:solidFill>
                  <a:schemeClr val="tx2"/>
                </a:solidFill>
              </a:rPr>
              <a:t>PBCS Workshop (ICALEPCS'17), E. Blanco, CERN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ctr" eaLnBrk="1" latinLnBrk="0" hangingPunct="1">
              <a:defRPr kumimoji="0" sz="1800" b="1"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9" Type="http://schemas.microsoft.com/office/2007/relationships/hdphoto" Target="../media/hdphoto2.wdp"/><Relationship Id="rId20" Type="http://schemas.openxmlformats.org/officeDocument/2006/relationships/image" Target="../media/image20.jp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24" Type="http://schemas.openxmlformats.org/officeDocument/2006/relationships/image" Target="../media/image24.png"/><Relationship Id="rId25" Type="http://schemas.openxmlformats.org/officeDocument/2006/relationships/image" Target="../media/image25.png"/><Relationship Id="rId26" Type="http://schemas.openxmlformats.org/officeDocument/2006/relationships/image" Target="../media/image26.png"/><Relationship Id="rId27" Type="http://schemas.openxmlformats.org/officeDocument/2006/relationships/image" Target="../media/image27.png"/><Relationship Id="rId28" Type="http://schemas.openxmlformats.org/officeDocument/2006/relationships/image" Target="../media/image28.png"/><Relationship Id="rId29" Type="http://schemas.openxmlformats.org/officeDocument/2006/relationships/image" Target="../media/image29.png"/><Relationship Id="rId30" Type="http://schemas.openxmlformats.org/officeDocument/2006/relationships/image" Target="../media/image30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microsoft.com/office/2007/relationships/hdphoto" Target="../media/hdphoto3.wdp"/><Relationship Id="rId15" Type="http://schemas.openxmlformats.org/officeDocument/2006/relationships/image" Target="../media/image17.png"/><Relationship Id="rId16" Type="http://schemas.microsoft.com/office/2007/relationships/hdphoto" Target="../media/hdphoto4.wdp"/><Relationship Id="rId17" Type="http://schemas.openxmlformats.org/officeDocument/2006/relationships/image" Target="../media/image18.png"/><Relationship Id="rId18" Type="http://schemas.microsoft.com/office/2007/relationships/hdphoto" Target="../media/hdphoto5.wdp"/><Relationship Id="rId19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microsoft.com/office/2007/relationships/hdphoto" Target="../media/hdphoto1.wdp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52723" y="3028950"/>
            <a:ext cx="7115077" cy="1371600"/>
          </a:xfrm>
        </p:spPr>
        <p:txBody>
          <a:bodyPr>
            <a:normAutofit/>
          </a:bodyPr>
          <a:lstStyle/>
          <a:p>
            <a:r>
              <a:rPr lang="en-US" sz="2700" b="1" dirty="0" smtClean="0">
                <a:solidFill>
                  <a:srgbClr val="FFFF00"/>
                </a:solidFill>
                <a:latin typeface="Geneva"/>
                <a:cs typeface="Geneva"/>
              </a:rPr>
              <a:t>PLC based control systems</a:t>
            </a:r>
            <a:br>
              <a:rPr lang="en-US" sz="2700" b="1" dirty="0" smtClean="0">
                <a:solidFill>
                  <a:srgbClr val="FFFF00"/>
                </a:solidFill>
                <a:latin typeface="Geneva"/>
                <a:cs typeface="Geneva"/>
              </a:rPr>
            </a:br>
            <a:r>
              <a:rPr lang="en-US" sz="2700" b="1" dirty="0" smtClean="0">
                <a:solidFill>
                  <a:srgbClr val="FFFF00"/>
                </a:solidFill>
                <a:latin typeface="Geneva"/>
                <a:cs typeface="Geneva"/>
              </a:rPr>
              <a:t>ICALEPCS’17 Workshop</a:t>
            </a:r>
            <a:r>
              <a:rPr lang="en-US" sz="2700" dirty="0">
                <a:latin typeface="Geneva"/>
                <a:cs typeface="Geneva"/>
              </a:rPr>
              <a:t/>
            </a:r>
            <a:br>
              <a:rPr lang="en-US" sz="2700" dirty="0">
                <a:latin typeface="Geneva"/>
                <a:cs typeface="Geneva"/>
              </a:rPr>
            </a:br>
            <a:r>
              <a:rPr lang="en-US" sz="1800" dirty="0" smtClean="0">
                <a:latin typeface="Geneva"/>
                <a:cs typeface="Geneva"/>
              </a:rPr>
              <a:t>E. Blanco</a:t>
            </a:r>
            <a:endParaRPr lang="en-US" sz="2700" dirty="0">
              <a:latin typeface="Geneva"/>
              <a:cs typeface="Genev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Geneva"/>
                <a:cs typeface="Geneva"/>
              </a:rPr>
              <a:t>PLC based control systems at </a:t>
            </a:r>
            <a:r>
              <a:rPr lang="en-US" sz="2000" b="1" dirty="0" smtClean="0">
                <a:latin typeface="Geneva"/>
                <a:cs typeface="Geneva"/>
              </a:rPr>
              <a:t>CERN</a:t>
            </a:r>
            <a:endParaRPr lang="en-US" sz="2000" b="1" dirty="0">
              <a:latin typeface="Geneva"/>
              <a:cs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975160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07-Oct-2017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PBCS Workshop (ICALEPCS'17), E. Blanco,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75168" y="1200149"/>
            <a:ext cx="4720166" cy="3869267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rgbClr val="FFFF00"/>
                </a:solidFill>
                <a:latin typeface="Geneva"/>
                <a:cs typeface="Geneva"/>
              </a:rPr>
              <a:t>CERN mission</a:t>
            </a:r>
          </a:p>
          <a:p>
            <a:pPr lvl="1"/>
            <a:r>
              <a:rPr lang="en-GB" sz="1600" dirty="0" smtClean="0">
                <a:latin typeface="Geneva"/>
                <a:cs typeface="Geneva"/>
              </a:rPr>
              <a:t>To perform world-class research in fundamental physics</a:t>
            </a:r>
          </a:p>
          <a:p>
            <a:pPr lvl="1"/>
            <a:r>
              <a:rPr lang="en-GB" sz="1600" dirty="0" smtClean="0">
                <a:latin typeface="Geneva"/>
                <a:cs typeface="Geneva"/>
              </a:rPr>
              <a:t>To </a:t>
            </a:r>
            <a:r>
              <a:rPr lang="en-GB" sz="1600" dirty="0">
                <a:latin typeface="Geneva"/>
                <a:cs typeface="Geneva"/>
              </a:rPr>
              <a:t>provide a unique range of particle accelerator facilities that enable research at the forefront of human knowledge</a:t>
            </a:r>
          </a:p>
          <a:p>
            <a:r>
              <a:rPr lang="en-GB" sz="2000" dirty="0" smtClean="0">
                <a:solidFill>
                  <a:srgbClr val="FFFF00"/>
                </a:solidFill>
                <a:latin typeface="Geneva"/>
                <a:cs typeface="Geneva"/>
              </a:rPr>
              <a:t>Key figures</a:t>
            </a:r>
          </a:p>
          <a:p>
            <a:pPr lvl="1"/>
            <a:r>
              <a:rPr lang="en-GB" sz="1600" dirty="0" smtClean="0">
                <a:latin typeface="Geneva"/>
                <a:cs typeface="Geneva"/>
              </a:rPr>
              <a:t>Budget 1100 MCHF</a:t>
            </a:r>
          </a:p>
          <a:p>
            <a:pPr lvl="1"/>
            <a:r>
              <a:rPr lang="en-GB" sz="1600" dirty="0" smtClean="0">
                <a:latin typeface="Geneva"/>
                <a:cs typeface="Geneva"/>
              </a:rPr>
              <a:t>22 member states</a:t>
            </a:r>
          </a:p>
          <a:p>
            <a:pPr lvl="1"/>
            <a:r>
              <a:rPr lang="en-GB" sz="1600" dirty="0" smtClean="0">
                <a:latin typeface="Geneva"/>
                <a:cs typeface="Geneva"/>
              </a:rPr>
              <a:t>2500 Staff + 1800 Associates +13000 users + 2000 External firms</a:t>
            </a:r>
            <a:endParaRPr lang="en-GB" sz="1600" dirty="0">
              <a:latin typeface="Geneva"/>
              <a:cs typeface="Geneva"/>
            </a:endParaRPr>
          </a:p>
          <a:p>
            <a:endParaRPr lang="en-US" sz="1800" dirty="0"/>
          </a:p>
        </p:txBody>
      </p:sp>
      <p:pic>
        <p:nvPicPr>
          <p:cNvPr id="13" name="Picture 12" descr="LHC_defaul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811" y="1679204"/>
            <a:ext cx="3925531" cy="298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133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 inventory by domain </a:t>
            </a:r>
            <a:r>
              <a:rPr lang="en-US" sz="2000" i="1" dirty="0" smtClean="0"/>
              <a:t>(fairly accurate)</a:t>
            </a:r>
            <a:endParaRPr lang="en-US" sz="20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0624" y="4811886"/>
            <a:ext cx="29563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Not including Twido’s from EN-EL, S7-200 TE-VSC</a:t>
            </a:r>
            <a:endParaRPr lang="en-US" sz="1100" i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07-Oct-2017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PBCS Workshop (ICALEPCS'17), E. Blanco, CERN</a:t>
            </a:r>
            <a:endParaRPr lang="en-US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3274434"/>
              </p:ext>
            </p:extLst>
          </p:nvPr>
        </p:nvGraphicFramePr>
        <p:xfrm>
          <a:off x="763836" y="1252378"/>
          <a:ext cx="7711820" cy="3559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12089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PLCs inventory at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34EF71B4-8382-4805-A99B-66824B3C8ABA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67745202"/>
              </p:ext>
            </p:extLst>
          </p:nvPr>
        </p:nvGraphicFramePr>
        <p:xfrm>
          <a:off x="1" y="1200150"/>
          <a:ext cx="8166246" cy="3868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8768" y="4791849"/>
            <a:ext cx="1482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Fairly accurate, 2017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07-Oct-2017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PBCS Workshop (ICALEPCS'17), E. Blanco, CERN</a:t>
            </a:r>
            <a:endParaRPr lang="en-US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3537826"/>
              </p:ext>
            </p:extLst>
          </p:nvPr>
        </p:nvGraphicFramePr>
        <p:xfrm>
          <a:off x="5232121" y="1116358"/>
          <a:ext cx="3872458" cy="2132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4586792"/>
              </p:ext>
            </p:extLst>
          </p:nvPr>
        </p:nvGraphicFramePr>
        <p:xfrm>
          <a:off x="4738075" y="2952322"/>
          <a:ext cx="4366504" cy="2202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9736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PLCs use: applications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34EF71B4-8382-4805-A99B-66824B3C8ABA}" type="slidenum">
              <a:rPr lang="en-US" smtClean="0">
                <a:latin typeface="Times New Roman"/>
                <a:cs typeface="Times New Roman"/>
              </a:rPr>
              <a:pPr/>
              <a:t>5</a:t>
            </a:fld>
            <a:endParaRPr lang="en-US">
              <a:latin typeface="Times New Roman"/>
              <a:cs typeface="Times New Roman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FFFF00"/>
                </a:solidFill>
                <a:latin typeface="Tw Cen MT"/>
                <a:cs typeface="Tw Cen MT"/>
              </a:rPr>
              <a:t>Classic PLCs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Cryogenics (Accelerator and experimental areas)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Gas systems</a:t>
            </a:r>
            <a:r>
              <a:rPr lang="en-US" sz="1600" dirty="0">
                <a:solidFill>
                  <a:srgbClr val="FFFFFF"/>
                </a:solidFill>
                <a:latin typeface="Tw Cen MT"/>
                <a:cs typeface="Tw Cen MT"/>
                <a:sym typeface="Wingdings"/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  <a:sym typeface="Wingdings"/>
              </a:rPr>
              <a:t>(LHC GCS, </a:t>
            </a: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Linac4,  Cloud</a:t>
            </a:r>
            <a:r>
              <a:rPr lang="mr-IN" sz="1600" dirty="0" smtClean="0">
                <a:solidFill>
                  <a:srgbClr val="FFFFFF"/>
                </a:solidFill>
                <a:latin typeface="Tw Cen MT"/>
                <a:cs typeface="Tw Cen MT"/>
              </a:rPr>
              <a:t>…</a:t>
            </a: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Cooling systems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HVAC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Motion: servo-motors and Stepping motors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RF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Vacuum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Electrical systems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Protection &amp; Interlocks (PIC, SPS Power converters</a:t>
            </a:r>
            <a:b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</a:b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 interlocks, Collimators Temperature Interlocks</a:t>
            </a:r>
          </a:p>
          <a:p>
            <a:pPr lvl="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Tw Cen MT"/>
                <a:cs typeface="Tw Cen MT"/>
              </a:rPr>
              <a:t>Monitoring: </a:t>
            </a:r>
            <a:r>
              <a:rPr lang="en-US" sz="1600" dirty="0" smtClean="0">
                <a:latin typeface="Tw Cen MT"/>
                <a:cs typeface="Tw Cen MT"/>
              </a:rPr>
              <a:t>RAMSES, CSAM</a:t>
            </a:r>
          </a:p>
          <a:p>
            <a:endParaRPr lang="en-US" sz="1600" dirty="0">
              <a:latin typeface="Tw Cen MT"/>
              <a:cs typeface="Tw Cen MT"/>
            </a:endParaRPr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4880620" y="977161"/>
            <a:ext cx="4191000" cy="385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spcBef>
                <a:spcPct val="20000"/>
              </a:spcBef>
            </a:pPr>
            <a:endParaRPr lang="en-US" sz="1600" b="1" kern="0" dirty="0" smtClean="0">
              <a:latin typeface="Tw Cen MT"/>
              <a:cs typeface="Tw Cen MT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r>
              <a:rPr lang="en-US" b="1" kern="0" dirty="0" smtClean="0">
                <a:solidFill>
                  <a:srgbClr val="FFFF00"/>
                </a:solidFill>
                <a:latin typeface="Tw Cen MT"/>
                <a:cs typeface="Tw Cen MT"/>
              </a:rPr>
              <a:t>Fail safe controllers : Safety Integrated</a:t>
            </a:r>
          </a:p>
          <a:p>
            <a:pPr marL="342900" lvl="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0" kern="0" dirty="0" smtClean="0">
                <a:latin typeface="Tw Cen MT"/>
                <a:cs typeface="Tw Cen MT"/>
              </a:rPr>
              <a:t>Access Control </a:t>
            </a:r>
          </a:p>
          <a:p>
            <a:pPr marL="342900" lvl="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0" kern="0" dirty="0" smtClean="0">
                <a:latin typeface="Tw Cen MT"/>
                <a:cs typeface="Tw Cen MT"/>
              </a:rPr>
              <a:t>Machine-tools sector</a:t>
            </a:r>
            <a:r>
              <a:rPr lang="en-US" sz="1600" kern="0" dirty="0">
                <a:latin typeface="Tw Cen MT"/>
                <a:cs typeface="Tw Cen MT"/>
              </a:rPr>
              <a:t> </a:t>
            </a:r>
            <a:r>
              <a:rPr lang="en-US" sz="1600" kern="0" dirty="0" smtClean="0">
                <a:latin typeface="Tw Cen MT"/>
                <a:cs typeface="Tw Cen MT"/>
              </a:rPr>
              <a:t>(e.g. </a:t>
            </a:r>
            <a:r>
              <a:rPr lang="en-US" sz="1600" b="0" kern="0" dirty="0" smtClean="0">
                <a:latin typeface="Tw Cen MT"/>
                <a:cs typeface="Tw Cen MT"/>
              </a:rPr>
              <a:t>Winding machines</a:t>
            </a:r>
            <a:r>
              <a:rPr lang="en-US" sz="1600" kern="0" dirty="0">
                <a:latin typeface="Tw Cen MT"/>
                <a:cs typeface="Tw Cen MT"/>
              </a:rPr>
              <a:t>)</a:t>
            </a:r>
            <a:endParaRPr lang="en-US" sz="1600" b="0" kern="0" dirty="0" smtClean="0">
              <a:latin typeface="Tw Cen MT"/>
              <a:cs typeface="Tw Cen MT"/>
            </a:endParaRPr>
          </a:p>
          <a:p>
            <a:pPr marL="342900" lvl="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0" kern="0" dirty="0" smtClean="0">
                <a:latin typeface="Tw Cen MT"/>
                <a:cs typeface="Tw Cen MT"/>
              </a:rPr>
              <a:t>WIC: Warm magnets interlocks</a:t>
            </a:r>
          </a:p>
          <a:p>
            <a:pPr marL="342900" lvl="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0" kern="0" dirty="0" smtClean="0">
                <a:latin typeface="Tw Cen MT"/>
                <a:cs typeface="Tw Cen MT"/>
              </a:rPr>
              <a:t>Cranes control</a:t>
            </a:r>
          </a:p>
          <a:p>
            <a:pPr marL="342900" lvl="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0" kern="0" dirty="0" smtClean="0">
                <a:latin typeface="Tw Cen MT"/>
                <a:cs typeface="Tw Cen MT"/>
              </a:rPr>
              <a:t>AWAKE, Magnet test benches</a:t>
            </a:r>
          </a:p>
          <a:p>
            <a:pPr marL="342900" lvl="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0" kern="0" dirty="0" smtClean="0">
                <a:latin typeface="Tw Cen MT"/>
                <a:cs typeface="Tw Cen MT"/>
              </a:rPr>
              <a:t>Autonomous Mobile Equipment: TIM</a:t>
            </a:r>
            <a:endParaRPr lang="en-US" sz="1600" b="1" kern="0" dirty="0" smtClean="0">
              <a:latin typeface="Tw Cen MT"/>
              <a:cs typeface="Tw Cen MT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r>
              <a:rPr lang="en-US" b="1" kern="0" dirty="0" smtClean="0">
                <a:solidFill>
                  <a:srgbClr val="FFFF00"/>
                </a:solidFill>
                <a:latin typeface="Tw Cen MT"/>
                <a:cs typeface="Tw Cen MT"/>
              </a:rPr>
              <a:t>Redundant systems</a:t>
            </a:r>
          </a:p>
          <a:p>
            <a:pPr marL="342900" lvl="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0" kern="0" dirty="0" smtClean="0">
                <a:latin typeface="Tw Cen MT"/>
                <a:cs typeface="Tw Cen MT"/>
              </a:rPr>
              <a:t>Protection in experimental areas: DSS</a:t>
            </a:r>
          </a:p>
          <a:p>
            <a:pPr marL="342900" lvl="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0" kern="0" dirty="0" smtClean="0">
                <a:latin typeface="Tw Cen MT"/>
                <a:cs typeface="Tw Cen MT"/>
              </a:rPr>
              <a:t>Electrical systems</a:t>
            </a:r>
          </a:p>
          <a:p>
            <a:pPr marL="342900" lvl="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kern="0" dirty="0" smtClean="0">
                <a:latin typeface="Tw Cen MT"/>
                <a:cs typeface="Tw Cen MT"/>
              </a:rPr>
              <a:t>HVAC</a:t>
            </a:r>
          </a:p>
          <a:p>
            <a:pPr marL="342900" lvl="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0" kern="0" dirty="0" smtClean="0">
                <a:latin typeface="Tw Cen MT"/>
                <a:cs typeface="Tw Cen MT"/>
              </a:rPr>
              <a:t>Power converters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/>
              <a:cs typeface="Tw Cen M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/>
                <a:cs typeface="Tw Cen MT"/>
              </a:rPr>
              <a:t>	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/>
              <a:cs typeface="Tw Cen M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07-Oct-2017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PBCS Workshop (ICALEPCS'17), E. Blanco,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634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M</a:t>
            </a:r>
            <a:r>
              <a:rPr lang="en-US" sz="2400" dirty="0" smtClean="0"/>
              <a:t>ore than 18 years of experience</a:t>
            </a:r>
          </a:p>
          <a:p>
            <a:pPr lvl="1"/>
            <a:r>
              <a:rPr lang="en-US" sz="2000" dirty="0" smtClean="0"/>
              <a:t>There is not a perfect supplier but a </a:t>
            </a:r>
            <a:r>
              <a:rPr lang="en-US" sz="2000" dirty="0" smtClean="0">
                <a:solidFill>
                  <a:srgbClr val="FFFF00"/>
                </a:solidFill>
              </a:rPr>
              <a:t>satisfactory</a:t>
            </a:r>
            <a:r>
              <a:rPr lang="en-US" sz="2000" dirty="0" smtClean="0"/>
              <a:t> supplier</a:t>
            </a:r>
          </a:p>
          <a:p>
            <a:pPr lvl="1"/>
            <a:r>
              <a:rPr lang="en-US" sz="2000" dirty="0"/>
              <a:t>Lack of competition between suppliers is not healthy… as long as you can afford it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Despite being a rather conservative technology segment (OT vs. IT), the supplier must follow tendencies (desirably without imposing continuous upgrades)</a:t>
            </a:r>
          </a:p>
          <a:p>
            <a:pPr lvl="1"/>
            <a:r>
              <a:rPr lang="en-US" sz="2000" dirty="0" smtClean="0"/>
              <a:t>A strong and reactive technical team must be behind the curtains (commercials are not enough)</a:t>
            </a:r>
          </a:p>
          <a:p>
            <a:pPr marL="365760" lvl="1" indent="0">
              <a:buNone/>
            </a:pPr>
            <a:endParaRPr lang="en-US" sz="2000" dirty="0" smtClean="0"/>
          </a:p>
          <a:p>
            <a:pPr lvl="1"/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FFFF00"/>
                </a:solidFill>
              </a:rPr>
              <a:t>key</a:t>
            </a:r>
            <a:r>
              <a:rPr lang="en-US" sz="2000" dirty="0" smtClean="0"/>
              <a:t> is not having suppliers but </a:t>
            </a:r>
            <a:r>
              <a:rPr lang="en-US" sz="2000" b="1" dirty="0" smtClean="0">
                <a:solidFill>
                  <a:srgbClr val="FFFF00"/>
                </a:solidFill>
              </a:rPr>
              <a:t>partners</a:t>
            </a:r>
          </a:p>
          <a:p>
            <a:pPr marL="365760" lvl="1" indent="0">
              <a:buNone/>
            </a:pPr>
            <a:endParaRPr lang="en-US" sz="2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>
              <a:defRPr/>
            </a:pPr>
            <a:fld id="{CFE2C1AA-CA3F-45C0-BC2E-A943C6BA1D7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with suppliers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07-Oct-2017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PBCS Workshop (ICALEPCS'17), E. Blanco,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87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ight Arrow 14"/>
          <p:cNvSpPr/>
          <p:nvPr/>
        </p:nvSpPr>
        <p:spPr>
          <a:xfrm>
            <a:off x="152400" y="3384851"/>
            <a:ext cx="6440746" cy="882436"/>
          </a:xfrm>
          <a:prstGeom prst="rightArrow">
            <a:avLst>
              <a:gd name="adj1" fmla="val 50000"/>
              <a:gd name="adj2" fmla="val 71199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07-Oct-2017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PBCS Workshop (ICALEPCS'17), E. Blanco,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E2C1AA-CA3F-45C0-BC2E-A943C6BA1D7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0" dirty="0" smtClean="0"/>
              <a:t>UNICOS-CPC Engineering life cycle (PLC apps)</a:t>
            </a:r>
            <a:endParaRPr lang="en-US" sz="3600" b="0" dirty="0"/>
          </a:p>
        </p:txBody>
      </p:sp>
      <p:grpSp>
        <p:nvGrpSpPr>
          <p:cNvPr id="40" name="Group 39"/>
          <p:cNvGrpSpPr/>
          <p:nvPr/>
        </p:nvGrpSpPr>
        <p:grpSpPr>
          <a:xfrm>
            <a:off x="2981977" y="2961751"/>
            <a:ext cx="987395" cy="1111074"/>
            <a:chOff x="3077634" y="2117341"/>
            <a:chExt cx="1510808" cy="169265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333" b="90000" l="9940" r="89759"/>
                      </a14:imgEffect>
                    </a14:imgLayer>
                  </a14:imgProps>
                </a:ext>
              </a:extLst>
            </a:blip>
            <a:srcRect l="7792" t="1" r="15789" b="33116"/>
            <a:stretch/>
          </p:blipFill>
          <p:spPr>
            <a:xfrm>
              <a:off x="3077634" y="3048000"/>
              <a:ext cx="1113366" cy="762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077634" y="2117341"/>
              <a:ext cx="1510808" cy="98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0" dirty="0" smtClean="0">
                  <a:latin typeface="Geneva"/>
                  <a:cs typeface="Geneva"/>
                </a:rPr>
                <a:t>Automatic </a:t>
              </a:r>
            </a:p>
            <a:p>
              <a:r>
                <a:rPr lang="en-US" sz="1200" b="0" dirty="0" smtClean="0">
                  <a:latin typeface="Geneva"/>
                  <a:cs typeface="Geneva"/>
                </a:rPr>
                <a:t>Code </a:t>
              </a:r>
              <a:br>
                <a:rPr lang="en-US" sz="1200" b="0" dirty="0" smtClean="0">
                  <a:latin typeface="Geneva"/>
                  <a:cs typeface="Geneva"/>
                </a:rPr>
              </a:br>
              <a:r>
                <a:rPr lang="en-US" sz="1200" b="0" dirty="0" smtClean="0">
                  <a:latin typeface="Geneva"/>
                  <a:cs typeface="Geneva"/>
                </a:rPr>
                <a:t>Generation</a:t>
              </a:r>
              <a:endParaRPr lang="en-US" sz="1200" b="0" dirty="0">
                <a:latin typeface="Geneva"/>
                <a:cs typeface="Geneva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403098" y="2958639"/>
            <a:ext cx="1371600" cy="1761107"/>
            <a:chOff x="6019800" y="2209800"/>
            <a:chExt cx="1371600" cy="2348142"/>
          </a:xfrm>
        </p:grpSpPr>
        <p:sp>
          <p:nvSpPr>
            <p:cNvPr id="17" name="TextBox 16"/>
            <p:cNvSpPr txBox="1"/>
            <p:nvPr/>
          </p:nvSpPr>
          <p:spPr>
            <a:xfrm>
              <a:off x="6163691" y="2209800"/>
              <a:ext cx="1075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0" dirty="0" smtClean="0">
                  <a:latin typeface="Geneva"/>
                  <a:cs typeface="Geneva"/>
                </a:rPr>
                <a:t>Deployment</a:t>
              </a:r>
              <a:endParaRPr lang="en-US" sz="1200" b="0" dirty="0">
                <a:latin typeface="Geneva"/>
                <a:cs typeface="Geneva"/>
              </a:endParaRPr>
            </a:p>
          </p:txBody>
        </p:sp>
        <p:pic>
          <p:nvPicPr>
            <p:cNvPr id="19" name="Picture 62" descr="TouchPanel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600" y="3733800"/>
              <a:ext cx="615950" cy="53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oup 19"/>
            <p:cNvGrpSpPr/>
            <p:nvPr/>
          </p:nvGrpSpPr>
          <p:grpSpPr>
            <a:xfrm>
              <a:off x="6488133" y="2819400"/>
              <a:ext cx="903267" cy="816491"/>
              <a:chOff x="5503863" y="5608638"/>
              <a:chExt cx="1055687" cy="884237"/>
            </a:xfrm>
          </p:grpSpPr>
          <p:pic>
            <p:nvPicPr>
              <p:cNvPr id="21" name="Picture 63" descr="PC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22950" y="5608638"/>
                <a:ext cx="571500" cy="704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67" descr="Screen Shot 2013-08-25 at 6.42.43 PM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3863" y="6313488"/>
                <a:ext cx="1055687" cy="179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5" name="Group 24"/>
            <p:cNvGrpSpPr/>
            <p:nvPr/>
          </p:nvGrpSpPr>
          <p:grpSpPr>
            <a:xfrm>
              <a:off x="6019800" y="3733799"/>
              <a:ext cx="685800" cy="824143"/>
              <a:chOff x="7958137" y="4842007"/>
              <a:chExt cx="1134589" cy="915028"/>
            </a:xfrm>
          </p:grpSpPr>
          <p:pic>
            <p:nvPicPr>
              <p:cNvPr id="26" name="Picture 61" descr="PLC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8137" y="4842007"/>
                <a:ext cx="1101725" cy="504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51 CuadroTexto"/>
              <p:cNvSpPr txBox="1">
                <a:spLocks noChangeArrowheads="1"/>
              </p:cNvSpPr>
              <p:nvPr/>
            </p:nvSpPr>
            <p:spPr bwMode="auto">
              <a:xfrm>
                <a:off x="8231466" y="5301411"/>
                <a:ext cx="861260" cy="455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400" b="1" dirty="0" smtClean="0">
                    <a:latin typeface="Geneva"/>
                    <a:cs typeface="Geneva"/>
                  </a:rPr>
                  <a:t>PLC</a:t>
                </a:r>
                <a:endParaRPr lang="en-US" sz="1400" b="1" dirty="0">
                  <a:latin typeface="Geneva"/>
                  <a:cs typeface="Geneva"/>
                </a:endParaRPr>
              </a:p>
            </p:txBody>
          </p:sp>
          <p:pic>
            <p:nvPicPr>
              <p:cNvPr id="28" name="Picture 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8137" y="5245002"/>
                <a:ext cx="314416" cy="314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52" name="Group 51"/>
          <p:cNvGrpSpPr/>
          <p:nvPr/>
        </p:nvGrpSpPr>
        <p:grpSpPr>
          <a:xfrm>
            <a:off x="1987641" y="2973375"/>
            <a:ext cx="7089006" cy="1247778"/>
            <a:chOff x="1987641" y="2209800"/>
            <a:chExt cx="7089006" cy="1663707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rgbClr val="000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3333" b="90000" l="9940" r="89759"/>
                      </a14:imgEffect>
                    </a14:imgLayer>
                  </a14:imgProps>
                </a:ext>
              </a:extLst>
            </a:blip>
            <a:srcRect l="7792" t="1" r="15789" b="33116"/>
            <a:stretch/>
          </p:blipFill>
          <p:spPr>
            <a:xfrm>
              <a:off x="8155202" y="2971802"/>
              <a:ext cx="822594" cy="664094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8037405" y="2209800"/>
              <a:ext cx="1039242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0" dirty="0" smtClean="0">
                  <a:latin typeface="Geneva"/>
                  <a:cs typeface="Geneva"/>
                </a:rPr>
                <a:t>Reverse </a:t>
              </a:r>
            </a:p>
            <a:p>
              <a:r>
                <a:rPr lang="en-US" sz="1200" b="0" dirty="0">
                  <a:latin typeface="Geneva"/>
                  <a:cs typeface="Geneva"/>
                </a:rPr>
                <a:t>E</a:t>
              </a:r>
              <a:r>
                <a:rPr lang="en-US" sz="1200" b="0" dirty="0" smtClean="0">
                  <a:latin typeface="Geneva"/>
                  <a:cs typeface="Geneva"/>
                </a:rPr>
                <a:t>ngineering</a:t>
              </a:r>
              <a:endParaRPr lang="en-US" sz="1200" b="0" dirty="0">
                <a:latin typeface="Geneva"/>
                <a:cs typeface="Geneva"/>
              </a:endParaRPr>
            </a:p>
          </p:txBody>
        </p:sp>
        <p:cxnSp>
          <p:nvCxnSpPr>
            <p:cNvPr id="32" name="Elbow Connector 31"/>
            <p:cNvCxnSpPr>
              <a:stCxn id="29" idx="2"/>
              <a:endCxn id="48" idx="2"/>
            </p:cNvCxnSpPr>
            <p:nvPr/>
          </p:nvCxnSpPr>
          <p:spPr>
            <a:xfrm rot="5400000">
              <a:off x="5158266" y="465272"/>
              <a:ext cx="237610" cy="6578859"/>
            </a:xfrm>
            <a:prstGeom prst="bentConnector3">
              <a:avLst>
                <a:gd name="adj1" fmla="val 481333"/>
              </a:avLst>
            </a:prstGeom>
            <a:ln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1416140" y="2973379"/>
            <a:ext cx="1210588" cy="1247775"/>
            <a:chOff x="1600200" y="2209800"/>
            <a:chExt cx="1210588" cy="1663700"/>
          </a:xfrm>
        </p:grpSpPr>
        <p:sp>
          <p:nvSpPr>
            <p:cNvPr id="12" name="TextBox 11"/>
            <p:cNvSpPr txBox="1"/>
            <p:nvPr/>
          </p:nvSpPr>
          <p:spPr>
            <a:xfrm>
              <a:off x="1600200" y="2209800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0" dirty="0" smtClean="0">
                  <a:latin typeface="Geneva"/>
                  <a:cs typeface="Geneva"/>
                </a:rPr>
                <a:t>Specifications</a:t>
              </a:r>
              <a:endParaRPr lang="en-US" sz="1200" b="0" dirty="0">
                <a:latin typeface="Geneva"/>
                <a:cs typeface="Geneva"/>
              </a:endParaRPr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676400" y="2667000"/>
              <a:ext cx="1016000" cy="762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676400" y="3505200"/>
              <a:ext cx="990600" cy="368300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143197" y="2755286"/>
            <a:ext cx="1178640" cy="1979201"/>
            <a:chOff x="143197" y="2755286"/>
            <a:chExt cx="1178640" cy="1979201"/>
          </a:xfrm>
        </p:grpSpPr>
        <p:grpSp>
          <p:nvGrpSpPr>
            <p:cNvPr id="39" name="Group 38"/>
            <p:cNvGrpSpPr/>
            <p:nvPr/>
          </p:nvGrpSpPr>
          <p:grpSpPr>
            <a:xfrm>
              <a:off x="143197" y="3977879"/>
              <a:ext cx="1178640" cy="756608"/>
              <a:chOff x="152400" y="2406133"/>
              <a:chExt cx="1371600" cy="1279628"/>
            </a:xfrm>
          </p:grpSpPr>
          <p:pic>
            <p:nvPicPr>
              <p:cNvPr id="7" name="Picture 6" descr="Screen Shot 2015-06-22 at 12.44.59.pn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400" y="2895600"/>
                <a:ext cx="1371600" cy="790161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52400" y="2406133"/>
                <a:ext cx="917585" cy="4684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0" dirty="0" smtClean="0">
                    <a:latin typeface="Geneva"/>
                    <a:cs typeface="Geneva"/>
                  </a:rPr>
                  <a:t>Analysis</a:t>
                </a:r>
                <a:endParaRPr lang="en-US" sz="1200" b="0" dirty="0">
                  <a:latin typeface="Geneva"/>
                  <a:cs typeface="Geneva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52400" y="2755286"/>
              <a:ext cx="1103085" cy="990183"/>
              <a:chOff x="152400" y="2755286"/>
              <a:chExt cx="1103085" cy="990183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94594" y="2755286"/>
                <a:ext cx="1060891" cy="990183"/>
                <a:chOff x="1600200" y="2369105"/>
                <a:chExt cx="1060891" cy="1320244"/>
              </a:xfrm>
            </p:grpSpPr>
            <p:sp>
              <p:nvSpPr>
                <p:cNvPr id="35" name="TextBox 34"/>
                <p:cNvSpPr txBox="1"/>
                <p:nvPr/>
              </p:nvSpPr>
              <p:spPr>
                <a:xfrm>
                  <a:off x="1600200" y="2369105"/>
                  <a:ext cx="68848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0" dirty="0" smtClean="0">
                      <a:latin typeface="Geneva"/>
                      <a:cs typeface="Geneva"/>
                    </a:rPr>
                    <a:t>Assets</a:t>
                  </a:r>
                  <a:endParaRPr lang="en-US" sz="1200" b="0" dirty="0">
                    <a:latin typeface="Geneva"/>
                    <a:cs typeface="Geneva"/>
                  </a:endParaRPr>
                </a:p>
              </p:txBody>
            </p:sp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670491" y="3321049"/>
                  <a:ext cx="990600" cy="368300"/>
                </a:xfrm>
                <a:prstGeom prst="rect">
                  <a:avLst/>
                </a:prstGeom>
              </p:spPr>
            </p:pic>
          </p:grpSp>
          <p:grpSp>
            <p:nvGrpSpPr>
              <p:cNvPr id="2" name="Group 1"/>
              <p:cNvGrpSpPr/>
              <p:nvPr/>
            </p:nvGrpSpPr>
            <p:grpSpPr>
              <a:xfrm>
                <a:off x="152400" y="2973379"/>
                <a:ext cx="895634" cy="411472"/>
                <a:chOff x="2730557" y="1552844"/>
                <a:chExt cx="895634" cy="411472"/>
              </a:xfrm>
            </p:grpSpPr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BEBA8EAE-BF5A-486C-A8C5-ECC9F3942E4B}">
                      <a14:imgProps xmlns:a14="http://schemas.microsoft.com/office/drawing/2010/main">
                        <a14:imgLayer r:embed="rId14">
                          <a14:imgEffect>
                            <a14:backgroundRemoval t="976" b="99024" l="6087" r="94783">
                              <a14:foregroundMark x1="32174" y1="5366" x2="32174" y2="5366"/>
                              <a14:foregroundMark x1="67826" y1="5854" x2="67826" y2="5854"/>
                              <a14:foregroundMark x1="72174" y1="5366" x2="72174" y2="5366"/>
                              <a14:foregroundMark x1="80000" y1="5366" x2="80000" y2="5366"/>
                              <a14:foregroundMark x1="14783" y1="80488" x2="14783" y2="80488"/>
                              <a14:foregroundMark x1="15652" y1="74634" x2="15652" y2="74634"/>
                              <a14:foregroundMark x1="13913" y1="89268" x2="13913" y2="89268"/>
                              <a14:foregroundMark x1="15652" y1="86341" x2="15652" y2="86341"/>
                              <a14:foregroundMark x1="15652" y1="94146" x2="15652" y2="94146"/>
                              <a14:foregroundMark x1="85217" y1="89268" x2="85217" y2="89268"/>
                            </a14:backgroundRemoval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77635" y="1552844"/>
                  <a:ext cx="230826" cy="411472"/>
                </a:xfrm>
                <a:prstGeom prst="rect">
                  <a:avLst/>
                </a:prstGeom>
              </p:spPr>
            </p:pic>
            <p:pic>
              <p:nvPicPr>
                <p:cNvPr id="43" name="Picture 57"/>
                <p:cNvPicPr>
                  <a:picLocks noChangeAspect="1" noChangeArrowheads="1"/>
                </p:cNvPicPr>
                <p:nvPr/>
              </p:nvPicPr>
              <p:blipFill>
                <a:blip r:embed="rId15" cstate="print">
                  <a:extLst>
                    <a:ext uri="{BEBA8EAE-BF5A-486C-A8C5-ECC9F3942E4B}">
                      <a14:imgProps xmlns:a14="http://schemas.microsoft.com/office/drawing/2010/main">
                        <a14:imgLayer r:embed="rId16">
                          <a14:imgEffect>
                            <a14:backgroundRemoval t="8696" b="100000" l="8696" r="1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30557" y="1702611"/>
                  <a:ext cx="347077" cy="2328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BEBA8EAE-BF5A-486C-A8C5-ECC9F3942E4B}">
                      <a14:imgProps xmlns:a14="http://schemas.microsoft.com/office/drawing/2010/main">
                        <a14:imgLayer r:embed="rId18">
                          <a14:imgEffect>
                            <a14:backgroundRemoval t="0" b="98000" l="7000" r="9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08461" y="1637383"/>
                  <a:ext cx="317730" cy="317730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45" name="Group 44"/>
          <p:cNvGrpSpPr/>
          <p:nvPr/>
        </p:nvGrpSpPr>
        <p:grpSpPr>
          <a:xfrm>
            <a:off x="4092453" y="3007225"/>
            <a:ext cx="1371600" cy="1761107"/>
            <a:chOff x="6019800" y="2209800"/>
            <a:chExt cx="1371600" cy="2348142"/>
          </a:xfrm>
        </p:grpSpPr>
        <p:sp>
          <p:nvSpPr>
            <p:cNvPr id="46" name="TextBox 45"/>
            <p:cNvSpPr txBox="1"/>
            <p:nvPr/>
          </p:nvSpPr>
          <p:spPr>
            <a:xfrm>
              <a:off x="6410630" y="2209800"/>
              <a:ext cx="59561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Geneva"/>
                  <a:cs typeface="Geneva"/>
                </a:rPr>
                <a:t>Test</a:t>
              </a:r>
              <a:br>
                <a:rPr lang="en-US" sz="1200" dirty="0" smtClean="0">
                  <a:latin typeface="Geneva"/>
                  <a:cs typeface="Geneva"/>
                </a:rPr>
              </a:br>
              <a:r>
                <a:rPr lang="en-US" sz="1200" dirty="0" smtClean="0">
                  <a:latin typeface="Geneva"/>
                  <a:cs typeface="Geneva"/>
                </a:rPr>
                <a:t>(FAT,</a:t>
              </a:r>
            </a:p>
            <a:p>
              <a:r>
                <a:rPr lang="en-US" sz="1200" dirty="0" smtClean="0">
                  <a:latin typeface="Geneva"/>
                  <a:cs typeface="Geneva"/>
                </a:rPr>
                <a:t>SAT)</a:t>
              </a:r>
              <a:endParaRPr lang="en-US" sz="1200" b="0" dirty="0">
                <a:latin typeface="Geneva"/>
                <a:cs typeface="Geneva"/>
              </a:endParaRPr>
            </a:p>
          </p:txBody>
        </p:sp>
        <p:pic>
          <p:nvPicPr>
            <p:cNvPr id="49" name="Picture 62" descr="TouchPanel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600" y="3733800"/>
              <a:ext cx="615950" cy="53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0" name="Group 49"/>
            <p:cNvGrpSpPr/>
            <p:nvPr/>
          </p:nvGrpSpPr>
          <p:grpSpPr>
            <a:xfrm>
              <a:off x="6488133" y="2819400"/>
              <a:ext cx="903267" cy="816491"/>
              <a:chOff x="5503863" y="5608638"/>
              <a:chExt cx="1055687" cy="884237"/>
            </a:xfrm>
          </p:grpSpPr>
          <p:pic>
            <p:nvPicPr>
              <p:cNvPr id="57" name="Picture 63" descr="PC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22950" y="5608638"/>
                <a:ext cx="571500" cy="704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8" name="Picture 67" descr="Screen Shot 2013-08-25 at 6.42.43 PM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3863" y="6313488"/>
                <a:ext cx="1055687" cy="179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3" name="Group 52"/>
            <p:cNvGrpSpPr/>
            <p:nvPr/>
          </p:nvGrpSpPr>
          <p:grpSpPr>
            <a:xfrm>
              <a:off x="6019800" y="3733799"/>
              <a:ext cx="685800" cy="824143"/>
              <a:chOff x="7958137" y="4842007"/>
              <a:chExt cx="1134589" cy="915028"/>
            </a:xfrm>
          </p:grpSpPr>
          <p:pic>
            <p:nvPicPr>
              <p:cNvPr id="54" name="Picture 61" descr="PLC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8137" y="4842007"/>
                <a:ext cx="1101725" cy="504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" name="51 CuadroTexto"/>
              <p:cNvSpPr txBox="1">
                <a:spLocks noChangeArrowheads="1"/>
              </p:cNvSpPr>
              <p:nvPr/>
            </p:nvSpPr>
            <p:spPr bwMode="auto">
              <a:xfrm>
                <a:off x="8231466" y="5301411"/>
                <a:ext cx="861260" cy="455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400" b="1" dirty="0" smtClean="0">
                    <a:latin typeface="Geneva"/>
                    <a:cs typeface="Geneva"/>
                  </a:rPr>
                  <a:t>PLC</a:t>
                </a:r>
                <a:endParaRPr lang="en-US" sz="1400" b="1" dirty="0">
                  <a:latin typeface="Geneva"/>
                  <a:cs typeface="Geneva"/>
                </a:endParaRPr>
              </a:p>
            </p:txBody>
          </p:sp>
          <p:pic>
            <p:nvPicPr>
              <p:cNvPr id="56" name="Picture 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8137" y="5245002"/>
                <a:ext cx="314416" cy="314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63" name="Group 62"/>
          <p:cNvGrpSpPr/>
          <p:nvPr/>
        </p:nvGrpSpPr>
        <p:grpSpPr>
          <a:xfrm>
            <a:off x="2508340" y="1226704"/>
            <a:ext cx="1944139" cy="2247711"/>
            <a:chOff x="2508340" y="1226704"/>
            <a:chExt cx="1944139" cy="2247711"/>
          </a:xfrm>
        </p:grpSpPr>
        <p:sp>
          <p:nvSpPr>
            <p:cNvPr id="60" name="TextBox 59"/>
            <p:cNvSpPr txBox="1"/>
            <p:nvPr/>
          </p:nvSpPr>
          <p:spPr>
            <a:xfrm>
              <a:off x="2508340" y="1226704"/>
              <a:ext cx="18024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Geneva"/>
                  <a:cs typeface="Geneva"/>
                </a:rPr>
                <a:t>Versioning (SVN, GIT)</a:t>
              </a:r>
              <a:endParaRPr lang="en-US" sz="1200" b="0" dirty="0">
                <a:latin typeface="Geneva"/>
                <a:cs typeface="Geneva"/>
              </a:endParaRPr>
            </a:p>
          </p:txBody>
        </p:sp>
        <p:pic>
          <p:nvPicPr>
            <p:cNvPr id="33" name="Picture 32" descr="svn.jp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4754" y="1664252"/>
              <a:ext cx="588811" cy="504170"/>
            </a:xfrm>
            <a:prstGeom prst="rect">
              <a:avLst/>
            </a:prstGeom>
          </p:spPr>
        </p:pic>
        <p:pic>
          <p:nvPicPr>
            <p:cNvPr id="36" name="Picture 35" descr="git.jp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1898" y="1664252"/>
              <a:ext cx="504169" cy="504169"/>
            </a:xfrm>
            <a:prstGeom prst="rect">
              <a:avLst/>
            </a:prstGeom>
          </p:spPr>
        </p:pic>
        <p:cxnSp>
          <p:nvCxnSpPr>
            <p:cNvPr id="82" name="Straight Arrow Connector 81"/>
            <p:cNvCxnSpPr/>
            <p:nvPr/>
          </p:nvCxnSpPr>
          <p:spPr>
            <a:xfrm flipH="1" flipV="1">
              <a:off x="3139621" y="2383229"/>
              <a:ext cx="93944" cy="578522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H="1" flipV="1">
              <a:off x="3365036" y="2373274"/>
              <a:ext cx="1087443" cy="1101141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4523849" y="1252028"/>
            <a:ext cx="1980423" cy="2103988"/>
            <a:chOff x="4523849" y="1252028"/>
            <a:chExt cx="1980423" cy="2103988"/>
          </a:xfrm>
        </p:grpSpPr>
        <p:grpSp>
          <p:nvGrpSpPr>
            <p:cNvPr id="122" name="Group 121"/>
            <p:cNvGrpSpPr/>
            <p:nvPr/>
          </p:nvGrpSpPr>
          <p:grpSpPr>
            <a:xfrm>
              <a:off x="4560786" y="1252028"/>
              <a:ext cx="1943486" cy="2103988"/>
              <a:chOff x="4560786" y="1252028"/>
              <a:chExt cx="1943486" cy="2103988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4560786" y="1252028"/>
                <a:ext cx="19434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Geneva"/>
                    <a:cs typeface="Geneva"/>
                  </a:rPr>
                  <a:t>Verification</a:t>
                </a:r>
                <a:r>
                  <a:rPr lang="en-US" sz="1200" dirty="0">
                    <a:latin typeface="Geneva"/>
                    <a:cs typeface="Geneva"/>
                  </a:rPr>
                  <a:t>, Simulation, </a:t>
                </a:r>
                <a:r>
                  <a:rPr lang="en-US" sz="1200" dirty="0" smtClean="0">
                    <a:latin typeface="Geneva"/>
                    <a:cs typeface="Geneva"/>
                  </a:rPr>
                  <a:t/>
                </a:r>
                <a:br>
                  <a:rPr lang="en-US" sz="1200" dirty="0" smtClean="0">
                    <a:latin typeface="Geneva"/>
                    <a:cs typeface="Geneva"/>
                  </a:rPr>
                </a:br>
                <a:r>
                  <a:rPr lang="en-US" sz="1200" dirty="0" smtClean="0">
                    <a:latin typeface="Geneva"/>
                    <a:cs typeface="Geneva"/>
                  </a:rPr>
                  <a:t>Test</a:t>
                </a:r>
                <a:endParaRPr lang="en-US" sz="1200" dirty="0">
                  <a:latin typeface="Geneva"/>
                  <a:cs typeface="Geneva"/>
                </a:endParaRPr>
              </a:p>
              <a:p>
                <a:endParaRPr lang="en-US" sz="1200" b="0" dirty="0">
                  <a:latin typeface="Geneva"/>
                  <a:cs typeface="Geneva"/>
                </a:endParaRPr>
              </a:p>
            </p:txBody>
          </p:sp>
          <p:pic>
            <p:nvPicPr>
              <p:cNvPr id="87" name="Picture 86" descr="Security Approved.png"/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58388" y="1711292"/>
                <a:ext cx="518126" cy="518126"/>
              </a:xfrm>
              <a:prstGeom prst="rect">
                <a:avLst/>
              </a:prstGeom>
            </p:spPr>
          </p:pic>
          <p:pic>
            <p:nvPicPr>
              <p:cNvPr id="88" name="Picture 87" descr="video_icon.png"/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1151" y="1660564"/>
                <a:ext cx="627654" cy="627654"/>
              </a:xfrm>
              <a:prstGeom prst="rect">
                <a:avLst/>
              </a:prstGeom>
            </p:spPr>
          </p:pic>
          <p:cxnSp>
            <p:nvCxnSpPr>
              <p:cNvPr id="95" name="Straight Arrow Connector 94"/>
              <p:cNvCxnSpPr/>
              <p:nvPr/>
            </p:nvCxnSpPr>
            <p:spPr>
              <a:xfrm flipH="1" flipV="1">
                <a:off x="5001649" y="2669504"/>
                <a:ext cx="48274" cy="665599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/>
              <p:nvPr/>
            </p:nvCxnSpPr>
            <p:spPr>
              <a:xfrm flipV="1">
                <a:off x="5049922" y="2669504"/>
                <a:ext cx="544245" cy="686512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0" name="Picture 109" descr="ecosimpro_product.png"/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89290" y="2277782"/>
                <a:ext cx="799665" cy="266555"/>
              </a:xfrm>
              <a:prstGeom prst="rect">
                <a:avLst/>
              </a:prstGeom>
            </p:spPr>
          </p:pic>
        </p:grpSp>
        <p:sp>
          <p:nvSpPr>
            <p:cNvPr id="113" name="TextBox 112"/>
            <p:cNvSpPr txBox="1"/>
            <p:nvPr/>
          </p:nvSpPr>
          <p:spPr>
            <a:xfrm>
              <a:off x="4523849" y="2299796"/>
              <a:ext cx="78918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0" i="1" dirty="0" err="1" smtClean="0">
                  <a:latin typeface="Geneva"/>
                  <a:cs typeface="Geneva"/>
                </a:rPr>
                <a:t>PLCVerif</a:t>
              </a:r>
              <a:endParaRPr lang="en-US" sz="1050" b="0" i="1" dirty="0" smtClean="0">
                <a:latin typeface="Geneva"/>
                <a:cs typeface="Geneva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6264609" y="1238917"/>
            <a:ext cx="1836318" cy="2077362"/>
            <a:chOff x="6264609" y="1238917"/>
            <a:chExt cx="1836318" cy="2077362"/>
          </a:xfrm>
        </p:grpSpPr>
        <p:sp>
          <p:nvSpPr>
            <p:cNvPr id="62" name="TextBox 61"/>
            <p:cNvSpPr txBox="1"/>
            <p:nvPr/>
          </p:nvSpPr>
          <p:spPr>
            <a:xfrm>
              <a:off x="6773426" y="1238917"/>
              <a:ext cx="1129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Geneva"/>
                  <a:cs typeface="Geneva"/>
                </a:rPr>
                <a:t>Deployment</a:t>
              </a:r>
            </a:p>
            <a:p>
              <a:r>
                <a:rPr lang="en-US" sz="1200" b="0" dirty="0" smtClean="0">
                  <a:latin typeface="Geneva"/>
                  <a:cs typeface="Geneva"/>
                </a:rPr>
                <a:t>&amp; Monitoring</a:t>
              </a:r>
              <a:endParaRPr lang="en-US" sz="1200" b="0" dirty="0">
                <a:latin typeface="Geneva"/>
                <a:cs typeface="Geneva"/>
              </a:endParaRPr>
            </a:p>
          </p:txBody>
        </p:sp>
        <p:pic>
          <p:nvPicPr>
            <p:cNvPr id="91" name="Picture 90" descr="support.png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1905" y="1665633"/>
              <a:ext cx="614255" cy="614255"/>
            </a:xfrm>
            <a:prstGeom prst="rect">
              <a:avLst/>
            </a:prstGeom>
          </p:spPr>
        </p:pic>
        <p:pic>
          <p:nvPicPr>
            <p:cNvPr id="92" name="Picture 91" descr="profit-512.png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8468" y="1648448"/>
              <a:ext cx="652459" cy="652459"/>
            </a:xfrm>
            <a:prstGeom prst="rect">
              <a:avLst/>
            </a:prstGeom>
          </p:spPr>
        </p:pic>
        <p:cxnSp>
          <p:nvCxnSpPr>
            <p:cNvPr id="101" name="Straight Arrow Connector 100"/>
            <p:cNvCxnSpPr>
              <a:stCxn id="17" idx="0"/>
            </p:cNvCxnSpPr>
            <p:nvPr/>
          </p:nvCxnSpPr>
          <p:spPr>
            <a:xfrm flipV="1">
              <a:off x="7084644" y="2669504"/>
              <a:ext cx="59804" cy="289135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8" name="Picture 107" descr="versiondog.png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4609" y="2244552"/>
              <a:ext cx="1166608" cy="355987"/>
            </a:xfrm>
            <a:prstGeom prst="rect">
              <a:avLst/>
            </a:prstGeom>
          </p:spPr>
        </p:pic>
        <p:sp>
          <p:nvSpPr>
            <p:cNvPr id="114" name="TextBox 113"/>
            <p:cNvSpPr txBox="1"/>
            <p:nvPr/>
          </p:nvSpPr>
          <p:spPr>
            <a:xfrm>
              <a:off x="7449371" y="2275214"/>
              <a:ext cx="58063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0" i="1" dirty="0" smtClean="0">
                  <a:latin typeface="Geneva"/>
                  <a:cs typeface="Geneva"/>
                </a:rPr>
                <a:t>Moon</a:t>
              </a:r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 flipH="1">
              <a:off x="7622298" y="2594853"/>
              <a:ext cx="124702" cy="721426"/>
            </a:xfrm>
            <a:prstGeom prst="straightConnector1">
              <a:avLst/>
            </a:prstGeom>
            <a:ln>
              <a:solidFill>
                <a:srgbClr val="008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21980" y="1248084"/>
            <a:ext cx="2220455" cy="1710555"/>
            <a:chOff x="21980" y="1248084"/>
            <a:chExt cx="2220455" cy="1710555"/>
          </a:xfrm>
        </p:grpSpPr>
        <p:grpSp>
          <p:nvGrpSpPr>
            <p:cNvPr id="120" name="Group 119"/>
            <p:cNvGrpSpPr/>
            <p:nvPr/>
          </p:nvGrpSpPr>
          <p:grpSpPr>
            <a:xfrm>
              <a:off x="21980" y="1248084"/>
              <a:ext cx="2220455" cy="1507202"/>
              <a:chOff x="21980" y="1248084"/>
              <a:chExt cx="2220455" cy="1507202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251958" y="1439520"/>
                <a:ext cx="652090" cy="607438"/>
                <a:chOff x="21118" y="4618037"/>
                <a:chExt cx="1089024" cy="849312"/>
              </a:xfrm>
            </p:grpSpPr>
            <p:pic>
              <p:nvPicPr>
                <p:cNvPr id="79" name="Picture 78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118" y="4618037"/>
                  <a:ext cx="849312" cy="849312"/>
                </a:xfrm>
                <a:prstGeom prst="rect">
                  <a:avLst/>
                </a:prstGeom>
              </p:spPr>
            </p:pic>
            <p:pic>
              <p:nvPicPr>
                <p:cNvPr id="80" name="Picture 79"/>
                <p:cNvPicPr>
                  <a:picLocks noChangeAspect="1"/>
                </p:cNvPicPr>
                <p:nvPr/>
              </p:nvPicPr>
              <p:blipFill rotWithShape="1">
                <a:blip r:embed="rId2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033" t="41179" r="5299" b="40154"/>
                <a:stretch/>
              </p:blipFill>
              <p:spPr>
                <a:xfrm>
                  <a:off x="337030" y="5303837"/>
                  <a:ext cx="773112" cy="159170"/>
                </a:xfrm>
                <a:prstGeom prst="rect">
                  <a:avLst/>
                </a:prstGeom>
              </p:spPr>
            </p:pic>
          </p:grpSp>
          <p:sp>
            <p:nvSpPr>
              <p:cNvPr id="59" name="TextBox 58"/>
              <p:cNvSpPr txBox="1"/>
              <p:nvPr/>
            </p:nvSpPr>
            <p:spPr>
              <a:xfrm>
                <a:off x="21980" y="1248084"/>
                <a:ext cx="22204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Geneva"/>
                    <a:cs typeface="Geneva"/>
                  </a:rPr>
                  <a:t>Databases (Assets, Layout</a:t>
                </a:r>
                <a:br>
                  <a:rPr lang="en-US" sz="1200" dirty="0" smtClean="0">
                    <a:latin typeface="Geneva"/>
                    <a:cs typeface="Geneva"/>
                  </a:rPr>
                </a:br>
                <a:r>
                  <a:rPr lang="en-US" sz="1200" dirty="0" smtClean="0">
                    <a:latin typeface="Geneva"/>
                    <a:cs typeface="Geneva"/>
                  </a:rPr>
                  <a:t>	Controls conf.)</a:t>
                </a:r>
                <a:endParaRPr lang="en-US" sz="1200" b="0" dirty="0">
                  <a:latin typeface="Geneva"/>
                  <a:cs typeface="Geneva"/>
                </a:endParaRPr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>
                <a:off x="447747" y="1621981"/>
                <a:ext cx="652090" cy="607437"/>
                <a:chOff x="21118" y="4618037"/>
                <a:chExt cx="1089024" cy="849312"/>
              </a:xfrm>
            </p:grpSpPr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118" y="4618037"/>
                  <a:ext cx="849312" cy="849312"/>
                </a:xfrm>
                <a:prstGeom prst="rect">
                  <a:avLst/>
                </a:prstGeom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 rotWithShape="1">
                <a:blip r:embed="rId2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033" t="41179" r="5299" b="40154"/>
                <a:stretch/>
              </p:blipFill>
              <p:spPr>
                <a:xfrm>
                  <a:off x="337030" y="5303837"/>
                  <a:ext cx="773112" cy="159170"/>
                </a:xfrm>
                <a:prstGeom prst="rect">
                  <a:avLst/>
                </a:prstGeom>
              </p:spPr>
            </p:pic>
          </p:grpSp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2748" y="1775789"/>
                <a:ext cx="508555" cy="607438"/>
              </a:xfrm>
              <a:prstGeom prst="rect">
                <a:avLst/>
              </a:prstGeom>
            </p:spPr>
          </p:pic>
          <p:cxnSp>
            <p:nvCxnSpPr>
              <p:cNvPr id="11" name="Straight Arrow Connector 10"/>
              <p:cNvCxnSpPr/>
              <p:nvPr/>
            </p:nvCxnSpPr>
            <p:spPr>
              <a:xfrm>
                <a:off x="644668" y="2383227"/>
                <a:ext cx="1" cy="372059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4" name="Picture 93" descr="logo_1877_hd.png"/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99837" y="1845732"/>
                <a:ext cx="930864" cy="510474"/>
              </a:xfrm>
              <a:prstGeom prst="rect">
                <a:avLst/>
              </a:prstGeom>
            </p:spPr>
          </p:pic>
        </p:grpSp>
        <p:cxnSp>
          <p:nvCxnSpPr>
            <p:cNvPr id="86" name="Straight Arrow Connector 85"/>
            <p:cNvCxnSpPr/>
            <p:nvPr/>
          </p:nvCxnSpPr>
          <p:spPr>
            <a:xfrm>
              <a:off x="883078" y="2408823"/>
              <a:ext cx="609262" cy="549816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endCxn id="72" idx="2"/>
            </p:cNvCxnSpPr>
            <p:nvPr/>
          </p:nvCxnSpPr>
          <p:spPr>
            <a:xfrm flipH="1" flipV="1">
              <a:off x="1067026" y="2383227"/>
              <a:ext cx="533929" cy="469677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7704848" y="1262337"/>
            <a:ext cx="1443633" cy="2391219"/>
            <a:chOff x="7704848" y="1262337"/>
            <a:chExt cx="1443633" cy="2391219"/>
          </a:xfrm>
        </p:grpSpPr>
        <p:grpSp>
          <p:nvGrpSpPr>
            <p:cNvPr id="70" name="Group 69"/>
            <p:cNvGrpSpPr/>
            <p:nvPr/>
          </p:nvGrpSpPr>
          <p:grpSpPr>
            <a:xfrm>
              <a:off x="8037405" y="1262337"/>
              <a:ext cx="1111076" cy="1696302"/>
              <a:chOff x="8037405" y="1262337"/>
              <a:chExt cx="1111076" cy="1696302"/>
            </a:xfrm>
          </p:grpSpPr>
          <p:grpSp>
            <p:nvGrpSpPr>
              <p:cNvPr id="124" name="Group 123"/>
              <p:cNvGrpSpPr/>
              <p:nvPr/>
            </p:nvGrpSpPr>
            <p:grpSpPr>
              <a:xfrm>
                <a:off x="8037405" y="1262337"/>
                <a:ext cx="1111076" cy="955139"/>
                <a:chOff x="8037405" y="1262337"/>
                <a:chExt cx="1111076" cy="955139"/>
              </a:xfrm>
            </p:grpSpPr>
            <p:sp>
              <p:nvSpPr>
                <p:cNvPr id="65" name="TextBox 64"/>
                <p:cNvSpPr txBox="1"/>
                <p:nvPr/>
              </p:nvSpPr>
              <p:spPr>
                <a:xfrm>
                  <a:off x="8037405" y="1262337"/>
                  <a:ext cx="111107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Geneva"/>
                      <a:cs typeface="Geneva"/>
                    </a:rPr>
                    <a:t>Maintenance</a:t>
                  </a:r>
                  <a:endParaRPr lang="en-US" sz="1200" b="0" dirty="0">
                    <a:latin typeface="Geneva"/>
                    <a:cs typeface="Geneva"/>
                  </a:endParaRPr>
                </a:p>
              </p:txBody>
            </p:sp>
            <p:pic>
              <p:nvPicPr>
                <p:cNvPr id="93" name="Picture 92" descr="maintenance-icon.png"/>
                <p:cNvPicPr>
                  <a:picLocks noChangeAspect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8461232" y="1700913"/>
                  <a:ext cx="516563" cy="516563"/>
                </a:xfrm>
                <a:prstGeom prst="rect">
                  <a:avLst/>
                </a:prstGeom>
              </p:spPr>
            </p:pic>
          </p:grpSp>
          <p:cxnSp>
            <p:nvCxnSpPr>
              <p:cNvPr id="96" name="Straight Arrow Connector 95"/>
              <p:cNvCxnSpPr/>
              <p:nvPr/>
            </p:nvCxnSpPr>
            <p:spPr>
              <a:xfrm>
                <a:off x="8666620" y="2408823"/>
                <a:ext cx="1" cy="549816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7" name="Straight Arrow Connector 96"/>
            <p:cNvCxnSpPr/>
            <p:nvPr/>
          </p:nvCxnSpPr>
          <p:spPr>
            <a:xfrm flipV="1">
              <a:off x="7704848" y="2300907"/>
              <a:ext cx="861652" cy="1352649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387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900" b="1" dirty="0" smtClean="0">
                <a:latin typeface="Tw Cen MT (Headings)"/>
                <a:cs typeface="Tw Cen MT (Headings)"/>
              </a:rPr>
              <a:t>CERN-wide PLC services</a:t>
            </a:r>
            <a:endParaRPr lang="en-US" sz="2900" b="1" dirty="0">
              <a:latin typeface="Tw Cen MT (Headings)"/>
              <a:cs typeface="Tw Cen MT (Headings)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z="1200" smtClean="0"/>
              <a:t>07-Oct-2017</a:t>
            </a:r>
            <a:endParaRPr lang="en-US" sz="12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smtClean="0"/>
              <a:t>PBCS Workshop (ICALEPCS'17), E. Blanco, CERN</a:t>
            </a:r>
            <a:endParaRPr kumimoji="0"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34EF71B4-8382-4805-A99B-66824B3C8A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75167" y="1200149"/>
            <a:ext cx="4220633" cy="3869267"/>
          </a:xfrm>
        </p:spPr>
        <p:txBody>
          <a:bodyPr>
            <a:noAutofit/>
          </a:bodyPr>
          <a:lstStyle/>
          <a:p>
            <a:pPr marL="106363" indent="0"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b="1" dirty="0" smtClean="0">
                <a:solidFill>
                  <a:srgbClr val="FFFF00"/>
                </a:solidFill>
              </a:rPr>
              <a:t>Versioning</a:t>
            </a:r>
            <a:r>
              <a:rPr lang="en-GB" sz="1600" dirty="0" smtClean="0">
                <a:solidFill>
                  <a:srgbClr val="FFFF00"/>
                </a:solidFill>
              </a:rPr>
              <a:t> and software distribution</a:t>
            </a:r>
          </a:p>
          <a:p>
            <a:pPr marL="449263" indent="-34290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i="1" dirty="0" smtClean="0"/>
              <a:t>Versioning systems </a:t>
            </a:r>
            <a:r>
              <a:rPr lang="en-GB" sz="1600" dirty="0" smtClean="0"/>
              <a:t>usage guidelines for PLC developers. (i.e. SVN)</a:t>
            </a:r>
          </a:p>
          <a:p>
            <a:pPr marL="449263" indent="-34290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 smtClean="0"/>
              <a:t>Central Software distribution (CMF) and related specific DFS places</a:t>
            </a:r>
          </a:p>
          <a:p>
            <a:pPr marL="106363" indent="0"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b="1" dirty="0" smtClean="0">
                <a:solidFill>
                  <a:srgbClr val="FFFF00"/>
                </a:solidFill>
              </a:rPr>
              <a:t>Database</a:t>
            </a:r>
            <a:r>
              <a:rPr lang="en-GB" sz="1600" dirty="0" smtClean="0">
                <a:solidFill>
                  <a:srgbClr val="FFFF00"/>
                </a:solidFill>
              </a:rPr>
              <a:t> support for PLC users </a:t>
            </a:r>
          </a:p>
          <a:p>
            <a:pPr marL="449263" indent="-34290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 smtClean="0"/>
              <a:t>CERN equipment catalogue</a:t>
            </a:r>
          </a:p>
          <a:p>
            <a:pPr marL="449263" indent="-34290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 smtClean="0"/>
              <a:t>Asset database for component tracking.</a:t>
            </a:r>
          </a:p>
          <a:p>
            <a:pPr marL="106363" indent="0"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 smtClean="0">
                <a:solidFill>
                  <a:srgbClr val="FFFF00"/>
                </a:solidFill>
              </a:rPr>
              <a:t>Hardware</a:t>
            </a:r>
          </a:p>
          <a:p>
            <a:pPr marL="449263" indent="-34290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 smtClean="0"/>
              <a:t>Reduced set of hardware (recommended hardware)</a:t>
            </a:r>
            <a:endParaRPr lang="en-GB" sz="1600" dirty="0" smtClean="0">
              <a:solidFill>
                <a:srgbClr val="FFFF00"/>
              </a:solidFill>
            </a:endParaRPr>
          </a:p>
          <a:p>
            <a:pPr marL="186373" indent="0"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endParaRPr lang="en-GB" sz="16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4495800" y="1192213"/>
            <a:ext cx="4648200" cy="3429000"/>
          </a:xfrm>
        </p:spPr>
        <p:txBody>
          <a:bodyPr>
            <a:noAutofit/>
          </a:bodyPr>
          <a:lstStyle/>
          <a:p>
            <a:pPr marL="106363" indent="0"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b="1" dirty="0">
                <a:solidFill>
                  <a:srgbClr val="FFFF00"/>
                </a:solidFill>
              </a:rPr>
              <a:t>Availability</a:t>
            </a:r>
            <a:r>
              <a:rPr lang="en-GB" sz="1600" b="1" dirty="0"/>
              <a:t> (machines uptime</a:t>
            </a:r>
            <a:r>
              <a:rPr lang="en-GB" sz="1600" b="1" dirty="0" smtClean="0"/>
              <a:t>)</a:t>
            </a:r>
          </a:p>
          <a:p>
            <a:pPr marL="449263" indent="-34290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 smtClean="0"/>
              <a:t>Diagnostics </a:t>
            </a:r>
            <a:r>
              <a:rPr lang="en-GB" sz="1600" dirty="0"/>
              <a:t>&amp; monitoring: (PLC agent</a:t>
            </a:r>
            <a:r>
              <a:rPr lang="en-GB" sz="1600" dirty="0" smtClean="0"/>
              <a:t>)</a:t>
            </a:r>
          </a:p>
          <a:p>
            <a:pPr marL="449263" indent="-34290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 smtClean="0"/>
              <a:t>Repository </a:t>
            </a:r>
            <a:r>
              <a:rPr lang="en-GB" sz="1600" dirty="0"/>
              <a:t>for PLC applications and monitoring (</a:t>
            </a:r>
            <a:r>
              <a:rPr lang="en-GB" sz="1600" b="1" i="1" dirty="0"/>
              <a:t>Version Dog</a:t>
            </a:r>
            <a:r>
              <a:rPr lang="en-GB" sz="1600" dirty="0" smtClean="0"/>
              <a:t>)</a:t>
            </a:r>
          </a:p>
          <a:p>
            <a:pPr marL="449263" indent="-34290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 smtClean="0"/>
              <a:t>Critical </a:t>
            </a:r>
            <a:r>
              <a:rPr lang="en-GB" sz="1600" dirty="0"/>
              <a:t>spare stock: Fast intervention </a:t>
            </a:r>
            <a:r>
              <a:rPr lang="en-GB" sz="1600" dirty="0" smtClean="0"/>
              <a:t>24/7</a:t>
            </a:r>
          </a:p>
          <a:p>
            <a:pPr marL="106363" indent="0"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 smtClean="0">
                <a:solidFill>
                  <a:srgbClr val="FFFF00"/>
                </a:solidFill>
              </a:rPr>
              <a:t>Optimize </a:t>
            </a:r>
            <a:r>
              <a:rPr lang="en-GB" sz="1600" b="1" dirty="0">
                <a:solidFill>
                  <a:srgbClr val="FFFF00"/>
                </a:solidFill>
              </a:rPr>
              <a:t>Knowledge </a:t>
            </a:r>
            <a:endParaRPr lang="en-GB" sz="1600" b="1" dirty="0" smtClean="0">
              <a:solidFill>
                <a:srgbClr val="FFFF00"/>
              </a:solidFill>
            </a:endParaRPr>
          </a:p>
          <a:p>
            <a:pPr marL="449263" indent="-34290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b="1" dirty="0" smtClean="0"/>
              <a:t>GUAPI</a:t>
            </a:r>
            <a:r>
              <a:rPr lang="en-GB" sz="1600" dirty="0"/>
              <a:t>: </a:t>
            </a:r>
            <a:r>
              <a:rPr lang="en-US" sz="1600" dirty="0"/>
              <a:t>PLC Users Working </a:t>
            </a:r>
            <a:r>
              <a:rPr lang="en-US" sz="1600" dirty="0" smtClean="0"/>
              <a:t>Group</a:t>
            </a:r>
            <a:endParaRPr lang="en-GB" sz="1600" dirty="0"/>
          </a:p>
          <a:p>
            <a:pPr marL="449263" indent="-34290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 smtClean="0"/>
              <a:t>Set </a:t>
            </a:r>
            <a:r>
              <a:rPr lang="en-GB" sz="1600" dirty="0"/>
              <a:t>of demonstrators and training test-benches</a:t>
            </a:r>
          </a:p>
          <a:p>
            <a:pPr marL="106363" indent="0"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>
                <a:solidFill>
                  <a:srgbClr val="FFFF00"/>
                </a:solidFill>
              </a:rPr>
              <a:t>Development</a:t>
            </a:r>
          </a:p>
          <a:p>
            <a:pPr marL="106363" indent="0"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>
                <a:solidFill>
                  <a:srgbClr val="FFFF00"/>
                </a:solidFill>
              </a:rPr>
              <a:t>	</a:t>
            </a:r>
            <a:r>
              <a:rPr lang="en-GB" sz="1600" dirty="0"/>
              <a:t>Framework (i.e. UNICOS)</a:t>
            </a:r>
          </a:p>
          <a:p>
            <a:pPr marL="106363" indent="0"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>
                <a:solidFill>
                  <a:srgbClr val="FFFF00"/>
                </a:solidFill>
              </a:rPr>
              <a:t>Quality Control</a:t>
            </a:r>
          </a:p>
          <a:p>
            <a:pPr marL="449263" indent="-34290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410700" algn="l"/>
              </a:tabLst>
            </a:pPr>
            <a:r>
              <a:rPr lang="en-GB" sz="1600" dirty="0"/>
              <a:t>Testing &amp; verifications mechanisms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00193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33543</TotalTime>
  <Words>1000</Words>
  <Application>Microsoft Macintosh PowerPoint</Application>
  <PresentationFormat>On-screen Show (16:9)</PresentationFormat>
  <Paragraphs>153</Paragraphs>
  <Slides>8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PLC based control systems ICALEPCS’17 Workshop E. Blanco</vt:lpstr>
      <vt:lpstr>CERN</vt:lpstr>
      <vt:lpstr>PLC inventory by domain (fairly accurate)</vt:lpstr>
      <vt:lpstr>PLCs inventory at CERN</vt:lpstr>
      <vt:lpstr>PLCs use: applications</vt:lpstr>
      <vt:lpstr>Experience with suppliers</vt:lpstr>
      <vt:lpstr>UNICOS-CPC Engineering life cycle (PLC apps)</vt:lpstr>
      <vt:lpstr>CERN-wide PLC services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FAIR project (B180)</dc:title>
  <dc:creator>Enrique Blanco</dc:creator>
  <cp:lastModifiedBy>Enrique Blanco</cp:lastModifiedBy>
  <cp:revision>112</cp:revision>
  <dcterms:created xsi:type="dcterms:W3CDTF">2016-11-07T14:48:40Z</dcterms:created>
  <dcterms:modified xsi:type="dcterms:W3CDTF">2017-10-05T22:26:24Z</dcterms:modified>
</cp:coreProperties>
</file>