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6" r:id="rId3"/>
    <p:sldId id="259" r:id="rId4"/>
    <p:sldId id="264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67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900113" y="692150"/>
            <a:ext cx="6767512" cy="504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900113" y="1268413"/>
            <a:ext cx="6767512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194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216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175" y="-7938"/>
            <a:ext cx="9140825" cy="6856413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027" name="Gruppieren 18"/>
          <p:cNvGrpSpPr>
            <a:grpSpLocks/>
          </p:cNvGrpSpPr>
          <p:nvPr/>
        </p:nvGrpSpPr>
        <p:grpSpPr bwMode="auto">
          <a:xfrm>
            <a:off x="-3175" y="0"/>
            <a:ext cx="9144000" cy="6858000"/>
            <a:chOff x="-3175" y="-19275"/>
            <a:chExt cx="9144000" cy="6858000"/>
          </a:xfrm>
        </p:grpSpPr>
        <p:grpSp>
          <p:nvGrpSpPr>
            <p:cNvPr id="1030" name="Gruppieren 14"/>
            <p:cNvGrpSpPr>
              <a:grpSpLocks/>
            </p:cNvGrpSpPr>
            <p:nvPr/>
          </p:nvGrpSpPr>
          <p:grpSpPr bwMode="auto">
            <a:xfrm>
              <a:off x="-3175" y="-19275"/>
              <a:ext cx="9144000" cy="6858000"/>
              <a:chOff x="0" y="0"/>
              <a:chExt cx="9144000" cy="6858000"/>
            </a:xfrm>
          </p:grpSpPr>
          <p:sp>
            <p:nvSpPr>
              <p:cNvPr id="1034" name="Rectangle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87338" cy="287338"/>
              </a:xfrm>
              <a:prstGeom prst="rect">
                <a:avLst/>
              </a:prstGeom>
              <a:solidFill>
                <a:srgbClr val="CF68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mpd="dbl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5" name="Rectangle 6"/>
              <p:cNvSpPr>
                <a:spLocks noChangeArrowheads="1"/>
              </p:cNvSpPr>
              <p:nvPr/>
            </p:nvSpPr>
            <p:spPr bwMode="auto">
              <a:xfrm>
                <a:off x="6350" y="6426140"/>
                <a:ext cx="3059113" cy="144463"/>
              </a:xfrm>
              <a:prstGeom prst="rect">
                <a:avLst/>
              </a:prstGeom>
              <a:solidFill>
                <a:srgbClr val="CF68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6" name="Rectangle 7"/>
              <p:cNvSpPr>
                <a:spLocks noChangeArrowheads="1"/>
              </p:cNvSpPr>
              <p:nvPr/>
            </p:nvSpPr>
            <p:spPr bwMode="auto">
              <a:xfrm>
                <a:off x="0" y="6713538"/>
                <a:ext cx="3059113" cy="14446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7" name="Rectangle 8"/>
              <p:cNvSpPr>
                <a:spLocks noChangeArrowheads="1"/>
              </p:cNvSpPr>
              <p:nvPr/>
            </p:nvSpPr>
            <p:spPr bwMode="auto">
              <a:xfrm>
                <a:off x="3057525" y="6567488"/>
                <a:ext cx="3059113" cy="144462"/>
              </a:xfrm>
              <a:prstGeom prst="rect">
                <a:avLst/>
              </a:prstGeom>
              <a:solidFill>
                <a:srgbClr val="B9B9B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8" name="Rectangle 9"/>
              <p:cNvSpPr>
                <a:spLocks noChangeArrowheads="1"/>
              </p:cNvSpPr>
              <p:nvPr/>
            </p:nvSpPr>
            <p:spPr bwMode="auto">
              <a:xfrm>
                <a:off x="3174" y="6570603"/>
                <a:ext cx="3059113" cy="144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9" name="Rectangle 10"/>
              <p:cNvSpPr>
                <a:spLocks noChangeArrowheads="1"/>
              </p:cNvSpPr>
              <p:nvPr/>
            </p:nvSpPr>
            <p:spPr bwMode="auto">
              <a:xfrm>
                <a:off x="3062287" y="6711950"/>
                <a:ext cx="6081713" cy="144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1031" name="Gruppieren 15"/>
            <p:cNvGrpSpPr>
              <a:grpSpLocks/>
            </p:cNvGrpSpPr>
            <p:nvPr/>
          </p:nvGrpSpPr>
          <p:grpSpPr bwMode="auto">
            <a:xfrm>
              <a:off x="6011863" y="5157788"/>
              <a:ext cx="2808287" cy="1228725"/>
              <a:chOff x="6011863" y="5157788"/>
              <a:chExt cx="2808287" cy="1228725"/>
            </a:xfrm>
          </p:grpSpPr>
          <p:pic>
            <p:nvPicPr>
              <p:cNvPr id="1032" name="Grafik 1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0276"/>
              <a:stretch>
                <a:fillRect/>
              </a:stretch>
            </p:blipFill>
            <p:spPr bwMode="auto">
              <a:xfrm>
                <a:off x="7077075" y="5157788"/>
                <a:ext cx="1743075" cy="1228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3" name="Bild 4" descr="DDC_Sticker_groß_Schatten_RGB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1863" y="5229225"/>
                <a:ext cx="1008062" cy="1008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3059113" y="6672263"/>
            <a:ext cx="60198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latin typeface="Arial" charset="0"/>
                <a:cs typeface="+mn-cs"/>
              </a:rPr>
              <a:t>Matthias Justus  |  Institute </a:t>
            </a:r>
            <a:r>
              <a:rPr lang="de-DE" sz="900" dirty="0" err="1" smtClean="0">
                <a:latin typeface="Arial" charset="0"/>
                <a:cs typeface="+mn-cs"/>
              </a:rPr>
              <a:t>of</a:t>
            </a:r>
            <a:r>
              <a:rPr lang="de-DE" sz="900" baseline="0" dirty="0" smtClean="0">
                <a:latin typeface="Arial" charset="0"/>
                <a:cs typeface="+mn-cs"/>
              </a:rPr>
              <a:t> Radiation </a:t>
            </a:r>
            <a:r>
              <a:rPr lang="de-DE" sz="900" baseline="0" dirty="0" err="1" smtClean="0">
                <a:latin typeface="Arial" charset="0"/>
                <a:cs typeface="+mn-cs"/>
              </a:rPr>
              <a:t>Physics</a:t>
            </a:r>
            <a:r>
              <a:rPr lang="de-DE" sz="900" baseline="0" dirty="0" smtClean="0">
                <a:latin typeface="Arial" charset="0"/>
                <a:cs typeface="+mn-cs"/>
              </a:rPr>
              <a:t>  |  ELBE  |  m.justus@hzdr.de  |  www.hzdr.de </a:t>
            </a:r>
            <a:endParaRPr lang="de-DE" dirty="0" smtClean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/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132138" y="6673850"/>
            <a:ext cx="5797550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Matthias Justus  |  Institute </a:t>
            </a:r>
            <a:r>
              <a:rPr lang="de-DE" sz="9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of</a:t>
            </a:r>
            <a:r>
              <a:rPr lang="de-DE" sz="9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Radiation </a:t>
            </a:r>
            <a:r>
              <a:rPr lang="de-DE" sz="9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Physics</a:t>
            </a:r>
            <a:r>
              <a:rPr lang="de-DE" sz="9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 |  ELBE  |  m.justus@hzdr.de  |  www.hzdr.de </a:t>
            </a:r>
            <a:endParaRPr lang="de-DE" sz="900" kern="1200" dirty="0" smtClean="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endParaRPr>
          </a:p>
          <a:p>
            <a:pPr eaLnBrk="0" hangingPunct="0"/>
            <a:endParaRPr lang="de-DE" sz="2400" dirty="0">
              <a:latin typeface="Times" pitchFamily="18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0" y="6575425"/>
            <a:ext cx="9144000" cy="290513"/>
            <a:chOff x="0" y="6575425"/>
            <a:chExt cx="9144000" cy="290513"/>
          </a:xfrm>
        </p:grpSpPr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0" y="6575425"/>
              <a:ext cx="3059113" cy="14446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e-DE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057525" y="6575425"/>
              <a:ext cx="6086475" cy="144463"/>
            </a:xfrm>
            <a:prstGeom prst="rect">
              <a:avLst/>
            </a:prstGeom>
            <a:solidFill>
              <a:srgbClr val="0058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e-DE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0" y="6718300"/>
              <a:ext cx="3059113" cy="147638"/>
            </a:xfrm>
            <a:prstGeom prst="rect">
              <a:avLst/>
            </a:prstGeom>
            <a:solidFill>
              <a:srgbClr val="0058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e-DE"/>
            </a:p>
          </p:txBody>
        </p:sp>
      </p:grp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6372225" y="6530975"/>
            <a:ext cx="2520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de-DE" sz="900" dirty="0">
                <a:solidFill>
                  <a:schemeClr val="bg1"/>
                </a:solidFill>
                <a:latin typeface="Arial" charset="0"/>
              </a:rPr>
              <a:t>             Mitglied der Helmholtz-Gemeinschaft</a:t>
            </a:r>
          </a:p>
        </p:txBody>
      </p:sp>
      <p:pic>
        <p:nvPicPr>
          <p:cNvPr id="2053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6165850"/>
            <a:ext cx="1189038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6165850"/>
            <a:ext cx="792163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Textfeld 16"/>
          <p:cNvSpPr txBox="1">
            <a:spLocks noChangeArrowheads="1"/>
          </p:cNvSpPr>
          <p:nvPr/>
        </p:nvSpPr>
        <p:spPr bwMode="auto">
          <a:xfrm>
            <a:off x="144463" y="6524625"/>
            <a:ext cx="971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chemeClr val="bg1"/>
                </a:solidFill>
                <a:latin typeface="Arial" charset="0"/>
              </a:rPr>
              <a:t>Seite </a:t>
            </a:r>
            <a:fld id="{236C7B44-AA72-4768-974F-376735F5CA23}" type="slidenum">
              <a:rPr lang="de-DE" sz="1000" smtClean="0">
                <a:solidFill>
                  <a:schemeClr val="bg1"/>
                </a:solidFill>
                <a:latin typeface="Arial" charset="0"/>
              </a:rPr>
              <a:pPr>
                <a:defRPr/>
              </a:pPr>
              <a:t>‹Nr.›</a:t>
            </a:fld>
            <a:endParaRPr lang="de-DE" sz="100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1"/>
          <p:cNvSpPr>
            <a:spLocks noGrp="1"/>
          </p:cNvSpPr>
          <p:nvPr>
            <p:ph type="body" sz="quarter" idx="10"/>
          </p:nvPr>
        </p:nvSpPr>
        <p:spPr bwMode="auto">
          <a:xfrm>
            <a:off x="468313" y="620713"/>
            <a:ext cx="6767512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b="0" dirty="0" smtClean="0">
                <a:latin typeface="Arial" charset="0"/>
                <a:cs typeface="Arial" charset="0"/>
              </a:rPr>
              <a:t>Brief </a:t>
            </a:r>
            <a:r>
              <a:rPr lang="de-DE" b="0" dirty="0" err="1" smtClean="0">
                <a:latin typeface="Arial" charset="0"/>
                <a:cs typeface="Arial" charset="0"/>
              </a:rPr>
              <a:t>Introduction</a:t>
            </a:r>
            <a:r>
              <a:rPr lang="de-DE" b="0" dirty="0" smtClean="0">
                <a:latin typeface="Arial" charset="0"/>
                <a:cs typeface="Arial" charset="0"/>
              </a:rPr>
              <a:t> </a:t>
            </a:r>
            <a:r>
              <a:rPr lang="de-DE" b="0" dirty="0" err="1" smtClean="0">
                <a:latin typeface="Arial" charset="0"/>
                <a:cs typeface="Arial" charset="0"/>
              </a:rPr>
              <a:t>to</a:t>
            </a:r>
            <a:r>
              <a:rPr lang="de-DE" b="0" dirty="0" smtClean="0">
                <a:latin typeface="Arial" charset="0"/>
                <a:cs typeface="Arial" charset="0"/>
              </a:rPr>
              <a:t> ELBE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68313" y="1052736"/>
            <a:ext cx="46085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  <a:latin typeface="Arial" charset="0"/>
              </a:rPr>
              <a:t>Matthias Justus, HZDR</a:t>
            </a:r>
            <a:endParaRPr lang="de-DE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6" name="Picture 2" descr="M:\Bilder\Praesentationsbilder_AS\Mitarbeiter\IMG_0693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87" y="1628800"/>
            <a:ext cx="706239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platzhalter 1"/>
          <p:cNvSpPr>
            <a:spLocks noGrp="1"/>
          </p:cNvSpPr>
          <p:nvPr>
            <p:ph type="body" sz="quarter" idx="4294967295"/>
          </p:nvPr>
        </p:nvSpPr>
        <p:spPr bwMode="auto">
          <a:xfrm>
            <a:off x="468313" y="333375"/>
            <a:ext cx="8207375" cy="935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de-DE" sz="2200" dirty="0" smtClean="0">
                <a:solidFill>
                  <a:srgbClr val="003E89"/>
                </a:solidFill>
                <a:latin typeface="Arial" charset="0"/>
              </a:rPr>
              <a:t>Helmholtz-Zentrum Dresden-</a:t>
            </a:r>
            <a:r>
              <a:rPr lang="de-DE" sz="2200" dirty="0" err="1" smtClean="0">
                <a:solidFill>
                  <a:srgbClr val="003E89"/>
                </a:solidFill>
                <a:latin typeface="Arial" charset="0"/>
              </a:rPr>
              <a:t>Rossendorf</a:t>
            </a:r>
            <a:r>
              <a:rPr lang="de-DE" sz="2200" dirty="0" smtClean="0">
                <a:solidFill>
                  <a:srgbClr val="003E89"/>
                </a:solidFill>
                <a:latin typeface="Arial" charset="0"/>
              </a:rPr>
              <a:t> (HZDR)</a:t>
            </a:r>
            <a:endParaRPr lang="de-DE" sz="1200" dirty="0" smtClean="0">
              <a:solidFill>
                <a:srgbClr val="003E89"/>
              </a:solidFill>
              <a:latin typeface="Arial" charset="0"/>
            </a:endParaRPr>
          </a:p>
          <a:p>
            <a:pPr marL="0" indent="0">
              <a:buFont typeface="Arial" charset="0"/>
              <a:buNone/>
            </a:pPr>
            <a:endParaRPr lang="de-DE" sz="2200" dirty="0" smtClean="0">
              <a:solidFill>
                <a:srgbClr val="003E89"/>
              </a:solidFill>
              <a:latin typeface="Arial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14" y="908720"/>
            <a:ext cx="8440058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platzhalter 1"/>
          <p:cNvSpPr>
            <a:spLocks noGrp="1"/>
          </p:cNvSpPr>
          <p:nvPr>
            <p:ph type="body" sz="quarter" idx="4294967295"/>
          </p:nvPr>
        </p:nvSpPr>
        <p:spPr bwMode="auto">
          <a:xfrm>
            <a:off x="468313" y="333375"/>
            <a:ext cx="8207375" cy="935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de-DE" sz="2200" dirty="0" smtClean="0">
                <a:solidFill>
                  <a:srgbClr val="003E89"/>
                </a:solidFill>
                <a:latin typeface="Arial" charset="0"/>
              </a:rPr>
              <a:t>Helmholtz-Zentrum Dresden-</a:t>
            </a:r>
            <a:r>
              <a:rPr lang="de-DE" sz="2200" dirty="0" err="1" smtClean="0">
                <a:solidFill>
                  <a:srgbClr val="003E89"/>
                </a:solidFill>
                <a:latin typeface="Arial" charset="0"/>
              </a:rPr>
              <a:t>Rossendorf</a:t>
            </a:r>
            <a:r>
              <a:rPr lang="de-DE" sz="2200" dirty="0" smtClean="0">
                <a:solidFill>
                  <a:srgbClr val="003E89"/>
                </a:solidFill>
                <a:latin typeface="Arial" charset="0"/>
              </a:rPr>
              <a:t> (HZDR)</a:t>
            </a:r>
            <a:endParaRPr lang="de-DE" sz="1200" dirty="0" smtClean="0">
              <a:solidFill>
                <a:srgbClr val="003E89"/>
              </a:solidFill>
              <a:latin typeface="Arial" charset="0"/>
            </a:endParaRPr>
          </a:p>
          <a:p>
            <a:pPr marL="0" indent="0">
              <a:buFont typeface="Arial" charset="0"/>
              <a:buNone/>
            </a:pPr>
            <a:endParaRPr lang="de-DE" sz="2200" dirty="0" smtClean="0">
              <a:solidFill>
                <a:srgbClr val="003E89"/>
              </a:solidFill>
              <a:latin typeface="Arial" charset="0"/>
            </a:endParaRPr>
          </a:p>
        </p:txBody>
      </p:sp>
      <p:sp>
        <p:nvSpPr>
          <p:cNvPr id="6148" name="Textplatzhalter 2"/>
          <p:cNvSpPr>
            <a:spLocks/>
          </p:cNvSpPr>
          <p:nvPr/>
        </p:nvSpPr>
        <p:spPr bwMode="auto">
          <a:xfrm>
            <a:off x="468313" y="836712"/>
            <a:ext cx="820814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</a:rPr>
              <a:t>Facts:</a:t>
            </a:r>
            <a:endParaRPr lang="en-US" sz="1200" dirty="0" smtClean="0"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dirty="0" smtClean="0">
                <a:latin typeface="Arial" charset="0"/>
              </a:rPr>
              <a:t>located ~ 15 km from Dresden city center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dirty="0" smtClean="0">
                <a:latin typeface="Arial" charset="0"/>
              </a:rPr>
              <a:t>member of the </a:t>
            </a:r>
            <a:r>
              <a:rPr lang="en-US" b="1" dirty="0" smtClean="0">
                <a:latin typeface="Arial" charset="0"/>
              </a:rPr>
              <a:t>Helmholtz Association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dirty="0" smtClean="0">
                <a:latin typeface="Arial" charset="0"/>
              </a:rPr>
              <a:t>use-inspired basic research in the programs </a:t>
            </a:r>
            <a:r>
              <a:rPr lang="en-US" b="1" dirty="0" smtClean="0">
                <a:latin typeface="Arial" charset="0"/>
              </a:rPr>
              <a:t>matter</a:t>
            </a:r>
            <a:r>
              <a:rPr lang="en-US" dirty="0" smtClean="0">
                <a:latin typeface="Arial" charset="0"/>
              </a:rPr>
              <a:t>, </a:t>
            </a:r>
            <a:r>
              <a:rPr lang="en-US" b="1" dirty="0" smtClean="0">
                <a:latin typeface="Arial" charset="0"/>
              </a:rPr>
              <a:t>energy </a:t>
            </a:r>
            <a:r>
              <a:rPr lang="en-US" dirty="0" smtClean="0">
                <a:latin typeface="Arial" charset="0"/>
              </a:rPr>
              <a:t>and</a:t>
            </a:r>
            <a:r>
              <a:rPr lang="en-US" b="1" dirty="0" smtClean="0">
                <a:latin typeface="Arial" charset="0"/>
              </a:rPr>
              <a:t> health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dirty="0" smtClean="0">
                <a:latin typeface="Arial" charset="0"/>
              </a:rPr>
              <a:t>~ 1,100 employees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dirty="0" smtClean="0">
                <a:latin typeface="Arial" charset="0"/>
              </a:rPr>
              <a:t>Three larger user facilities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Ion Beam Center (</a:t>
            </a:r>
            <a:r>
              <a:rPr lang="en-US" b="1" dirty="0" smtClean="0">
                <a:latin typeface="Arial" charset="0"/>
              </a:rPr>
              <a:t>IBC</a:t>
            </a:r>
            <a:r>
              <a:rPr lang="en-US" dirty="0" smtClean="0">
                <a:latin typeface="Arial" charset="0"/>
              </a:rPr>
              <a:t>)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Dresden High Magnetic Field Laboratory (</a:t>
            </a:r>
            <a:r>
              <a:rPr lang="en-US" b="1" dirty="0" smtClean="0">
                <a:latin typeface="Arial" charset="0"/>
              </a:rPr>
              <a:t>HLD</a:t>
            </a:r>
            <a:r>
              <a:rPr lang="en-US" dirty="0" smtClean="0">
                <a:latin typeface="Arial" charset="0"/>
              </a:rPr>
              <a:t>)</a:t>
            </a:r>
            <a:br>
              <a:rPr lang="en-US" dirty="0" smtClean="0">
                <a:latin typeface="Arial" charset="0"/>
              </a:rPr>
            </a:br>
            <a:r>
              <a:rPr lang="en-US" b="1" dirty="0" smtClean="0">
                <a:latin typeface="Arial" charset="0"/>
              </a:rPr>
              <a:t>ELBE</a:t>
            </a:r>
            <a:r>
              <a:rPr lang="en-US" dirty="0" smtClean="0">
                <a:latin typeface="Arial" charset="0"/>
              </a:rPr>
              <a:t> – Center for High-Power Radiation Sources</a:t>
            </a:r>
          </a:p>
        </p:txBody>
      </p:sp>
    </p:spTree>
    <p:extLst>
      <p:ext uri="{BB962C8B-B14F-4D97-AF65-F5344CB8AC3E}">
        <p14:creationId xmlns:p14="http://schemas.microsoft.com/office/powerpoint/2010/main" val="287805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ustusm\Documents\LayoutHSQlaser_June2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46613"/>
            <a:ext cx="8854653" cy="363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Textplatzhalter 1"/>
          <p:cNvSpPr>
            <a:spLocks noGrp="1"/>
          </p:cNvSpPr>
          <p:nvPr>
            <p:ph type="body" sz="quarter" idx="4294967295"/>
          </p:nvPr>
        </p:nvSpPr>
        <p:spPr bwMode="auto">
          <a:xfrm>
            <a:off x="468313" y="333375"/>
            <a:ext cx="8207375" cy="935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de-DE" sz="2200" dirty="0" smtClean="0">
                <a:solidFill>
                  <a:srgbClr val="003E89"/>
                </a:solidFill>
                <a:latin typeface="Arial" charset="0"/>
              </a:rPr>
              <a:t>ELBE</a:t>
            </a:r>
            <a:endParaRPr lang="de-DE" sz="1200" dirty="0" smtClean="0">
              <a:solidFill>
                <a:srgbClr val="003E89"/>
              </a:solidFill>
              <a:latin typeface="Arial" charset="0"/>
            </a:endParaRPr>
          </a:p>
          <a:p>
            <a:pPr marL="0" indent="0">
              <a:buFont typeface="Arial" charset="0"/>
              <a:buNone/>
            </a:pPr>
            <a:endParaRPr lang="de-DE" sz="2200" dirty="0" smtClean="0">
              <a:solidFill>
                <a:srgbClr val="003E89"/>
              </a:solidFill>
              <a:latin typeface="Arial" charset="0"/>
            </a:endParaRPr>
          </a:p>
        </p:txBody>
      </p:sp>
      <p:sp>
        <p:nvSpPr>
          <p:cNvPr id="6148" name="Textplatzhalter 2"/>
          <p:cNvSpPr>
            <a:spLocks/>
          </p:cNvSpPr>
          <p:nvPr/>
        </p:nvSpPr>
        <p:spPr bwMode="auto">
          <a:xfrm>
            <a:off x="468312" y="3789040"/>
            <a:ext cx="8352160" cy="22322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None/>
            </a:pPr>
            <a:r>
              <a:rPr lang="en-US" dirty="0" smtClean="0">
                <a:latin typeface="Arial" charset="0"/>
              </a:rPr>
              <a:t>Facts:</a:t>
            </a:r>
            <a:endParaRPr lang="en-US" sz="1100" dirty="0" smtClean="0"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electron LINAC, 35MeV C.W., 1.6mA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4 TESLA </a:t>
            </a:r>
            <a:r>
              <a:rPr lang="en-US" sz="1600" dirty="0">
                <a:latin typeface="Arial" charset="0"/>
              </a:rPr>
              <a:t>cavities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thermionic </a:t>
            </a:r>
            <a:r>
              <a:rPr lang="en-US" sz="1600" dirty="0">
                <a:latin typeface="Arial" charset="0"/>
              </a:rPr>
              <a:t>triode </a:t>
            </a:r>
            <a:r>
              <a:rPr lang="en-US" sz="1600" dirty="0" smtClean="0">
                <a:latin typeface="Arial" charset="0"/>
              </a:rPr>
              <a:t>gun + SRF photo gun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user beam options: 20 MeV Bremsstrahlung, two IR FELs </a:t>
            </a:r>
            <a:r>
              <a:rPr lang="en-US" sz="1600" dirty="0">
                <a:latin typeface="Arial" charset="0"/>
              </a:rPr>
              <a:t>5…280 </a:t>
            </a:r>
            <a:r>
              <a:rPr lang="en-US" sz="1600" dirty="0" smtClean="0">
                <a:latin typeface="Arial" charset="0"/>
              </a:rPr>
              <a:t>µm, two THz sources 0.1…3 THz, neutrons, positrons, low current direct electrons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>
                <a:latin typeface="Arial" charset="0"/>
              </a:rPr>
              <a:t>c</a:t>
            </a:r>
            <a:r>
              <a:rPr lang="en-US" sz="1600" dirty="0" smtClean="0">
                <a:latin typeface="Arial" charset="0"/>
              </a:rPr>
              <a:t>ombined experiment with TW/PW lasers (i.e. Thomson backscattering)</a:t>
            </a:r>
          </a:p>
        </p:txBody>
      </p:sp>
    </p:spTree>
    <p:extLst>
      <p:ext uri="{BB962C8B-B14F-4D97-AF65-F5344CB8AC3E}">
        <p14:creationId xmlns:p14="http://schemas.microsoft.com/office/powerpoint/2010/main" val="388414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39146" cy="4968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Textplatzhalter 1"/>
          <p:cNvSpPr>
            <a:spLocks noGrp="1"/>
          </p:cNvSpPr>
          <p:nvPr>
            <p:ph type="body" sz="quarter" idx="4294967295"/>
          </p:nvPr>
        </p:nvSpPr>
        <p:spPr bwMode="auto">
          <a:xfrm>
            <a:off x="468313" y="333375"/>
            <a:ext cx="8207375" cy="935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de-DE" sz="2200" dirty="0" smtClean="0">
                <a:solidFill>
                  <a:srgbClr val="003E89"/>
                </a:solidFill>
                <a:latin typeface="Arial" charset="0"/>
              </a:rPr>
              <a:t>ELBE Control System</a:t>
            </a:r>
          </a:p>
        </p:txBody>
      </p:sp>
    </p:spTree>
    <p:extLst>
      <p:ext uri="{BB962C8B-B14F-4D97-AF65-F5344CB8AC3E}">
        <p14:creationId xmlns:p14="http://schemas.microsoft.com/office/powerpoint/2010/main" val="187871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platzhalter 1"/>
          <p:cNvSpPr>
            <a:spLocks noGrp="1"/>
          </p:cNvSpPr>
          <p:nvPr>
            <p:ph type="body" sz="quarter" idx="4294967295"/>
          </p:nvPr>
        </p:nvSpPr>
        <p:spPr bwMode="auto">
          <a:xfrm>
            <a:off x="468313" y="333375"/>
            <a:ext cx="8207375" cy="935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de-DE" sz="2200" dirty="0">
                <a:solidFill>
                  <a:srgbClr val="003E89"/>
                </a:solidFill>
                <a:latin typeface="Arial" charset="0"/>
              </a:rPr>
              <a:t>ELBE Control System</a:t>
            </a:r>
          </a:p>
          <a:p>
            <a:pPr marL="0" indent="0">
              <a:buFont typeface="Arial" charset="0"/>
              <a:buNone/>
            </a:pPr>
            <a:endParaRPr lang="de-DE" sz="2200" dirty="0" smtClean="0">
              <a:solidFill>
                <a:srgbClr val="003E89"/>
              </a:solidFill>
              <a:latin typeface="Arial" charset="0"/>
            </a:endParaRPr>
          </a:p>
        </p:txBody>
      </p:sp>
      <p:sp>
        <p:nvSpPr>
          <p:cNvPr id="6148" name="Textplatzhalter 2"/>
          <p:cNvSpPr>
            <a:spLocks/>
          </p:cNvSpPr>
          <p:nvPr/>
        </p:nvSpPr>
        <p:spPr bwMode="auto">
          <a:xfrm>
            <a:off x="467544" y="1268760"/>
            <a:ext cx="835216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None/>
            </a:pPr>
            <a:r>
              <a:rPr lang="en-US" dirty="0" smtClean="0">
                <a:latin typeface="Arial" charset="0"/>
              </a:rPr>
              <a:t>Facts:</a:t>
            </a:r>
            <a:endParaRPr lang="en-US" sz="1100" dirty="0" smtClean="0"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>
                <a:latin typeface="Arial" charset="0"/>
              </a:rPr>
              <a:t>PLC </a:t>
            </a:r>
            <a:r>
              <a:rPr lang="en-US" sz="1600" dirty="0" smtClean="0">
                <a:latin typeface="Arial" charset="0"/>
              </a:rPr>
              <a:t>based, mainly Siemens S7-300/400</a:t>
            </a:r>
            <a:br>
              <a:rPr lang="en-US" sz="1600" dirty="0" smtClean="0">
                <a:latin typeface="Arial" charset="0"/>
              </a:rPr>
            </a:br>
            <a:r>
              <a:rPr lang="en-US" sz="1600" dirty="0" smtClean="0">
                <a:latin typeface="Arial" charset="0"/>
              </a:rPr>
              <a:t>Siemens and </a:t>
            </a:r>
            <a:r>
              <a:rPr lang="en-US" sz="1600" dirty="0" err="1" smtClean="0">
                <a:latin typeface="Arial" charset="0"/>
              </a:rPr>
              <a:t>Beckhoff</a:t>
            </a:r>
            <a:r>
              <a:rPr lang="en-US" sz="1600" dirty="0" smtClean="0">
                <a:latin typeface="Arial" charset="0"/>
              </a:rPr>
              <a:t> distributed I/O</a:t>
            </a:r>
            <a:endParaRPr lang="en-US" sz="1600" dirty="0"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Fieldbus: Profibus, Profinet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SCADA: WinCC V7.3 with redundant server and 25 clients, 30k PVs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fast DAQ: NI </a:t>
            </a:r>
            <a:r>
              <a:rPr lang="en-US" sz="1600" dirty="0">
                <a:latin typeface="Arial" charset="0"/>
              </a:rPr>
              <a:t>/ </a:t>
            </a:r>
            <a:r>
              <a:rPr lang="en-US" sz="1600" dirty="0" smtClean="0">
                <a:latin typeface="Arial" charset="0"/>
              </a:rPr>
              <a:t>LabView RT dominated</a:t>
            </a:r>
            <a:endParaRPr lang="en-US" sz="1600" dirty="0"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IT Infrastructure: </a:t>
            </a:r>
            <a:r>
              <a:rPr lang="en-US" sz="1600" dirty="0">
                <a:latin typeface="Arial" charset="0"/>
              </a:rPr>
              <a:t>Windows </a:t>
            </a:r>
            <a:r>
              <a:rPr lang="en-US" sz="1600" dirty="0" smtClean="0">
                <a:latin typeface="Arial" charset="0"/>
              </a:rPr>
              <a:t>dominated</a:t>
            </a:r>
            <a:br>
              <a:rPr lang="en-US" sz="1600" dirty="0" smtClean="0">
                <a:latin typeface="Arial" charset="0"/>
              </a:rPr>
            </a:br>
            <a:r>
              <a:rPr lang="en-US" sz="1600" dirty="0" smtClean="0">
                <a:latin typeface="Arial" charset="0"/>
              </a:rPr>
              <a:t>separated facility LAN</a:t>
            </a:r>
            <a:br>
              <a:rPr lang="en-US" sz="1600" dirty="0" smtClean="0">
                <a:latin typeface="Arial" charset="0"/>
              </a:rPr>
            </a:br>
            <a:r>
              <a:rPr lang="en-US" sz="1600" dirty="0" smtClean="0">
                <a:latin typeface="Arial" charset="0"/>
              </a:rPr>
              <a:t>separated controls network (“</a:t>
            </a:r>
            <a:r>
              <a:rPr lang="en-US" sz="1600" dirty="0">
                <a:latin typeface="Arial" charset="0"/>
              </a:rPr>
              <a:t>I</a:t>
            </a:r>
            <a:r>
              <a:rPr lang="en-US" sz="1600" dirty="0" smtClean="0">
                <a:latin typeface="Arial" charset="0"/>
              </a:rPr>
              <a:t>ndustrial Ethernet”)</a:t>
            </a:r>
            <a:endParaRPr lang="en-US" sz="1600" dirty="0"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MPS: PLCs and commercial or in-house </a:t>
            </a:r>
            <a:r>
              <a:rPr lang="en-US" sz="1600" dirty="0">
                <a:latin typeface="Arial" charset="0"/>
              </a:rPr>
              <a:t>built </a:t>
            </a:r>
            <a:r>
              <a:rPr lang="en-US" sz="1600" dirty="0" smtClean="0">
                <a:latin typeface="Arial" charset="0"/>
              </a:rPr>
              <a:t>hardware systems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PSS: two safety PLC, Panels, dose rate monitoring with separate historian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one small EPICS system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600" dirty="0" smtClean="0">
                <a:latin typeface="Arial" charset="0"/>
              </a:rPr>
              <a:t>Connectivity: OPC DA, OPC UA, TCP/IP Send/Receive</a:t>
            </a:r>
            <a:endParaRPr lang="en-US" sz="1600" dirty="0"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endParaRPr lang="en-US" sz="1600" dirty="0"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E89"/>
              </a:buClr>
              <a:buFont typeface="Wingdings" pitchFamily="2" charset="2"/>
              <a:buChar char="§"/>
            </a:pPr>
            <a:endParaRPr lang="en-US" sz="16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4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esentation_blau_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Praesentation_blau_Master</Template>
  <TotalTime>0</TotalTime>
  <Words>124</Words>
  <Application>Microsoft Office PowerPoint</Application>
  <PresentationFormat>Bildschirmpräsentation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Praesentation_blau_Master</vt:lpstr>
      <vt:lpstr>1_Benutzerdefiniertes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justusm</dc:creator>
  <cp:lastModifiedBy>justusm</cp:lastModifiedBy>
  <cp:revision>11</cp:revision>
  <dcterms:created xsi:type="dcterms:W3CDTF">2017-10-06T07:15:38Z</dcterms:created>
  <dcterms:modified xsi:type="dcterms:W3CDTF">2017-10-07T12:33:49Z</dcterms:modified>
</cp:coreProperties>
</file>