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21"/>
  </p:notesMasterIdLst>
  <p:sldIdLst>
    <p:sldId id="256" r:id="rId2"/>
    <p:sldId id="264" r:id="rId3"/>
    <p:sldId id="285" r:id="rId4"/>
    <p:sldId id="286" r:id="rId5"/>
    <p:sldId id="284" r:id="rId6"/>
    <p:sldId id="274" r:id="rId7"/>
    <p:sldId id="276" r:id="rId8"/>
    <p:sldId id="275" r:id="rId9"/>
    <p:sldId id="277" r:id="rId10"/>
    <p:sldId id="279" r:id="rId11"/>
    <p:sldId id="280" r:id="rId12"/>
    <p:sldId id="287" r:id="rId13"/>
    <p:sldId id="296" r:id="rId14"/>
    <p:sldId id="288" r:id="rId15"/>
    <p:sldId id="289" r:id="rId16"/>
    <p:sldId id="290" r:id="rId17"/>
    <p:sldId id="297" r:id="rId18"/>
    <p:sldId id="295" r:id="rId19"/>
    <p:sldId id="29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478" y="61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83A0F-1CE7-47F1-874E-6CC879D200FD}" type="datetimeFigureOut">
              <a:rPr lang="en-GB" smtClean="0"/>
              <a:t>07/10/2017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EC89C-0B34-4A01-935E-20C60126F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758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EC89C-0B34-4A01-935E-20C60126FB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75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EC06F54-CC34-4A1B-9126-567C7959017C}" type="datetime1">
              <a:rPr lang="en-GB" smtClean="0"/>
              <a:t>07/10/2017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6012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DB8CA-58F8-4C94-AAD3-D64BA876C8A4}" type="datetime1">
              <a:rPr lang="en-GB" smtClean="0"/>
              <a:t>07/10/2017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81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22F48-3415-4A6B-8666-3A90158CAFF5}" type="datetime1">
              <a:rPr lang="en-GB" smtClean="0"/>
              <a:t>07/10/2017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54E3-484E-46A6-BE80-7FFD015369B8}" type="datetime1">
              <a:rPr lang="en-GB" smtClean="0"/>
              <a:t>07/10/2017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154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5792CF-368E-4B33-A5ED-7DD19BDF5BED}" type="datetime1">
              <a:rPr lang="en-GB" smtClean="0"/>
              <a:t>07/10/2017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42964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8620-0605-49E8-8FAB-6535308D4854}" type="datetime1">
              <a:rPr lang="en-GB" smtClean="0"/>
              <a:t>07/10/2017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16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F520-59CB-4F3F-A010-C9D2DDCB844B}" type="datetime1">
              <a:rPr lang="en-GB" smtClean="0"/>
              <a:t>07/10/2017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790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988A-B098-4D75-80BC-3C70B9D429D9}" type="datetime1">
              <a:rPr lang="en-GB" smtClean="0"/>
              <a:t>07/10/2017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88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3F2B3-0D46-45F1-BE9E-74FA55C10286}" type="datetime1">
              <a:rPr lang="en-GB" smtClean="0"/>
              <a:t>07/10/2017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3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6E48DD-CD84-48C5-8F38-020390C1C5D3}" type="datetime1">
              <a:rPr lang="en-GB" smtClean="0"/>
              <a:t>07/10/2017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626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DF96E1-747F-452C-B292-BCB99ED9F1BF}" type="datetime1">
              <a:rPr lang="en-GB" smtClean="0"/>
              <a:t>07/10/2017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9583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48F8537-B544-4221-9C6F-312F14685AAC}" type="datetime1">
              <a:rPr lang="en-GB" smtClean="0"/>
              <a:t>07/10/2017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B98BF6C-96CD-4CD2-95C6-B2F1BD7370D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2610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3.jpeg"/><Relationship Id="rId7" Type="http://schemas.openxmlformats.org/officeDocument/2006/relationships/image" Target="../media/image2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3.jpeg"/><Relationship Id="rId7" Type="http://schemas.openxmlformats.org/officeDocument/2006/relationships/image" Target="../media/image2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19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8281" y="1534080"/>
            <a:ext cx="8915399" cy="2262781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SESAME’S Control System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Presented by: Ibrahim Saleh</a:t>
            </a:r>
          </a:p>
          <a:p>
            <a:r>
              <a:rPr lang="en-US" dirty="0" smtClean="0"/>
              <a:t>Workshop: PLC Based Control Systems : SA1E</a:t>
            </a:r>
          </a:p>
          <a:p>
            <a:r>
              <a:rPr lang="en-US" dirty="0" smtClean="0"/>
              <a:t>Date: 07.10.2017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63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Cooling Control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83" name="Table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425978"/>
              </p:ext>
            </p:extLst>
          </p:nvPr>
        </p:nvGraphicFramePr>
        <p:xfrm>
          <a:off x="2736738" y="1917601"/>
          <a:ext cx="4176667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371"/>
                <a:gridCol w="1440160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Device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Brand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 Interface</a:t>
                      </a:r>
                      <a:endParaRPr lang="en-US" sz="1200" dirty="0"/>
                    </a:p>
                  </a:txBody>
                  <a:tcPr/>
                </a:tc>
              </a:tr>
              <a:tr h="40689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Security Box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In-House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I/O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7101" y="3857883"/>
            <a:ext cx="928410" cy="57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Up-Down Arrow 84"/>
          <p:cNvSpPr/>
          <p:nvPr/>
        </p:nvSpPr>
        <p:spPr>
          <a:xfrm flipH="1">
            <a:off x="4537141" y="4427900"/>
            <a:ext cx="144017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Left-Right Arrow 85"/>
          <p:cNvSpPr/>
          <p:nvPr/>
        </p:nvSpPr>
        <p:spPr>
          <a:xfrm>
            <a:off x="2705960" y="3501777"/>
            <a:ext cx="4097692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4673940" y="4427899"/>
            <a:ext cx="470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PLC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8" name="Up-Down Arrow 87"/>
          <p:cNvSpPr/>
          <p:nvPr/>
        </p:nvSpPr>
        <p:spPr>
          <a:xfrm flipH="1">
            <a:off x="4528620" y="3645793"/>
            <a:ext cx="146304" cy="19599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466" y="2925713"/>
            <a:ext cx="341784" cy="272715"/>
          </a:xfrm>
          <a:prstGeom prst="rect">
            <a:avLst/>
          </a:prstGeom>
        </p:spPr>
      </p:pic>
      <p:sp>
        <p:nvSpPr>
          <p:cNvPr id="90" name="Up-Down Arrow 89"/>
          <p:cNvSpPr/>
          <p:nvPr/>
        </p:nvSpPr>
        <p:spPr>
          <a:xfrm flipH="1">
            <a:off x="3632186" y="3233776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ounded Rectangle 90"/>
          <p:cNvSpPr/>
          <p:nvPr/>
        </p:nvSpPr>
        <p:spPr>
          <a:xfrm>
            <a:off x="5473245" y="2925713"/>
            <a:ext cx="648072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Cooling IOC</a:t>
            </a:r>
            <a:endParaRPr lang="en-US" sz="900" dirty="0"/>
          </a:p>
        </p:txBody>
      </p:sp>
      <p:sp>
        <p:nvSpPr>
          <p:cNvPr id="92" name="Up-Down Arrow 91"/>
          <p:cNvSpPr/>
          <p:nvPr/>
        </p:nvSpPr>
        <p:spPr>
          <a:xfrm flipH="1">
            <a:off x="5722985" y="3233776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3961077" y="3348469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Network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986402" y="2967524"/>
            <a:ext cx="7075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CSS OPIs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701" y="4725913"/>
            <a:ext cx="1065008" cy="82296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07" y="4725913"/>
            <a:ext cx="1065007" cy="822960"/>
          </a:xfrm>
          <a:prstGeom prst="rect">
            <a:avLst/>
          </a:prstGeom>
        </p:spPr>
      </p:pic>
      <p:sp>
        <p:nvSpPr>
          <p:cNvPr id="97" name="Up-Down Arrow 96"/>
          <p:cNvSpPr/>
          <p:nvPr/>
        </p:nvSpPr>
        <p:spPr>
          <a:xfrm flipH="1">
            <a:off x="4537141" y="5590009"/>
            <a:ext cx="144017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4858610" y="5518001"/>
            <a:ext cx="1010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Security Box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4105093" y="5878041"/>
            <a:ext cx="1152128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Flow Switches, Thermal Switches</a:t>
            </a:r>
            <a:endParaRPr lang="en-US" sz="900" dirty="0"/>
          </a:p>
        </p:txBody>
      </p:sp>
      <p:pic>
        <p:nvPicPr>
          <p:cNvPr id="100" name="Picture 9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174" y="1485553"/>
            <a:ext cx="3679671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04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Timing System Control Status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23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035182"/>
              </p:ext>
            </p:extLst>
          </p:nvPr>
        </p:nvGraphicFramePr>
        <p:xfrm>
          <a:off x="2651319" y="2073147"/>
          <a:ext cx="4176673" cy="1271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341"/>
                <a:gridCol w="1440180"/>
                <a:gridCol w="1224152"/>
              </a:tblGrid>
              <a:tr h="4572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Device</a:t>
                      </a:r>
                      <a:endParaRPr sz="1200" dirty="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F76B4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Brand</a:t>
                      </a:r>
                      <a:endParaRPr sz="12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F76B4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Control</a:t>
                      </a:r>
                      <a:endParaRPr sz="1200">
                        <a:latin typeface="Palatino Linotype"/>
                        <a:cs typeface="Palatino Linotype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Interface</a:t>
                      </a:r>
                      <a:endParaRPr sz="12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F76B4"/>
                    </a:solidFill>
                  </a:tcPr>
                </a:tc>
              </a:tr>
              <a:tr h="40690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Event</a:t>
                      </a:r>
                      <a:r>
                        <a:rPr sz="1100" spc="-6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spc="-5" dirty="0">
                          <a:latin typeface="Palatino Linotype"/>
                          <a:cs typeface="Palatino Linotype"/>
                        </a:rPr>
                        <a:t>Generator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5E4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100" spc="5" dirty="0">
                          <a:latin typeface="Palatino Linotype"/>
                          <a:cs typeface="Palatino Linotype"/>
                        </a:rPr>
                        <a:t>MRF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5E4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Ethernet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5E4"/>
                    </a:solidFill>
                  </a:tcPr>
                </a:tc>
              </a:tr>
              <a:tr h="406908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Event</a:t>
                      </a:r>
                      <a:r>
                        <a:rPr sz="1100" spc="-10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spc="5" dirty="0">
                          <a:latin typeface="Palatino Linotype"/>
                          <a:cs typeface="Palatino Linotype"/>
                        </a:rPr>
                        <a:t>Reciever</a:t>
                      </a:r>
                      <a:endParaRPr sz="1100" dirty="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BF1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spc="5" dirty="0">
                          <a:latin typeface="Palatino Linotype"/>
                          <a:cs typeface="Palatino Linotype"/>
                        </a:rPr>
                        <a:t>MRF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BF1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Ethernet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BF1"/>
                    </a:solidFill>
                  </a:tcPr>
                </a:tc>
              </a:tr>
            </a:tbl>
          </a:graphicData>
        </a:graphic>
      </p:graphicFrame>
      <p:sp>
        <p:nvSpPr>
          <p:cNvPr id="24" name="object 5"/>
          <p:cNvSpPr/>
          <p:nvPr/>
        </p:nvSpPr>
        <p:spPr>
          <a:xfrm>
            <a:off x="10213432" y="4155222"/>
            <a:ext cx="648335" cy="288290"/>
          </a:xfrm>
          <a:custGeom>
            <a:avLst/>
            <a:gdLst/>
            <a:ahLst/>
            <a:cxnLst/>
            <a:rect l="l" t="t" r="r" b="b"/>
            <a:pathLst>
              <a:path w="648334" h="288289">
                <a:moveTo>
                  <a:pt x="600075" y="0"/>
                </a:moveTo>
                <a:lnTo>
                  <a:pt x="48006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6" y="288036"/>
                </a:lnTo>
                <a:lnTo>
                  <a:pt x="600075" y="288036"/>
                </a:lnTo>
                <a:lnTo>
                  <a:pt x="618773" y="284267"/>
                </a:lnTo>
                <a:lnTo>
                  <a:pt x="634031" y="273986"/>
                </a:lnTo>
                <a:lnTo>
                  <a:pt x="644312" y="258728"/>
                </a:lnTo>
                <a:lnTo>
                  <a:pt x="648081" y="240030"/>
                </a:lnTo>
                <a:lnTo>
                  <a:pt x="648081" y="48006"/>
                </a:lnTo>
                <a:lnTo>
                  <a:pt x="644312" y="29307"/>
                </a:lnTo>
                <a:lnTo>
                  <a:pt x="634031" y="14049"/>
                </a:lnTo>
                <a:lnTo>
                  <a:pt x="618773" y="3768"/>
                </a:lnTo>
                <a:lnTo>
                  <a:pt x="6000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6"/>
          <p:cNvSpPr/>
          <p:nvPr/>
        </p:nvSpPr>
        <p:spPr>
          <a:xfrm>
            <a:off x="10213432" y="4155222"/>
            <a:ext cx="648335" cy="288290"/>
          </a:xfrm>
          <a:custGeom>
            <a:avLst/>
            <a:gdLst/>
            <a:ahLst/>
            <a:cxnLst/>
            <a:rect l="l" t="t" r="r" b="b"/>
            <a:pathLst>
              <a:path w="648334" h="288289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6" y="0"/>
                </a:lnTo>
                <a:lnTo>
                  <a:pt x="600075" y="0"/>
                </a:lnTo>
                <a:lnTo>
                  <a:pt x="618773" y="3768"/>
                </a:lnTo>
                <a:lnTo>
                  <a:pt x="634031" y="14049"/>
                </a:lnTo>
                <a:lnTo>
                  <a:pt x="644312" y="29307"/>
                </a:lnTo>
                <a:lnTo>
                  <a:pt x="648081" y="48006"/>
                </a:lnTo>
                <a:lnTo>
                  <a:pt x="648081" y="240030"/>
                </a:lnTo>
                <a:lnTo>
                  <a:pt x="644312" y="258728"/>
                </a:lnTo>
                <a:lnTo>
                  <a:pt x="634031" y="273986"/>
                </a:lnTo>
                <a:lnTo>
                  <a:pt x="618773" y="284267"/>
                </a:lnTo>
                <a:lnTo>
                  <a:pt x="600075" y="288036"/>
                </a:lnTo>
                <a:lnTo>
                  <a:pt x="48006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7"/>
          <p:cNvSpPr txBox="1"/>
          <p:nvPr/>
        </p:nvSpPr>
        <p:spPr>
          <a:xfrm>
            <a:off x="10333574" y="4156238"/>
            <a:ext cx="409575" cy="296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5080" indent="-79375">
              <a:lnSpc>
                <a:spcPct val="100000"/>
              </a:lnSpc>
            </a:pPr>
            <a:r>
              <a:rPr sz="900" spc="-5" dirty="0">
                <a:latin typeface="Palatino Linotype"/>
                <a:cs typeface="Palatino Linotype"/>
              </a:rPr>
              <a:t>B</a:t>
            </a:r>
            <a:r>
              <a:rPr sz="900" spc="-15" dirty="0">
                <a:latin typeface="Palatino Linotype"/>
                <a:cs typeface="Palatino Linotype"/>
              </a:rPr>
              <a:t>oo</a:t>
            </a:r>
            <a:r>
              <a:rPr sz="900" spc="25" dirty="0">
                <a:latin typeface="Palatino Linotype"/>
                <a:cs typeface="Palatino Linotype"/>
              </a:rPr>
              <a:t>s</a:t>
            </a:r>
            <a:r>
              <a:rPr sz="900" spc="10" dirty="0">
                <a:latin typeface="Palatino Linotype"/>
                <a:cs typeface="Palatino Linotype"/>
              </a:rPr>
              <a:t>t</a:t>
            </a:r>
            <a:r>
              <a:rPr sz="900" dirty="0">
                <a:latin typeface="Palatino Linotype"/>
                <a:cs typeface="Palatino Linotype"/>
              </a:rPr>
              <a:t>er  </a:t>
            </a:r>
            <a:r>
              <a:rPr sz="900" spc="-5" dirty="0">
                <a:latin typeface="Palatino Linotype"/>
                <a:cs typeface="Palatino Linotype"/>
              </a:rPr>
              <a:t>EVR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27" name="object 8"/>
          <p:cNvSpPr/>
          <p:nvPr/>
        </p:nvSpPr>
        <p:spPr>
          <a:xfrm>
            <a:off x="8517474" y="2859060"/>
            <a:ext cx="941705" cy="216535"/>
          </a:xfrm>
          <a:custGeom>
            <a:avLst/>
            <a:gdLst/>
            <a:ahLst/>
            <a:cxnLst/>
            <a:rect l="l" t="t" r="r" b="b"/>
            <a:pathLst>
              <a:path w="941704" h="216535">
                <a:moveTo>
                  <a:pt x="905764" y="0"/>
                </a:moveTo>
                <a:lnTo>
                  <a:pt x="35940" y="0"/>
                </a:lnTo>
                <a:lnTo>
                  <a:pt x="21913" y="2831"/>
                </a:lnTo>
                <a:lnTo>
                  <a:pt x="10493" y="10556"/>
                </a:lnTo>
                <a:lnTo>
                  <a:pt x="2811" y="22020"/>
                </a:lnTo>
                <a:lnTo>
                  <a:pt x="0" y="36068"/>
                </a:lnTo>
                <a:lnTo>
                  <a:pt x="0" y="180086"/>
                </a:lnTo>
                <a:lnTo>
                  <a:pt x="2811" y="194059"/>
                </a:lnTo>
                <a:lnTo>
                  <a:pt x="10493" y="205486"/>
                </a:lnTo>
                <a:lnTo>
                  <a:pt x="21913" y="213197"/>
                </a:lnTo>
                <a:lnTo>
                  <a:pt x="35940" y="216027"/>
                </a:lnTo>
                <a:lnTo>
                  <a:pt x="905764" y="216027"/>
                </a:lnTo>
                <a:lnTo>
                  <a:pt x="919737" y="213197"/>
                </a:lnTo>
                <a:lnTo>
                  <a:pt x="931163" y="205486"/>
                </a:lnTo>
                <a:lnTo>
                  <a:pt x="938875" y="194059"/>
                </a:lnTo>
                <a:lnTo>
                  <a:pt x="941704" y="180086"/>
                </a:lnTo>
                <a:lnTo>
                  <a:pt x="941704" y="36068"/>
                </a:lnTo>
                <a:lnTo>
                  <a:pt x="938875" y="22020"/>
                </a:lnTo>
                <a:lnTo>
                  <a:pt x="931164" y="10556"/>
                </a:lnTo>
                <a:lnTo>
                  <a:pt x="919737" y="2831"/>
                </a:lnTo>
                <a:lnTo>
                  <a:pt x="9057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9"/>
          <p:cNvSpPr/>
          <p:nvPr/>
        </p:nvSpPr>
        <p:spPr>
          <a:xfrm>
            <a:off x="8517474" y="2859060"/>
            <a:ext cx="941705" cy="216535"/>
          </a:xfrm>
          <a:custGeom>
            <a:avLst/>
            <a:gdLst/>
            <a:ahLst/>
            <a:cxnLst/>
            <a:rect l="l" t="t" r="r" b="b"/>
            <a:pathLst>
              <a:path w="941704" h="216535">
                <a:moveTo>
                  <a:pt x="0" y="36068"/>
                </a:moveTo>
                <a:lnTo>
                  <a:pt x="2811" y="22020"/>
                </a:lnTo>
                <a:lnTo>
                  <a:pt x="10493" y="10556"/>
                </a:lnTo>
                <a:lnTo>
                  <a:pt x="21913" y="2831"/>
                </a:lnTo>
                <a:lnTo>
                  <a:pt x="35940" y="0"/>
                </a:lnTo>
                <a:lnTo>
                  <a:pt x="905764" y="0"/>
                </a:lnTo>
                <a:lnTo>
                  <a:pt x="919737" y="2831"/>
                </a:lnTo>
                <a:lnTo>
                  <a:pt x="931164" y="10556"/>
                </a:lnTo>
                <a:lnTo>
                  <a:pt x="938875" y="22020"/>
                </a:lnTo>
                <a:lnTo>
                  <a:pt x="941704" y="36068"/>
                </a:lnTo>
                <a:lnTo>
                  <a:pt x="941704" y="180086"/>
                </a:lnTo>
                <a:lnTo>
                  <a:pt x="938875" y="194059"/>
                </a:lnTo>
                <a:lnTo>
                  <a:pt x="931163" y="205486"/>
                </a:lnTo>
                <a:lnTo>
                  <a:pt x="919737" y="213197"/>
                </a:lnTo>
                <a:lnTo>
                  <a:pt x="905764" y="216027"/>
                </a:lnTo>
                <a:lnTo>
                  <a:pt x="35940" y="216027"/>
                </a:lnTo>
                <a:lnTo>
                  <a:pt x="21913" y="213197"/>
                </a:lnTo>
                <a:lnTo>
                  <a:pt x="10493" y="205486"/>
                </a:lnTo>
                <a:lnTo>
                  <a:pt x="2811" y="194059"/>
                </a:lnTo>
                <a:lnTo>
                  <a:pt x="0" y="180086"/>
                </a:lnTo>
                <a:lnTo>
                  <a:pt x="0" y="36068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0"/>
          <p:cNvSpPr txBox="1"/>
          <p:nvPr/>
        </p:nvSpPr>
        <p:spPr>
          <a:xfrm>
            <a:off x="8856565" y="2891953"/>
            <a:ext cx="266700" cy="159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>
                <a:latin typeface="Palatino Linotype"/>
                <a:cs typeface="Palatino Linotype"/>
              </a:rPr>
              <a:t>E</a:t>
            </a:r>
            <a:r>
              <a:rPr sz="900" spc="-10" dirty="0">
                <a:latin typeface="Palatino Linotype"/>
                <a:cs typeface="Palatino Linotype"/>
              </a:rPr>
              <a:t>V</a:t>
            </a:r>
            <a:r>
              <a:rPr sz="900" spc="5" dirty="0">
                <a:latin typeface="Palatino Linotype"/>
                <a:cs typeface="Palatino Linotype"/>
              </a:rPr>
              <a:t>G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30" name="object 11"/>
          <p:cNvSpPr/>
          <p:nvPr/>
        </p:nvSpPr>
        <p:spPr>
          <a:xfrm>
            <a:off x="8988264" y="3075087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2"/>
          <p:cNvSpPr/>
          <p:nvPr/>
        </p:nvSpPr>
        <p:spPr>
          <a:xfrm>
            <a:off x="8305258" y="3363124"/>
            <a:ext cx="1306830" cy="216535"/>
          </a:xfrm>
          <a:custGeom>
            <a:avLst/>
            <a:gdLst/>
            <a:ahLst/>
            <a:cxnLst/>
            <a:rect l="l" t="t" r="r" b="b"/>
            <a:pathLst>
              <a:path w="1306829" h="216535">
                <a:moveTo>
                  <a:pt x="1270381" y="0"/>
                </a:moveTo>
                <a:lnTo>
                  <a:pt x="35940" y="0"/>
                </a:lnTo>
                <a:lnTo>
                  <a:pt x="21967" y="2831"/>
                </a:lnTo>
                <a:lnTo>
                  <a:pt x="10540" y="10556"/>
                </a:lnTo>
                <a:lnTo>
                  <a:pt x="2829" y="22020"/>
                </a:lnTo>
                <a:lnTo>
                  <a:pt x="0" y="36067"/>
                </a:lnTo>
                <a:lnTo>
                  <a:pt x="0" y="180085"/>
                </a:lnTo>
                <a:lnTo>
                  <a:pt x="2829" y="194059"/>
                </a:lnTo>
                <a:lnTo>
                  <a:pt x="10541" y="205485"/>
                </a:lnTo>
                <a:lnTo>
                  <a:pt x="21967" y="213197"/>
                </a:lnTo>
                <a:lnTo>
                  <a:pt x="35940" y="216026"/>
                </a:lnTo>
                <a:lnTo>
                  <a:pt x="1270381" y="216026"/>
                </a:lnTo>
                <a:lnTo>
                  <a:pt x="1284354" y="213197"/>
                </a:lnTo>
                <a:lnTo>
                  <a:pt x="1295780" y="205486"/>
                </a:lnTo>
                <a:lnTo>
                  <a:pt x="1303492" y="194059"/>
                </a:lnTo>
                <a:lnTo>
                  <a:pt x="1306321" y="180085"/>
                </a:lnTo>
                <a:lnTo>
                  <a:pt x="1306321" y="36067"/>
                </a:lnTo>
                <a:lnTo>
                  <a:pt x="1303492" y="22020"/>
                </a:lnTo>
                <a:lnTo>
                  <a:pt x="1295781" y="10556"/>
                </a:lnTo>
                <a:lnTo>
                  <a:pt x="1284354" y="2831"/>
                </a:lnTo>
                <a:lnTo>
                  <a:pt x="12703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3"/>
          <p:cNvSpPr/>
          <p:nvPr/>
        </p:nvSpPr>
        <p:spPr>
          <a:xfrm>
            <a:off x="8305258" y="3363124"/>
            <a:ext cx="1306830" cy="216535"/>
          </a:xfrm>
          <a:custGeom>
            <a:avLst/>
            <a:gdLst/>
            <a:ahLst/>
            <a:cxnLst/>
            <a:rect l="l" t="t" r="r" b="b"/>
            <a:pathLst>
              <a:path w="1306829" h="216535">
                <a:moveTo>
                  <a:pt x="0" y="36067"/>
                </a:moveTo>
                <a:lnTo>
                  <a:pt x="2829" y="22020"/>
                </a:lnTo>
                <a:lnTo>
                  <a:pt x="10540" y="10556"/>
                </a:lnTo>
                <a:lnTo>
                  <a:pt x="21967" y="2831"/>
                </a:lnTo>
                <a:lnTo>
                  <a:pt x="35940" y="0"/>
                </a:lnTo>
                <a:lnTo>
                  <a:pt x="1270381" y="0"/>
                </a:lnTo>
                <a:lnTo>
                  <a:pt x="1284354" y="2831"/>
                </a:lnTo>
                <a:lnTo>
                  <a:pt x="1295781" y="10556"/>
                </a:lnTo>
                <a:lnTo>
                  <a:pt x="1303492" y="22020"/>
                </a:lnTo>
                <a:lnTo>
                  <a:pt x="1306321" y="36067"/>
                </a:lnTo>
                <a:lnTo>
                  <a:pt x="1306321" y="180085"/>
                </a:lnTo>
                <a:lnTo>
                  <a:pt x="1303492" y="194059"/>
                </a:lnTo>
                <a:lnTo>
                  <a:pt x="1295780" y="205486"/>
                </a:lnTo>
                <a:lnTo>
                  <a:pt x="1284354" y="213197"/>
                </a:lnTo>
                <a:lnTo>
                  <a:pt x="1270381" y="216026"/>
                </a:lnTo>
                <a:lnTo>
                  <a:pt x="35940" y="216026"/>
                </a:lnTo>
                <a:lnTo>
                  <a:pt x="21967" y="213197"/>
                </a:lnTo>
                <a:lnTo>
                  <a:pt x="10541" y="205485"/>
                </a:lnTo>
                <a:lnTo>
                  <a:pt x="2829" y="194059"/>
                </a:lnTo>
                <a:lnTo>
                  <a:pt x="0" y="180085"/>
                </a:lnTo>
                <a:lnTo>
                  <a:pt x="0" y="36067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4"/>
          <p:cNvSpPr txBox="1"/>
          <p:nvPr/>
        </p:nvSpPr>
        <p:spPr>
          <a:xfrm>
            <a:off x="8570941" y="3396397"/>
            <a:ext cx="774065" cy="159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5" dirty="0">
                <a:latin typeface="Palatino Linotype"/>
                <a:cs typeface="Palatino Linotype"/>
              </a:rPr>
              <a:t>Optical</a:t>
            </a:r>
            <a:r>
              <a:rPr sz="900" spc="-125" dirty="0">
                <a:latin typeface="Palatino Linotype"/>
                <a:cs typeface="Palatino Linotype"/>
              </a:rPr>
              <a:t> </a:t>
            </a:r>
            <a:r>
              <a:rPr sz="900" spc="-15" dirty="0">
                <a:latin typeface="Palatino Linotype"/>
                <a:cs typeface="Palatino Linotype"/>
              </a:rPr>
              <a:t>Fanout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34" name="object 15"/>
          <p:cNvSpPr/>
          <p:nvPr/>
        </p:nvSpPr>
        <p:spPr>
          <a:xfrm>
            <a:off x="8997027" y="3579150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16"/>
          <p:cNvSpPr/>
          <p:nvPr/>
        </p:nvSpPr>
        <p:spPr>
          <a:xfrm>
            <a:off x="7297131" y="3867187"/>
            <a:ext cx="3240405" cy="0"/>
          </a:xfrm>
          <a:custGeom>
            <a:avLst/>
            <a:gdLst/>
            <a:ahLst/>
            <a:cxnLst/>
            <a:rect l="l" t="t" r="r" b="b"/>
            <a:pathLst>
              <a:path w="3240404">
                <a:moveTo>
                  <a:pt x="0" y="0"/>
                </a:moveTo>
                <a:lnTo>
                  <a:pt x="3240404" y="0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7"/>
          <p:cNvSpPr/>
          <p:nvPr/>
        </p:nvSpPr>
        <p:spPr>
          <a:xfrm>
            <a:off x="8958419" y="4155222"/>
            <a:ext cx="1003300" cy="288290"/>
          </a:xfrm>
          <a:custGeom>
            <a:avLst/>
            <a:gdLst/>
            <a:ahLst/>
            <a:cxnLst/>
            <a:rect l="l" t="t" r="r" b="b"/>
            <a:pathLst>
              <a:path w="1003300" h="288289">
                <a:moveTo>
                  <a:pt x="955039" y="0"/>
                </a:moveTo>
                <a:lnTo>
                  <a:pt x="48005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5" y="288036"/>
                </a:lnTo>
                <a:lnTo>
                  <a:pt x="955039" y="288036"/>
                </a:lnTo>
                <a:lnTo>
                  <a:pt x="973685" y="284267"/>
                </a:lnTo>
                <a:lnTo>
                  <a:pt x="988949" y="273986"/>
                </a:lnTo>
                <a:lnTo>
                  <a:pt x="999259" y="258728"/>
                </a:lnTo>
                <a:lnTo>
                  <a:pt x="1003046" y="240030"/>
                </a:lnTo>
                <a:lnTo>
                  <a:pt x="1003046" y="48006"/>
                </a:lnTo>
                <a:lnTo>
                  <a:pt x="999259" y="29307"/>
                </a:lnTo>
                <a:lnTo>
                  <a:pt x="988948" y="14049"/>
                </a:lnTo>
                <a:lnTo>
                  <a:pt x="973685" y="3768"/>
                </a:lnTo>
                <a:lnTo>
                  <a:pt x="9550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18"/>
          <p:cNvSpPr/>
          <p:nvPr/>
        </p:nvSpPr>
        <p:spPr>
          <a:xfrm>
            <a:off x="8958419" y="4155222"/>
            <a:ext cx="1003300" cy="288290"/>
          </a:xfrm>
          <a:custGeom>
            <a:avLst/>
            <a:gdLst/>
            <a:ahLst/>
            <a:cxnLst/>
            <a:rect l="l" t="t" r="r" b="b"/>
            <a:pathLst>
              <a:path w="1003300" h="288289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5" y="0"/>
                </a:lnTo>
                <a:lnTo>
                  <a:pt x="955039" y="0"/>
                </a:lnTo>
                <a:lnTo>
                  <a:pt x="973685" y="3768"/>
                </a:lnTo>
                <a:lnTo>
                  <a:pt x="988948" y="14049"/>
                </a:lnTo>
                <a:lnTo>
                  <a:pt x="999259" y="29307"/>
                </a:lnTo>
                <a:lnTo>
                  <a:pt x="1003046" y="48006"/>
                </a:lnTo>
                <a:lnTo>
                  <a:pt x="1003046" y="240030"/>
                </a:lnTo>
                <a:lnTo>
                  <a:pt x="999259" y="258728"/>
                </a:lnTo>
                <a:lnTo>
                  <a:pt x="988949" y="273986"/>
                </a:lnTo>
                <a:lnTo>
                  <a:pt x="973685" y="284267"/>
                </a:lnTo>
                <a:lnTo>
                  <a:pt x="955039" y="288036"/>
                </a:lnTo>
                <a:lnTo>
                  <a:pt x="48005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9"/>
          <p:cNvSpPr txBox="1"/>
          <p:nvPr/>
        </p:nvSpPr>
        <p:spPr>
          <a:xfrm>
            <a:off x="9127456" y="4156238"/>
            <a:ext cx="669290" cy="296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0345" marR="5080" indent="-207645">
              <a:lnSpc>
                <a:spcPct val="100000"/>
              </a:lnSpc>
            </a:pPr>
            <a:r>
              <a:rPr sz="900" dirty="0">
                <a:latin typeface="Palatino Linotype"/>
                <a:cs typeface="Palatino Linotype"/>
              </a:rPr>
              <a:t>Storage</a:t>
            </a:r>
            <a:r>
              <a:rPr sz="900" spc="-125" dirty="0">
                <a:latin typeface="Palatino Linotype"/>
                <a:cs typeface="Palatino Linotype"/>
              </a:rPr>
              <a:t> </a:t>
            </a:r>
            <a:r>
              <a:rPr sz="900" spc="-5" dirty="0">
                <a:latin typeface="Palatino Linotype"/>
                <a:cs typeface="Palatino Linotype"/>
              </a:rPr>
              <a:t>Ring  EVR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39" name="object 20"/>
          <p:cNvSpPr/>
          <p:nvPr/>
        </p:nvSpPr>
        <p:spPr>
          <a:xfrm>
            <a:off x="7945212" y="4155222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744092" y="0"/>
                </a:moveTo>
                <a:lnTo>
                  <a:pt x="48005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5" y="288036"/>
                </a:lnTo>
                <a:lnTo>
                  <a:pt x="744092" y="288036"/>
                </a:lnTo>
                <a:lnTo>
                  <a:pt x="762791" y="284267"/>
                </a:lnTo>
                <a:lnTo>
                  <a:pt x="778049" y="273986"/>
                </a:lnTo>
                <a:lnTo>
                  <a:pt x="788330" y="258728"/>
                </a:lnTo>
                <a:lnTo>
                  <a:pt x="792098" y="240030"/>
                </a:lnTo>
                <a:lnTo>
                  <a:pt x="792098" y="48006"/>
                </a:lnTo>
                <a:lnTo>
                  <a:pt x="788330" y="29307"/>
                </a:lnTo>
                <a:lnTo>
                  <a:pt x="778049" y="14049"/>
                </a:lnTo>
                <a:lnTo>
                  <a:pt x="762791" y="3768"/>
                </a:lnTo>
                <a:lnTo>
                  <a:pt x="7440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21"/>
          <p:cNvSpPr/>
          <p:nvPr/>
        </p:nvSpPr>
        <p:spPr>
          <a:xfrm>
            <a:off x="7945212" y="4155222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5" y="0"/>
                </a:lnTo>
                <a:lnTo>
                  <a:pt x="744092" y="0"/>
                </a:lnTo>
                <a:lnTo>
                  <a:pt x="762791" y="3768"/>
                </a:lnTo>
                <a:lnTo>
                  <a:pt x="778049" y="14049"/>
                </a:lnTo>
                <a:lnTo>
                  <a:pt x="788330" y="29307"/>
                </a:lnTo>
                <a:lnTo>
                  <a:pt x="792098" y="48006"/>
                </a:lnTo>
                <a:lnTo>
                  <a:pt x="792098" y="240030"/>
                </a:lnTo>
                <a:lnTo>
                  <a:pt x="788330" y="258728"/>
                </a:lnTo>
                <a:lnTo>
                  <a:pt x="778049" y="273986"/>
                </a:lnTo>
                <a:lnTo>
                  <a:pt x="762791" y="284267"/>
                </a:lnTo>
                <a:lnTo>
                  <a:pt x="744092" y="288036"/>
                </a:lnTo>
                <a:lnTo>
                  <a:pt x="48005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22"/>
          <p:cNvSpPr txBox="1"/>
          <p:nvPr/>
        </p:nvSpPr>
        <p:spPr>
          <a:xfrm>
            <a:off x="8061545" y="4156238"/>
            <a:ext cx="561975" cy="296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7640" marR="5080" indent="-155575">
              <a:lnSpc>
                <a:spcPct val="100000"/>
              </a:lnSpc>
            </a:pPr>
            <a:r>
              <a:rPr sz="900" dirty="0">
                <a:latin typeface="Palatino Linotype"/>
                <a:cs typeface="Palatino Linotype"/>
              </a:rPr>
              <a:t>Gateway</a:t>
            </a:r>
            <a:r>
              <a:rPr sz="900" spc="-125" dirty="0">
                <a:latin typeface="Palatino Linotype"/>
                <a:cs typeface="Palatino Linotype"/>
              </a:rPr>
              <a:t> </a:t>
            </a:r>
            <a:r>
              <a:rPr sz="900" spc="5" dirty="0">
                <a:latin typeface="Palatino Linotype"/>
                <a:cs typeface="Palatino Linotype"/>
              </a:rPr>
              <a:t>1  </a:t>
            </a:r>
            <a:r>
              <a:rPr sz="900" spc="-5" dirty="0">
                <a:latin typeface="Palatino Linotype"/>
                <a:cs typeface="Palatino Linotype"/>
              </a:rPr>
              <a:t>EVR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42" name="object 23"/>
          <p:cNvSpPr/>
          <p:nvPr/>
        </p:nvSpPr>
        <p:spPr>
          <a:xfrm>
            <a:off x="6937086" y="4155222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744092" y="0"/>
                </a:moveTo>
                <a:lnTo>
                  <a:pt x="48005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5" y="288036"/>
                </a:lnTo>
                <a:lnTo>
                  <a:pt x="744092" y="288036"/>
                </a:lnTo>
                <a:lnTo>
                  <a:pt x="762791" y="284267"/>
                </a:lnTo>
                <a:lnTo>
                  <a:pt x="778049" y="273986"/>
                </a:lnTo>
                <a:lnTo>
                  <a:pt x="788330" y="258728"/>
                </a:lnTo>
                <a:lnTo>
                  <a:pt x="792099" y="240030"/>
                </a:lnTo>
                <a:lnTo>
                  <a:pt x="792099" y="48006"/>
                </a:lnTo>
                <a:lnTo>
                  <a:pt x="788330" y="29307"/>
                </a:lnTo>
                <a:lnTo>
                  <a:pt x="778049" y="14049"/>
                </a:lnTo>
                <a:lnTo>
                  <a:pt x="762791" y="3768"/>
                </a:lnTo>
                <a:lnTo>
                  <a:pt x="7440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4"/>
          <p:cNvSpPr/>
          <p:nvPr/>
        </p:nvSpPr>
        <p:spPr>
          <a:xfrm>
            <a:off x="6937086" y="4155222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5" y="0"/>
                </a:lnTo>
                <a:lnTo>
                  <a:pt x="744092" y="0"/>
                </a:lnTo>
                <a:lnTo>
                  <a:pt x="762791" y="3768"/>
                </a:lnTo>
                <a:lnTo>
                  <a:pt x="778049" y="14049"/>
                </a:lnTo>
                <a:lnTo>
                  <a:pt x="788330" y="29307"/>
                </a:lnTo>
                <a:lnTo>
                  <a:pt x="792099" y="48006"/>
                </a:lnTo>
                <a:lnTo>
                  <a:pt x="792099" y="240030"/>
                </a:lnTo>
                <a:lnTo>
                  <a:pt x="788330" y="258728"/>
                </a:lnTo>
                <a:lnTo>
                  <a:pt x="778049" y="273986"/>
                </a:lnTo>
                <a:lnTo>
                  <a:pt x="762791" y="284267"/>
                </a:lnTo>
                <a:lnTo>
                  <a:pt x="744092" y="288036"/>
                </a:lnTo>
                <a:lnTo>
                  <a:pt x="48005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25"/>
          <p:cNvSpPr txBox="1"/>
          <p:nvPr/>
        </p:nvSpPr>
        <p:spPr>
          <a:xfrm>
            <a:off x="7053037" y="4156238"/>
            <a:ext cx="561975" cy="296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7640" marR="5080" indent="-155575">
              <a:lnSpc>
                <a:spcPct val="100000"/>
              </a:lnSpc>
            </a:pPr>
            <a:r>
              <a:rPr sz="900" dirty="0">
                <a:latin typeface="Palatino Linotype"/>
                <a:cs typeface="Palatino Linotype"/>
              </a:rPr>
              <a:t>Gateway</a:t>
            </a:r>
            <a:r>
              <a:rPr sz="900" spc="-125" dirty="0">
                <a:latin typeface="Palatino Linotype"/>
                <a:cs typeface="Palatino Linotype"/>
              </a:rPr>
              <a:t> </a:t>
            </a:r>
            <a:r>
              <a:rPr sz="900" spc="5" dirty="0">
                <a:latin typeface="Palatino Linotype"/>
                <a:cs typeface="Palatino Linotype"/>
              </a:rPr>
              <a:t>6  </a:t>
            </a:r>
            <a:r>
              <a:rPr sz="900" spc="-5" dirty="0">
                <a:latin typeface="Palatino Linotype"/>
                <a:cs typeface="Palatino Linotype"/>
              </a:rPr>
              <a:t>EVR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45" name="object 26"/>
          <p:cNvSpPr txBox="1"/>
          <p:nvPr/>
        </p:nvSpPr>
        <p:spPr>
          <a:xfrm>
            <a:off x="7737948" y="4193958"/>
            <a:ext cx="200660" cy="191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dirty="0">
                <a:latin typeface="Palatino Linotype"/>
                <a:cs typeface="Palatino Linotype"/>
              </a:rPr>
              <a:t>….</a:t>
            </a:r>
            <a:endParaRPr sz="1100">
              <a:latin typeface="Palatino Linotype"/>
              <a:cs typeface="Palatino Linotype"/>
            </a:endParaRPr>
          </a:p>
        </p:txBody>
      </p:sp>
      <p:sp>
        <p:nvSpPr>
          <p:cNvPr id="46" name="object 27"/>
          <p:cNvSpPr/>
          <p:nvPr/>
        </p:nvSpPr>
        <p:spPr>
          <a:xfrm>
            <a:off x="9385393" y="3867187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5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8"/>
          <p:cNvSpPr/>
          <p:nvPr/>
        </p:nvSpPr>
        <p:spPr>
          <a:xfrm>
            <a:off x="8305258" y="3867187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5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29"/>
          <p:cNvSpPr/>
          <p:nvPr/>
        </p:nvSpPr>
        <p:spPr>
          <a:xfrm>
            <a:off x="7297131" y="3867187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5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30"/>
          <p:cNvSpPr/>
          <p:nvPr/>
        </p:nvSpPr>
        <p:spPr>
          <a:xfrm>
            <a:off x="10537536" y="3867187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5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31"/>
          <p:cNvSpPr/>
          <p:nvPr/>
        </p:nvSpPr>
        <p:spPr>
          <a:xfrm>
            <a:off x="9385393" y="4443258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E68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32"/>
          <p:cNvSpPr/>
          <p:nvPr/>
        </p:nvSpPr>
        <p:spPr>
          <a:xfrm>
            <a:off x="8799033" y="4731295"/>
            <a:ext cx="1306830" cy="216535"/>
          </a:xfrm>
          <a:custGeom>
            <a:avLst/>
            <a:gdLst/>
            <a:ahLst/>
            <a:cxnLst/>
            <a:rect l="l" t="t" r="r" b="b"/>
            <a:pathLst>
              <a:path w="1306829" h="216535">
                <a:moveTo>
                  <a:pt x="1270381" y="0"/>
                </a:moveTo>
                <a:lnTo>
                  <a:pt x="36068" y="0"/>
                </a:lnTo>
                <a:lnTo>
                  <a:pt x="22020" y="2829"/>
                </a:lnTo>
                <a:lnTo>
                  <a:pt x="10556" y="10541"/>
                </a:lnTo>
                <a:lnTo>
                  <a:pt x="2831" y="21967"/>
                </a:lnTo>
                <a:lnTo>
                  <a:pt x="0" y="35941"/>
                </a:lnTo>
                <a:lnTo>
                  <a:pt x="0" y="179959"/>
                </a:lnTo>
                <a:lnTo>
                  <a:pt x="2831" y="194006"/>
                </a:lnTo>
                <a:lnTo>
                  <a:pt x="10556" y="205470"/>
                </a:lnTo>
                <a:lnTo>
                  <a:pt x="22020" y="213195"/>
                </a:lnTo>
                <a:lnTo>
                  <a:pt x="36068" y="216027"/>
                </a:lnTo>
                <a:lnTo>
                  <a:pt x="1270381" y="216027"/>
                </a:lnTo>
                <a:lnTo>
                  <a:pt x="1284428" y="213195"/>
                </a:lnTo>
                <a:lnTo>
                  <a:pt x="1295892" y="205470"/>
                </a:lnTo>
                <a:lnTo>
                  <a:pt x="1303617" y="194006"/>
                </a:lnTo>
                <a:lnTo>
                  <a:pt x="1306449" y="179959"/>
                </a:lnTo>
                <a:lnTo>
                  <a:pt x="1306449" y="35941"/>
                </a:lnTo>
                <a:lnTo>
                  <a:pt x="1303617" y="21967"/>
                </a:lnTo>
                <a:lnTo>
                  <a:pt x="1295892" y="10541"/>
                </a:lnTo>
                <a:lnTo>
                  <a:pt x="1284428" y="2829"/>
                </a:lnTo>
                <a:lnTo>
                  <a:pt x="12703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33"/>
          <p:cNvSpPr/>
          <p:nvPr/>
        </p:nvSpPr>
        <p:spPr>
          <a:xfrm>
            <a:off x="8799033" y="4731295"/>
            <a:ext cx="1306830" cy="216535"/>
          </a:xfrm>
          <a:custGeom>
            <a:avLst/>
            <a:gdLst/>
            <a:ahLst/>
            <a:cxnLst/>
            <a:rect l="l" t="t" r="r" b="b"/>
            <a:pathLst>
              <a:path w="1306829" h="216535">
                <a:moveTo>
                  <a:pt x="0" y="35941"/>
                </a:moveTo>
                <a:lnTo>
                  <a:pt x="2831" y="21967"/>
                </a:lnTo>
                <a:lnTo>
                  <a:pt x="10556" y="10541"/>
                </a:lnTo>
                <a:lnTo>
                  <a:pt x="22020" y="2829"/>
                </a:lnTo>
                <a:lnTo>
                  <a:pt x="36068" y="0"/>
                </a:lnTo>
                <a:lnTo>
                  <a:pt x="1270381" y="0"/>
                </a:lnTo>
                <a:lnTo>
                  <a:pt x="1284428" y="2829"/>
                </a:lnTo>
                <a:lnTo>
                  <a:pt x="1295892" y="10541"/>
                </a:lnTo>
                <a:lnTo>
                  <a:pt x="1303617" y="21967"/>
                </a:lnTo>
                <a:lnTo>
                  <a:pt x="1306449" y="35941"/>
                </a:lnTo>
                <a:lnTo>
                  <a:pt x="1306449" y="179959"/>
                </a:lnTo>
                <a:lnTo>
                  <a:pt x="1303617" y="194006"/>
                </a:lnTo>
                <a:lnTo>
                  <a:pt x="1295892" y="205470"/>
                </a:lnTo>
                <a:lnTo>
                  <a:pt x="1284428" y="213195"/>
                </a:lnTo>
                <a:lnTo>
                  <a:pt x="1270381" y="216027"/>
                </a:lnTo>
                <a:lnTo>
                  <a:pt x="36068" y="216027"/>
                </a:lnTo>
                <a:lnTo>
                  <a:pt x="22020" y="213195"/>
                </a:lnTo>
                <a:lnTo>
                  <a:pt x="10556" y="205470"/>
                </a:lnTo>
                <a:lnTo>
                  <a:pt x="2831" y="194006"/>
                </a:lnTo>
                <a:lnTo>
                  <a:pt x="0" y="179959"/>
                </a:lnTo>
                <a:lnTo>
                  <a:pt x="0" y="35941"/>
                </a:lnTo>
                <a:close/>
              </a:path>
            </a:pathLst>
          </a:custGeom>
          <a:ln w="28574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34"/>
          <p:cNvSpPr txBox="1"/>
          <p:nvPr/>
        </p:nvSpPr>
        <p:spPr>
          <a:xfrm>
            <a:off x="9104595" y="4764950"/>
            <a:ext cx="695960" cy="159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>
                <a:latin typeface="Palatino Linotype"/>
                <a:cs typeface="Palatino Linotype"/>
              </a:rPr>
              <a:t>Main</a:t>
            </a:r>
            <a:r>
              <a:rPr sz="900" spc="-145" dirty="0">
                <a:latin typeface="Palatino Linotype"/>
                <a:cs typeface="Palatino Linotype"/>
              </a:rPr>
              <a:t> </a:t>
            </a:r>
            <a:r>
              <a:rPr sz="900" spc="5" dirty="0">
                <a:latin typeface="Palatino Linotype"/>
                <a:cs typeface="Palatino Linotype"/>
              </a:rPr>
              <a:t>Splitter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54" name="object 35"/>
          <p:cNvSpPr/>
          <p:nvPr/>
        </p:nvSpPr>
        <p:spPr>
          <a:xfrm>
            <a:off x="9601419" y="5235358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744092" y="0"/>
                </a:moveTo>
                <a:lnTo>
                  <a:pt x="48005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5" y="288036"/>
                </a:lnTo>
                <a:lnTo>
                  <a:pt x="744092" y="288036"/>
                </a:lnTo>
                <a:lnTo>
                  <a:pt x="762738" y="284267"/>
                </a:lnTo>
                <a:lnTo>
                  <a:pt x="778001" y="273986"/>
                </a:lnTo>
                <a:lnTo>
                  <a:pt x="788312" y="258728"/>
                </a:lnTo>
                <a:lnTo>
                  <a:pt x="792099" y="240030"/>
                </a:lnTo>
                <a:lnTo>
                  <a:pt x="792099" y="48006"/>
                </a:lnTo>
                <a:lnTo>
                  <a:pt x="788312" y="29307"/>
                </a:lnTo>
                <a:lnTo>
                  <a:pt x="778001" y="14049"/>
                </a:lnTo>
                <a:lnTo>
                  <a:pt x="762738" y="3768"/>
                </a:lnTo>
                <a:lnTo>
                  <a:pt x="7440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36"/>
          <p:cNvSpPr/>
          <p:nvPr/>
        </p:nvSpPr>
        <p:spPr>
          <a:xfrm>
            <a:off x="9601419" y="5235358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5" y="0"/>
                </a:lnTo>
                <a:lnTo>
                  <a:pt x="744092" y="0"/>
                </a:lnTo>
                <a:lnTo>
                  <a:pt x="762738" y="3768"/>
                </a:lnTo>
                <a:lnTo>
                  <a:pt x="778001" y="14049"/>
                </a:lnTo>
                <a:lnTo>
                  <a:pt x="788312" y="29307"/>
                </a:lnTo>
                <a:lnTo>
                  <a:pt x="792099" y="48006"/>
                </a:lnTo>
                <a:lnTo>
                  <a:pt x="792099" y="240030"/>
                </a:lnTo>
                <a:lnTo>
                  <a:pt x="788312" y="258728"/>
                </a:lnTo>
                <a:lnTo>
                  <a:pt x="778001" y="273986"/>
                </a:lnTo>
                <a:lnTo>
                  <a:pt x="762738" y="284267"/>
                </a:lnTo>
                <a:lnTo>
                  <a:pt x="744092" y="288036"/>
                </a:lnTo>
                <a:lnTo>
                  <a:pt x="48005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37"/>
          <p:cNvSpPr/>
          <p:nvPr/>
        </p:nvSpPr>
        <p:spPr>
          <a:xfrm>
            <a:off x="8593294" y="5235358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744092" y="0"/>
                </a:moveTo>
                <a:lnTo>
                  <a:pt x="48005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5" y="288036"/>
                </a:lnTo>
                <a:lnTo>
                  <a:pt x="744092" y="288036"/>
                </a:lnTo>
                <a:lnTo>
                  <a:pt x="762738" y="284267"/>
                </a:lnTo>
                <a:lnTo>
                  <a:pt x="778001" y="273986"/>
                </a:lnTo>
                <a:lnTo>
                  <a:pt x="788312" y="258728"/>
                </a:lnTo>
                <a:lnTo>
                  <a:pt x="792099" y="240030"/>
                </a:lnTo>
                <a:lnTo>
                  <a:pt x="792099" y="48006"/>
                </a:lnTo>
                <a:lnTo>
                  <a:pt x="788312" y="29307"/>
                </a:lnTo>
                <a:lnTo>
                  <a:pt x="778001" y="14049"/>
                </a:lnTo>
                <a:lnTo>
                  <a:pt x="762738" y="3768"/>
                </a:lnTo>
                <a:lnTo>
                  <a:pt x="7440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38"/>
          <p:cNvSpPr/>
          <p:nvPr/>
        </p:nvSpPr>
        <p:spPr>
          <a:xfrm>
            <a:off x="8593294" y="5235358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5" y="0"/>
                </a:lnTo>
                <a:lnTo>
                  <a:pt x="744092" y="0"/>
                </a:lnTo>
                <a:lnTo>
                  <a:pt x="762738" y="3768"/>
                </a:lnTo>
                <a:lnTo>
                  <a:pt x="778001" y="14049"/>
                </a:lnTo>
                <a:lnTo>
                  <a:pt x="788312" y="29307"/>
                </a:lnTo>
                <a:lnTo>
                  <a:pt x="792099" y="48006"/>
                </a:lnTo>
                <a:lnTo>
                  <a:pt x="792099" y="240030"/>
                </a:lnTo>
                <a:lnTo>
                  <a:pt x="788312" y="258728"/>
                </a:lnTo>
                <a:lnTo>
                  <a:pt x="778001" y="273986"/>
                </a:lnTo>
                <a:lnTo>
                  <a:pt x="762738" y="284267"/>
                </a:lnTo>
                <a:lnTo>
                  <a:pt x="744092" y="288036"/>
                </a:lnTo>
                <a:lnTo>
                  <a:pt x="48005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39"/>
          <p:cNvSpPr txBox="1"/>
          <p:nvPr/>
        </p:nvSpPr>
        <p:spPr>
          <a:xfrm>
            <a:off x="8752552" y="5305334"/>
            <a:ext cx="479425" cy="159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5" dirty="0">
                <a:latin typeface="Palatino Linotype"/>
                <a:cs typeface="Palatino Linotype"/>
              </a:rPr>
              <a:t>Splitter</a:t>
            </a:r>
            <a:r>
              <a:rPr sz="900" spc="-180" dirty="0">
                <a:latin typeface="Palatino Linotype"/>
                <a:cs typeface="Palatino Linotype"/>
              </a:rPr>
              <a:t> </a:t>
            </a:r>
            <a:r>
              <a:rPr sz="900" spc="5" dirty="0">
                <a:latin typeface="Palatino Linotype"/>
                <a:cs typeface="Palatino Linotype"/>
              </a:rPr>
              <a:t>4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59" name="object 40"/>
          <p:cNvSpPr txBox="1"/>
          <p:nvPr/>
        </p:nvSpPr>
        <p:spPr>
          <a:xfrm>
            <a:off x="9394791" y="5279934"/>
            <a:ext cx="845819" cy="186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78460" algn="l"/>
              </a:tabLst>
            </a:pPr>
            <a:r>
              <a:rPr sz="1650" b="1" baseline="2525" dirty="0">
                <a:latin typeface="Palatino Linotype"/>
                <a:cs typeface="Palatino Linotype"/>
              </a:rPr>
              <a:t>….	</a:t>
            </a:r>
            <a:r>
              <a:rPr sz="900" spc="5" dirty="0">
                <a:latin typeface="Palatino Linotype"/>
                <a:cs typeface="Palatino Linotype"/>
              </a:rPr>
              <a:t>Splitter</a:t>
            </a:r>
            <a:r>
              <a:rPr sz="900" spc="-180" dirty="0">
                <a:latin typeface="Palatino Linotype"/>
                <a:cs typeface="Palatino Linotype"/>
              </a:rPr>
              <a:t> </a:t>
            </a:r>
            <a:r>
              <a:rPr sz="900" spc="5" dirty="0">
                <a:latin typeface="Palatino Linotype"/>
                <a:cs typeface="Palatino Linotype"/>
              </a:rPr>
              <a:t>1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60" name="object 41"/>
          <p:cNvSpPr/>
          <p:nvPr/>
        </p:nvSpPr>
        <p:spPr>
          <a:xfrm>
            <a:off x="8953339" y="4947321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5"/>
                </a:lnTo>
              </a:path>
            </a:pathLst>
          </a:custGeom>
          <a:ln w="9525">
            <a:solidFill>
              <a:srgbClr val="5C7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42"/>
          <p:cNvSpPr/>
          <p:nvPr/>
        </p:nvSpPr>
        <p:spPr>
          <a:xfrm>
            <a:off x="9889456" y="4947321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5"/>
                </a:lnTo>
              </a:path>
            </a:pathLst>
          </a:custGeom>
          <a:ln w="9525">
            <a:solidFill>
              <a:srgbClr val="5C7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43"/>
          <p:cNvSpPr/>
          <p:nvPr/>
        </p:nvSpPr>
        <p:spPr>
          <a:xfrm>
            <a:off x="9889456" y="5523394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5C7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44"/>
          <p:cNvSpPr/>
          <p:nvPr/>
        </p:nvSpPr>
        <p:spPr>
          <a:xfrm>
            <a:off x="8593294" y="5811430"/>
            <a:ext cx="1656714" cy="864235"/>
          </a:xfrm>
          <a:custGeom>
            <a:avLst/>
            <a:gdLst/>
            <a:ahLst/>
            <a:cxnLst/>
            <a:rect l="l" t="t" r="r" b="b"/>
            <a:pathLst>
              <a:path w="1656715" h="864235">
                <a:moveTo>
                  <a:pt x="1512188" y="0"/>
                </a:moveTo>
                <a:lnTo>
                  <a:pt x="144017" y="0"/>
                </a:lnTo>
                <a:lnTo>
                  <a:pt x="98462" y="7345"/>
                </a:lnTo>
                <a:lnTo>
                  <a:pt x="58923" y="27797"/>
                </a:lnTo>
                <a:lnTo>
                  <a:pt x="27761" y="58978"/>
                </a:lnTo>
                <a:lnTo>
                  <a:pt x="7333" y="98511"/>
                </a:lnTo>
                <a:lnTo>
                  <a:pt x="0" y="144018"/>
                </a:lnTo>
                <a:lnTo>
                  <a:pt x="0" y="720051"/>
                </a:lnTo>
                <a:lnTo>
                  <a:pt x="7333" y="765573"/>
                </a:lnTo>
                <a:lnTo>
                  <a:pt x="27761" y="805107"/>
                </a:lnTo>
                <a:lnTo>
                  <a:pt x="58923" y="836283"/>
                </a:lnTo>
                <a:lnTo>
                  <a:pt x="98462" y="856727"/>
                </a:lnTo>
                <a:lnTo>
                  <a:pt x="144017" y="864069"/>
                </a:lnTo>
                <a:lnTo>
                  <a:pt x="1512188" y="864069"/>
                </a:lnTo>
                <a:lnTo>
                  <a:pt x="1557695" y="856727"/>
                </a:lnTo>
                <a:lnTo>
                  <a:pt x="1597228" y="836283"/>
                </a:lnTo>
                <a:lnTo>
                  <a:pt x="1628409" y="805107"/>
                </a:lnTo>
                <a:lnTo>
                  <a:pt x="1648861" y="765573"/>
                </a:lnTo>
                <a:lnTo>
                  <a:pt x="1656206" y="720051"/>
                </a:lnTo>
                <a:lnTo>
                  <a:pt x="1656206" y="144018"/>
                </a:lnTo>
                <a:lnTo>
                  <a:pt x="1648861" y="98511"/>
                </a:lnTo>
                <a:lnTo>
                  <a:pt x="1628409" y="58978"/>
                </a:lnTo>
                <a:lnTo>
                  <a:pt x="1597228" y="27797"/>
                </a:lnTo>
                <a:lnTo>
                  <a:pt x="1557695" y="7345"/>
                </a:lnTo>
                <a:lnTo>
                  <a:pt x="15121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45"/>
          <p:cNvSpPr/>
          <p:nvPr/>
        </p:nvSpPr>
        <p:spPr>
          <a:xfrm>
            <a:off x="8593294" y="5811430"/>
            <a:ext cx="1656714" cy="864235"/>
          </a:xfrm>
          <a:custGeom>
            <a:avLst/>
            <a:gdLst/>
            <a:ahLst/>
            <a:cxnLst/>
            <a:rect l="l" t="t" r="r" b="b"/>
            <a:pathLst>
              <a:path w="1656715" h="864235">
                <a:moveTo>
                  <a:pt x="0" y="144018"/>
                </a:moveTo>
                <a:lnTo>
                  <a:pt x="7333" y="98511"/>
                </a:lnTo>
                <a:lnTo>
                  <a:pt x="27761" y="58978"/>
                </a:lnTo>
                <a:lnTo>
                  <a:pt x="58923" y="27797"/>
                </a:lnTo>
                <a:lnTo>
                  <a:pt x="98462" y="7345"/>
                </a:lnTo>
                <a:lnTo>
                  <a:pt x="144017" y="0"/>
                </a:lnTo>
                <a:lnTo>
                  <a:pt x="1512188" y="0"/>
                </a:lnTo>
                <a:lnTo>
                  <a:pt x="1557695" y="7345"/>
                </a:lnTo>
                <a:lnTo>
                  <a:pt x="1597228" y="27797"/>
                </a:lnTo>
                <a:lnTo>
                  <a:pt x="1628409" y="58978"/>
                </a:lnTo>
                <a:lnTo>
                  <a:pt x="1648861" y="98511"/>
                </a:lnTo>
                <a:lnTo>
                  <a:pt x="1656206" y="144018"/>
                </a:lnTo>
                <a:lnTo>
                  <a:pt x="1656206" y="720051"/>
                </a:lnTo>
                <a:lnTo>
                  <a:pt x="1648861" y="765573"/>
                </a:lnTo>
                <a:lnTo>
                  <a:pt x="1628409" y="805107"/>
                </a:lnTo>
                <a:lnTo>
                  <a:pt x="1597228" y="836283"/>
                </a:lnTo>
                <a:lnTo>
                  <a:pt x="1557695" y="856727"/>
                </a:lnTo>
                <a:lnTo>
                  <a:pt x="1512188" y="864069"/>
                </a:lnTo>
                <a:lnTo>
                  <a:pt x="144017" y="864069"/>
                </a:lnTo>
                <a:lnTo>
                  <a:pt x="98462" y="856727"/>
                </a:lnTo>
                <a:lnTo>
                  <a:pt x="58923" y="836283"/>
                </a:lnTo>
                <a:lnTo>
                  <a:pt x="27761" y="805107"/>
                </a:lnTo>
                <a:lnTo>
                  <a:pt x="7333" y="765573"/>
                </a:lnTo>
                <a:lnTo>
                  <a:pt x="0" y="720051"/>
                </a:lnTo>
                <a:lnTo>
                  <a:pt x="0" y="144018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46"/>
          <p:cNvSpPr txBox="1"/>
          <p:nvPr/>
        </p:nvSpPr>
        <p:spPr>
          <a:xfrm>
            <a:off x="8716610" y="5826924"/>
            <a:ext cx="873760" cy="159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latin typeface="Palatino Linotype"/>
                <a:cs typeface="Palatino Linotype"/>
              </a:rPr>
              <a:t>Devices</a:t>
            </a:r>
            <a:r>
              <a:rPr sz="900" spc="-75" dirty="0">
                <a:latin typeface="Palatino Linotype"/>
                <a:cs typeface="Palatino Linotype"/>
              </a:rPr>
              <a:t> </a:t>
            </a:r>
            <a:r>
              <a:rPr sz="900" spc="-5" dirty="0">
                <a:latin typeface="Palatino Linotype"/>
                <a:cs typeface="Palatino Linotype"/>
              </a:rPr>
              <a:t>Triggers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66" name="object 47"/>
          <p:cNvSpPr txBox="1"/>
          <p:nvPr/>
        </p:nvSpPr>
        <p:spPr>
          <a:xfrm>
            <a:off x="8716610" y="5964083"/>
            <a:ext cx="1003935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2405" indent="-179705">
              <a:lnSpc>
                <a:spcPct val="100000"/>
              </a:lnSpc>
              <a:buChar char="-"/>
              <a:tabLst>
                <a:tab pos="192405" algn="l"/>
                <a:tab pos="193040" algn="l"/>
              </a:tabLst>
            </a:pPr>
            <a:r>
              <a:rPr sz="900" spc="-5" dirty="0">
                <a:latin typeface="Palatino Linotype"/>
                <a:cs typeface="Palatino Linotype"/>
              </a:rPr>
              <a:t>Liberas</a:t>
            </a:r>
            <a:endParaRPr sz="900">
              <a:latin typeface="Palatino Linotype"/>
              <a:cs typeface="Palatino Linotype"/>
            </a:endParaRPr>
          </a:p>
          <a:p>
            <a:pPr marL="182880" indent="-170180">
              <a:lnSpc>
                <a:spcPct val="100000"/>
              </a:lnSpc>
              <a:buChar char="-"/>
              <a:tabLst>
                <a:tab pos="182880" algn="l"/>
                <a:tab pos="183515" algn="l"/>
              </a:tabLst>
            </a:pPr>
            <a:r>
              <a:rPr sz="900" dirty="0">
                <a:latin typeface="Palatino Linotype"/>
                <a:cs typeface="Palatino Linotype"/>
              </a:rPr>
              <a:t>Machine</a:t>
            </a:r>
            <a:r>
              <a:rPr sz="900" spc="-100" dirty="0">
                <a:latin typeface="Palatino Linotype"/>
                <a:cs typeface="Palatino Linotype"/>
              </a:rPr>
              <a:t> </a:t>
            </a:r>
            <a:r>
              <a:rPr sz="900" dirty="0">
                <a:latin typeface="Palatino Linotype"/>
                <a:cs typeface="Palatino Linotype"/>
              </a:rPr>
              <a:t>Clocks</a:t>
            </a:r>
            <a:endParaRPr sz="900">
              <a:latin typeface="Palatino Linotype"/>
              <a:cs typeface="Palatino Linotype"/>
            </a:endParaRPr>
          </a:p>
          <a:p>
            <a:pPr marL="182880" indent="-170180">
              <a:lnSpc>
                <a:spcPct val="100000"/>
              </a:lnSpc>
              <a:buChar char="-"/>
              <a:tabLst>
                <a:tab pos="182880" algn="l"/>
                <a:tab pos="183515" algn="l"/>
              </a:tabLst>
            </a:pPr>
            <a:r>
              <a:rPr sz="900" dirty="0">
                <a:latin typeface="Palatino Linotype"/>
                <a:cs typeface="Palatino Linotype"/>
              </a:rPr>
              <a:t>Cameras</a:t>
            </a:r>
            <a:endParaRPr sz="900">
              <a:latin typeface="Palatino Linotype"/>
              <a:cs typeface="Palatino Linotype"/>
            </a:endParaRPr>
          </a:p>
          <a:p>
            <a:pPr marL="182880" indent="-170180">
              <a:lnSpc>
                <a:spcPct val="100000"/>
              </a:lnSpc>
              <a:buChar char="-"/>
              <a:tabLst>
                <a:tab pos="182880" algn="l"/>
                <a:tab pos="183515" algn="l"/>
              </a:tabLst>
            </a:pPr>
            <a:r>
              <a:rPr sz="900" dirty="0">
                <a:latin typeface="Palatino Linotype"/>
                <a:cs typeface="Palatino Linotype"/>
              </a:rPr>
              <a:t>Scopes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67" name="object 48"/>
          <p:cNvSpPr/>
          <p:nvPr/>
        </p:nvSpPr>
        <p:spPr>
          <a:xfrm>
            <a:off x="8953339" y="5523394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5C7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49"/>
          <p:cNvSpPr/>
          <p:nvPr/>
        </p:nvSpPr>
        <p:spPr>
          <a:xfrm>
            <a:off x="7297131" y="4443258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5C7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50"/>
          <p:cNvSpPr/>
          <p:nvPr/>
        </p:nvSpPr>
        <p:spPr>
          <a:xfrm>
            <a:off x="8305258" y="4443258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5C7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51"/>
          <p:cNvSpPr/>
          <p:nvPr/>
        </p:nvSpPr>
        <p:spPr>
          <a:xfrm>
            <a:off x="7153114" y="4731295"/>
            <a:ext cx="1224280" cy="432434"/>
          </a:xfrm>
          <a:custGeom>
            <a:avLst/>
            <a:gdLst/>
            <a:ahLst/>
            <a:cxnLst/>
            <a:rect l="l" t="t" r="r" b="b"/>
            <a:pathLst>
              <a:path w="1224279" h="432435">
                <a:moveTo>
                  <a:pt x="1152144" y="0"/>
                </a:moveTo>
                <a:lnTo>
                  <a:pt x="72009" y="0"/>
                </a:lnTo>
                <a:lnTo>
                  <a:pt x="43987" y="5661"/>
                </a:lnTo>
                <a:lnTo>
                  <a:pt x="21097" y="21097"/>
                </a:lnTo>
                <a:lnTo>
                  <a:pt x="5661" y="43987"/>
                </a:lnTo>
                <a:lnTo>
                  <a:pt x="0" y="72009"/>
                </a:lnTo>
                <a:lnTo>
                  <a:pt x="0" y="360045"/>
                </a:lnTo>
                <a:lnTo>
                  <a:pt x="5661" y="388066"/>
                </a:lnTo>
                <a:lnTo>
                  <a:pt x="21097" y="410956"/>
                </a:lnTo>
                <a:lnTo>
                  <a:pt x="43987" y="426392"/>
                </a:lnTo>
                <a:lnTo>
                  <a:pt x="72009" y="432054"/>
                </a:lnTo>
                <a:lnTo>
                  <a:pt x="1152144" y="432054"/>
                </a:lnTo>
                <a:lnTo>
                  <a:pt x="1180165" y="426392"/>
                </a:lnTo>
                <a:lnTo>
                  <a:pt x="1203055" y="410956"/>
                </a:lnTo>
                <a:lnTo>
                  <a:pt x="1218491" y="388066"/>
                </a:lnTo>
                <a:lnTo>
                  <a:pt x="1224152" y="360045"/>
                </a:lnTo>
                <a:lnTo>
                  <a:pt x="1224152" y="72009"/>
                </a:lnTo>
                <a:lnTo>
                  <a:pt x="1218491" y="43987"/>
                </a:lnTo>
                <a:lnTo>
                  <a:pt x="1203055" y="21097"/>
                </a:lnTo>
                <a:lnTo>
                  <a:pt x="1180165" y="5661"/>
                </a:lnTo>
                <a:lnTo>
                  <a:pt x="11521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52"/>
          <p:cNvSpPr/>
          <p:nvPr/>
        </p:nvSpPr>
        <p:spPr>
          <a:xfrm>
            <a:off x="7153114" y="4731295"/>
            <a:ext cx="1224280" cy="432434"/>
          </a:xfrm>
          <a:custGeom>
            <a:avLst/>
            <a:gdLst/>
            <a:ahLst/>
            <a:cxnLst/>
            <a:rect l="l" t="t" r="r" b="b"/>
            <a:pathLst>
              <a:path w="1224279" h="432435">
                <a:moveTo>
                  <a:pt x="0" y="72009"/>
                </a:moveTo>
                <a:lnTo>
                  <a:pt x="5661" y="43987"/>
                </a:lnTo>
                <a:lnTo>
                  <a:pt x="21097" y="21097"/>
                </a:lnTo>
                <a:lnTo>
                  <a:pt x="43987" y="5661"/>
                </a:lnTo>
                <a:lnTo>
                  <a:pt x="72009" y="0"/>
                </a:lnTo>
                <a:lnTo>
                  <a:pt x="1152144" y="0"/>
                </a:lnTo>
                <a:lnTo>
                  <a:pt x="1180165" y="5661"/>
                </a:lnTo>
                <a:lnTo>
                  <a:pt x="1203055" y="21097"/>
                </a:lnTo>
                <a:lnTo>
                  <a:pt x="1218491" y="43987"/>
                </a:lnTo>
                <a:lnTo>
                  <a:pt x="1224152" y="72009"/>
                </a:lnTo>
                <a:lnTo>
                  <a:pt x="1224152" y="360045"/>
                </a:lnTo>
                <a:lnTo>
                  <a:pt x="1218491" y="388066"/>
                </a:lnTo>
                <a:lnTo>
                  <a:pt x="1203055" y="410956"/>
                </a:lnTo>
                <a:lnTo>
                  <a:pt x="1180165" y="426392"/>
                </a:lnTo>
                <a:lnTo>
                  <a:pt x="1152144" y="432054"/>
                </a:lnTo>
                <a:lnTo>
                  <a:pt x="72009" y="432054"/>
                </a:lnTo>
                <a:lnTo>
                  <a:pt x="43987" y="426392"/>
                </a:lnTo>
                <a:lnTo>
                  <a:pt x="21097" y="410956"/>
                </a:lnTo>
                <a:lnTo>
                  <a:pt x="5661" y="388066"/>
                </a:lnTo>
                <a:lnTo>
                  <a:pt x="0" y="360045"/>
                </a:lnTo>
                <a:lnTo>
                  <a:pt x="0" y="72009"/>
                </a:lnTo>
                <a:close/>
              </a:path>
            </a:pathLst>
          </a:custGeom>
          <a:ln w="28574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53"/>
          <p:cNvSpPr txBox="1"/>
          <p:nvPr/>
        </p:nvSpPr>
        <p:spPr>
          <a:xfrm>
            <a:off x="7358472" y="4735994"/>
            <a:ext cx="815340" cy="296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4945" marR="5080" indent="-182880">
              <a:lnSpc>
                <a:spcPct val="100000"/>
              </a:lnSpc>
            </a:pPr>
            <a:r>
              <a:rPr sz="900" spc="-5" dirty="0">
                <a:latin typeface="Palatino Linotype"/>
                <a:cs typeface="Palatino Linotype"/>
              </a:rPr>
              <a:t>Power</a:t>
            </a:r>
            <a:r>
              <a:rPr sz="900" spc="-60" dirty="0">
                <a:latin typeface="Palatino Linotype"/>
                <a:cs typeface="Palatino Linotype"/>
              </a:rPr>
              <a:t> </a:t>
            </a:r>
            <a:r>
              <a:rPr sz="900" spc="-5" dirty="0">
                <a:latin typeface="Palatino Linotype"/>
                <a:cs typeface="Palatino Linotype"/>
              </a:rPr>
              <a:t>Supplies  Triggers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73" name="object 54"/>
          <p:cNvSpPr/>
          <p:nvPr/>
        </p:nvSpPr>
        <p:spPr>
          <a:xfrm>
            <a:off x="10249501" y="4731295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744093" y="0"/>
                </a:moveTo>
                <a:lnTo>
                  <a:pt x="48005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5" y="288036"/>
                </a:lnTo>
                <a:lnTo>
                  <a:pt x="744093" y="288036"/>
                </a:lnTo>
                <a:lnTo>
                  <a:pt x="762738" y="284267"/>
                </a:lnTo>
                <a:lnTo>
                  <a:pt x="778001" y="273986"/>
                </a:lnTo>
                <a:lnTo>
                  <a:pt x="788312" y="258728"/>
                </a:lnTo>
                <a:lnTo>
                  <a:pt x="792099" y="240030"/>
                </a:lnTo>
                <a:lnTo>
                  <a:pt x="792099" y="48006"/>
                </a:lnTo>
                <a:lnTo>
                  <a:pt x="788312" y="29307"/>
                </a:lnTo>
                <a:lnTo>
                  <a:pt x="778001" y="14049"/>
                </a:lnTo>
                <a:lnTo>
                  <a:pt x="762738" y="3768"/>
                </a:lnTo>
                <a:lnTo>
                  <a:pt x="7440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55"/>
          <p:cNvSpPr/>
          <p:nvPr/>
        </p:nvSpPr>
        <p:spPr>
          <a:xfrm>
            <a:off x="10249501" y="4731295"/>
            <a:ext cx="792480" cy="288290"/>
          </a:xfrm>
          <a:custGeom>
            <a:avLst/>
            <a:gdLst/>
            <a:ahLst/>
            <a:cxnLst/>
            <a:rect l="l" t="t" r="r" b="b"/>
            <a:pathLst>
              <a:path w="792479" h="288289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5" y="0"/>
                </a:lnTo>
                <a:lnTo>
                  <a:pt x="744093" y="0"/>
                </a:lnTo>
                <a:lnTo>
                  <a:pt x="762738" y="3768"/>
                </a:lnTo>
                <a:lnTo>
                  <a:pt x="778001" y="14049"/>
                </a:lnTo>
                <a:lnTo>
                  <a:pt x="788312" y="29307"/>
                </a:lnTo>
                <a:lnTo>
                  <a:pt x="792099" y="48006"/>
                </a:lnTo>
                <a:lnTo>
                  <a:pt x="792099" y="240030"/>
                </a:lnTo>
                <a:lnTo>
                  <a:pt x="788312" y="258728"/>
                </a:lnTo>
                <a:lnTo>
                  <a:pt x="778001" y="273986"/>
                </a:lnTo>
                <a:lnTo>
                  <a:pt x="762738" y="284267"/>
                </a:lnTo>
                <a:lnTo>
                  <a:pt x="744093" y="288036"/>
                </a:lnTo>
                <a:lnTo>
                  <a:pt x="48005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56"/>
          <p:cNvSpPr txBox="1"/>
          <p:nvPr/>
        </p:nvSpPr>
        <p:spPr>
          <a:xfrm>
            <a:off x="10421332" y="4732310"/>
            <a:ext cx="449580" cy="297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5240">
              <a:lnSpc>
                <a:spcPct val="100000"/>
              </a:lnSpc>
            </a:pPr>
            <a:r>
              <a:rPr sz="900" spc="-5" dirty="0">
                <a:latin typeface="Palatino Linotype"/>
                <a:cs typeface="Palatino Linotype"/>
              </a:rPr>
              <a:t>D</a:t>
            </a:r>
            <a:r>
              <a:rPr sz="900" dirty="0">
                <a:latin typeface="Palatino Linotype"/>
                <a:cs typeface="Palatino Linotype"/>
              </a:rPr>
              <a:t>e</a:t>
            </a:r>
            <a:r>
              <a:rPr sz="900" spc="-10" dirty="0">
                <a:latin typeface="Palatino Linotype"/>
                <a:cs typeface="Palatino Linotype"/>
              </a:rPr>
              <a:t>v</a:t>
            </a:r>
            <a:r>
              <a:rPr sz="900" dirty="0">
                <a:latin typeface="Palatino Linotype"/>
                <a:cs typeface="Palatino Linotype"/>
              </a:rPr>
              <a:t>ices  </a:t>
            </a:r>
            <a:r>
              <a:rPr sz="900" spc="-30" dirty="0">
                <a:latin typeface="Palatino Linotype"/>
                <a:cs typeface="Palatino Linotype"/>
              </a:rPr>
              <a:t>T</a:t>
            </a:r>
            <a:r>
              <a:rPr sz="900" dirty="0">
                <a:latin typeface="Palatino Linotype"/>
                <a:cs typeface="Palatino Linotype"/>
              </a:rPr>
              <a:t>rigge</a:t>
            </a:r>
            <a:r>
              <a:rPr sz="900" spc="5" dirty="0">
                <a:latin typeface="Palatino Linotype"/>
                <a:cs typeface="Palatino Linotype"/>
              </a:rPr>
              <a:t>rs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76" name="object 57"/>
          <p:cNvSpPr/>
          <p:nvPr/>
        </p:nvSpPr>
        <p:spPr>
          <a:xfrm>
            <a:off x="10537536" y="4443258"/>
            <a:ext cx="0" cy="288290"/>
          </a:xfrm>
          <a:custGeom>
            <a:avLst/>
            <a:gdLst/>
            <a:ahLst/>
            <a:cxnLst/>
            <a:rect l="l" t="t" r="r" b="b"/>
            <a:pathLst>
              <a:path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9525">
            <a:solidFill>
              <a:srgbClr val="5C71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58"/>
          <p:cNvSpPr/>
          <p:nvPr/>
        </p:nvSpPr>
        <p:spPr>
          <a:xfrm>
            <a:off x="7015827" y="2427006"/>
            <a:ext cx="4098290" cy="144145"/>
          </a:xfrm>
          <a:custGeom>
            <a:avLst/>
            <a:gdLst/>
            <a:ahLst/>
            <a:cxnLst/>
            <a:rect l="l" t="t" r="r" b="b"/>
            <a:pathLst>
              <a:path w="4098290" h="144144">
                <a:moveTo>
                  <a:pt x="72009" y="0"/>
                </a:moveTo>
                <a:lnTo>
                  <a:pt x="0" y="72009"/>
                </a:lnTo>
                <a:lnTo>
                  <a:pt x="72009" y="144018"/>
                </a:lnTo>
                <a:lnTo>
                  <a:pt x="72009" y="108076"/>
                </a:lnTo>
                <a:lnTo>
                  <a:pt x="4061714" y="108076"/>
                </a:lnTo>
                <a:lnTo>
                  <a:pt x="4097781" y="72009"/>
                </a:lnTo>
                <a:lnTo>
                  <a:pt x="4061841" y="36068"/>
                </a:lnTo>
                <a:lnTo>
                  <a:pt x="72009" y="36068"/>
                </a:lnTo>
                <a:lnTo>
                  <a:pt x="72009" y="0"/>
                </a:lnTo>
                <a:close/>
              </a:path>
              <a:path w="4098290" h="144144">
                <a:moveTo>
                  <a:pt x="4061714" y="108076"/>
                </a:moveTo>
                <a:lnTo>
                  <a:pt x="4025773" y="108076"/>
                </a:lnTo>
                <a:lnTo>
                  <a:pt x="4025773" y="144018"/>
                </a:lnTo>
                <a:lnTo>
                  <a:pt x="4061714" y="108076"/>
                </a:lnTo>
                <a:close/>
              </a:path>
              <a:path w="4098290" h="144144">
                <a:moveTo>
                  <a:pt x="4025773" y="0"/>
                </a:moveTo>
                <a:lnTo>
                  <a:pt x="4025773" y="36068"/>
                </a:lnTo>
                <a:lnTo>
                  <a:pt x="4061841" y="36068"/>
                </a:lnTo>
                <a:lnTo>
                  <a:pt x="4025773" y="0"/>
                </a:lnTo>
                <a:close/>
              </a:path>
            </a:pathLst>
          </a:custGeom>
          <a:solidFill>
            <a:srgbClr val="5F76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59"/>
          <p:cNvSpPr/>
          <p:nvPr/>
        </p:nvSpPr>
        <p:spPr>
          <a:xfrm>
            <a:off x="7015827" y="2427006"/>
            <a:ext cx="4098290" cy="144145"/>
          </a:xfrm>
          <a:custGeom>
            <a:avLst/>
            <a:gdLst/>
            <a:ahLst/>
            <a:cxnLst/>
            <a:rect l="l" t="t" r="r" b="b"/>
            <a:pathLst>
              <a:path w="4098290" h="144144">
                <a:moveTo>
                  <a:pt x="0" y="72009"/>
                </a:moveTo>
                <a:lnTo>
                  <a:pt x="72009" y="0"/>
                </a:lnTo>
                <a:lnTo>
                  <a:pt x="72009" y="36068"/>
                </a:lnTo>
                <a:lnTo>
                  <a:pt x="4025773" y="36068"/>
                </a:lnTo>
                <a:lnTo>
                  <a:pt x="4025773" y="0"/>
                </a:lnTo>
                <a:lnTo>
                  <a:pt x="4097781" y="72009"/>
                </a:lnTo>
                <a:lnTo>
                  <a:pt x="4025773" y="144018"/>
                </a:lnTo>
                <a:lnTo>
                  <a:pt x="4025773" y="108076"/>
                </a:lnTo>
                <a:lnTo>
                  <a:pt x="72009" y="108076"/>
                </a:lnTo>
                <a:lnTo>
                  <a:pt x="72009" y="144018"/>
                </a:lnTo>
                <a:lnTo>
                  <a:pt x="0" y="72009"/>
                </a:lnTo>
                <a:close/>
              </a:path>
            </a:pathLst>
          </a:custGeom>
          <a:ln w="28575">
            <a:solidFill>
              <a:srgbClr val="44548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60"/>
          <p:cNvSpPr txBox="1"/>
          <p:nvPr/>
        </p:nvSpPr>
        <p:spPr>
          <a:xfrm>
            <a:off x="8386156" y="2291370"/>
            <a:ext cx="492125" cy="172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>
                <a:solidFill>
                  <a:srgbClr val="3A4042"/>
                </a:solidFill>
                <a:latin typeface="Calibri"/>
                <a:cs typeface="Calibri"/>
              </a:rPr>
              <a:t>Network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0" name="object 61"/>
          <p:cNvSpPr/>
          <p:nvPr/>
        </p:nvSpPr>
        <p:spPr>
          <a:xfrm>
            <a:off x="9168984" y="2571025"/>
            <a:ext cx="144145" cy="267970"/>
          </a:xfrm>
          <a:custGeom>
            <a:avLst/>
            <a:gdLst/>
            <a:ahLst/>
            <a:cxnLst/>
            <a:rect l="l" t="t" r="r" b="b"/>
            <a:pathLst>
              <a:path w="144145" h="267969">
                <a:moveTo>
                  <a:pt x="144018" y="195960"/>
                </a:moveTo>
                <a:lnTo>
                  <a:pt x="0" y="195960"/>
                </a:lnTo>
                <a:lnTo>
                  <a:pt x="72009" y="267969"/>
                </a:lnTo>
                <a:lnTo>
                  <a:pt x="144018" y="195960"/>
                </a:lnTo>
                <a:close/>
              </a:path>
              <a:path w="144145" h="267969">
                <a:moveTo>
                  <a:pt x="107950" y="72008"/>
                </a:moveTo>
                <a:lnTo>
                  <a:pt x="35941" y="72008"/>
                </a:lnTo>
                <a:lnTo>
                  <a:pt x="35941" y="195960"/>
                </a:lnTo>
                <a:lnTo>
                  <a:pt x="107950" y="195960"/>
                </a:lnTo>
                <a:lnTo>
                  <a:pt x="107950" y="72008"/>
                </a:lnTo>
                <a:close/>
              </a:path>
              <a:path w="144145" h="267969">
                <a:moveTo>
                  <a:pt x="72009" y="0"/>
                </a:moveTo>
                <a:lnTo>
                  <a:pt x="0" y="72008"/>
                </a:lnTo>
                <a:lnTo>
                  <a:pt x="144018" y="72008"/>
                </a:lnTo>
                <a:lnTo>
                  <a:pt x="720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62"/>
          <p:cNvSpPr/>
          <p:nvPr/>
        </p:nvSpPr>
        <p:spPr>
          <a:xfrm>
            <a:off x="9168984" y="2571025"/>
            <a:ext cx="144145" cy="267970"/>
          </a:xfrm>
          <a:custGeom>
            <a:avLst/>
            <a:gdLst/>
            <a:ahLst/>
            <a:cxnLst/>
            <a:rect l="l" t="t" r="r" b="b"/>
            <a:pathLst>
              <a:path w="144145" h="267969">
                <a:moveTo>
                  <a:pt x="144018" y="72008"/>
                </a:moveTo>
                <a:lnTo>
                  <a:pt x="72009" y="0"/>
                </a:lnTo>
                <a:lnTo>
                  <a:pt x="0" y="72008"/>
                </a:lnTo>
                <a:lnTo>
                  <a:pt x="35941" y="72008"/>
                </a:lnTo>
                <a:lnTo>
                  <a:pt x="35941" y="195960"/>
                </a:lnTo>
                <a:lnTo>
                  <a:pt x="0" y="195960"/>
                </a:lnTo>
                <a:lnTo>
                  <a:pt x="72009" y="267969"/>
                </a:lnTo>
                <a:lnTo>
                  <a:pt x="144018" y="195960"/>
                </a:lnTo>
                <a:lnTo>
                  <a:pt x="107950" y="195960"/>
                </a:lnTo>
                <a:lnTo>
                  <a:pt x="107950" y="72008"/>
                </a:lnTo>
                <a:lnTo>
                  <a:pt x="144018" y="72008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63"/>
          <p:cNvSpPr/>
          <p:nvPr/>
        </p:nvSpPr>
        <p:spPr>
          <a:xfrm>
            <a:off x="10573478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8" y="1512189"/>
                </a:moveTo>
                <a:lnTo>
                  <a:pt x="0" y="1512189"/>
                </a:lnTo>
                <a:lnTo>
                  <a:pt x="72008" y="1584197"/>
                </a:lnTo>
                <a:lnTo>
                  <a:pt x="144018" y="1512189"/>
                </a:lnTo>
                <a:close/>
              </a:path>
              <a:path w="144145" h="1584325">
                <a:moveTo>
                  <a:pt x="108076" y="72008"/>
                </a:moveTo>
                <a:lnTo>
                  <a:pt x="36068" y="72008"/>
                </a:lnTo>
                <a:lnTo>
                  <a:pt x="36068" y="1512189"/>
                </a:lnTo>
                <a:lnTo>
                  <a:pt x="108076" y="1512189"/>
                </a:lnTo>
                <a:lnTo>
                  <a:pt x="108076" y="72008"/>
                </a:lnTo>
                <a:close/>
              </a:path>
              <a:path w="144145" h="1584325">
                <a:moveTo>
                  <a:pt x="72008" y="0"/>
                </a:moveTo>
                <a:lnTo>
                  <a:pt x="0" y="72008"/>
                </a:lnTo>
                <a:lnTo>
                  <a:pt x="144018" y="72008"/>
                </a:lnTo>
                <a:lnTo>
                  <a:pt x="72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64"/>
          <p:cNvSpPr/>
          <p:nvPr/>
        </p:nvSpPr>
        <p:spPr>
          <a:xfrm>
            <a:off x="10573478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8" y="72008"/>
                </a:moveTo>
                <a:lnTo>
                  <a:pt x="72008" y="0"/>
                </a:lnTo>
                <a:lnTo>
                  <a:pt x="0" y="72008"/>
                </a:lnTo>
                <a:lnTo>
                  <a:pt x="36068" y="72008"/>
                </a:lnTo>
                <a:lnTo>
                  <a:pt x="36068" y="1512189"/>
                </a:lnTo>
                <a:lnTo>
                  <a:pt x="0" y="1512189"/>
                </a:lnTo>
                <a:lnTo>
                  <a:pt x="72008" y="1584197"/>
                </a:lnTo>
                <a:lnTo>
                  <a:pt x="144018" y="1512189"/>
                </a:lnTo>
                <a:lnTo>
                  <a:pt x="108076" y="1512189"/>
                </a:lnTo>
                <a:lnTo>
                  <a:pt x="108076" y="72008"/>
                </a:lnTo>
                <a:lnTo>
                  <a:pt x="144018" y="72008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65"/>
          <p:cNvSpPr/>
          <p:nvPr/>
        </p:nvSpPr>
        <p:spPr>
          <a:xfrm>
            <a:off x="9745437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8" y="1512189"/>
                </a:moveTo>
                <a:lnTo>
                  <a:pt x="0" y="1512189"/>
                </a:lnTo>
                <a:lnTo>
                  <a:pt x="72009" y="1584197"/>
                </a:lnTo>
                <a:lnTo>
                  <a:pt x="144018" y="1512189"/>
                </a:lnTo>
                <a:close/>
              </a:path>
              <a:path w="144145" h="1584325">
                <a:moveTo>
                  <a:pt x="107950" y="72008"/>
                </a:moveTo>
                <a:lnTo>
                  <a:pt x="35941" y="72008"/>
                </a:lnTo>
                <a:lnTo>
                  <a:pt x="35941" y="1512189"/>
                </a:lnTo>
                <a:lnTo>
                  <a:pt x="107950" y="1512189"/>
                </a:lnTo>
                <a:lnTo>
                  <a:pt x="107950" y="72008"/>
                </a:lnTo>
                <a:close/>
              </a:path>
              <a:path w="144145" h="1584325">
                <a:moveTo>
                  <a:pt x="72009" y="0"/>
                </a:moveTo>
                <a:lnTo>
                  <a:pt x="0" y="72008"/>
                </a:lnTo>
                <a:lnTo>
                  <a:pt x="144018" y="72008"/>
                </a:lnTo>
                <a:lnTo>
                  <a:pt x="720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66"/>
          <p:cNvSpPr/>
          <p:nvPr/>
        </p:nvSpPr>
        <p:spPr>
          <a:xfrm>
            <a:off x="9745437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8" y="72008"/>
                </a:moveTo>
                <a:lnTo>
                  <a:pt x="72009" y="0"/>
                </a:lnTo>
                <a:lnTo>
                  <a:pt x="0" y="72008"/>
                </a:lnTo>
                <a:lnTo>
                  <a:pt x="35941" y="72008"/>
                </a:lnTo>
                <a:lnTo>
                  <a:pt x="35941" y="1512189"/>
                </a:lnTo>
                <a:lnTo>
                  <a:pt x="0" y="1512189"/>
                </a:lnTo>
                <a:lnTo>
                  <a:pt x="72009" y="1584197"/>
                </a:lnTo>
                <a:lnTo>
                  <a:pt x="144018" y="1512189"/>
                </a:lnTo>
                <a:lnTo>
                  <a:pt x="107950" y="1512189"/>
                </a:lnTo>
                <a:lnTo>
                  <a:pt x="107950" y="72008"/>
                </a:lnTo>
                <a:lnTo>
                  <a:pt x="144018" y="72008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67"/>
          <p:cNvSpPr/>
          <p:nvPr/>
        </p:nvSpPr>
        <p:spPr>
          <a:xfrm>
            <a:off x="8017222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7" y="1512189"/>
                </a:moveTo>
                <a:lnTo>
                  <a:pt x="0" y="1512189"/>
                </a:lnTo>
                <a:lnTo>
                  <a:pt x="72008" y="1584197"/>
                </a:lnTo>
                <a:lnTo>
                  <a:pt x="144017" y="1512189"/>
                </a:lnTo>
                <a:close/>
              </a:path>
              <a:path w="144145" h="1584325">
                <a:moveTo>
                  <a:pt x="107950" y="72008"/>
                </a:moveTo>
                <a:lnTo>
                  <a:pt x="35940" y="72008"/>
                </a:lnTo>
                <a:lnTo>
                  <a:pt x="35940" y="1512189"/>
                </a:lnTo>
                <a:lnTo>
                  <a:pt x="107950" y="1512189"/>
                </a:lnTo>
                <a:lnTo>
                  <a:pt x="107950" y="72008"/>
                </a:lnTo>
                <a:close/>
              </a:path>
              <a:path w="144145" h="1584325">
                <a:moveTo>
                  <a:pt x="72008" y="0"/>
                </a:moveTo>
                <a:lnTo>
                  <a:pt x="0" y="72008"/>
                </a:lnTo>
                <a:lnTo>
                  <a:pt x="144017" y="72008"/>
                </a:lnTo>
                <a:lnTo>
                  <a:pt x="72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68"/>
          <p:cNvSpPr/>
          <p:nvPr/>
        </p:nvSpPr>
        <p:spPr>
          <a:xfrm>
            <a:off x="8017222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7" y="72008"/>
                </a:moveTo>
                <a:lnTo>
                  <a:pt x="72008" y="0"/>
                </a:lnTo>
                <a:lnTo>
                  <a:pt x="0" y="72008"/>
                </a:lnTo>
                <a:lnTo>
                  <a:pt x="35940" y="72008"/>
                </a:lnTo>
                <a:lnTo>
                  <a:pt x="35940" y="1512189"/>
                </a:lnTo>
                <a:lnTo>
                  <a:pt x="0" y="1512189"/>
                </a:lnTo>
                <a:lnTo>
                  <a:pt x="72008" y="1584197"/>
                </a:lnTo>
                <a:lnTo>
                  <a:pt x="144017" y="1512189"/>
                </a:lnTo>
                <a:lnTo>
                  <a:pt x="107950" y="1512189"/>
                </a:lnTo>
                <a:lnTo>
                  <a:pt x="107950" y="72008"/>
                </a:lnTo>
                <a:lnTo>
                  <a:pt x="144017" y="72008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69"/>
          <p:cNvSpPr/>
          <p:nvPr/>
        </p:nvSpPr>
        <p:spPr>
          <a:xfrm>
            <a:off x="7441149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7" y="1512189"/>
                </a:moveTo>
                <a:lnTo>
                  <a:pt x="0" y="1512189"/>
                </a:lnTo>
                <a:lnTo>
                  <a:pt x="72009" y="1584197"/>
                </a:lnTo>
                <a:lnTo>
                  <a:pt x="144017" y="1512189"/>
                </a:lnTo>
                <a:close/>
              </a:path>
              <a:path w="144145" h="1584325">
                <a:moveTo>
                  <a:pt x="107950" y="72008"/>
                </a:moveTo>
                <a:lnTo>
                  <a:pt x="35940" y="72008"/>
                </a:lnTo>
                <a:lnTo>
                  <a:pt x="35940" y="1512189"/>
                </a:lnTo>
                <a:lnTo>
                  <a:pt x="107950" y="1512189"/>
                </a:lnTo>
                <a:lnTo>
                  <a:pt x="107950" y="72008"/>
                </a:lnTo>
                <a:close/>
              </a:path>
              <a:path w="144145" h="1584325">
                <a:moveTo>
                  <a:pt x="72009" y="0"/>
                </a:moveTo>
                <a:lnTo>
                  <a:pt x="0" y="72008"/>
                </a:lnTo>
                <a:lnTo>
                  <a:pt x="144017" y="72008"/>
                </a:lnTo>
                <a:lnTo>
                  <a:pt x="720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70"/>
          <p:cNvSpPr/>
          <p:nvPr/>
        </p:nvSpPr>
        <p:spPr>
          <a:xfrm>
            <a:off x="7441149" y="2571025"/>
            <a:ext cx="144145" cy="1584325"/>
          </a:xfrm>
          <a:custGeom>
            <a:avLst/>
            <a:gdLst/>
            <a:ahLst/>
            <a:cxnLst/>
            <a:rect l="l" t="t" r="r" b="b"/>
            <a:pathLst>
              <a:path w="144145" h="1584325">
                <a:moveTo>
                  <a:pt x="144017" y="72008"/>
                </a:moveTo>
                <a:lnTo>
                  <a:pt x="72009" y="0"/>
                </a:lnTo>
                <a:lnTo>
                  <a:pt x="0" y="72008"/>
                </a:lnTo>
                <a:lnTo>
                  <a:pt x="35940" y="72008"/>
                </a:lnTo>
                <a:lnTo>
                  <a:pt x="35940" y="1512189"/>
                </a:lnTo>
                <a:lnTo>
                  <a:pt x="0" y="1512189"/>
                </a:lnTo>
                <a:lnTo>
                  <a:pt x="72009" y="1584197"/>
                </a:lnTo>
                <a:lnTo>
                  <a:pt x="144017" y="1512189"/>
                </a:lnTo>
                <a:lnTo>
                  <a:pt x="107950" y="1512189"/>
                </a:lnTo>
                <a:lnTo>
                  <a:pt x="107950" y="72008"/>
                </a:lnTo>
                <a:lnTo>
                  <a:pt x="144017" y="72008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71"/>
          <p:cNvSpPr/>
          <p:nvPr/>
        </p:nvSpPr>
        <p:spPr>
          <a:xfrm>
            <a:off x="7657177" y="1851011"/>
            <a:ext cx="341782" cy="27271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72"/>
          <p:cNvSpPr/>
          <p:nvPr/>
        </p:nvSpPr>
        <p:spPr>
          <a:xfrm>
            <a:off x="7726899" y="2159037"/>
            <a:ext cx="146685" cy="267970"/>
          </a:xfrm>
          <a:custGeom>
            <a:avLst/>
            <a:gdLst/>
            <a:ahLst/>
            <a:cxnLst/>
            <a:rect l="l" t="t" r="r" b="b"/>
            <a:pathLst>
              <a:path w="146685" h="267969">
                <a:moveTo>
                  <a:pt x="146303" y="194817"/>
                </a:moveTo>
                <a:lnTo>
                  <a:pt x="0" y="194817"/>
                </a:lnTo>
                <a:lnTo>
                  <a:pt x="73151" y="267969"/>
                </a:lnTo>
                <a:lnTo>
                  <a:pt x="146303" y="194817"/>
                </a:lnTo>
                <a:close/>
              </a:path>
              <a:path w="146685" h="267969">
                <a:moveTo>
                  <a:pt x="109727" y="73151"/>
                </a:moveTo>
                <a:lnTo>
                  <a:pt x="36575" y="73151"/>
                </a:lnTo>
                <a:lnTo>
                  <a:pt x="36575" y="194817"/>
                </a:lnTo>
                <a:lnTo>
                  <a:pt x="109727" y="194817"/>
                </a:lnTo>
                <a:lnTo>
                  <a:pt x="109727" y="73151"/>
                </a:lnTo>
                <a:close/>
              </a:path>
              <a:path w="146685" h="267969">
                <a:moveTo>
                  <a:pt x="73151" y="0"/>
                </a:moveTo>
                <a:lnTo>
                  <a:pt x="0" y="73151"/>
                </a:lnTo>
                <a:lnTo>
                  <a:pt x="146303" y="73151"/>
                </a:lnTo>
                <a:lnTo>
                  <a:pt x="731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73"/>
          <p:cNvSpPr/>
          <p:nvPr/>
        </p:nvSpPr>
        <p:spPr>
          <a:xfrm>
            <a:off x="7726899" y="2159037"/>
            <a:ext cx="146685" cy="267970"/>
          </a:xfrm>
          <a:custGeom>
            <a:avLst/>
            <a:gdLst/>
            <a:ahLst/>
            <a:cxnLst/>
            <a:rect l="l" t="t" r="r" b="b"/>
            <a:pathLst>
              <a:path w="146685" h="267969">
                <a:moveTo>
                  <a:pt x="146303" y="73151"/>
                </a:moveTo>
                <a:lnTo>
                  <a:pt x="73151" y="0"/>
                </a:lnTo>
                <a:lnTo>
                  <a:pt x="0" y="73151"/>
                </a:lnTo>
                <a:lnTo>
                  <a:pt x="36575" y="73151"/>
                </a:lnTo>
                <a:lnTo>
                  <a:pt x="36575" y="194817"/>
                </a:lnTo>
                <a:lnTo>
                  <a:pt x="0" y="194817"/>
                </a:lnTo>
                <a:lnTo>
                  <a:pt x="73151" y="267969"/>
                </a:lnTo>
                <a:lnTo>
                  <a:pt x="146303" y="194817"/>
                </a:lnTo>
                <a:lnTo>
                  <a:pt x="109727" y="194817"/>
                </a:lnTo>
                <a:lnTo>
                  <a:pt x="109727" y="73151"/>
                </a:lnTo>
                <a:lnTo>
                  <a:pt x="146303" y="73151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74"/>
          <p:cNvSpPr/>
          <p:nvPr/>
        </p:nvSpPr>
        <p:spPr>
          <a:xfrm>
            <a:off x="9889456" y="1850935"/>
            <a:ext cx="648335" cy="288290"/>
          </a:xfrm>
          <a:custGeom>
            <a:avLst/>
            <a:gdLst/>
            <a:ahLst/>
            <a:cxnLst/>
            <a:rect l="l" t="t" r="r" b="b"/>
            <a:pathLst>
              <a:path w="648334" h="288290">
                <a:moveTo>
                  <a:pt x="600075" y="0"/>
                </a:moveTo>
                <a:lnTo>
                  <a:pt x="48005" y="0"/>
                </a:lnTo>
                <a:lnTo>
                  <a:pt x="29307" y="3768"/>
                </a:lnTo>
                <a:lnTo>
                  <a:pt x="14049" y="14049"/>
                </a:lnTo>
                <a:lnTo>
                  <a:pt x="3768" y="29307"/>
                </a:lnTo>
                <a:lnTo>
                  <a:pt x="0" y="48006"/>
                </a:lnTo>
                <a:lnTo>
                  <a:pt x="0" y="240030"/>
                </a:lnTo>
                <a:lnTo>
                  <a:pt x="3768" y="258728"/>
                </a:lnTo>
                <a:lnTo>
                  <a:pt x="14049" y="273986"/>
                </a:lnTo>
                <a:lnTo>
                  <a:pt x="29307" y="284267"/>
                </a:lnTo>
                <a:lnTo>
                  <a:pt x="48005" y="288036"/>
                </a:lnTo>
                <a:lnTo>
                  <a:pt x="600075" y="288036"/>
                </a:lnTo>
                <a:lnTo>
                  <a:pt x="618720" y="284267"/>
                </a:lnTo>
                <a:lnTo>
                  <a:pt x="633983" y="273986"/>
                </a:lnTo>
                <a:lnTo>
                  <a:pt x="644294" y="258728"/>
                </a:lnTo>
                <a:lnTo>
                  <a:pt x="648080" y="240030"/>
                </a:lnTo>
                <a:lnTo>
                  <a:pt x="648080" y="48006"/>
                </a:lnTo>
                <a:lnTo>
                  <a:pt x="644294" y="29307"/>
                </a:lnTo>
                <a:lnTo>
                  <a:pt x="633983" y="14049"/>
                </a:lnTo>
                <a:lnTo>
                  <a:pt x="618720" y="3768"/>
                </a:lnTo>
                <a:lnTo>
                  <a:pt x="6000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75"/>
          <p:cNvSpPr/>
          <p:nvPr/>
        </p:nvSpPr>
        <p:spPr>
          <a:xfrm>
            <a:off x="9889456" y="1850935"/>
            <a:ext cx="648335" cy="288290"/>
          </a:xfrm>
          <a:custGeom>
            <a:avLst/>
            <a:gdLst/>
            <a:ahLst/>
            <a:cxnLst/>
            <a:rect l="l" t="t" r="r" b="b"/>
            <a:pathLst>
              <a:path w="648334" h="288290">
                <a:moveTo>
                  <a:pt x="0" y="48006"/>
                </a:moveTo>
                <a:lnTo>
                  <a:pt x="3768" y="29307"/>
                </a:lnTo>
                <a:lnTo>
                  <a:pt x="14049" y="14049"/>
                </a:lnTo>
                <a:lnTo>
                  <a:pt x="29307" y="3768"/>
                </a:lnTo>
                <a:lnTo>
                  <a:pt x="48005" y="0"/>
                </a:lnTo>
                <a:lnTo>
                  <a:pt x="600075" y="0"/>
                </a:lnTo>
                <a:lnTo>
                  <a:pt x="618720" y="3768"/>
                </a:lnTo>
                <a:lnTo>
                  <a:pt x="633983" y="14049"/>
                </a:lnTo>
                <a:lnTo>
                  <a:pt x="644294" y="29307"/>
                </a:lnTo>
                <a:lnTo>
                  <a:pt x="648080" y="48006"/>
                </a:lnTo>
                <a:lnTo>
                  <a:pt x="648080" y="240030"/>
                </a:lnTo>
                <a:lnTo>
                  <a:pt x="644294" y="258728"/>
                </a:lnTo>
                <a:lnTo>
                  <a:pt x="633983" y="273986"/>
                </a:lnTo>
                <a:lnTo>
                  <a:pt x="618720" y="284267"/>
                </a:lnTo>
                <a:lnTo>
                  <a:pt x="600075" y="288036"/>
                </a:lnTo>
                <a:lnTo>
                  <a:pt x="48005" y="288036"/>
                </a:lnTo>
                <a:lnTo>
                  <a:pt x="29307" y="284267"/>
                </a:lnTo>
                <a:lnTo>
                  <a:pt x="14049" y="273986"/>
                </a:lnTo>
                <a:lnTo>
                  <a:pt x="3768" y="258728"/>
                </a:lnTo>
                <a:lnTo>
                  <a:pt x="0" y="240030"/>
                </a:lnTo>
                <a:lnTo>
                  <a:pt x="0" y="48006"/>
                </a:lnTo>
                <a:close/>
              </a:path>
            </a:pathLst>
          </a:custGeom>
          <a:ln w="28574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76"/>
          <p:cNvSpPr txBox="1"/>
          <p:nvPr/>
        </p:nvSpPr>
        <p:spPr>
          <a:xfrm>
            <a:off x="10021790" y="1850808"/>
            <a:ext cx="388620" cy="296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725" marR="5080" indent="-73660">
              <a:lnSpc>
                <a:spcPct val="100000"/>
              </a:lnSpc>
            </a:pPr>
            <a:r>
              <a:rPr sz="900" spc="-30" dirty="0">
                <a:latin typeface="Palatino Linotype"/>
                <a:cs typeface="Palatino Linotype"/>
              </a:rPr>
              <a:t>T</a:t>
            </a:r>
            <a:r>
              <a:rPr sz="900" dirty="0">
                <a:latin typeface="Palatino Linotype"/>
                <a:cs typeface="Palatino Linotype"/>
              </a:rPr>
              <a:t>i</a:t>
            </a:r>
            <a:r>
              <a:rPr sz="900" spc="-5" dirty="0">
                <a:latin typeface="Palatino Linotype"/>
                <a:cs typeface="Palatino Linotype"/>
              </a:rPr>
              <a:t>m</a:t>
            </a:r>
            <a:r>
              <a:rPr sz="900" dirty="0">
                <a:latin typeface="Palatino Linotype"/>
                <a:cs typeface="Palatino Linotype"/>
              </a:rPr>
              <a:t>i</a:t>
            </a:r>
            <a:r>
              <a:rPr sz="900" spc="-25" dirty="0">
                <a:latin typeface="Palatino Linotype"/>
                <a:cs typeface="Palatino Linotype"/>
              </a:rPr>
              <a:t>n</a:t>
            </a:r>
            <a:r>
              <a:rPr sz="900" dirty="0">
                <a:latin typeface="Palatino Linotype"/>
                <a:cs typeface="Palatino Linotype"/>
              </a:rPr>
              <a:t>g  </a:t>
            </a:r>
            <a:r>
              <a:rPr sz="900" spc="15" dirty="0">
                <a:latin typeface="Palatino Linotype"/>
                <a:cs typeface="Palatino Linotype"/>
              </a:rPr>
              <a:t>IOC</a:t>
            </a:r>
            <a:endParaRPr sz="900">
              <a:latin typeface="Palatino Linotype"/>
              <a:cs typeface="Palatino Linotype"/>
            </a:endParaRPr>
          </a:p>
        </p:txBody>
      </p:sp>
      <p:sp>
        <p:nvSpPr>
          <p:cNvPr id="115" name="object 77"/>
          <p:cNvSpPr/>
          <p:nvPr/>
        </p:nvSpPr>
        <p:spPr>
          <a:xfrm>
            <a:off x="10139137" y="2159037"/>
            <a:ext cx="146685" cy="267970"/>
          </a:xfrm>
          <a:custGeom>
            <a:avLst/>
            <a:gdLst/>
            <a:ahLst/>
            <a:cxnLst/>
            <a:rect l="l" t="t" r="r" b="b"/>
            <a:pathLst>
              <a:path w="146684" h="267969">
                <a:moveTo>
                  <a:pt x="146304" y="194817"/>
                </a:moveTo>
                <a:lnTo>
                  <a:pt x="0" y="194817"/>
                </a:lnTo>
                <a:lnTo>
                  <a:pt x="73152" y="267969"/>
                </a:lnTo>
                <a:lnTo>
                  <a:pt x="146304" y="194817"/>
                </a:lnTo>
                <a:close/>
              </a:path>
              <a:path w="146684" h="267969">
                <a:moveTo>
                  <a:pt x="109728" y="73151"/>
                </a:moveTo>
                <a:lnTo>
                  <a:pt x="36576" y="73151"/>
                </a:lnTo>
                <a:lnTo>
                  <a:pt x="36576" y="194817"/>
                </a:lnTo>
                <a:lnTo>
                  <a:pt x="109728" y="194817"/>
                </a:lnTo>
                <a:lnTo>
                  <a:pt x="109728" y="73151"/>
                </a:lnTo>
                <a:close/>
              </a:path>
              <a:path w="146684" h="267969">
                <a:moveTo>
                  <a:pt x="73152" y="0"/>
                </a:moveTo>
                <a:lnTo>
                  <a:pt x="0" y="73151"/>
                </a:lnTo>
                <a:lnTo>
                  <a:pt x="146304" y="73151"/>
                </a:lnTo>
                <a:lnTo>
                  <a:pt x="731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78"/>
          <p:cNvSpPr/>
          <p:nvPr/>
        </p:nvSpPr>
        <p:spPr>
          <a:xfrm>
            <a:off x="10139137" y="2159037"/>
            <a:ext cx="146685" cy="267970"/>
          </a:xfrm>
          <a:custGeom>
            <a:avLst/>
            <a:gdLst/>
            <a:ahLst/>
            <a:cxnLst/>
            <a:rect l="l" t="t" r="r" b="b"/>
            <a:pathLst>
              <a:path w="146684" h="267969">
                <a:moveTo>
                  <a:pt x="146304" y="73151"/>
                </a:moveTo>
                <a:lnTo>
                  <a:pt x="73152" y="0"/>
                </a:lnTo>
                <a:lnTo>
                  <a:pt x="0" y="73151"/>
                </a:lnTo>
                <a:lnTo>
                  <a:pt x="36576" y="73151"/>
                </a:lnTo>
                <a:lnTo>
                  <a:pt x="36576" y="194817"/>
                </a:lnTo>
                <a:lnTo>
                  <a:pt x="0" y="194817"/>
                </a:lnTo>
                <a:lnTo>
                  <a:pt x="73152" y="267969"/>
                </a:lnTo>
                <a:lnTo>
                  <a:pt x="146304" y="194817"/>
                </a:lnTo>
                <a:lnTo>
                  <a:pt x="109728" y="194817"/>
                </a:lnTo>
                <a:lnTo>
                  <a:pt x="109728" y="73151"/>
                </a:lnTo>
                <a:lnTo>
                  <a:pt x="146304" y="73151"/>
                </a:lnTo>
                <a:close/>
              </a:path>
            </a:pathLst>
          </a:custGeom>
          <a:ln w="28575">
            <a:solidFill>
              <a:srgbClr val="5F76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79"/>
          <p:cNvSpPr txBox="1"/>
          <p:nvPr/>
        </p:nvSpPr>
        <p:spPr>
          <a:xfrm>
            <a:off x="7161496" y="1931071"/>
            <a:ext cx="478790" cy="172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>
                <a:solidFill>
                  <a:srgbClr val="3A4042"/>
                </a:solidFill>
                <a:latin typeface="Calibri"/>
                <a:cs typeface="Calibri"/>
              </a:rPr>
              <a:t>CSS</a:t>
            </a:r>
            <a:r>
              <a:rPr sz="1000" b="1" spc="-100" dirty="0">
                <a:solidFill>
                  <a:srgbClr val="3A4042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3A4042"/>
                </a:solidFill>
                <a:latin typeface="Calibri"/>
                <a:cs typeface="Calibri"/>
              </a:rPr>
              <a:t>OPIs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18" name="Picture 117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385" y="3772351"/>
            <a:ext cx="3108960" cy="98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325762" y="4144080"/>
            <a:ext cx="518205" cy="224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1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Systems at SESAME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6399"/>
            <a:ext cx="9601200" cy="35814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Purpose: </a:t>
            </a:r>
            <a:r>
              <a:rPr lang="en-US" dirty="0" smtClean="0"/>
              <a:t>Machine protection for each sub-system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PLC: </a:t>
            </a:r>
            <a:r>
              <a:rPr lang="en-US" dirty="0" smtClean="0"/>
              <a:t>SIEMENS S7-300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Software: </a:t>
            </a:r>
            <a:r>
              <a:rPr lang="en-US" dirty="0" smtClean="0"/>
              <a:t>STEP7, TIA PORTAL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Programming Language: </a:t>
            </a:r>
            <a:r>
              <a:rPr lang="en-US" dirty="0" smtClean="0"/>
              <a:t>Ladder</a:t>
            </a:r>
            <a:r>
              <a:rPr lang="en-US" dirty="0"/>
              <a:t> </a:t>
            </a:r>
            <a:r>
              <a:rPr lang="en-US" dirty="0" smtClean="0"/>
              <a:t>Logic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CPUs:</a:t>
            </a:r>
            <a:r>
              <a:rPr lang="en-US" dirty="0" smtClean="0"/>
              <a:t> CPU314</a:t>
            </a:r>
            <a:r>
              <a:rPr lang="en-US" dirty="0"/>
              <a:t>, </a:t>
            </a:r>
            <a:r>
              <a:rPr lang="en-US" dirty="0" smtClean="0"/>
              <a:t>CPU315-2DP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I/O Modules: </a:t>
            </a:r>
            <a:r>
              <a:rPr lang="en-US" dirty="0" smtClean="0"/>
              <a:t>DI32, DO32, AI8, A08, TC8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Communication </a:t>
            </a:r>
            <a:r>
              <a:rPr lang="en-US" b="1" dirty="0"/>
              <a:t>Modules: </a:t>
            </a:r>
            <a:r>
              <a:rPr lang="en-US" dirty="0" smtClean="0"/>
              <a:t>CP-343-1, CP342-5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Communication Protocols: </a:t>
            </a:r>
            <a:r>
              <a:rPr lang="en-US" dirty="0" smtClean="0"/>
              <a:t>PROFIBUS, PROFINET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Distributed I/O </a:t>
            </a:r>
            <a:r>
              <a:rPr lang="en-US" b="1" dirty="0"/>
              <a:t>Modules: </a:t>
            </a:r>
            <a:r>
              <a:rPr lang="en-US" dirty="0" smtClean="0"/>
              <a:t>ET200M (IM153-4)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39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Systems at SESAME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6399"/>
            <a:ext cx="9601200" cy="35814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Nine CPUs and set of I/O modules are used for the following sub-systems:</a:t>
            </a:r>
          </a:p>
          <a:p>
            <a:pPr marL="382588" indent="20638"/>
            <a:r>
              <a:rPr lang="en-US" dirty="0" smtClean="0"/>
              <a:t> </a:t>
            </a:r>
            <a:r>
              <a:rPr lang="en-US" dirty="0" err="1" smtClean="0"/>
              <a:t>Microtron</a:t>
            </a:r>
            <a:r>
              <a:rPr lang="en-US" dirty="0" smtClean="0"/>
              <a:t> (CPU315-2DP)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Transfer Line 1 (CPU315-2DP)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Booster Vacuum &amp; Diagnostics (CPU315-2DP)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Booster Cooling &amp; Power Supplies (CPU315-2DP)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Booster RF (CPU314)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Transfer Line 2 (CPU314)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Storage Ring Vacuum &amp; Diagnostics (CPU314)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Storage Ring Cooling &amp; Power Supplies (CPU314)</a:t>
            </a:r>
          </a:p>
          <a:p>
            <a:pPr marL="382588" indent="20638"/>
            <a:r>
              <a:rPr lang="en-US" dirty="0"/>
              <a:t> </a:t>
            </a:r>
            <a:r>
              <a:rPr lang="en-US" dirty="0" smtClean="0"/>
              <a:t>Storage Ring RF (CPU315-2DP)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095" y="2286000"/>
            <a:ext cx="3878705" cy="309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Programming -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87285"/>
            <a:ext cx="9601200" cy="437605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Building </a:t>
            </a:r>
            <a:r>
              <a:rPr lang="en-US" dirty="0"/>
              <a:t>the </a:t>
            </a:r>
            <a:r>
              <a:rPr lang="en-US" dirty="0" smtClean="0"/>
              <a:t>programming in </a:t>
            </a:r>
            <a:r>
              <a:rPr lang="en-US" dirty="0"/>
              <a:t>an organized way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Make it </a:t>
            </a:r>
            <a:r>
              <a:rPr lang="en-US" dirty="0"/>
              <a:t>e</a:t>
            </a:r>
            <a:r>
              <a:rPr lang="en-US" dirty="0" smtClean="0"/>
              <a:t>asy to be modified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Make </a:t>
            </a:r>
            <a:r>
              <a:rPr lang="en-US" dirty="0" smtClean="0"/>
              <a:t>it easy for troubleshooting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Assign One Function Block (FB) for each device which will</a:t>
            </a:r>
          </a:p>
          <a:p>
            <a:pPr marL="0" indent="0">
              <a:buNone/>
            </a:pPr>
            <a:r>
              <a:rPr lang="en-US" dirty="0" smtClean="0"/>
              <a:t>      have the main logic for that device.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Assign number of instance Data Blocks (DB) depends on </a:t>
            </a:r>
          </a:p>
          <a:p>
            <a:pPr marL="0" indent="0">
              <a:buNone/>
            </a:pPr>
            <a:r>
              <a:rPr lang="en-US" dirty="0"/>
              <a:t>      the number of devices for each sub-system.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Calling all FBs inside one Function (FC) or more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Calling all the Functions (FCs) inside the main Organization Block (</a:t>
            </a:r>
            <a:r>
              <a:rPr lang="en-GB" dirty="0" smtClean="0"/>
              <a:t>OB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46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Programming - Strategy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075" y="1452563"/>
            <a:ext cx="4037025" cy="49101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027" y="1452562"/>
            <a:ext cx="5990095" cy="4953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38624" y="6410324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FB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8253549" y="6405562"/>
            <a:ext cx="474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35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Programming - Strategy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226" y="1397905"/>
            <a:ext cx="8401050" cy="50554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71797" y="6410324"/>
            <a:ext cx="1372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Main Blocks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4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I/O modules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87285"/>
            <a:ext cx="9601200" cy="437605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Storage Ring signals are distributed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into 16 cells and 4 quadrants.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Putting the PLC modules in one place will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not be possible because of cabling.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Using distributed I/O modules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ET200M (IM153-4) based on </a:t>
            </a:r>
            <a:r>
              <a:rPr lang="en-US" dirty="0" err="1" smtClean="0"/>
              <a:t>Profinet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communication was the solution.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29" y="1687284"/>
            <a:ext cx="5207596" cy="476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994" y="4739924"/>
            <a:ext cx="4377781" cy="191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0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Hardware and Cabling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5113" y="1439291"/>
            <a:ext cx="1971836" cy="52485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250" y="1439291"/>
            <a:ext cx="2076450" cy="5248592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71600" y="1687285"/>
            <a:ext cx="9601200" cy="437605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Organize the PLC modules </a:t>
            </a:r>
            <a:r>
              <a:rPr lang="en-GB" dirty="0" smtClean="0"/>
              <a:t>inside </a:t>
            </a:r>
            <a:r>
              <a:rPr lang="en-GB" dirty="0"/>
              <a:t>the racks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Organize </a:t>
            </a:r>
            <a:r>
              <a:rPr lang="en-GB" dirty="0"/>
              <a:t>cables inside the trunks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Installing Terminal </a:t>
            </a:r>
            <a:r>
              <a:rPr lang="en-GB" dirty="0" smtClean="0"/>
              <a:t>Blocks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dirty="0"/>
              <a:t>(</a:t>
            </a:r>
            <a:r>
              <a:rPr lang="en-GB" dirty="0" err="1"/>
              <a:t>Simatic</a:t>
            </a:r>
            <a:r>
              <a:rPr lang="en-GB" dirty="0"/>
              <a:t> Top Connect, </a:t>
            </a:r>
            <a:r>
              <a:rPr lang="en-GB" dirty="0" smtClean="0"/>
              <a:t>ABB)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err="1"/>
              <a:t>Labeling</a:t>
            </a:r>
            <a:r>
              <a:rPr lang="en-GB" dirty="0"/>
              <a:t> is </a:t>
            </a:r>
            <a:r>
              <a:rPr lang="en-GB" dirty="0" smtClean="0"/>
              <a:t>important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Adding </a:t>
            </a:r>
            <a:r>
              <a:rPr lang="en-GB" dirty="0"/>
              <a:t>space for future use</a:t>
            </a:r>
          </a:p>
        </p:txBody>
      </p:sp>
    </p:spTree>
    <p:extLst>
      <p:ext uri="{BB962C8B-B14F-4D97-AF65-F5344CB8AC3E}">
        <p14:creationId xmlns:p14="http://schemas.microsoft.com/office/powerpoint/2010/main" val="339844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33600" y="2403812"/>
            <a:ext cx="9143999" cy="101566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n-US" sz="6000" b="1" dirty="0" smtClean="0"/>
              <a:t>Thank You</a:t>
            </a:r>
            <a:endParaRPr lang="en-US" sz="6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8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SESAME?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553634"/>
            <a:ext cx="10931964" cy="402336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SESAME </a:t>
            </a:r>
            <a:r>
              <a:rPr lang="en-GB" dirty="0"/>
              <a:t>(</a:t>
            </a:r>
            <a:r>
              <a:rPr lang="en-GB" b="1" dirty="0"/>
              <a:t>S</a:t>
            </a:r>
            <a:r>
              <a:rPr lang="en-GB" dirty="0"/>
              <a:t>ynchrotron-light for </a:t>
            </a:r>
            <a:r>
              <a:rPr lang="en-GB" b="1" dirty="0"/>
              <a:t>E</a:t>
            </a:r>
            <a:r>
              <a:rPr lang="en-GB" dirty="0"/>
              <a:t>xperimental </a:t>
            </a:r>
            <a:r>
              <a:rPr lang="en-GB" b="1" dirty="0"/>
              <a:t>S</a:t>
            </a:r>
            <a:r>
              <a:rPr lang="en-GB" dirty="0"/>
              <a:t>cience and</a:t>
            </a:r>
            <a:r>
              <a:rPr lang="en-GB" b="1" dirty="0"/>
              <a:t> A</a:t>
            </a:r>
            <a:r>
              <a:rPr lang="en-GB" dirty="0"/>
              <a:t>pplications in the </a:t>
            </a:r>
            <a:r>
              <a:rPr lang="en-GB" b="1" dirty="0"/>
              <a:t>M</a:t>
            </a:r>
            <a:r>
              <a:rPr lang="en-GB" dirty="0"/>
              <a:t>iddle </a:t>
            </a:r>
            <a:r>
              <a:rPr lang="en-GB" b="1" dirty="0"/>
              <a:t>E</a:t>
            </a:r>
            <a:r>
              <a:rPr lang="en-GB" dirty="0"/>
              <a:t>ast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 Location: </a:t>
            </a:r>
            <a:r>
              <a:rPr lang="en-GB" dirty="0" smtClean="0"/>
              <a:t>Allan, Jordan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A </a:t>
            </a:r>
            <a:r>
              <a:rPr lang="en-GB" dirty="0"/>
              <a:t>“third-generation” synchrotron light source that was officially opened </a:t>
            </a:r>
            <a:r>
              <a:rPr lang="en-GB" dirty="0" smtClean="0"/>
              <a:t>on </a:t>
            </a:r>
            <a:r>
              <a:rPr lang="en-GB" dirty="0"/>
              <a:t>16 </a:t>
            </a:r>
            <a:r>
              <a:rPr lang="en-GB" dirty="0" smtClean="0"/>
              <a:t> May </a:t>
            </a:r>
            <a:r>
              <a:rPr lang="en-GB" dirty="0" smtClean="0"/>
              <a:t>2017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It is expected to become operational in late 2017. Storage ring is currently under </a:t>
            </a:r>
            <a:r>
              <a:rPr lang="en-US" dirty="0" smtClean="0">
                <a:solidFill>
                  <a:schemeClr val="tx1"/>
                </a:solidFill>
              </a:rPr>
              <a:t>commissioning.</a:t>
            </a:r>
            <a:endParaRPr lang="en-GB" dirty="0" smtClean="0"/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It </a:t>
            </a:r>
            <a:r>
              <a:rPr lang="en-GB" dirty="0"/>
              <a:t>is the Middle East's first major international research </a:t>
            </a:r>
            <a:r>
              <a:rPr lang="en-GB" dirty="0" smtClean="0"/>
              <a:t>centre</a:t>
            </a:r>
          </a:p>
          <a:p>
            <a:pPr marL="0" indent="0">
              <a:buNone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GB" dirty="0"/>
              <a:t>The </a:t>
            </a:r>
            <a:r>
              <a:rPr lang="en-GB" dirty="0" smtClean="0"/>
              <a:t>current </a:t>
            </a:r>
            <a:r>
              <a:rPr lang="en-GB" dirty="0"/>
              <a:t>Members of SESAME are Cyprus, Egypt, Iran </a:t>
            </a:r>
            <a:r>
              <a:rPr lang="en-GB" dirty="0" smtClean="0"/>
              <a:t>,Israel</a:t>
            </a:r>
            <a:r>
              <a:rPr lang="en-GB" dirty="0"/>
              <a:t>, Jordan, Pakistan, </a:t>
            </a:r>
            <a:r>
              <a:rPr lang="en-GB" dirty="0" smtClean="0"/>
              <a:t>Palestine </a:t>
            </a:r>
            <a:r>
              <a:rPr lang="en-GB" dirty="0"/>
              <a:t>and Turkey.</a:t>
            </a: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90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77725"/>
            <a:ext cx="10058400" cy="1450757"/>
          </a:xfrm>
        </p:spPr>
        <p:txBody>
          <a:bodyPr/>
          <a:lstStyle/>
          <a:p>
            <a:r>
              <a:rPr lang="en-US" dirty="0" smtClean="0"/>
              <a:t>What is SESAME?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486" y="1376039"/>
            <a:ext cx="9957194" cy="47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2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12" y="1518082"/>
            <a:ext cx="7763315" cy="48472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SESAME Information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960529" y="2365368"/>
            <a:ext cx="405485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Energy; </a:t>
            </a:r>
            <a:r>
              <a:rPr lang="en-US" altLang="en-US" i="1" dirty="0">
                <a:solidFill>
                  <a:srgbClr val="FF0000"/>
                </a:solidFill>
              </a:rPr>
              <a:t>2.5 GeV</a:t>
            </a:r>
          </a:p>
          <a:p>
            <a:pPr>
              <a:spcBef>
                <a:spcPct val="50000"/>
              </a:spcBef>
            </a:pPr>
            <a:r>
              <a:rPr lang="en-US" altLang="en-US" dirty="0"/>
              <a:t>Circumference; </a:t>
            </a:r>
            <a:r>
              <a:rPr lang="en-US" altLang="en-US" i="1" dirty="0">
                <a:solidFill>
                  <a:srgbClr val="FF0000"/>
                </a:solidFill>
              </a:rPr>
              <a:t>133m</a:t>
            </a:r>
          </a:p>
          <a:p>
            <a:pPr>
              <a:spcBef>
                <a:spcPct val="50000"/>
              </a:spcBef>
            </a:pPr>
            <a:r>
              <a:rPr lang="en-US" altLang="en-US" dirty="0"/>
              <a:t>Emittance; </a:t>
            </a:r>
            <a:r>
              <a:rPr lang="en-US" altLang="en-US" i="1" dirty="0">
                <a:solidFill>
                  <a:srgbClr val="FF0000"/>
                </a:solidFill>
              </a:rPr>
              <a:t>26 nm-rad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Space </a:t>
            </a:r>
            <a:r>
              <a:rPr lang="en-US" altLang="en-US" dirty="0"/>
              <a:t>for future full energy injector in </a:t>
            </a:r>
            <a:r>
              <a:rPr lang="en-US" altLang="en-US" dirty="0" smtClean="0"/>
              <a:t>the storage </a:t>
            </a:r>
            <a:r>
              <a:rPr lang="en-US" altLang="en-US" dirty="0"/>
              <a:t>ring </a:t>
            </a:r>
            <a:r>
              <a:rPr lang="en-US" altLang="en-US" dirty="0" smtClean="0"/>
              <a:t>tunnel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Day One Beamlines:</a:t>
            </a:r>
          </a:p>
          <a:p>
            <a:pPr marL="285750" indent="-285750">
              <a:spcBef>
                <a:spcPct val="50000"/>
              </a:spcBef>
              <a:buFontTx/>
              <a:buChar char="-"/>
            </a:pPr>
            <a:r>
              <a:rPr lang="en-US" altLang="en-US" dirty="0" smtClean="0"/>
              <a:t>XAFS/XRF</a:t>
            </a:r>
          </a:p>
          <a:p>
            <a:pPr marL="285750" indent="-285750">
              <a:spcBef>
                <a:spcPct val="50000"/>
              </a:spcBef>
              <a:buFontTx/>
              <a:buChar char="-"/>
            </a:pPr>
            <a:r>
              <a:rPr lang="en-US" altLang="en-US" dirty="0" smtClean="0"/>
              <a:t>Infrared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878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 </a:t>
            </a:r>
            <a:r>
              <a:rPr lang="en-US" dirty="0"/>
              <a:t>S</a:t>
            </a:r>
            <a:r>
              <a:rPr lang="en-US" dirty="0" smtClean="0"/>
              <a:t>ystem Overview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5</a:t>
            </a:fld>
            <a:endParaRPr lang="en-GB"/>
          </a:p>
        </p:txBody>
      </p:sp>
      <p:sp>
        <p:nvSpPr>
          <p:cNvPr id="27" name="object 2"/>
          <p:cNvSpPr txBox="1"/>
          <p:nvPr/>
        </p:nvSpPr>
        <p:spPr>
          <a:xfrm>
            <a:off x="2200275" y="1691324"/>
            <a:ext cx="3352800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buSzPct val="120000"/>
              <a:buFont typeface="Wingdings"/>
              <a:buChar char=""/>
              <a:tabLst>
                <a:tab pos="323850" algn="l"/>
              </a:tabLst>
            </a:pPr>
            <a:r>
              <a:rPr sz="1600" spc="-10" dirty="0">
                <a:latin typeface="Calibri"/>
                <a:cs typeface="Calibri"/>
              </a:rPr>
              <a:t>Control </a:t>
            </a:r>
            <a:r>
              <a:rPr lang="en-US" sz="1600" spc="-25" dirty="0">
                <a:latin typeface="Calibri"/>
                <a:cs typeface="Calibri"/>
              </a:rPr>
              <a:t>s</a:t>
            </a:r>
            <a:r>
              <a:rPr sz="1600" spc="-25" dirty="0" smtClean="0">
                <a:latin typeface="Calibri"/>
                <a:cs typeface="Calibri"/>
              </a:rPr>
              <a:t>ystem </a:t>
            </a:r>
            <a:r>
              <a:rPr lang="en-US" sz="1600" spc="-10" dirty="0">
                <a:latin typeface="Calibri"/>
                <a:cs typeface="Calibri"/>
              </a:rPr>
              <a:t>i</a:t>
            </a:r>
            <a:r>
              <a:rPr sz="1600" spc="-10" dirty="0" smtClean="0">
                <a:latin typeface="Calibri"/>
                <a:cs typeface="Calibri"/>
              </a:rPr>
              <a:t>mplementation</a:t>
            </a:r>
            <a:r>
              <a:rPr sz="1600" spc="85" dirty="0" smtClean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uses</a:t>
            </a:r>
            <a:endParaRPr sz="1600" dirty="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575"/>
              </a:spcBef>
            </a:pPr>
            <a:r>
              <a:rPr sz="1600" spc="-5" dirty="0">
                <a:latin typeface="Calibri"/>
                <a:cs typeface="Calibri"/>
              </a:rPr>
              <a:t>(EPICS) base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 smtClean="0">
                <a:latin typeface="Calibri"/>
                <a:cs typeface="Calibri"/>
              </a:rPr>
              <a:t>3.14.12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28" name="object 3"/>
          <p:cNvSpPr/>
          <p:nvPr/>
        </p:nvSpPr>
        <p:spPr>
          <a:xfrm>
            <a:off x="2886075" y="2495550"/>
            <a:ext cx="1828800" cy="640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6817359" y="1624016"/>
            <a:ext cx="4107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9085" marR="5080" indent="-286385">
              <a:buFont typeface="Wingdings"/>
              <a:buChar char=""/>
              <a:tabLst>
                <a:tab pos="271780" algn="l"/>
              </a:tabLst>
            </a:pPr>
            <a:r>
              <a:rPr lang="en-GB" sz="1600" spc="-10" dirty="0">
                <a:latin typeface="Calibri"/>
                <a:cs typeface="Calibri"/>
              </a:rPr>
              <a:t>Clients implementation uses Control System Studio (CSS)  based on V.3.16</a:t>
            </a:r>
          </a:p>
        </p:txBody>
      </p:sp>
      <p:sp>
        <p:nvSpPr>
          <p:cNvPr id="30" name="object 4"/>
          <p:cNvSpPr/>
          <p:nvPr/>
        </p:nvSpPr>
        <p:spPr>
          <a:xfrm>
            <a:off x="7515774" y="2495550"/>
            <a:ext cx="1828800" cy="64008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Rectangle 30"/>
          <p:cNvSpPr/>
          <p:nvPr/>
        </p:nvSpPr>
        <p:spPr>
          <a:xfrm>
            <a:off x="2087498" y="3370469"/>
            <a:ext cx="3425953" cy="648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9565" indent="-316865">
              <a:lnSpc>
                <a:spcPct val="100000"/>
              </a:lnSpc>
              <a:buFont typeface="Wingdings"/>
              <a:buChar char=""/>
              <a:tabLst>
                <a:tab pos="330200" algn="l"/>
              </a:tabLst>
            </a:pPr>
            <a:r>
              <a:rPr lang="en-GB" sz="1600" spc="-15" dirty="0">
                <a:latin typeface="Calibri" panose="020F0502020204030204" pitchFamily="34" charset="0"/>
                <a:cs typeface="Calibri"/>
              </a:rPr>
              <a:t>Development </a:t>
            </a:r>
            <a:r>
              <a:rPr lang="en-GB" sz="1600" spc="-5" dirty="0">
                <a:latin typeface="Calibri" panose="020F0502020204030204" pitchFamily="34" charset="0"/>
                <a:cs typeface="Calibri"/>
              </a:rPr>
              <a:t>and</a:t>
            </a:r>
            <a:r>
              <a:rPr lang="en-GB" sz="1600" spc="70" dirty="0">
                <a:latin typeface="Calibri" panose="020F0502020204030204" pitchFamily="34" charset="0"/>
                <a:cs typeface="Calibri"/>
              </a:rPr>
              <a:t> </a:t>
            </a:r>
            <a:r>
              <a:rPr lang="en-GB" sz="1600" spc="-15" dirty="0">
                <a:latin typeface="Calibri" panose="020F0502020204030204" pitchFamily="34" charset="0"/>
                <a:cs typeface="Calibri"/>
              </a:rPr>
              <a:t>administration</a:t>
            </a:r>
            <a:endParaRPr lang="en-GB" sz="1600" dirty="0">
              <a:latin typeface="Calibri" panose="020F0502020204030204" pitchFamily="34" charset="0"/>
              <a:cs typeface="Calibri"/>
            </a:endParaRPr>
          </a:p>
          <a:p>
            <a:pPr marL="299085">
              <a:lnSpc>
                <a:spcPct val="100000"/>
              </a:lnSpc>
              <a:spcBef>
                <a:spcPts val="480"/>
              </a:spcBef>
            </a:pPr>
            <a:r>
              <a:rPr lang="en-GB" sz="1600" spc="-15" dirty="0">
                <a:latin typeface="Calibri" panose="020F0502020204030204" pitchFamily="34" charset="0"/>
                <a:cs typeface="Calibri"/>
              </a:rPr>
              <a:t>platforms </a:t>
            </a:r>
            <a:r>
              <a:rPr lang="en-GB" sz="1600" spc="-10" dirty="0">
                <a:latin typeface="Calibri" panose="020F0502020204030204" pitchFamily="34" charset="0"/>
                <a:cs typeface="Calibri"/>
              </a:rPr>
              <a:t>use Scientific </a:t>
            </a:r>
            <a:r>
              <a:rPr lang="en-GB" sz="1600" spc="-5" dirty="0">
                <a:latin typeface="Calibri" panose="020F0502020204030204" pitchFamily="34" charset="0"/>
                <a:cs typeface="Calibri"/>
              </a:rPr>
              <a:t>Linux</a:t>
            </a:r>
            <a:r>
              <a:rPr lang="en-GB" sz="1600" spc="135" dirty="0">
                <a:latin typeface="Calibri" panose="020F0502020204030204" pitchFamily="34" charset="0"/>
                <a:cs typeface="Calibri"/>
              </a:rPr>
              <a:t> </a:t>
            </a:r>
            <a:r>
              <a:rPr lang="en-GB" sz="1600" spc="-5" dirty="0">
                <a:latin typeface="Calibri" panose="020F0502020204030204" pitchFamily="34" charset="0"/>
                <a:cs typeface="Calibri"/>
              </a:rPr>
              <a:t>6.4</a:t>
            </a:r>
            <a:endParaRPr lang="en-GB" sz="1600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17359" y="3248825"/>
            <a:ext cx="4107816" cy="648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9565" indent="-316865">
              <a:lnSpc>
                <a:spcPct val="100000"/>
              </a:lnSpc>
              <a:buFont typeface="Wingdings"/>
              <a:buChar char=""/>
              <a:tabLst>
                <a:tab pos="330200" algn="l"/>
              </a:tabLst>
            </a:pPr>
            <a:r>
              <a:rPr lang="en-GB" sz="1600" spc="-15" dirty="0">
                <a:latin typeface="Calibri" panose="020F0502020204030204" pitchFamily="34" charset="0"/>
                <a:cs typeface="Calibri"/>
              </a:rPr>
              <a:t>Git version Control System is used</a:t>
            </a:r>
          </a:p>
          <a:p>
            <a:pPr marL="299085">
              <a:lnSpc>
                <a:spcPct val="100000"/>
              </a:lnSpc>
              <a:spcBef>
                <a:spcPts val="480"/>
              </a:spcBef>
            </a:pPr>
            <a:r>
              <a:rPr lang="en-GB" sz="1600" spc="-15" dirty="0">
                <a:latin typeface="Calibri" panose="020F0502020204030204" pitchFamily="34" charset="0"/>
                <a:cs typeface="Calibri"/>
              </a:rPr>
              <a:t>to track development &amp; documentation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127122" y="4825208"/>
            <a:ext cx="35812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9565" indent="-316865">
              <a:buFont typeface="Wingdings"/>
              <a:buChar char=""/>
              <a:tabLst>
                <a:tab pos="330200" algn="l"/>
              </a:tabLst>
            </a:pPr>
            <a:r>
              <a:rPr lang="en-GB" sz="1600" spc="-15" dirty="0">
                <a:latin typeface="Calibri" panose="020F0502020204030204" pitchFamily="34" charset="0"/>
                <a:cs typeface="Calibri"/>
              </a:rPr>
              <a:t>Siemens </a:t>
            </a:r>
            <a:r>
              <a:rPr lang="en-GB" sz="1600" spc="-15" dirty="0" smtClean="0">
                <a:latin typeface="Calibri" panose="020F0502020204030204" pitchFamily="34" charset="0"/>
                <a:cs typeface="Calibri"/>
              </a:rPr>
              <a:t>S7-300 </a:t>
            </a:r>
            <a:r>
              <a:rPr lang="en-GB" sz="1600" spc="-15" dirty="0">
                <a:latin typeface="Calibri" panose="020F0502020204030204" pitchFamily="34" charset="0"/>
                <a:cs typeface="Calibri"/>
              </a:rPr>
              <a:t>PLCs are used for </a:t>
            </a:r>
            <a:r>
              <a:rPr lang="en-GB" sz="1600" spc="-15" dirty="0" smtClean="0">
                <a:latin typeface="Calibri" panose="020F0502020204030204" pitchFamily="34" charset="0"/>
                <a:cs typeface="Calibri"/>
              </a:rPr>
              <a:t>the Machine </a:t>
            </a:r>
            <a:r>
              <a:rPr lang="en-GB" sz="1600" spc="-15" dirty="0">
                <a:latin typeface="Calibri" panose="020F0502020204030204" pitchFamily="34" charset="0"/>
                <a:cs typeface="Calibri"/>
              </a:rPr>
              <a:t>P</a:t>
            </a:r>
            <a:r>
              <a:rPr lang="en-GB" sz="1600" spc="-15" dirty="0" smtClean="0">
                <a:latin typeface="Calibri" panose="020F0502020204030204" pitchFamily="34" charset="0"/>
                <a:cs typeface="Calibri"/>
              </a:rPr>
              <a:t>rotection System (MPS)</a:t>
            </a:r>
            <a:endParaRPr lang="en-GB" sz="1600" spc="-15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17359" y="4825208"/>
            <a:ext cx="4107816" cy="648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9565" indent="-316865">
              <a:buFont typeface="Wingdings"/>
              <a:buChar char=""/>
              <a:tabLst>
                <a:tab pos="330200" algn="l"/>
              </a:tabLst>
            </a:pPr>
            <a:r>
              <a:rPr lang="en-GB" sz="1600" spc="-15" dirty="0">
                <a:latin typeface="Calibri" panose="020F0502020204030204" pitchFamily="34" charset="0"/>
                <a:cs typeface="Calibri"/>
              </a:rPr>
              <a:t>Allen Bradley PLC is used for the</a:t>
            </a:r>
          </a:p>
          <a:p>
            <a:pPr marL="299085">
              <a:spcBef>
                <a:spcPts val="480"/>
              </a:spcBef>
            </a:pPr>
            <a:r>
              <a:rPr lang="en-GB" sz="1600" spc="-15" dirty="0">
                <a:latin typeface="Calibri" panose="020F0502020204030204" pitchFamily="34" charset="0"/>
                <a:cs typeface="Calibri"/>
              </a:rPr>
              <a:t>Personal Safety System (PSS).</a:t>
            </a:r>
          </a:p>
        </p:txBody>
      </p:sp>
      <p:sp>
        <p:nvSpPr>
          <p:cNvPr id="35" name="object 3"/>
          <p:cNvSpPr/>
          <p:nvPr/>
        </p:nvSpPr>
        <p:spPr>
          <a:xfrm>
            <a:off x="2886074" y="4099910"/>
            <a:ext cx="1828800" cy="64008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4"/>
          <p:cNvSpPr/>
          <p:nvPr/>
        </p:nvSpPr>
        <p:spPr>
          <a:xfrm>
            <a:off x="7515774" y="3989853"/>
            <a:ext cx="1828800" cy="640080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Picture 36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275" y="5639867"/>
            <a:ext cx="1828800" cy="640080"/>
          </a:xfrm>
          <a:prstGeom prst="rect">
            <a:avLst/>
          </a:prstGeom>
        </p:spPr>
      </p:pic>
      <p:sp>
        <p:nvSpPr>
          <p:cNvPr id="38" name="object 6"/>
          <p:cNvSpPr/>
          <p:nvPr/>
        </p:nvSpPr>
        <p:spPr>
          <a:xfrm>
            <a:off x="7515774" y="5669379"/>
            <a:ext cx="1828800" cy="640080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37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Vacuum Control System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6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707178" y="6245109"/>
            <a:ext cx="1837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ION Pump Controller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30146" y="6267291"/>
            <a:ext cx="1127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Gauge Controller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61" y="5763420"/>
            <a:ext cx="915560" cy="481688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715887"/>
              </p:ext>
            </p:extLst>
          </p:nvPr>
        </p:nvGraphicFramePr>
        <p:xfrm>
          <a:off x="2736738" y="1905000"/>
          <a:ext cx="3960643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371"/>
                <a:gridCol w="1440160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Device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Brand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 Interface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ION Pump Controller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Digital QPC (Gamma Vacuum)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Ethernet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Gauge Controller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XGS-600 (Agilent)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RS232, I/O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Gate Valve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I/O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056" y="5034525"/>
            <a:ext cx="1323157" cy="2639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49" y="5630297"/>
            <a:ext cx="1095812" cy="648072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1764" y="4925402"/>
            <a:ext cx="928410" cy="57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5570306" y="6123275"/>
            <a:ext cx="833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Gate Valve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Up-Down Arrow 25"/>
          <p:cNvSpPr/>
          <p:nvPr/>
        </p:nvSpPr>
        <p:spPr>
          <a:xfrm flipH="1">
            <a:off x="5833284" y="5495419"/>
            <a:ext cx="144017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Up-Down Arrow 38"/>
          <p:cNvSpPr/>
          <p:nvPr/>
        </p:nvSpPr>
        <p:spPr>
          <a:xfrm flipH="1">
            <a:off x="4537139" y="5298488"/>
            <a:ext cx="144017" cy="47491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Up-Down Arrow 39"/>
          <p:cNvSpPr/>
          <p:nvPr/>
        </p:nvSpPr>
        <p:spPr>
          <a:xfrm flipH="1">
            <a:off x="3313003" y="4713312"/>
            <a:ext cx="144017" cy="1050977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-Right Arrow 40"/>
          <p:cNvSpPr/>
          <p:nvPr/>
        </p:nvSpPr>
        <p:spPr>
          <a:xfrm>
            <a:off x="2808949" y="4569296"/>
            <a:ext cx="3601225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5978603" y="5495418"/>
            <a:ext cx="470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PLC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60356" y="5274804"/>
            <a:ext cx="563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MOXA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" name="Up-Down Arrow 43"/>
          <p:cNvSpPr/>
          <p:nvPr/>
        </p:nvSpPr>
        <p:spPr>
          <a:xfrm flipH="1">
            <a:off x="4537140" y="4713312"/>
            <a:ext cx="144016" cy="32121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Up-Down Arrow 44"/>
          <p:cNvSpPr/>
          <p:nvPr/>
        </p:nvSpPr>
        <p:spPr>
          <a:xfrm flipH="1">
            <a:off x="5833283" y="4713312"/>
            <a:ext cx="146304" cy="19599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>
            <a:off x="4969189" y="5405974"/>
            <a:ext cx="504056" cy="14630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969189" y="5447104"/>
            <a:ext cx="73152" cy="274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045" y="3993232"/>
            <a:ext cx="341784" cy="272715"/>
          </a:xfrm>
          <a:prstGeom prst="rect">
            <a:avLst/>
          </a:prstGeom>
        </p:spPr>
      </p:pic>
      <p:sp>
        <p:nvSpPr>
          <p:cNvPr id="49" name="Up-Down Arrow 48"/>
          <p:cNvSpPr/>
          <p:nvPr/>
        </p:nvSpPr>
        <p:spPr>
          <a:xfrm flipH="1">
            <a:off x="3742765" y="4301295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4891952" y="3974336"/>
            <a:ext cx="702361" cy="2631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Vacuum IOC</a:t>
            </a:r>
            <a:endParaRPr lang="en-US" sz="900" dirty="0"/>
          </a:p>
        </p:txBody>
      </p:sp>
      <p:sp>
        <p:nvSpPr>
          <p:cNvPr id="51" name="Up-Down Arrow 50"/>
          <p:cNvSpPr/>
          <p:nvPr/>
        </p:nvSpPr>
        <p:spPr>
          <a:xfrm flipH="1">
            <a:off x="5182925" y="4301295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177101" y="4395083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Network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24973" y="4035043"/>
            <a:ext cx="7075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CSS OPIs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75747" y="5525718"/>
            <a:ext cx="340443" cy="91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151" y="1801054"/>
            <a:ext cx="4562626" cy="465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4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 Supplies Control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7</a:t>
            </a:fld>
            <a:endParaRPr lang="en-GB"/>
          </a:p>
        </p:txBody>
      </p:sp>
      <p:pic>
        <p:nvPicPr>
          <p:cNvPr id="32" name="Picture 3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657" y="1846382"/>
            <a:ext cx="4338955" cy="4773493"/>
          </a:xfrm>
          <a:prstGeom prst="rect">
            <a:avLst/>
          </a:prstGeom>
        </p:spPr>
      </p:pic>
      <p:pic>
        <p:nvPicPr>
          <p:cNvPr id="6" name="Picture 5" descr="C:\Users\Ibrahim\Downloads\Screenshot-2017-9-24 High Precision Magnet Powering for the SESAME Storage Ring - wepva065 pdf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266" y="1846382"/>
            <a:ext cx="5067807" cy="47734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220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RF Control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180484"/>
              </p:ext>
            </p:extLst>
          </p:nvPr>
        </p:nvGraphicFramePr>
        <p:xfrm>
          <a:off x="2623704" y="1774726"/>
          <a:ext cx="4176667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371"/>
                <a:gridCol w="1440160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Device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Brand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 Interface</a:t>
                      </a:r>
                      <a:endParaRPr lang="en-US" sz="1200" dirty="0"/>
                    </a:p>
                  </a:txBody>
                  <a:tcPr/>
                </a:tc>
              </a:tr>
              <a:tr h="25389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LLE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Dimtel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21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Cavities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ELETTRA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I/O</a:t>
                      </a:r>
                    </a:p>
                  </a:txBody>
                  <a:tcPr/>
                </a:tc>
              </a:tr>
              <a:tr h="16778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Amplifiers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SEGMA-Phi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  <a:p>
                      <a:r>
                        <a:rPr lang="en-US" sz="1100" dirty="0" smtClean="0"/>
                        <a:t>(MUX</a:t>
                      </a:r>
                      <a:r>
                        <a:rPr lang="en-US" sz="1100" baseline="0" dirty="0" smtClean="0"/>
                        <a:t> Board</a:t>
                      </a:r>
                      <a:r>
                        <a:rPr lang="en-US" sz="110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</a:tr>
              <a:tr h="17311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Motion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Galil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20206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Signal Generator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Work Microwave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911939" y="5477500"/>
            <a:ext cx="1181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Motion Controller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207" y="4939144"/>
            <a:ext cx="928410" cy="57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Up-Down Arrow 34"/>
          <p:cNvSpPr/>
          <p:nvPr/>
        </p:nvSpPr>
        <p:spPr>
          <a:xfrm flipH="1">
            <a:off x="6113727" y="5509161"/>
            <a:ext cx="144017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Up-Down Arrow 35"/>
          <p:cNvSpPr/>
          <p:nvPr/>
        </p:nvSpPr>
        <p:spPr>
          <a:xfrm flipH="1">
            <a:off x="3305416" y="4727055"/>
            <a:ext cx="137754" cy="337559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-Right Arrow 36"/>
          <p:cNvSpPr/>
          <p:nvPr/>
        </p:nvSpPr>
        <p:spPr>
          <a:xfrm>
            <a:off x="2592926" y="4583038"/>
            <a:ext cx="4097692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259046" y="5509160"/>
            <a:ext cx="470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PLC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Up-Down Arrow 54"/>
          <p:cNvSpPr/>
          <p:nvPr/>
        </p:nvSpPr>
        <p:spPr>
          <a:xfrm flipH="1">
            <a:off x="5105616" y="4727054"/>
            <a:ext cx="144016" cy="32121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Up-Down Arrow 55"/>
          <p:cNvSpPr/>
          <p:nvPr/>
        </p:nvSpPr>
        <p:spPr>
          <a:xfrm flipH="1">
            <a:off x="6113726" y="4727054"/>
            <a:ext cx="146304" cy="19599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432" y="4006974"/>
            <a:ext cx="341784" cy="272715"/>
          </a:xfrm>
          <a:prstGeom prst="rect">
            <a:avLst/>
          </a:prstGeom>
        </p:spPr>
      </p:pic>
      <p:sp>
        <p:nvSpPr>
          <p:cNvPr id="58" name="Up-Down Arrow 57"/>
          <p:cNvSpPr/>
          <p:nvPr/>
        </p:nvSpPr>
        <p:spPr>
          <a:xfrm flipH="1">
            <a:off x="3519152" y="4315037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/>
          <p:cNvSpPr/>
          <p:nvPr/>
        </p:nvSpPr>
        <p:spPr>
          <a:xfrm>
            <a:off x="4169512" y="4027005"/>
            <a:ext cx="648072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RF IOC</a:t>
            </a:r>
            <a:endParaRPr lang="en-US" sz="900" dirty="0"/>
          </a:p>
        </p:txBody>
      </p:sp>
      <p:sp>
        <p:nvSpPr>
          <p:cNvPr id="60" name="Up-Down Arrow 59"/>
          <p:cNvSpPr/>
          <p:nvPr/>
        </p:nvSpPr>
        <p:spPr>
          <a:xfrm flipH="1">
            <a:off x="4419252" y="4315037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4640131" y="442973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Network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552" y="5064614"/>
            <a:ext cx="1080119" cy="45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3" name="Rounded Rectangle 62"/>
          <p:cNvSpPr/>
          <p:nvPr/>
        </p:nvSpPr>
        <p:spPr>
          <a:xfrm>
            <a:off x="5897704" y="5807173"/>
            <a:ext cx="648072" cy="59696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Cavities Cooling</a:t>
            </a:r>
          </a:p>
        </p:txBody>
      </p:sp>
      <p:sp>
        <p:nvSpPr>
          <p:cNvPr id="64" name="Up-Down Arrow 63"/>
          <p:cNvSpPr/>
          <p:nvPr/>
        </p:nvSpPr>
        <p:spPr>
          <a:xfrm flipH="1">
            <a:off x="5105617" y="5519142"/>
            <a:ext cx="144017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/>
        </p:nvSpPr>
        <p:spPr>
          <a:xfrm>
            <a:off x="4745577" y="5807174"/>
            <a:ext cx="792087" cy="59696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Amplifiers</a:t>
            </a:r>
            <a:endParaRPr lang="en-US" sz="9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73368" y="4048785"/>
            <a:ext cx="7075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CSS OPIs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426" y="5107999"/>
            <a:ext cx="1156032" cy="369501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4562989" y="4886356"/>
            <a:ext cx="470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MUX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9" name="Up-Down Arrow 68"/>
          <p:cNvSpPr/>
          <p:nvPr/>
        </p:nvSpPr>
        <p:spPr>
          <a:xfrm flipH="1">
            <a:off x="4031758" y="4727053"/>
            <a:ext cx="137754" cy="131211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416" y="6074177"/>
            <a:ext cx="1324812" cy="31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4097504" y="5879182"/>
            <a:ext cx="470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LLE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842" y="4078982"/>
            <a:ext cx="1040902" cy="359111"/>
          </a:xfrm>
          <a:prstGeom prst="rect">
            <a:avLst/>
          </a:prstGeom>
        </p:spPr>
      </p:pic>
      <p:sp>
        <p:nvSpPr>
          <p:cNvPr id="73" name="Up-Down Arrow 72"/>
          <p:cNvSpPr/>
          <p:nvPr/>
        </p:nvSpPr>
        <p:spPr>
          <a:xfrm flipH="1">
            <a:off x="5537664" y="4439022"/>
            <a:ext cx="146304" cy="19599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6185736" y="4222998"/>
            <a:ext cx="83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Signal Generator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5" name="Up-Down Arrow 74"/>
          <p:cNvSpPr/>
          <p:nvPr/>
        </p:nvSpPr>
        <p:spPr>
          <a:xfrm flipH="1">
            <a:off x="2839931" y="5468039"/>
            <a:ext cx="146304" cy="360040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2592925" y="5879182"/>
            <a:ext cx="601663" cy="40185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Cavities Motors</a:t>
            </a:r>
            <a:endParaRPr lang="en-US" sz="9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891" y="1774726"/>
            <a:ext cx="4541004" cy="472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18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Diagnostics Control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BF6C-96CD-4CD2-95C6-B2F1BD7370D0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853535"/>
              </p:ext>
            </p:extLst>
          </p:nvPr>
        </p:nvGraphicFramePr>
        <p:xfrm>
          <a:off x="2725908" y="1480455"/>
          <a:ext cx="3931740" cy="270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577"/>
                <a:gridCol w="1099720"/>
                <a:gridCol w="13884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Device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Brand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 Interface</a:t>
                      </a:r>
                      <a:endParaRPr lang="en-US" sz="1200" dirty="0"/>
                    </a:p>
                  </a:txBody>
                  <a:tcPr/>
                </a:tc>
              </a:tr>
              <a:tr h="253008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Libera</a:t>
                      </a:r>
                      <a:r>
                        <a:rPr lang="en-US" sz="1100" baseline="0" dirty="0" smtClean="0"/>
                        <a:t> Brilliance+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I-tech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12419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Florescent Screens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VAb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I/O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Shaker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In-house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RS232,</a:t>
                      </a:r>
                      <a:r>
                        <a:rPr lang="en-US" sz="1100" baseline="0" dirty="0" smtClean="0"/>
                        <a:t> I </a:t>
                      </a:r>
                      <a:r>
                        <a:rPr lang="ar-JO" sz="1100" baseline="0" dirty="0" smtClean="0"/>
                        <a:t>/</a:t>
                      </a:r>
                      <a:r>
                        <a:rPr lang="en-US" sz="1100" baseline="0" dirty="0" smtClean="0"/>
                        <a:t>O</a:t>
                      </a:r>
                      <a:endParaRPr lang="en-US" sz="11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Function Generator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Tektronix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Oscilloscope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Tektronix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Motion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Galil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12493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Camera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Basler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12493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Digital</a:t>
                      </a:r>
                      <a:r>
                        <a:rPr lang="en-US" sz="1100" baseline="0" dirty="0" smtClean="0"/>
                        <a:t> Voltmeter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Agilent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Ethernet</a:t>
                      </a:r>
                    </a:p>
                  </a:txBody>
                  <a:tcPr/>
                </a:tc>
              </a:tr>
              <a:tr h="12493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RF Switchers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NA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I/O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5" name="TextBox 94"/>
          <p:cNvSpPr txBox="1"/>
          <p:nvPr/>
        </p:nvSpPr>
        <p:spPr>
          <a:xfrm>
            <a:off x="3060791" y="5736624"/>
            <a:ext cx="1181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Motion Controller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9796" y="5198268"/>
            <a:ext cx="928410" cy="57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Up-Down Arrow 96"/>
          <p:cNvSpPr/>
          <p:nvPr/>
        </p:nvSpPr>
        <p:spPr>
          <a:xfrm flipH="1">
            <a:off x="6251316" y="5768285"/>
            <a:ext cx="144017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Up-Down Arrow 97"/>
          <p:cNvSpPr/>
          <p:nvPr/>
        </p:nvSpPr>
        <p:spPr>
          <a:xfrm flipH="1">
            <a:off x="3443005" y="4986179"/>
            <a:ext cx="137754" cy="337559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Left-Right Arrow 98"/>
          <p:cNvSpPr/>
          <p:nvPr/>
        </p:nvSpPr>
        <p:spPr>
          <a:xfrm>
            <a:off x="2586499" y="4842162"/>
            <a:ext cx="4241708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6396635" y="5768284"/>
            <a:ext cx="470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PLC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1" name="Up-Down Arrow 100"/>
          <p:cNvSpPr/>
          <p:nvPr/>
        </p:nvSpPr>
        <p:spPr>
          <a:xfrm flipH="1">
            <a:off x="5243205" y="4986178"/>
            <a:ext cx="144016" cy="32121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Up-Down Arrow 101"/>
          <p:cNvSpPr/>
          <p:nvPr/>
        </p:nvSpPr>
        <p:spPr>
          <a:xfrm flipH="1">
            <a:off x="6251315" y="4986178"/>
            <a:ext cx="146304" cy="19599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538" y="4266098"/>
            <a:ext cx="341784" cy="272715"/>
          </a:xfrm>
          <a:prstGeom prst="rect">
            <a:avLst/>
          </a:prstGeom>
        </p:spPr>
      </p:pic>
      <p:sp>
        <p:nvSpPr>
          <p:cNvPr id="104" name="Up-Down Arrow 103"/>
          <p:cNvSpPr/>
          <p:nvPr/>
        </p:nvSpPr>
        <p:spPr>
          <a:xfrm flipH="1">
            <a:off x="3016258" y="4574161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/>
          <p:cNvSpPr/>
          <p:nvPr/>
        </p:nvSpPr>
        <p:spPr>
          <a:xfrm>
            <a:off x="3666618" y="4286129"/>
            <a:ext cx="648072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DI IOC</a:t>
            </a:r>
            <a:endParaRPr lang="en-US" sz="900" dirty="0"/>
          </a:p>
        </p:txBody>
      </p:sp>
      <p:sp>
        <p:nvSpPr>
          <p:cNvPr id="106" name="Up-Down Arrow 105"/>
          <p:cNvSpPr/>
          <p:nvPr/>
        </p:nvSpPr>
        <p:spPr>
          <a:xfrm flipH="1">
            <a:off x="3916358" y="4574161"/>
            <a:ext cx="146304" cy="268001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4242682" y="4683568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Network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8" name="Rounded Rectangle 107"/>
          <p:cNvSpPr/>
          <p:nvPr/>
        </p:nvSpPr>
        <p:spPr>
          <a:xfrm>
            <a:off x="5899796" y="6066298"/>
            <a:ext cx="928410" cy="2984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FS, Switchers</a:t>
            </a:r>
            <a:endParaRPr lang="en-US" sz="9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015" y="5367123"/>
            <a:ext cx="1156032" cy="369501"/>
          </a:xfrm>
          <a:prstGeom prst="rect">
            <a:avLst/>
          </a:prstGeom>
        </p:spPr>
      </p:pic>
      <p:sp>
        <p:nvSpPr>
          <p:cNvPr id="110" name="TextBox 109"/>
          <p:cNvSpPr txBox="1"/>
          <p:nvPr/>
        </p:nvSpPr>
        <p:spPr>
          <a:xfrm>
            <a:off x="5291745" y="4508106"/>
            <a:ext cx="774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Libera</a:t>
            </a:r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Brilliance+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1" name="Up-Down Arrow 110"/>
          <p:cNvSpPr/>
          <p:nvPr/>
        </p:nvSpPr>
        <p:spPr>
          <a:xfrm flipH="1">
            <a:off x="4169347" y="4986177"/>
            <a:ext cx="137754" cy="131211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3772063" y="6138306"/>
            <a:ext cx="470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DVM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3" name="Up-Down Arrow 112"/>
          <p:cNvSpPr/>
          <p:nvPr/>
        </p:nvSpPr>
        <p:spPr>
          <a:xfrm flipH="1">
            <a:off x="5106778" y="4538813"/>
            <a:ext cx="136427" cy="30422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Up-Down Arrow 113"/>
          <p:cNvSpPr/>
          <p:nvPr/>
        </p:nvSpPr>
        <p:spPr>
          <a:xfrm flipH="1">
            <a:off x="2977520" y="5727163"/>
            <a:ext cx="146304" cy="360040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2586498" y="6117400"/>
            <a:ext cx="778235" cy="2671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Scraper, FS</a:t>
            </a:r>
            <a:endParaRPr lang="en-US" sz="9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815" y="3993685"/>
            <a:ext cx="1039080" cy="704461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634" y="6328444"/>
            <a:ext cx="813661" cy="406831"/>
          </a:xfrm>
          <a:prstGeom prst="rect">
            <a:avLst/>
          </a:prstGeom>
        </p:spPr>
      </p:pic>
      <p:pic>
        <p:nvPicPr>
          <p:cNvPr id="118" name="Picture 117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068" y="5660200"/>
            <a:ext cx="460614" cy="457200"/>
          </a:xfrm>
          <a:prstGeom prst="rect">
            <a:avLst/>
          </a:prstGeom>
        </p:spPr>
      </p:pic>
      <p:sp>
        <p:nvSpPr>
          <p:cNvPr id="119" name="Up-Down Arrow 118"/>
          <p:cNvSpPr/>
          <p:nvPr/>
        </p:nvSpPr>
        <p:spPr>
          <a:xfrm flipH="1">
            <a:off x="4536976" y="4986177"/>
            <a:ext cx="146304" cy="635150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4564151" y="6087203"/>
            <a:ext cx="470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GigE CAM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1" name="Picture 1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156" y="5352634"/>
            <a:ext cx="810129" cy="537386"/>
          </a:xfrm>
          <a:prstGeom prst="rect">
            <a:avLst/>
          </a:prstGeom>
        </p:spPr>
      </p:pic>
      <p:sp>
        <p:nvSpPr>
          <p:cNvPr id="122" name="TextBox 121"/>
          <p:cNvSpPr txBox="1"/>
          <p:nvPr/>
        </p:nvSpPr>
        <p:spPr>
          <a:xfrm>
            <a:off x="5178786" y="5871179"/>
            <a:ext cx="5426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Scope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3" name="Picture 1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858" y="4346999"/>
            <a:ext cx="732148" cy="322213"/>
          </a:xfrm>
          <a:prstGeom prst="rect">
            <a:avLst/>
          </a:prstGeom>
        </p:spPr>
      </p:pic>
      <p:sp>
        <p:nvSpPr>
          <p:cNvPr id="124" name="Up-Down Arrow 123"/>
          <p:cNvSpPr/>
          <p:nvPr/>
        </p:nvSpPr>
        <p:spPr>
          <a:xfrm flipH="1">
            <a:off x="6042882" y="4667074"/>
            <a:ext cx="146304" cy="195993"/>
          </a:xfrm>
          <a:prstGeom prst="up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6192932" y="4647043"/>
            <a:ext cx="608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Shaker</a:t>
            </a:r>
            <a:endParaRPr lang="en-US" sz="10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3218" y="1557488"/>
            <a:ext cx="4479035" cy="254849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5491" y="4133898"/>
            <a:ext cx="4486762" cy="260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1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1626</TotalTime>
  <Words>809</Words>
  <Application>Microsoft Office PowerPoint</Application>
  <PresentationFormat>Widescreen</PresentationFormat>
  <Paragraphs>247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Franklin Gothic Book</vt:lpstr>
      <vt:lpstr>Palatino Linotype</vt:lpstr>
      <vt:lpstr>Tahoma</vt:lpstr>
      <vt:lpstr>Wingdings</vt:lpstr>
      <vt:lpstr>Crop</vt:lpstr>
      <vt:lpstr>SESAME’S Control System</vt:lpstr>
      <vt:lpstr>What is SESAME?</vt:lpstr>
      <vt:lpstr>What is SESAME?</vt:lpstr>
      <vt:lpstr>SESAME Information</vt:lpstr>
      <vt:lpstr>Control System Overview</vt:lpstr>
      <vt:lpstr>Vacuum Control System</vt:lpstr>
      <vt:lpstr>Power Supplies Control System</vt:lpstr>
      <vt:lpstr>RF Control System</vt:lpstr>
      <vt:lpstr>Diagnostics Control System</vt:lpstr>
      <vt:lpstr>Cooling Control System</vt:lpstr>
      <vt:lpstr>Timing System Control Status</vt:lpstr>
      <vt:lpstr>PLC Systems at SESAME</vt:lpstr>
      <vt:lpstr>PLC Systems at SESAME</vt:lpstr>
      <vt:lpstr>PLC Programming - Strategy</vt:lpstr>
      <vt:lpstr>PLC Programming - Strategy</vt:lpstr>
      <vt:lpstr>PLC Programming - Strategy</vt:lpstr>
      <vt:lpstr>Distributed I/O modules</vt:lpstr>
      <vt:lpstr>PLC Hardware and Cabling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career</dc:title>
  <dc:creator>Ibrahim</dc:creator>
  <cp:lastModifiedBy>Ibrahim</cp:lastModifiedBy>
  <cp:revision>64</cp:revision>
  <dcterms:created xsi:type="dcterms:W3CDTF">2017-09-24T20:51:34Z</dcterms:created>
  <dcterms:modified xsi:type="dcterms:W3CDTF">2017-10-06T23:44:43Z</dcterms:modified>
</cp:coreProperties>
</file>