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89" r:id="rId4"/>
  </p:sldMasterIdLst>
  <p:notesMasterIdLst>
    <p:notesMasterId r:id="rId14"/>
  </p:notesMasterIdLst>
  <p:handoutMasterIdLst>
    <p:handoutMasterId r:id="rId15"/>
  </p:handoutMasterIdLst>
  <p:sldIdLst>
    <p:sldId id="270" r:id="rId5"/>
    <p:sldId id="546" r:id="rId6"/>
    <p:sldId id="553" r:id="rId7"/>
    <p:sldId id="527" r:id="rId8"/>
    <p:sldId id="548" r:id="rId9"/>
    <p:sldId id="536" r:id="rId10"/>
    <p:sldId id="514" r:id="rId11"/>
    <p:sldId id="513" r:id="rId12"/>
    <p:sldId id="554" r:id="rId13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308"/>
    <a:srgbClr val="A50021"/>
    <a:srgbClr val="0F0C8F"/>
    <a:srgbClr val="CC0000"/>
    <a:srgbClr val="FFAE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32" autoAdjust="0"/>
    <p:restoredTop sz="94660"/>
  </p:normalViewPr>
  <p:slideViewPr>
    <p:cSldViewPr snapToObjects="1">
      <p:cViewPr varScale="1">
        <p:scale>
          <a:sx n="71" d="100"/>
          <a:sy n="71" d="100"/>
        </p:scale>
        <p:origin x="2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3" d="100"/>
          <a:sy n="83" d="100"/>
        </p:scale>
        <p:origin x="-2916" y="-96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20" cy="479978"/>
          </a:xfrm>
          <a:prstGeom prst="rect">
            <a:avLst/>
          </a:prstGeom>
        </p:spPr>
        <p:txBody>
          <a:bodyPr vert="horz" wrap="square" lIns="96067" tIns="48033" rIns="96067" bIns="4803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79978"/>
          </a:xfrm>
          <a:prstGeom prst="rect">
            <a:avLst/>
          </a:prstGeom>
        </p:spPr>
        <p:txBody>
          <a:bodyPr vert="horz" wrap="square" lIns="96067" tIns="48033" rIns="96067" bIns="48033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6067" tIns="48033" rIns="96067" bIns="48033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613"/>
            <a:ext cx="5852160" cy="4319797"/>
          </a:xfrm>
          <a:prstGeom prst="rect">
            <a:avLst/>
          </a:prstGeom>
        </p:spPr>
        <p:txBody>
          <a:bodyPr vert="horz" wrap="square" lIns="96067" tIns="48033" rIns="96067" bIns="48033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573"/>
            <a:ext cx="3169920" cy="479977"/>
          </a:xfrm>
          <a:prstGeom prst="rect">
            <a:avLst/>
          </a:prstGeom>
        </p:spPr>
        <p:txBody>
          <a:bodyPr vert="horz" wrap="square" lIns="96067" tIns="48033" rIns="96067" bIns="4803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573"/>
            <a:ext cx="3169920" cy="479977"/>
          </a:xfrm>
          <a:prstGeom prst="rect">
            <a:avLst/>
          </a:prstGeom>
        </p:spPr>
        <p:txBody>
          <a:bodyPr vert="horz" wrap="square" lIns="96067" tIns="48033" rIns="96067" bIns="48033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00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682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80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682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11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75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/>
        </p:nvPicPr>
        <p:blipFill>
          <a:blip r:embed="rId2" cstate="print"/>
          <a:srcRect t="2948"/>
          <a:stretch>
            <a:fillRect/>
          </a:stretch>
        </p:blipFill>
        <p:spPr bwMode="auto">
          <a:xfrm>
            <a:off x="71062" y="0"/>
            <a:ext cx="9001881" cy="66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1238250"/>
            <a:ext cx="7489976" cy="453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35" indent="0" algn="ctr">
              <a:buNone/>
              <a:defRPr/>
            </a:lvl2pPr>
            <a:lvl3pPr marL="864469" indent="0" algn="ctr">
              <a:buNone/>
              <a:defRPr/>
            </a:lvl3pPr>
            <a:lvl4pPr marL="1296702" indent="0" algn="ctr">
              <a:buNone/>
              <a:defRPr/>
            </a:lvl4pPr>
            <a:lvl5pPr marL="1728938" indent="0" algn="ctr">
              <a:buNone/>
              <a:defRPr/>
            </a:lvl5pPr>
            <a:lvl6pPr marL="2161172" indent="0" algn="ctr">
              <a:buNone/>
              <a:defRPr/>
            </a:lvl6pPr>
            <a:lvl7pPr marL="2593406" indent="0" algn="ctr">
              <a:buNone/>
              <a:defRPr/>
            </a:lvl7pPr>
            <a:lvl8pPr marL="3025640" indent="0" algn="ctr">
              <a:buNone/>
              <a:defRPr/>
            </a:lvl8pPr>
            <a:lvl9pPr marL="345787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3143254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152400" y="6387148"/>
            <a:ext cx="9448800" cy="348941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85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850" kern="1200" baseline="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850" kern="1200" baseline="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85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designs and establishes FRIB as a DOE Office of Science National User Facility in support of the mission of the Office of Nuclear Physics.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3011412" y="415238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71295"/>
            <a:ext cx="1600200" cy="20438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47409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57009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60114"/>
            <a:ext cx="9067122" cy="584200"/>
          </a:xfrm>
        </p:spPr>
        <p:txBody>
          <a:bodyPr anchor="ctr"/>
          <a:lstStyle>
            <a:lvl1pPr marL="137099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 smtClean="0"/>
              <a:t>Add takeaway message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0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0"/>
            <a:ext cx="442323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573" y="1071569"/>
            <a:ext cx="4423227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099"/>
            <a:ext cx="8991604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0" y="3581400"/>
            <a:ext cx="8991604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099"/>
            <a:ext cx="4419600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30" y="1067099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06" y="3581400"/>
            <a:ext cx="4419599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30" y="3581400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888FC917-2F4D-45AC-AA7A-EF80FFB23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96" y="75904"/>
            <a:ext cx="8992810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96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0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4007" r:id="rId3"/>
    <p:sldLayoutId id="2147483992" r:id="rId4"/>
    <p:sldLayoutId id="2147483993" r:id="rId5"/>
    <p:sldLayoutId id="2147483994" r:id="rId6"/>
    <p:sldLayoutId id="2147483995" r:id="rId7"/>
    <p:sldLayoutId id="2147483996" r:id="rId8"/>
  </p:sldLayoutIdLst>
  <p:hf hdr="0" dt="0"/>
  <p:txStyles>
    <p:titleStyle>
      <a:lvl1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36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074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109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148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78" indent="-180178" algn="l" defTabSz="803293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59" indent="-151650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584" indent="-16065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19" indent="-133632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2991" indent="-18017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294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333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372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407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9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8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6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portal.frib.msu.edu/revvis/reviews/201503%20DOE-SC%20Office%20of%20Project%20Assessment%20Review/Document%20Library/1/Memory%20Stick/DCC/T31207-TD-000686-R001.pdf" TargetMode="External"/><Relationship Id="rId3" Type="http://schemas.openxmlformats.org/officeDocument/2006/relationships/image" Target="../media/image15.jpg"/><Relationship Id="rId7" Type="http://schemas.openxmlformats.org/officeDocument/2006/relationships/image" Target="../media/image17.jpg"/><Relationship Id="rId2" Type="http://schemas.openxmlformats.org/officeDocument/2006/relationships/hyperlink" Target="https://portal.frib.msu.edu/revvis/reviews/201503%20DOE-SC%20Office%20of%20Project%20Assessment%20Review/Document%20Library/1/Memory%20Stick/DCC/T30203-TD-000657-R00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ortal.frib.msu.edu/revvis/reviews/201503%20DOE-SC%20Office%20of%20Project%20Assessment%20Review/Document%20Library/1/Memory%20Stick/DCC/T31207-TD-000695-R001.pdf" TargetMode="External"/><Relationship Id="rId11" Type="http://schemas.openxmlformats.org/officeDocument/2006/relationships/image" Target="../media/image20.emf"/><Relationship Id="rId5" Type="http://schemas.openxmlformats.org/officeDocument/2006/relationships/image" Target="../media/image16.jpg"/><Relationship Id="rId10" Type="http://schemas.openxmlformats.org/officeDocument/2006/relationships/image" Target="../media/image19.emf"/><Relationship Id="rId4" Type="http://schemas.openxmlformats.org/officeDocument/2006/relationships/hyperlink" Target="https://portal.frib.msu.edu/revvis/reviews/201503%20DOE-SC%20Office%20of%20Project%20Assessment%20Review/Document%20Library/1/Memory%20Stick/DCC/T30203-TD-000304-R001.pdf" TargetMode="External"/><Relationship Id="rId9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Kelly Davidson</a:t>
            </a:r>
          </a:p>
          <a:p>
            <a:r>
              <a:rPr lang="en-US" smtClean="0"/>
              <a:t>Controls Department Deputy Manager</a:t>
            </a:r>
            <a:endParaRPr lang="en-US" dirty="0" smtClean="0"/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FRIB PLC Testing &amp; </a:t>
            </a:r>
            <a:r>
              <a:rPr lang="en-US" smtClean="0"/>
              <a:t>Verification Process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 1"/>
          <p:cNvSpPr txBox="1">
            <a:spLocks/>
          </p:cNvSpPr>
          <p:nvPr/>
        </p:nvSpPr>
        <p:spPr bwMode="auto">
          <a:xfrm>
            <a:off x="73151" y="1069848"/>
            <a:ext cx="7537883" cy="502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altLang="ja-JP" sz="1800" kern="0" dirty="0" smtClean="0"/>
              <a:t>Hardware for major procurements tested with Bench Test Acceptance Criterial List (ACL) Testing</a:t>
            </a:r>
          </a:p>
          <a:p>
            <a:pPr>
              <a:spcBef>
                <a:spcPts val="0"/>
              </a:spcBef>
            </a:pPr>
            <a:r>
              <a:rPr lang="en-US" altLang="ja-JP" sz="1800" kern="0" dirty="0" smtClean="0"/>
              <a:t>Once </a:t>
            </a:r>
            <a:r>
              <a:rPr lang="en-US" altLang="ja-JP" sz="1800" kern="0" dirty="0"/>
              <a:t>PLC installation is complete, we perform several levels of </a:t>
            </a:r>
            <a:r>
              <a:rPr lang="en-US" altLang="ja-JP" sz="1800" kern="0" dirty="0" smtClean="0"/>
              <a:t>testing</a:t>
            </a:r>
          </a:p>
          <a:p>
            <a:pPr lvl="1"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600" kern="0" dirty="0" smtClean="0"/>
              <a:t>Installation tests</a:t>
            </a:r>
          </a:p>
          <a:p>
            <a:pPr lvl="1"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600" kern="0" dirty="0" smtClean="0"/>
              <a:t>Interface tests</a:t>
            </a:r>
          </a:p>
          <a:p>
            <a:pPr lvl="1"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600" kern="0" dirty="0" smtClean="0"/>
              <a:t>Component/Connection including Interlock Tests</a:t>
            </a:r>
            <a:endParaRPr lang="en-US" altLang="ja-JP" sz="1600" kern="0" dirty="0"/>
          </a:p>
          <a:p>
            <a:pPr lvl="1"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600" kern="0" dirty="0" smtClean="0"/>
              <a:t>Integration/Commissioning Tests include test with beam – Controls role is just support</a:t>
            </a:r>
          </a:p>
          <a:p>
            <a:pPr lvl="1"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600" kern="0" dirty="0" smtClean="0"/>
              <a:t>Test records are filed with a number and title in our Document Control Center (DCC)</a:t>
            </a:r>
          </a:p>
          <a:p>
            <a:pPr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800" kern="0" dirty="0" smtClean="0"/>
              <a:t>Installation Test</a:t>
            </a:r>
          </a:p>
          <a:p>
            <a:pPr lvl="1"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600" kern="0" dirty="0" smtClean="0"/>
              <a:t>Testing the PLC installation using traveler procedure/checklist system</a:t>
            </a:r>
            <a:endParaRPr lang="en-US" altLang="ja-JP" sz="1800" kern="0" dirty="0" smtClean="0"/>
          </a:p>
          <a:p>
            <a:pPr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800" kern="0" dirty="0" smtClean="0"/>
              <a:t>Interface Test</a:t>
            </a:r>
          </a:p>
          <a:p>
            <a:pPr lvl="1"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600" kern="0" dirty="0" smtClean="0"/>
              <a:t>Test our outputs and inputs at the point of interface to hardware devices</a:t>
            </a:r>
          </a:p>
          <a:p>
            <a:pPr lvl="1"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600" kern="0" dirty="0" smtClean="0"/>
              <a:t>Verify hardware devices have expected interface, i.e. Closed/open contact,     4-20 mA, </a:t>
            </a:r>
            <a:r>
              <a:rPr lang="en-US" altLang="ja-JP" sz="1600" kern="0" dirty="0" err="1" smtClean="0"/>
              <a:t>etc</a:t>
            </a:r>
            <a:endParaRPr lang="en-US" altLang="ja-JP" sz="1600" kern="0" dirty="0"/>
          </a:p>
          <a:p>
            <a:pPr indent="-182880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Component/Connection Test</a:t>
            </a:r>
          </a:p>
          <a:p>
            <a:pPr lvl="1" indent="-182880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/>
              <a:t>Connect to device hardware and verify I/O interface is working as expected, i.e. On/Off Control, </a:t>
            </a:r>
            <a:r>
              <a:rPr lang="en-US" sz="1600" dirty="0" err="1" smtClean="0"/>
              <a:t>readbacks</a:t>
            </a:r>
            <a:r>
              <a:rPr lang="en-US" sz="1600" dirty="0" smtClean="0"/>
              <a:t>, interlocks, limit status</a:t>
            </a:r>
          </a:p>
          <a:p>
            <a:pPr lvl="1"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600" kern="0" dirty="0" smtClean="0"/>
              <a:t>Verify channels in control screens work as expected</a:t>
            </a:r>
          </a:p>
          <a:p>
            <a:pPr lvl="1"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600" kern="0" dirty="0" smtClean="0"/>
              <a:t>Test Interlocks per Interlock and Alarm Document</a:t>
            </a:r>
          </a:p>
          <a:p>
            <a:pPr indent="-182880">
              <a:spcBef>
                <a:spcPts val="0"/>
              </a:spcBef>
              <a:spcAft>
                <a:spcPts val="0"/>
              </a:spcAft>
            </a:pPr>
            <a:r>
              <a:rPr lang="en-US" altLang="ja-JP" sz="1800" kern="0" dirty="0" smtClean="0"/>
              <a:t>Device Readiness Review (DRR) reviews that testing and documentation completed, as well as safety and operational concerns before final integrated testing is performed</a:t>
            </a:r>
            <a:endParaRPr lang="en-US" altLang="ja-JP" sz="1800" kern="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105400" y="6356450"/>
            <a:ext cx="3276601" cy="36462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2" name="Rectangle 5"/>
          <p:cNvSpPr/>
          <p:nvPr/>
        </p:nvSpPr>
        <p:spPr>
          <a:xfrm>
            <a:off x="7649137" y="984533"/>
            <a:ext cx="1461247" cy="79785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Bench Test/ ACL</a:t>
            </a:r>
            <a:endParaRPr lang="en-US" dirty="0"/>
          </a:p>
        </p:txBody>
      </p:sp>
      <p:sp>
        <p:nvSpPr>
          <p:cNvPr id="13" name="Rectangle 6"/>
          <p:cNvSpPr/>
          <p:nvPr/>
        </p:nvSpPr>
        <p:spPr>
          <a:xfrm>
            <a:off x="7649137" y="2062538"/>
            <a:ext cx="1461247" cy="79785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Installation/ Interface Test</a:t>
            </a:r>
            <a:endParaRPr lang="en-US" dirty="0"/>
          </a:p>
        </p:txBody>
      </p:sp>
      <p:sp>
        <p:nvSpPr>
          <p:cNvPr id="14" name="Rectangle 7"/>
          <p:cNvSpPr/>
          <p:nvPr/>
        </p:nvSpPr>
        <p:spPr>
          <a:xfrm>
            <a:off x="7611035" y="3083454"/>
            <a:ext cx="1537447" cy="9943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Component/ </a:t>
            </a:r>
            <a:r>
              <a:rPr lang="en-US" dirty="0" smtClean="0"/>
              <a:t>Connection Test</a:t>
            </a:r>
            <a:endParaRPr lang="en-US" dirty="0"/>
          </a:p>
        </p:txBody>
      </p:sp>
      <p:sp>
        <p:nvSpPr>
          <p:cNvPr id="15" name="Rounded Rectangle 8"/>
          <p:cNvSpPr/>
          <p:nvPr/>
        </p:nvSpPr>
        <p:spPr>
          <a:xfrm>
            <a:off x="7765678" y="4309084"/>
            <a:ext cx="1228163" cy="6252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DRR</a:t>
            </a:r>
            <a:endParaRPr lang="en-US" b="1" dirty="0"/>
          </a:p>
        </p:txBody>
      </p:sp>
      <p:sp>
        <p:nvSpPr>
          <p:cNvPr id="16" name="Rectangle 9"/>
          <p:cNvSpPr/>
          <p:nvPr/>
        </p:nvSpPr>
        <p:spPr>
          <a:xfrm>
            <a:off x="7649137" y="5296555"/>
            <a:ext cx="1461247" cy="79785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Fully Integrated Testing</a:t>
            </a:r>
            <a:endParaRPr lang="en-US" dirty="0"/>
          </a:p>
        </p:txBody>
      </p:sp>
      <p:cxnSp>
        <p:nvCxnSpPr>
          <p:cNvPr id="17" name="Straight Arrow Connector 10"/>
          <p:cNvCxnSpPr>
            <a:stCxn id="12" idx="2"/>
            <a:endCxn id="13" idx="0"/>
          </p:cNvCxnSpPr>
          <p:nvPr/>
        </p:nvCxnSpPr>
        <p:spPr>
          <a:xfrm>
            <a:off x="8379761" y="1782391"/>
            <a:ext cx="0" cy="2801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1"/>
          <p:cNvCxnSpPr>
            <a:stCxn id="13" idx="2"/>
            <a:endCxn id="14" idx="0"/>
          </p:cNvCxnSpPr>
          <p:nvPr/>
        </p:nvCxnSpPr>
        <p:spPr>
          <a:xfrm flipH="1">
            <a:off x="8379759" y="2860396"/>
            <a:ext cx="2" cy="2230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2"/>
          <p:cNvCxnSpPr>
            <a:stCxn id="14" idx="2"/>
            <a:endCxn id="15" idx="0"/>
          </p:cNvCxnSpPr>
          <p:nvPr/>
        </p:nvCxnSpPr>
        <p:spPr>
          <a:xfrm>
            <a:off x="8379759" y="4077758"/>
            <a:ext cx="1" cy="2313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3"/>
          <p:cNvCxnSpPr>
            <a:stCxn id="15" idx="2"/>
            <a:endCxn id="16" idx="0"/>
          </p:cNvCxnSpPr>
          <p:nvPr/>
        </p:nvCxnSpPr>
        <p:spPr>
          <a:xfrm>
            <a:off x="8379760" y="4934368"/>
            <a:ext cx="1" cy="3621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4" name="タイトル 2"/>
          <p:cNvSpPr>
            <a:spLocks noGrp="1"/>
          </p:cNvSpPr>
          <p:nvPr>
            <p:ph type="title"/>
          </p:nvPr>
        </p:nvSpPr>
        <p:spPr>
          <a:xfrm>
            <a:off x="73152" y="331458"/>
            <a:ext cx="9016242" cy="424506"/>
          </a:xfrm>
        </p:spPr>
        <p:txBody>
          <a:bodyPr/>
          <a:lstStyle/>
          <a:p>
            <a:r>
              <a:rPr lang="en-US" sz="2800" dirty="0"/>
              <a:t>FRIB Controls Testing and </a:t>
            </a:r>
            <a:r>
              <a:rPr lang="en-US" sz="2800" dirty="0" smtClean="0"/>
              <a:t>Verification Process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44641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2669"/>
            <a:ext cx="8305801" cy="911948"/>
          </a:xfrm>
        </p:spPr>
        <p:txBody>
          <a:bodyPr/>
          <a:lstStyle/>
          <a:p>
            <a:r>
              <a:rPr lang="en-US" dirty="0" smtClean="0"/>
              <a:t>Acceptance </a:t>
            </a:r>
            <a:r>
              <a:rPr lang="en-US" dirty="0"/>
              <a:t>Testing </a:t>
            </a:r>
            <a:r>
              <a:rPr lang="en-US" dirty="0" smtClean="0"/>
              <a:t>Plans </a:t>
            </a:r>
            <a:r>
              <a:rPr lang="en-US" dirty="0"/>
              <a:t>D</a:t>
            </a:r>
            <a:r>
              <a:rPr lang="en-US" dirty="0" smtClean="0"/>
              <a:t>eveloped </a:t>
            </a:r>
            <a:r>
              <a:rPr lang="en-US" dirty="0"/>
              <a:t>for PLC </a:t>
            </a:r>
            <a:r>
              <a:rPr lang="en-US" dirty="0" smtClean="0"/>
              <a:t>Hardware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Content Placeholder 1"/>
          <p:cNvSpPr>
            <a:spLocks noGrp="1"/>
          </p:cNvSpPr>
          <p:nvPr/>
        </p:nvSpPr>
        <p:spPr bwMode="auto">
          <a:xfrm>
            <a:off x="56909" y="1036330"/>
            <a:ext cx="8991600" cy="15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182880" indent="-182880">
              <a:spcBef>
                <a:spcPts val="600"/>
              </a:spcBef>
            </a:pPr>
            <a:r>
              <a:rPr lang="en-US" sz="2000" dirty="0" smtClean="0"/>
              <a:t>New hardware tested against ACL verification plan</a:t>
            </a:r>
          </a:p>
          <a:p>
            <a:pPr marL="182880" indent="-182880">
              <a:spcBef>
                <a:spcPts val="600"/>
              </a:spcBef>
            </a:pPr>
            <a:r>
              <a:rPr lang="en-US" sz="2000" dirty="0" smtClean="0"/>
              <a:t>The Standard Operating Procedure is referenced by ACL plan and details how </a:t>
            </a:r>
            <a:r>
              <a:rPr lang="en-US" sz="2000" dirty="0"/>
              <a:t>the </a:t>
            </a:r>
            <a:r>
              <a:rPr lang="en-US" sz="2000" dirty="0" smtClean="0"/>
              <a:t>ACL inspections </a:t>
            </a:r>
            <a:r>
              <a:rPr lang="en-US" sz="2000" dirty="0"/>
              <a:t>are to be carried </a:t>
            </a:r>
            <a:r>
              <a:rPr lang="en-US" sz="2000" dirty="0" smtClean="0"/>
              <a:t>out</a:t>
            </a:r>
          </a:p>
          <a:p>
            <a:pPr marL="182880" indent="-182880">
              <a:spcBef>
                <a:spcPts val="600"/>
              </a:spcBef>
            </a:pPr>
            <a:r>
              <a:rPr lang="en-US" sz="2000" dirty="0"/>
              <a:t>The results of the </a:t>
            </a:r>
            <a:r>
              <a:rPr lang="en-US" sz="2000" dirty="0" smtClean="0"/>
              <a:t>tests </a:t>
            </a:r>
            <a:r>
              <a:rPr lang="en-US" sz="2000" dirty="0"/>
              <a:t>are recorded in </a:t>
            </a:r>
            <a:r>
              <a:rPr lang="en-US" sz="2000" dirty="0" smtClean="0"/>
              <a:t>a separate tab of the ACL verification report document</a:t>
            </a:r>
            <a:endParaRPr lang="en-US" sz="2000" dirty="0"/>
          </a:p>
          <a:p>
            <a:pPr marL="182880" lvl="0" indent="-182880">
              <a:spcBef>
                <a:spcPts val="600"/>
              </a:spcBef>
            </a:pPr>
            <a:r>
              <a:rPr lang="en-US" sz="2000" kern="0" dirty="0" smtClean="0"/>
              <a:t>The </a:t>
            </a:r>
            <a:r>
              <a:rPr lang="en-US" sz="2000" kern="0" dirty="0"/>
              <a:t>results summary for the lot of modules is entered into the </a:t>
            </a:r>
            <a:r>
              <a:rPr lang="en-US" sz="2000" kern="0" dirty="0" smtClean="0"/>
              <a:t>ACL Results </a:t>
            </a:r>
            <a:r>
              <a:rPr lang="en-US" sz="2000" kern="0" dirty="0"/>
              <a:t>section by the </a:t>
            </a:r>
            <a:r>
              <a:rPr lang="en-US" sz="2000" kern="0" dirty="0" smtClean="0"/>
              <a:t>verifier and filed into our DCC system</a:t>
            </a:r>
            <a:endParaRPr lang="en-US" sz="2000" kern="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9" y="2743200"/>
            <a:ext cx="5827107" cy="169418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9" y="4462782"/>
            <a:ext cx="5827107" cy="162604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2867" y="4680115"/>
            <a:ext cx="5807019" cy="14194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/>
          <a:srcRect l="19125" t="16691" r="20105" b="5807"/>
          <a:stretch/>
        </p:blipFill>
        <p:spPr>
          <a:xfrm>
            <a:off x="5955936" y="2383131"/>
            <a:ext cx="3063193" cy="21883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105400" y="6356450"/>
            <a:ext cx="3276601" cy="36462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41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Installation testing uses online traveler system or spreadsheet</a:t>
            </a:r>
          </a:p>
          <a:p>
            <a:pPr lvl="1"/>
            <a:r>
              <a:rPr lang="en-US" sz="1800" dirty="0" smtClean="0"/>
              <a:t>Combination of procedure and checklist</a:t>
            </a:r>
          </a:p>
          <a:p>
            <a:pPr lvl="1"/>
            <a:r>
              <a:rPr lang="en-US" sz="1800" dirty="0" smtClean="0"/>
              <a:t>Tracks user &amp; history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9331"/>
            <a:ext cx="8991600" cy="478624"/>
          </a:xfrm>
        </p:spPr>
        <p:txBody>
          <a:bodyPr/>
          <a:lstStyle/>
          <a:p>
            <a:r>
              <a:rPr lang="en-US" dirty="0"/>
              <a:t>FRIB Controls </a:t>
            </a:r>
            <a:r>
              <a:rPr lang="en-US" dirty="0" smtClean="0"/>
              <a:t>Installation/Interface </a:t>
            </a:r>
            <a:r>
              <a:rPr lang="en-US" dirty="0"/>
              <a:t>Tests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029200" y="6356450"/>
            <a:ext cx="3352801" cy="364628"/>
          </a:xfrm>
        </p:spPr>
        <p:txBody>
          <a:bodyPr/>
          <a:lstStyle/>
          <a:p>
            <a:r>
              <a:rPr lang="en-US" dirty="0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, Slide </a:t>
            </a:r>
            <a:fld id="{35AD4620-7552-4207-8973-898801ED21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0" t="19473" r="40000" b="899"/>
          <a:stretch/>
        </p:blipFill>
        <p:spPr>
          <a:xfrm>
            <a:off x="76201" y="1905000"/>
            <a:ext cx="4098757" cy="4114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13" t="24927" r="20486" b="45407"/>
          <a:stretch/>
        </p:blipFill>
        <p:spPr>
          <a:xfrm>
            <a:off x="3048000" y="1899563"/>
            <a:ext cx="1448940" cy="15294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7" t="20334" r="41667" b="1598"/>
          <a:stretch/>
        </p:blipFill>
        <p:spPr>
          <a:xfrm>
            <a:off x="4696702" y="1974578"/>
            <a:ext cx="3872740" cy="41199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3326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Component/Connection testing is tracked in spreadsheet and filed in DCC</a:t>
            </a:r>
          </a:p>
          <a:p>
            <a:pPr lvl="1"/>
            <a:r>
              <a:rPr lang="en-US" altLang="en-US" sz="1800" dirty="0" smtClean="0">
                <a:latin typeface="Arial" panose="020B0604020202020204" pitchFamily="34" charset="0"/>
              </a:rPr>
              <a:t>Testing </a:t>
            </a:r>
            <a:r>
              <a:rPr lang="en-US" altLang="en-US" sz="1800" dirty="0">
                <a:latin typeface="Arial" panose="020B0604020202020204" pitchFamily="34" charset="0"/>
              </a:rPr>
              <a:t>verified installation/interface wiring </a:t>
            </a:r>
            <a:r>
              <a:rPr lang="en-US" altLang="en-US" sz="1800" dirty="0" smtClean="0">
                <a:latin typeface="Arial" panose="020B0604020202020204" pitchFamily="34" charset="0"/>
              </a:rPr>
              <a:t>and control connections through  </a:t>
            </a:r>
            <a:r>
              <a:rPr lang="en-US" altLang="en-US" sz="1800" dirty="0">
                <a:latin typeface="Arial" panose="020B0604020202020204" pitchFamily="34" charset="0"/>
              </a:rPr>
              <a:t>control </a:t>
            </a:r>
            <a:r>
              <a:rPr lang="en-US" altLang="en-US" sz="1800" dirty="0" smtClean="0">
                <a:latin typeface="Arial" panose="020B0604020202020204" pitchFamily="34" charset="0"/>
              </a:rPr>
              <a:t>screens</a:t>
            </a:r>
            <a:endParaRPr lang="en-US" sz="1800" dirty="0" smtClean="0"/>
          </a:p>
          <a:p>
            <a:pPr lvl="1"/>
            <a:r>
              <a:rPr lang="en-US" sz="1800" dirty="0" smtClean="0"/>
              <a:t>Tracked by each hardwired I/O point and filed in </a:t>
            </a:r>
            <a:r>
              <a:rPr lang="en-US" sz="1800" dirty="0"/>
              <a:t>D</a:t>
            </a:r>
            <a:r>
              <a:rPr lang="en-US" sz="1800" dirty="0" smtClean="0"/>
              <a:t>ocument </a:t>
            </a:r>
            <a:r>
              <a:rPr lang="en-US" sz="1800" dirty="0"/>
              <a:t>C</a:t>
            </a:r>
            <a:r>
              <a:rPr lang="en-US" sz="1800" dirty="0" smtClean="0"/>
              <a:t>ontrol Center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2669"/>
            <a:ext cx="8991600" cy="911948"/>
          </a:xfrm>
        </p:spPr>
        <p:txBody>
          <a:bodyPr/>
          <a:lstStyle/>
          <a:p>
            <a:r>
              <a:rPr lang="en-US" dirty="0"/>
              <a:t>FRIB Controls </a:t>
            </a:r>
            <a:r>
              <a:rPr lang="en-US" dirty="0" smtClean="0"/>
              <a:t>Component/Connection </a:t>
            </a:r>
            <a:r>
              <a:rPr lang="en-US" dirty="0"/>
              <a:t>Tests[1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181600" y="6356450"/>
            <a:ext cx="3200401" cy="364628"/>
          </a:xfrm>
        </p:spPr>
        <p:txBody>
          <a:bodyPr/>
          <a:lstStyle/>
          <a:p>
            <a:r>
              <a:rPr lang="en-US" dirty="0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, Slide </a:t>
            </a:r>
            <a:fld id="{35AD4620-7552-4207-8973-898801ED21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17212" r="5833" b="10590"/>
          <a:stretch/>
        </p:blipFill>
        <p:spPr>
          <a:xfrm>
            <a:off x="127493" y="2218555"/>
            <a:ext cx="8968740" cy="387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9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954" y="9259"/>
            <a:ext cx="8841846" cy="911948"/>
          </a:xfrm>
        </p:spPr>
        <p:txBody>
          <a:bodyPr/>
          <a:lstStyle/>
          <a:p>
            <a:r>
              <a:rPr lang="en-US" dirty="0"/>
              <a:t>FRIB Controls Component/Connection </a:t>
            </a:r>
            <a:r>
              <a:rPr lang="en-US" dirty="0" smtClean="0"/>
              <a:t>Tests[2]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181600" y="6356450"/>
            <a:ext cx="3200401" cy="36462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76200" y="1069848"/>
            <a:ext cx="7023923" cy="212233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Checklists for component/connection test filed in DCC</a:t>
            </a:r>
            <a:endParaRPr lang="en-US" sz="2000" dirty="0"/>
          </a:p>
          <a:p>
            <a:pPr lvl="1"/>
            <a:r>
              <a:rPr lang="en-US" altLang="en-US" sz="1800" dirty="0" smtClean="0">
                <a:latin typeface="Arial" panose="020B0604020202020204" pitchFamily="34" charset="0"/>
              </a:rPr>
              <a:t>Alarms and Interlocks documented and signed off in DCC</a:t>
            </a:r>
          </a:p>
          <a:p>
            <a:pPr lvl="1"/>
            <a:r>
              <a:rPr lang="en-US" altLang="en-US" sz="1800" dirty="0" smtClean="0">
                <a:latin typeface="Arial" panose="020B0604020202020204" pitchFamily="34" charset="0"/>
              </a:rPr>
              <a:t>Interlocks </a:t>
            </a:r>
            <a:r>
              <a:rPr lang="en-US" sz="1800" dirty="0" smtClean="0"/>
              <a:t>tested </a:t>
            </a:r>
            <a:r>
              <a:rPr lang="en-US" sz="1800" dirty="0"/>
              <a:t>per </a:t>
            </a:r>
            <a:r>
              <a:rPr lang="en-US" sz="1800" dirty="0" smtClean="0"/>
              <a:t>area’s Alarm </a:t>
            </a:r>
            <a:r>
              <a:rPr lang="en-US" sz="1800" dirty="0"/>
              <a:t>and Interlocks </a:t>
            </a:r>
            <a:r>
              <a:rPr lang="en-US" sz="1800" dirty="0" smtClean="0"/>
              <a:t>document and results filed in Document Control Center</a:t>
            </a:r>
            <a:endParaRPr lang="en-US" sz="1800" dirty="0"/>
          </a:p>
          <a:p>
            <a:endParaRPr lang="en-US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6" t="16504" r="10146" b="14002"/>
          <a:stretch/>
        </p:blipFill>
        <p:spPr bwMode="auto">
          <a:xfrm>
            <a:off x="35257" y="2116246"/>
            <a:ext cx="7023923" cy="319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1" t="12921" r="33241" b="10000"/>
          <a:stretch/>
        </p:blipFill>
        <p:spPr bwMode="auto">
          <a:xfrm>
            <a:off x="7060317" y="1069848"/>
            <a:ext cx="1828800" cy="23621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15650" r="4167" b="47258"/>
          <a:stretch/>
        </p:blipFill>
        <p:spPr>
          <a:xfrm>
            <a:off x="532722" y="4234973"/>
            <a:ext cx="8534400" cy="1810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2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76200" y="1067100"/>
            <a:ext cx="8991600" cy="5027414"/>
          </a:xfrm>
        </p:spPr>
        <p:txBody>
          <a:bodyPr>
            <a:normAutofit/>
          </a:bodyPr>
          <a:lstStyle/>
          <a:p>
            <a:r>
              <a:rPr lang="en-US" dirty="0" smtClean="0"/>
              <a:t>Testing completed at each level ensures quality installation</a:t>
            </a:r>
            <a:r>
              <a:rPr lang="en-US" dirty="0"/>
              <a:t> </a:t>
            </a:r>
            <a:r>
              <a:rPr lang="en-US" dirty="0" smtClean="0"/>
              <a:t>and reduces engineers time troubleshooting at the final level</a:t>
            </a:r>
          </a:p>
          <a:p>
            <a:r>
              <a:rPr lang="en-US" dirty="0" smtClean="0"/>
              <a:t>Beamline performs as intended on first commissioning/integration tests – reducing calls for support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029200" y="6356450"/>
            <a:ext cx="3352801" cy="36462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9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262449"/>
            <a:ext cx="9067800" cy="478402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181600" y="6356450"/>
            <a:ext cx="3200401" cy="36462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916" y="1143000"/>
            <a:ext cx="1832085" cy="23555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76199" y="1069848"/>
            <a:ext cx="6400801" cy="205435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0000"/>
              </a:lnSpc>
            </a:pPr>
            <a:r>
              <a:rPr lang="en-US" sz="2900" dirty="0" smtClean="0"/>
              <a:t>Acceptance and SOP Test documents developed for PLC components and Interface Modules (IFMs),</a:t>
            </a:r>
            <a:endParaRPr lang="en-US" sz="2500" dirty="0"/>
          </a:p>
          <a:p>
            <a:pPr lvl="1">
              <a:lnSpc>
                <a:spcPct val="110000"/>
              </a:lnSpc>
            </a:pPr>
            <a:r>
              <a:rPr lang="en-US" sz="2500" dirty="0" smtClean="0"/>
              <a:t>Allen Bradley Hardware ACL Plan (T31207-VP-000354)</a:t>
            </a:r>
          </a:p>
          <a:p>
            <a:pPr lvl="1">
              <a:lnSpc>
                <a:spcPct val="110000"/>
              </a:lnSpc>
            </a:pPr>
            <a:r>
              <a:rPr lang="en-US" sz="2500" dirty="0" smtClean="0"/>
              <a:t>FRIB Allen Bradley Hardware Acceptance Standard Operating Procedure (T31207-PR-000322)</a:t>
            </a:r>
          </a:p>
          <a:p>
            <a:pPr lvl="1">
              <a:lnSpc>
                <a:spcPct val="110000"/>
              </a:lnSpc>
            </a:pPr>
            <a:r>
              <a:rPr lang="en-US" sz="2500" dirty="0" smtClean="0"/>
              <a:t>Programmable Logic Controller (PLC) Interface Modules Acceptance Criteria Listing (ACL) Plan (T313207-VP-000378)</a:t>
            </a:r>
          </a:p>
          <a:p>
            <a:pPr lvl="1">
              <a:lnSpc>
                <a:spcPct val="110000"/>
              </a:lnSpc>
            </a:pPr>
            <a:r>
              <a:rPr lang="en-US" sz="2500" dirty="0" smtClean="0"/>
              <a:t>Interface Module Acceptance Standard Operating Procedure (T3107-PR-000338)</a:t>
            </a:r>
          </a:p>
          <a:p>
            <a:pPr>
              <a:lnSpc>
                <a:spcPct val="110000"/>
              </a:lnSpc>
            </a:pPr>
            <a:r>
              <a:rPr lang="en-US" sz="2900" dirty="0" smtClean="0"/>
              <a:t>Acceptance </a:t>
            </a:r>
            <a:r>
              <a:rPr lang="en-US" sz="2900" dirty="0"/>
              <a:t>testing is performed once parts are received and documented in a verification report (VR)</a:t>
            </a:r>
          </a:p>
          <a:p>
            <a:pPr>
              <a:lnSpc>
                <a:spcPct val="110000"/>
              </a:lnSpc>
            </a:pPr>
            <a:endParaRPr lang="en-US" sz="23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72669"/>
            <a:ext cx="8305800" cy="911948"/>
          </a:xfrm>
        </p:spPr>
        <p:txBody>
          <a:bodyPr/>
          <a:lstStyle/>
          <a:p>
            <a:r>
              <a:rPr lang="en-US" dirty="0" smtClean="0"/>
              <a:t>Quality Assurance - Acceptance Testing Plans Developed for PLC Hardware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193" y="2036058"/>
            <a:ext cx="1857287" cy="2386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968" y="3309236"/>
            <a:ext cx="1729776" cy="22257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060" y="3810000"/>
            <a:ext cx="1732420" cy="22352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0156" y="3196811"/>
            <a:ext cx="6096000" cy="1676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1"/>
          <a:srcRect r="4804"/>
          <a:stretch/>
        </p:blipFill>
        <p:spPr>
          <a:xfrm>
            <a:off x="120156" y="4732606"/>
            <a:ext cx="6096000" cy="16048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105400" y="6356450"/>
            <a:ext cx="3276601" cy="36462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K. Davidson, ICALEPCS 2017 Workshop: PLC Based Control Systems, FRIB Testing &amp; Verification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3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 PowerPoint Template.pptx" id="{F9D8EFE4-3DAD-43E2-85D0-715CB6229C22}" vid="{1E1D846A-C59C-4820-B358-E1CB3089F2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Archive_x0020_Date xmlns="4D22BE09-3518-4AEC-8F61-0A9D476A6E3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00DD51BC969B438FF5F72B8B8FED82" ma:contentTypeVersion="" ma:contentTypeDescription="Create a new document." ma:contentTypeScope="" ma:versionID="a79fb42721615ccbf3140a0ff9457639">
  <xsd:schema xmlns:xsd="http://www.w3.org/2001/XMLSchema" xmlns:xs="http://www.w3.org/2001/XMLSchema" xmlns:p="http://schemas.microsoft.com/office/2006/metadata/properties" xmlns:ns2="4D22BE09-3518-4AEC-8F61-0A9D476A6E39" targetNamespace="http://schemas.microsoft.com/office/2006/metadata/properties" ma:root="true" ma:fieldsID="23a696e935a1b6bd5b3647cec190eb71" ns2:_="">
    <xsd:import namespace="4D22BE09-3518-4AEC-8F61-0A9D476A6E39"/>
    <xsd:element name="properties">
      <xsd:complexType>
        <xsd:sequence>
          <xsd:element name="documentManagement">
            <xsd:complexType>
              <xsd:all>
                <xsd:element ref="ns2:Archive_x0020_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22BE09-3518-4AEC-8F61-0A9D476A6E39" elementFormDefault="qualified">
    <xsd:import namespace="http://schemas.microsoft.com/office/2006/documentManagement/types"/>
    <xsd:import namespace="http://schemas.microsoft.com/office/infopath/2007/PartnerControls"/>
    <xsd:element name="Archive_x0020_Date" ma:index="8" nillable="true" ma:displayName="Archive Date" ma:format="DateOnly" ma:internalName="Archive_x0020_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BA702D-F6E6-4314-8945-369A109C75F9}">
  <ds:schemaRefs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4D22BE09-3518-4AEC-8F61-0A9D476A6E39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CF104B-5046-491C-A668-2870AE58C3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22BE09-3518-4AEC-8F61-0A9D476A6E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15486</TotalTime>
  <Words>656</Words>
  <Application>Microsoft Office PowerPoint</Application>
  <PresentationFormat>On-screen Show (4:3)</PresentationFormat>
  <Paragraphs>70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ＭＳ Ｐゴシック</vt:lpstr>
      <vt:lpstr>Arial</vt:lpstr>
      <vt:lpstr>Calibri</vt:lpstr>
      <vt:lpstr>Helvetica</vt:lpstr>
      <vt:lpstr>Lucida Grande</vt:lpstr>
      <vt:lpstr>Wingdings</vt:lpstr>
      <vt:lpstr>ヒラギノ角ゴ Pro W3</vt:lpstr>
      <vt:lpstr>FRIB3</vt:lpstr>
      <vt:lpstr>FRIB PLC Testing &amp; Verification Process</vt:lpstr>
      <vt:lpstr>FRIB Controls Testing and Verification Process</vt:lpstr>
      <vt:lpstr>Acceptance Testing Plans Developed for PLC Hardware</vt:lpstr>
      <vt:lpstr>FRIB Controls Installation/Interface Tests</vt:lpstr>
      <vt:lpstr>FRIB Controls Component/Connection Tests[1]</vt:lpstr>
      <vt:lpstr>FRIB Controls Component/Connection Tests[2]</vt:lpstr>
      <vt:lpstr>Summary</vt:lpstr>
      <vt:lpstr>Backup Slides</vt:lpstr>
      <vt:lpstr>Quality Assurance - Acceptance Testing Plans Developed for PLC Hardware</vt:lpstr>
    </vt:vector>
  </TitlesOfParts>
  <Company>NSCL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 Controls</dc:title>
  <dc:creator>davidson@frib.msu.edu</dc:creator>
  <cp:lastModifiedBy>Davidson, Kelly</cp:lastModifiedBy>
  <cp:revision>268</cp:revision>
  <cp:lastPrinted>2017-10-07T01:02:17Z</cp:lastPrinted>
  <dcterms:created xsi:type="dcterms:W3CDTF">2014-10-10T17:49:08Z</dcterms:created>
  <dcterms:modified xsi:type="dcterms:W3CDTF">2017-10-07T01:02:46Z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0x0101000C00DD51BC969B438FF5F72B8B8FED82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</Properties>
</file>