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34"/>
  </p:notesMasterIdLst>
  <p:sldIdLst>
    <p:sldId id="274" r:id="rId2"/>
    <p:sldId id="257" r:id="rId3"/>
    <p:sldId id="275" r:id="rId4"/>
    <p:sldId id="277" r:id="rId5"/>
    <p:sldId id="287" r:id="rId6"/>
    <p:sldId id="280" r:id="rId7"/>
    <p:sldId id="284" r:id="rId8"/>
    <p:sldId id="306" r:id="rId9"/>
    <p:sldId id="310" r:id="rId10"/>
    <p:sldId id="292" r:id="rId11"/>
    <p:sldId id="265" r:id="rId12"/>
    <p:sldId id="313" r:id="rId13"/>
    <p:sldId id="311" r:id="rId14"/>
    <p:sldId id="295" r:id="rId15"/>
    <p:sldId id="312" r:id="rId16"/>
    <p:sldId id="316" r:id="rId17"/>
    <p:sldId id="318" r:id="rId18"/>
    <p:sldId id="323" r:id="rId19"/>
    <p:sldId id="320" r:id="rId20"/>
    <p:sldId id="319" r:id="rId21"/>
    <p:sldId id="324" r:id="rId22"/>
    <p:sldId id="279" r:id="rId23"/>
    <p:sldId id="271" r:id="rId24"/>
    <p:sldId id="322" r:id="rId25"/>
    <p:sldId id="286" r:id="rId26"/>
    <p:sldId id="308" r:id="rId27"/>
    <p:sldId id="289" r:id="rId28"/>
    <p:sldId id="300" r:id="rId29"/>
    <p:sldId id="273" r:id="rId30"/>
    <p:sldId id="270" r:id="rId31"/>
    <p:sldId id="296" r:id="rId32"/>
    <p:sldId id="303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FFCC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5" autoAdjust="0"/>
    <p:restoredTop sz="87179" autoAdjust="0"/>
  </p:normalViewPr>
  <p:slideViewPr>
    <p:cSldViewPr snapToGrid="0" snapToObjects="1">
      <p:cViewPr varScale="1">
        <p:scale>
          <a:sx n="88" d="100"/>
          <a:sy n="88" d="100"/>
        </p:scale>
        <p:origin x="1334" y="67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64999C-8561-4BA9-9E43-5C7C52112DD0}" type="datetimeFigureOut">
              <a:rPr lang="en-GB" smtClean="0"/>
              <a:t>07/10/2017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A91741-8845-4397-B173-068DF2561A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50762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A91741-8845-4397-B173-068DF2561A6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8837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A91741-8845-4397-B173-068DF2561A67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20597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-60-shadow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60" y="1053046"/>
            <a:ext cx="5492679" cy="4748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602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26932"/>
            <a:ext cx="7467600" cy="612000"/>
          </a:xfrm>
        </p:spPr>
        <p:txBody>
          <a:bodyPr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938254"/>
            <a:ext cx="3657600" cy="501233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938254"/>
            <a:ext cx="3657600" cy="5012332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65059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 rot="5400000">
            <a:off x="7946136" y="1074464"/>
            <a:ext cx="2011680" cy="384048"/>
          </a:xfrm>
          <a:prstGeom prst="rect">
            <a:avLst/>
          </a:prstGeom>
        </p:spPr>
        <p:txBody>
          <a:bodyPr rtlCol="0"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>
          <a:xfrm>
            <a:off x="2915816" y="6492240"/>
            <a:ext cx="3200400" cy="365760"/>
          </a:xfrm>
          <a:prstGeom prst="rect">
            <a:avLst/>
          </a:prstGeom>
        </p:spPr>
        <p:txBody>
          <a:bodyPr rtlCol="0"/>
          <a:lstStyle>
            <a:lvl1pPr>
              <a:defRPr sz="1100"/>
            </a:lvl1pPr>
          </a:lstStyle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582166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142999"/>
            <a:ext cx="4785920" cy="993319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Borja Fernández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2568738"/>
            <a:ext cx="8226854" cy="940443"/>
          </a:xfrm>
        </p:spPr>
        <p:txBody>
          <a:bodyPr/>
          <a:lstStyle>
            <a:lvl1pPr>
              <a:defRPr i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84413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Daniel Darvas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612000"/>
          </a:xfrm>
        </p:spPr>
        <p:txBody>
          <a:bodyPr>
            <a:normAutofit/>
          </a:bodyPr>
          <a:lstStyle>
            <a:lvl1pPr algn="l">
              <a:defRPr sz="3200" b="1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031846"/>
            <a:ext cx="8226854" cy="4961181"/>
          </a:xfrm>
        </p:spPr>
        <p:txBody>
          <a:bodyPr>
            <a:normAutofit/>
          </a:bodyPr>
          <a:lstStyle>
            <a:lvl1pPr marL="493776" indent="-457200">
              <a:lnSpc>
                <a:spcPct val="120000"/>
              </a:lnSpc>
              <a:buSzPct val="100000"/>
              <a:buFont typeface="Arial" panose="020B0604020202020204" pitchFamily="34" charset="0"/>
              <a:buChar char="−"/>
              <a:defRPr sz="2400"/>
            </a:lvl1pPr>
            <a:lvl2pPr>
              <a:lnSpc>
                <a:spcPct val="120000"/>
              </a:lnSpc>
              <a:spcBef>
                <a:spcPts val="0"/>
              </a:spcBef>
              <a:defRPr sz="2000"/>
            </a:lvl2pPr>
            <a:lvl3pPr>
              <a:lnSpc>
                <a:spcPct val="120000"/>
              </a:lnSpc>
              <a:defRPr sz="1800"/>
            </a:lvl3pPr>
            <a:lvl4pPr>
              <a:lnSpc>
                <a:spcPct val="120000"/>
              </a:lnSpc>
              <a:defRPr sz="1600"/>
            </a:lvl4pPr>
            <a:lvl5pPr>
              <a:lnSpc>
                <a:spcPct val="120000"/>
              </a:lnSpc>
              <a:defRPr sz="16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1"/>
            <a:ext cx="8226854" cy="612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78010"/>
            <a:ext cx="8226854" cy="501501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7" descr="LOGO-60-CERN.png"/>
          <p:cNvPicPr>
            <a:picLocks noChangeAspect="1"/>
          </p:cNvPicPr>
          <p:nvPr userDrawn="1"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821"/>
          <a:stretch/>
        </p:blipFill>
        <p:spPr>
          <a:xfrm>
            <a:off x="301069" y="5986682"/>
            <a:ext cx="870783" cy="87131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61" r:id="rId2"/>
    <p:sldLayoutId id="2147483676" r:id="rId3"/>
    <p:sldLayoutId id="2147483677" r:id="rId4"/>
    <p:sldLayoutId id="2147483678" r:id="rId5"/>
    <p:sldLayoutId id="2147483681" r:id="rId6"/>
    <p:sldLayoutId id="2147483682" r:id="rId7"/>
    <p:sldLayoutId id="2147483680" r:id="rId8"/>
    <p:sldLayoutId id="2147483679" r:id="rId9"/>
    <p:sldLayoutId id="2147483664" r:id="rId10"/>
    <p:sldLayoutId id="2147483665" r:id="rId11"/>
    <p:sldLayoutId id="2147483667" r:id="rId12"/>
    <p:sldLayoutId id="2147483668" r:id="rId13"/>
    <p:sldLayoutId id="2147483669" r:id="rId14"/>
    <p:sldLayoutId id="2147483674" r:id="rId15"/>
    <p:sldLayoutId id="2147483684" r:id="rId16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100000"/>
        <a:buFont typeface="Arial" panose="020B0604020202020204" pitchFamily="34" charset="0"/>
        <a:buChar char="−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cern.ch/project-plc-formalmethods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cern.ch/project-plc-formalmethods" TargetMode="Externa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cern.ch/project-plc-formalmethods" TargetMode="Externa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6.wmf"/><Relationship Id="rId4" Type="http://schemas.openxmlformats.org/officeDocument/2006/relationships/oleObject" Target="../embeddings/oleObject1.bin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0.gif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3.gif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186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600" dirty="0" smtClean="0"/>
              <a:t>Model checking vs. Testing</a:t>
            </a:r>
            <a:endParaRPr lang="en-GB" b="1" dirty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457200" y="845491"/>
            <a:ext cx="8220528" cy="5247578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GB" dirty="0" smtClean="0"/>
          </a:p>
          <a:p>
            <a:pPr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GB" sz="2400" dirty="0" smtClean="0"/>
              <a:t>MC checks the specifications against a </a:t>
            </a:r>
            <a:r>
              <a:rPr lang="en-GB" sz="2400" b="1" dirty="0" smtClean="0"/>
              <a:t>model</a:t>
            </a:r>
            <a:r>
              <a:rPr lang="en-GB" sz="2400" dirty="0" smtClean="0"/>
              <a:t> instead of the real system.</a:t>
            </a:r>
            <a:endParaRPr lang="en-GB" sz="2400" b="1" dirty="0" smtClean="0"/>
          </a:p>
          <a:p>
            <a:pPr>
              <a:spcBef>
                <a:spcPts val="200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GB" sz="2400" dirty="0" smtClean="0"/>
              <a:t>Allows to </a:t>
            </a:r>
            <a:r>
              <a:rPr lang="en-GB" sz="2400" b="1" dirty="0" smtClean="0"/>
              <a:t>check</a:t>
            </a:r>
            <a:r>
              <a:rPr lang="en-GB" sz="2400" dirty="0" smtClean="0"/>
              <a:t> </a:t>
            </a:r>
            <a:r>
              <a:rPr lang="en-GB" sz="2400" b="1" dirty="0" smtClean="0"/>
              <a:t>properties</a:t>
            </a:r>
            <a:r>
              <a:rPr lang="en-GB" sz="2400" dirty="0" smtClean="0"/>
              <a:t> that are almost </a:t>
            </a:r>
            <a:r>
              <a:rPr lang="en-GB" sz="2400" b="1" dirty="0" smtClean="0"/>
              <a:t>impossible</a:t>
            </a:r>
            <a:r>
              <a:rPr lang="en-GB" sz="2400" dirty="0" smtClean="0"/>
              <a:t> to test</a:t>
            </a:r>
            <a:r>
              <a:rPr lang="en-GB" sz="2400" dirty="0"/>
              <a:t> </a:t>
            </a:r>
            <a:r>
              <a:rPr lang="en-GB" sz="2400" dirty="0" smtClean="0"/>
              <a:t>(e.g. </a:t>
            </a:r>
            <a:r>
              <a:rPr lang="en-GB" sz="2400" dirty="0" err="1" smtClean="0"/>
              <a:t>liveness</a:t>
            </a:r>
            <a:r>
              <a:rPr lang="en-GB" sz="2400" dirty="0" smtClean="0"/>
              <a:t> properties).</a:t>
            </a:r>
          </a:p>
          <a:p>
            <a:pPr>
              <a:spcBef>
                <a:spcPts val="200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GB" sz="2400" dirty="0" smtClean="0"/>
              <a:t>Checks all </a:t>
            </a:r>
            <a:r>
              <a:rPr lang="en-GB" sz="2400" b="1" dirty="0" smtClean="0"/>
              <a:t>possible combinations.</a:t>
            </a:r>
          </a:p>
          <a:p>
            <a:pPr>
              <a:spcBef>
                <a:spcPts val="200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GB" sz="2400" dirty="0" smtClean="0"/>
              <a:t>Gives a </a:t>
            </a:r>
            <a:r>
              <a:rPr lang="en-GB" sz="2400" b="1" dirty="0" smtClean="0"/>
              <a:t>counterexample </a:t>
            </a:r>
            <a:r>
              <a:rPr lang="en-GB" sz="2400" dirty="0" smtClean="0"/>
              <a:t>when a discrepancy is found.</a:t>
            </a:r>
            <a:endParaRPr lang="en-GB" sz="2400" b="1" dirty="0" smtClean="0"/>
          </a:p>
          <a:p>
            <a:pPr>
              <a:spcBef>
                <a:spcPts val="200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GB" sz="2400" dirty="0" smtClean="0"/>
              <a:t>Possible to </a:t>
            </a:r>
            <a:r>
              <a:rPr lang="en-GB" sz="2400" b="1" dirty="0" smtClean="0"/>
              <a:t>automatize</a:t>
            </a:r>
            <a:r>
              <a:rPr lang="en-GB" sz="2400" dirty="0" smtClean="0"/>
              <a:t> (can be used by non-formal method experts).</a:t>
            </a:r>
          </a:p>
          <a:p>
            <a:pPr>
              <a:spcBef>
                <a:spcPts val="200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GB" sz="2400" dirty="0"/>
              <a:t>State space </a:t>
            </a:r>
            <a:r>
              <a:rPr lang="en-GB" sz="2400" b="1" dirty="0" smtClean="0"/>
              <a:t>explosion.</a:t>
            </a:r>
            <a:endParaRPr lang="en-GB" sz="2400" dirty="0" smtClean="0"/>
          </a:p>
          <a:p>
            <a:pPr>
              <a:spcBef>
                <a:spcPts val="2000"/>
              </a:spcBef>
              <a:spcAft>
                <a:spcPts val="2000"/>
              </a:spcAft>
              <a:buFont typeface="Wingdings" panose="05000000000000000000" pitchFamily="2" charset="2"/>
              <a:buChar char="q"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693739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2722" y="3372118"/>
            <a:ext cx="6605683" cy="26769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Our approach: methodology 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25" y="973754"/>
            <a:ext cx="8226854" cy="4794422"/>
          </a:xfrm>
        </p:spPr>
        <p:txBody>
          <a:bodyPr/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b="1" dirty="0" smtClean="0"/>
              <a:t>General</a:t>
            </a:r>
            <a:r>
              <a:rPr lang="en-GB" dirty="0" smtClean="0"/>
              <a:t> method for applying formal verification: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b="1" dirty="0" smtClean="0"/>
              <a:t>Generate </a:t>
            </a:r>
            <a:r>
              <a:rPr lang="en-GB" dirty="0"/>
              <a:t>formal models </a:t>
            </a:r>
            <a:r>
              <a:rPr lang="en-GB" b="1" dirty="0" smtClean="0"/>
              <a:t>automatically </a:t>
            </a:r>
            <a:r>
              <a:rPr lang="en-GB" dirty="0" smtClean="0"/>
              <a:t>out of PLC code.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 smtClean="0"/>
              <a:t>Includes </a:t>
            </a:r>
            <a:r>
              <a:rPr lang="en-GB" b="1" dirty="0" smtClean="0"/>
              <a:t>several input PLC languages</a:t>
            </a:r>
            <a:br>
              <a:rPr lang="en-GB" b="1" dirty="0" smtClean="0"/>
            </a:br>
            <a:r>
              <a:rPr lang="en-GB" dirty="0" smtClean="0"/>
              <a:t>(IEC 61131-3: SFC, ST, IL, Ladder, FBD).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 smtClean="0"/>
              <a:t>Easy integration of </a:t>
            </a:r>
            <a:r>
              <a:rPr lang="en-GB" b="1" dirty="0" smtClean="0"/>
              <a:t>different formal verification </a:t>
            </a:r>
            <a:r>
              <a:rPr lang="en-GB" dirty="0" smtClean="0"/>
              <a:t>tools.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q"/>
            </a:pPr>
            <a:endParaRPr lang="en-GB" dirty="0" smtClean="0"/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q"/>
            </a:pPr>
            <a:endParaRPr lang="en-GB" dirty="0" smtClean="0"/>
          </a:p>
        </p:txBody>
      </p:sp>
      <p:sp>
        <p:nvSpPr>
          <p:cNvPr id="8" name="Oval 7"/>
          <p:cNvSpPr/>
          <p:nvPr/>
        </p:nvSpPr>
        <p:spPr>
          <a:xfrm>
            <a:off x="2718225" y="5259163"/>
            <a:ext cx="450000" cy="45000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9" name="Oval 8"/>
          <p:cNvSpPr/>
          <p:nvPr/>
        </p:nvSpPr>
        <p:spPr>
          <a:xfrm>
            <a:off x="3594394" y="3634366"/>
            <a:ext cx="450000" cy="45000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2</a:t>
            </a:r>
            <a:endParaRPr lang="en-GB" dirty="0"/>
          </a:p>
        </p:txBody>
      </p:sp>
      <p:sp>
        <p:nvSpPr>
          <p:cNvPr id="10" name="Oval 9"/>
          <p:cNvSpPr/>
          <p:nvPr/>
        </p:nvSpPr>
        <p:spPr>
          <a:xfrm>
            <a:off x="4245564" y="5824089"/>
            <a:ext cx="450000" cy="45000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3</a:t>
            </a:r>
            <a:endParaRPr lang="en-GB" dirty="0"/>
          </a:p>
        </p:txBody>
      </p:sp>
      <p:sp>
        <p:nvSpPr>
          <p:cNvPr id="11" name="Oval 10"/>
          <p:cNvSpPr/>
          <p:nvPr/>
        </p:nvSpPr>
        <p:spPr>
          <a:xfrm>
            <a:off x="7004214" y="3912538"/>
            <a:ext cx="450000" cy="45000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4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3168225" y="4137538"/>
            <a:ext cx="1302339" cy="1199775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123568" y="4634392"/>
            <a:ext cx="815546" cy="428368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Ladder</a:t>
            </a:r>
            <a:endParaRPr lang="en-GB" sz="1200" dirty="0"/>
          </a:p>
        </p:txBody>
      </p:sp>
      <p:sp>
        <p:nvSpPr>
          <p:cNvPr id="12" name="Rectangle 11"/>
          <p:cNvSpPr/>
          <p:nvPr/>
        </p:nvSpPr>
        <p:spPr>
          <a:xfrm>
            <a:off x="123568" y="5141594"/>
            <a:ext cx="815546" cy="428368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FBD</a:t>
            </a:r>
            <a:endParaRPr lang="en-GB" sz="1200" dirty="0"/>
          </a:p>
        </p:txBody>
      </p:sp>
      <p:cxnSp>
        <p:nvCxnSpPr>
          <p:cNvPr id="13" name="Straight Arrow Connector 12"/>
          <p:cNvCxnSpPr>
            <a:stCxn id="6" idx="3"/>
          </p:cNvCxnSpPr>
          <p:nvPr/>
        </p:nvCxnSpPr>
        <p:spPr>
          <a:xfrm>
            <a:off x="939114" y="4848576"/>
            <a:ext cx="626075" cy="11060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2" idx="3"/>
          </p:cNvCxnSpPr>
          <p:nvPr/>
        </p:nvCxnSpPr>
        <p:spPr>
          <a:xfrm flipV="1">
            <a:off x="939114" y="5085681"/>
            <a:ext cx="626075" cy="27009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993556" y="6391565"/>
            <a:ext cx="63197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i="1" dirty="0" smtClean="0"/>
              <a:t>PLC formal verification at CERN: </a:t>
            </a:r>
            <a:r>
              <a:rPr lang="en-GB" sz="1400" dirty="0" smtClean="0">
                <a:hlinkClick r:id="rId3"/>
              </a:rPr>
              <a:t>http://cern.ch/project-plc-formalmethods</a:t>
            </a:r>
            <a:r>
              <a:rPr lang="en-GB" sz="1400" dirty="0" smtClean="0"/>
              <a:t>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967568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4" grpId="0" animBg="1"/>
      <p:bldP spid="6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Model example</a:t>
            </a:r>
            <a:endParaRPr lang="en-GB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358051"/>
            <a:ext cx="7086600" cy="440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7256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Our approach: methodology overview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1" y="1021224"/>
            <a:ext cx="5802922" cy="5710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Oval 11"/>
          <p:cNvSpPr/>
          <p:nvPr/>
        </p:nvSpPr>
        <p:spPr>
          <a:xfrm>
            <a:off x="5575725" y="1478470"/>
            <a:ext cx="450000" cy="45000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13" name="Oval 12"/>
          <p:cNvSpPr/>
          <p:nvPr/>
        </p:nvSpPr>
        <p:spPr>
          <a:xfrm>
            <a:off x="5350725" y="3687538"/>
            <a:ext cx="450000" cy="45000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2</a:t>
            </a:r>
            <a:endParaRPr lang="en-GB" dirty="0"/>
          </a:p>
        </p:txBody>
      </p:sp>
      <p:sp>
        <p:nvSpPr>
          <p:cNvPr id="14" name="Oval 13"/>
          <p:cNvSpPr/>
          <p:nvPr/>
        </p:nvSpPr>
        <p:spPr>
          <a:xfrm>
            <a:off x="5916102" y="3687538"/>
            <a:ext cx="450000" cy="45000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3</a:t>
            </a:r>
            <a:endParaRPr lang="en-GB" dirty="0"/>
          </a:p>
        </p:txBody>
      </p:sp>
      <p:sp>
        <p:nvSpPr>
          <p:cNvPr id="15" name="Oval 14"/>
          <p:cNvSpPr/>
          <p:nvPr/>
        </p:nvSpPr>
        <p:spPr>
          <a:xfrm>
            <a:off x="5800725" y="5117084"/>
            <a:ext cx="450000" cy="45000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4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28598" y="2307858"/>
            <a:ext cx="25146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How can we be sure </a:t>
            </a:r>
            <a:r>
              <a:rPr lang="en-GB" dirty="0" smtClean="0"/>
              <a:t>that a </a:t>
            </a:r>
            <a:r>
              <a:rPr lang="en-GB" b="1" dirty="0" smtClean="0"/>
              <a:t>bug</a:t>
            </a:r>
            <a:r>
              <a:rPr lang="en-GB" dirty="0" smtClean="0"/>
              <a:t> found by this methodology </a:t>
            </a:r>
            <a:r>
              <a:rPr lang="en-GB" b="1" dirty="0" smtClean="0"/>
              <a:t>is real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228599" y="4133899"/>
            <a:ext cx="25146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We can </a:t>
            </a:r>
            <a:r>
              <a:rPr lang="en-GB" b="1" dirty="0" smtClean="0"/>
              <a:t>use the counterexample in the real system </a:t>
            </a:r>
            <a:r>
              <a:rPr lang="en-GB" dirty="0" smtClean="0"/>
              <a:t>and prove it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1747" y="1021224"/>
            <a:ext cx="24384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28597" y="1020293"/>
            <a:ext cx="25146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Traditional PLC program development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9495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7" grpId="0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Project status: CASE tool prototype</a:t>
            </a:r>
            <a:endParaRPr lang="en-GB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91" y="985461"/>
            <a:ext cx="8991600" cy="4805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64" y="988812"/>
            <a:ext cx="8991600" cy="47990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64" y="985461"/>
            <a:ext cx="8991600" cy="4805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64" y="985461"/>
            <a:ext cx="8991600" cy="4805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1993556" y="6391565"/>
            <a:ext cx="63197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i="1" dirty="0" smtClean="0"/>
              <a:t>PLC formal verification at CERN: </a:t>
            </a:r>
            <a:r>
              <a:rPr lang="en-GB" sz="1400" dirty="0" smtClean="0">
                <a:hlinkClick r:id="rId6"/>
              </a:rPr>
              <a:t>http://cern.ch/project-plc-formalmethods</a:t>
            </a:r>
            <a:r>
              <a:rPr lang="en-GB" sz="1400" dirty="0" smtClean="0"/>
              <a:t>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106021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Project status </a:t>
            </a:r>
            <a:r>
              <a:rPr lang="en-GB" dirty="0" smtClean="0"/>
              <a:t>&amp; 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25" y="973753"/>
            <a:ext cx="8226854" cy="5468235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 smtClean="0"/>
              <a:t>The methodology </a:t>
            </a:r>
            <a:r>
              <a:rPr lang="en-GB" b="1" dirty="0" smtClean="0"/>
              <a:t>has been applied </a:t>
            </a:r>
            <a:r>
              <a:rPr lang="en-GB" dirty="0" smtClean="0"/>
              <a:t>to PLC programs at </a:t>
            </a:r>
            <a:r>
              <a:rPr lang="en-GB" b="1" dirty="0" smtClean="0"/>
              <a:t>CERN</a:t>
            </a:r>
            <a:r>
              <a:rPr lang="en-GB" dirty="0" smtClean="0"/>
              <a:t>: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sz="1800" dirty="0" smtClean="0"/>
              <a:t>UNICOS library: </a:t>
            </a:r>
            <a:r>
              <a:rPr lang="en-GB" sz="1800" b="1" dirty="0" smtClean="0"/>
              <a:t>Bugs/discrepancies </a:t>
            </a:r>
            <a:r>
              <a:rPr lang="en-GB" sz="1800" b="1" dirty="0" smtClean="0"/>
              <a:t>have been found </a:t>
            </a:r>
            <a:r>
              <a:rPr lang="en-GB" sz="1800" dirty="0" smtClean="0"/>
              <a:t>in previously tested PLC programs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sz="1800" dirty="0" smtClean="0"/>
              <a:t>Full UNICOS applications: Cryogenic control system (QSDN)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sz="1800" b="1" dirty="0" smtClean="0"/>
              <a:t>Safety PLC programs</a:t>
            </a:r>
            <a:r>
              <a:rPr lang="en-GB" sz="1800" dirty="0" smtClean="0"/>
              <a:t>: SM18, FAIR, </a:t>
            </a:r>
            <a:r>
              <a:rPr lang="en-GB" sz="1800" dirty="0"/>
              <a:t>AWAKE (</a:t>
            </a:r>
            <a:r>
              <a:rPr lang="en-GB" sz="1800" i="1" dirty="0" smtClean="0"/>
              <a:t>THCPA01 paper</a:t>
            </a:r>
            <a:r>
              <a:rPr lang="en-GB" sz="1800" dirty="0" smtClean="0"/>
              <a:t>), ITER HIOC </a:t>
            </a:r>
            <a:r>
              <a:rPr lang="en-GB" sz="1800" dirty="0"/>
              <a:t>protocol </a:t>
            </a:r>
            <a:r>
              <a:rPr lang="en-GB" sz="1800" dirty="0" smtClean="0"/>
              <a:t>(</a:t>
            </a:r>
            <a:r>
              <a:rPr lang="en-GB" sz="1800" i="1" dirty="0" smtClean="0"/>
              <a:t>THPHA161 paper</a:t>
            </a:r>
            <a:r>
              <a:rPr lang="en-GB" sz="1800" dirty="0"/>
              <a:t>), </a:t>
            </a:r>
            <a:r>
              <a:rPr lang="en-GB" sz="1800" dirty="0" smtClean="0"/>
              <a:t>etc.</a:t>
            </a:r>
          </a:p>
          <a:p>
            <a:pPr lvl="1">
              <a:buFont typeface="Wingdings" panose="05000000000000000000" pitchFamily="2" charset="2"/>
              <a:buChar char="q"/>
            </a:pPr>
            <a:endParaRPr lang="en-GB" dirty="0"/>
          </a:p>
          <a:p>
            <a:pPr>
              <a:buFont typeface="Wingdings" panose="05000000000000000000" pitchFamily="2" charset="2"/>
              <a:buChar char="q"/>
            </a:pPr>
            <a:r>
              <a:rPr lang="en-GB" dirty="0" smtClean="0"/>
              <a:t>Future development &amp; research: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b="1" dirty="0" smtClean="0"/>
              <a:t>Production-ready CASE tool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More abstraction and reduction techniques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Control system specifications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93556" y="6391565"/>
            <a:ext cx="63197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i="1" dirty="0" smtClean="0"/>
              <a:t>PLC formal verification at CERN: </a:t>
            </a:r>
            <a:r>
              <a:rPr lang="en-GB" sz="1400" dirty="0" smtClean="0">
                <a:hlinkClick r:id="rId2"/>
              </a:rPr>
              <a:t>http://cern.ch/project-plc-formalmethods</a:t>
            </a:r>
            <a:r>
              <a:rPr lang="en-GB" sz="1400" dirty="0" smtClean="0"/>
              <a:t>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891455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Static Analysis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992090"/>
            <a:ext cx="8438972" cy="5199989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GB" sz="2200" b="1" dirty="0"/>
              <a:t>What is </a:t>
            </a:r>
            <a:r>
              <a:rPr lang="en-GB" sz="2200" b="1" dirty="0" smtClean="0"/>
              <a:t>it?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sz="1800" dirty="0" smtClean="0"/>
              <a:t>Technique </a:t>
            </a:r>
            <a:r>
              <a:rPr lang="en-GB" sz="1800" dirty="0"/>
              <a:t>that </a:t>
            </a:r>
            <a:r>
              <a:rPr lang="en-GB" sz="1800" b="1" dirty="0"/>
              <a:t>examines a program without  executing </a:t>
            </a:r>
            <a:r>
              <a:rPr lang="en-GB" sz="1800" b="1" dirty="0" smtClean="0"/>
              <a:t>it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sz="1800" dirty="0" smtClean="0"/>
              <a:t>Similar </a:t>
            </a:r>
            <a:r>
              <a:rPr lang="en-GB" sz="1800" dirty="0"/>
              <a:t>to </a:t>
            </a:r>
            <a:r>
              <a:rPr lang="en-GB" sz="1800" b="1" dirty="0"/>
              <a:t>code review </a:t>
            </a:r>
            <a:r>
              <a:rPr lang="en-GB" sz="1800" dirty="0"/>
              <a:t>or code comprehension performed by automated </a:t>
            </a:r>
            <a:r>
              <a:rPr lang="en-GB" sz="1800" dirty="0" smtClean="0"/>
              <a:t>tools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sz="1800" dirty="0" smtClean="0"/>
              <a:t>Good </a:t>
            </a:r>
            <a:r>
              <a:rPr lang="en-GB" sz="1800" dirty="0"/>
              <a:t>complement to testing and formal </a:t>
            </a:r>
            <a:r>
              <a:rPr lang="en-GB" sz="1800" dirty="0" smtClean="0"/>
              <a:t>verification</a:t>
            </a:r>
          </a:p>
          <a:p>
            <a:pPr lvl="2">
              <a:buFont typeface="Wingdings" panose="05000000000000000000" pitchFamily="2" charset="2"/>
              <a:buChar char="q"/>
            </a:pPr>
            <a:endParaRPr lang="en-GB" dirty="0"/>
          </a:p>
          <a:p>
            <a:pPr>
              <a:buFont typeface="Wingdings" panose="05000000000000000000" pitchFamily="2" charset="2"/>
              <a:buChar char="q"/>
            </a:pPr>
            <a:r>
              <a:rPr lang="en-GB" sz="2200" b="1" dirty="0"/>
              <a:t>Which </a:t>
            </a:r>
            <a:r>
              <a:rPr lang="en-GB" sz="2200" b="1" dirty="0" smtClean="0"/>
              <a:t>method?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sz="1800" dirty="0" smtClean="0"/>
              <a:t>Rule-based </a:t>
            </a:r>
            <a:r>
              <a:rPr lang="en-GB" sz="1800" b="1" dirty="0"/>
              <a:t>AST</a:t>
            </a:r>
            <a:r>
              <a:rPr lang="en-GB" sz="1800" dirty="0"/>
              <a:t> (Abstract Syntax Tree) </a:t>
            </a:r>
            <a:r>
              <a:rPr lang="en-GB" sz="1800" b="1" dirty="0"/>
              <a:t>analysis</a:t>
            </a:r>
            <a:r>
              <a:rPr lang="en-GB" sz="1800" dirty="0"/>
              <a:t>, </a:t>
            </a:r>
            <a:r>
              <a:rPr lang="en-GB" sz="1800" b="1" dirty="0"/>
              <a:t>control-flow </a:t>
            </a:r>
            <a:r>
              <a:rPr lang="en-GB" sz="1800" b="1" dirty="0" smtClean="0"/>
              <a:t>analysis</a:t>
            </a:r>
            <a:r>
              <a:rPr lang="en-GB" sz="1800" dirty="0" smtClean="0"/>
              <a:t>, data-flow </a:t>
            </a:r>
            <a:r>
              <a:rPr lang="en-GB" sz="1800" dirty="0"/>
              <a:t>analysis, call graph analysis, etc</a:t>
            </a:r>
            <a:r>
              <a:rPr lang="en-GB" sz="1800" dirty="0" smtClean="0"/>
              <a:t>.</a:t>
            </a:r>
          </a:p>
          <a:p>
            <a:pPr lvl="1">
              <a:buFont typeface="Wingdings" panose="05000000000000000000" pitchFamily="2" charset="2"/>
              <a:buChar char="q"/>
            </a:pPr>
            <a:endParaRPr lang="en-GB" sz="1800" dirty="0"/>
          </a:p>
          <a:p>
            <a:pPr>
              <a:buFont typeface="Wingdings" panose="05000000000000000000" pitchFamily="2" charset="2"/>
              <a:buChar char="q"/>
            </a:pPr>
            <a:r>
              <a:rPr lang="en-GB" sz="2200" b="1" dirty="0"/>
              <a:t>What can we detect? </a:t>
            </a:r>
            <a:endParaRPr lang="en-GB" sz="2200" b="1" dirty="0" smtClean="0"/>
          </a:p>
          <a:p>
            <a:pPr lvl="1">
              <a:buFont typeface="Wingdings" panose="05000000000000000000" pitchFamily="2" charset="2"/>
              <a:buChar char="q"/>
            </a:pPr>
            <a:r>
              <a:rPr lang="en-GB" sz="1800" dirty="0" smtClean="0"/>
              <a:t>Naming </a:t>
            </a:r>
            <a:r>
              <a:rPr lang="en-GB" sz="1800" dirty="0"/>
              <a:t>conventions violations, bad code smells (e.g. dead or duplicated code), </a:t>
            </a:r>
            <a:r>
              <a:rPr lang="en-GB" sz="1800" dirty="0" smtClean="0"/>
              <a:t>overcomplicated </a:t>
            </a:r>
            <a:r>
              <a:rPr lang="en-GB" sz="1800" dirty="0"/>
              <a:t>expressions, multitasking problems, etc.</a:t>
            </a:r>
            <a:endParaRPr lang="en-GB" sz="2200" dirty="0" smtClean="0"/>
          </a:p>
        </p:txBody>
      </p:sp>
    </p:spTree>
    <p:extLst>
      <p:ext uri="{BB962C8B-B14F-4D97-AF65-F5344CB8AC3E}">
        <p14:creationId xmlns:p14="http://schemas.microsoft.com/office/powerpoint/2010/main" val="3349194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Static Analysis in PLC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5599" y="1540476"/>
            <a:ext cx="6280723" cy="5059146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992090"/>
            <a:ext cx="8438972" cy="5199989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GB" sz="2200" dirty="0" smtClean="0"/>
              <a:t>UNICOS code guidelines?</a:t>
            </a:r>
          </a:p>
        </p:txBody>
      </p:sp>
    </p:spTree>
    <p:extLst>
      <p:ext uri="{BB962C8B-B14F-4D97-AF65-F5344CB8AC3E}">
        <p14:creationId xmlns:p14="http://schemas.microsoft.com/office/powerpoint/2010/main" val="2633292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Static Analysis for PLC programs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318054"/>
            <a:ext cx="8438972" cy="4874025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GB" sz="2000" b="1" dirty="0" smtClean="0"/>
              <a:t>Lack </a:t>
            </a:r>
            <a:r>
              <a:rPr lang="en-GB" sz="2000" b="1" dirty="0"/>
              <a:t>of Static PLC Code Analysis tools </a:t>
            </a:r>
            <a:r>
              <a:rPr lang="en-GB" sz="2000" dirty="0"/>
              <a:t>comparing with general purpose </a:t>
            </a:r>
            <a:r>
              <a:rPr lang="en-GB" sz="2000" dirty="0" smtClean="0"/>
              <a:t>programing languages</a:t>
            </a:r>
          </a:p>
          <a:p>
            <a:pPr marL="36576" indent="0">
              <a:buNone/>
            </a:pPr>
            <a:endParaRPr lang="en-GB" sz="20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GB" sz="2000" dirty="0" smtClean="0"/>
              <a:t>Several </a:t>
            </a:r>
            <a:r>
              <a:rPr lang="en-GB" sz="2000" dirty="0"/>
              <a:t>researchers and companies are working to bring static analysis to PLC programs </a:t>
            </a:r>
            <a:r>
              <a:rPr lang="en-GB" sz="2000" dirty="0" smtClean="0"/>
              <a:t>but </a:t>
            </a:r>
            <a:r>
              <a:rPr lang="en-GB" sz="2000" b="1" dirty="0"/>
              <a:t>still far from being a common practice in this </a:t>
            </a:r>
            <a:r>
              <a:rPr lang="en-GB" sz="2000" b="1" dirty="0" smtClean="0"/>
              <a:t>industry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2000" dirty="0"/>
          </a:p>
          <a:p>
            <a:pPr>
              <a:buFont typeface="Wingdings" panose="05000000000000000000" pitchFamily="2" charset="2"/>
              <a:buChar char="q"/>
            </a:pPr>
            <a:r>
              <a:rPr lang="en-GB" sz="2000" b="1" dirty="0" smtClean="0"/>
              <a:t>UNICOS </a:t>
            </a:r>
            <a:r>
              <a:rPr lang="en-GB" sz="2000" b="1" dirty="0"/>
              <a:t>specific code guidelines </a:t>
            </a:r>
            <a:r>
              <a:rPr lang="en-GB" sz="2000" dirty="0"/>
              <a:t>implies specific static analysis rules for our programs</a:t>
            </a: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3718339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Static Analysis in PLC</a:t>
            </a: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5401422"/>
              </p:ext>
            </p:extLst>
          </p:nvPr>
        </p:nvGraphicFramePr>
        <p:xfrm>
          <a:off x="457200" y="1621518"/>
          <a:ext cx="8438972" cy="431448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06858">
                  <a:extLst>
                    <a:ext uri="{9D8B030D-6E8A-4147-A177-3AD203B41FA5}">
                      <a16:colId xmlns:a16="http://schemas.microsoft.com/office/drawing/2014/main" val="2830056048"/>
                    </a:ext>
                  </a:extLst>
                </a:gridCol>
                <a:gridCol w="1834739">
                  <a:extLst>
                    <a:ext uri="{9D8B030D-6E8A-4147-A177-3AD203B41FA5}">
                      <a16:colId xmlns:a16="http://schemas.microsoft.com/office/drawing/2014/main" val="618240677"/>
                    </a:ext>
                  </a:extLst>
                </a:gridCol>
                <a:gridCol w="1310362">
                  <a:extLst>
                    <a:ext uri="{9D8B030D-6E8A-4147-A177-3AD203B41FA5}">
                      <a16:colId xmlns:a16="http://schemas.microsoft.com/office/drawing/2014/main" val="806094304"/>
                    </a:ext>
                  </a:extLst>
                </a:gridCol>
                <a:gridCol w="3687013">
                  <a:extLst>
                    <a:ext uri="{9D8B030D-6E8A-4147-A177-3AD203B41FA5}">
                      <a16:colId xmlns:a16="http://schemas.microsoft.com/office/drawing/2014/main" val="432710324"/>
                    </a:ext>
                  </a:extLst>
                </a:gridCol>
              </a:tblGrid>
              <a:tr h="75503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Tool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PLC language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SA method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Violations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7589997"/>
                  </a:ext>
                </a:extLst>
              </a:tr>
              <a:tr h="1402207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PLC Checker </a:t>
                      </a:r>
                      <a:r>
                        <a:rPr lang="en-US" sz="1200" b="0" dirty="0" smtClean="0"/>
                        <a:t>(</a:t>
                      </a:r>
                      <a:r>
                        <a:rPr lang="en-US" sz="1200" b="0" dirty="0" err="1" smtClean="0"/>
                        <a:t>Itris</a:t>
                      </a:r>
                      <a:r>
                        <a:rPr lang="en-US" sz="1200" b="0" dirty="0" smtClean="0"/>
                        <a:t> Automation)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Siemens Step7,PLCopen XML, </a:t>
                      </a:r>
                      <a:r>
                        <a:rPr kumimoji="0" lang="en-GB" sz="12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CoDeSys</a:t>
                      </a:r>
                      <a:r>
                        <a:rPr kumimoji="0" lang="en-GB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en-GB" sz="12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Scheinder</a:t>
                      </a:r>
                      <a:r>
                        <a:rPr kumimoji="0" lang="en-GB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-Electric Unity and Rockwell Automation RsLogix5000 etc.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AST</a:t>
                      </a:r>
                      <a:r>
                        <a:rPr lang="en-GB" sz="1200" baseline="0" dirty="0" smtClean="0"/>
                        <a:t> and control flow analysis (?)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naming rules, commenting rules, writing rules, structure rules, information utilities and options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7102086"/>
                  </a:ext>
                </a:extLst>
              </a:tr>
              <a:tr h="1186483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JKU </a:t>
                      </a:r>
                      <a:r>
                        <a:rPr lang="en-US" sz="1200" b="0" dirty="0" smtClean="0"/>
                        <a:t>(Johannes Kepler University &amp; </a:t>
                      </a:r>
                      <a:r>
                        <a:rPr lang="en-US" sz="1200" b="0" dirty="0" err="1" smtClean="0"/>
                        <a:t>Hagenberg</a:t>
                      </a:r>
                      <a:r>
                        <a:rPr lang="en-US" sz="1200" b="0" dirty="0" smtClean="0"/>
                        <a:t> and the ENGEL</a:t>
                      </a:r>
                    </a:p>
                    <a:p>
                      <a:pPr algn="ctr"/>
                      <a:r>
                        <a:rPr lang="en-US" sz="1200" b="0" dirty="0" smtClean="0"/>
                        <a:t>Austria GmbH)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Kemro</a:t>
                      </a:r>
                      <a:r>
                        <a:rPr kumimoji="0" lang="en-GB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language developed</a:t>
                      </a:r>
                    </a:p>
                    <a:p>
                      <a:pPr algn="ctr"/>
                      <a:r>
                        <a:rPr kumimoji="0" lang="en-GB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 KEBA AG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AST analysis, control flow and data flow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code metrics, naming conventions, program complexity and possible performance problems, bad code smells, architectural issues, incompatible configuration settings, multitasking problems and dynamic statement dependencies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1029913"/>
                  </a:ext>
                </a:extLst>
              </a:tr>
              <a:tr h="97075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ARCADE.PLC</a:t>
                      </a:r>
                      <a:r>
                        <a:rPr lang="en-US" sz="1200" dirty="0" smtClean="0"/>
                        <a:t> (Aachen</a:t>
                      </a:r>
                    </a:p>
                    <a:p>
                      <a:pPr algn="ctr"/>
                      <a:r>
                        <a:rPr lang="en-US" sz="1200" dirty="0" smtClean="0"/>
                        <a:t>University)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IEC 61131 ST</a:t>
                      </a:r>
                    </a:p>
                    <a:p>
                      <a:pPr algn="ctr"/>
                      <a:r>
                        <a:rPr kumimoji="0" lang="en-GB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IEC 61131 IL</a:t>
                      </a:r>
                    </a:p>
                    <a:p>
                      <a:pPr algn="ctr"/>
                      <a:r>
                        <a:rPr kumimoji="0" lang="en-GB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Siemens S7 AWL(STL)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Abstract interpretation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loss of precision in expressions, assignments required on specific cast, unused variables and output variables that were assigned more than once in the source code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803253"/>
                  </a:ext>
                </a:extLst>
              </a:tr>
            </a:tbl>
          </a:graphicData>
        </a:graphic>
      </p:graphicFrame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953735"/>
            <a:ext cx="8438972" cy="4874025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GB" sz="2000" dirty="0" smtClean="0"/>
              <a:t>Some relevant tools</a:t>
            </a:r>
          </a:p>
        </p:txBody>
      </p:sp>
    </p:spTree>
    <p:extLst>
      <p:ext uri="{BB962C8B-B14F-4D97-AF65-F5344CB8AC3E}">
        <p14:creationId xmlns:p14="http://schemas.microsoft.com/office/powerpoint/2010/main" val="2374285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87689"/>
            <a:ext cx="8226854" cy="940443"/>
          </a:xfrm>
        </p:spPr>
        <p:txBody>
          <a:bodyPr anchor="t" anchorCtr="0">
            <a:noAutofit/>
          </a:bodyPr>
          <a:lstStyle/>
          <a:p>
            <a:pPr algn="r"/>
            <a:r>
              <a:rPr lang="en-GB" dirty="0" smtClean="0"/>
              <a:t>Improving the quality of PLC programs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457199" y="4876379"/>
            <a:ext cx="5787082" cy="619170"/>
          </a:xfrm>
        </p:spPr>
        <p:txBody>
          <a:bodyPr>
            <a:noAutofit/>
          </a:bodyPr>
          <a:lstStyle/>
          <a:p>
            <a:r>
              <a:rPr lang="en-GB" sz="1800" dirty="0" smtClean="0"/>
              <a:t>PBCS </a:t>
            </a:r>
            <a:r>
              <a:rPr lang="en-GB" sz="1800" smtClean="0"/>
              <a:t>workshop - ICALEPCS </a:t>
            </a:r>
            <a:r>
              <a:rPr lang="en-GB" sz="1800" dirty="0" smtClean="0"/>
              <a:t>2017</a:t>
            </a:r>
          </a:p>
          <a:p>
            <a:r>
              <a:rPr lang="en-GB" sz="1800" dirty="0" smtClean="0"/>
              <a:t>06/10/2017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64236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Our solution: Extending </a:t>
            </a:r>
            <a:r>
              <a:rPr lang="en-GB" dirty="0" err="1" smtClean="0"/>
              <a:t>PLCverif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675" y="1279473"/>
            <a:ext cx="8438972" cy="5199989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GB" sz="2200" dirty="0" smtClean="0"/>
              <a:t>ICALEPCS 2017: </a:t>
            </a:r>
            <a:r>
              <a:rPr lang="en-GB" sz="2000" b="1" dirty="0" smtClean="0"/>
              <a:t>THPHA160 paper</a:t>
            </a:r>
            <a:endParaRPr lang="en-GB" sz="2200" b="1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sz="2200" dirty="0" smtClean="0"/>
              <a:t>Modular architecture of </a:t>
            </a:r>
            <a:r>
              <a:rPr lang="en-US" sz="2200" dirty="0" err="1" smtClean="0"/>
              <a:t>PLCverif</a:t>
            </a:r>
            <a:r>
              <a:rPr lang="en-US" sz="2200" dirty="0" smtClean="0"/>
              <a:t> </a:t>
            </a:r>
            <a:endParaRPr lang="en-GB" sz="2200" dirty="0"/>
          </a:p>
          <a:p>
            <a:pPr>
              <a:buFont typeface="Wingdings" panose="05000000000000000000" pitchFamily="2" charset="2"/>
              <a:buChar char="q"/>
            </a:pPr>
            <a:r>
              <a:rPr lang="en-GB" sz="2200" dirty="0" smtClean="0"/>
              <a:t>Integration of AST rule-based analysis</a:t>
            </a:r>
            <a:endParaRPr lang="en-US" sz="22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03" y="3499739"/>
            <a:ext cx="8460116" cy="1687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370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Project status &amp; Results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114010"/>
            <a:ext cx="8438972" cy="5199989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GB" sz="2200" dirty="0" smtClean="0"/>
              <a:t>Static analysis i</a:t>
            </a:r>
            <a:r>
              <a:rPr lang="en-GB" sz="2200" dirty="0" smtClean="0"/>
              <a:t>ntegrated </a:t>
            </a:r>
            <a:r>
              <a:rPr lang="en-GB" sz="2200" dirty="0" smtClean="0"/>
              <a:t>in </a:t>
            </a:r>
            <a:r>
              <a:rPr lang="en-GB" sz="2200" dirty="0" err="1" smtClean="0"/>
              <a:t>PLCverif</a:t>
            </a:r>
            <a:endParaRPr lang="en-GB" sz="2200" dirty="0" smtClean="0"/>
          </a:p>
          <a:p>
            <a:pPr>
              <a:buFont typeface="Wingdings" panose="05000000000000000000" pitchFamily="2" charset="2"/>
              <a:buChar char="q"/>
            </a:pPr>
            <a:endParaRPr lang="en-GB" sz="22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GB" sz="2200" dirty="0" smtClean="0"/>
              <a:t>Very </a:t>
            </a:r>
            <a:r>
              <a:rPr lang="en-GB" sz="2200" b="1" dirty="0" smtClean="0"/>
              <a:t>early stage </a:t>
            </a:r>
            <a:r>
              <a:rPr lang="en-GB" sz="2200" dirty="0" smtClean="0"/>
              <a:t>of the project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sz="1800" b="1" dirty="0" smtClean="0"/>
              <a:t>AST-based analysis 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sz="1800" dirty="0" smtClean="0"/>
              <a:t>Naming convention and </a:t>
            </a:r>
            <a:r>
              <a:rPr lang="en-GB" sz="1800" dirty="0">
                <a:solidFill>
                  <a:schemeClr val="dk1"/>
                </a:solidFill>
              </a:rPr>
              <a:t>bad code </a:t>
            </a:r>
            <a:r>
              <a:rPr lang="en-GB" sz="1800" dirty="0" smtClean="0">
                <a:solidFill>
                  <a:schemeClr val="dk1"/>
                </a:solidFill>
              </a:rPr>
              <a:t>smells </a:t>
            </a:r>
            <a:r>
              <a:rPr lang="en-GB" sz="1800" dirty="0" smtClean="0"/>
              <a:t>rules (some of them UNICOS specific rules)</a:t>
            </a:r>
          </a:p>
          <a:p>
            <a:pPr lvl="1">
              <a:buFont typeface="Wingdings" panose="05000000000000000000" pitchFamily="2" charset="2"/>
              <a:buChar char="q"/>
            </a:pPr>
            <a:endParaRPr lang="en-GB" sz="18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GB" sz="2200" dirty="0" smtClean="0"/>
              <a:t>Future work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sz="1800" dirty="0" smtClean="0"/>
              <a:t>More AST-based rules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sz="1800" dirty="0" smtClean="0"/>
              <a:t>Extend to other methods (e.g. control flow graph, call graph analysis, etc.)</a:t>
            </a:r>
          </a:p>
        </p:txBody>
      </p:sp>
    </p:spTree>
    <p:extLst>
      <p:ext uri="{BB962C8B-B14F-4D97-AF65-F5344CB8AC3E}">
        <p14:creationId xmlns:p14="http://schemas.microsoft.com/office/powerpoint/2010/main" val="3621498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927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 and 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2090"/>
            <a:ext cx="8438972" cy="5199989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GB" sz="2200" dirty="0" smtClean="0"/>
              <a:t>Model checking can be applied to PLC programs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sz="2200" b="1" dirty="0" smtClean="0"/>
              <a:t>Contribution → Difficulty can be hidden</a:t>
            </a:r>
            <a:r>
              <a:rPr lang="en-GB" sz="2200" dirty="0" smtClean="0"/>
              <a:t>: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Automated model generation, requirement patterns, automatic reduction techniques and counterexample analysis</a:t>
            </a:r>
            <a:endParaRPr lang="en-GB" dirty="0"/>
          </a:p>
          <a:p>
            <a:pPr>
              <a:buFont typeface="Wingdings" panose="05000000000000000000" pitchFamily="2" charset="2"/>
              <a:buChar char="q"/>
            </a:pPr>
            <a:r>
              <a:rPr lang="en-GB" sz="2200" dirty="0" smtClean="0"/>
              <a:t>We have </a:t>
            </a:r>
            <a:r>
              <a:rPr lang="en-GB" sz="2200" b="1" dirty="0" smtClean="0"/>
              <a:t>found discrepancies in our systems</a:t>
            </a:r>
            <a:r>
              <a:rPr lang="en-GB" sz="2200" dirty="0"/>
              <a:t>:</a:t>
            </a:r>
            <a:endParaRPr lang="en-GB" sz="2200" dirty="0" smtClean="0"/>
          </a:p>
          <a:p>
            <a:pPr lvl="2">
              <a:buFont typeface="Wingdings" panose="05000000000000000000" pitchFamily="2" charset="2"/>
              <a:buChar char="q"/>
            </a:pPr>
            <a:r>
              <a:rPr lang="en-GB" sz="2000" dirty="0"/>
              <a:t>I</a:t>
            </a:r>
            <a:r>
              <a:rPr lang="en-GB" sz="2000" dirty="0" smtClean="0"/>
              <a:t>ncomplete or incorrect </a:t>
            </a:r>
            <a:r>
              <a:rPr lang="en-GB" sz="2000" b="1" dirty="0" smtClean="0"/>
              <a:t>specification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GB" sz="2000" dirty="0"/>
              <a:t>M</a:t>
            </a:r>
            <a:r>
              <a:rPr lang="en-GB" sz="2000" dirty="0" smtClean="0"/>
              <a:t>istake in the </a:t>
            </a:r>
            <a:r>
              <a:rPr lang="en-GB" sz="2000" b="1" dirty="0" smtClean="0"/>
              <a:t>implementation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sz="2200" dirty="0" smtClean="0"/>
              <a:t>Bugs can be proved in the real systems (counterexample info)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sz="2200" dirty="0" smtClean="0"/>
              <a:t>Models are built out of the </a:t>
            </a:r>
            <a:r>
              <a:rPr lang="en-GB" sz="2200" b="1" dirty="0" smtClean="0"/>
              <a:t>PLC programs. </a:t>
            </a:r>
            <a:r>
              <a:rPr lang="en-GB" sz="2200" dirty="0" smtClean="0"/>
              <a:t>No standards for PLC program specification</a:t>
            </a:r>
            <a:endParaRPr lang="en-GB" sz="2200" b="1" dirty="0" smtClean="0"/>
          </a:p>
        </p:txBody>
      </p:sp>
    </p:spTree>
    <p:extLst>
      <p:ext uri="{BB962C8B-B14F-4D97-AF65-F5344CB8AC3E}">
        <p14:creationId xmlns:p14="http://schemas.microsoft.com/office/powerpoint/2010/main" val="37082718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AST </a:t>
            </a:r>
            <a:r>
              <a:rPr lang="en-GB" dirty="0" err="1" smtClean="0"/>
              <a:t>PLCverif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7624" y="845492"/>
            <a:ext cx="6252517" cy="6009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195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Testing vs. model checking</a:t>
            </a:r>
            <a:endParaRPr lang="en-GB" dirty="0"/>
          </a:p>
        </p:txBody>
      </p:sp>
      <p:pic>
        <p:nvPicPr>
          <p:cNvPr id="46" name="Picture 4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28129" y="782334"/>
            <a:ext cx="3910342" cy="1386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" name="TextBox 40"/>
          <p:cNvSpPr txBox="1"/>
          <p:nvPr/>
        </p:nvSpPr>
        <p:spPr>
          <a:xfrm>
            <a:off x="381000" y="2894660"/>
            <a:ext cx="8280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b="1" u="sng" dirty="0" smtClean="0"/>
              <a:t>Requirement</a:t>
            </a:r>
            <a:endParaRPr lang="en-GB" sz="2200" u="sng" dirty="0" smtClean="0"/>
          </a:p>
          <a:p>
            <a:pPr algn="ctr"/>
            <a:r>
              <a:rPr lang="en-GB" sz="2200" i="1" dirty="0" smtClean="0"/>
              <a:t>If </a:t>
            </a:r>
            <a:r>
              <a:rPr lang="en-GB" sz="2200" b="1" i="1" dirty="0" smtClean="0"/>
              <a:t>I0.0</a:t>
            </a:r>
            <a:r>
              <a:rPr lang="en-GB" sz="2200" i="1" dirty="0" smtClean="0"/>
              <a:t> is FALSE and </a:t>
            </a:r>
            <a:r>
              <a:rPr lang="en-GB" sz="2200" b="1" i="1" dirty="0" smtClean="0"/>
              <a:t>I0.1</a:t>
            </a:r>
            <a:r>
              <a:rPr lang="en-GB" sz="2200" i="1" dirty="0" smtClean="0"/>
              <a:t> is </a:t>
            </a:r>
            <a:r>
              <a:rPr lang="en-GB" sz="2200" i="1" dirty="0"/>
              <a:t>FALSE , </a:t>
            </a:r>
            <a:r>
              <a:rPr lang="en-GB" sz="2200" i="1" dirty="0" smtClean="0"/>
              <a:t>then </a:t>
            </a:r>
            <a:r>
              <a:rPr lang="en-GB" sz="2200" b="1" i="1" dirty="0" smtClean="0"/>
              <a:t>Q0.0</a:t>
            </a:r>
            <a:r>
              <a:rPr lang="en-GB" sz="2200" i="1" dirty="0" smtClean="0"/>
              <a:t> is </a:t>
            </a:r>
            <a:r>
              <a:rPr lang="en-GB" sz="2200" i="1" dirty="0"/>
              <a:t>FALSE </a:t>
            </a:r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177800" y="4214854"/>
            <a:ext cx="3657600" cy="156364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−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en-GB" dirty="0" smtClean="0"/>
              <a:t>(Incomplete) testing </a:t>
            </a:r>
            <a:r>
              <a:rPr lang="en-GB" b="1" dirty="0" smtClean="0"/>
              <a:t>may</a:t>
            </a:r>
            <a:r>
              <a:rPr lang="en-GB" dirty="0" smtClean="0"/>
              <a:t> answer that this property is correct.</a:t>
            </a:r>
          </a:p>
          <a:p>
            <a:pPr algn="ctr"/>
            <a:endParaRPr lang="en-GB" dirty="0" smtClean="0"/>
          </a:p>
          <a:p>
            <a:pPr algn="ctr"/>
            <a:endParaRPr lang="en-GB" dirty="0" smtClean="0"/>
          </a:p>
          <a:p>
            <a:pPr algn="ctr"/>
            <a:endParaRPr lang="en-GB" dirty="0" smtClean="0"/>
          </a:p>
          <a:p>
            <a:pPr algn="ctr"/>
            <a:endParaRPr lang="en-GB" dirty="0" smtClean="0"/>
          </a:p>
          <a:p>
            <a:pPr algn="ctr"/>
            <a:endParaRPr lang="en-GB" dirty="0"/>
          </a:p>
        </p:txBody>
      </p:sp>
      <p:sp>
        <p:nvSpPr>
          <p:cNvPr id="48" name="Content Placeholder 2"/>
          <p:cNvSpPr txBox="1">
            <a:spLocks/>
          </p:cNvSpPr>
          <p:nvPr/>
        </p:nvSpPr>
        <p:spPr>
          <a:xfrm>
            <a:off x="4128129" y="4214854"/>
            <a:ext cx="4787271" cy="1563645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−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en-GB" dirty="0" smtClean="0"/>
              <a:t>Model checking will answer that this property is </a:t>
            </a:r>
            <a:r>
              <a:rPr lang="en-GB" b="1" dirty="0" smtClean="0"/>
              <a:t>not</a:t>
            </a:r>
            <a:r>
              <a:rPr lang="en-GB" dirty="0" smtClean="0"/>
              <a:t> correct and it will provide a </a:t>
            </a:r>
            <a:r>
              <a:rPr lang="en-GB" b="1" dirty="0" smtClean="0"/>
              <a:t>counterexample</a:t>
            </a:r>
            <a:r>
              <a:rPr lang="en-GB" dirty="0" smtClean="0"/>
              <a:t>: Var1 == 1</a:t>
            </a:r>
          </a:p>
          <a:p>
            <a:pPr algn="ctr"/>
            <a:endParaRPr lang="en-GB" dirty="0" smtClean="0"/>
          </a:p>
          <a:p>
            <a:pPr algn="ctr"/>
            <a:endParaRPr lang="en-GB" dirty="0" smtClean="0"/>
          </a:p>
          <a:p>
            <a:pPr algn="ctr"/>
            <a:endParaRPr lang="en-GB" dirty="0" smtClean="0"/>
          </a:p>
          <a:p>
            <a:pPr algn="ctr"/>
            <a:endParaRPr lang="en-GB" dirty="0" smtClean="0"/>
          </a:p>
          <a:p>
            <a:pPr algn="ctr"/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019549" y="2168540"/>
            <a:ext cx="42841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chemeClr val="accent6"/>
                </a:solidFill>
              </a:rPr>
              <a:t>Q0.0 := (I0.0 AND I0.1) OR Var1</a:t>
            </a:r>
            <a:endParaRPr lang="en-GB" sz="2000" b="1" dirty="0">
              <a:solidFill>
                <a:schemeClr val="accent6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81000" y="4114800"/>
            <a:ext cx="3340100" cy="1663699"/>
          </a:xfrm>
          <a:prstGeom prst="rect">
            <a:avLst/>
          </a:prstGeom>
          <a:noFill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4222750" y="4114800"/>
            <a:ext cx="4692650" cy="1663699"/>
          </a:xfrm>
          <a:prstGeom prst="rect">
            <a:avLst/>
          </a:prstGeom>
          <a:noFill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3" descr="W:\Download\P_ST70_XX_06049P.png"/>
          <p:cNvPicPr>
            <a:picLocks noChangeAspect="1" noChangeArrowheads="1"/>
          </p:cNvPicPr>
          <p:nvPr/>
        </p:nvPicPr>
        <p:blipFill>
          <a:blip r:embed="rId4" cstate="print"/>
          <a:srcRect l="40952" b="13596"/>
          <a:stretch>
            <a:fillRect/>
          </a:stretch>
        </p:blipFill>
        <p:spPr bwMode="auto">
          <a:xfrm>
            <a:off x="970591" y="976435"/>
            <a:ext cx="1563367" cy="15075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660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7" grpId="0"/>
      <p:bldP spid="48" grpId="0"/>
      <p:bldP spid="3" grpId="0"/>
      <p:bldP spid="5" grpId="0" animBg="1"/>
      <p:bldP spid="1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Testing vs. model checking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3200" y="2489200"/>
            <a:ext cx="3911600" cy="3461385"/>
          </a:xfrm>
        </p:spPr>
        <p:txBody>
          <a:bodyPr>
            <a:normAutofit fontScale="92500"/>
          </a:bodyPr>
          <a:lstStyle/>
          <a:p>
            <a:pPr marL="36576" indent="0" algn="ctr">
              <a:buNone/>
            </a:pPr>
            <a:r>
              <a:rPr lang="en-GB" b="1" dirty="0" smtClean="0"/>
              <a:t>Testing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pPr marL="36576" indent="0">
              <a:buNone/>
            </a:pPr>
            <a:endParaRPr lang="en-GB" dirty="0"/>
          </a:p>
          <a:p>
            <a:pPr lvl="1"/>
            <a:r>
              <a:rPr lang="en-GB" dirty="0" smtClean="0"/>
              <a:t>Inputs are known,</a:t>
            </a:r>
            <a:br>
              <a:rPr lang="en-GB" dirty="0" smtClean="0"/>
            </a:br>
            <a:r>
              <a:rPr lang="en-GB" dirty="0" smtClean="0"/>
              <a:t>outputs are checked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114800" y="2489200"/>
            <a:ext cx="5029200" cy="3867150"/>
          </a:xfrm>
        </p:spPr>
        <p:txBody>
          <a:bodyPr>
            <a:normAutofit fontScale="92500"/>
          </a:bodyPr>
          <a:lstStyle/>
          <a:p>
            <a:pPr marL="36576" indent="0" algn="ctr">
              <a:buNone/>
            </a:pPr>
            <a:r>
              <a:rPr lang="en-GB" b="1" dirty="0" smtClean="0"/>
              <a:t>Model checking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pPr marL="448056" lvl="1" indent="0">
              <a:buNone/>
            </a:pPr>
            <a:endParaRPr lang="en-GB" dirty="0"/>
          </a:p>
          <a:p>
            <a:pPr lvl="1"/>
            <a:r>
              <a:rPr lang="en-GB" dirty="0" smtClean="0"/>
              <a:t>Usually: The possibility of an output combination is checked.</a:t>
            </a:r>
          </a:p>
          <a:p>
            <a:pPr lvl="1"/>
            <a:r>
              <a:rPr lang="en-GB" dirty="0" smtClean="0"/>
              <a:t>Can be used for other ways too.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grpSp>
        <p:nvGrpSpPr>
          <p:cNvPr id="46" name="Group 45"/>
          <p:cNvGrpSpPr/>
          <p:nvPr/>
        </p:nvGrpSpPr>
        <p:grpSpPr>
          <a:xfrm>
            <a:off x="5932087" y="2824163"/>
            <a:ext cx="1938867" cy="1936330"/>
            <a:chOff x="5131593" y="1882552"/>
            <a:chExt cx="1938867" cy="1936330"/>
          </a:xfrm>
        </p:grpSpPr>
        <p:grpSp>
          <p:nvGrpSpPr>
            <p:cNvPr id="41" name="Group 40"/>
            <p:cNvGrpSpPr/>
            <p:nvPr/>
          </p:nvGrpSpPr>
          <p:grpSpPr>
            <a:xfrm>
              <a:off x="5131593" y="2177520"/>
              <a:ext cx="1938867" cy="1641362"/>
              <a:chOff x="5131593" y="2177520"/>
              <a:chExt cx="1938867" cy="1641362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5131593" y="2177520"/>
                <a:ext cx="1938867" cy="1401499"/>
                <a:chOff x="1007533" y="2200275"/>
                <a:chExt cx="1938867" cy="1401499"/>
              </a:xfrm>
            </p:grpSpPr>
            <p:sp>
              <p:nvSpPr>
                <p:cNvPr id="22" name="Rectangle 21"/>
                <p:cNvSpPr/>
                <p:nvPr/>
              </p:nvSpPr>
              <p:spPr>
                <a:xfrm>
                  <a:off x="1007533" y="2456657"/>
                  <a:ext cx="1938867" cy="889000"/>
                </a:xfrm>
                <a:prstGeom prst="rect">
                  <a:avLst/>
                </a:prstGeom>
                <a:solidFill>
                  <a:schemeClr val="tx1">
                    <a:lumMod val="20000"/>
                    <a:lumOff val="80000"/>
                  </a:schemeClr>
                </a:solidFill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2800" dirty="0" smtClean="0"/>
                    <a:t>+</a:t>
                  </a:r>
                  <a:endParaRPr lang="en-GB" sz="2800" dirty="0"/>
                </a:p>
              </p:txBody>
            </p:sp>
            <p:grpSp>
              <p:nvGrpSpPr>
                <p:cNvPr id="23" name="Group 22"/>
                <p:cNvGrpSpPr/>
                <p:nvPr/>
              </p:nvGrpSpPr>
              <p:grpSpPr>
                <a:xfrm>
                  <a:off x="1167071" y="2200275"/>
                  <a:ext cx="605363" cy="383382"/>
                  <a:chOff x="1223963" y="2200275"/>
                  <a:chExt cx="605363" cy="383382"/>
                </a:xfrm>
              </p:grpSpPr>
              <p:sp>
                <p:nvSpPr>
                  <p:cNvPr id="32" name="Trapezoid 31"/>
                  <p:cNvSpPr/>
                  <p:nvPr/>
                </p:nvSpPr>
                <p:spPr>
                  <a:xfrm rot="10800000">
                    <a:off x="1276876" y="2276475"/>
                    <a:ext cx="448733" cy="247649"/>
                  </a:xfrm>
                  <a:prstGeom prst="trapezoid">
                    <a:avLst>
                      <a:gd name="adj" fmla="val 45000"/>
                    </a:avLst>
                  </a:prstGeom>
                  <a:solidFill>
                    <a:schemeClr val="tx1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3" name="Rectangle 32"/>
                  <p:cNvSpPr/>
                  <p:nvPr/>
                </p:nvSpPr>
                <p:spPr>
                  <a:xfrm>
                    <a:off x="1223963" y="2200275"/>
                    <a:ext cx="552450" cy="119063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4" name="Rectangle 33"/>
                  <p:cNvSpPr/>
                  <p:nvPr/>
                </p:nvSpPr>
                <p:spPr>
                  <a:xfrm>
                    <a:off x="1276876" y="2492904"/>
                    <a:ext cx="552450" cy="90753"/>
                  </a:xfrm>
                  <a:prstGeom prst="rect">
                    <a:avLst/>
                  </a:prstGeom>
                  <a:solidFill>
                    <a:schemeClr val="tx1">
                      <a:lumMod val="20000"/>
                      <a:lumOff val="80000"/>
                    </a:schemeClr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24" name="Group 23"/>
                <p:cNvGrpSpPr/>
                <p:nvPr/>
              </p:nvGrpSpPr>
              <p:grpSpPr>
                <a:xfrm>
                  <a:off x="2248180" y="2200275"/>
                  <a:ext cx="605363" cy="383382"/>
                  <a:chOff x="1223963" y="2200275"/>
                  <a:chExt cx="605363" cy="383382"/>
                </a:xfrm>
              </p:grpSpPr>
              <p:sp>
                <p:nvSpPr>
                  <p:cNvPr id="29" name="Trapezoid 28"/>
                  <p:cNvSpPr/>
                  <p:nvPr/>
                </p:nvSpPr>
                <p:spPr>
                  <a:xfrm rot="10800000">
                    <a:off x="1276876" y="2276476"/>
                    <a:ext cx="448733" cy="247648"/>
                  </a:xfrm>
                  <a:prstGeom prst="trapezoid">
                    <a:avLst>
                      <a:gd name="adj" fmla="val 45000"/>
                    </a:avLst>
                  </a:prstGeom>
                  <a:solidFill>
                    <a:schemeClr val="tx1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0" name="Rectangle 29"/>
                  <p:cNvSpPr/>
                  <p:nvPr/>
                </p:nvSpPr>
                <p:spPr>
                  <a:xfrm>
                    <a:off x="1223963" y="2200275"/>
                    <a:ext cx="552450" cy="119063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1" name="Rectangle 30"/>
                  <p:cNvSpPr/>
                  <p:nvPr/>
                </p:nvSpPr>
                <p:spPr>
                  <a:xfrm>
                    <a:off x="1276876" y="2492904"/>
                    <a:ext cx="552450" cy="90753"/>
                  </a:xfrm>
                  <a:prstGeom prst="rect">
                    <a:avLst/>
                  </a:prstGeom>
                  <a:solidFill>
                    <a:schemeClr val="tx1">
                      <a:lumMod val="20000"/>
                      <a:lumOff val="80000"/>
                    </a:schemeClr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25" name="Group 24"/>
                <p:cNvGrpSpPr/>
                <p:nvPr/>
              </p:nvGrpSpPr>
              <p:grpSpPr>
                <a:xfrm flipV="1">
                  <a:off x="1674285" y="3218392"/>
                  <a:ext cx="605363" cy="383382"/>
                  <a:chOff x="1223963" y="2200275"/>
                  <a:chExt cx="605363" cy="383382"/>
                </a:xfrm>
              </p:grpSpPr>
              <p:sp>
                <p:nvSpPr>
                  <p:cNvPr id="26" name="Trapezoid 25"/>
                  <p:cNvSpPr/>
                  <p:nvPr/>
                </p:nvSpPr>
                <p:spPr>
                  <a:xfrm rot="10800000">
                    <a:off x="1276876" y="2276476"/>
                    <a:ext cx="448733" cy="247650"/>
                  </a:xfrm>
                  <a:prstGeom prst="trapezoid">
                    <a:avLst>
                      <a:gd name="adj" fmla="val 45000"/>
                    </a:avLst>
                  </a:prstGeom>
                  <a:solidFill>
                    <a:schemeClr val="tx1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7" name="Rectangle 26"/>
                  <p:cNvSpPr/>
                  <p:nvPr/>
                </p:nvSpPr>
                <p:spPr>
                  <a:xfrm>
                    <a:off x="1223963" y="2200275"/>
                    <a:ext cx="552450" cy="119063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8" name="Rectangle 27"/>
                  <p:cNvSpPr/>
                  <p:nvPr/>
                </p:nvSpPr>
                <p:spPr>
                  <a:xfrm>
                    <a:off x="1276876" y="2489731"/>
                    <a:ext cx="552450" cy="93926"/>
                  </a:xfrm>
                  <a:prstGeom prst="rect">
                    <a:avLst/>
                  </a:prstGeom>
                  <a:solidFill>
                    <a:schemeClr val="tx1">
                      <a:lumMod val="20000"/>
                      <a:lumOff val="80000"/>
                    </a:schemeClr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sp>
            <p:nvSpPr>
              <p:cNvPr id="38" name="TextBox 37"/>
              <p:cNvSpPr txBox="1"/>
              <p:nvPr/>
            </p:nvSpPr>
            <p:spPr>
              <a:xfrm>
                <a:off x="5848641" y="3449550"/>
                <a:ext cx="45397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b="1" dirty="0" smtClean="0"/>
                  <a:t>- 3</a:t>
                </a:r>
                <a:endParaRPr lang="en-GB" b="1" dirty="0"/>
              </a:p>
            </p:txBody>
          </p:sp>
        </p:grpSp>
        <p:sp>
          <p:nvSpPr>
            <p:cNvPr id="39" name="TextBox 38"/>
            <p:cNvSpPr txBox="1"/>
            <p:nvPr/>
          </p:nvSpPr>
          <p:spPr>
            <a:xfrm>
              <a:off x="6486654" y="1883332"/>
              <a:ext cx="3257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?</a:t>
              </a:r>
              <a:endParaRPr lang="en-GB" b="1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404491" y="1882552"/>
              <a:ext cx="3257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?</a:t>
              </a:r>
              <a:endParaRPr lang="en-GB" b="1" dirty="0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186083" y="2958042"/>
            <a:ext cx="1938867" cy="1936975"/>
            <a:chOff x="1296193" y="2118810"/>
            <a:chExt cx="1938867" cy="1936975"/>
          </a:xfrm>
        </p:grpSpPr>
        <p:sp>
          <p:nvSpPr>
            <p:cNvPr id="35" name="TextBox 34"/>
            <p:cNvSpPr txBox="1"/>
            <p:nvPr/>
          </p:nvSpPr>
          <p:spPr>
            <a:xfrm>
              <a:off x="1576557" y="2131510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5</a:t>
              </a:r>
              <a:endParaRPr lang="en-GB" b="1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678297" y="2118810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3</a:t>
              </a:r>
              <a:endParaRPr lang="en-GB" b="1" dirty="0"/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1296193" y="2394479"/>
              <a:ext cx="1938867" cy="1661306"/>
              <a:chOff x="1296193" y="2102379"/>
              <a:chExt cx="1938867" cy="1661306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1296193" y="2102379"/>
                <a:ext cx="1938867" cy="1401499"/>
                <a:chOff x="1007533" y="2200275"/>
                <a:chExt cx="1938867" cy="1401499"/>
              </a:xfrm>
            </p:grpSpPr>
            <p:sp>
              <p:nvSpPr>
                <p:cNvPr id="6" name="Rectangle 5"/>
                <p:cNvSpPr/>
                <p:nvPr/>
              </p:nvSpPr>
              <p:spPr>
                <a:xfrm>
                  <a:off x="1007533" y="2456657"/>
                  <a:ext cx="1938867" cy="889000"/>
                </a:xfrm>
                <a:prstGeom prst="rect">
                  <a:avLst/>
                </a:prstGeom>
                <a:solidFill>
                  <a:schemeClr val="tx1">
                    <a:lumMod val="20000"/>
                    <a:lumOff val="80000"/>
                  </a:schemeClr>
                </a:solidFill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2800" dirty="0" smtClean="0"/>
                    <a:t>+</a:t>
                  </a:r>
                  <a:endParaRPr lang="en-GB" sz="2800" dirty="0"/>
                </a:p>
              </p:txBody>
            </p:sp>
            <p:grpSp>
              <p:nvGrpSpPr>
                <p:cNvPr id="10" name="Group 9"/>
                <p:cNvGrpSpPr/>
                <p:nvPr/>
              </p:nvGrpSpPr>
              <p:grpSpPr>
                <a:xfrm>
                  <a:off x="1167071" y="2200275"/>
                  <a:ext cx="605363" cy="383382"/>
                  <a:chOff x="1223963" y="2200275"/>
                  <a:chExt cx="605363" cy="383382"/>
                </a:xfrm>
              </p:grpSpPr>
              <p:sp>
                <p:nvSpPr>
                  <p:cNvPr id="7" name="Trapezoid 6"/>
                  <p:cNvSpPr/>
                  <p:nvPr/>
                </p:nvSpPr>
                <p:spPr>
                  <a:xfrm rot="10800000">
                    <a:off x="1276876" y="2276475"/>
                    <a:ext cx="448733" cy="247649"/>
                  </a:xfrm>
                  <a:prstGeom prst="trapezoid">
                    <a:avLst>
                      <a:gd name="adj" fmla="val 45000"/>
                    </a:avLst>
                  </a:prstGeom>
                  <a:solidFill>
                    <a:schemeClr val="tx1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8" name="Rectangle 7"/>
                  <p:cNvSpPr/>
                  <p:nvPr/>
                </p:nvSpPr>
                <p:spPr>
                  <a:xfrm>
                    <a:off x="1223963" y="2200275"/>
                    <a:ext cx="552450" cy="119063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9" name="Rectangle 8"/>
                  <p:cNvSpPr/>
                  <p:nvPr/>
                </p:nvSpPr>
                <p:spPr>
                  <a:xfrm>
                    <a:off x="1276876" y="2492904"/>
                    <a:ext cx="552450" cy="90753"/>
                  </a:xfrm>
                  <a:prstGeom prst="rect">
                    <a:avLst/>
                  </a:prstGeom>
                  <a:solidFill>
                    <a:schemeClr val="tx1">
                      <a:lumMod val="20000"/>
                      <a:lumOff val="80000"/>
                    </a:schemeClr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1" name="Group 10"/>
                <p:cNvGrpSpPr/>
                <p:nvPr/>
              </p:nvGrpSpPr>
              <p:grpSpPr>
                <a:xfrm>
                  <a:off x="2248180" y="2200275"/>
                  <a:ext cx="605363" cy="383382"/>
                  <a:chOff x="1223963" y="2200275"/>
                  <a:chExt cx="605363" cy="383382"/>
                </a:xfrm>
              </p:grpSpPr>
              <p:sp>
                <p:nvSpPr>
                  <p:cNvPr id="12" name="Trapezoid 11"/>
                  <p:cNvSpPr/>
                  <p:nvPr/>
                </p:nvSpPr>
                <p:spPr>
                  <a:xfrm rot="10800000">
                    <a:off x="1276876" y="2276476"/>
                    <a:ext cx="448733" cy="247648"/>
                  </a:xfrm>
                  <a:prstGeom prst="trapezoid">
                    <a:avLst>
                      <a:gd name="adj" fmla="val 45000"/>
                    </a:avLst>
                  </a:prstGeom>
                  <a:solidFill>
                    <a:schemeClr val="tx1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3" name="Rectangle 12"/>
                  <p:cNvSpPr/>
                  <p:nvPr/>
                </p:nvSpPr>
                <p:spPr>
                  <a:xfrm>
                    <a:off x="1223963" y="2200275"/>
                    <a:ext cx="552450" cy="119063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4" name="Rectangle 13"/>
                  <p:cNvSpPr/>
                  <p:nvPr/>
                </p:nvSpPr>
                <p:spPr>
                  <a:xfrm>
                    <a:off x="1276876" y="2492904"/>
                    <a:ext cx="552450" cy="90753"/>
                  </a:xfrm>
                  <a:prstGeom prst="rect">
                    <a:avLst/>
                  </a:prstGeom>
                  <a:solidFill>
                    <a:schemeClr val="tx1">
                      <a:lumMod val="20000"/>
                      <a:lumOff val="80000"/>
                    </a:schemeClr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5" name="Group 14"/>
                <p:cNvGrpSpPr/>
                <p:nvPr/>
              </p:nvGrpSpPr>
              <p:grpSpPr>
                <a:xfrm flipV="1">
                  <a:off x="1674285" y="3218392"/>
                  <a:ext cx="605363" cy="383382"/>
                  <a:chOff x="1223963" y="2200275"/>
                  <a:chExt cx="605363" cy="383382"/>
                </a:xfrm>
              </p:grpSpPr>
              <p:sp>
                <p:nvSpPr>
                  <p:cNvPr id="16" name="Trapezoid 15"/>
                  <p:cNvSpPr/>
                  <p:nvPr/>
                </p:nvSpPr>
                <p:spPr>
                  <a:xfrm rot="10800000">
                    <a:off x="1276876" y="2276476"/>
                    <a:ext cx="448733" cy="247650"/>
                  </a:xfrm>
                  <a:prstGeom prst="trapezoid">
                    <a:avLst>
                      <a:gd name="adj" fmla="val 45000"/>
                    </a:avLst>
                  </a:prstGeom>
                  <a:solidFill>
                    <a:schemeClr val="tx1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7" name="Rectangle 16"/>
                  <p:cNvSpPr/>
                  <p:nvPr/>
                </p:nvSpPr>
                <p:spPr>
                  <a:xfrm>
                    <a:off x="1223963" y="2200275"/>
                    <a:ext cx="552450" cy="119063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8" name="Rectangle 17"/>
                  <p:cNvSpPr/>
                  <p:nvPr/>
                </p:nvSpPr>
                <p:spPr>
                  <a:xfrm>
                    <a:off x="1276876" y="2489731"/>
                    <a:ext cx="552450" cy="93926"/>
                  </a:xfrm>
                  <a:prstGeom prst="rect">
                    <a:avLst/>
                  </a:prstGeom>
                  <a:solidFill>
                    <a:schemeClr val="tx1">
                      <a:lumMod val="20000"/>
                      <a:lumOff val="80000"/>
                    </a:schemeClr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sp>
            <p:nvSpPr>
              <p:cNvPr id="37" name="TextBox 36"/>
              <p:cNvSpPr txBox="1"/>
              <p:nvPr/>
            </p:nvSpPr>
            <p:spPr>
              <a:xfrm>
                <a:off x="2082717" y="3394353"/>
                <a:ext cx="3257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 smtClean="0"/>
                  <a:t>?</a:t>
                </a:r>
                <a:endParaRPr lang="en-GB" b="1" dirty="0"/>
              </a:p>
            </p:txBody>
          </p:sp>
          <p:cxnSp>
            <p:nvCxnSpPr>
              <p:cNvPr id="42" name="Straight Arrow Connector 41"/>
              <p:cNvCxnSpPr/>
              <p:nvPr/>
            </p:nvCxnSpPr>
            <p:spPr>
              <a:xfrm>
                <a:off x="1725878" y="2426229"/>
                <a:ext cx="335216" cy="266171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4" name="Straight Arrow Connector 43"/>
              <p:cNvCxnSpPr/>
              <p:nvPr/>
            </p:nvCxnSpPr>
            <p:spPr>
              <a:xfrm flipH="1">
                <a:off x="2481445" y="2434696"/>
                <a:ext cx="335216" cy="266171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5" name="Straight Arrow Connector 44"/>
              <p:cNvCxnSpPr/>
              <p:nvPr/>
            </p:nvCxnSpPr>
            <p:spPr>
              <a:xfrm>
                <a:off x="2254760" y="3023526"/>
                <a:ext cx="0" cy="160867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47" name="TextBox 46"/>
          <p:cNvSpPr txBox="1"/>
          <p:nvPr/>
        </p:nvSpPr>
        <p:spPr>
          <a:xfrm>
            <a:off x="330200" y="1028700"/>
            <a:ext cx="8229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/>
              <a:t>Model checking tools</a:t>
            </a:r>
            <a:r>
              <a:rPr lang="en-GB" sz="2200" dirty="0" smtClean="0"/>
              <a:t>: algorithms to check that a </a:t>
            </a:r>
            <a:r>
              <a:rPr lang="en-GB" sz="2200" b="1" dirty="0" smtClean="0"/>
              <a:t>global model </a:t>
            </a:r>
            <a:r>
              <a:rPr lang="en-GB" sz="2200" dirty="0" smtClean="0"/>
              <a:t>(hardware, software, process, etc.) meets given </a:t>
            </a:r>
            <a:r>
              <a:rPr lang="en-GB" sz="2200" b="1" dirty="0" smtClean="0"/>
              <a:t>requirements</a:t>
            </a:r>
            <a:r>
              <a:rPr lang="en-GB" sz="2200" dirty="0" smtClean="0"/>
              <a:t>.</a:t>
            </a:r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 e.g. </a:t>
            </a:r>
            <a:r>
              <a:rPr lang="en-GB" dirty="0" err="1" smtClean="0"/>
              <a:t>NuSMV</a:t>
            </a:r>
            <a:r>
              <a:rPr lang="en-GB" dirty="0" smtClean="0"/>
              <a:t>, UPPAAL, </a:t>
            </a:r>
            <a:r>
              <a:rPr lang="en-GB" dirty="0" err="1" smtClean="0"/>
              <a:t>Dfinder</a:t>
            </a:r>
            <a:r>
              <a:rPr lang="en-GB" dirty="0" smtClean="0"/>
              <a:t> (BIP), SPIN, KRONOS, etc.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5611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4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Model checking</a:t>
            </a:r>
            <a:endParaRPr lang="en-GB" dirty="0"/>
          </a:p>
        </p:txBody>
      </p:sp>
      <p:sp>
        <p:nvSpPr>
          <p:cNvPr id="3" name="CuadroTexto 2"/>
          <p:cNvSpPr txBox="1"/>
          <p:nvPr/>
        </p:nvSpPr>
        <p:spPr>
          <a:xfrm>
            <a:off x="209698" y="845492"/>
            <a:ext cx="8389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b="1" dirty="0" smtClean="0"/>
              <a:t>How to build the formal models?</a:t>
            </a:r>
          </a:p>
          <a:p>
            <a:r>
              <a:rPr lang="en-US" dirty="0" smtClean="0"/>
              <a:t>	Automata, Petri nets, Timed automata, …</a:t>
            </a:r>
            <a:endParaRPr lang="en-US" dirty="0"/>
          </a:p>
        </p:txBody>
      </p:sp>
      <p:sp>
        <p:nvSpPr>
          <p:cNvPr id="5" name="CuadroTexto 2"/>
          <p:cNvSpPr txBox="1"/>
          <p:nvPr/>
        </p:nvSpPr>
        <p:spPr>
          <a:xfrm>
            <a:off x="152400" y="1953100"/>
            <a:ext cx="87683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en-US" b="1" dirty="0" smtClean="0"/>
              <a:t>How to build the formal requirement?</a:t>
            </a:r>
          </a:p>
          <a:p>
            <a:r>
              <a:rPr lang="en-US" dirty="0" smtClean="0"/>
              <a:t>	Temporal Logic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 smtClean="0"/>
          </a:p>
        </p:txBody>
      </p:sp>
      <p:grpSp>
        <p:nvGrpSpPr>
          <p:cNvPr id="7" name="Group 6"/>
          <p:cNvGrpSpPr/>
          <p:nvPr/>
        </p:nvGrpSpPr>
        <p:grpSpPr>
          <a:xfrm>
            <a:off x="723583" y="2917073"/>
            <a:ext cx="7442200" cy="3060701"/>
            <a:chOff x="821267" y="1384299"/>
            <a:chExt cx="7442200" cy="3060701"/>
          </a:xfrm>
        </p:grpSpPr>
        <p:sp>
          <p:nvSpPr>
            <p:cNvPr id="8" name="Rectangle 7"/>
            <p:cNvSpPr/>
            <p:nvPr/>
          </p:nvSpPr>
          <p:spPr>
            <a:xfrm>
              <a:off x="821267" y="1384299"/>
              <a:ext cx="7442200" cy="3060701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en-GB" sz="2400" b="1" dirty="0" smtClean="0"/>
                <a:t>Temporal logic</a:t>
              </a:r>
              <a:endParaRPr lang="en-GB" sz="2400" b="1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973667" y="1866899"/>
              <a:ext cx="7112000" cy="90066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2400" b="1" dirty="0" smtClean="0">
                  <a:solidFill>
                    <a:schemeClr val="tx1"/>
                  </a:solidFill>
                </a:rPr>
                <a:t>Boolean logic</a:t>
              </a:r>
              <a:endParaRPr lang="en-GB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74800" y="2121237"/>
              <a:ext cx="176202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dirty="0" smtClean="0"/>
                <a:t>operators</a:t>
              </a:r>
            </a:p>
            <a:p>
              <a:pPr algn="ctr"/>
              <a:r>
                <a:rPr lang="en-GB" i="1" dirty="0" smtClean="0"/>
                <a:t>AND, OR, NOT</a:t>
              </a:r>
              <a:endParaRPr lang="en-GB" i="1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253709" y="2100407"/>
              <a:ext cx="260840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dirty="0" smtClean="0"/>
                <a:t>predicates</a:t>
              </a:r>
            </a:p>
            <a:p>
              <a:pPr algn="ctr"/>
              <a:r>
                <a:rPr lang="en-GB" i="1" dirty="0" smtClean="0"/>
                <a:t>input=TRUE, temp&gt;100</a:t>
              </a:r>
              <a:endParaRPr lang="en-GB" i="1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973667" y="2789767"/>
              <a:ext cx="711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/>
                <a:t>+</a:t>
              </a:r>
              <a:endParaRPr lang="en-GB" i="1" dirty="0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973667" y="3111499"/>
              <a:ext cx="7112000" cy="1129265"/>
              <a:chOff x="973667" y="3505199"/>
              <a:chExt cx="7112000" cy="1129265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973667" y="3505199"/>
                <a:ext cx="7112000" cy="112926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en-GB" sz="2400" b="1" dirty="0" smtClean="0">
                    <a:solidFill>
                      <a:schemeClr val="tx1"/>
                    </a:solidFill>
                  </a:rPr>
                  <a:t>Temporal operators</a:t>
                </a:r>
                <a:endParaRPr lang="en-GB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1227422" y="3979670"/>
                <a:ext cx="18133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b="1" i="1" dirty="0" smtClean="0"/>
                  <a:t>in the future …</a:t>
                </a:r>
                <a:endParaRPr lang="en-GB" i="1" dirty="0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3226233" y="4252433"/>
                <a:ext cx="12362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b="1" i="1" dirty="0" smtClean="0"/>
                  <a:t>always …</a:t>
                </a:r>
                <a:endParaRPr lang="en-GB" i="1" dirty="0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5070613" y="3993273"/>
                <a:ext cx="10182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b="1" i="1" dirty="0" smtClean="0"/>
                  <a:t>once …</a:t>
                </a:r>
                <a:endParaRPr lang="en-GB" i="1" dirty="0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6787788" y="4197168"/>
                <a:ext cx="90281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b="1" i="1" dirty="0" smtClean="0"/>
                  <a:t>until…</a:t>
                </a:r>
                <a:endParaRPr lang="en-GB" i="1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87394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Intermediate model (IM)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83425"/>
            <a:ext cx="8226854" cy="496118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GB" dirty="0" smtClean="0"/>
              <a:t>Automata-based formalism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b="1" dirty="0" smtClean="0"/>
              <a:t>Simple</a:t>
            </a:r>
            <a:r>
              <a:rPr lang="en-GB" dirty="0" smtClean="0"/>
              <a:t>: but strong enough to represent any PLC feature.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b="1" dirty="0" smtClean="0"/>
              <a:t>General</a:t>
            </a:r>
            <a:r>
              <a:rPr lang="en-GB" dirty="0" smtClean="0"/>
              <a:t> and close to the modelling language used by the verification tools.</a:t>
            </a:r>
            <a:endParaRPr lang="en-GB" dirty="0"/>
          </a:p>
          <a:p>
            <a:pPr>
              <a:buFont typeface="Wingdings" panose="05000000000000000000" pitchFamily="2" charset="2"/>
              <a:buChar char="q"/>
            </a:pPr>
            <a:endParaRPr lang="en-GB" dirty="0" smtClean="0"/>
          </a:p>
        </p:txBody>
      </p:sp>
      <p:pic>
        <p:nvPicPr>
          <p:cNvPr id="5" name="Picture 5" descr="C:\Repositories\Safety\ST_to_AutomataModels\documents\SpecificationMeeting\nfm2014_example_model_representation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81" t="4019" r="41487" b="2656"/>
          <a:stretch/>
        </p:blipFill>
        <p:spPr bwMode="auto">
          <a:xfrm>
            <a:off x="5026954" y="2623352"/>
            <a:ext cx="2129109" cy="28262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Object 5"/>
          <p:cNvGraphicFramePr>
            <a:graphicFrameLocks noChangeAspect="1"/>
          </p:cNvGraphicFramePr>
          <p:nvPr>
            <p:extLst/>
          </p:nvPr>
        </p:nvGraphicFramePr>
        <p:xfrm>
          <a:off x="1593850" y="3221968"/>
          <a:ext cx="2228850" cy="236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0" name="Equation" r:id="rId4" imgW="1485720" imgH="1346040" progId="Equation.3">
                  <p:embed/>
                </p:oleObj>
              </mc:Choice>
              <mc:Fallback>
                <p:oleObj name="Equation" r:id="rId4" imgW="1485720" imgH="1346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3850" y="3221968"/>
                        <a:ext cx="2228850" cy="2362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34921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 with the UNICOS library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36435"/>
            <a:ext cx="8226854" cy="4794422"/>
          </a:xfrm>
        </p:spPr>
        <p:txBody>
          <a:bodyPr/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 smtClean="0"/>
              <a:t>CERN PLC programs developed with the UNICOS Framework: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b="1" dirty="0" smtClean="0"/>
              <a:t>Library</a:t>
            </a:r>
            <a:r>
              <a:rPr lang="en-GB" dirty="0" smtClean="0"/>
              <a:t> of objects (representing the logic of real equipment)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Expressed in PLC code: </a:t>
            </a:r>
            <a:r>
              <a:rPr lang="en-GB" b="1" dirty="0" smtClean="0"/>
              <a:t>ST</a:t>
            </a:r>
            <a:r>
              <a:rPr lang="en-GB" dirty="0" smtClean="0"/>
              <a:t> language.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 smtClean="0"/>
              <a:t>Metrics of the PLC program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3762256"/>
              </p:ext>
            </p:extLst>
          </p:nvPr>
        </p:nvGraphicFramePr>
        <p:xfrm>
          <a:off x="1790700" y="3521766"/>
          <a:ext cx="5953760" cy="222366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100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436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946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Metric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OnOff</a:t>
                      </a:r>
                      <a:r>
                        <a:rPr lang="en-GB" baseline="0" dirty="0" smtClean="0"/>
                        <a:t> PLC code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Lines of code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600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Input variables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Output variables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Data types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Booleans, </a:t>
                      </a:r>
                      <a:r>
                        <a:rPr lang="en-GB" b="1" dirty="0" smtClean="0"/>
                        <a:t>integers</a:t>
                      </a:r>
                      <a:r>
                        <a:rPr lang="en-GB" dirty="0" smtClean="0"/>
                        <a:t>,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="1" baseline="0" dirty="0" smtClean="0"/>
                        <a:t>floats</a:t>
                      </a:r>
                      <a:r>
                        <a:rPr lang="en-GB" baseline="0" dirty="0" smtClean="0"/>
                        <a:t>, </a:t>
                      </a:r>
                      <a:r>
                        <a:rPr lang="en-GB" b="1" baseline="0" dirty="0" smtClean="0"/>
                        <a:t>time</a:t>
                      </a:r>
                      <a:r>
                        <a:rPr lang="en-GB" baseline="0" dirty="0" smtClean="0"/>
                        <a:t>, etc.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/>
                        <a:t>Timers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3064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345646" y="276224"/>
            <a:ext cx="8226854" cy="263951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b="1" i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329962" y="2485442"/>
            <a:ext cx="6072324" cy="353500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−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q"/>
            </a:pPr>
            <a:r>
              <a:rPr lang="en-GB" b="1" i="1" dirty="0" smtClean="0"/>
              <a:t>Model checking</a:t>
            </a:r>
          </a:p>
          <a:p>
            <a:pPr>
              <a:buFont typeface="Wingdings" panose="05000000000000000000" pitchFamily="2" charset="2"/>
              <a:buChar char="q"/>
            </a:pPr>
            <a:endParaRPr lang="en-GB" b="1" i="1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GB" b="1" i="1" dirty="0" smtClean="0"/>
              <a:t>Static analysis </a:t>
            </a:r>
          </a:p>
          <a:p>
            <a:pPr>
              <a:buFont typeface="Wingdings" panose="05000000000000000000" pitchFamily="2" charset="2"/>
              <a:buChar char="q"/>
            </a:pPr>
            <a:endParaRPr lang="en-GB" b="1" i="1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GB" b="1" i="1" dirty="0" smtClean="0"/>
              <a:t>Conclusions</a:t>
            </a:r>
          </a:p>
          <a:p>
            <a:pPr marL="36576" indent="0">
              <a:buNone/>
            </a:pPr>
            <a:endParaRPr lang="en-GB" dirty="0" smtClean="0"/>
          </a:p>
          <a:p>
            <a:pPr>
              <a:buFont typeface="Wingdings" panose="05000000000000000000" pitchFamily="2" charset="2"/>
              <a:buChar char="q"/>
            </a:pP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073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 with the UNICOS library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7985895"/>
              </p:ext>
            </p:extLst>
          </p:nvPr>
        </p:nvGraphicFramePr>
        <p:xfrm>
          <a:off x="665393" y="1033669"/>
          <a:ext cx="7813214" cy="376007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08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48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348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348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5442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Metric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Non-reduced </a:t>
                      </a:r>
                    </a:p>
                    <a:p>
                      <a:pPr algn="ctr"/>
                      <a:r>
                        <a:rPr lang="en-GB" sz="1800" dirty="0" smtClean="0"/>
                        <a:t>model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Reduced </a:t>
                      </a:r>
                    </a:p>
                    <a:p>
                      <a:pPr algn="ctr"/>
                      <a:r>
                        <a:rPr lang="en-GB" sz="1800" dirty="0" smtClean="0"/>
                        <a:t>model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Specific</a:t>
                      </a:r>
                    </a:p>
                    <a:p>
                      <a:pPr algn="ctr"/>
                      <a:r>
                        <a:rPr lang="en-GB" sz="1800" dirty="0" smtClean="0"/>
                        <a:t>Model *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5789"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Potential</a:t>
                      </a:r>
                      <a:r>
                        <a:rPr lang="en-GB" sz="2000" b="1" baseline="0" dirty="0" smtClean="0"/>
                        <a:t> state space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~10</a:t>
                      </a:r>
                      <a:r>
                        <a:rPr lang="en-GB" sz="2000" b="1" baseline="30000" dirty="0" smtClean="0"/>
                        <a:t>218</a:t>
                      </a:r>
                      <a:endParaRPr lang="en-GB" sz="2000" b="1" baseline="30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~10</a:t>
                      </a:r>
                      <a:r>
                        <a:rPr lang="en-GB" sz="2000" b="1" baseline="30000" dirty="0" smtClean="0"/>
                        <a:t>36</a:t>
                      </a:r>
                      <a:endParaRPr lang="en-GB" sz="2000" b="1" baseline="30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~10</a:t>
                      </a:r>
                      <a:r>
                        <a:rPr lang="en-GB" sz="2000" b="1" baseline="30000" dirty="0" smtClean="0"/>
                        <a:t>10</a:t>
                      </a:r>
                      <a:endParaRPr lang="en-GB" sz="2000" b="1" baseline="30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5789"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# Variables</a:t>
                      </a:r>
                      <a:endParaRPr lang="en-GB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255</a:t>
                      </a:r>
                      <a:endParaRPr lang="en-GB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118</a:t>
                      </a:r>
                      <a:endParaRPr lang="en-GB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33</a:t>
                      </a:r>
                      <a:endParaRPr lang="en-GB" sz="20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2628"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Generation</a:t>
                      </a:r>
                      <a:r>
                        <a:rPr lang="en-GB" sz="2000" b="1" baseline="0" dirty="0" smtClean="0"/>
                        <a:t> </a:t>
                      </a:r>
                      <a:endParaRPr lang="en-GB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0.3 s</a:t>
                      </a:r>
                      <a:endParaRPr lang="en-GB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11.3 s</a:t>
                      </a:r>
                      <a:endParaRPr lang="en-GB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12.6 s</a:t>
                      </a:r>
                      <a:endParaRPr lang="en-GB" sz="20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5789"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err="1" smtClean="0"/>
                        <a:t>NuSMV</a:t>
                      </a:r>
                      <a:r>
                        <a:rPr lang="en-GB" sz="2000" b="1" dirty="0" smtClean="0"/>
                        <a:t> Verification</a:t>
                      </a:r>
                      <a:br>
                        <a:rPr lang="en-GB" sz="2000" b="1" dirty="0" smtClean="0"/>
                      </a:br>
                      <a:r>
                        <a:rPr lang="en-GB" sz="2000" b="1" dirty="0" smtClean="0"/>
                        <a:t>(with </a:t>
                      </a:r>
                      <a:r>
                        <a:rPr lang="en-GB" sz="2000" b="1" dirty="0" err="1" smtClean="0"/>
                        <a:t>cex</a:t>
                      </a:r>
                      <a:r>
                        <a:rPr lang="en-GB" sz="2000" b="1" dirty="0" smtClean="0"/>
                        <a:t>.)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–</a:t>
                      </a:r>
                      <a:endParaRPr lang="en-GB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160.8</a:t>
                      </a:r>
                      <a:r>
                        <a:rPr lang="en-GB" sz="2000" b="1" baseline="0" dirty="0" smtClean="0"/>
                        <a:t> s</a:t>
                      </a:r>
                      <a:endParaRPr lang="en-GB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0.5 s</a:t>
                      </a:r>
                      <a:endParaRPr lang="en-GB" sz="20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66399" y="4883892"/>
            <a:ext cx="74905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74625" algn="l"/>
              </a:tabLst>
            </a:pPr>
            <a:r>
              <a:rPr lang="en-GB" dirty="0" smtClean="0"/>
              <a:t>* Based on a real requirement about the mode manager of the </a:t>
            </a:r>
            <a:br>
              <a:rPr lang="en-GB" dirty="0" smtClean="0"/>
            </a:br>
            <a:r>
              <a:rPr lang="en-GB" dirty="0" smtClean="0"/>
              <a:t>	</a:t>
            </a:r>
            <a:r>
              <a:rPr lang="en-GB" dirty="0" err="1" smtClean="0"/>
              <a:t>OnOff</a:t>
            </a:r>
            <a:r>
              <a:rPr lang="en-GB" dirty="0" smtClean="0"/>
              <a:t> object</a:t>
            </a:r>
          </a:p>
          <a:p>
            <a:pPr algn="ctr">
              <a:tabLst>
                <a:tab pos="174625" algn="l"/>
              </a:tabLst>
            </a:pPr>
            <a:r>
              <a:rPr lang="en-GB" dirty="0" smtClean="0"/>
              <a:t>Cone </a:t>
            </a:r>
            <a:r>
              <a:rPr lang="en-GB" dirty="0"/>
              <a:t>of Influence algorithm </a:t>
            </a:r>
            <a:endParaRPr lang="en-GB" dirty="0" smtClean="0"/>
          </a:p>
          <a:p>
            <a:pPr algn="ctr">
              <a:tabLst>
                <a:tab pos="174625" algn="l"/>
              </a:tabLst>
            </a:pPr>
            <a:r>
              <a:rPr lang="en-GB" dirty="0" smtClean="0"/>
              <a:t>(</a:t>
            </a:r>
            <a:r>
              <a:rPr lang="en-GB" b="1" dirty="0"/>
              <a:t>property preserving reduction techniques</a:t>
            </a:r>
            <a:r>
              <a:rPr lang="en-GB" dirty="0" smtClean="0"/>
              <a:t>)</a:t>
            </a:r>
            <a:endParaRPr lang="en-GB" b="1" dirty="0"/>
          </a:p>
        </p:txBody>
      </p:sp>
      <p:sp>
        <p:nvSpPr>
          <p:cNvPr id="3" name="Oval 2"/>
          <p:cNvSpPr/>
          <p:nvPr/>
        </p:nvSpPr>
        <p:spPr>
          <a:xfrm>
            <a:off x="3466419" y="1815053"/>
            <a:ext cx="1311965" cy="477078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6931317" y="1815053"/>
            <a:ext cx="1311965" cy="477078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6931317" y="4188955"/>
            <a:ext cx="1311965" cy="477078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3466419" y="4188955"/>
            <a:ext cx="1311965" cy="477078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9496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 animBg="1"/>
      <p:bldP spid="6" grpId="0" animBg="1"/>
      <p:bldP spid="7" grpId="0" animBg="1"/>
      <p:bldP spid="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Results with </a:t>
            </a:r>
            <a:r>
              <a:rPr lang="en-GB" dirty="0" smtClean="0"/>
              <a:t>an UNICOS control system</a:t>
            </a:r>
            <a:endParaRPr lang="en-GB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092" y="1811215"/>
            <a:ext cx="5224323" cy="3016361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3821103" y="1240430"/>
            <a:ext cx="2664070" cy="3780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QSDN control </a:t>
            </a:r>
            <a:r>
              <a:rPr lang="es-ES" b="1" dirty="0" err="1" smtClean="0"/>
              <a:t>system</a:t>
            </a:r>
            <a:endParaRPr lang="es-ES" b="1" dirty="0"/>
          </a:p>
        </p:txBody>
      </p:sp>
      <p:sp>
        <p:nvSpPr>
          <p:cNvPr id="4" name="CuadroTexto 3"/>
          <p:cNvSpPr txBox="1"/>
          <p:nvPr/>
        </p:nvSpPr>
        <p:spPr>
          <a:xfrm>
            <a:off x="5539154" y="2013438"/>
            <a:ext cx="32179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PLC </a:t>
            </a:r>
            <a:r>
              <a:rPr lang="es-ES" b="1" dirty="0" err="1" smtClean="0"/>
              <a:t>code</a:t>
            </a:r>
            <a:endParaRPr lang="es-ES" b="1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s-ES" dirty="0" smtClean="0"/>
              <a:t>110 </a:t>
            </a:r>
            <a:r>
              <a:rPr lang="es-ES" dirty="0" err="1" smtClean="0"/>
              <a:t>FBs</a:t>
            </a:r>
            <a:r>
              <a:rPr lang="es-ES" dirty="0" smtClean="0"/>
              <a:t> and </a:t>
            </a:r>
            <a:r>
              <a:rPr lang="es-ES" dirty="0" err="1" smtClean="0"/>
              <a:t>FCs</a:t>
            </a:r>
            <a:endParaRPr lang="es-ES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s-ES" dirty="0" smtClean="0"/>
              <a:t>17,500 </a:t>
            </a:r>
            <a:r>
              <a:rPr lang="es-ES" dirty="0" err="1" smtClean="0"/>
              <a:t>lines</a:t>
            </a:r>
            <a:r>
              <a:rPr lang="es-ES" dirty="0" smtClean="0"/>
              <a:t> of </a:t>
            </a:r>
            <a:r>
              <a:rPr lang="es-ES" dirty="0" err="1" smtClean="0"/>
              <a:t>code</a:t>
            </a:r>
            <a:endParaRPr lang="es-ES" dirty="0"/>
          </a:p>
        </p:txBody>
      </p:sp>
      <p:sp>
        <p:nvSpPr>
          <p:cNvPr id="7" name="CuadroTexto 6"/>
          <p:cNvSpPr txBox="1"/>
          <p:nvPr/>
        </p:nvSpPr>
        <p:spPr>
          <a:xfrm>
            <a:off x="5539154" y="3467099"/>
            <a:ext cx="32179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Formal </a:t>
            </a:r>
            <a:r>
              <a:rPr lang="es-ES" b="1" dirty="0" err="1" smtClean="0"/>
              <a:t>model</a:t>
            </a:r>
            <a:endParaRPr lang="es-ES" b="1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s-ES" dirty="0" smtClean="0"/>
              <a:t>302 </a:t>
            </a:r>
            <a:r>
              <a:rPr lang="es-ES" dirty="0" err="1" smtClean="0"/>
              <a:t>automata</a:t>
            </a:r>
            <a:endParaRPr lang="es-ES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s-ES" dirty="0" smtClean="0"/>
              <a:t>PSS = </a:t>
            </a:r>
            <a:r>
              <a:rPr lang="en-GB" b="1" dirty="0"/>
              <a:t>~</a:t>
            </a:r>
            <a:r>
              <a:rPr lang="en-GB" b="1" dirty="0" smtClean="0"/>
              <a:t>10</a:t>
            </a:r>
            <a:r>
              <a:rPr lang="en-GB" b="1" baseline="30000" dirty="0" smtClean="0"/>
              <a:t>31985</a:t>
            </a:r>
            <a:endParaRPr lang="en-GB" b="1" baseline="30000" dirty="0"/>
          </a:p>
        </p:txBody>
      </p:sp>
      <p:sp>
        <p:nvSpPr>
          <p:cNvPr id="8" name="CuadroTexto 7"/>
          <p:cNvSpPr txBox="1"/>
          <p:nvPr/>
        </p:nvSpPr>
        <p:spPr>
          <a:xfrm>
            <a:off x="1661748" y="5357907"/>
            <a:ext cx="5609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Goal</a:t>
            </a:r>
            <a:r>
              <a:rPr lang="en-US" dirty="0" smtClean="0"/>
              <a:t>: Verify the </a:t>
            </a:r>
            <a:r>
              <a:rPr lang="en-US" b="1" dirty="0" smtClean="0"/>
              <a:t>specific logic </a:t>
            </a:r>
            <a:r>
              <a:rPr lang="en-US" dirty="0" smtClean="0"/>
              <a:t>of the application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9196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096" y="773723"/>
            <a:ext cx="3615022" cy="5213838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6294" y="766363"/>
            <a:ext cx="2464636" cy="2402607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2091198" y="845492"/>
            <a:ext cx="24794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Example of a variable dependency graph</a:t>
            </a:r>
            <a:endParaRPr lang="en-US" dirty="0"/>
          </a:p>
        </p:txBody>
      </p:sp>
      <p:sp>
        <p:nvSpPr>
          <p:cNvPr id="9" name="CuadroTexto 8"/>
          <p:cNvSpPr txBox="1"/>
          <p:nvPr/>
        </p:nvSpPr>
        <p:spPr>
          <a:xfrm>
            <a:off x="3982915" y="1491823"/>
            <a:ext cx="24794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Reduced variable dependency graph</a:t>
            </a:r>
            <a:endParaRPr lang="en-US" dirty="0"/>
          </a:p>
        </p:txBody>
      </p:sp>
      <p:sp>
        <p:nvSpPr>
          <p:cNvPr id="12" name="CuadroTexto 11"/>
          <p:cNvSpPr txBox="1"/>
          <p:nvPr/>
        </p:nvSpPr>
        <p:spPr>
          <a:xfrm>
            <a:off x="3982915" y="6277708"/>
            <a:ext cx="506437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* Using </a:t>
            </a:r>
            <a:r>
              <a:rPr lang="en-US" sz="1400" b="1" dirty="0" smtClean="0"/>
              <a:t>property preserving </a:t>
            </a:r>
            <a:r>
              <a:rPr lang="en-US" sz="1400" dirty="0" smtClean="0"/>
              <a:t>reduction techniques</a:t>
            </a:r>
          </a:p>
          <a:p>
            <a:r>
              <a:rPr lang="en-US" sz="1400" dirty="0" smtClean="0"/>
              <a:t>** Using </a:t>
            </a:r>
            <a:r>
              <a:rPr lang="en-US" sz="1400" b="1" dirty="0" smtClean="0"/>
              <a:t>non-property preserving </a:t>
            </a:r>
            <a:r>
              <a:rPr lang="en-US" sz="1400" dirty="0" smtClean="0"/>
              <a:t>reduction techniques</a:t>
            </a:r>
          </a:p>
          <a:p>
            <a:endParaRPr lang="en-US" dirty="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457200" y="161723"/>
            <a:ext cx="8226854" cy="612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Results with an UNICOS control system</a:t>
            </a:r>
            <a:endParaRPr lang="en-GB" dirty="0"/>
          </a:p>
        </p:txBody>
      </p:sp>
      <p:graphicFrame>
        <p:nvGraphicFramePr>
          <p:cNvPr id="1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35473862"/>
              </p:ext>
            </p:extLst>
          </p:nvPr>
        </p:nvGraphicFramePr>
        <p:xfrm>
          <a:off x="4247546" y="3452746"/>
          <a:ext cx="4530408" cy="260455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163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35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90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115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82274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Metric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Non-reduced </a:t>
                      </a:r>
                    </a:p>
                    <a:p>
                      <a:pPr algn="ctr"/>
                      <a:r>
                        <a:rPr lang="en-GB" sz="1400" dirty="0" smtClean="0"/>
                        <a:t>model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Reduced </a:t>
                      </a:r>
                    </a:p>
                    <a:p>
                      <a:pPr algn="ctr"/>
                      <a:r>
                        <a:rPr lang="en-GB" sz="1400" dirty="0" smtClean="0"/>
                        <a:t>Model*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Abstract</a:t>
                      </a:r>
                    </a:p>
                    <a:p>
                      <a:pPr algn="ctr"/>
                      <a:r>
                        <a:rPr lang="en-GB" sz="1400" dirty="0" smtClean="0"/>
                        <a:t>Model **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4809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PSS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~10</a:t>
                      </a:r>
                      <a:r>
                        <a:rPr lang="en-GB" sz="1400" b="1" baseline="30000" dirty="0" smtClean="0"/>
                        <a:t>31985</a:t>
                      </a:r>
                      <a:endParaRPr lang="en-GB" sz="1400" b="1" baseline="30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~10</a:t>
                      </a:r>
                      <a:r>
                        <a:rPr lang="en-GB" sz="1400" b="1" baseline="30000" dirty="0" smtClean="0"/>
                        <a:t>5048</a:t>
                      </a:r>
                      <a:endParaRPr lang="en-GB" sz="1400" b="1" baseline="30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~10</a:t>
                      </a:r>
                      <a:r>
                        <a:rPr lang="en-GB" sz="1400" b="1" baseline="30000" dirty="0" smtClean="0"/>
                        <a:t>13</a:t>
                      </a:r>
                      <a:endParaRPr lang="en-GB" sz="1400" b="1" baseline="30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4784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# Variables</a:t>
                      </a:r>
                      <a:endParaRPr lang="en-GB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31,402</a:t>
                      </a:r>
                      <a:endParaRPr lang="en-GB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3757</a:t>
                      </a:r>
                      <a:endParaRPr lang="en-GB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20</a:t>
                      </a:r>
                      <a:endParaRPr lang="en-GB" sz="14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9816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Generation</a:t>
                      </a:r>
                      <a:r>
                        <a:rPr lang="en-GB" sz="1400" b="1" baseline="0" dirty="0" smtClean="0"/>
                        <a:t> </a:t>
                      </a:r>
                      <a:endParaRPr lang="en-GB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4.2 s</a:t>
                      </a:r>
                      <a:endParaRPr lang="en-GB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15.3 s</a:t>
                      </a:r>
                      <a:endParaRPr lang="en-GB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5.4 s</a:t>
                      </a:r>
                      <a:endParaRPr lang="en-GB" sz="14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699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 smtClean="0"/>
                        <a:t>NuSMV</a:t>
                      </a:r>
                      <a:r>
                        <a:rPr lang="en-GB" sz="1400" b="1" dirty="0" smtClean="0"/>
                        <a:t> </a:t>
                      </a:r>
                    </a:p>
                    <a:p>
                      <a:pPr algn="ctr"/>
                      <a:r>
                        <a:rPr lang="en-GB" sz="1400" b="1" dirty="0" smtClean="0"/>
                        <a:t>Verification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–</a:t>
                      </a:r>
                      <a:endParaRPr lang="en-GB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–</a:t>
                      </a:r>
                      <a:endParaRPr lang="en-GB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0.25 s</a:t>
                      </a:r>
                      <a:endParaRPr lang="en-GB" sz="14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0659531"/>
              </p:ext>
            </p:extLst>
          </p:nvPr>
        </p:nvGraphicFramePr>
        <p:xfrm>
          <a:off x="4247546" y="3445006"/>
          <a:ext cx="3618865" cy="261229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163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35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90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Metric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Non-reduced </a:t>
                      </a:r>
                    </a:p>
                    <a:p>
                      <a:pPr algn="ctr"/>
                      <a:r>
                        <a:rPr lang="en-GB" sz="1400" dirty="0" smtClean="0"/>
                        <a:t>model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Reduced </a:t>
                      </a:r>
                    </a:p>
                    <a:p>
                      <a:pPr algn="ctr"/>
                      <a:r>
                        <a:rPr lang="en-GB" sz="1400" dirty="0" smtClean="0"/>
                        <a:t>Model*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6016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PSS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~10</a:t>
                      </a:r>
                      <a:r>
                        <a:rPr lang="en-GB" sz="1400" b="1" baseline="30000" dirty="0" smtClean="0"/>
                        <a:t>31985</a:t>
                      </a:r>
                      <a:endParaRPr lang="en-GB" sz="1400" b="1" baseline="30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~10</a:t>
                      </a:r>
                      <a:r>
                        <a:rPr lang="en-GB" sz="1400" b="1" baseline="30000" dirty="0" smtClean="0"/>
                        <a:t>5048</a:t>
                      </a:r>
                      <a:endParaRPr lang="en-GB" sz="1400" b="1" baseline="30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237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# Variables</a:t>
                      </a:r>
                      <a:endParaRPr lang="en-GB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31,402</a:t>
                      </a:r>
                      <a:endParaRPr lang="en-GB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3757</a:t>
                      </a:r>
                      <a:endParaRPr lang="en-GB" sz="14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5461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Generation</a:t>
                      </a:r>
                      <a:r>
                        <a:rPr lang="en-GB" sz="1400" b="1" baseline="0" dirty="0" smtClean="0"/>
                        <a:t> </a:t>
                      </a:r>
                      <a:endParaRPr lang="en-GB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4.2 s</a:t>
                      </a:r>
                      <a:endParaRPr lang="en-GB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15.3 s</a:t>
                      </a:r>
                      <a:endParaRPr lang="en-GB" sz="14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0292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 smtClean="0"/>
                        <a:t>NuSMV</a:t>
                      </a:r>
                      <a:r>
                        <a:rPr lang="en-GB" sz="1400" b="1" dirty="0" smtClean="0"/>
                        <a:t> </a:t>
                      </a:r>
                    </a:p>
                    <a:p>
                      <a:pPr algn="ctr"/>
                      <a:r>
                        <a:rPr lang="en-GB" sz="1400" b="1" dirty="0" smtClean="0"/>
                        <a:t>Verification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–</a:t>
                      </a:r>
                      <a:endParaRPr lang="en-GB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–</a:t>
                      </a:r>
                      <a:endParaRPr lang="en-GB" sz="14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Elipse 3"/>
          <p:cNvSpPr/>
          <p:nvPr/>
        </p:nvSpPr>
        <p:spPr>
          <a:xfrm>
            <a:off x="5660033" y="3979953"/>
            <a:ext cx="914400" cy="386861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Elipse 9"/>
          <p:cNvSpPr/>
          <p:nvPr/>
        </p:nvSpPr>
        <p:spPr>
          <a:xfrm>
            <a:off x="6889582" y="3979953"/>
            <a:ext cx="914400" cy="386861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Elipse 12"/>
          <p:cNvSpPr/>
          <p:nvPr/>
        </p:nvSpPr>
        <p:spPr>
          <a:xfrm>
            <a:off x="7850033" y="5573541"/>
            <a:ext cx="914400" cy="386861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Elipse 10"/>
          <p:cNvSpPr/>
          <p:nvPr/>
        </p:nvSpPr>
        <p:spPr>
          <a:xfrm>
            <a:off x="7866411" y="3982996"/>
            <a:ext cx="914400" cy="386861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CuadroTexto 15"/>
          <p:cNvSpPr txBox="1"/>
          <p:nvPr/>
        </p:nvSpPr>
        <p:spPr>
          <a:xfrm>
            <a:off x="2588070" y="2213149"/>
            <a:ext cx="26345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/>
              <a:t>Safety </a:t>
            </a:r>
            <a:r>
              <a:rPr lang="es-ES" sz="1400" b="1" dirty="0" err="1" smtClean="0"/>
              <a:t>req</a:t>
            </a:r>
            <a:r>
              <a:rPr lang="es-ES" sz="1400" b="1" dirty="0" smtClean="0"/>
              <a:t>.</a:t>
            </a:r>
          </a:p>
          <a:p>
            <a:pPr algn="ctr"/>
            <a:r>
              <a:rPr lang="es-ES" sz="1400" dirty="0" err="1" smtClean="0"/>
              <a:t>If</a:t>
            </a:r>
            <a:r>
              <a:rPr lang="es-ES" sz="1400" dirty="0" smtClean="0"/>
              <a:t> </a:t>
            </a:r>
            <a:r>
              <a:rPr lang="es-ES" sz="1400" dirty="0" err="1" smtClean="0"/>
              <a:t>Seq.Stop.x</a:t>
            </a:r>
            <a:r>
              <a:rPr lang="es-ES" sz="1400" dirty="0" smtClean="0"/>
              <a:t> → Valve1.AuOffR</a:t>
            </a:r>
            <a:endParaRPr lang="es-ES" sz="1400" dirty="0"/>
          </a:p>
        </p:txBody>
      </p:sp>
    </p:spTree>
    <p:extLst>
      <p:ext uri="{BB962C8B-B14F-4D97-AF65-F5344CB8AC3E}">
        <p14:creationId xmlns:p14="http://schemas.microsoft.com/office/powerpoint/2010/main" val="895371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4" grpId="0" animBg="1"/>
      <p:bldP spid="10" grpId="0" animBg="1"/>
      <p:bldP spid="13" grpId="0" animBg="1"/>
      <p:bldP spid="11" grpId="0" animBg="1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Context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000" b="98000" l="10000" r="99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48182" y="1378253"/>
            <a:ext cx="958945" cy="989863"/>
          </a:xfrm>
          <a:prstGeom prst="rect">
            <a:avLst/>
          </a:prstGeom>
        </p:spPr>
      </p:pic>
      <p:pic>
        <p:nvPicPr>
          <p:cNvPr id="3074" name="Picture 2" descr="https://encrypted-tbn2.gstatic.com/images?q=tbn:ANd9GcQ9FebNhCEyBXX9drQ81yA3ebUlfM20epJ91gy1BUyhAaLVlO_7C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4349" y="1599713"/>
            <a:ext cx="1126362" cy="689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031846"/>
            <a:ext cx="8226854" cy="496118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GB" sz="1900" dirty="0" smtClean="0"/>
              <a:t>BE-ICS group: Industrial Control and Safety.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sz="1900" b="1" dirty="0" smtClean="0"/>
              <a:t>PLC</a:t>
            </a:r>
            <a:r>
              <a:rPr lang="en-GB" sz="1900" dirty="0" smtClean="0"/>
              <a:t> control systems: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sz="1900" b="1" dirty="0" smtClean="0"/>
              <a:t>Standard and Safety</a:t>
            </a:r>
            <a:r>
              <a:rPr lang="en-GB" sz="1900" dirty="0" smtClean="0"/>
              <a:t> Instrumented Systems.</a:t>
            </a:r>
          </a:p>
          <a:p>
            <a:pPr marL="36576" indent="0">
              <a:buNone/>
            </a:pPr>
            <a:endParaRPr lang="en-GB" sz="1900" dirty="0"/>
          </a:p>
          <a:p>
            <a:pPr>
              <a:buFont typeface="Wingdings" panose="05000000000000000000" pitchFamily="2" charset="2"/>
              <a:buChar char="q"/>
            </a:pPr>
            <a:r>
              <a:rPr lang="en-GB" sz="1900" b="1" dirty="0" smtClean="0"/>
              <a:t>How can we guarantee that the PLC code is compliant with the specifications?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1900" b="1" dirty="0"/>
          </a:p>
          <a:p>
            <a:pPr>
              <a:buFont typeface="Wingdings" panose="05000000000000000000" pitchFamily="2" charset="2"/>
              <a:buChar char="q"/>
            </a:pPr>
            <a:endParaRPr lang="en-GB" sz="1900" b="1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GB" sz="1900" dirty="0" smtClean="0"/>
              <a:t>Before: </a:t>
            </a:r>
            <a:r>
              <a:rPr lang="en-GB" sz="1900" dirty="0"/>
              <a:t>manual and automated </a:t>
            </a:r>
            <a:r>
              <a:rPr lang="en-GB" sz="1900" b="1" dirty="0"/>
              <a:t>testing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sz="1900" dirty="0"/>
              <a:t>Useful, but not efficient for every type of </a:t>
            </a:r>
            <a:r>
              <a:rPr lang="en-GB" sz="1900" dirty="0" smtClean="0"/>
              <a:t>requirements.</a:t>
            </a:r>
            <a:endParaRPr lang="en-GB" sz="1900" dirty="0"/>
          </a:p>
          <a:p>
            <a:pPr lvl="1">
              <a:buFont typeface="Wingdings" panose="05000000000000000000" pitchFamily="2" charset="2"/>
              <a:buChar char="q"/>
            </a:pPr>
            <a:r>
              <a:rPr lang="en-GB" sz="1900" dirty="0"/>
              <a:t>Difficult to test </a:t>
            </a:r>
            <a:r>
              <a:rPr lang="en-GB" sz="1900" b="1" dirty="0"/>
              <a:t>safety</a:t>
            </a:r>
            <a:r>
              <a:rPr lang="en-GB" sz="1900" dirty="0"/>
              <a:t> requirements</a:t>
            </a:r>
            <a:r>
              <a:rPr lang="en-GB" sz="1900" dirty="0" smtClean="0"/>
              <a:t>:</a:t>
            </a:r>
            <a:br>
              <a:rPr lang="en-GB" sz="1900" dirty="0" smtClean="0"/>
            </a:br>
            <a:r>
              <a:rPr lang="en-GB" sz="1900" dirty="0" smtClean="0"/>
              <a:t>		</a:t>
            </a:r>
            <a:r>
              <a:rPr lang="en-GB" sz="1900" i="1" dirty="0" smtClean="0"/>
              <a:t>“</a:t>
            </a:r>
            <a:r>
              <a:rPr lang="en-GB" sz="1900" i="1" dirty="0"/>
              <a:t>if out1 is true, out2 should be false</a:t>
            </a:r>
            <a:r>
              <a:rPr lang="en-GB" sz="1900" i="1" dirty="0" smtClean="0"/>
              <a:t>”</a:t>
            </a:r>
            <a:endParaRPr lang="en-GB" sz="1900" b="1" dirty="0" smtClean="0"/>
          </a:p>
          <a:p>
            <a:pPr>
              <a:buFont typeface="Wingdings" panose="05000000000000000000" pitchFamily="2" charset="2"/>
              <a:buChar char="q"/>
            </a:pPr>
            <a:endParaRPr lang="en-GB" dirty="0"/>
          </a:p>
        </p:txBody>
      </p:sp>
      <p:grpSp>
        <p:nvGrpSpPr>
          <p:cNvPr id="7" name="Group 21"/>
          <p:cNvGrpSpPr/>
          <p:nvPr/>
        </p:nvGrpSpPr>
        <p:grpSpPr>
          <a:xfrm>
            <a:off x="7148746" y="3172244"/>
            <a:ext cx="1228221" cy="913527"/>
            <a:chOff x="2705589" y="1705838"/>
            <a:chExt cx="1228221" cy="913527"/>
          </a:xfrm>
        </p:grpSpPr>
        <p:sp>
          <p:nvSpPr>
            <p:cNvPr id="8" name="TextBox 7"/>
            <p:cNvSpPr txBox="1"/>
            <p:nvPr/>
          </p:nvSpPr>
          <p:spPr>
            <a:xfrm>
              <a:off x="2705589" y="1705838"/>
              <a:ext cx="122822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Specifications</a:t>
              </a:r>
            </a:p>
          </p:txBody>
        </p:sp>
        <p:pic>
          <p:nvPicPr>
            <p:cNvPr id="9" name="Picture 10" descr="http://www.mcrl2.org/mcrl2/wiki/images/1/1f/Text_File_Icon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6360" y="1982837"/>
              <a:ext cx="636528" cy="6365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AutoShape 2" descr="data:image/jpeg;base64,/9j/4AAQSkZJRgABAQAAAQABAAD/2wCEAAkGBxQTEhUTExEVExUXGBoYFxgXFh0ZHhkfGxgbGBcaGRgYHSgiHxwpHxkYITEhJSkrLi4uGh8zODMuNygtLisBCgoKDg0OGhAQGiwkHCQsLCwsLCwwLDQsLCw0LCwsLCwsLDQsLCwsNCwsLCwsNCwsLCwsLCwsLCwsLCwsLDQsLP/AABEIAMcA/QMBIgACEQEDEQH/xAAaAAEAAwEBAQAAAAAAAAAAAAAAAgMEAQUH/8QAPBAAAQMDAgQEBAMGBgIDAAAAAQACEQMhMRJBBCJRYTJxgZEFE0KhFFKxYpLB0eHwI0NTcoLxFTM0Y7L/xAAVAQEBAAAAAAAAAAAAAAAAAAAAAf/EABsRAQEBAQADAQAAAAAAAAAAAAARASFRYYES/9oADAMBAAIRAxEAPwD7iiy8XUqAjQ3UIMjqdhO3r/Q0O4qqBJYMNixyamknP5dJ0/dBGv8AFS0uGgHSYs+55S6Y02xHudlr4XiNeqwEEixkWJHQQbY7hU/iKm9OLtmLxJGq+9i793uEDnuIDmw2Tse2nBtv9kEuN43QSIaeQu8UGxAiI757K7hq+qZEFpANwb6Q637wyAo1Kw0uFMguaDABkgjAInqq6NV+t2oAUwJDiI2bm/XXf+Vw2Istes46TTIcCbnIiROD5+3ocwrVwRyyLydMRcwYnYNxvqb0KD00WHha1TU75g0tAkHGwmTtv98Re59adBYdQLoJF7Qd/OEGhFRWr8rwwhzwDABBvFpHmsnzqw1At2EECb8pPmIdGB4Cd4QekiwPrVZADT47mPpkxF82F7eJWcHUqGNbYsbxGzbRPUu9kGtERAREQEREBERAREQEREBERAREQEREBERBnqMJdOstALTYi+ZaQdjP6dFziabyQWuixvJztyxB9cKFb4eHOkwRqDojMNLYJm4uruKoawBMRP3aW2g2N8q1IodTqkO5hdpAg4MmL6JxF+2N1yuytDtLhfAta3dvW95wqm8K12pgq8xa2Y8UAkA5mDBA8sqv5ALnTWIhzdyJI12MxJ5jEfkb0Vu+EmeXo1m6hyuMiYh0XgtgmD16ZA6LK7hKkGHwSAJ1uMc0mB5ACZ3KtpkNnS5ri9xMF0YABjOAB/TCp4qm1xLvnaRpAsbXfa8xBIjabhM3Tcx08PVJnUPECYe79qRiIu3ba62F8yIM+RA91hfwYgj5pElrZk5DWxk3Np8ycqdKg0uBFXVzF0TM+xvGoezbWU3VzGik4ta0OkmADEuvjMfqs9ahUkuDwOcES50REBsdyf8AtT4mkxzrucCAMEjxEhpB2Mgi3rso8SGOaG6zABuJdbS5pve8avUbwVepscdQqbEX1/5jvqILTjYW7JR4d5gF9tNy17icnEi0yDPaMK3Q3Q5hcLyD/wAyTEHzss3DU6bH6tXNpJjSRZztm/7rAZ2ul0mPQpTubyd5tJjYbf8AZystXhn6dLXk2AEuINty4CSTubfdcNIVHamvPK9pMTs0GJ3BBHud8VUuFa4NDKtmhzRpsN2G43Bz3AxvO4vGrS4EkuDWhxOSbWsZFryeyr+TU6iYp/WctMvw0C4tYCegVdP4cd6hkiNyBzB1r9rbiSRC2tBEAAaQMzHs2P4pSKuHoOBJc4m7oEmIOnPfl9NRUqlJ0yHH6eW0CHSTiZIt7LMfhv8A9rsuOT9QA65t9ypf+PvOs4IjbxFwBvi8RuBlKRuRZ+G4bQTzF0xmZsAOvaVxvBAO1anZJ8R369R0mYxhRWjUMTdCVnrcJqdqmLAY6Gc/3sVLieGD9MgHSZuJ8wgu1DqF1eUfgrYjV9JbcTlrWnJ/Z+9oXocLQDG6QSbk37uLv4oLUREBERAREQEREBEXCgo4aoMBrgNIIJFoJMAH0x5KrW3VdjwRUsZJl2g3AaTA0jeBfqucHXeS0FsN0Bx5S25Jlok5EC0fwXH1+cj5Ng9vMQbyDzCGm4IA9VakQpfJsGzBnBf0bN/3YXWmlpkB0QAILt6kYnIcofjAP8gjmLRaJ8JltsmcGPCeis4apqLZpBstMgtwJMDVi8Tpjzi02pE3inLp1eK93H6RPpBE7KXCFltGrG+r8rczbGnPfuu8WQxuoUtRkWA+9hsqafEnVHyC3mLZjaWtmw8j5DKVY0137FpgFhm1yXY9IE9isb30/wAjiNLogwIh1gNQgwDax9rS/Hktk0XYJgg/TJH05sPIkZK0VvDq+WHOIiOs7SR+sDrGUzTccBZqIvqBbe5/2yRt2PnuqC5kAFrsSJcc6jN5yLmcxhaOJcRoDWSNQ2mPbHWcWVHGy3w02luhxjQSSRcNEWuYtvdKka+HdaNJaBAE9NINr948wVCg8Eg6XNMGARFg6Db2Pssf46oJikbRA0H84aYIJFhfpi8SR6FAyA4iCQJtHeL+airERFFEREBERAREQEREBERAREQEREBERAREQFCtMWzI9pE/aVNU8UwkCCBDmm/YzH8EBrHaSC6XXggARJMQDIkCB3hZgawbgOOkeIC7ieaSDEAdh5qykSxrnFxqcxORyjcS4gQIPkuVmF/MHDSWxBuJM5gwcj27q1Ig1tRoOimwCRAAA6zMO8rq1jqkiRbnmw6yz6ulv5KynLQ1ukmABIIgbXkz9lkdw7muBNbSC8ujE7xfsDbzOwhSLQ6tA5QLNmRN5GrDv91vK+yvoOcZ1CMR+6J3M3np/E+ZTaQQPxDYawDxySTqEmXb6mGe0BXOZkfOaCdLfFcEOJiZnBjraclPh9aKjagmHTmDAm7iQIMCALel1yn8z15cxHh5vDfM9L9lLgmwDz65JMyTkyRcmOkBKVLmvUJImWg2glxbIzi3olIjU+YcSLHAb+a1i7Omd/Y2XaLak8zoAIMWvykFvlJBmxt708VwztRIq6NRAHtAF+9+/qZP4Z4IPzIaC9ziXHdwcMnAGodB0Skaa7X5a60HljJkQZ6Zt3V68sNME/PaYY4F0+HVADpn8zSfWNlfRIYSTUDp5QNe4w0anRMR3O6DaixmoKmiCAQ7VBIJIbYxpJ/MPcKPDUzRYA4moSQBcA+ENiXuvjrN97lRW5F5vG0g4uJqNbLCIJiN5MHaEHAOkxUsTMXMRI6506fUE5MgPSReVwtDToJrNIEuzkEAA5iO/wCpknVUd81j2ix8MkgwSJHhcdiDeMhBrRVNrSYAJ6kEQM9526KulTLAbF0umGwIt3IG0+vqg0osPF8CXuJ1FoLWiBkQ4l1xuQY+/Rc/CPmdTdUgzBuQwtNp6mY/7Qb0Xm0/h7xHOJBJ3vJaQM/slvkd7zvotIaATJAAJ62ygmiIgIiICIiAqeJLYGoxcR5gyB7hXLPxtRrQ3UJ5gBBAvtkhBV8ylpNMcocXts3TfVDsjOo53K5U+Hsglx2uSG4BDhNttIVH4inqbNO+t48QkEPaCYnBMGM9lurCA5znEtgki0RF9h9yrdSYxVKdI6jqsS17iW7RpiYGRI3sT1WmvxNIghz2jba0gi022d7HoVkdxNHSSaZDQxpyLgutbVmd/uoHiKAceRxuzABjx6YAMgWeb51byl0mNbODa8G7oPKZtOlzh0nP6BQqUqbXc1VwLYfBItcjEblxFrlW8I4Pa7SdI1m7XB07k8wtc9P1VXHVqQcQ9hcQwEmJtqAG9jMGe2bJdJiVPiGMbDXg3iXWF26hBAiNN7WiSrfmt1FwdJI0xtYOd0nr/YWGtxNLJY6A5tpbeaRIJBdjSS2N4i6tFelqA0wdRFyBfS7v2IgwROBN1IvZVbUgapIh/KLWcYuR1b52UuIrDma9zWgiM35pjNtj7Kngq7HOGlhbLZEkdTaA6533jV3Vteu1rjyOeeWdIDs6oMTIFjeN97wpFdagxpMueJY64uA0Bs7R/wBldZRa8zrfIdqjl5SNTenXUPTKfEKjAW62h1nEAm5gtsG7yY9gp8GW6NYbE2OmXTDiLHcSSZ7yl0mJt4NuktzIiSATEARcRgDbZXuaDlU8TxQY0OIMEx9id/JUj4k3UGlrwS4twIkRNwe4/sKVYk7gGxALgNJbAjF9yJOTlWfhhM7yCTa8AgbWycQs3/lmEAgXcwvbJAEAE3IJjB64WihxQc4tEWa11jPinb0+6t1JiP4PHO4wAB4bQdQPhzj2V9KmGiAIFvsIH2AUK9fSWyPE7TkCLE3k9tlmZ8VYcAnxdPpAJtN7OGJSkaqXDtb4QAIgACBcycdSrV53/l27NcbE/TFnFp5pjYnMQtlGuHao+kgG4OWh2x6OGf0hRVqIiAiIgIiICIiAiKFdpLXAWJBja8Wugms3H1XtYSxup1/0JFh3geqzNoVgIkYAJ+Y7ZziYkbgjedp3V3BUajS4vIIMRzE4F7HvOED8S+QPlk85BNxA2OO/2VVOq8CdB1FhcfHGr8oaQRn+yvRRBgPF1AXf4ZIEEWIyG9r3Lv3UFd4M/KElwBIBEDYkxe3t2W9EGKjWLmuNUfLAcI5i36Rvablw9FOrWcCYbqboBbEmTJm/SNJ65ytK6g8ytxj9JeaIloa4AzIJbcA6c3LZHVXN4mpqg04GuCbmRzXEDs396+FtRBTWqOB5W6rE5i4iBMRufZRrVXBgIZzSJEkxJANwNrnGyvJXZQYXcRUH0TzOEAHF9JmIk27X2hanVhcAguAnTN/ZWJCDA3iqkEmn9IIEHOog+kaTGbqB+IVLxRuA0kTcahMG3W1usr0kQZqNfxF50gOIEjTb1/v9BDiuIcLNp6wWkyCR13H8DN1sRB5g4p7G/wDryW6QS45bJuQZOqRCvbxL9QBpkDVBybQ7t2aZxzditiIPOpcQ8Af4WkBpOkAm4aHACB3IxkL0G+UdV1EBERAREQEREBERAREQFTxURcxzN2n6hAt1x6q5Qq0g4QZyDYxgyMd0FNBrC1zWxEukGTkmZnaZWVtFgaWtrBsMb4TEAEy6NUCTIn7rdT4doaWgWJJPfUZN/VZa1CmwRpeRpw2TIDpiB3djESMK5upuYPpC/wDjwZaTzYzFtVpkfZTo0pMh8lpeDIcPEdW59j0VFb4fTbljng6WgTIbAI+o7hxlWniGNktdpLiTzNcZ0i9rbD7K9TgeHiAasWG5FmkE/ViB9zeLK2g9rQZqA4JJOOUAEyTExOwv6nPX+U675c7QZgOFhINvObeXQI7hqRBbpdEhhyBfRjaOVt/5p04nWoU7gOa25BE2lx1G02cSTjMrrOFA5dQB5SIAaeUBpNvQWi1lCm2iXAjVMyPFmCfv8wm+dS01IID9JcQJaIvcbNdEOgkdbkJdJih9EOdp1AmDkE5cHC+ra1ptIxIUKIph5JfqcCBcXDgHNzGYJCt+azXqAcSSWztMgHJ7NHeFBzabiC5rpMVQLmDAAIDZuLJ047UqUnkQ4aiC0G+CWyQPVt+46rcvMbRps0xTfyl2m5MEev1bdSTuttCvrwCBGTjJBAvkR9wp1eLkVLOIBMQ4XIuImIxORfPYq5RRERAREQEREBERAREQEREBERAREQEREBZeJ4jS7wyQ0ke4ETgDHt2WpUcQHmzCBY3IkAy2LSNpQTZDmtJb0cARg53wViLmkgCk0cxF27YdtAO+8yOpIv4ykSWFrZIdcw2Yg7u7xhRpvq21NGDMAZhpH19dQ9NlUT4mm0NcfltJg7ZvMG2Jusg4kHNAW0EkiBeLixNpgW2diFo4YODhLGglsvIbF5Npkg9cnB6hTrtfI0kkFwtDbDe59+qDNT4ls2o4cWyB0cWmLZlsx0gypfjSGw2nMB0ASBy6tIxg6c9xa640VhEAkc0zoBuTBAFptP8Az7FJrc1nYt4DuJ6X/r2VntL6aahbpDy0OIxac9DC5RAhwNLQBYCBBA6AK4VBIBI1dJVdKpDecwZOYxJjFsQorA3irf8Ax+bS92LTebxN4gkA+JvpeOPguaGeGBIx4WnpYQ63kcLRqdrJMhgG8RP6+/8AC8axJ0mmcu5iIxB694QV/jL+A+LTi4BDST7n7dlfwtUuaCRpO4mYPSSAsrDW03BDodgsMmAW56EkenRRrsqOJlpLbQD8s/UA433ifcqxP0u4rinNJhuqA0xeTqdBiBsLx+mVppOJaCRBIBI6WVdEPBGozNzYQ2zRAM4nUcHKjXonVrbpJgASBIzJB6kGINrKRazfj3xOgQNX5pMNmwjvH8jZRPxJ8f8AquLEXzqa1xBMcskwe2y0NNSbh0aj+TEGPvH8VJzqkYvy+GL8x1Xcfyxt5E7IU4PiS8uBbAEQb3mZyB0+/vbUqQ5o/NP2ErM9j3AtMiS4XDDAjlMb3uPv1Wl9MhoDCGwR9MiJkiARkSPVIU4qoWtJGfKd4wP6eYU2GQCeir4anAPKASTgATcxMdlM0mzq0iesX91FYafHP1NBpwCXCb2gw0nzP9hcd8QcGzoklrCAAcuJDhfoOsei9JEGGlxxLgC3JAETuATkdJP/ABOFuREBERAREQEREBZeJouJdD9ILIEGIN748t9lqWDjadIudrdc0yCIaYAkk3Hn2sgnQpuD3u1ah+UGYOllr4Nie+vsp1Q9wbpmnDgSDFwMi0/qqGsp03udrlxgEEgXIaGzpbI8I8pPVSqaamkOcAW1JAY6eZsmCSOxsg5+Gqw0NqwAHSfEXSCGkz3g+m8qp1CpoJfUABaRBMaSSYlw6Ai/ZVilQLGuFWGta4iIFnMM2AnwyetlKnwlNv8AnQ7TB0kNsXTZu13Aeo3ug9IVDIGkkEeIER+s/ZZBw1Wb1bS4nyMReNr+/ZaKDiQ3SAWFogzBiLcobHTosVPhKUh3zCf8R2TEuJAcIi92x6nqgmzh6s+OAGtGZk31XzflvtFlI0KlwKgmG338JFxGJg+hWZnDUZB+c3ToDWxpFm6ySSBBEE2iOUzKuZwlN8tFQus2w02gEA+HN/SBiEGzhmEAyZ5nEGZyZi+IxHZcpUnAgl5NoIgR5zEqFA06ZLQ9oJebS0czocRbfmBve4UBTpsdN9QbMwcEm3KA2ZOMoKq1Mku/xGgax9RkEsDQM2M8wHWPNbqDSBzGTcn1MwPLHoslXh2OGs1HBrr3IAu3TuJxa/UrQzTTAaXC5JvAkkybDufugvRZxxtP/UbifEMRM+11J3FMAnUDA1WvbrHRBcigyoCSB9Jg+wP6EI6qA4NJgkEgeUT+oQTRUji2fnbicjExPvZR/G0/9Rpxgz4o046yPcINCKLXg4IMGD59FJAREQEREBERAREQFm47ixTDSfqdpuY2Jz6LSiDz3fFWjoTLwQHC2kx9/wC9psotZVaHkZBFnHuNovHaRha4WSvxZa/QGTy6smYGYAB/mgtPCMkmDJi+ozaIvPYLv4Zvezi7xHJzv3Nu5WU8e/8A0XYafq3LZFmk21Hb6ThXUOIcXPDm6WtiCZvdwNyAMBpt1QdbwFMAANsMXPTTe97WvgLv4JkzF4AmTNoIvMzYXzZKtV2pmmC0zJiem4xaT3iF2vVcDDWarTmN4zEfdBJtGIAJDQAA20W8xP3UXcGwkEtwdQubGQevUAx1XOIe8adMCSAZaXfoRHmVjbxdfTJYNWkkDQ7OmetrwIQancAw6ZBIaCIJkEEEXm5gOcB5lW0qDW4EWjJ/ue+VXwddzvE2LAzDm3JcCIcNoF53wFpQQ+S2ZiTM3vBgC04wMKFXhmuMkSYjJ7jE9yrkQRYwAAAWFgo1KIcQSJIx+v6gH0CsRBmPA0/yAWItaxmRbzPlJXXcEwkki5EEybi28/si/ZaEQVCiBqgkF1yZntvIwEdw4MauaAROJByDFo7dlaiDOOCYBABFoyepdN95JMrjOAYBZuzRMkHliLjewv2C0ogjTphogdSczcmTnuVJEQEREBERAREQEVX4lk6dQmYjve32Krq1mPBYHtlwLeu39R7jqg0rNxzHkN0GCHSbxIg294/rg5B8JxzCwAjRYwSbjV39faN1MFoa0AkARNhHpKDJSoVgRL5E9duXI09A8eoOcaqr9TXtbIdBAkFt9oJEe0rOfh/NqltnOcBp3IETfIImd+y2UGaWtbMwAJM3gRNyT7lBlp0qgcTNiWgCcDSNRPUyCLdfbYQuog4AuoiAiIgIiICIiAiIgIiICIiAiIgIiICIiAiIgIiIMjuAbJMuBcdRgxeNO3ay4eCY067jTLpnrE//AJE9bzMlU1/iTmlwFPVpMWdc8pdMBp3AHudr6uGr69QLRAJGZBuRuBe2O4QcHH04nVGctIxqnI/Yd7Lh49kTJPKHCGkyCJEWv5dj0WbiWsp8opMdDHOEm+cXBzqN56q/h6THBwNJgiGuEAizQ4DFwJQa2OkA9bqvhuIDxIBHn5Ag+xC6KdxDiALaQBH6T91JjAMACTNhF9ygqpcU1ztIPNAdBBBgxkEWyLKp/wARaDBa4c4ZJiCTiL/1uFqYwAAAAACAAIAAwAOiiaDc6G3MmwzET7W8kGel8Ra4tGl3MJ2tytdeD+0MLUx0gEYN+n2KqdwdM2NNu/0jfKuAQdREQEREBERAREQEREBERAREQEREBERAREQEREBRqUw4Q4AjoRKIg60RYWC6iICIiAiIgIiICIiAiIgIiICIiAiIgIiICIiAiIgIiICIiD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AutoShape 4" descr="data:image/jpeg;base64,/9j/4AAQSkZJRgABAQAAAQABAAD/2wCEAAkGBxQTEhUTExEVExUXGBoYFxgXFh0ZHhkfGxgbGBcaGRgYHSgiHxwpHxkYITEhJSkrLi4uGh8zODMuNygtLisBCgoKDg0OGhAQGiwkHCQsLCwsLCwwLDQsLCw0LCwsLCwsLDQsLCwsNCwsLCwsNCwsLCwsLCwsLCwsLCwsLDQsLP/AABEIAMcA/QMBIgACEQEDEQH/xAAaAAEAAwEBAQAAAAAAAAAAAAAAAgMEAQUH/8QAPBAAAQMDAgQEBAMGBgIDAAAAAQACEQMhMRJBBCJRYTJxgZEFE0KhFFKxYpLB0eHwI0NTcoLxFTM0Y7L/xAAVAQEBAAAAAAAAAAAAAAAAAAAAAf/EABsRAQEBAQADAQAAAAAAAAAAAAARASFRYYES/9oADAMBAAIRAxEAPwD7iiy8XUqAjQ3UIMjqdhO3r/Q0O4qqBJYMNixyamknP5dJ0/dBGv8AFS0uGgHSYs+55S6Y02xHudlr4XiNeqwEEixkWJHQQbY7hU/iKm9OLtmLxJGq+9i793uEDnuIDmw2Tse2nBtv9kEuN43QSIaeQu8UGxAiI757K7hq+qZEFpANwb6Q637wyAo1Kw0uFMguaDABkgjAInqq6NV+t2oAUwJDiI2bm/XXf+Vw2Istes46TTIcCbnIiROD5+3ocwrVwRyyLydMRcwYnYNxvqb0KD00WHha1TU75g0tAkHGwmTtv98Re59adBYdQLoJF7Qd/OEGhFRWr8rwwhzwDABBvFpHmsnzqw1At2EECb8pPmIdGB4Cd4QekiwPrVZADT47mPpkxF82F7eJWcHUqGNbYsbxGzbRPUu9kGtERAREQEREBERAREQEREBERAREQEREBERBnqMJdOstALTYi+ZaQdjP6dFziabyQWuixvJztyxB9cKFb4eHOkwRqDojMNLYJm4uruKoawBMRP3aW2g2N8q1IodTqkO5hdpAg4MmL6JxF+2N1yuytDtLhfAta3dvW95wqm8K12pgq8xa2Y8UAkA5mDBA8sqv5ALnTWIhzdyJI12MxJ5jEfkb0Vu+EmeXo1m6hyuMiYh0XgtgmD16ZA6LK7hKkGHwSAJ1uMc0mB5ACZ3KtpkNnS5ri9xMF0YABjOAB/TCp4qm1xLvnaRpAsbXfa8xBIjabhM3Tcx08PVJnUPECYe79qRiIu3ba62F8yIM+RA91hfwYgj5pElrZk5DWxk3Np8ycqdKg0uBFXVzF0TM+xvGoezbWU3VzGik4ta0OkmADEuvjMfqs9ahUkuDwOcES50REBsdyf8AtT4mkxzrucCAMEjxEhpB2Mgi3rso8SGOaG6zABuJdbS5pve8avUbwVepscdQqbEX1/5jvqILTjYW7JR4d5gF9tNy17icnEi0yDPaMK3Q3Q5hcLyD/wAyTEHzss3DU6bH6tXNpJjSRZztm/7rAZ2ul0mPQpTubyd5tJjYbf8AZystXhn6dLXk2AEuINty4CSTubfdcNIVHamvPK9pMTs0GJ3BBHud8VUuFa4NDKtmhzRpsN2G43Bz3AxvO4vGrS4EkuDWhxOSbWsZFryeyr+TU6iYp/WctMvw0C4tYCegVdP4cd6hkiNyBzB1r9rbiSRC2tBEAAaQMzHs2P4pSKuHoOBJc4m7oEmIOnPfl9NRUqlJ0yHH6eW0CHSTiZIt7LMfhv8A9rsuOT9QA65t9ypf+PvOs4IjbxFwBvi8RuBlKRuRZ+G4bQTzF0xmZsAOvaVxvBAO1anZJ8R369R0mYxhRWjUMTdCVnrcJqdqmLAY6Gc/3sVLieGD9MgHSZuJ8wgu1DqF1eUfgrYjV9JbcTlrWnJ/Z+9oXocLQDG6QSbk37uLv4oLUREBERAREQEREBEXCgo4aoMBrgNIIJFoJMAH0x5KrW3VdjwRUsZJl2g3AaTA0jeBfqucHXeS0FsN0Bx5S25Jlok5EC0fwXH1+cj5Ng9vMQbyDzCGm4IA9VakQpfJsGzBnBf0bN/3YXWmlpkB0QAILt6kYnIcofjAP8gjmLRaJ8JltsmcGPCeis4apqLZpBstMgtwJMDVi8Tpjzi02pE3inLp1eK93H6RPpBE7KXCFltGrG+r8rczbGnPfuu8WQxuoUtRkWA+9hsqafEnVHyC3mLZjaWtmw8j5DKVY0137FpgFhm1yXY9IE9isb30/wAjiNLogwIh1gNQgwDax9rS/Hktk0XYJgg/TJH05sPIkZK0VvDq+WHOIiOs7SR+sDrGUzTccBZqIvqBbe5/2yRt2PnuqC5kAFrsSJcc6jN5yLmcxhaOJcRoDWSNQ2mPbHWcWVHGy3w02luhxjQSSRcNEWuYtvdKka+HdaNJaBAE9NINr948wVCg8Eg6XNMGARFg6Db2Pssf46oJikbRA0H84aYIJFhfpi8SR6FAyA4iCQJtHeL+airERFFEREBERAREQEREBERAREQEREBERAREQFCtMWzI9pE/aVNU8UwkCCBDmm/YzH8EBrHaSC6XXggARJMQDIkCB3hZgawbgOOkeIC7ieaSDEAdh5qykSxrnFxqcxORyjcS4gQIPkuVmF/MHDSWxBuJM5gwcj27q1Ig1tRoOimwCRAAA6zMO8rq1jqkiRbnmw6yz6ulv5KynLQ1ukmABIIgbXkz9lkdw7muBNbSC8ujE7xfsDbzOwhSLQ6tA5QLNmRN5GrDv91vK+yvoOcZ1CMR+6J3M3np/E+ZTaQQPxDYawDxySTqEmXb6mGe0BXOZkfOaCdLfFcEOJiZnBjraclPh9aKjagmHTmDAm7iQIMCALel1yn8z15cxHh5vDfM9L9lLgmwDz65JMyTkyRcmOkBKVLmvUJImWg2glxbIzi3olIjU+YcSLHAb+a1i7Omd/Y2XaLak8zoAIMWvykFvlJBmxt708VwztRIq6NRAHtAF+9+/qZP4Z4IPzIaC9ziXHdwcMnAGodB0Skaa7X5a60HljJkQZ6Zt3V68sNME/PaYY4F0+HVADpn8zSfWNlfRIYSTUDp5QNe4w0anRMR3O6DaixmoKmiCAQ7VBIJIbYxpJ/MPcKPDUzRYA4moSQBcA+ENiXuvjrN97lRW5F5vG0g4uJqNbLCIJiN5MHaEHAOkxUsTMXMRI6506fUE5MgPSReVwtDToJrNIEuzkEAA5iO/wCpknVUd81j2ix8MkgwSJHhcdiDeMhBrRVNrSYAJ6kEQM9526KulTLAbF0umGwIt3IG0+vqg0osPF8CXuJ1FoLWiBkQ4l1xuQY+/Rc/CPmdTdUgzBuQwtNp6mY/7Qb0Xm0/h7xHOJBJ3vJaQM/slvkd7zvotIaATJAAJ62ygmiIgIiICIiAqeJLYGoxcR5gyB7hXLPxtRrQ3UJ5gBBAvtkhBV8ylpNMcocXts3TfVDsjOo53K5U+Hsglx2uSG4BDhNttIVH4inqbNO+t48QkEPaCYnBMGM9lurCA5znEtgki0RF9h9yrdSYxVKdI6jqsS17iW7RpiYGRI3sT1WmvxNIghz2jba0gi022d7HoVkdxNHSSaZDQxpyLgutbVmd/uoHiKAceRxuzABjx6YAMgWeb51byl0mNbODa8G7oPKZtOlzh0nP6BQqUqbXc1VwLYfBItcjEblxFrlW8I4Pa7SdI1m7XB07k8wtc9P1VXHVqQcQ9hcQwEmJtqAG9jMGe2bJdJiVPiGMbDXg3iXWF26hBAiNN7WiSrfmt1FwdJI0xtYOd0nr/YWGtxNLJY6A5tpbeaRIJBdjSS2N4i6tFelqA0wdRFyBfS7v2IgwROBN1IvZVbUgapIh/KLWcYuR1b52UuIrDma9zWgiM35pjNtj7Kngq7HOGlhbLZEkdTaA6533jV3Vteu1rjyOeeWdIDs6oMTIFjeN97wpFdagxpMueJY64uA0Bs7R/wBldZRa8zrfIdqjl5SNTenXUPTKfEKjAW62h1nEAm5gtsG7yY9gp8GW6NYbE2OmXTDiLHcSSZ7yl0mJt4NuktzIiSATEARcRgDbZXuaDlU8TxQY0OIMEx9id/JUj4k3UGlrwS4twIkRNwe4/sKVYk7gGxALgNJbAjF9yJOTlWfhhM7yCTa8AgbWycQs3/lmEAgXcwvbJAEAE3IJjB64WihxQc4tEWa11jPinb0+6t1JiP4PHO4wAB4bQdQPhzj2V9KmGiAIFvsIH2AUK9fSWyPE7TkCLE3k9tlmZ8VYcAnxdPpAJtN7OGJSkaqXDtb4QAIgACBcycdSrV53/l27NcbE/TFnFp5pjYnMQtlGuHao+kgG4OWh2x6OGf0hRVqIiAiIgIiICIiAiKFdpLXAWJBja8Wugms3H1XtYSxup1/0JFh3geqzNoVgIkYAJ+Y7ZziYkbgjedp3V3BUajS4vIIMRzE4F7HvOED8S+QPlk85BNxA2OO/2VVOq8CdB1FhcfHGr8oaQRn+yvRRBgPF1AXf4ZIEEWIyG9r3Lv3UFd4M/KElwBIBEDYkxe3t2W9EGKjWLmuNUfLAcI5i36Rvablw9FOrWcCYbqboBbEmTJm/SNJ65ytK6g8ytxj9JeaIloa4AzIJbcA6c3LZHVXN4mpqg04GuCbmRzXEDs396+FtRBTWqOB5W6rE5i4iBMRufZRrVXBgIZzSJEkxJANwNrnGyvJXZQYXcRUH0TzOEAHF9JmIk27X2hanVhcAguAnTN/ZWJCDA3iqkEmn9IIEHOog+kaTGbqB+IVLxRuA0kTcahMG3W1usr0kQZqNfxF50gOIEjTb1/v9BDiuIcLNp6wWkyCR13H8DN1sRB5g4p7G/wDryW6QS45bJuQZOqRCvbxL9QBpkDVBybQ7t2aZxzditiIPOpcQ8Af4WkBpOkAm4aHACB3IxkL0G+UdV1EBERAREQEREBERAREQFTxURcxzN2n6hAt1x6q5Qq0g4QZyDYxgyMd0FNBrC1zWxEukGTkmZnaZWVtFgaWtrBsMb4TEAEy6NUCTIn7rdT4doaWgWJJPfUZN/VZa1CmwRpeRpw2TIDpiB3djESMK5upuYPpC/wDjwZaTzYzFtVpkfZTo0pMh8lpeDIcPEdW59j0VFb4fTbljng6WgTIbAI+o7hxlWniGNktdpLiTzNcZ0i9rbD7K9TgeHiAasWG5FmkE/ViB9zeLK2g9rQZqA4JJOOUAEyTExOwv6nPX+U675c7QZgOFhINvObeXQI7hqRBbpdEhhyBfRjaOVt/5p04nWoU7gOa25BE2lx1G02cSTjMrrOFA5dQB5SIAaeUBpNvQWi1lCm2iXAjVMyPFmCfv8wm+dS01IID9JcQJaIvcbNdEOgkdbkJdJih9EOdp1AmDkE5cHC+ra1ptIxIUKIph5JfqcCBcXDgHNzGYJCt+azXqAcSSWztMgHJ7NHeFBzabiC5rpMVQLmDAAIDZuLJ047UqUnkQ4aiC0G+CWyQPVt+46rcvMbRps0xTfyl2m5MEev1bdSTuttCvrwCBGTjJBAvkR9wp1eLkVLOIBMQ4XIuImIxORfPYq5RRERAREQEREBERAREQEREBERAREQEREBZeJ4jS7wyQ0ke4ETgDHt2WpUcQHmzCBY3IkAy2LSNpQTZDmtJb0cARg53wViLmkgCk0cxF27YdtAO+8yOpIv4ykSWFrZIdcw2Yg7u7xhRpvq21NGDMAZhpH19dQ9NlUT4mm0NcfltJg7ZvMG2Jusg4kHNAW0EkiBeLixNpgW2diFo4YODhLGglsvIbF5Npkg9cnB6hTrtfI0kkFwtDbDe59+qDNT4ls2o4cWyB0cWmLZlsx0gypfjSGw2nMB0ASBy6tIxg6c9xa640VhEAkc0zoBuTBAFptP8Az7FJrc1nYt4DuJ6X/r2VntL6aahbpDy0OIxac9DC5RAhwNLQBYCBBA6AK4VBIBI1dJVdKpDecwZOYxJjFsQorA3irf8Ax+bS92LTebxN4gkA+JvpeOPguaGeGBIx4WnpYQ63kcLRqdrJMhgG8RP6+/8AC8axJ0mmcu5iIxB694QV/jL+A+LTi4BDST7n7dlfwtUuaCRpO4mYPSSAsrDW03BDodgsMmAW56EkenRRrsqOJlpLbQD8s/UA433ifcqxP0u4rinNJhuqA0xeTqdBiBsLx+mVppOJaCRBIBI6WVdEPBGozNzYQ2zRAM4nUcHKjXonVrbpJgASBIzJB6kGINrKRazfj3xOgQNX5pMNmwjvH8jZRPxJ8f8AquLEXzqa1xBMcskwe2y0NNSbh0aj+TEGPvH8VJzqkYvy+GL8x1Xcfyxt5E7IU4PiS8uBbAEQb3mZyB0+/vbUqQ5o/NP2ErM9j3AtMiS4XDDAjlMb3uPv1Wl9MhoDCGwR9MiJkiARkSPVIU4qoWtJGfKd4wP6eYU2GQCeir4anAPKASTgATcxMdlM0mzq0iesX91FYafHP1NBpwCXCb2gw0nzP9hcd8QcGzoklrCAAcuJDhfoOsei9JEGGlxxLgC3JAETuATkdJP/ABOFuREBERAREQEREBZeJouJdD9ILIEGIN748t9lqWDjadIudrdc0yCIaYAkk3Hn2sgnQpuD3u1ah+UGYOllr4Nie+vsp1Q9wbpmnDgSDFwMi0/qqGsp03udrlxgEEgXIaGzpbI8I8pPVSqaamkOcAW1JAY6eZsmCSOxsg5+Gqw0NqwAHSfEXSCGkz3g+m8qp1CpoJfUABaRBMaSSYlw6Ai/ZVilQLGuFWGta4iIFnMM2AnwyetlKnwlNv8AnQ7TB0kNsXTZu13Aeo3ug9IVDIGkkEeIER+s/ZZBw1Wb1bS4nyMReNr+/ZaKDiQ3SAWFogzBiLcobHTosVPhKUh3zCf8R2TEuJAcIi92x6nqgmzh6s+OAGtGZk31XzflvtFlI0KlwKgmG338JFxGJg+hWZnDUZB+c3ToDWxpFm6ySSBBEE2iOUzKuZwlN8tFQus2w02gEA+HN/SBiEGzhmEAyZ5nEGZyZi+IxHZcpUnAgl5NoIgR5zEqFA06ZLQ9oJebS0czocRbfmBve4UBTpsdN9QbMwcEm3KA2ZOMoKq1Mku/xGgax9RkEsDQM2M8wHWPNbqDSBzGTcn1MwPLHoslXh2OGs1HBrr3IAu3TuJxa/UrQzTTAaXC5JvAkkybDufugvRZxxtP/UbifEMRM+11J3FMAnUDA1WvbrHRBcigyoCSB9Jg+wP6EI6qA4NJgkEgeUT+oQTRUji2fnbicjExPvZR/G0/9Rpxgz4o046yPcINCKLXg4IMGD59FJAREQEREBERAREQFm47ixTDSfqdpuY2Jz6LSiDz3fFWjoTLwQHC2kx9/wC9psotZVaHkZBFnHuNovHaRha4WSvxZa/QGTy6smYGYAB/mgtPCMkmDJi+ozaIvPYLv4Zvezi7xHJzv3Nu5WU8e/8A0XYafq3LZFmk21Hb6ThXUOIcXPDm6WtiCZvdwNyAMBpt1QdbwFMAANsMXPTTe97WvgLv4JkzF4AmTNoIvMzYXzZKtV2pmmC0zJiem4xaT3iF2vVcDDWarTmN4zEfdBJtGIAJDQAA20W8xP3UXcGwkEtwdQubGQevUAx1XOIe8adMCSAZaXfoRHmVjbxdfTJYNWkkDQ7OmetrwIQancAw6ZBIaCIJkEEEXm5gOcB5lW0qDW4EWjJ/ue+VXwddzvE2LAzDm3JcCIcNoF53wFpQQ+S2ZiTM3vBgC04wMKFXhmuMkSYjJ7jE9yrkQRYwAAAWFgo1KIcQSJIx+v6gH0CsRBmPA0/yAWItaxmRbzPlJXXcEwkki5EEybi28/si/ZaEQVCiBqgkF1yZntvIwEdw4MauaAROJByDFo7dlaiDOOCYBABFoyepdN95JMrjOAYBZuzRMkHliLjewv2C0ogjTphogdSczcmTnuVJEQEREBERAREQEVX4lk6dQmYjve32Krq1mPBYHtlwLeu39R7jqg0rNxzHkN0GCHSbxIg294/rg5B8JxzCwAjRYwSbjV39faN1MFoa0AkARNhHpKDJSoVgRL5E9duXI09A8eoOcaqr9TXtbIdBAkFt9oJEe0rOfh/NqltnOcBp3IETfIImd+y2UGaWtbMwAJM3gRNyT7lBlp0qgcTNiWgCcDSNRPUyCLdfbYQuog4AuoiAiIgIiICIiAiIgIiICIiAiIgIiICIiAiIgIiIMjuAbJMuBcdRgxeNO3ay4eCY067jTLpnrE//AJE9bzMlU1/iTmlwFPVpMWdc8pdMBp3AHudr6uGr69QLRAJGZBuRuBe2O4QcHH04nVGctIxqnI/Yd7Lh49kTJPKHCGkyCJEWv5dj0WbiWsp8opMdDHOEm+cXBzqN56q/h6THBwNJgiGuEAizQ4DFwJQa2OkA9bqvhuIDxIBHn5Ag+xC6KdxDiALaQBH6T91JjAMACTNhF9ygqpcU1ztIPNAdBBBgxkEWyLKp/wARaDBa4c4ZJiCTiL/1uFqYwAAAAACAAIAAwAOiiaDc6G3MmwzET7W8kGel8Ra4tGl3MJ2tytdeD+0MLUx0gEYN+n2KqdwdM2NNu/0jfKuAQdREQEREBERAREQEREBERAREQEREBERAREQEREBRqUw4Q4AjoRKIg60RYWC6iICIiAiIgIiICIiAiIgIiICIiAiIgIiICIiAiIgIiICIiD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AutoShape 6" descr="data:image/jpeg;base64,/9j/4AAQSkZJRgABAQAAAQABAAD/2wCEAAkGBxQTEhUTExEVExUXGBoYFxgXFh0ZHhkfGxgbGBcaGRgYHSgiHxwpHxkYITEhJSkrLi4uGh8zODMuNygtLisBCgoKDg0OGhAQGiwkHCQsLCwsLCwwLDQsLCw0LCwsLCwsLDQsLCwsNCwsLCwsNCwsLCwsLCwsLCwsLCwsLDQsLP/AABEIAMcA/QMBIgACEQEDEQH/xAAaAAEAAwEBAQAAAAAAAAAAAAAAAgMEAQUH/8QAPBAAAQMDAgQEBAMGBgIDAAAAAQACEQMhMRJBBCJRYTJxgZEFE0KhFFKxYpLB0eHwI0NTcoLxFTM0Y7L/xAAVAQEBAAAAAAAAAAAAAAAAAAAAAf/EABsRAQEBAQADAQAAAAAAAAAAAAARASFRYYES/9oADAMBAAIRAxEAPwD7iiy8XUqAjQ3UIMjqdhO3r/Q0O4qqBJYMNixyamknP5dJ0/dBGv8AFS0uGgHSYs+55S6Y02xHudlr4XiNeqwEEixkWJHQQbY7hU/iKm9OLtmLxJGq+9i793uEDnuIDmw2Tse2nBtv9kEuN43QSIaeQu8UGxAiI757K7hq+qZEFpANwb6Q637wyAo1Kw0uFMguaDABkgjAInqq6NV+t2oAUwJDiI2bm/XXf+Vw2Istes46TTIcCbnIiROD5+3ocwrVwRyyLydMRcwYnYNxvqb0KD00WHha1TU75g0tAkHGwmTtv98Re59adBYdQLoJF7Qd/OEGhFRWr8rwwhzwDABBvFpHmsnzqw1At2EECb8pPmIdGB4Cd4QekiwPrVZADT47mPpkxF82F7eJWcHUqGNbYsbxGzbRPUu9kGtERAREQEREBERAREQEREBERAREQEREBERBnqMJdOstALTYi+ZaQdjP6dFziabyQWuixvJztyxB9cKFb4eHOkwRqDojMNLYJm4uruKoawBMRP3aW2g2N8q1IodTqkO5hdpAg4MmL6JxF+2N1yuytDtLhfAta3dvW95wqm8K12pgq8xa2Y8UAkA5mDBA8sqv5ALnTWIhzdyJI12MxJ5jEfkb0Vu+EmeXo1m6hyuMiYh0XgtgmD16ZA6LK7hKkGHwSAJ1uMc0mB5ACZ3KtpkNnS5ri9xMF0YABjOAB/TCp4qm1xLvnaRpAsbXfa8xBIjabhM3Tcx08PVJnUPECYe79qRiIu3ba62F8yIM+RA91hfwYgj5pElrZk5DWxk3Np8ycqdKg0uBFXVzF0TM+xvGoezbWU3VzGik4ta0OkmADEuvjMfqs9ahUkuDwOcES50REBsdyf8AtT4mkxzrucCAMEjxEhpB2Mgi3rso8SGOaG6zABuJdbS5pve8avUbwVepscdQqbEX1/5jvqILTjYW7JR4d5gF9tNy17icnEi0yDPaMK3Q3Q5hcLyD/wAyTEHzss3DU6bH6tXNpJjSRZztm/7rAZ2ul0mPQpTubyd5tJjYbf8AZystXhn6dLXk2AEuINty4CSTubfdcNIVHamvPK9pMTs0GJ3BBHud8VUuFa4NDKtmhzRpsN2G43Bz3AxvO4vGrS4EkuDWhxOSbWsZFryeyr+TU6iYp/WctMvw0C4tYCegVdP4cd6hkiNyBzB1r9rbiSRC2tBEAAaQMzHs2P4pSKuHoOBJc4m7oEmIOnPfl9NRUqlJ0yHH6eW0CHSTiZIt7LMfhv8A9rsuOT9QA65t9ypf+PvOs4IjbxFwBvi8RuBlKRuRZ+G4bQTzF0xmZsAOvaVxvBAO1anZJ8R369R0mYxhRWjUMTdCVnrcJqdqmLAY6Gc/3sVLieGD9MgHSZuJ8wgu1DqF1eUfgrYjV9JbcTlrWnJ/Z+9oXocLQDG6QSbk37uLv4oLUREBERAREQEREBEXCgo4aoMBrgNIIJFoJMAH0x5KrW3VdjwRUsZJl2g3AaTA0jeBfqucHXeS0FsN0Bx5S25Jlok5EC0fwXH1+cj5Ng9vMQbyDzCGm4IA9VakQpfJsGzBnBf0bN/3YXWmlpkB0QAILt6kYnIcofjAP8gjmLRaJ8JltsmcGPCeis4apqLZpBstMgtwJMDVi8Tpjzi02pE3inLp1eK93H6RPpBE7KXCFltGrG+r8rczbGnPfuu8WQxuoUtRkWA+9hsqafEnVHyC3mLZjaWtmw8j5DKVY0137FpgFhm1yXY9IE9isb30/wAjiNLogwIh1gNQgwDax9rS/Hktk0XYJgg/TJH05sPIkZK0VvDq+WHOIiOs7SR+sDrGUzTccBZqIvqBbe5/2yRt2PnuqC5kAFrsSJcc6jN5yLmcxhaOJcRoDWSNQ2mPbHWcWVHGy3w02luhxjQSSRcNEWuYtvdKka+HdaNJaBAE9NINr948wVCg8Eg6XNMGARFg6Db2Pssf46oJikbRA0H84aYIJFhfpi8SR6FAyA4iCQJtHeL+airERFFEREBERAREQEREBERAREQEREBERAREQFCtMWzI9pE/aVNU8UwkCCBDmm/YzH8EBrHaSC6XXggARJMQDIkCB3hZgawbgOOkeIC7ieaSDEAdh5qykSxrnFxqcxORyjcS4gQIPkuVmF/MHDSWxBuJM5gwcj27q1Ig1tRoOimwCRAAA6zMO8rq1jqkiRbnmw6yz6ulv5KynLQ1ukmABIIgbXkz9lkdw7muBNbSC8ujE7xfsDbzOwhSLQ6tA5QLNmRN5GrDv91vK+yvoOcZ1CMR+6J3M3np/E+ZTaQQPxDYawDxySTqEmXb6mGe0BXOZkfOaCdLfFcEOJiZnBjraclPh9aKjagmHTmDAm7iQIMCALel1yn8z15cxHh5vDfM9L9lLgmwDz65JMyTkyRcmOkBKVLmvUJImWg2glxbIzi3olIjU+YcSLHAb+a1i7Omd/Y2XaLak8zoAIMWvykFvlJBmxt708VwztRIq6NRAHtAF+9+/qZP4Z4IPzIaC9ziXHdwcMnAGodB0Skaa7X5a60HljJkQZ6Zt3V68sNME/PaYY4F0+HVADpn8zSfWNlfRIYSTUDp5QNe4w0anRMR3O6DaixmoKmiCAQ7VBIJIbYxpJ/MPcKPDUzRYA4moSQBcA+ENiXuvjrN97lRW5F5vG0g4uJqNbLCIJiN5MHaEHAOkxUsTMXMRI6506fUE5MgPSReVwtDToJrNIEuzkEAA5iO/wCpknVUd81j2ix8MkgwSJHhcdiDeMhBrRVNrSYAJ6kEQM9526KulTLAbF0umGwIt3IG0+vqg0osPF8CXuJ1FoLWiBkQ4l1xuQY+/Rc/CPmdTdUgzBuQwtNp6mY/7Qb0Xm0/h7xHOJBJ3vJaQM/slvkd7zvotIaATJAAJ62ygmiIgIiICIiAqeJLYGoxcR5gyB7hXLPxtRrQ3UJ5gBBAvtkhBV8ylpNMcocXts3TfVDsjOo53K5U+Hsglx2uSG4BDhNttIVH4inqbNO+t48QkEPaCYnBMGM9lurCA5znEtgki0RF9h9yrdSYxVKdI6jqsS17iW7RpiYGRI3sT1WmvxNIghz2jba0gi022d7HoVkdxNHSSaZDQxpyLgutbVmd/uoHiKAceRxuzABjx6YAMgWeb51byl0mNbODa8G7oPKZtOlzh0nP6BQqUqbXc1VwLYfBItcjEblxFrlW8I4Pa7SdI1m7XB07k8wtc9P1VXHVqQcQ9hcQwEmJtqAG9jMGe2bJdJiVPiGMbDXg3iXWF26hBAiNN7WiSrfmt1FwdJI0xtYOd0nr/YWGtxNLJY6A5tpbeaRIJBdjSS2N4i6tFelqA0wdRFyBfS7v2IgwROBN1IvZVbUgapIh/KLWcYuR1b52UuIrDma9zWgiM35pjNtj7Kngq7HOGlhbLZEkdTaA6533jV3Vteu1rjyOeeWdIDs6oMTIFjeN97wpFdagxpMueJY64uA0Bs7R/wBldZRa8zrfIdqjl5SNTenXUPTKfEKjAW62h1nEAm5gtsG7yY9gp8GW6NYbE2OmXTDiLHcSSZ7yl0mJt4NuktzIiSATEARcRgDbZXuaDlU8TxQY0OIMEx9id/JUj4k3UGlrwS4twIkRNwe4/sKVYk7gGxALgNJbAjF9yJOTlWfhhM7yCTa8AgbWycQs3/lmEAgXcwvbJAEAE3IJjB64WihxQc4tEWa11jPinb0+6t1JiP4PHO4wAB4bQdQPhzj2V9KmGiAIFvsIH2AUK9fSWyPE7TkCLE3k9tlmZ8VYcAnxdPpAJtN7OGJSkaqXDtb4QAIgACBcycdSrV53/l27NcbE/TFnFp5pjYnMQtlGuHao+kgG4OWh2x6OGf0hRVqIiAiIgIiICIiAiKFdpLXAWJBja8Wugms3H1XtYSxup1/0JFh3geqzNoVgIkYAJ+Y7ZziYkbgjedp3V3BUajS4vIIMRzE4F7HvOED8S+QPlk85BNxA2OO/2VVOq8CdB1FhcfHGr8oaQRn+yvRRBgPF1AXf4ZIEEWIyG9r3Lv3UFd4M/KElwBIBEDYkxe3t2W9EGKjWLmuNUfLAcI5i36Rvablw9FOrWcCYbqboBbEmTJm/SNJ65ytK6g8ytxj9JeaIloa4AzIJbcA6c3LZHVXN4mpqg04GuCbmRzXEDs396+FtRBTWqOB5W6rE5i4iBMRufZRrVXBgIZzSJEkxJANwNrnGyvJXZQYXcRUH0TzOEAHF9JmIk27X2hanVhcAguAnTN/ZWJCDA3iqkEmn9IIEHOog+kaTGbqB+IVLxRuA0kTcahMG3W1usr0kQZqNfxF50gOIEjTb1/v9BDiuIcLNp6wWkyCR13H8DN1sRB5g4p7G/wDryW6QS45bJuQZOqRCvbxL9QBpkDVBybQ7t2aZxzditiIPOpcQ8Af4WkBpOkAm4aHACB3IxkL0G+UdV1EBERAREQEREBERAREQFTxURcxzN2n6hAt1x6q5Qq0g4QZyDYxgyMd0FNBrC1zWxEukGTkmZnaZWVtFgaWtrBsMb4TEAEy6NUCTIn7rdT4doaWgWJJPfUZN/VZa1CmwRpeRpw2TIDpiB3djESMK5upuYPpC/wDjwZaTzYzFtVpkfZTo0pMh8lpeDIcPEdW59j0VFb4fTbljng6WgTIbAI+o7hxlWniGNktdpLiTzNcZ0i9rbD7K9TgeHiAasWG5FmkE/ViB9zeLK2g9rQZqA4JJOOUAEyTExOwv6nPX+U675c7QZgOFhINvObeXQI7hqRBbpdEhhyBfRjaOVt/5p04nWoU7gOa25BE2lx1G02cSTjMrrOFA5dQB5SIAaeUBpNvQWi1lCm2iXAjVMyPFmCfv8wm+dS01IID9JcQJaIvcbNdEOgkdbkJdJih9EOdp1AmDkE5cHC+ra1ptIxIUKIph5JfqcCBcXDgHNzGYJCt+azXqAcSSWztMgHJ7NHeFBzabiC5rpMVQLmDAAIDZuLJ047UqUnkQ4aiC0G+CWyQPVt+46rcvMbRps0xTfyl2m5MEev1bdSTuttCvrwCBGTjJBAvkR9wp1eLkVLOIBMQ4XIuImIxORfPYq5RRERAREQEREBERAREQEREBERAREQEREBZeJ4jS7wyQ0ke4ETgDHt2WpUcQHmzCBY3IkAy2LSNpQTZDmtJb0cARg53wViLmkgCk0cxF27YdtAO+8yOpIv4ykSWFrZIdcw2Yg7u7xhRpvq21NGDMAZhpH19dQ9NlUT4mm0NcfltJg7ZvMG2Jusg4kHNAW0EkiBeLixNpgW2diFo4YODhLGglsvIbF5Npkg9cnB6hTrtfI0kkFwtDbDe59+qDNT4ls2o4cWyB0cWmLZlsx0gypfjSGw2nMB0ASBy6tIxg6c9xa640VhEAkc0zoBuTBAFptP8Az7FJrc1nYt4DuJ6X/r2VntL6aahbpDy0OIxac9DC5RAhwNLQBYCBBA6AK4VBIBI1dJVdKpDecwZOYxJjFsQorA3irf8Ax+bS92LTebxN4gkA+JvpeOPguaGeGBIx4WnpYQ63kcLRqdrJMhgG8RP6+/8AC8axJ0mmcu5iIxB694QV/jL+A+LTi4BDST7n7dlfwtUuaCRpO4mYPSSAsrDW03BDodgsMmAW56EkenRRrsqOJlpLbQD8s/UA433ifcqxP0u4rinNJhuqA0xeTqdBiBsLx+mVppOJaCRBIBI6WVdEPBGozNzYQ2zRAM4nUcHKjXonVrbpJgASBIzJB6kGINrKRazfj3xOgQNX5pMNmwjvH8jZRPxJ8f8AquLEXzqa1xBMcskwe2y0NNSbh0aj+TEGPvH8VJzqkYvy+GL8x1Xcfyxt5E7IU4PiS8uBbAEQb3mZyB0+/vbUqQ5o/NP2ErM9j3AtMiS4XDDAjlMb3uPv1Wl9MhoDCGwR9MiJkiARkSPVIU4qoWtJGfKd4wP6eYU2GQCeir4anAPKASTgATcxMdlM0mzq0iesX91FYafHP1NBpwCXCb2gw0nzP9hcd8QcGzoklrCAAcuJDhfoOsei9JEGGlxxLgC3JAETuATkdJP/ABOFuREBERAREQEREBZeJouJdD9ILIEGIN748t9lqWDjadIudrdc0yCIaYAkk3Hn2sgnQpuD3u1ah+UGYOllr4Nie+vsp1Q9wbpmnDgSDFwMi0/qqGsp03udrlxgEEgXIaGzpbI8I8pPVSqaamkOcAW1JAY6eZsmCSOxsg5+Gqw0NqwAHSfEXSCGkz3g+m8qp1CpoJfUABaRBMaSSYlw6Ai/ZVilQLGuFWGta4iIFnMM2AnwyetlKnwlNv8AnQ7TB0kNsXTZu13Aeo3ug9IVDIGkkEeIER+s/ZZBw1Wb1bS4nyMReNr+/ZaKDiQ3SAWFogzBiLcobHTosVPhKUh3zCf8R2TEuJAcIi92x6nqgmzh6s+OAGtGZk31XzflvtFlI0KlwKgmG338JFxGJg+hWZnDUZB+c3ToDWxpFm6ySSBBEE2iOUzKuZwlN8tFQus2w02gEA+HN/SBiEGzhmEAyZ5nEGZyZi+IxHZcpUnAgl5NoIgR5zEqFA06ZLQ9oJebS0czocRbfmBve4UBTpsdN9QbMwcEm3KA2ZOMoKq1Mku/xGgax9RkEsDQM2M8wHWPNbqDSBzGTcn1MwPLHoslXh2OGs1HBrr3IAu3TuJxa/UrQzTTAaXC5JvAkkybDufugvRZxxtP/UbifEMRM+11J3FMAnUDA1WvbrHRBcigyoCSB9Jg+wP6EI6qA4NJgkEgeUT+oQTRUji2fnbicjExPvZR/G0/9Rpxgz4o046yPcINCKLXg4IMGD59FJAREQEREBERAREQFm47ixTDSfqdpuY2Jz6LSiDz3fFWjoTLwQHC2kx9/wC9psotZVaHkZBFnHuNovHaRha4WSvxZa/QGTy6smYGYAB/mgtPCMkmDJi+ozaIvPYLv4Zvezi7xHJzv3Nu5WU8e/8A0XYafq3LZFmk21Hb6ThXUOIcXPDm6WtiCZvdwNyAMBpt1QdbwFMAANsMXPTTe97WvgLv4JkzF4AmTNoIvMzYXzZKtV2pmmC0zJiem4xaT3iF2vVcDDWarTmN4zEfdBJtGIAJDQAA20W8xP3UXcGwkEtwdQubGQevUAx1XOIe8adMCSAZaXfoRHmVjbxdfTJYNWkkDQ7OmetrwIQancAw6ZBIaCIJkEEEXm5gOcB5lW0qDW4EWjJ/ue+VXwddzvE2LAzDm3JcCIcNoF53wFpQQ+S2ZiTM3vBgC04wMKFXhmuMkSYjJ7jE9yrkQRYwAAAWFgo1KIcQSJIx+v6gH0CsRBmPA0/yAWItaxmRbzPlJXXcEwkki5EEybi28/si/ZaEQVCiBqgkF1yZntvIwEdw4MauaAROJByDFo7dlaiDOOCYBABFoyepdN95JMrjOAYBZuzRMkHliLjewv2C0ogjTphogdSczcmTnuVJEQEREBERAREQEVX4lk6dQmYjve32Krq1mPBYHtlwLeu39R7jqg0rNxzHkN0GCHSbxIg294/rg5B8JxzCwAjRYwSbjV39faN1MFoa0AkARNhHpKDJSoVgRL5E9duXI09A8eoOcaqr9TXtbIdBAkFt9oJEe0rOfh/NqltnOcBp3IETfIImd+y2UGaWtbMwAJM3gRNyT7lBlp0qgcTNiWgCcDSNRPUyCLdfbYQuog4AuoiAiIgIiICIiAiIgIiICIiAiIgIiICIiAiIgIiIMjuAbJMuBcdRgxeNO3ay4eCY067jTLpnrE//AJE9bzMlU1/iTmlwFPVpMWdc8pdMBp3AHudr6uGr69QLRAJGZBuRuBe2O4QcHH04nVGctIxqnI/Yd7Lh49kTJPKHCGkyCJEWv5dj0WbiWsp8opMdDHOEm+cXBzqN56q/h6THBwNJgiGuEAizQ4DFwJQa2OkA9bqvhuIDxIBHn5Ag+xC6KdxDiALaQBH6T91JjAMACTNhF9ygqpcU1ztIPNAdBBBgxkEWyLKp/wARaDBa4c4ZJiCTiL/1uFqYwAAAAACAAIAAwAOiiaDc6G3MmwzET7W8kGel8Ra4tGl3MJ2tytdeD+0MLUx0gEYN+n2KqdwdM2NNu/0jfKuAQdREQEREBERAREQEREBERAREQEREBERAREQEREBRqUw4Q4AjoRKIg60RYWC6iICIiAiIgIiICIiAiIgIiICIiAiIgIiICIiAiIgIiICIiD/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5397913" y="3035484"/>
            <a:ext cx="11592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PLC program</a:t>
            </a:r>
          </a:p>
        </p:txBody>
      </p:sp>
      <p:pic>
        <p:nvPicPr>
          <p:cNvPr id="2060" name="Picture 12" descr="http://www.amci.com/tutorials/images/ladder-diagram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7434" y="3289046"/>
            <a:ext cx="1645695" cy="953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4044764" y="3629007"/>
            <a:ext cx="1045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IEC 61131-3</a:t>
            </a:r>
          </a:p>
        </p:txBody>
      </p:sp>
    </p:spTree>
    <p:extLst>
      <p:ext uri="{BB962C8B-B14F-4D97-AF65-F5344CB8AC3E}">
        <p14:creationId xmlns:p14="http://schemas.microsoft.com/office/powerpoint/2010/main" val="1746689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Testing vs. model checking</a:t>
            </a:r>
            <a:endParaRPr lang="en-GB" dirty="0"/>
          </a:p>
        </p:txBody>
      </p:sp>
      <p:sp>
        <p:nvSpPr>
          <p:cNvPr id="41" name="TextBox 40"/>
          <p:cNvSpPr txBox="1"/>
          <p:nvPr/>
        </p:nvSpPr>
        <p:spPr>
          <a:xfrm>
            <a:off x="381000" y="2894660"/>
            <a:ext cx="8280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b="1" u="sng" dirty="0" smtClean="0"/>
              <a:t>Safety Requirement</a:t>
            </a:r>
            <a:endParaRPr lang="en-GB" sz="2200" u="sng" dirty="0" smtClean="0"/>
          </a:p>
          <a:p>
            <a:pPr algn="ctr"/>
            <a:r>
              <a:rPr lang="en-GB" sz="2200" i="1" dirty="0" smtClean="0"/>
              <a:t>If </a:t>
            </a:r>
            <a:r>
              <a:rPr lang="en-GB" sz="2200" b="1" i="1" dirty="0" smtClean="0"/>
              <a:t>Q0.0</a:t>
            </a:r>
            <a:r>
              <a:rPr lang="en-GB" sz="2200" i="1" dirty="0" smtClean="0"/>
              <a:t> is TRUE, then </a:t>
            </a:r>
            <a:r>
              <a:rPr lang="en-GB" sz="2200" b="1" i="1" dirty="0" smtClean="0"/>
              <a:t>Q0.1</a:t>
            </a:r>
            <a:r>
              <a:rPr lang="en-GB" sz="2200" i="1" dirty="0" smtClean="0"/>
              <a:t> is </a:t>
            </a:r>
            <a:r>
              <a:rPr lang="en-GB" sz="2200" i="1" dirty="0"/>
              <a:t>FALSE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77800" y="4003980"/>
            <a:ext cx="3657600" cy="1687554"/>
            <a:chOff x="5410199" y="4038599"/>
            <a:chExt cx="3657600" cy="1687554"/>
          </a:xfrm>
        </p:grpSpPr>
        <p:sp>
          <p:nvSpPr>
            <p:cNvPr id="47" name="Content Placeholder 2"/>
            <p:cNvSpPr txBox="1">
              <a:spLocks/>
            </p:cNvSpPr>
            <p:nvPr/>
          </p:nvSpPr>
          <p:spPr>
            <a:xfrm>
              <a:off x="5410199" y="4162508"/>
              <a:ext cx="3657600" cy="1563645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49377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 panose="020B0604020202020204" pitchFamily="34" charset="0"/>
                <a:buChar char="−"/>
                <a:defRPr kumimoji="0" sz="2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Char char="•"/>
                <a:defRPr kumimoji="0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6576" indent="0" algn="ctr">
                <a:buNone/>
              </a:pPr>
              <a:r>
                <a:rPr lang="en-GB" dirty="0" smtClean="0"/>
                <a:t>It’s </a:t>
              </a:r>
              <a:r>
                <a:rPr lang="en-GB" b="1" dirty="0" smtClean="0"/>
                <a:t>a “quite” complicated task for Testing</a:t>
              </a:r>
              <a:r>
                <a:rPr lang="en-GB" dirty="0" smtClean="0"/>
                <a:t>.</a:t>
              </a:r>
            </a:p>
            <a:p>
              <a:pPr algn="ctr"/>
              <a:endParaRPr lang="en-GB" dirty="0" smtClean="0"/>
            </a:p>
            <a:p>
              <a:pPr algn="ctr"/>
              <a:endParaRPr lang="en-GB" dirty="0" smtClean="0"/>
            </a:p>
            <a:p>
              <a:pPr algn="ctr"/>
              <a:endParaRPr lang="en-GB" dirty="0" smtClean="0"/>
            </a:p>
            <a:p>
              <a:pPr algn="ctr"/>
              <a:endParaRPr lang="en-GB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5568039" y="4038599"/>
              <a:ext cx="3340100" cy="1663699"/>
            </a:xfrm>
            <a:prstGeom prst="rect">
              <a:avLst/>
            </a:prstGeom>
            <a:noFill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054707" y="4015908"/>
            <a:ext cx="4787271" cy="1663699"/>
            <a:chOff x="4128129" y="4114800"/>
            <a:chExt cx="4787271" cy="1663699"/>
          </a:xfrm>
        </p:grpSpPr>
        <p:sp>
          <p:nvSpPr>
            <p:cNvPr id="48" name="Content Placeholder 2"/>
            <p:cNvSpPr txBox="1">
              <a:spLocks/>
            </p:cNvSpPr>
            <p:nvPr/>
          </p:nvSpPr>
          <p:spPr>
            <a:xfrm>
              <a:off x="4128129" y="4214854"/>
              <a:ext cx="4787271" cy="1563645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49377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 panose="020B0604020202020204" pitchFamily="34" charset="0"/>
                <a:buChar char="−"/>
                <a:defRPr kumimoji="0" sz="2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Char char="•"/>
                <a:defRPr kumimoji="0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6576" indent="0" algn="ctr">
                <a:buNone/>
              </a:pPr>
              <a:r>
                <a:rPr lang="en-GB" dirty="0" smtClean="0"/>
                <a:t>Model checking will </a:t>
              </a:r>
              <a:r>
                <a:rPr lang="en-GB" b="1" dirty="0" smtClean="0"/>
                <a:t>explore all input combinations</a:t>
              </a:r>
              <a:r>
                <a:rPr lang="en-GB" dirty="0" smtClean="0"/>
                <a:t> and will verify the safety property</a:t>
              </a:r>
            </a:p>
            <a:p>
              <a:pPr algn="ctr"/>
              <a:endParaRPr lang="en-GB" dirty="0" smtClean="0"/>
            </a:p>
            <a:p>
              <a:pPr algn="ctr"/>
              <a:endParaRPr lang="en-GB" dirty="0" smtClean="0"/>
            </a:p>
            <a:p>
              <a:pPr algn="ctr"/>
              <a:endParaRPr lang="en-GB" dirty="0" smtClean="0"/>
            </a:p>
            <a:p>
              <a:pPr algn="ctr"/>
              <a:endParaRPr lang="en-GB" dirty="0" smtClean="0"/>
            </a:p>
            <a:p>
              <a:pPr algn="ctr"/>
              <a:endParaRPr lang="en-GB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222750" y="4114800"/>
              <a:ext cx="4692650" cy="1663699"/>
            </a:xfrm>
            <a:prstGeom prst="rect">
              <a:avLst/>
            </a:prstGeom>
            <a:noFill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3275690" y="1082971"/>
            <a:ext cx="5030110" cy="1544833"/>
            <a:chOff x="3275690" y="1082971"/>
            <a:chExt cx="5030110" cy="1544833"/>
          </a:xfrm>
        </p:grpSpPr>
        <p:sp>
          <p:nvSpPr>
            <p:cNvPr id="6" name="Rectangle 5"/>
            <p:cNvSpPr/>
            <p:nvPr/>
          </p:nvSpPr>
          <p:spPr>
            <a:xfrm>
              <a:off x="4521200" y="1153960"/>
              <a:ext cx="2558143" cy="128451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PLC program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7079343" y="1436914"/>
              <a:ext cx="431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7079339" y="2079184"/>
              <a:ext cx="431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4089400" y="1273629"/>
              <a:ext cx="431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089396" y="1915899"/>
              <a:ext cx="431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4089396" y="1567542"/>
              <a:ext cx="431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4089392" y="2209812"/>
              <a:ext cx="431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3835400" y="2258472"/>
              <a:ext cx="4699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…</a:t>
              </a:r>
              <a:endParaRPr lang="en-GB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511142" y="1252248"/>
              <a:ext cx="78377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/>
                <a:t>Q0.0</a:t>
              </a:r>
              <a:endParaRPr lang="en-GB" sz="16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522029" y="1909907"/>
              <a:ext cx="78377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/>
                <a:t>Q0.1</a:t>
              </a:r>
              <a:endParaRPr lang="en-GB" sz="16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275692" y="1082971"/>
              <a:ext cx="78377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600" dirty="0" smtClean="0"/>
                <a:t>I0.0</a:t>
              </a:r>
              <a:endParaRPr lang="en-GB" sz="16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286579" y="1740630"/>
              <a:ext cx="78377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600" dirty="0" smtClean="0"/>
                <a:t>IW2</a:t>
              </a:r>
              <a:endParaRPr lang="en-GB" sz="16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275691" y="1412127"/>
              <a:ext cx="78377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600" dirty="0" smtClean="0"/>
                <a:t>I0.1</a:t>
              </a:r>
              <a:endParaRPr lang="en-GB" sz="16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275690" y="2040535"/>
              <a:ext cx="78377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600" dirty="0" smtClean="0"/>
                <a:t>IW3</a:t>
              </a:r>
              <a:endParaRPr lang="en-GB" sz="1600" dirty="0"/>
            </a:p>
          </p:txBody>
        </p:sp>
      </p:grpSp>
      <p:pic>
        <p:nvPicPr>
          <p:cNvPr id="27" name="Picture 3" descr="W:\Download\P_ST70_XX_06049P.png"/>
          <p:cNvPicPr>
            <a:picLocks noChangeAspect="1" noChangeArrowheads="1"/>
          </p:cNvPicPr>
          <p:nvPr/>
        </p:nvPicPr>
        <p:blipFill>
          <a:blip r:embed="rId2" cstate="print"/>
          <a:srcRect l="40952" b="13596"/>
          <a:stretch>
            <a:fillRect/>
          </a:stretch>
        </p:blipFill>
        <p:spPr bwMode="auto">
          <a:xfrm>
            <a:off x="970591" y="976435"/>
            <a:ext cx="1563367" cy="15075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87699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0300" y="786972"/>
            <a:ext cx="6767982" cy="612000"/>
          </a:xfrm>
        </p:spPr>
        <p:txBody>
          <a:bodyPr>
            <a:normAutofit/>
          </a:bodyPr>
          <a:lstStyle/>
          <a:p>
            <a:r>
              <a:rPr lang="en-GB" sz="2000" dirty="0" smtClean="0"/>
              <a:t>IEC 61508: Software design and dev. (table A.2)</a:t>
            </a:r>
            <a:endParaRPr lang="en-GB" sz="20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354" y="1398972"/>
            <a:ext cx="6083354" cy="5240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2569029" y="4298166"/>
            <a:ext cx="6379028" cy="100148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74171" y="3921745"/>
            <a:ext cx="21444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Even for SIL1 it is recommended to use [Semi]-formal methods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233492"/>
            <a:ext cx="8226854" cy="612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Context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74171" y="1701648"/>
            <a:ext cx="21444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IEC 61511 gives guidelines for the “application software”</a:t>
            </a:r>
          </a:p>
        </p:txBody>
      </p:sp>
    </p:spTree>
    <p:extLst>
      <p:ext uri="{BB962C8B-B14F-4D97-AF65-F5344CB8AC3E}">
        <p14:creationId xmlns:p14="http://schemas.microsoft.com/office/powerpoint/2010/main" val="1797016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2853261" y="1600200"/>
            <a:ext cx="3370053" cy="3869267"/>
          </a:xfrm>
          <a:custGeom>
            <a:avLst/>
            <a:gdLst>
              <a:gd name="connsiteX0" fmla="*/ 0 w 17208"/>
              <a:gd name="connsiteY0" fmla="*/ 0 h 3886200"/>
              <a:gd name="connsiteX1" fmla="*/ 16933 w 17208"/>
              <a:gd name="connsiteY1" fmla="*/ 3886200 h 3886200"/>
              <a:gd name="connsiteX2" fmla="*/ 0 w 17208"/>
              <a:gd name="connsiteY2" fmla="*/ 0 h 3886200"/>
              <a:gd name="connsiteX0" fmla="*/ 202302 w 1895639"/>
              <a:gd name="connsiteY0" fmla="*/ 45195 h 3971042"/>
              <a:gd name="connsiteX1" fmla="*/ 219235 w 1895639"/>
              <a:gd name="connsiteY1" fmla="*/ 3931395 h 3971042"/>
              <a:gd name="connsiteX2" fmla="*/ 1895635 w 1895639"/>
              <a:gd name="connsiteY2" fmla="*/ 1941728 h 3971042"/>
              <a:gd name="connsiteX3" fmla="*/ 202302 w 1895639"/>
              <a:gd name="connsiteY3" fmla="*/ 45195 h 3971042"/>
              <a:gd name="connsiteX0" fmla="*/ 1676405 w 3369743"/>
              <a:gd name="connsiteY0" fmla="*/ 31 h 3886258"/>
              <a:gd name="connsiteX1" fmla="*/ 5 w 3369743"/>
              <a:gd name="connsiteY1" fmla="*/ 1854231 h 3886258"/>
              <a:gd name="connsiteX2" fmla="*/ 1693338 w 3369743"/>
              <a:gd name="connsiteY2" fmla="*/ 3886231 h 3886258"/>
              <a:gd name="connsiteX3" fmla="*/ 3369738 w 3369743"/>
              <a:gd name="connsiteY3" fmla="*/ 1896564 h 3886258"/>
              <a:gd name="connsiteX4" fmla="*/ 1676405 w 3369743"/>
              <a:gd name="connsiteY4" fmla="*/ 31 h 3886258"/>
              <a:gd name="connsiteX0" fmla="*/ 1676405 w 3369743"/>
              <a:gd name="connsiteY0" fmla="*/ 32 h 3869326"/>
              <a:gd name="connsiteX1" fmla="*/ 5 w 3369743"/>
              <a:gd name="connsiteY1" fmla="*/ 1837299 h 3869326"/>
              <a:gd name="connsiteX2" fmla="*/ 1693338 w 3369743"/>
              <a:gd name="connsiteY2" fmla="*/ 3869299 h 3869326"/>
              <a:gd name="connsiteX3" fmla="*/ 3369738 w 3369743"/>
              <a:gd name="connsiteY3" fmla="*/ 1879632 h 3869326"/>
              <a:gd name="connsiteX4" fmla="*/ 1676405 w 3369743"/>
              <a:gd name="connsiteY4" fmla="*/ 32 h 3869326"/>
              <a:gd name="connsiteX0" fmla="*/ 1676407 w 3369745"/>
              <a:gd name="connsiteY0" fmla="*/ 58 h 3869352"/>
              <a:gd name="connsiteX1" fmla="*/ 7 w 3369745"/>
              <a:gd name="connsiteY1" fmla="*/ 1837325 h 3869352"/>
              <a:gd name="connsiteX2" fmla="*/ 1693340 w 3369745"/>
              <a:gd name="connsiteY2" fmla="*/ 3869325 h 3869352"/>
              <a:gd name="connsiteX3" fmla="*/ 3369740 w 3369745"/>
              <a:gd name="connsiteY3" fmla="*/ 1879658 h 3869352"/>
              <a:gd name="connsiteX4" fmla="*/ 1676407 w 3369745"/>
              <a:gd name="connsiteY4" fmla="*/ 58 h 3869352"/>
              <a:gd name="connsiteX0" fmla="*/ 1676407 w 3369915"/>
              <a:gd name="connsiteY0" fmla="*/ 57 h 3869351"/>
              <a:gd name="connsiteX1" fmla="*/ 7 w 3369915"/>
              <a:gd name="connsiteY1" fmla="*/ 1837324 h 3869351"/>
              <a:gd name="connsiteX2" fmla="*/ 1693340 w 3369915"/>
              <a:gd name="connsiteY2" fmla="*/ 3869324 h 3869351"/>
              <a:gd name="connsiteX3" fmla="*/ 3369740 w 3369915"/>
              <a:gd name="connsiteY3" fmla="*/ 1879657 h 3869351"/>
              <a:gd name="connsiteX4" fmla="*/ 1676407 w 3369915"/>
              <a:gd name="connsiteY4" fmla="*/ 57 h 3869351"/>
              <a:gd name="connsiteX0" fmla="*/ 1676407 w 3369893"/>
              <a:gd name="connsiteY0" fmla="*/ 2 h 3869296"/>
              <a:gd name="connsiteX1" fmla="*/ 7 w 3369893"/>
              <a:gd name="connsiteY1" fmla="*/ 1837269 h 3869296"/>
              <a:gd name="connsiteX2" fmla="*/ 1693340 w 3369893"/>
              <a:gd name="connsiteY2" fmla="*/ 3869269 h 3869296"/>
              <a:gd name="connsiteX3" fmla="*/ 3369740 w 3369893"/>
              <a:gd name="connsiteY3" fmla="*/ 1879602 h 3869296"/>
              <a:gd name="connsiteX4" fmla="*/ 1676407 w 3369893"/>
              <a:gd name="connsiteY4" fmla="*/ 2 h 3869296"/>
              <a:gd name="connsiteX0" fmla="*/ 1701807 w 3369897"/>
              <a:gd name="connsiteY0" fmla="*/ 2 h 3852363"/>
              <a:gd name="connsiteX1" fmla="*/ 7 w 3369897"/>
              <a:gd name="connsiteY1" fmla="*/ 1820336 h 3852363"/>
              <a:gd name="connsiteX2" fmla="*/ 1693340 w 3369897"/>
              <a:gd name="connsiteY2" fmla="*/ 3852336 h 3852363"/>
              <a:gd name="connsiteX3" fmla="*/ 3369740 w 3369897"/>
              <a:gd name="connsiteY3" fmla="*/ 1862669 h 3852363"/>
              <a:gd name="connsiteX4" fmla="*/ 1701807 w 3369897"/>
              <a:gd name="connsiteY4" fmla="*/ 2 h 3852363"/>
              <a:gd name="connsiteX0" fmla="*/ 1735674 w 3369903"/>
              <a:gd name="connsiteY0" fmla="*/ 2 h 3818496"/>
              <a:gd name="connsiteX1" fmla="*/ 7 w 3369903"/>
              <a:gd name="connsiteY1" fmla="*/ 1786469 h 3818496"/>
              <a:gd name="connsiteX2" fmla="*/ 1693340 w 3369903"/>
              <a:gd name="connsiteY2" fmla="*/ 3818469 h 3818496"/>
              <a:gd name="connsiteX3" fmla="*/ 3369740 w 3369903"/>
              <a:gd name="connsiteY3" fmla="*/ 1828802 h 3818496"/>
              <a:gd name="connsiteX4" fmla="*/ 1735674 w 3369903"/>
              <a:gd name="connsiteY4" fmla="*/ 2 h 3818496"/>
              <a:gd name="connsiteX0" fmla="*/ 1718741 w 3369900"/>
              <a:gd name="connsiteY0" fmla="*/ 1 h 3869295"/>
              <a:gd name="connsiteX1" fmla="*/ 7 w 3369900"/>
              <a:gd name="connsiteY1" fmla="*/ 1837268 h 3869295"/>
              <a:gd name="connsiteX2" fmla="*/ 1693340 w 3369900"/>
              <a:gd name="connsiteY2" fmla="*/ 3869268 h 3869295"/>
              <a:gd name="connsiteX3" fmla="*/ 3369740 w 3369900"/>
              <a:gd name="connsiteY3" fmla="*/ 1879601 h 3869295"/>
              <a:gd name="connsiteX4" fmla="*/ 1718741 w 3369900"/>
              <a:gd name="connsiteY4" fmla="*/ 1 h 3869295"/>
              <a:gd name="connsiteX0" fmla="*/ 1718740 w 3369885"/>
              <a:gd name="connsiteY0" fmla="*/ 5444 h 3874738"/>
              <a:gd name="connsiteX1" fmla="*/ 6 w 3369885"/>
              <a:gd name="connsiteY1" fmla="*/ 1842711 h 3874738"/>
              <a:gd name="connsiteX2" fmla="*/ 1693339 w 3369885"/>
              <a:gd name="connsiteY2" fmla="*/ 3874711 h 3874738"/>
              <a:gd name="connsiteX3" fmla="*/ 3369739 w 3369885"/>
              <a:gd name="connsiteY3" fmla="*/ 1885044 h 3874738"/>
              <a:gd name="connsiteX4" fmla="*/ 1718740 w 3369885"/>
              <a:gd name="connsiteY4" fmla="*/ 5444 h 3874738"/>
              <a:gd name="connsiteX0" fmla="*/ 1718740 w 3369885"/>
              <a:gd name="connsiteY0" fmla="*/ 5444 h 3874738"/>
              <a:gd name="connsiteX1" fmla="*/ 6 w 3369885"/>
              <a:gd name="connsiteY1" fmla="*/ 1842711 h 3874738"/>
              <a:gd name="connsiteX2" fmla="*/ 1693339 w 3369885"/>
              <a:gd name="connsiteY2" fmla="*/ 3874711 h 3874738"/>
              <a:gd name="connsiteX3" fmla="*/ 3369739 w 3369885"/>
              <a:gd name="connsiteY3" fmla="*/ 1885044 h 3874738"/>
              <a:gd name="connsiteX4" fmla="*/ 1718740 w 3369885"/>
              <a:gd name="connsiteY4" fmla="*/ 5444 h 3874738"/>
              <a:gd name="connsiteX0" fmla="*/ 1718740 w 3369885"/>
              <a:gd name="connsiteY0" fmla="*/ 5444 h 3874738"/>
              <a:gd name="connsiteX1" fmla="*/ 6 w 3369885"/>
              <a:gd name="connsiteY1" fmla="*/ 1842711 h 3874738"/>
              <a:gd name="connsiteX2" fmla="*/ 1693339 w 3369885"/>
              <a:gd name="connsiteY2" fmla="*/ 3874711 h 3874738"/>
              <a:gd name="connsiteX3" fmla="*/ 3369739 w 3369885"/>
              <a:gd name="connsiteY3" fmla="*/ 1885044 h 3874738"/>
              <a:gd name="connsiteX4" fmla="*/ 1718740 w 3369885"/>
              <a:gd name="connsiteY4" fmla="*/ 5444 h 3874738"/>
              <a:gd name="connsiteX0" fmla="*/ 1718740 w 3369998"/>
              <a:gd name="connsiteY0" fmla="*/ 0 h 3869294"/>
              <a:gd name="connsiteX1" fmla="*/ 6 w 3369998"/>
              <a:gd name="connsiteY1" fmla="*/ 1837267 h 3869294"/>
              <a:gd name="connsiteX2" fmla="*/ 1693339 w 3369998"/>
              <a:gd name="connsiteY2" fmla="*/ 3869267 h 3869294"/>
              <a:gd name="connsiteX3" fmla="*/ 3369739 w 3369998"/>
              <a:gd name="connsiteY3" fmla="*/ 1879600 h 3869294"/>
              <a:gd name="connsiteX4" fmla="*/ 1718740 w 3369998"/>
              <a:gd name="connsiteY4" fmla="*/ 0 h 3869294"/>
              <a:gd name="connsiteX0" fmla="*/ 1718740 w 3369959"/>
              <a:gd name="connsiteY0" fmla="*/ 0 h 3869294"/>
              <a:gd name="connsiteX1" fmla="*/ 6 w 3369959"/>
              <a:gd name="connsiteY1" fmla="*/ 1837267 h 3869294"/>
              <a:gd name="connsiteX2" fmla="*/ 1693339 w 3369959"/>
              <a:gd name="connsiteY2" fmla="*/ 3869267 h 3869294"/>
              <a:gd name="connsiteX3" fmla="*/ 3369739 w 3369959"/>
              <a:gd name="connsiteY3" fmla="*/ 1879600 h 3869294"/>
              <a:gd name="connsiteX4" fmla="*/ 1718740 w 3369959"/>
              <a:gd name="connsiteY4" fmla="*/ 0 h 3869294"/>
              <a:gd name="connsiteX0" fmla="*/ 1718740 w 3369991"/>
              <a:gd name="connsiteY0" fmla="*/ 0 h 3869294"/>
              <a:gd name="connsiteX1" fmla="*/ 6 w 3369991"/>
              <a:gd name="connsiteY1" fmla="*/ 1837267 h 3869294"/>
              <a:gd name="connsiteX2" fmla="*/ 1693339 w 3369991"/>
              <a:gd name="connsiteY2" fmla="*/ 3869267 h 3869294"/>
              <a:gd name="connsiteX3" fmla="*/ 3369739 w 3369991"/>
              <a:gd name="connsiteY3" fmla="*/ 1879600 h 3869294"/>
              <a:gd name="connsiteX4" fmla="*/ 1718740 w 3369991"/>
              <a:gd name="connsiteY4" fmla="*/ 0 h 3869294"/>
              <a:gd name="connsiteX0" fmla="*/ 1718740 w 3369991"/>
              <a:gd name="connsiteY0" fmla="*/ 0 h 3869294"/>
              <a:gd name="connsiteX1" fmla="*/ 6 w 3369991"/>
              <a:gd name="connsiteY1" fmla="*/ 1837267 h 3869294"/>
              <a:gd name="connsiteX2" fmla="*/ 1693339 w 3369991"/>
              <a:gd name="connsiteY2" fmla="*/ 3869267 h 3869294"/>
              <a:gd name="connsiteX3" fmla="*/ 3369739 w 3369991"/>
              <a:gd name="connsiteY3" fmla="*/ 1879600 h 3869294"/>
              <a:gd name="connsiteX4" fmla="*/ 1718740 w 3369991"/>
              <a:gd name="connsiteY4" fmla="*/ 0 h 3869294"/>
              <a:gd name="connsiteX0" fmla="*/ 1718740 w 3369991"/>
              <a:gd name="connsiteY0" fmla="*/ 0 h 3869267"/>
              <a:gd name="connsiteX1" fmla="*/ 6 w 3369991"/>
              <a:gd name="connsiteY1" fmla="*/ 1837267 h 3869267"/>
              <a:gd name="connsiteX2" fmla="*/ 1693339 w 3369991"/>
              <a:gd name="connsiteY2" fmla="*/ 3869267 h 3869267"/>
              <a:gd name="connsiteX3" fmla="*/ 3369739 w 3369991"/>
              <a:gd name="connsiteY3" fmla="*/ 1879600 h 3869267"/>
              <a:gd name="connsiteX4" fmla="*/ 1718740 w 3369991"/>
              <a:gd name="connsiteY4" fmla="*/ 0 h 3869267"/>
              <a:gd name="connsiteX0" fmla="*/ 1718740 w 3369991"/>
              <a:gd name="connsiteY0" fmla="*/ 0 h 3869267"/>
              <a:gd name="connsiteX1" fmla="*/ 6 w 3369991"/>
              <a:gd name="connsiteY1" fmla="*/ 1837267 h 3869267"/>
              <a:gd name="connsiteX2" fmla="*/ 1693339 w 3369991"/>
              <a:gd name="connsiteY2" fmla="*/ 3869267 h 3869267"/>
              <a:gd name="connsiteX3" fmla="*/ 3369739 w 3369991"/>
              <a:gd name="connsiteY3" fmla="*/ 1879600 h 3869267"/>
              <a:gd name="connsiteX4" fmla="*/ 1718740 w 3369991"/>
              <a:gd name="connsiteY4" fmla="*/ 0 h 3869267"/>
              <a:gd name="connsiteX0" fmla="*/ 1718740 w 3370053"/>
              <a:gd name="connsiteY0" fmla="*/ 0 h 3869267"/>
              <a:gd name="connsiteX1" fmla="*/ 6 w 3370053"/>
              <a:gd name="connsiteY1" fmla="*/ 1837267 h 3869267"/>
              <a:gd name="connsiteX2" fmla="*/ 1693339 w 3370053"/>
              <a:gd name="connsiteY2" fmla="*/ 3869267 h 3869267"/>
              <a:gd name="connsiteX3" fmla="*/ 3369739 w 3370053"/>
              <a:gd name="connsiteY3" fmla="*/ 1879600 h 3869267"/>
              <a:gd name="connsiteX4" fmla="*/ 1718740 w 3370053"/>
              <a:gd name="connsiteY4" fmla="*/ 0 h 3869267"/>
              <a:gd name="connsiteX0" fmla="*/ 1718899 w 3370212"/>
              <a:gd name="connsiteY0" fmla="*/ 0 h 3869267"/>
              <a:gd name="connsiteX1" fmla="*/ 165 w 3370212"/>
              <a:gd name="connsiteY1" fmla="*/ 1837267 h 3869267"/>
              <a:gd name="connsiteX2" fmla="*/ 1693498 w 3370212"/>
              <a:gd name="connsiteY2" fmla="*/ 3869267 h 3869267"/>
              <a:gd name="connsiteX3" fmla="*/ 3369898 w 3370212"/>
              <a:gd name="connsiteY3" fmla="*/ 1879600 h 3869267"/>
              <a:gd name="connsiteX4" fmla="*/ 1718899 w 3370212"/>
              <a:gd name="connsiteY4" fmla="*/ 0 h 3869267"/>
              <a:gd name="connsiteX0" fmla="*/ 1718740 w 3370053"/>
              <a:gd name="connsiteY0" fmla="*/ 0 h 3869267"/>
              <a:gd name="connsiteX1" fmla="*/ 6 w 3370053"/>
              <a:gd name="connsiteY1" fmla="*/ 1837267 h 3869267"/>
              <a:gd name="connsiteX2" fmla="*/ 1693339 w 3370053"/>
              <a:gd name="connsiteY2" fmla="*/ 3869267 h 3869267"/>
              <a:gd name="connsiteX3" fmla="*/ 3369739 w 3370053"/>
              <a:gd name="connsiteY3" fmla="*/ 1879600 h 3869267"/>
              <a:gd name="connsiteX4" fmla="*/ 1718740 w 3370053"/>
              <a:gd name="connsiteY4" fmla="*/ 0 h 386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70053" h="3869267">
                <a:moveTo>
                  <a:pt x="1718740" y="0"/>
                </a:moveTo>
                <a:cubicBezTo>
                  <a:pt x="1063985" y="103012"/>
                  <a:pt x="-2816" y="994833"/>
                  <a:pt x="6" y="1837267"/>
                </a:cubicBezTo>
                <a:cubicBezTo>
                  <a:pt x="11294" y="3094567"/>
                  <a:pt x="877717" y="3557412"/>
                  <a:pt x="1693339" y="3869267"/>
                </a:cubicBezTo>
                <a:cubicBezTo>
                  <a:pt x="2475094" y="3529189"/>
                  <a:pt x="3389494" y="3052233"/>
                  <a:pt x="3369739" y="1879600"/>
                </a:cubicBezTo>
                <a:cubicBezTo>
                  <a:pt x="3383850" y="1282700"/>
                  <a:pt x="2805295" y="362655"/>
                  <a:pt x="1718740" y="0"/>
                </a:cubicBezTo>
                <a:close/>
              </a:path>
            </a:pathLst>
          </a:cu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Background: Model checking</a:t>
            </a:r>
            <a:endParaRPr lang="en-GB" dirty="0"/>
          </a:p>
        </p:txBody>
      </p:sp>
      <p:sp>
        <p:nvSpPr>
          <p:cNvPr id="5" name="Oval 4"/>
          <p:cNvSpPr/>
          <p:nvPr/>
        </p:nvSpPr>
        <p:spPr>
          <a:xfrm>
            <a:off x="182881" y="1388533"/>
            <a:ext cx="6040120" cy="4292600"/>
          </a:xfrm>
          <a:prstGeom prst="ellipse">
            <a:avLst/>
          </a:prstGeom>
          <a:noFill/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2853267" y="1388533"/>
            <a:ext cx="5985933" cy="4292600"/>
          </a:xfrm>
          <a:prstGeom prst="ellipse">
            <a:avLst/>
          </a:prstGeom>
          <a:noFill/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2281311" y="1539217"/>
            <a:ext cx="15651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Verification</a:t>
            </a:r>
            <a:endParaRPr lang="en-GB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596065" y="1461532"/>
            <a:ext cx="12538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 smtClean="0"/>
              <a:t>Formal</a:t>
            </a:r>
          </a:p>
          <a:p>
            <a:pPr algn="ctr"/>
            <a:r>
              <a:rPr lang="en-GB" sz="2000" b="1" dirty="0" smtClean="0"/>
              <a:t>methods</a:t>
            </a:r>
            <a:endParaRPr lang="en-GB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779855" y="1939327"/>
            <a:ext cx="15504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 smtClean="0"/>
              <a:t>Formal</a:t>
            </a:r>
          </a:p>
          <a:p>
            <a:pPr algn="ctr"/>
            <a:r>
              <a:rPr lang="en-GB" sz="2000" b="1" dirty="0" smtClean="0"/>
              <a:t>verification</a:t>
            </a:r>
            <a:endParaRPr lang="en-GB" sz="2000" b="1" dirty="0"/>
          </a:p>
        </p:txBody>
      </p:sp>
      <p:sp>
        <p:nvSpPr>
          <p:cNvPr id="11" name="Rectangle 10"/>
          <p:cNvSpPr/>
          <p:nvPr/>
        </p:nvSpPr>
        <p:spPr>
          <a:xfrm>
            <a:off x="3905174" y="2880045"/>
            <a:ext cx="1350434" cy="651933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Model</a:t>
            </a:r>
          </a:p>
          <a:p>
            <a:pPr algn="ctr"/>
            <a:r>
              <a:rPr lang="en-GB" dirty="0" smtClean="0"/>
              <a:t>checking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1142543" y="2647213"/>
            <a:ext cx="1350434" cy="651933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Testing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6519333" y="2753046"/>
            <a:ext cx="1820333" cy="886241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Formal</a:t>
            </a:r>
          </a:p>
          <a:p>
            <a:pPr algn="ctr"/>
            <a:r>
              <a:rPr lang="en-GB" dirty="0" smtClean="0"/>
              <a:t>specification</a:t>
            </a:r>
            <a:br>
              <a:rPr lang="en-GB" dirty="0" smtClean="0"/>
            </a:br>
            <a:r>
              <a:rPr lang="en-GB" dirty="0" smtClean="0"/>
              <a:t>(B, Z, Alloy, …)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3779855" y="4385733"/>
            <a:ext cx="1604433" cy="475512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 smtClean="0"/>
              <a:t>Verif</a:t>
            </a:r>
            <a:r>
              <a:rPr lang="en-GB" sz="1400" dirty="0" smtClean="0"/>
              <a:t>. based on theorem proving</a:t>
            </a:r>
            <a:endParaRPr lang="en-GB" sz="1400" dirty="0"/>
          </a:p>
        </p:txBody>
      </p:sp>
      <p:sp>
        <p:nvSpPr>
          <p:cNvPr id="16" name="Rectangle 15"/>
          <p:cNvSpPr/>
          <p:nvPr/>
        </p:nvSpPr>
        <p:spPr>
          <a:xfrm>
            <a:off x="2117870" y="3733800"/>
            <a:ext cx="1350434" cy="651933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Static analysis</a:t>
            </a:r>
            <a:endParaRPr lang="en-GB" dirty="0"/>
          </a:p>
        </p:txBody>
      </p:sp>
      <p:sp>
        <p:nvSpPr>
          <p:cNvPr id="3" name="Cloud 2"/>
          <p:cNvSpPr/>
          <p:nvPr/>
        </p:nvSpPr>
        <p:spPr>
          <a:xfrm>
            <a:off x="6006253" y="4013042"/>
            <a:ext cx="2274592" cy="1220893"/>
          </a:xfrm>
          <a:prstGeom prst="cloud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1400" dirty="0" smtClean="0"/>
              <a:t>Formalisms: Automata, Petri Nets, Temporal Logic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776182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5" grpId="0" animBg="1"/>
      <p:bldP spid="6" grpId="0" animBg="1"/>
      <p:bldP spid="7" grpId="0"/>
      <p:bldP spid="8" grpId="0"/>
      <p:bldP spid="9" grpId="0"/>
      <p:bldP spid="11" grpId="0" animBg="1"/>
      <p:bldP spid="12" grpId="0" animBg="1"/>
      <p:bldP spid="13" grpId="0" animBg="1"/>
      <p:bldP spid="14" grpId="0" animBg="1"/>
      <p:bldP spid="16" grpId="0" animBg="1"/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Idea – Problems – State of the art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25639" y="1748849"/>
            <a:ext cx="843290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GB" dirty="0" smtClean="0"/>
              <a:t>But</a:t>
            </a:r>
            <a:r>
              <a:rPr lang="en-GB" dirty="0"/>
              <a:t>…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/>
              <a:t> Why </a:t>
            </a:r>
            <a:r>
              <a:rPr lang="en-GB" dirty="0" smtClean="0"/>
              <a:t>formal verification </a:t>
            </a:r>
            <a:r>
              <a:rPr lang="en-GB" b="1" dirty="0"/>
              <a:t>is not widely used </a:t>
            </a:r>
            <a:r>
              <a:rPr lang="en-GB" dirty="0"/>
              <a:t>in industry yet?</a:t>
            </a:r>
          </a:p>
          <a:p>
            <a:pPr marL="719138" lvl="1" indent="-261938">
              <a:buFont typeface="Wingdings" panose="05000000000000000000" pitchFamily="2" charset="2"/>
              <a:buChar char="q"/>
            </a:pPr>
            <a:r>
              <a:rPr lang="en-GB" dirty="0" smtClean="0"/>
              <a:t>How </a:t>
            </a:r>
            <a:r>
              <a:rPr lang="en-GB" dirty="0"/>
              <a:t>can we fill the gap between the </a:t>
            </a:r>
            <a:r>
              <a:rPr lang="en-GB" b="1" dirty="0"/>
              <a:t>automation</a:t>
            </a:r>
            <a:r>
              <a:rPr lang="en-GB" dirty="0"/>
              <a:t> and </a:t>
            </a:r>
            <a:r>
              <a:rPr lang="en-GB" b="1" dirty="0"/>
              <a:t>formal verification </a:t>
            </a:r>
            <a:r>
              <a:rPr lang="en-GB" dirty="0"/>
              <a:t>worlds?</a:t>
            </a:r>
          </a:p>
          <a:p>
            <a:pPr>
              <a:buFont typeface="Wingdings" panose="05000000000000000000" pitchFamily="2" charset="2"/>
              <a:buChar char="q"/>
            </a:pPr>
            <a:endParaRPr lang="en-GB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GB" dirty="0" smtClean="0"/>
              <a:t> Other industries using formal methods: 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/>
              <a:t> </a:t>
            </a:r>
            <a:r>
              <a:rPr lang="en-GB" b="1" dirty="0" smtClean="0"/>
              <a:t>NASA</a:t>
            </a:r>
            <a:r>
              <a:rPr lang="en-GB" dirty="0" smtClean="0"/>
              <a:t>: Remote </a:t>
            </a:r>
            <a:r>
              <a:rPr lang="en-GB" dirty="0"/>
              <a:t>Agent spacecraft control system </a:t>
            </a:r>
            <a:r>
              <a:rPr lang="en-GB" dirty="0" smtClean="0"/>
              <a:t>(</a:t>
            </a:r>
            <a:r>
              <a:rPr lang="en-GB" dirty="0"/>
              <a:t>Deep Space 1 </a:t>
            </a:r>
            <a:r>
              <a:rPr lang="en-GB" dirty="0" smtClean="0"/>
              <a:t>mission).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/>
              <a:t> </a:t>
            </a:r>
            <a:r>
              <a:rPr lang="en-GB" b="1" dirty="0" smtClean="0"/>
              <a:t>Aircraft</a:t>
            </a:r>
            <a:r>
              <a:rPr lang="en-GB" dirty="0" smtClean="0"/>
              <a:t> industry: Airbus A340 flight control , etc.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/>
              <a:t> </a:t>
            </a:r>
            <a:r>
              <a:rPr lang="en-GB" b="1" dirty="0" smtClean="0"/>
              <a:t>Train</a:t>
            </a:r>
            <a:r>
              <a:rPr lang="en-GB" dirty="0" smtClean="0"/>
              <a:t> systems: </a:t>
            </a:r>
            <a:r>
              <a:rPr lang="en-GB" b="1" dirty="0" smtClean="0"/>
              <a:t>Subway</a:t>
            </a:r>
            <a:r>
              <a:rPr lang="en-GB" dirty="0" smtClean="0"/>
              <a:t> in </a:t>
            </a:r>
            <a:r>
              <a:rPr lang="en-GB" dirty="0"/>
              <a:t>Paris, Line </a:t>
            </a:r>
            <a:r>
              <a:rPr lang="en-GB" dirty="0" smtClean="0"/>
              <a:t>14.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/>
              <a:t> </a:t>
            </a:r>
            <a:r>
              <a:rPr lang="en-GB" b="1" dirty="0" smtClean="0"/>
              <a:t>Communication</a:t>
            </a:r>
            <a:r>
              <a:rPr lang="en-GB" dirty="0" smtClean="0"/>
              <a:t> protocols: </a:t>
            </a:r>
            <a:r>
              <a:rPr lang="en-GB" b="1" dirty="0" smtClean="0"/>
              <a:t>IPv6 </a:t>
            </a:r>
            <a:r>
              <a:rPr lang="en-GB" dirty="0" smtClean="0"/>
              <a:t>protocol.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 Etc.</a:t>
            </a:r>
          </a:p>
          <a:p>
            <a:pPr lvl="1"/>
            <a:endParaRPr lang="en-GB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GB" dirty="0" smtClean="0"/>
              <a:t> What about </a:t>
            </a:r>
            <a:r>
              <a:rPr lang="en-GB" b="1" dirty="0" smtClean="0"/>
              <a:t>formal verification in PLC based control systems</a:t>
            </a:r>
            <a:r>
              <a:rPr lang="en-GB" dirty="0" smtClean="0"/>
              <a:t>?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 Industry: ESTEREL (SCADE), Siemens and ABB doing research.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/>
              <a:t> Academia: RWTH </a:t>
            </a:r>
            <a:r>
              <a:rPr lang="en-GB" dirty="0" smtClean="0"/>
              <a:t>Aachen </a:t>
            </a:r>
            <a:r>
              <a:rPr lang="en-GB" dirty="0"/>
              <a:t>University, TU </a:t>
            </a:r>
            <a:r>
              <a:rPr lang="en-GB" dirty="0" smtClean="0"/>
              <a:t>Dortmund, ENS </a:t>
            </a:r>
            <a:r>
              <a:rPr lang="en-GB" dirty="0" err="1" smtClean="0"/>
              <a:t>Cachan</a:t>
            </a:r>
            <a:r>
              <a:rPr lang="en-GB" dirty="0" smtClean="0"/>
              <a:t>, …</a:t>
            </a:r>
            <a:endParaRPr lang="en-GB" dirty="0"/>
          </a:p>
          <a:p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07732" y="1028700"/>
            <a:ext cx="8449406" cy="70788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Applying </a:t>
            </a:r>
            <a:r>
              <a:rPr lang="en-GB" sz="2000" b="1" dirty="0" smtClean="0"/>
              <a:t>formal verification </a:t>
            </a:r>
            <a:r>
              <a:rPr lang="en-GB" sz="2000" b="1" dirty="0"/>
              <a:t>to PLC programs (new developments and existing systems independently of the purpose</a:t>
            </a:r>
            <a:r>
              <a:rPr lang="en-GB" sz="2000" b="1" dirty="0" smtClean="0"/>
              <a:t>)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2671577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Why model checking </a:t>
            </a:r>
            <a:r>
              <a:rPr lang="en-GB" dirty="0"/>
              <a:t>is not widely </a:t>
            </a:r>
            <a:r>
              <a:rPr lang="en-GB" dirty="0" smtClean="0"/>
              <a:t>used in automation?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2150074" y="1797653"/>
            <a:ext cx="1602259" cy="543696"/>
          </a:xfrm>
          <a:prstGeom prst="rect">
            <a:avLst/>
          </a:prstGeom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Formal</a:t>
            </a:r>
          </a:p>
          <a:p>
            <a:pPr algn="ctr"/>
            <a:r>
              <a:rPr lang="en-GB" dirty="0" smtClean="0"/>
              <a:t>Model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5310312" y="1797654"/>
            <a:ext cx="1602259" cy="543696"/>
          </a:xfrm>
          <a:prstGeom prst="rect">
            <a:avLst/>
          </a:prstGeom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Formal Requirement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3752333" y="2988020"/>
            <a:ext cx="1602259" cy="663143"/>
          </a:xfrm>
          <a:prstGeom prst="rect">
            <a:avLst/>
          </a:prstGeom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Model</a:t>
            </a:r>
          </a:p>
          <a:p>
            <a:pPr algn="ctr"/>
            <a:r>
              <a:rPr lang="en-GB" b="1" dirty="0" smtClean="0"/>
              <a:t>checker</a:t>
            </a:r>
            <a:endParaRPr lang="en-GB" b="1" dirty="0"/>
          </a:p>
        </p:txBody>
      </p:sp>
      <p:cxnSp>
        <p:nvCxnSpPr>
          <p:cNvPr id="11" name="Straight Arrow Connector 10"/>
          <p:cNvCxnSpPr>
            <a:stCxn id="6" idx="2"/>
            <a:endCxn id="9" idx="1"/>
          </p:cNvCxnSpPr>
          <p:nvPr/>
        </p:nvCxnSpPr>
        <p:spPr>
          <a:xfrm rot="16200000" flipH="1">
            <a:off x="2862647" y="2429905"/>
            <a:ext cx="978243" cy="801129"/>
          </a:xfrm>
          <a:prstGeom prst="bentConnector2">
            <a:avLst/>
          </a:prstGeom>
          <a:ln w="38100">
            <a:tailEnd type="arrow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0"/>
          <p:cNvCxnSpPr>
            <a:stCxn id="7" idx="2"/>
            <a:endCxn id="9" idx="3"/>
          </p:cNvCxnSpPr>
          <p:nvPr/>
        </p:nvCxnSpPr>
        <p:spPr>
          <a:xfrm rot="5400000">
            <a:off x="5243896" y="2452046"/>
            <a:ext cx="978242" cy="756850"/>
          </a:xfrm>
          <a:prstGeom prst="bentConnector2">
            <a:avLst/>
          </a:prstGeom>
          <a:ln w="38100">
            <a:tailEnd type="arrow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0"/>
          <p:cNvCxnSpPr>
            <a:stCxn id="9" idx="2"/>
          </p:cNvCxnSpPr>
          <p:nvPr/>
        </p:nvCxnSpPr>
        <p:spPr>
          <a:xfrm flipH="1">
            <a:off x="3039763" y="3651163"/>
            <a:ext cx="1513700" cy="670357"/>
          </a:xfrm>
          <a:prstGeom prst="straightConnector1">
            <a:avLst/>
          </a:prstGeom>
          <a:ln w="38100">
            <a:tailEnd type="arrow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610072" y="3695521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i="1" dirty="0" smtClean="0"/>
              <a:t>satisfied</a:t>
            </a:r>
            <a:endParaRPr lang="en-GB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5447836" y="3695521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i="1" dirty="0" smtClean="0"/>
              <a:t>not satisfied</a:t>
            </a:r>
            <a:endParaRPr lang="en-GB" i="1" dirty="0"/>
          </a:p>
        </p:txBody>
      </p:sp>
      <p:cxnSp>
        <p:nvCxnSpPr>
          <p:cNvPr id="21" name="Straight Arrow Connector 10"/>
          <p:cNvCxnSpPr/>
          <p:nvPr/>
        </p:nvCxnSpPr>
        <p:spPr>
          <a:xfrm>
            <a:off x="4553462" y="3644468"/>
            <a:ext cx="1513700" cy="670357"/>
          </a:xfrm>
          <a:prstGeom prst="straightConnector1">
            <a:avLst/>
          </a:prstGeom>
          <a:ln w="38100">
            <a:tailEnd type="arrow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5237457" y="4324350"/>
            <a:ext cx="1602259" cy="543696"/>
          </a:xfrm>
          <a:prstGeom prst="rect">
            <a:avLst/>
          </a:prstGeom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Counter-example</a:t>
            </a:r>
            <a:endParaRPr lang="en-GB" dirty="0"/>
          </a:p>
        </p:txBody>
      </p:sp>
      <p:sp>
        <p:nvSpPr>
          <p:cNvPr id="23" name="Rectangle 22"/>
          <p:cNvSpPr/>
          <p:nvPr/>
        </p:nvSpPr>
        <p:spPr>
          <a:xfrm>
            <a:off x="2245269" y="4314825"/>
            <a:ext cx="1602259" cy="543696"/>
          </a:xfrm>
          <a:prstGeom prst="rect">
            <a:avLst/>
          </a:prstGeom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rgbClr val="92D050"/>
                </a:solidFill>
                <a:sym typeface="Wingdings"/>
              </a:rPr>
              <a:t></a:t>
            </a:r>
            <a:endParaRPr lang="en-GB" sz="3200" dirty="0">
              <a:solidFill>
                <a:srgbClr val="92D050"/>
              </a:solidFill>
            </a:endParaRPr>
          </a:p>
        </p:txBody>
      </p:sp>
      <p:sp>
        <p:nvSpPr>
          <p:cNvPr id="28" name="Rounded Rectangular Callout 27"/>
          <p:cNvSpPr/>
          <p:nvPr/>
        </p:nvSpPr>
        <p:spPr>
          <a:xfrm>
            <a:off x="222422" y="951471"/>
            <a:ext cx="1816443" cy="1019178"/>
          </a:xfrm>
          <a:prstGeom prst="wedgeRoundRectCallout">
            <a:avLst>
              <a:gd name="adj1" fmla="val 78386"/>
              <a:gd name="adj2" fmla="val 45944"/>
              <a:gd name="adj3" fmla="val 16667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accent6"/>
                </a:solidFill>
              </a:rPr>
              <a:t>How to get models?</a:t>
            </a:r>
            <a:endParaRPr lang="en-GB" sz="2000" dirty="0">
              <a:solidFill>
                <a:schemeClr val="accent6"/>
              </a:solidFill>
            </a:endParaRPr>
          </a:p>
        </p:txBody>
      </p:sp>
      <p:sp>
        <p:nvSpPr>
          <p:cNvPr id="29" name="Rounded Rectangular Callout 28"/>
          <p:cNvSpPr/>
          <p:nvPr/>
        </p:nvSpPr>
        <p:spPr>
          <a:xfrm>
            <a:off x="6986712" y="931592"/>
            <a:ext cx="2021364" cy="1019177"/>
          </a:xfrm>
          <a:prstGeom prst="wedgeRoundRectCallout">
            <a:avLst>
              <a:gd name="adj1" fmla="val -86920"/>
              <a:gd name="adj2" fmla="val 37778"/>
              <a:gd name="adj3" fmla="val 16667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accent6"/>
                </a:solidFill>
              </a:rPr>
              <a:t>How to formalize requirements?</a:t>
            </a:r>
            <a:endParaRPr lang="en-GB" sz="2000" dirty="0">
              <a:solidFill>
                <a:schemeClr val="accent6"/>
              </a:solidFill>
            </a:endParaRPr>
          </a:p>
        </p:txBody>
      </p:sp>
      <p:sp>
        <p:nvSpPr>
          <p:cNvPr id="31" name="Rounded Rectangular Callout 30"/>
          <p:cNvSpPr/>
          <p:nvPr/>
        </p:nvSpPr>
        <p:spPr>
          <a:xfrm>
            <a:off x="271849" y="2997286"/>
            <a:ext cx="2021364" cy="1019177"/>
          </a:xfrm>
          <a:prstGeom prst="wedgeRoundRectCallout">
            <a:avLst>
              <a:gd name="adj1" fmla="val 119702"/>
              <a:gd name="adj2" fmla="val 3830"/>
              <a:gd name="adj3" fmla="val 16667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accent6"/>
                </a:solidFill>
              </a:rPr>
              <a:t>Which model checker should be used?</a:t>
            </a:r>
            <a:endParaRPr lang="en-GB" sz="2000" dirty="0">
              <a:solidFill>
                <a:schemeClr val="accent6"/>
              </a:solidFill>
            </a:endParaRPr>
          </a:p>
        </p:txBody>
      </p:sp>
      <p:sp>
        <p:nvSpPr>
          <p:cNvPr id="32" name="Rounded Rectangular Callout 31"/>
          <p:cNvSpPr/>
          <p:nvPr/>
        </p:nvSpPr>
        <p:spPr>
          <a:xfrm>
            <a:off x="2951203" y="4736758"/>
            <a:ext cx="2021364" cy="1019177"/>
          </a:xfrm>
          <a:prstGeom prst="wedgeRoundRectCallout">
            <a:avLst>
              <a:gd name="adj1" fmla="val 32285"/>
              <a:gd name="adj2" fmla="val -147723"/>
              <a:gd name="adj3" fmla="val 16667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accent6"/>
                </a:solidFill>
              </a:rPr>
              <a:t>How to make</a:t>
            </a:r>
            <a:br>
              <a:rPr lang="en-GB" sz="2000" dirty="0" smtClean="0">
                <a:solidFill>
                  <a:schemeClr val="accent6"/>
                </a:solidFill>
              </a:rPr>
            </a:br>
            <a:r>
              <a:rPr lang="en-GB" sz="2000" dirty="0" smtClean="0">
                <a:solidFill>
                  <a:schemeClr val="accent6"/>
                </a:solidFill>
              </a:rPr>
              <a:t>it efficient?</a:t>
            </a:r>
            <a:endParaRPr lang="en-GB" sz="2000" dirty="0">
              <a:solidFill>
                <a:schemeClr val="accent6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6986712" y="2069502"/>
            <a:ext cx="2021364" cy="463634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</a:rPr>
              <a:t>Patterns</a:t>
            </a:r>
          </a:p>
        </p:txBody>
      </p:sp>
      <p:sp>
        <p:nvSpPr>
          <p:cNvPr id="34" name="Rectangle 33"/>
          <p:cNvSpPr/>
          <p:nvPr/>
        </p:nvSpPr>
        <p:spPr>
          <a:xfrm>
            <a:off x="223905" y="2069503"/>
            <a:ext cx="1814960" cy="636628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Automated generation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6880306" y="4586672"/>
            <a:ext cx="2234175" cy="659673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Analysis &amp; Demonstration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2951204" y="5864831"/>
            <a:ext cx="2021364" cy="463634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Reductions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236262" y="4114280"/>
            <a:ext cx="2021364" cy="671905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Multiple</a:t>
            </a:r>
          </a:p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(general meth.)</a:t>
            </a:r>
            <a:endParaRPr lang="en-GB" sz="2000" dirty="0">
              <a:solidFill>
                <a:schemeClr val="tx1"/>
              </a:solidFill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000" b="98000" l="10000" r="99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227792" y="1052028"/>
            <a:ext cx="595744" cy="614952"/>
          </a:xfrm>
          <a:prstGeom prst="rect">
            <a:avLst/>
          </a:prstGeom>
        </p:spPr>
      </p:pic>
      <p:grpSp>
        <p:nvGrpSpPr>
          <p:cNvPr id="27" name="Group 21"/>
          <p:cNvGrpSpPr/>
          <p:nvPr/>
        </p:nvGrpSpPr>
        <p:grpSpPr>
          <a:xfrm>
            <a:off x="5447836" y="799124"/>
            <a:ext cx="1228221" cy="913527"/>
            <a:chOff x="2705589" y="1705838"/>
            <a:chExt cx="1228221" cy="913527"/>
          </a:xfrm>
        </p:grpSpPr>
        <p:sp>
          <p:nvSpPr>
            <p:cNvPr id="38" name="TextBox 37"/>
            <p:cNvSpPr txBox="1"/>
            <p:nvPr/>
          </p:nvSpPr>
          <p:spPr>
            <a:xfrm>
              <a:off x="2705589" y="1705838"/>
              <a:ext cx="122822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Specifications</a:t>
              </a:r>
            </a:p>
          </p:txBody>
        </p:sp>
        <p:pic>
          <p:nvPicPr>
            <p:cNvPr id="39" name="Picture 10" descr="http://www.mcrl2.org/mcrl2/wiki/images/1/1f/Text_File_Icon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6360" y="1982837"/>
              <a:ext cx="636528" cy="6365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0" name="Group 39"/>
          <p:cNvGrpSpPr/>
          <p:nvPr/>
        </p:nvGrpSpPr>
        <p:grpSpPr>
          <a:xfrm>
            <a:off x="3001916" y="764136"/>
            <a:ext cx="1723086" cy="1034240"/>
            <a:chOff x="1092202" y="5070347"/>
            <a:chExt cx="1794881" cy="1183197"/>
          </a:xfrm>
        </p:grpSpPr>
        <p:pic>
          <p:nvPicPr>
            <p:cNvPr id="41" name="Picture 40" descr="http://www.fao.org/DOCREP/003/X6510E/X651003.gif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2202" y="5070347"/>
              <a:ext cx="1779960" cy="8009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2" name="TextBox 31"/>
            <p:cNvSpPr txBox="1"/>
            <p:nvPr/>
          </p:nvSpPr>
          <p:spPr>
            <a:xfrm>
              <a:off x="1128454" y="5725387"/>
              <a:ext cx="1758629" cy="5281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Real System</a:t>
              </a:r>
            </a:p>
            <a:p>
              <a:pPr algn="ctr"/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(hardware, software</a:t>
              </a:r>
              <a:r>
                <a:rPr lang="en-US" sz="1200" b="1" dirty="0">
                  <a:latin typeface="Arial" pitchFamily="34" charset="0"/>
                  <a:cs typeface="Arial" pitchFamily="34" charset="0"/>
                </a:rPr>
                <a:t>)</a:t>
              </a:r>
              <a:endParaRPr lang="en-US" sz="1200" b="1" dirty="0" smtClean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3" name="Rounded Rectangular Callout 42"/>
          <p:cNvSpPr/>
          <p:nvPr/>
        </p:nvSpPr>
        <p:spPr>
          <a:xfrm>
            <a:off x="6912571" y="3338643"/>
            <a:ext cx="2247906" cy="1139136"/>
          </a:xfrm>
          <a:prstGeom prst="wedgeRoundRectCallout">
            <a:avLst>
              <a:gd name="adj1" fmla="val -86920"/>
              <a:gd name="adj2" fmla="val 37778"/>
              <a:gd name="adj3" fmla="val 16667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accent6"/>
                </a:solidFill>
              </a:rPr>
              <a:t>How to proceed with a counterexample?</a:t>
            </a:r>
          </a:p>
        </p:txBody>
      </p:sp>
    </p:spTree>
    <p:extLst>
      <p:ext uri="{BB962C8B-B14F-4D97-AF65-F5344CB8AC3E}">
        <p14:creationId xmlns:p14="http://schemas.microsoft.com/office/powerpoint/2010/main" val="3039677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9" grpId="0"/>
      <p:bldP spid="20" grpId="0"/>
      <p:bldP spid="22" grpId="0" animBg="1"/>
      <p:bldP spid="23" grpId="0" animBg="1"/>
      <p:bldP spid="28" grpId="0" animBg="1"/>
      <p:bldP spid="29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43" grpId="0" animBg="1"/>
    </p:bld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6532</TotalTime>
  <Words>1569</Words>
  <Application>Microsoft Office PowerPoint</Application>
  <PresentationFormat>On-screen Show (4:3)</PresentationFormat>
  <Paragraphs>378</Paragraphs>
  <Slides>32</Slides>
  <Notes>2</Notes>
  <HiddenSlides>11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Arial</vt:lpstr>
      <vt:lpstr>Calibri</vt:lpstr>
      <vt:lpstr>Wingdings</vt:lpstr>
      <vt:lpstr>CERNCorporate4-3</vt:lpstr>
      <vt:lpstr>Equation</vt:lpstr>
      <vt:lpstr>PowerPoint Presentation</vt:lpstr>
      <vt:lpstr>Improving the quality of PLC programs</vt:lpstr>
      <vt:lpstr>PowerPoint Presentation</vt:lpstr>
      <vt:lpstr>Context</vt:lpstr>
      <vt:lpstr>Testing vs. model checking</vt:lpstr>
      <vt:lpstr>IEC 61508: Software design and dev. (table A.2)</vt:lpstr>
      <vt:lpstr>Background: Model checking</vt:lpstr>
      <vt:lpstr>Idea – Problems – State of the art</vt:lpstr>
      <vt:lpstr>Why model checking is not widely used in automation?</vt:lpstr>
      <vt:lpstr>Model checking vs. Testing</vt:lpstr>
      <vt:lpstr>Our approach: methodology overview</vt:lpstr>
      <vt:lpstr>Model example</vt:lpstr>
      <vt:lpstr>Our approach: methodology overview</vt:lpstr>
      <vt:lpstr>Project status: CASE tool prototype</vt:lpstr>
      <vt:lpstr>Project status &amp; Results</vt:lpstr>
      <vt:lpstr>Static Analysis</vt:lpstr>
      <vt:lpstr>Static Analysis in PLC</vt:lpstr>
      <vt:lpstr>Static Analysis for PLC programs</vt:lpstr>
      <vt:lpstr>Static Analysis in PLC</vt:lpstr>
      <vt:lpstr>Our solution: Extending PLCverif</vt:lpstr>
      <vt:lpstr>Project status &amp; Results</vt:lpstr>
      <vt:lpstr>PowerPoint Presentation</vt:lpstr>
      <vt:lpstr>Conclusion and summary</vt:lpstr>
      <vt:lpstr>AST PLCverif</vt:lpstr>
      <vt:lpstr>Testing vs. model checking</vt:lpstr>
      <vt:lpstr>Testing vs. model checking</vt:lpstr>
      <vt:lpstr>Model checking</vt:lpstr>
      <vt:lpstr>Intermediate model (IM)</vt:lpstr>
      <vt:lpstr>Results with the UNICOS library</vt:lpstr>
      <vt:lpstr>Results with the UNICOS library</vt:lpstr>
      <vt:lpstr>Results with an UNICOS control system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Darvas</dc:creator>
  <cp:lastModifiedBy>Borja Fernandez Adiego</cp:lastModifiedBy>
  <cp:revision>509</cp:revision>
  <dcterms:created xsi:type="dcterms:W3CDTF">2013-07-31T06:26:26Z</dcterms:created>
  <dcterms:modified xsi:type="dcterms:W3CDTF">2017-10-07T07:33:01Z</dcterms:modified>
</cp:coreProperties>
</file>