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9"/>
  </p:notesMasterIdLst>
  <p:handoutMasterIdLst>
    <p:handoutMasterId r:id="rId20"/>
  </p:handoutMasterIdLst>
  <p:sldIdLst>
    <p:sldId id="259" r:id="rId2"/>
    <p:sldId id="260" r:id="rId3"/>
    <p:sldId id="273" r:id="rId4"/>
    <p:sldId id="261" r:id="rId5"/>
    <p:sldId id="262" r:id="rId6"/>
    <p:sldId id="266" r:id="rId7"/>
    <p:sldId id="267" r:id="rId8"/>
    <p:sldId id="269" r:id="rId9"/>
    <p:sldId id="274" r:id="rId10"/>
    <p:sldId id="275" r:id="rId11"/>
    <p:sldId id="276" r:id="rId12"/>
    <p:sldId id="277" r:id="rId13"/>
    <p:sldId id="264" r:id="rId14"/>
    <p:sldId id="271" r:id="rId15"/>
    <p:sldId id="268" r:id="rId16"/>
    <p:sldId id="272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55" autoAdjust="0"/>
    <p:restoredTop sz="94660"/>
  </p:normalViewPr>
  <p:slideViewPr>
    <p:cSldViewPr snapToGrid="0" snapToObjects="1">
      <p:cViewPr>
        <p:scale>
          <a:sx n="85" d="100"/>
          <a:sy n="85" d="100"/>
        </p:scale>
        <p:origin x="-41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\dfs\Workspaces\d\dschoerlWS\PS\Literature\Copy%20of%20Measurements_PF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Horizontal measurement</c:v>
          </c:tx>
          <c:spPr>
            <a:ln w="28575">
              <a:noFill/>
            </a:ln>
          </c:spPr>
          <c:trendline>
            <c:trendlineType val="poly"/>
            <c:order val="6"/>
            <c:dispRSqr val="0"/>
            <c:dispEq val="0"/>
          </c:trendline>
          <c:xVal>
            <c:numRef>
              <c:f>Tune_change_Mx!$G$153:$G$182</c:f>
              <c:numCache>
                <c:formatCode>General</c:formatCode>
                <c:ptCount val="30"/>
                <c:pt idx="0">
                  <c:v>-0.0121069349310016</c:v>
                </c:pt>
                <c:pt idx="1">
                  <c:v>-0.0111614923928439</c:v>
                </c:pt>
                <c:pt idx="2">
                  <c:v>-0.0102074942282097</c:v>
                </c:pt>
                <c:pt idx="3">
                  <c:v>-0.00927277393479932</c:v>
                </c:pt>
                <c:pt idx="4">
                  <c:v>-0.00830030010984487</c:v>
                </c:pt>
                <c:pt idx="5">
                  <c:v>-0.00749037789995776</c:v>
                </c:pt>
                <c:pt idx="6">
                  <c:v>-0.00643201459801348</c:v>
                </c:pt>
                <c:pt idx="7">
                  <c:v>-0.00549215713645348</c:v>
                </c:pt>
                <c:pt idx="8">
                  <c:v>-0.00458703356058924</c:v>
                </c:pt>
                <c:pt idx="9">
                  <c:v>-0.00365548516524864</c:v>
                </c:pt>
                <c:pt idx="10">
                  <c:v>-0.0027150834725076</c:v>
                </c:pt>
                <c:pt idx="11">
                  <c:v>-0.00182058641335231</c:v>
                </c:pt>
                <c:pt idx="12">
                  <c:v>-0.000888618902479413</c:v>
                </c:pt>
                <c:pt idx="13">
                  <c:v>-1.27666821499741E-5</c:v>
                </c:pt>
                <c:pt idx="14">
                  <c:v>0.00092049835205755</c:v>
                </c:pt>
                <c:pt idx="15">
                  <c:v>0.00181298298245221</c:v>
                </c:pt>
                <c:pt idx="16">
                  <c:v>0.00273455959803933</c:v>
                </c:pt>
                <c:pt idx="17">
                  <c:v>0.00355343103438087</c:v>
                </c:pt>
                <c:pt idx="18">
                  <c:v>0.00442328528573715</c:v>
                </c:pt>
                <c:pt idx="19">
                  <c:v>0.00526505567445194</c:v>
                </c:pt>
                <c:pt idx="20">
                  <c:v>0.00606850696759334</c:v>
                </c:pt>
                <c:pt idx="21">
                  <c:v>0.0069288818432378</c:v>
                </c:pt>
                <c:pt idx="22">
                  <c:v>0.00778047292829959</c:v>
                </c:pt>
                <c:pt idx="23">
                  <c:v>0.00857709482106454</c:v>
                </c:pt>
                <c:pt idx="24">
                  <c:v>0.00941527235861086</c:v>
                </c:pt>
                <c:pt idx="25">
                  <c:v>0.0102384567779539</c:v>
                </c:pt>
                <c:pt idx="26">
                  <c:v>0.0110564201613327</c:v>
                </c:pt>
                <c:pt idx="27">
                  <c:v>0.0119014787758639</c:v>
                </c:pt>
                <c:pt idx="28">
                  <c:v>0.012713346592081</c:v>
                </c:pt>
                <c:pt idx="29">
                  <c:v>0.0135131628436606</c:v>
                </c:pt>
              </c:numCache>
            </c:numRef>
          </c:xVal>
          <c:yVal>
            <c:numRef>
              <c:f>Tune_change_Mx!$H$153:$H$182</c:f>
              <c:numCache>
                <c:formatCode>General</c:formatCode>
                <c:ptCount val="30"/>
                <c:pt idx="0">
                  <c:v>6.259111296454488</c:v>
                </c:pt>
                <c:pt idx="1">
                  <c:v>6.254290305413737</c:v>
                </c:pt>
                <c:pt idx="2">
                  <c:v>6.249417081279412</c:v>
                </c:pt>
                <c:pt idx="3">
                  <c:v>6.244658577826899</c:v>
                </c:pt>
                <c:pt idx="4">
                  <c:v>6.24006948113621</c:v>
                </c:pt>
                <c:pt idx="5">
                  <c:v>6.235907021926852</c:v>
                </c:pt>
                <c:pt idx="6">
                  <c:v>6.232115576572412</c:v>
                </c:pt>
                <c:pt idx="7">
                  <c:v>6.228524986324481</c:v>
                </c:pt>
                <c:pt idx="8">
                  <c:v>6.225344735987906</c:v>
                </c:pt>
                <c:pt idx="9">
                  <c:v>6.222271375797427</c:v>
                </c:pt>
                <c:pt idx="10">
                  <c:v>6.21954688292422</c:v>
                </c:pt>
                <c:pt idx="11">
                  <c:v>6.216995643705556</c:v>
                </c:pt>
                <c:pt idx="12">
                  <c:v>6.214679952676883</c:v>
                </c:pt>
                <c:pt idx="13">
                  <c:v>6.212576519156044</c:v>
                </c:pt>
                <c:pt idx="14">
                  <c:v>6.210607992290436</c:v>
                </c:pt>
                <c:pt idx="15">
                  <c:v>6.208747550840556</c:v>
                </c:pt>
                <c:pt idx="16">
                  <c:v>6.206998713368016</c:v>
                </c:pt>
                <c:pt idx="17">
                  <c:v>6.20521526550353</c:v>
                </c:pt>
                <c:pt idx="18">
                  <c:v>6.203352704736461</c:v>
                </c:pt>
                <c:pt idx="19">
                  <c:v>6.201432137578308</c:v>
                </c:pt>
                <c:pt idx="20">
                  <c:v>6.199312441345339</c:v>
                </c:pt>
                <c:pt idx="21">
                  <c:v>6.196868676268815</c:v>
                </c:pt>
                <c:pt idx="22">
                  <c:v>6.194128782512242</c:v>
                </c:pt>
                <c:pt idx="23">
                  <c:v>6.190914500092314</c:v>
                </c:pt>
                <c:pt idx="24">
                  <c:v>6.187337572255293</c:v>
                </c:pt>
                <c:pt idx="25">
                  <c:v>6.183179842999801</c:v>
                </c:pt>
                <c:pt idx="26">
                  <c:v>6.178607721569772</c:v>
                </c:pt>
                <c:pt idx="27">
                  <c:v>6.173609282835664</c:v>
                </c:pt>
                <c:pt idx="28">
                  <c:v>6.167963511331905</c:v>
                </c:pt>
                <c:pt idx="29">
                  <c:v>6.162094035109638</c:v>
                </c:pt>
              </c:numCache>
            </c:numRef>
          </c:yVal>
          <c:smooth val="0"/>
        </c:ser>
        <c:ser>
          <c:idx val="1"/>
          <c:order val="1"/>
          <c:tx>
            <c:v>Vertical measurement</c:v>
          </c:tx>
          <c:spPr>
            <a:ln w="28575">
              <a:noFill/>
            </a:ln>
          </c:spPr>
          <c:trendline>
            <c:trendlineType val="poly"/>
            <c:order val="6"/>
            <c:dispRSqr val="0"/>
            <c:dispEq val="0"/>
          </c:trendline>
          <c:xVal>
            <c:numRef>
              <c:f>Tune_change_Mx!$P$153:$P$184</c:f>
              <c:numCache>
                <c:formatCode>General</c:formatCode>
                <c:ptCount val="32"/>
                <c:pt idx="0">
                  <c:v>-0.0131193878481829</c:v>
                </c:pt>
                <c:pt idx="1">
                  <c:v>-0.0121794437700216</c:v>
                </c:pt>
                <c:pt idx="2">
                  <c:v>-0.0112590391126592</c:v>
                </c:pt>
                <c:pt idx="3">
                  <c:v>-0.0102752966738119</c:v>
                </c:pt>
                <c:pt idx="4">
                  <c:v>-0.00934255878496961</c:v>
                </c:pt>
                <c:pt idx="5">
                  <c:v>-0.00834823570754977</c:v>
                </c:pt>
                <c:pt idx="6">
                  <c:v>-0.0074465529680759</c:v>
                </c:pt>
                <c:pt idx="7">
                  <c:v>-0.00651223819824919</c:v>
                </c:pt>
                <c:pt idx="8">
                  <c:v>-0.00553826117801627</c:v>
                </c:pt>
                <c:pt idx="9">
                  <c:v>-0.0046537964879379</c:v>
                </c:pt>
                <c:pt idx="10">
                  <c:v>-0.00371194921973357</c:v>
                </c:pt>
                <c:pt idx="11">
                  <c:v>-0.00280001456366911</c:v>
                </c:pt>
                <c:pt idx="12">
                  <c:v>-0.0018583170840886</c:v>
                </c:pt>
                <c:pt idx="13">
                  <c:v>-0.000969235388392719</c:v>
                </c:pt>
                <c:pt idx="14">
                  <c:v>-2.96427765507581E-5</c:v>
                </c:pt>
                <c:pt idx="15">
                  <c:v>0.000822645428407391</c:v>
                </c:pt>
                <c:pt idx="16">
                  <c:v>0.00173752766049926</c:v>
                </c:pt>
                <c:pt idx="17">
                  <c:v>0.00261957847412266</c:v>
                </c:pt>
                <c:pt idx="18">
                  <c:v>0.00347443362726848</c:v>
                </c:pt>
                <c:pt idx="19">
                  <c:v>0.00430648295575978</c:v>
                </c:pt>
                <c:pt idx="20">
                  <c:v>0.00517946685697257</c:v>
                </c:pt>
                <c:pt idx="21">
                  <c:v>0.00604321681178671</c:v>
                </c:pt>
                <c:pt idx="22">
                  <c:v>0.00681040613023955</c:v>
                </c:pt>
                <c:pt idx="23">
                  <c:v>0.00769801798782669</c:v>
                </c:pt>
                <c:pt idx="24">
                  <c:v>0.00852607995697967</c:v>
                </c:pt>
                <c:pt idx="25">
                  <c:v>0.00934192627242055</c:v>
                </c:pt>
                <c:pt idx="26">
                  <c:v>0.0101522278448768</c:v>
                </c:pt>
                <c:pt idx="27">
                  <c:v>0.0109339970834751</c:v>
                </c:pt>
                <c:pt idx="28">
                  <c:v>0.0117962036889012</c:v>
                </c:pt>
                <c:pt idx="29">
                  <c:v>0.0125823725834034</c:v>
                </c:pt>
                <c:pt idx="30">
                  <c:v>0.0133644722757968</c:v>
                </c:pt>
                <c:pt idx="31">
                  <c:v>0.0141425653769386</c:v>
                </c:pt>
              </c:numCache>
            </c:numRef>
          </c:xVal>
          <c:yVal>
            <c:numRef>
              <c:f>Tune_change_Mx!$Q$153:$Q$184</c:f>
              <c:numCache>
                <c:formatCode>General</c:formatCode>
                <c:ptCount val="32"/>
                <c:pt idx="0">
                  <c:v>6.367553252017924</c:v>
                </c:pt>
                <c:pt idx="1">
                  <c:v>6.36387046125552</c:v>
                </c:pt>
                <c:pt idx="2">
                  <c:v>6.359763203595378</c:v>
                </c:pt>
                <c:pt idx="3">
                  <c:v>6.35560784504987</c:v>
                </c:pt>
                <c:pt idx="4">
                  <c:v>6.351357688873215</c:v>
                </c:pt>
                <c:pt idx="5">
                  <c:v>6.347241844814138</c:v>
                </c:pt>
                <c:pt idx="6">
                  <c:v>6.34229708645151</c:v>
                </c:pt>
                <c:pt idx="7">
                  <c:v>6.337197479337948</c:v>
                </c:pt>
                <c:pt idx="8">
                  <c:v>6.332153387693217</c:v>
                </c:pt>
                <c:pt idx="9">
                  <c:v>6.326694230178925</c:v>
                </c:pt>
                <c:pt idx="10">
                  <c:v>6.321118656640897</c:v>
                </c:pt>
                <c:pt idx="11">
                  <c:v>6.315454820954178</c:v>
                </c:pt>
                <c:pt idx="12">
                  <c:v>6.309868910227909</c:v>
                </c:pt>
                <c:pt idx="13">
                  <c:v>6.304116973167916</c:v>
                </c:pt>
                <c:pt idx="14">
                  <c:v>6.298631619684638</c:v>
                </c:pt>
                <c:pt idx="15">
                  <c:v>6.29305396240023</c:v>
                </c:pt>
                <c:pt idx="16">
                  <c:v>6.287084825889607</c:v>
                </c:pt>
                <c:pt idx="17">
                  <c:v>6.28166766304084</c:v>
                </c:pt>
                <c:pt idx="18">
                  <c:v>6.27648802998699</c:v>
                </c:pt>
                <c:pt idx="19">
                  <c:v>6.27186718942875</c:v>
                </c:pt>
                <c:pt idx="20">
                  <c:v>6.267443565572143</c:v>
                </c:pt>
                <c:pt idx="21">
                  <c:v>6.26324370138881</c:v>
                </c:pt>
                <c:pt idx="22">
                  <c:v>6.259108278448267</c:v>
                </c:pt>
                <c:pt idx="23">
                  <c:v>6.255696844472662</c:v>
                </c:pt>
                <c:pt idx="24">
                  <c:v>6.252534804502014</c:v>
                </c:pt>
                <c:pt idx="25">
                  <c:v>6.249934529907701</c:v>
                </c:pt>
                <c:pt idx="26">
                  <c:v>6.247803773983393</c:v>
                </c:pt>
                <c:pt idx="27">
                  <c:v>6.246104084011111</c:v>
                </c:pt>
                <c:pt idx="28">
                  <c:v>6.245003177665445</c:v>
                </c:pt>
                <c:pt idx="29">
                  <c:v>6.244194849123246</c:v>
                </c:pt>
                <c:pt idx="30">
                  <c:v>6.243286533500701</c:v>
                </c:pt>
                <c:pt idx="31">
                  <c:v>6.242575767952991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Tune_change_Mx!$W$185</c:f>
              <c:strCache>
                <c:ptCount val="1"/>
                <c:pt idx="0">
                  <c:v>Horizontal simulation</c:v>
                </c:pt>
              </c:strCache>
            </c:strRef>
          </c:tx>
          <c:spPr>
            <a:ln w="28575">
              <a:noFill/>
            </a:ln>
          </c:spPr>
          <c:trendline>
            <c:trendlineType val="poly"/>
            <c:order val="6"/>
            <c:dispRSqr val="0"/>
            <c:dispEq val="0"/>
          </c:trendline>
          <c:xVal>
            <c:numRef>
              <c:f>Tune_change_Mx!$V$186:$V$192</c:f>
              <c:numCache>
                <c:formatCode>General</c:formatCode>
                <c:ptCount val="7"/>
                <c:pt idx="0">
                  <c:v>-0.0075</c:v>
                </c:pt>
                <c:pt idx="1">
                  <c:v>-0.005</c:v>
                </c:pt>
                <c:pt idx="2">
                  <c:v>-0.0025</c:v>
                </c:pt>
                <c:pt idx="3">
                  <c:v>0.0</c:v>
                </c:pt>
                <c:pt idx="4">
                  <c:v>0.0025</c:v>
                </c:pt>
                <c:pt idx="5">
                  <c:v>0.005</c:v>
                </c:pt>
                <c:pt idx="6">
                  <c:v>0.0075</c:v>
                </c:pt>
              </c:numCache>
            </c:numRef>
          </c:xVal>
          <c:yVal>
            <c:numRef>
              <c:f>Tune_change_Mx!$W$186:$W$192</c:f>
              <c:numCache>
                <c:formatCode>General</c:formatCode>
                <c:ptCount val="7"/>
                <c:pt idx="0">
                  <c:v>6.185099999999998</c:v>
                </c:pt>
                <c:pt idx="1">
                  <c:v>6.2018</c:v>
                </c:pt>
                <c:pt idx="2">
                  <c:v>6.214999999999997</c:v>
                </c:pt>
                <c:pt idx="3">
                  <c:v>6.224299999999999</c:v>
                </c:pt>
                <c:pt idx="4">
                  <c:v>6.2297</c:v>
                </c:pt>
                <c:pt idx="5">
                  <c:v>6.2308</c:v>
                </c:pt>
                <c:pt idx="6">
                  <c:v>6.227399999999998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Tune_change_Mx!$X$185</c:f>
              <c:strCache>
                <c:ptCount val="1"/>
                <c:pt idx="0">
                  <c:v>Vertical simulation</c:v>
                </c:pt>
              </c:strCache>
            </c:strRef>
          </c:tx>
          <c:spPr>
            <a:ln w="28575">
              <a:noFill/>
            </a:ln>
          </c:spPr>
          <c:trendline>
            <c:trendlineType val="poly"/>
            <c:order val="6"/>
            <c:dispRSqr val="0"/>
            <c:dispEq val="0"/>
          </c:trendline>
          <c:xVal>
            <c:numRef>
              <c:f>Tune_change_Mx!$V$186:$V$192</c:f>
              <c:numCache>
                <c:formatCode>General</c:formatCode>
                <c:ptCount val="7"/>
                <c:pt idx="0">
                  <c:v>-0.0075</c:v>
                </c:pt>
                <c:pt idx="1">
                  <c:v>-0.005</c:v>
                </c:pt>
                <c:pt idx="2">
                  <c:v>-0.0025</c:v>
                </c:pt>
                <c:pt idx="3">
                  <c:v>0.0</c:v>
                </c:pt>
                <c:pt idx="4">
                  <c:v>0.0025</c:v>
                </c:pt>
                <c:pt idx="5">
                  <c:v>0.005</c:v>
                </c:pt>
                <c:pt idx="6">
                  <c:v>0.0075</c:v>
                </c:pt>
              </c:numCache>
            </c:numRef>
          </c:xVal>
          <c:yVal>
            <c:numRef>
              <c:f>Tune_change_Mx!$X$186:$X$192</c:f>
              <c:numCache>
                <c:formatCode>General</c:formatCode>
                <c:ptCount val="7"/>
                <c:pt idx="0">
                  <c:v>6.4846</c:v>
                </c:pt>
                <c:pt idx="1">
                  <c:v>6.4374</c:v>
                </c:pt>
                <c:pt idx="2">
                  <c:v>6.3933</c:v>
                </c:pt>
                <c:pt idx="3">
                  <c:v>6.3537</c:v>
                </c:pt>
                <c:pt idx="4">
                  <c:v>6.3196</c:v>
                </c:pt>
                <c:pt idx="5">
                  <c:v>6.2925</c:v>
                </c:pt>
                <c:pt idx="6">
                  <c:v>6.2735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80568840"/>
        <c:axId val="-1990615704"/>
      </c:scatterChart>
      <c:valAx>
        <c:axId val="-1980568840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400"/>
                </a:pPr>
                <a:r>
                  <a:rPr lang="en-GB" sz="1000" b="1" i="0" baseline="0" dirty="0" smtClean="0">
                    <a:effectLst/>
                    <a:sym typeface="Symbol"/>
                  </a:rPr>
                  <a:t></a:t>
                </a:r>
                <a:r>
                  <a:rPr lang="en-GB" sz="1000" b="1" i="0" baseline="0" dirty="0" smtClean="0">
                    <a:effectLst/>
                  </a:rPr>
                  <a:t>p/p</a:t>
                </a:r>
                <a:endParaRPr lang="en-GB" sz="40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1990615704"/>
        <c:crosses val="autoZero"/>
        <c:crossBetween val="midCat"/>
      </c:valAx>
      <c:valAx>
        <c:axId val="-19906157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 smtClean="0"/>
                  <a:t>Tune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1980568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80317917377133"/>
          <c:y val="0.0325724301804228"/>
          <c:w val="0.281189204201778"/>
          <c:h val="0.288813946344793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14/04/15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14/04/15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55500" y="6361367"/>
            <a:ext cx="571174" cy="3398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7143E-0BBA-984A-8DDC-CC4622B326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D1D6B09-4DDE-5548-86C3-2E00F3F20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98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693" r:id="rId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microsoft.com/office/2007/relationships/hdphoto" Target="../media/hdphoto1.wdp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3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Qy</a:t>
            </a:r>
            <a:r>
              <a:rPr lang="en-US" dirty="0" smtClean="0"/>
              <a:t>=6.25 resonance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10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96119" y="6016353"/>
            <a:ext cx="72465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ym typeface="Wingdings"/>
              </a:rPr>
              <a:t> </a:t>
            </a:r>
            <a:r>
              <a:rPr lang="en-US" sz="2000" dirty="0" err="1" smtClean="0"/>
              <a:t>Qy</a:t>
            </a:r>
            <a:r>
              <a:rPr lang="en-US" sz="2000" dirty="0" smtClean="0"/>
              <a:t>=6.25 resonance </a:t>
            </a:r>
            <a:r>
              <a:rPr lang="en-US" sz="2000" dirty="0"/>
              <a:t>seems to be </a:t>
            </a:r>
            <a:r>
              <a:rPr lang="en-US" sz="2000" dirty="0" smtClean="0"/>
              <a:t>excited by space charge</a:t>
            </a:r>
            <a:endParaRPr lang="en-US" sz="2000" dirty="0"/>
          </a:p>
        </p:txBody>
      </p:sp>
      <p:pic>
        <p:nvPicPr>
          <p:cNvPr id="7" name="Picture 6" descr="4Qy_Losses_poster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1"/>
          <a:stretch/>
        </p:blipFill>
        <p:spPr>
          <a:xfrm>
            <a:off x="-180171" y="1143580"/>
            <a:ext cx="6670542" cy="5023404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123229" y="2499413"/>
            <a:ext cx="2675540" cy="281339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Maximum detuning due to space charge:</a:t>
            </a:r>
            <a:endParaRPr lang="en-US" sz="1800" dirty="0"/>
          </a:p>
          <a:p>
            <a:r>
              <a:rPr lang="en-US" sz="1800" dirty="0" smtClean="0"/>
              <a:t>Beam 1 : (-.22 ; -.4)</a:t>
            </a:r>
          </a:p>
          <a:p>
            <a:r>
              <a:rPr lang="en-US" sz="1800" dirty="0"/>
              <a:t>Beam </a:t>
            </a:r>
            <a:r>
              <a:rPr lang="en-US" sz="1800" dirty="0" smtClean="0"/>
              <a:t>2 </a:t>
            </a:r>
            <a:r>
              <a:rPr lang="en-US" sz="1800" dirty="0"/>
              <a:t>: (-</a:t>
            </a:r>
            <a:r>
              <a:rPr lang="en-US" sz="1800" dirty="0" smtClean="0"/>
              <a:t>.18 </a:t>
            </a:r>
            <a:r>
              <a:rPr lang="en-US" sz="1800" dirty="0"/>
              <a:t>; -</a:t>
            </a:r>
            <a:r>
              <a:rPr lang="en-US" sz="1800" dirty="0" smtClean="0"/>
              <a:t>.37)</a:t>
            </a:r>
            <a:endParaRPr lang="en-US" sz="1800" dirty="0"/>
          </a:p>
          <a:p>
            <a:r>
              <a:rPr lang="en-US" sz="1800" dirty="0"/>
              <a:t>Beam </a:t>
            </a:r>
            <a:r>
              <a:rPr lang="en-US" sz="1800" dirty="0" smtClean="0"/>
              <a:t>3 </a:t>
            </a:r>
            <a:r>
              <a:rPr lang="en-US" sz="1800" dirty="0"/>
              <a:t>: (-</a:t>
            </a:r>
            <a:r>
              <a:rPr lang="en-US" sz="1800" dirty="0" smtClean="0"/>
              <a:t>.08 </a:t>
            </a:r>
            <a:r>
              <a:rPr lang="en-US" sz="1800" dirty="0"/>
              <a:t>; -</a:t>
            </a:r>
            <a:r>
              <a:rPr lang="en-US" sz="1800" dirty="0" smtClean="0"/>
              <a:t>.07)</a:t>
            </a:r>
            <a:endParaRPr lang="en-US" sz="1800" dirty="0"/>
          </a:p>
          <a:p>
            <a:r>
              <a:rPr lang="en-US" sz="1800" dirty="0"/>
              <a:t>Beam </a:t>
            </a:r>
            <a:r>
              <a:rPr lang="en-US" sz="1800" dirty="0" smtClean="0"/>
              <a:t>4 </a:t>
            </a:r>
            <a:r>
              <a:rPr lang="en-US" sz="1800" dirty="0"/>
              <a:t>: (-</a:t>
            </a:r>
            <a:r>
              <a:rPr lang="en-US" sz="1800" dirty="0" smtClean="0"/>
              <a:t>.01 </a:t>
            </a:r>
            <a:r>
              <a:rPr lang="en-US" sz="1800" dirty="0"/>
              <a:t>; -</a:t>
            </a:r>
            <a:r>
              <a:rPr lang="en-US" sz="1800" dirty="0" smtClean="0"/>
              <a:t>.01)</a:t>
            </a:r>
            <a:endParaRPr lang="en-US" sz="1800" dirty="0"/>
          </a:p>
          <a:p>
            <a:endParaRPr lang="en-US" sz="1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260887" y="339047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35976" y="1143580"/>
            <a:ext cx="32946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Horizontal tune fixed at 6.23</a:t>
            </a:r>
          </a:p>
          <a:p>
            <a:r>
              <a:rPr lang="en-US" sz="2000" dirty="0" smtClean="0"/>
              <a:t>Vertical tune: 6.24-&gt;6.3-&gt;6.24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205383" y="5005032"/>
            <a:ext cx="50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6.24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344158" y="3315961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6.3</a:t>
            </a:r>
            <a:endParaRPr lang="en-US" sz="1400" dirty="0"/>
          </a:p>
        </p:txBody>
      </p:sp>
      <p:pic>
        <p:nvPicPr>
          <p:cNvPr id="13" name="Picture 12" descr="Picture2.p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76493" y="4764627"/>
            <a:ext cx="3136905" cy="511408"/>
          </a:xfrm>
          <a:prstGeom prst="rect">
            <a:avLst/>
          </a:prstGeom>
        </p:spPr>
      </p:pic>
      <p:sp>
        <p:nvSpPr>
          <p:cNvPr id="14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263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11</a:t>
            </a:fld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b="1" dirty="0" smtClean="0"/>
              <a:t>Structure resonance driven by Space Charge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Structure h=50 (lattice 50xFDODF).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Driven by space charge because doesn’t exist at low brightness (Tune-diagrams).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Mitigation strategies: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dirty="0" smtClean="0"/>
              <a:t>A partial compensation with magnets seems extremely challenging because of the difference in magnetic center.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b="1" i="1" dirty="0" smtClean="0"/>
              <a:t>Change of the integer, would avoid the harmonic 50.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567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of the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 descr="Both_Optics_Intensity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" t="4352" r="8357" b="3344"/>
          <a:stretch/>
        </p:blipFill>
        <p:spPr>
          <a:xfrm>
            <a:off x="3971972" y="1022292"/>
            <a:ext cx="4844101" cy="3841579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2238546" y="1875454"/>
            <a:ext cx="2743592" cy="203839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3521" y="1891174"/>
            <a:ext cx="162095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Nominal Optics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624328" y="1248797"/>
            <a:ext cx="1753586" cy="203839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38571" y="1095990"/>
            <a:ext cx="1259029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Optics (5,7)</a:t>
            </a:r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925220" y="5371229"/>
            <a:ext cx="7890853" cy="8200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ym typeface="Wingdings"/>
              </a:rPr>
              <a:t> </a:t>
            </a:r>
            <a:r>
              <a:rPr lang="en-US" b="1" dirty="0" smtClean="0">
                <a:sym typeface="Wingdings"/>
              </a:rPr>
              <a:t>Significant improvement </a:t>
            </a:r>
            <a:r>
              <a:rPr lang="en-US" dirty="0" smtClean="0">
                <a:sym typeface="Wingdings"/>
              </a:rPr>
              <a:t>at the new integers</a:t>
            </a:r>
            <a:endParaRPr lang="en-US" dirty="0">
              <a:sym typeface="Wingdings"/>
            </a:endParaRPr>
          </a:p>
        </p:txBody>
      </p:sp>
      <p:sp>
        <p:nvSpPr>
          <p:cNvPr id="13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873718" y="4419289"/>
            <a:ext cx="2104840" cy="2351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402868" y="3114123"/>
            <a:ext cx="82312" cy="13286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491146" y="3125881"/>
            <a:ext cx="81715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2308300" y="3125881"/>
            <a:ext cx="94074" cy="12934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414628" y="3560479"/>
            <a:ext cx="70552" cy="90584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85180" y="3560479"/>
            <a:ext cx="83488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2331820" y="3536963"/>
            <a:ext cx="82312" cy="88232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414628" y="3713269"/>
            <a:ext cx="76517" cy="72953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491145" y="3736784"/>
            <a:ext cx="817155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2320060" y="3713268"/>
            <a:ext cx="94072" cy="70602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414628" y="3379228"/>
            <a:ext cx="70552" cy="104006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485180" y="3379228"/>
            <a:ext cx="8348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2331820" y="3355713"/>
            <a:ext cx="82312" cy="10635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04675" y="2883745"/>
            <a:ext cx="0" cy="1738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9372" y="3167631"/>
            <a:ext cx="444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Qv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604675" y="4621957"/>
            <a:ext cx="29865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146999" y="4688944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time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402868" y="4112827"/>
            <a:ext cx="82312" cy="32997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485180" y="4112826"/>
            <a:ext cx="83488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2331820" y="4089311"/>
            <a:ext cx="82312" cy="35349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705567" y="3038084"/>
            <a:ext cx="461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555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s_Dia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219200" y="6032500"/>
            <a:ext cx="7054850" cy="108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 rot="5400000">
            <a:off x="-1597050" y="3260700"/>
            <a:ext cx="5613400" cy="108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77968" y="6211669"/>
            <a:ext cx="910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2Qy=10</a:t>
            </a:r>
          </a:p>
          <a:p>
            <a:r>
              <a:rPr lang="en-US" dirty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Qy=20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293" y="5386169"/>
            <a:ext cx="905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2Qx=10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4Qx=20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263651" y="3743461"/>
            <a:ext cx="7054849" cy="720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 rot="5400000">
            <a:off x="1346295" y="3278700"/>
            <a:ext cx="5613400" cy="720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1263651" y="2985548"/>
            <a:ext cx="7004049" cy="889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 rot="5400000">
            <a:off x="2316227" y="3269917"/>
            <a:ext cx="5613400" cy="889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8941" y="3542458"/>
            <a:ext cx="910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8BED4"/>
                </a:solidFill>
              </a:rPr>
              <a:t>8Qy=50</a:t>
            </a:r>
            <a:endParaRPr lang="en-US" dirty="0">
              <a:solidFill>
                <a:srgbClr val="58BED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03199" y="2800882"/>
            <a:ext cx="910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3</a:t>
            </a:r>
            <a:r>
              <a:rPr lang="en-US" dirty="0" smtClean="0">
                <a:solidFill>
                  <a:schemeClr val="accent6"/>
                </a:solidFill>
              </a:rPr>
              <a:t>Qy=20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05441" y="-59474"/>
            <a:ext cx="905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8BED4"/>
                </a:solidFill>
              </a:rPr>
              <a:t>8Qx=50</a:t>
            </a:r>
            <a:endParaRPr lang="en-US" dirty="0">
              <a:solidFill>
                <a:srgbClr val="58BED4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7321" y="125837"/>
            <a:ext cx="905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3Qx=20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 rot="2284503">
            <a:off x="423086" y="3716239"/>
            <a:ext cx="7487999" cy="720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12081111">
            <a:off x="934900" y="2773727"/>
            <a:ext cx="7655515" cy="108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973113" y="3611930"/>
            <a:ext cx="1280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Qx+2Qy=20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18211314">
            <a:off x="6608657" y="5138232"/>
            <a:ext cx="2196904" cy="108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810655" y="6365721"/>
            <a:ext cx="1236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2Qx-Qy=10</a:t>
            </a:r>
          </a:p>
        </p:txBody>
      </p:sp>
      <p:sp>
        <p:nvSpPr>
          <p:cNvPr id="23" name="Rounded Rectangle 22"/>
          <p:cNvSpPr/>
          <p:nvPr/>
        </p:nvSpPr>
        <p:spPr>
          <a:xfrm rot="20318100">
            <a:off x="1101675" y="952288"/>
            <a:ext cx="2549501" cy="108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-70947" y="948436"/>
            <a:ext cx="135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Qx+2Qy=10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57507" y="1512150"/>
            <a:ext cx="139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8BED4"/>
                </a:solidFill>
              </a:rPr>
              <a:t>2Qx+2Qy=25</a:t>
            </a:r>
            <a:endParaRPr lang="en-US" dirty="0">
              <a:solidFill>
                <a:srgbClr val="58BED4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 rot="913112">
            <a:off x="1147832" y="3875756"/>
            <a:ext cx="7258374" cy="720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976981" y="4808088"/>
            <a:ext cx="1280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8BED4"/>
                </a:solidFill>
              </a:rPr>
              <a:t>Qx+3Qy=25</a:t>
            </a:r>
            <a:endParaRPr lang="en-US" dirty="0">
              <a:solidFill>
                <a:srgbClr val="58BED4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 rot="20718922">
            <a:off x="1035106" y="5115109"/>
            <a:ext cx="7389913" cy="108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866103" y="3831151"/>
            <a:ext cx="135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Qx+3Qy=10</a:t>
            </a:r>
          </a:p>
        </p:txBody>
      </p:sp>
      <p:sp>
        <p:nvSpPr>
          <p:cNvPr id="30" name="Rounded Rectangle 29"/>
          <p:cNvSpPr/>
          <p:nvPr/>
        </p:nvSpPr>
        <p:spPr>
          <a:xfrm rot="14268663" flipV="1">
            <a:off x="2007018" y="3219010"/>
            <a:ext cx="6663159" cy="108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774795" y="6211669"/>
            <a:ext cx="1280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2Qx+Qy=20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 rot="17540842">
            <a:off x="-640692" y="3253507"/>
            <a:ext cx="6066646" cy="108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374972" y="140035"/>
            <a:ext cx="1236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3Qx-Qy=10</a:t>
            </a:r>
          </a:p>
        </p:txBody>
      </p:sp>
      <p:sp>
        <p:nvSpPr>
          <p:cNvPr id="34" name="Rounded Rectangle 33"/>
          <p:cNvSpPr/>
          <p:nvPr/>
        </p:nvSpPr>
        <p:spPr>
          <a:xfrm rot="4017412">
            <a:off x="916791" y="3253043"/>
            <a:ext cx="6068030" cy="66897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040431" y="140035"/>
            <a:ext cx="1280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8BED4"/>
                </a:solidFill>
              </a:rPr>
              <a:t>3Qx+Qy=25</a:t>
            </a:r>
            <a:endParaRPr lang="en-US" dirty="0">
              <a:solidFill>
                <a:srgbClr val="58BED4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263651" y="1467223"/>
            <a:ext cx="1156820" cy="926353"/>
          </a:xfrm>
          <a:prstGeom prst="roundRect">
            <a:avLst/>
          </a:prstGeom>
          <a:noFill/>
          <a:ln w="571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5946589" y="5097931"/>
            <a:ext cx="1135530" cy="926353"/>
          </a:xfrm>
          <a:prstGeom prst="round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3576408" y="3354769"/>
            <a:ext cx="1140914" cy="926353"/>
          </a:xfrm>
          <a:prstGeom prst="roundRect">
            <a:avLst/>
          </a:prstGeom>
          <a:noFill/>
          <a:ln w="571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6B09-4DDE-5548-86C3-2E00F3F20C2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97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of integers to (7,7)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2015030617534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1" t="62121" r="3621" b="5624"/>
          <a:stretch/>
        </p:blipFill>
        <p:spPr>
          <a:xfrm>
            <a:off x="427647" y="1096518"/>
            <a:ext cx="8362816" cy="24851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28411" y="768420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Orbit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92317" y="826007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Horizontal Orbit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03418" y="2169327"/>
            <a:ext cx="89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0.1 mm</a:t>
            </a:r>
            <a:endParaRPr lang="en-US" dirty="0"/>
          </a:p>
        </p:txBody>
      </p:sp>
      <p:pic>
        <p:nvPicPr>
          <p:cNvPr id="13" name="Picture 12" descr="2015041419112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" t="51029" r="2851" b="5555"/>
          <a:stretch/>
        </p:blipFill>
        <p:spPr>
          <a:xfrm>
            <a:off x="781991" y="3656353"/>
            <a:ext cx="7434073" cy="313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06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of integers to (7,7)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118109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beam is radially unstable due to the change of phase advance between the pickups of the radial loop.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simulated matrix seems much closer. (The beam was not injected using the measured one!)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It is not possible to reach (7,7) without introducing </a:t>
            </a:r>
            <a:r>
              <a:rPr lang="en-US" dirty="0" err="1" smtClean="0"/>
              <a:t>octupolar</a:t>
            </a:r>
            <a:r>
              <a:rPr lang="en-US" dirty="0" smtClean="0"/>
              <a:t> component!</a:t>
            </a:r>
            <a:r>
              <a:rPr lang="en-US" dirty="0" smtClean="0">
                <a:sym typeface="Wingdings"/>
              </a:rPr>
              <a:t> An resonance compensation might be necessary (using </a:t>
            </a:r>
            <a:r>
              <a:rPr lang="en-US" dirty="0" err="1" smtClean="0">
                <a:sym typeface="Wingdings"/>
              </a:rPr>
              <a:t>octupoles</a:t>
            </a:r>
            <a:r>
              <a:rPr lang="en-US" dirty="0" smtClean="0">
                <a:sym typeface="Wingdings"/>
              </a:rPr>
              <a:t>)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 smtClean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8"/>
            <p:extLst>
              <p:ext uri="{D42A27DB-BD31-4B8C-83A1-F6EECF244321}">
                <p14:modId xmlns:p14="http://schemas.microsoft.com/office/powerpoint/2010/main" val="2099015025"/>
              </p:ext>
            </p:extLst>
          </p:nvPr>
        </p:nvGraphicFramePr>
        <p:xfrm>
          <a:off x="708451" y="1255059"/>
          <a:ext cx="7689624" cy="207720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22406"/>
                <a:gridCol w="1922406"/>
                <a:gridCol w="1922406"/>
                <a:gridCol w="1922406"/>
              </a:tblGrid>
              <a:tr h="50521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Measured Matrix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Simulated Matrix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Measurement</a:t>
                      </a:r>
                      <a:endParaRPr lang="en-US" dirty="0"/>
                    </a:p>
                  </a:txBody>
                  <a:tcPr/>
                </a:tc>
              </a:tr>
              <a:tr h="39299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7.18</a:t>
                      </a:r>
                      <a:endParaRPr lang="en-US" dirty="0"/>
                    </a:p>
                  </a:txBody>
                  <a:tcPr/>
                </a:tc>
              </a:tr>
              <a:tr h="39299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7.24</a:t>
                      </a:r>
                      <a:endParaRPr lang="en-US" dirty="0"/>
                    </a:p>
                  </a:txBody>
                  <a:tcPr/>
                </a:tc>
              </a:tr>
              <a:tr h="39299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ξ</a:t>
                      </a:r>
                      <a:r>
                        <a:rPr lang="en-US" baseline="-25000" dirty="0" err="1" smtClean="0"/>
                        <a:t>x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-0.5</a:t>
                      </a:r>
                      <a:endParaRPr lang="en-US" dirty="0"/>
                    </a:p>
                  </a:txBody>
                  <a:tcPr/>
                </a:tc>
              </a:tr>
              <a:tr h="39299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ξ</a:t>
                      </a:r>
                      <a:r>
                        <a:rPr lang="en-US" baseline="-25000" dirty="0" err="1" smtClean="0"/>
                        <a:t>y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-0.5 : -1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3"/>
          <p:cNvSpPr txBox="1">
            <a:spLocks/>
          </p:cNvSpPr>
          <p:nvPr/>
        </p:nvSpPr>
        <p:spPr>
          <a:xfrm>
            <a:off x="203200" y="6373168"/>
            <a:ext cx="4405399" cy="3174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HSS Meeting, 15/04/15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84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940800" cy="4745691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 simulated matrix is a good cross-check/alternative to the measured one.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For large changes, a new matrix is needed.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Injection on (7,7) was only possible using the simulated matrix.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For the integers (7,7), the simulated matrix seems close to the measurement up to the 1</a:t>
            </a:r>
            <a:r>
              <a:rPr lang="en-US" baseline="30000" dirty="0" smtClean="0"/>
              <a:t>st</a:t>
            </a:r>
            <a:r>
              <a:rPr lang="en-US" dirty="0" smtClean="0"/>
              <a:t> order chromaticity.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a new matrix is needed in order to make accurate changes (loss maps).</a:t>
            </a:r>
          </a:p>
          <a:p>
            <a:pPr marL="342900" indent="-342900">
              <a:buFont typeface="Wingdings" charset="0"/>
              <a:buChar char="è"/>
            </a:pPr>
            <a:r>
              <a:rPr lang="en-US" dirty="0" smtClean="0">
                <a:sym typeface="Wingdings"/>
              </a:rPr>
              <a:t>an </a:t>
            </a:r>
            <a:r>
              <a:rPr lang="en-US" dirty="0" err="1" smtClean="0">
                <a:sym typeface="Wingdings"/>
              </a:rPr>
              <a:t>octupolar</a:t>
            </a:r>
            <a:r>
              <a:rPr lang="en-US" dirty="0" smtClean="0">
                <a:sym typeface="Wingdings"/>
              </a:rPr>
              <a:t> compensation is needed	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038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tune integer change in the 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/>
              <a:t>R. Wasef</a:t>
            </a:r>
            <a:r>
              <a:rPr lang="en-US" dirty="0"/>
              <a:t>, </a:t>
            </a:r>
            <a:r>
              <a:rPr lang="en-US" dirty="0" smtClean="0"/>
              <a:t>S. </a:t>
            </a:r>
            <a:r>
              <a:rPr lang="en-US" dirty="0" err="1" smtClean="0"/>
              <a:t>Gilardoni</a:t>
            </a:r>
            <a:r>
              <a:rPr lang="en-US" dirty="0" smtClean="0"/>
              <a:t>, M. </a:t>
            </a:r>
            <a:r>
              <a:rPr lang="en-US" dirty="0" err="1" smtClean="0"/>
              <a:t>Juchno</a:t>
            </a:r>
            <a:r>
              <a:rPr lang="en-US" dirty="0"/>
              <a:t>, D. </a:t>
            </a:r>
            <a:r>
              <a:rPr lang="en-US" dirty="0" err="1" smtClean="0"/>
              <a:t>Schoerling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F. </a:t>
            </a:r>
            <a:r>
              <a:rPr lang="en-US" dirty="0" err="1" smtClean="0"/>
              <a:t>Sperati</a:t>
            </a:r>
            <a:endParaRPr lang="en-US" dirty="0" smtClean="0"/>
          </a:p>
          <a:p>
            <a:r>
              <a:rPr lang="en-US" dirty="0" smtClean="0"/>
              <a:t>Acknowledgements: A. </a:t>
            </a:r>
            <a:r>
              <a:rPr lang="en-US" dirty="0" err="1" smtClean="0"/>
              <a:t>Huschauer</a:t>
            </a:r>
            <a:r>
              <a:rPr lang="en-US" dirty="0" smtClean="0"/>
              <a:t>, S. </a:t>
            </a:r>
            <a:r>
              <a:rPr lang="en-US" dirty="0"/>
              <a:t>M</a:t>
            </a:r>
            <a:r>
              <a:rPr lang="en-US" dirty="0" smtClean="0"/>
              <a:t>achida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3</a:t>
            </a:fld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118109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Started operation in 1959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100 m radius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100 combined function</a:t>
            </a:r>
            <a:br>
              <a:rPr lang="en-US" dirty="0" smtClean="0"/>
            </a:br>
            <a:r>
              <a:rPr lang="en-US" dirty="0" smtClean="0"/>
              <a:t> magnets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Each magnet consists </a:t>
            </a:r>
            <a:br>
              <a:rPr lang="en-US" dirty="0" smtClean="0"/>
            </a:br>
            <a:r>
              <a:rPr lang="en-US" dirty="0" smtClean="0"/>
              <a:t>of 10 blocks: 5 F and 5 D </a:t>
            </a:r>
            <a:br>
              <a:rPr lang="en-US" dirty="0" smtClean="0"/>
            </a:br>
            <a:r>
              <a:rPr lang="en-US" dirty="0" smtClean="0"/>
              <a:t>(cell: FDODF)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Tunes are controlled with: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 LEQ at low energy (2 families, different symmetry than lattice)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 PFW at high energy (on main magnets, same machine periodicity)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Injection kinetic energy 1.4GeV (2 </a:t>
            </a:r>
            <a:r>
              <a:rPr lang="en-US" dirty="0" err="1" smtClean="0"/>
              <a:t>GeV</a:t>
            </a:r>
            <a:r>
              <a:rPr lang="en-US" dirty="0" smtClean="0"/>
              <a:t> after upgrade).</a:t>
            </a:r>
          </a:p>
        </p:txBody>
      </p:sp>
      <p:pic>
        <p:nvPicPr>
          <p:cNvPr id="7" name="Picture 6" descr="Screen Shot 2013-11-30 at 15.21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048" y="1752899"/>
            <a:ext cx="5122186" cy="3171632"/>
          </a:xfrm>
          <a:prstGeom prst="rect">
            <a:avLst/>
          </a:prstGeom>
        </p:spPr>
      </p:pic>
      <p:sp>
        <p:nvSpPr>
          <p:cNvPr id="8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253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  <p:pic>
        <p:nvPicPr>
          <p:cNvPr id="6" name="Picture 2" descr="E:\mjuchno\Dropbox\Doktorat\new_doktorat\data\coil_system_xc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8"/>
          <a:stretch/>
        </p:blipFill>
        <p:spPr bwMode="auto">
          <a:xfrm>
            <a:off x="2047072" y="1055077"/>
            <a:ext cx="7139999" cy="218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69140" y="274640"/>
            <a:ext cx="8229600" cy="1001560"/>
          </a:xfrm>
        </p:spPr>
        <p:txBody>
          <a:bodyPr>
            <a:normAutofit fontScale="90000"/>
          </a:bodyPr>
          <a:lstStyle/>
          <a:p>
            <a:r>
              <a:rPr lang="pl-PL" sz="3200" dirty="0" err="1" smtClean="0"/>
              <a:t>Coil</a:t>
            </a:r>
            <a:r>
              <a:rPr lang="pl-PL" sz="3200" dirty="0" smtClean="0"/>
              <a:t> system: </a:t>
            </a:r>
            <a:r>
              <a:rPr lang="pl-PL" sz="3200" dirty="0" err="1" smtClean="0"/>
              <a:t>main</a:t>
            </a:r>
            <a:r>
              <a:rPr lang="pl-PL" sz="3200" dirty="0" smtClean="0"/>
              <a:t> </a:t>
            </a:r>
            <a:r>
              <a:rPr lang="pl-PL" sz="3200" dirty="0" err="1" smtClean="0"/>
              <a:t>circuit</a:t>
            </a:r>
            <a:r>
              <a:rPr lang="pl-PL" sz="3200" dirty="0" smtClean="0"/>
              <a:t> and </a:t>
            </a:r>
            <a:r>
              <a:rPr lang="pl-PL" sz="3200" dirty="0" err="1" smtClean="0"/>
              <a:t>auxiliary</a:t>
            </a:r>
            <a:r>
              <a:rPr lang="pl-PL" sz="3200" dirty="0" smtClean="0"/>
              <a:t> </a:t>
            </a:r>
            <a:r>
              <a:rPr lang="pl-PL" sz="3200" dirty="0" err="1" smtClean="0"/>
              <a:t>coils</a:t>
            </a:r>
            <a:endParaRPr lang="en-US" sz="3200" dirty="0"/>
          </a:p>
        </p:txBody>
      </p:sp>
      <p:pic>
        <p:nvPicPr>
          <p:cNvPr id="8" name="Picture 3" descr="E:\mjuchno\Dropbox\Doktorat\new_doktorat\data\figure8.pdf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728" y="3356992"/>
            <a:ext cx="4411746" cy="293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Łącznik prosty ze strzałką 3"/>
          <p:cNvCxnSpPr/>
          <p:nvPr/>
        </p:nvCxnSpPr>
        <p:spPr>
          <a:xfrm>
            <a:off x="7239000" y="4617467"/>
            <a:ext cx="533400" cy="3048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11"/>
          <p:cNvCxnSpPr/>
          <p:nvPr/>
        </p:nvCxnSpPr>
        <p:spPr>
          <a:xfrm>
            <a:off x="5435036" y="4442185"/>
            <a:ext cx="533400" cy="3048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2"/>
          <p:cNvCxnSpPr/>
          <p:nvPr/>
        </p:nvCxnSpPr>
        <p:spPr>
          <a:xfrm flipH="1" flipV="1">
            <a:off x="6705600" y="5127985"/>
            <a:ext cx="533400" cy="3048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4"/>
          <p:cNvCxnSpPr/>
          <p:nvPr/>
        </p:nvCxnSpPr>
        <p:spPr>
          <a:xfrm flipH="1" flipV="1">
            <a:off x="5974786" y="3908785"/>
            <a:ext cx="533400" cy="3048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ze strzałką 17"/>
          <p:cNvCxnSpPr/>
          <p:nvPr/>
        </p:nvCxnSpPr>
        <p:spPr>
          <a:xfrm flipH="1">
            <a:off x="5257800" y="3832585"/>
            <a:ext cx="443936" cy="2540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8"/>
          <p:cNvCxnSpPr/>
          <p:nvPr/>
        </p:nvCxnSpPr>
        <p:spPr>
          <a:xfrm flipV="1">
            <a:off x="6324600" y="4442185"/>
            <a:ext cx="457359" cy="2794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9"/>
          <p:cNvCxnSpPr/>
          <p:nvPr/>
        </p:nvCxnSpPr>
        <p:spPr>
          <a:xfrm flipH="1">
            <a:off x="7741953" y="5280385"/>
            <a:ext cx="443936" cy="2540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22"/>
          <p:cNvCxnSpPr/>
          <p:nvPr/>
        </p:nvCxnSpPr>
        <p:spPr>
          <a:xfrm flipV="1">
            <a:off x="6434843" y="4496817"/>
            <a:ext cx="457359" cy="2794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23"/>
          <p:cNvCxnSpPr/>
          <p:nvPr/>
        </p:nvCxnSpPr>
        <p:spPr>
          <a:xfrm flipV="1">
            <a:off x="5943600" y="4137385"/>
            <a:ext cx="0" cy="283232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26"/>
          <p:cNvCxnSpPr/>
          <p:nvPr/>
        </p:nvCxnSpPr>
        <p:spPr>
          <a:xfrm>
            <a:off x="7086600" y="4788917"/>
            <a:ext cx="0" cy="26670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E:\mjuchno\Dropbox\Documents\DOCTORAL_EPFL\PhD Defence\pfw_detailed_rotate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2" b="4300"/>
          <a:stretch/>
        </p:blipFill>
        <p:spPr bwMode="auto">
          <a:xfrm>
            <a:off x="47750" y="3533584"/>
            <a:ext cx="4308226" cy="261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694" y="3212976"/>
            <a:ext cx="1572263" cy="29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980" y="3279461"/>
            <a:ext cx="1564033" cy="28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ole tekstowe 26"/>
          <p:cNvSpPr txBox="1"/>
          <p:nvPr/>
        </p:nvSpPr>
        <p:spPr>
          <a:xfrm>
            <a:off x="1981199" y="3809586"/>
            <a:ext cx="1448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cs typeface="Times New Roman" panose="02020603050405020304" pitchFamily="18" charset="0"/>
              </a:rPr>
              <a:t>Narrow circuit</a:t>
            </a:r>
            <a:endParaRPr lang="en-US" sz="1200" baseline="-25000" dirty="0">
              <a:cs typeface="Times New Roman" panose="02020603050405020304" pitchFamily="18" charset="0"/>
            </a:endParaRPr>
          </a:p>
        </p:txBody>
      </p:sp>
      <p:sp>
        <p:nvSpPr>
          <p:cNvPr id="23" name="pole tekstowe 26"/>
          <p:cNvSpPr txBox="1"/>
          <p:nvPr/>
        </p:nvSpPr>
        <p:spPr>
          <a:xfrm>
            <a:off x="5592192" y="4281696"/>
            <a:ext cx="343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i="1" dirty="0" smtClean="0">
                <a:cs typeface="Times New Roman" panose="02020603050405020304" pitchFamily="18" charset="0"/>
              </a:rPr>
              <a:t>B</a:t>
            </a:r>
            <a:endParaRPr lang="en-US" sz="1600" b="1" baseline="-25000" dirty="0">
              <a:cs typeface="Times New Roman" panose="02020603050405020304" pitchFamily="18" charset="0"/>
            </a:endParaRPr>
          </a:p>
        </p:txBody>
      </p:sp>
      <p:sp>
        <p:nvSpPr>
          <p:cNvPr id="24" name="pole tekstowe 26"/>
          <p:cNvSpPr txBox="1"/>
          <p:nvPr/>
        </p:nvSpPr>
        <p:spPr>
          <a:xfrm>
            <a:off x="6930193" y="5005312"/>
            <a:ext cx="343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i="1" dirty="0" smtClean="0">
                <a:cs typeface="Times New Roman" panose="02020603050405020304" pitchFamily="18" charset="0"/>
              </a:rPr>
              <a:t>B</a:t>
            </a:r>
            <a:endParaRPr lang="en-US" sz="1600" b="1" baseline="-25000" dirty="0">
              <a:cs typeface="Times New Roman" panose="02020603050405020304" pitchFamily="18" charset="0"/>
            </a:endParaRPr>
          </a:p>
        </p:txBody>
      </p:sp>
      <p:sp>
        <p:nvSpPr>
          <p:cNvPr id="25" name="pole tekstowe 26"/>
          <p:cNvSpPr txBox="1"/>
          <p:nvPr/>
        </p:nvSpPr>
        <p:spPr>
          <a:xfrm>
            <a:off x="2096232" y="5325994"/>
            <a:ext cx="1448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cs typeface="Times New Roman" panose="02020603050405020304" pitchFamily="18" charset="0"/>
              </a:rPr>
              <a:t>Wide circuit</a:t>
            </a:r>
            <a:endParaRPr lang="en-US" sz="1200" baseline="-25000" dirty="0">
              <a:cs typeface="Times New Roman" panose="02020603050405020304" pitchFamily="18" charset="0"/>
            </a:endParaRPr>
          </a:p>
        </p:txBody>
      </p:sp>
      <p:sp>
        <p:nvSpPr>
          <p:cNvPr id="26" name="pole tekstowe 27"/>
          <p:cNvSpPr txBox="1"/>
          <p:nvPr/>
        </p:nvSpPr>
        <p:spPr>
          <a:xfrm>
            <a:off x="5211192" y="4724575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i="1" dirty="0" smtClean="0">
                <a:cs typeface="Times New Roman" panose="02020603050405020304" pitchFamily="18" charset="0"/>
              </a:rPr>
              <a:t>I</a:t>
            </a:r>
            <a:r>
              <a:rPr lang="pl-PL" sz="1600" baseline="-25000" dirty="0" smtClean="0">
                <a:cs typeface="Times New Roman" panose="02020603050405020304" pitchFamily="18" charset="0"/>
              </a:rPr>
              <a:t>8L</a:t>
            </a:r>
            <a:endParaRPr lang="en-US" sz="1600" baseline="-25000" dirty="0">
              <a:cs typeface="Times New Roman" panose="02020603050405020304" pitchFamily="18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883" y="1519570"/>
            <a:ext cx="2302753" cy="1583678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7750" y="1348329"/>
            <a:ext cx="25110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30000" dirty="0" err="1"/>
              <a:t>Thermographic</a:t>
            </a:r>
            <a:r>
              <a:rPr lang="en-US" baseline="30000" dirty="0"/>
              <a:t> inspection of PFW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9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930612" y="274638"/>
            <a:ext cx="8229600" cy="100156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Coil system contributions</a:t>
            </a:r>
            <a:endParaRPr lang="en-GB" sz="3200" dirty="0"/>
          </a:p>
        </p:txBody>
      </p:sp>
      <p:sp>
        <p:nvSpPr>
          <p:cNvPr id="30" name="Content Placeholder 18"/>
          <p:cNvSpPr txBox="1">
            <a:spLocks/>
          </p:cNvSpPr>
          <p:nvPr/>
        </p:nvSpPr>
        <p:spPr>
          <a:xfrm>
            <a:off x="105194" y="3029098"/>
            <a:ext cx="3040970" cy="396589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lvl="1" indent="0">
              <a:buNone/>
            </a:pPr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marL="274320" lvl="1" indent="0">
              <a:buNone/>
            </a:pPr>
            <a:endParaRPr lang="en-GB" sz="1600" dirty="0" smtClean="0"/>
          </a:p>
        </p:txBody>
      </p:sp>
      <p:grpSp>
        <p:nvGrpSpPr>
          <p:cNvPr id="31" name="Gruppieren 6"/>
          <p:cNvGrpSpPr>
            <a:grpSpLocks noChangeAspect="1"/>
          </p:cNvGrpSpPr>
          <p:nvPr/>
        </p:nvGrpSpPr>
        <p:grpSpPr>
          <a:xfrm>
            <a:off x="4062024" y="3768532"/>
            <a:ext cx="5081976" cy="2237806"/>
            <a:chOff x="4686966" y="3186023"/>
            <a:chExt cx="4191000" cy="1845472"/>
          </a:xfrm>
        </p:grpSpPr>
        <p:pic>
          <p:nvPicPr>
            <p:cNvPr id="32" name="Picture 5" descr="X:\coils_mod_5CM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6966" y="3186023"/>
              <a:ext cx="4191000" cy="18454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pole tekstowe 20"/>
            <p:cNvSpPr txBox="1"/>
            <p:nvPr/>
          </p:nvSpPr>
          <p:spPr>
            <a:xfrm>
              <a:off x="7331523" y="418932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1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FW</a:t>
              </a:r>
              <a:endPara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pole tekstowe 21"/>
            <p:cNvSpPr txBox="1"/>
            <p:nvPr/>
          </p:nvSpPr>
          <p:spPr>
            <a:xfrm>
              <a:off x="6004806" y="4278026"/>
              <a:ext cx="383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1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DN</a:t>
              </a:r>
              <a:endPara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pole tekstowe 22"/>
            <p:cNvSpPr txBox="1"/>
            <p:nvPr/>
          </p:nvSpPr>
          <p:spPr>
            <a:xfrm>
              <a:off x="7331523" y="3719425"/>
              <a:ext cx="367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1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FN</a:t>
              </a:r>
              <a:endPara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pole tekstowe 23"/>
            <p:cNvSpPr txBox="1"/>
            <p:nvPr/>
          </p:nvSpPr>
          <p:spPr>
            <a:xfrm>
              <a:off x="5982364" y="3799941"/>
              <a:ext cx="4058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1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DW</a:t>
              </a:r>
              <a:endPara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pole tekstowe 26"/>
            <p:cNvSpPr txBox="1"/>
            <p:nvPr/>
          </p:nvSpPr>
          <p:spPr>
            <a:xfrm>
              <a:off x="6515765" y="3526484"/>
              <a:ext cx="3497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GB" sz="1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8L</a:t>
              </a:r>
              <a:endParaRPr lang="en-GB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8" name="Content Placeholder 18"/>
          <p:cNvSpPr txBox="1">
            <a:spLocks/>
          </p:cNvSpPr>
          <p:nvPr/>
        </p:nvSpPr>
        <p:spPr>
          <a:xfrm>
            <a:off x="0" y="1466852"/>
            <a:ext cx="4815504" cy="88202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1" indent="-27305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–"/>
            </a:pPr>
            <a:r>
              <a:rPr lang="en-GB" sz="1800" dirty="0">
                <a:solidFill>
                  <a:schemeClr val="tx1"/>
                </a:solidFill>
              </a:rPr>
              <a:t>Hyperbolic pole shape</a:t>
            </a:r>
          </a:p>
          <a:p>
            <a:pPr marL="273050" lvl="1" indent="-27305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–"/>
            </a:pPr>
            <a:r>
              <a:rPr lang="en-GB" sz="1800" dirty="0">
                <a:solidFill>
                  <a:schemeClr val="tx1"/>
                </a:solidFill>
              </a:rPr>
              <a:t>Only </a:t>
            </a:r>
            <a:r>
              <a:rPr lang="en-GB" sz="1800" b="1" dirty="0">
                <a:solidFill>
                  <a:schemeClr val="tx1"/>
                </a:solidFill>
              </a:rPr>
              <a:t>dipolar</a:t>
            </a:r>
            <a:r>
              <a:rPr lang="en-GB" sz="1800" dirty="0">
                <a:solidFill>
                  <a:schemeClr val="tx1"/>
                </a:solidFill>
              </a:rPr>
              <a:t> and </a:t>
            </a:r>
            <a:r>
              <a:rPr lang="en-GB" sz="1800" b="1" dirty="0">
                <a:solidFill>
                  <a:schemeClr val="tx1"/>
                </a:solidFill>
              </a:rPr>
              <a:t>quadrupolar</a:t>
            </a:r>
            <a:r>
              <a:rPr lang="en-GB" sz="1800" dirty="0">
                <a:solidFill>
                  <a:schemeClr val="tx1"/>
                </a:solidFill>
              </a:rPr>
              <a:t> field at </a:t>
            </a:r>
            <a:r>
              <a:rPr lang="en-GB" sz="1800" b="1" dirty="0">
                <a:solidFill>
                  <a:schemeClr val="tx1"/>
                </a:solidFill>
              </a:rPr>
              <a:t>low field </a:t>
            </a:r>
            <a:r>
              <a:rPr lang="en-GB" sz="1800" dirty="0">
                <a:solidFill>
                  <a:schemeClr val="tx1"/>
                </a:solidFill>
              </a:rPr>
              <a:t>level</a:t>
            </a:r>
          </a:p>
        </p:txBody>
      </p:sp>
      <p:sp>
        <p:nvSpPr>
          <p:cNvPr id="39" name="Content Placeholder 18"/>
          <p:cNvSpPr txBox="1">
            <a:spLocks/>
          </p:cNvSpPr>
          <p:nvPr/>
        </p:nvSpPr>
        <p:spPr>
          <a:xfrm>
            <a:off x="4980658" y="1484364"/>
            <a:ext cx="3759262" cy="7745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1" indent="-27305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–"/>
            </a:pPr>
            <a:r>
              <a:rPr lang="en-GB" sz="1800" dirty="0">
                <a:solidFill>
                  <a:schemeClr val="tx1"/>
                </a:solidFill>
              </a:rPr>
              <a:t>Iron saturation</a:t>
            </a:r>
          </a:p>
          <a:p>
            <a:pPr marL="273050" lvl="1" indent="-27305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–"/>
            </a:pPr>
            <a:r>
              <a:rPr lang="pl-PL" sz="1800" dirty="0" err="1">
                <a:solidFill>
                  <a:schemeClr val="tx1"/>
                </a:solidFill>
              </a:rPr>
              <a:t>Sextupolar</a:t>
            </a:r>
            <a:r>
              <a:rPr lang="en-GB" sz="1800" dirty="0">
                <a:solidFill>
                  <a:schemeClr val="tx1"/>
                </a:solidFill>
              </a:rPr>
              <a:t> and higher order components at high field level</a:t>
            </a:r>
          </a:p>
        </p:txBody>
      </p:sp>
      <p:sp>
        <p:nvSpPr>
          <p:cNvPr id="40" name="Content Placeholder 18"/>
          <p:cNvSpPr txBox="1">
            <a:spLocks/>
          </p:cNvSpPr>
          <p:nvPr/>
        </p:nvSpPr>
        <p:spPr>
          <a:xfrm>
            <a:off x="1907704" y="997371"/>
            <a:ext cx="4665273" cy="314325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SzPct val="100000"/>
              <a:buNone/>
            </a:pPr>
            <a:r>
              <a:rPr lang="en-GB" sz="2000" b="1" dirty="0" smtClean="0"/>
              <a:t>Main coil</a:t>
            </a:r>
          </a:p>
        </p:txBody>
      </p:sp>
      <p:sp>
        <p:nvSpPr>
          <p:cNvPr id="41" name="Content Placeholder 18"/>
          <p:cNvSpPr txBox="1">
            <a:spLocks/>
          </p:cNvSpPr>
          <p:nvPr/>
        </p:nvSpPr>
        <p:spPr>
          <a:xfrm>
            <a:off x="105194" y="3055812"/>
            <a:ext cx="6220429" cy="43204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Tx/>
              <a:buSzPct val="100000"/>
              <a:buNone/>
            </a:pPr>
            <a:r>
              <a:rPr lang="en-GB" sz="2000" b="1" dirty="0" smtClean="0"/>
              <a:t>Pole-face </a:t>
            </a:r>
            <a:r>
              <a:rPr lang="en-GB" sz="2000" b="1" dirty="0"/>
              <a:t>windings + and figure-of eight </a:t>
            </a:r>
            <a:r>
              <a:rPr lang="en-GB" sz="2000" b="1" dirty="0" smtClean="0"/>
              <a:t>loop</a:t>
            </a:r>
            <a:endParaRPr lang="en-GB" sz="2000" b="1" dirty="0"/>
          </a:p>
        </p:txBody>
      </p:sp>
      <p:sp>
        <p:nvSpPr>
          <p:cNvPr id="42" name="Rechteck 7"/>
          <p:cNvSpPr/>
          <p:nvPr/>
        </p:nvSpPr>
        <p:spPr>
          <a:xfrm>
            <a:off x="0" y="3660339"/>
            <a:ext cx="4417504" cy="2432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1" indent="-273050">
              <a:lnSpc>
                <a:spcPct val="80000"/>
              </a:lnSpc>
              <a:spcAft>
                <a:spcPts val="300"/>
              </a:spcAft>
              <a:buSzPct val="100000"/>
              <a:buFont typeface="Arial" pitchFamily="34" charset="0"/>
              <a:buChar char="–"/>
            </a:pPr>
            <a:r>
              <a:rPr lang="en-GB" dirty="0"/>
              <a:t>5-Current </a:t>
            </a:r>
            <a:r>
              <a:rPr lang="en-GB" dirty="0" smtClean="0"/>
              <a:t>Mode</a:t>
            </a:r>
            <a:br>
              <a:rPr lang="en-GB" dirty="0" smtClean="0"/>
            </a:br>
            <a:endParaRPr lang="en-GB" dirty="0" smtClean="0"/>
          </a:p>
          <a:p>
            <a:pPr marL="273050" lvl="1" indent="-27305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–"/>
            </a:pPr>
            <a:r>
              <a:rPr lang="en-GB" i="1" dirty="0" smtClean="0"/>
              <a:t>Un-balanced N and W circuit current generate </a:t>
            </a:r>
            <a:r>
              <a:rPr lang="en-GB" i="1" dirty="0" err="1" smtClean="0"/>
              <a:t>octupolar</a:t>
            </a:r>
            <a:r>
              <a:rPr lang="en-GB" i="1" dirty="0" smtClean="0"/>
              <a:t> and </a:t>
            </a:r>
            <a:r>
              <a:rPr lang="en-GB" i="1" dirty="0"/>
              <a:t>higher </a:t>
            </a:r>
            <a:r>
              <a:rPr lang="en-GB" i="1" dirty="0" smtClean="0"/>
              <a:t>components</a:t>
            </a:r>
            <a:br>
              <a:rPr lang="en-GB" i="1" dirty="0" smtClean="0"/>
            </a:br>
            <a:endParaRPr lang="en-GB" i="1" dirty="0" smtClean="0"/>
          </a:p>
          <a:p>
            <a:pPr marL="273050" lvl="1" indent="-27305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–"/>
            </a:pPr>
            <a:r>
              <a:rPr lang="en-GB" dirty="0" smtClean="0"/>
              <a:t>Non</a:t>
            </a:r>
            <a:r>
              <a:rPr lang="en-GB" dirty="0"/>
              <a:t>-</a:t>
            </a:r>
            <a:r>
              <a:rPr lang="en-GB" dirty="0" err="1"/>
              <a:t>linearities</a:t>
            </a:r>
            <a:r>
              <a:rPr lang="en-GB" dirty="0"/>
              <a:t> at high field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iron saturation</a:t>
            </a:r>
            <a:r>
              <a:rPr lang="en-GB" dirty="0" smtClean="0"/>
              <a:t>)</a:t>
            </a:r>
            <a:br>
              <a:rPr lang="en-GB" dirty="0" smtClean="0"/>
            </a:br>
            <a:endParaRPr lang="en-GB" dirty="0" smtClean="0"/>
          </a:p>
          <a:p>
            <a:pPr marL="273050" lvl="1" indent="-273050">
              <a:lnSpc>
                <a:spcPct val="80000"/>
              </a:lnSpc>
              <a:spcBef>
                <a:spcPts val="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–"/>
            </a:pPr>
            <a:r>
              <a:rPr lang="en-GB" dirty="0" smtClean="0"/>
              <a:t>Field probably up to </a:t>
            </a:r>
            <a:r>
              <a:rPr lang="en-GB" dirty="0" err="1" smtClean="0"/>
              <a:t>decapole</a:t>
            </a:r>
            <a:endParaRPr lang="en-GB" dirty="0"/>
          </a:p>
        </p:txBody>
      </p:sp>
      <p:sp>
        <p:nvSpPr>
          <p:cNvPr id="43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137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Model (3D Opera)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03563" y="13744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6" r="5900" b="42537"/>
          <a:stretch/>
        </p:blipFill>
        <p:spPr bwMode="auto">
          <a:xfrm>
            <a:off x="187968" y="3140968"/>
            <a:ext cx="8801085" cy="248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3568" y="1364575"/>
            <a:ext cx="77245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Advanced 3D magnetic model available, so far only static solution performed.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Transient solutions are possible but will require long calculation times (several weeks per model).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All coils are implemented, auxiliary coils are approximated by linear pieces.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72926" y="40679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569650" y="40679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060176" y="40724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636240" y="40724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212304" y="40739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860376" y="40770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573436" y="41044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372544" y="4109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236640" y="4109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100736" y="41135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GB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01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Point Control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In order to model the effect of the PFW, we measured the following matrices: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 similar matrix is measured using the magnetic model (calibrated to a reference point)</a:t>
            </a:r>
          </a:p>
          <a:p>
            <a:endParaRPr lang="en-US" dirty="0"/>
          </a:p>
        </p:txBody>
      </p:sp>
      <p:pic>
        <p:nvPicPr>
          <p:cNvPr id="7" name="Picture 6" descr="Screen Shot 2015-04-14 at 18.24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36" y="2692119"/>
            <a:ext cx="2701819" cy="1399055"/>
          </a:xfrm>
          <a:prstGeom prst="rect">
            <a:avLst/>
          </a:prstGeom>
        </p:spPr>
      </p:pic>
      <p:sp>
        <p:nvSpPr>
          <p:cNvPr id="8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 descr="Screen Shot 2015-04-14 at 19.23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550" y="1927410"/>
            <a:ext cx="5801745" cy="259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56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 of matrix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4524022" cy="4745691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matrix doesn’t agree with the measurement at all configurations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One has to be careful and specially for large changes.</a:t>
            </a:r>
            <a:endParaRPr lang="en-US" dirty="0"/>
          </a:p>
        </p:txBody>
      </p:sp>
      <p:pic>
        <p:nvPicPr>
          <p:cNvPr id="6" name="Picture 5" descr="Screen Shot 2015-04-14 at 18.27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108" y="487200"/>
            <a:ext cx="4542892" cy="2283432"/>
          </a:xfrm>
          <a:prstGeom prst="rect">
            <a:avLst/>
          </a:prstGeom>
        </p:spPr>
      </p:pic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73211"/>
              </p:ext>
            </p:extLst>
          </p:nvPr>
        </p:nvGraphicFramePr>
        <p:xfrm>
          <a:off x="4488221" y="2892778"/>
          <a:ext cx="4628445" cy="3329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03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Situation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47143E-0BBA-984A-8DDC-CC4622B32600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7595" y="4360582"/>
            <a:ext cx="8822112" cy="1754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prstClr val="black"/>
                </a:solidFill>
              </a:rPr>
              <a:t>The beam tune-spread is trapped between the Qv=6.25 and the integer resonances. </a:t>
            </a:r>
            <a:endParaRPr lang="en-US" dirty="0">
              <a:solidFill>
                <a:prstClr val="black"/>
              </a:solidFill>
            </a:endParaRPr>
          </a:p>
          <a:p>
            <a:pPr marL="285750" indent="-285750" algn="just">
              <a:buFont typeface="Wingdings" charset="0"/>
              <a:buChar char="è"/>
            </a:pPr>
            <a:r>
              <a:rPr lang="en-US" dirty="0" smtClean="0">
                <a:solidFill>
                  <a:prstClr val="black"/>
                </a:solidFill>
                <a:sym typeface="Wingdings"/>
              </a:rPr>
              <a:t>If one increases the vertical tune to avoid growth due to the integer, the losses increase because of the </a:t>
            </a:r>
            <a:r>
              <a:rPr lang="en-US" dirty="0">
                <a:solidFill>
                  <a:prstClr val="black"/>
                </a:solidFill>
              </a:rPr>
              <a:t>Qv=6.25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resonance</a:t>
            </a:r>
          </a:p>
          <a:p>
            <a:pPr marL="285750" indent="-285750" algn="just">
              <a:buFont typeface="Wingdings" charset="0"/>
              <a:buChar char="è"/>
            </a:pPr>
            <a:r>
              <a:rPr lang="en-US" dirty="0" smtClean="0">
                <a:solidFill>
                  <a:prstClr val="black"/>
                </a:solidFill>
                <a:sym typeface="Wingdings"/>
              </a:rPr>
              <a:t>There are less losses with higher tune-spread because the proton population becomes smaller on the </a:t>
            </a:r>
            <a:r>
              <a:rPr lang="en-US" dirty="0">
                <a:solidFill>
                  <a:prstClr val="black"/>
                </a:solidFill>
              </a:rPr>
              <a:t>Qv=6.25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after compression.</a:t>
            </a:r>
          </a:p>
          <a:p>
            <a:pPr marL="285750" indent="-285750" algn="just">
              <a:buFont typeface="Wingdings" charset="0"/>
              <a:buChar char="è"/>
            </a:pPr>
            <a:r>
              <a:rPr lang="en-US" dirty="0" smtClean="0">
                <a:solidFill>
                  <a:prstClr val="black"/>
                </a:solidFill>
                <a:sym typeface="Wingdings"/>
              </a:rPr>
              <a:t>The choice of the working point is a compromise between losses and </a:t>
            </a:r>
            <a:r>
              <a:rPr lang="en-US" dirty="0" err="1" smtClean="0">
                <a:solidFill>
                  <a:prstClr val="black"/>
                </a:solidFill>
                <a:sym typeface="Wingdings"/>
              </a:rPr>
              <a:t>emittance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 blow-up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 descr="Emittance_vs_Laslett_vs_Intensity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5"/>
          <a:stretch/>
        </p:blipFill>
        <p:spPr>
          <a:xfrm>
            <a:off x="-43884" y="965127"/>
            <a:ext cx="5268322" cy="3642198"/>
          </a:xfrm>
          <a:prstGeom prst="rect">
            <a:avLst/>
          </a:prstGeom>
        </p:spPr>
      </p:pic>
      <p:pic>
        <p:nvPicPr>
          <p:cNvPr id="8" name="Picture 7" descr="8L_combine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300" y="984543"/>
            <a:ext cx="3819652" cy="2996958"/>
          </a:xfrm>
          <a:prstGeom prst="rect">
            <a:avLst/>
          </a:prstGeom>
        </p:spPr>
      </p:pic>
      <p:sp>
        <p:nvSpPr>
          <p:cNvPr id="9" name="Parallelogram 8"/>
          <p:cNvSpPr/>
          <p:nvPr/>
        </p:nvSpPr>
        <p:spPr>
          <a:xfrm rot="19270503">
            <a:off x="5640963" y="2772888"/>
            <a:ext cx="1288901" cy="647463"/>
          </a:xfrm>
          <a:prstGeom prst="parallelogram">
            <a:avLst>
              <a:gd name="adj" fmla="val 863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564125" y="2562655"/>
            <a:ext cx="24259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675091" y="3629571"/>
            <a:ext cx="242598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682126" y="3235045"/>
            <a:ext cx="749144" cy="60412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86467" y="3797104"/>
            <a:ext cx="187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Core  of the beam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056698" y="2260595"/>
            <a:ext cx="749144" cy="60412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545540" y="192825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DFDFD"/>
                </a:solidFill>
              </a:rPr>
              <a:t>Halo particles</a:t>
            </a:r>
            <a:endParaRPr lang="en-US" dirty="0">
              <a:solidFill>
                <a:srgbClr val="FDFDFD"/>
              </a:solidFill>
            </a:endParaRP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/>
          <a:lstStyle/>
          <a:p>
            <a:r>
              <a:rPr lang="en-US" dirty="0" smtClean="0"/>
              <a:t>HSS Meeting, 15/04/15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893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LIU_PowerPoint_Template.potm</Template>
  <TotalTime>1320</TotalTime>
  <Words>859</Words>
  <Application>Microsoft Macintosh PowerPoint</Application>
  <PresentationFormat>On-screen Show (4:3)</PresentationFormat>
  <Paragraphs>198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LIU_PowerPoint_Template</vt:lpstr>
      <vt:lpstr>PowerPoint Presentation</vt:lpstr>
      <vt:lpstr>Status of tune integer change in the PS</vt:lpstr>
      <vt:lpstr>The PS</vt:lpstr>
      <vt:lpstr>Coil system: main circuit and auxiliary coils</vt:lpstr>
      <vt:lpstr>Coil system contributions</vt:lpstr>
      <vt:lpstr>Magnetic Model (3D Opera)</vt:lpstr>
      <vt:lpstr>Working Point Control</vt:lpstr>
      <vt:lpstr>Limit of matrix</vt:lpstr>
      <vt:lpstr>Current Situation</vt:lpstr>
      <vt:lpstr>Qy=6.25 resonance</vt:lpstr>
      <vt:lpstr>Hypothesis</vt:lpstr>
      <vt:lpstr>Mitigation of the problem</vt:lpstr>
      <vt:lpstr>PowerPoint Presentation</vt:lpstr>
      <vt:lpstr>Change of integers to (7,7)</vt:lpstr>
      <vt:lpstr>Change of integers to (7,7)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Raymond Wasef</cp:lastModifiedBy>
  <cp:revision>30</cp:revision>
  <dcterms:created xsi:type="dcterms:W3CDTF">2011-05-16T09:28:26Z</dcterms:created>
  <dcterms:modified xsi:type="dcterms:W3CDTF">2015-04-15T07:39:01Z</dcterms:modified>
</cp:coreProperties>
</file>