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8" r:id="rId4"/>
    <p:sldId id="259" r:id="rId5"/>
    <p:sldId id="298" r:id="rId6"/>
    <p:sldId id="289" r:id="rId7"/>
    <p:sldId id="299" r:id="rId8"/>
    <p:sldId id="261" r:id="rId9"/>
    <p:sldId id="262" r:id="rId10"/>
    <p:sldId id="296" r:id="rId11"/>
    <p:sldId id="279" r:id="rId12"/>
    <p:sldId id="280" r:id="rId13"/>
    <p:sldId id="282" r:id="rId14"/>
    <p:sldId id="284" r:id="rId15"/>
    <p:sldId id="285" r:id="rId16"/>
    <p:sldId id="286" r:id="rId17"/>
    <p:sldId id="29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7E00"/>
    <a:srgbClr val="00007E"/>
    <a:srgbClr val="7E0000"/>
    <a:srgbClr val="7E007E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42" autoAdjust="0"/>
    <p:restoredTop sz="95798" autoAdjust="0"/>
  </p:normalViewPr>
  <p:slideViewPr>
    <p:cSldViewPr>
      <p:cViewPr varScale="1">
        <p:scale>
          <a:sx n="75" d="100"/>
          <a:sy n="75" d="100"/>
        </p:scale>
        <p:origin x="-7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F26F1F-D07B-431E-82E1-D046F80C93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506933-3F08-491F-ADC3-31FC135C045D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 smtClean="0"/>
            <a:t>Neutrino emissivity</a:t>
          </a:r>
          <a:endParaRPr lang="en-US" dirty="0"/>
        </a:p>
      </dgm:t>
    </dgm:pt>
    <dgm:pt modelId="{EBA2B9F2-896A-43DE-B96C-14E619CE1584}" type="parTrans" cxnId="{DB70385D-B971-4066-93FB-844F224EE63F}">
      <dgm:prSet/>
      <dgm:spPr/>
      <dgm:t>
        <a:bodyPr/>
        <a:lstStyle/>
        <a:p>
          <a:endParaRPr lang="en-US"/>
        </a:p>
      </dgm:t>
    </dgm:pt>
    <dgm:pt modelId="{F45030B6-F33A-49AE-9D18-EAB04F08BDEC}" type="sibTrans" cxnId="{DB70385D-B971-4066-93FB-844F224EE63F}">
      <dgm:prSet/>
      <dgm:spPr/>
      <dgm:t>
        <a:bodyPr/>
        <a:lstStyle/>
        <a:p>
          <a:endParaRPr lang="en-US"/>
        </a:p>
      </dgm:t>
    </dgm:pt>
    <dgm:pt modelId="{7CEA9C23-B3D8-455F-AC30-3980C1F8C761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3200" dirty="0" smtClean="0"/>
            <a:t>Direct Urca process</a:t>
          </a:r>
          <a:endParaRPr lang="en-US" sz="3200" dirty="0"/>
        </a:p>
      </dgm:t>
    </dgm:pt>
    <dgm:pt modelId="{230BFE8A-44A7-407A-AA43-BC22A6B704A9}" type="parTrans" cxnId="{D10156DA-DDB1-400D-AA4D-C3268655A019}">
      <dgm:prSet/>
      <dgm:spPr/>
      <dgm:t>
        <a:bodyPr/>
        <a:lstStyle/>
        <a:p>
          <a:endParaRPr lang="en-US"/>
        </a:p>
      </dgm:t>
    </dgm:pt>
    <dgm:pt modelId="{C2E180B2-374D-4E41-A5F5-9E071B9CF2AB}" type="sibTrans" cxnId="{D10156DA-DDB1-400D-AA4D-C3268655A019}">
      <dgm:prSet/>
      <dgm:spPr/>
      <dgm:t>
        <a:bodyPr/>
        <a:lstStyle/>
        <a:p>
          <a:endParaRPr lang="en-US"/>
        </a:p>
      </dgm:t>
    </dgm:pt>
    <dgm:pt modelId="{32944DF0-D7B3-4ACD-9C30-E8410165E5D1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3200" dirty="0" smtClean="0"/>
            <a:t>Pair-breaking process</a:t>
          </a:r>
          <a:endParaRPr lang="en-US" sz="3200" dirty="0"/>
        </a:p>
      </dgm:t>
    </dgm:pt>
    <dgm:pt modelId="{A484BB60-7DA4-4347-9126-CF88A1D743AE}" type="parTrans" cxnId="{EC6F5259-036D-44CC-93E1-E6CD59F4ECA8}">
      <dgm:prSet/>
      <dgm:spPr/>
      <dgm:t>
        <a:bodyPr/>
        <a:lstStyle/>
        <a:p>
          <a:endParaRPr lang="en-US"/>
        </a:p>
      </dgm:t>
    </dgm:pt>
    <dgm:pt modelId="{9846CA9B-D923-42BC-BDDC-FBC7F8FA34E9}" type="sibTrans" cxnId="{EC6F5259-036D-44CC-93E1-E6CD59F4ECA8}">
      <dgm:prSet/>
      <dgm:spPr/>
      <dgm:t>
        <a:bodyPr/>
        <a:lstStyle/>
        <a:p>
          <a:endParaRPr lang="en-US"/>
        </a:p>
      </dgm:t>
    </dgm:pt>
    <dgm:pt modelId="{77B8AB57-AB63-4718-85C7-04424396C174}" type="pres">
      <dgm:prSet presAssocID="{9FF26F1F-D07B-431E-82E1-D046F80C93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0C9A3B-EEDF-4033-977C-4A29F38FE543}" type="pres">
      <dgm:prSet presAssocID="{14506933-3F08-491F-ADC3-31FC135C045D}" presName="root1" presStyleCnt="0"/>
      <dgm:spPr/>
    </dgm:pt>
    <dgm:pt modelId="{C905AA59-7CCE-44CE-93DB-B2C8457BDADA}" type="pres">
      <dgm:prSet presAssocID="{14506933-3F08-491F-ADC3-31FC135C04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17139F-8C75-48CD-B39E-C79B791289D6}" type="pres">
      <dgm:prSet presAssocID="{14506933-3F08-491F-ADC3-31FC135C045D}" presName="level2hierChild" presStyleCnt="0"/>
      <dgm:spPr/>
    </dgm:pt>
    <dgm:pt modelId="{DA9D0F60-53C2-441D-867C-02F873F8E2D2}" type="pres">
      <dgm:prSet presAssocID="{230BFE8A-44A7-407A-AA43-BC22A6B704A9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9DA648CF-9BB1-4915-8BF1-8D60D886A189}" type="pres">
      <dgm:prSet presAssocID="{230BFE8A-44A7-407A-AA43-BC22A6B704A9}" presName="connTx" presStyleLbl="parChTrans1D2" presStyleIdx="0" presStyleCnt="2"/>
      <dgm:spPr/>
      <dgm:t>
        <a:bodyPr/>
        <a:lstStyle/>
        <a:p>
          <a:endParaRPr lang="en-US"/>
        </a:p>
      </dgm:t>
    </dgm:pt>
    <dgm:pt modelId="{A38283D1-A1F0-4FB2-A8FC-169F7FA42AAE}" type="pres">
      <dgm:prSet presAssocID="{7CEA9C23-B3D8-455F-AC30-3980C1F8C761}" presName="root2" presStyleCnt="0"/>
      <dgm:spPr/>
    </dgm:pt>
    <dgm:pt modelId="{C0FAC71A-BB08-4E9C-966E-03803CB9C537}" type="pres">
      <dgm:prSet presAssocID="{7CEA9C23-B3D8-455F-AC30-3980C1F8C76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42F4A3-7F9A-4C81-85AF-A575CA8944F1}" type="pres">
      <dgm:prSet presAssocID="{7CEA9C23-B3D8-455F-AC30-3980C1F8C761}" presName="level3hierChild" presStyleCnt="0"/>
      <dgm:spPr/>
    </dgm:pt>
    <dgm:pt modelId="{899EC0CB-ED44-4974-9701-35D523FC8755}" type="pres">
      <dgm:prSet presAssocID="{A484BB60-7DA4-4347-9126-CF88A1D743AE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4D2A2DB9-D1EC-45CA-A982-28B0DE393329}" type="pres">
      <dgm:prSet presAssocID="{A484BB60-7DA4-4347-9126-CF88A1D743AE}" presName="connTx" presStyleLbl="parChTrans1D2" presStyleIdx="1" presStyleCnt="2"/>
      <dgm:spPr/>
      <dgm:t>
        <a:bodyPr/>
        <a:lstStyle/>
        <a:p>
          <a:endParaRPr lang="en-US"/>
        </a:p>
      </dgm:t>
    </dgm:pt>
    <dgm:pt modelId="{2BBD15EE-4068-4220-994D-AD97CEF5800D}" type="pres">
      <dgm:prSet presAssocID="{32944DF0-D7B3-4ACD-9C30-E8410165E5D1}" presName="root2" presStyleCnt="0"/>
      <dgm:spPr/>
    </dgm:pt>
    <dgm:pt modelId="{5C7B2FA5-9004-4BA2-87DA-1A9F196DE87E}" type="pres">
      <dgm:prSet presAssocID="{32944DF0-D7B3-4ACD-9C30-E8410165E5D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61CF8E-FA6B-45B5-957C-6C921C45B38F}" type="pres">
      <dgm:prSet presAssocID="{32944DF0-D7B3-4ACD-9C30-E8410165E5D1}" presName="level3hierChild" presStyleCnt="0"/>
      <dgm:spPr/>
    </dgm:pt>
  </dgm:ptLst>
  <dgm:cxnLst>
    <dgm:cxn modelId="{1A6E36B2-7174-4EA8-B938-6D5E78FC856D}" type="presOf" srcId="{230BFE8A-44A7-407A-AA43-BC22A6B704A9}" destId="{9DA648CF-9BB1-4915-8BF1-8D60D886A189}" srcOrd="1" destOrd="0" presId="urn:microsoft.com/office/officeart/2008/layout/HorizontalMultiLevelHierarchy"/>
    <dgm:cxn modelId="{91ECB517-011E-430B-A28B-46BFB5A50895}" type="presOf" srcId="{9FF26F1F-D07B-431E-82E1-D046F80C9335}" destId="{77B8AB57-AB63-4718-85C7-04424396C174}" srcOrd="0" destOrd="0" presId="urn:microsoft.com/office/officeart/2008/layout/HorizontalMultiLevelHierarchy"/>
    <dgm:cxn modelId="{51DDCF65-98F5-4D75-A00E-793494948549}" type="presOf" srcId="{7CEA9C23-B3D8-455F-AC30-3980C1F8C761}" destId="{C0FAC71A-BB08-4E9C-966E-03803CB9C537}" srcOrd="0" destOrd="0" presId="urn:microsoft.com/office/officeart/2008/layout/HorizontalMultiLevelHierarchy"/>
    <dgm:cxn modelId="{DB70385D-B971-4066-93FB-844F224EE63F}" srcId="{9FF26F1F-D07B-431E-82E1-D046F80C9335}" destId="{14506933-3F08-491F-ADC3-31FC135C045D}" srcOrd="0" destOrd="0" parTransId="{EBA2B9F2-896A-43DE-B96C-14E619CE1584}" sibTransId="{F45030B6-F33A-49AE-9D18-EAB04F08BDEC}"/>
    <dgm:cxn modelId="{D10156DA-DDB1-400D-AA4D-C3268655A019}" srcId="{14506933-3F08-491F-ADC3-31FC135C045D}" destId="{7CEA9C23-B3D8-455F-AC30-3980C1F8C761}" srcOrd="0" destOrd="0" parTransId="{230BFE8A-44A7-407A-AA43-BC22A6B704A9}" sibTransId="{C2E180B2-374D-4E41-A5F5-9E071B9CF2AB}"/>
    <dgm:cxn modelId="{F5784782-CA2E-4712-979B-B1A40525A3F7}" type="presOf" srcId="{32944DF0-D7B3-4ACD-9C30-E8410165E5D1}" destId="{5C7B2FA5-9004-4BA2-87DA-1A9F196DE87E}" srcOrd="0" destOrd="0" presId="urn:microsoft.com/office/officeart/2008/layout/HorizontalMultiLevelHierarchy"/>
    <dgm:cxn modelId="{9C659A07-4FDB-4585-B990-D4F66E3DE8D0}" type="presOf" srcId="{A484BB60-7DA4-4347-9126-CF88A1D743AE}" destId="{899EC0CB-ED44-4974-9701-35D523FC8755}" srcOrd="0" destOrd="0" presId="urn:microsoft.com/office/officeart/2008/layout/HorizontalMultiLevelHierarchy"/>
    <dgm:cxn modelId="{63F59D63-9ECB-44EB-96D3-1E18F404703A}" type="presOf" srcId="{230BFE8A-44A7-407A-AA43-BC22A6B704A9}" destId="{DA9D0F60-53C2-441D-867C-02F873F8E2D2}" srcOrd="0" destOrd="0" presId="urn:microsoft.com/office/officeart/2008/layout/HorizontalMultiLevelHierarchy"/>
    <dgm:cxn modelId="{DE099A58-5FDE-47E3-9889-8D817FAC75B1}" type="presOf" srcId="{14506933-3F08-491F-ADC3-31FC135C045D}" destId="{C905AA59-7CCE-44CE-93DB-B2C8457BDADA}" srcOrd="0" destOrd="0" presId="urn:microsoft.com/office/officeart/2008/layout/HorizontalMultiLevelHierarchy"/>
    <dgm:cxn modelId="{EC6F5259-036D-44CC-93E1-E6CD59F4ECA8}" srcId="{14506933-3F08-491F-ADC3-31FC135C045D}" destId="{32944DF0-D7B3-4ACD-9C30-E8410165E5D1}" srcOrd="1" destOrd="0" parTransId="{A484BB60-7DA4-4347-9126-CF88A1D743AE}" sibTransId="{9846CA9B-D923-42BC-BDDC-FBC7F8FA34E9}"/>
    <dgm:cxn modelId="{68E30D98-623D-4011-8956-F873F5AE87B0}" type="presOf" srcId="{A484BB60-7DA4-4347-9126-CF88A1D743AE}" destId="{4D2A2DB9-D1EC-45CA-A982-28B0DE393329}" srcOrd="1" destOrd="0" presId="urn:microsoft.com/office/officeart/2008/layout/HorizontalMultiLevelHierarchy"/>
    <dgm:cxn modelId="{7E8B1BEB-1B4F-439C-9F79-E1C16A9B9482}" type="presParOf" srcId="{77B8AB57-AB63-4718-85C7-04424396C174}" destId="{AC0C9A3B-EEDF-4033-977C-4A29F38FE543}" srcOrd="0" destOrd="0" presId="urn:microsoft.com/office/officeart/2008/layout/HorizontalMultiLevelHierarchy"/>
    <dgm:cxn modelId="{837CCD5D-32CA-445C-8E25-CC315F01BCF1}" type="presParOf" srcId="{AC0C9A3B-EEDF-4033-977C-4A29F38FE543}" destId="{C905AA59-7CCE-44CE-93DB-B2C8457BDADA}" srcOrd="0" destOrd="0" presId="urn:microsoft.com/office/officeart/2008/layout/HorizontalMultiLevelHierarchy"/>
    <dgm:cxn modelId="{1F214A11-1A9C-4B6C-A125-515EBE95AA7D}" type="presParOf" srcId="{AC0C9A3B-EEDF-4033-977C-4A29F38FE543}" destId="{AA17139F-8C75-48CD-B39E-C79B791289D6}" srcOrd="1" destOrd="0" presId="urn:microsoft.com/office/officeart/2008/layout/HorizontalMultiLevelHierarchy"/>
    <dgm:cxn modelId="{FBA882C2-0FA5-4BD9-914D-B0DFF34E9BFF}" type="presParOf" srcId="{AA17139F-8C75-48CD-B39E-C79B791289D6}" destId="{DA9D0F60-53C2-441D-867C-02F873F8E2D2}" srcOrd="0" destOrd="0" presId="urn:microsoft.com/office/officeart/2008/layout/HorizontalMultiLevelHierarchy"/>
    <dgm:cxn modelId="{33DE1ECE-4C3A-4D7F-9A8F-8D27C1D9DB69}" type="presParOf" srcId="{DA9D0F60-53C2-441D-867C-02F873F8E2D2}" destId="{9DA648CF-9BB1-4915-8BF1-8D60D886A189}" srcOrd="0" destOrd="0" presId="urn:microsoft.com/office/officeart/2008/layout/HorizontalMultiLevelHierarchy"/>
    <dgm:cxn modelId="{CB8A1601-91E5-4775-97A8-2CF2A34E7EBC}" type="presParOf" srcId="{AA17139F-8C75-48CD-B39E-C79B791289D6}" destId="{A38283D1-A1F0-4FB2-A8FC-169F7FA42AAE}" srcOrd="1" destOrd="0" presId="urn:microsoft.com/office/officeart/2008/layout/HorizontalMultiLevelHierarchy"/>
    <dgm:cxn modelId="{C0FA25AE-1346-4B75-9E76-0AF944472A82}" type="presParOf" srcId="{A38283D1-A1F0-4FB2-A8FC-169F7FA42AAE}" destId="{C0FAC71A-BB08-4E9C-966E-03803CB9C537}" srcOrd="0" destOrd="0" presId="urn:microsoft.com/office/officeart/2008/layout/HorizontalMultiLevelHierarchy"/>
    <dgm:cxn modelId="{1EB8FDD1-51FD-4D17-AF8A-9135A29308A0}" type="presParOf" srcId="{A38283D1-A1F0-4FB2-A8FC-169F7FA42AAE}" destId="{2B42F4A3-7F9A-4C81-85AF-A575CA8944F1}" srcOrd="1" destOrd="0" presId="urn:microsoft.com/office/officeart/2008/layout/HorizontalMultiLevelHierarchy"/>
    <dgm:cxn modelId="{D90A3945-4EC3-45F8-AD2C-7AF835765ED9}" type="presParOf" srcId="{AA17139F-8C75-48CD-B39E-C79B791289D6}" destId="{899EC0CB-ED44-4974-9701-35D523FC8755}" srcOrd="2" destOrd="0" presId="urn:microsoft.com/office/officeart/2008/layout/HorizontalMultiLevelHierarchy"/>
    <dgm:cxn modelId="{9CD8C366-357B-4578-B61D-C3ECA080DA42}" type="presParOf" srcId="{899EC0CB-ED44-4974-9701-35D523FC8755}" destId="{4D2A2DB9-D1EC-45CA-A982-28B0DE393329}" srcOrd="0" destOrd="0" presId="urn:microsoft.com/office/officeart/2008/layout/HorizontalMultiLevelHierarchy"/>
    <dgm:cxn modelId="{536E36FE-D515-4B0B-B56A-B7CB884565FF}" type="presParOf" srcId="{AA17139F-8C75-48CD-B39E-C79B791289D6}" destId="{2BBD15EE-4068-4220-994D-AD97CEF5800D}" srcOrd="3" destOrd="0" presId="urn:microsoft.com/office/officeart/2008/layout/HorizontalMultiLevelHierarchy"/>
    <dgm:cxn modelId="{F1CD9AB8-CFA2-400B-A873-F26444B9EA8E}" type="presParOf" srcId="{2BBD15EE-4068-4220-994D-AD97CEF5800D}" destId="{5C7B2FA5-9004-4BA2-87DA-1A9F196DE87E}" srcOrd="0" destOrd="0" presId="urn:microsoft.com/office/officeart/2008/layout/HorizontalMultiLevelHierarchy"/>
    <dgm:cxn modelId="{A60F6913-7FFA-4CCE-A234-D809DCF9AD2E}" type="presParOf" srcId="{2BBD15EE-4068-4220-994D-AD97CEF5800D}" destId="{E461CF8E-FA6B-45B5-957C-6C921C45B38F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EC0CB-ED44-4974-9701-35D523FC8755}">
      <dsp:nvSpPr>
        <dsp:cNvPr id="0" name=""/>
        <dsp:cNvSpPr/>
      </dsp:nvSpPr>
      <dsp:spPr>
        <a:xfrm>
          <a:off x="2854882" y="2262981"/>
          <a:ext cx="563014" cy="5364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81507" y="0"/>
              </a:lnTo>
              <a:lnTo>
                <a:pt x="281507" y="536408"/>
              </a:lnTo>
              <a:lnTo>
                <a:pt x="563014" y="5364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16949" y="2511745"/>
        <a:ext cx="38881" cy="38881"/>
      </dsp:txXfrm>
    </dsp:sp>
    <dsp:sp modelId="{DA9D0F60-53C2-441D-867C-02F873F8E2D2}">
      <dsp:nvSpPr>
        <dsp:cNvPr id="0" name=""/>
        <dsp:cNvSpPr/>
      </dsp:nvSpPr>
      <dsp:spPr>
        <a:xfrm>
          <a:off x="2854882" y="1726572"/>
          <a:ext cx="563014" cy="536408"/>
        </a:xfrm>
        <a:custGeom>
          <a:avLst/>
          <a:gdLst/>
          <a:ahLst/>
          <a:cxnLst/>
          <a:rect l="0" t="0" r="0" b="0"/>
          <a:pathLst>
            <a:path>
              <a:moveTo>
                <a:pt x="0" y="536408"/>
              </a:moveTo>
              <a:lnTo>
                <a:pt x="281507" y="536408"/>
              </a:lnTo>
              <a:lnTo>
                <a:pt x="281507" y="0"/>
              </a:lnTo>
              <a:lnTo>
                <a:pt x="56301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116949" y="1975336"/>
        <a:ext cx="38881" cy="38881"/>
      </dsp:txXfrm>
    </dsp:sp>
    <dsp:sp modelId="{C905AA59-7CCE-44CE-93DB-B2C8457BDADA}">
      <dsp:nvSpPr>
        <dsp:cNvPr id="0" name=""/>
        <dsp:cNvSpPr/>
      </dsp:nvSpPr>
      <dsp:spPr>
        <a:xfrm rot="16200000">
          <a:off x="167191" y="1833854"/>
          <a:ext cx="4517127" cy="858254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Neutrino emissivity</a:t>
          </a:r>
          <a:endParaRPr lang="en-US" sz="4400" kern="1200" dirty="0"/>
        </a:p>
      </dsp:txBody>
      <dsp:txXfrm>
        <a:off x="167191" y="1833854"/>
        <a:ext cx="4517127" cy="858254"/>
      </dsp:txXfrm>
    </dsp:sp>
    <dsp:sp modelId="{C0FAC71A-BB08-4E9C-966E-03803CB9C537}">
      <dsp:nvSpPr>
        <dsp:cNvPr id="0" name=""/>
        <dsp:cNvSpPr/>
      </dsp:nvSpPr>
      <dsp:spPr>
        <a:xfrm>
          <a:off x="3417897" y="1297445"/>
          <a:ext cx="2815073" cy="858254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Direct Urca process</a:t>
          </a:r>
          <a:endParaRPr lang="en-US" sz="3200" kern="1200" dirty="0"/>
        </a:p>
      </dsp:txBody>
      <dsp:txXfrm>
        <a:off x="3417897" y="1297445"/>
        <a:ext cx="2815073" cy="858254"/>
      </dsp:txXfrm>
    </dsp:sp>
    <dsp:sp modelId="{5C7B2FA5-9004-4BA2-87DA-1A9F196DE87E}">
      <dsp:nvSpPr>
        <dsp:cNvPr id="0" name=""/>
        <dsp:cNvSpPr/>
      </dsp:nvSpPr>
      <dsp:spPr>
        <a:xfrm>
          <a:off x="3417897" y="2370263"/>
          <a:ext cx="2815073" cy="858254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Pair-breaking process</a:t>
          </a:r>
          <a:endParaRPr lang="en-US" sz="3200" kern="1200" dirty="0"/>
        </a:p>
      </dsp:txBody>
      <dsp:txXfrm>
        <a:off x="3417897" y="2370263"/>
        <a:ext cx="2815073" cy="8582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6B531E-7CB7-4EFB-BDEA-0579033705B8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98F4E-1161-4CC8-8F98-C4D3F7139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7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79C4B2-E0D8-48B5-8B3D-67E1F337AB06}" type="slidenum">
              <a:rPr lang="en-US"/>
              <a:pPr eaLnBrk="1" hangingPunct="1"/>
              <a:t>2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solidFill>
                <a:srgbClr val="9900CC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898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31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>
              <a:solidFill>
                <a:srgbClr val="FF007D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>
              <a:solidFill>
                <a:srgbClr val="FF007D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baseline="0" dirty="0" smtClean="0">
              <a:solidFill>
                <a:srgbClr val="FF007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345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69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79C4B2-E0D8-48B5-8B3D-67E1F337AB06}" type="slidenum">
              <a:rPr lang="en-US"/>
              <a:pPr eaLnBrk="1" hangingPunct="1"/>
              <a:t>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solidFill>
                <a:srgbClr val="9900CC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735320-DAD7-4CB8-9555-AD6C43D89F37}" type="slidenum">
              <a:rPr lang="en-US"/>
              <a:pPr eaLnBrk="1" hangingPunct="1"/>
              <a:t>4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C735320-DAD7-4CB8-9555-AD6C43D89F37}" type="slidenum">
              <a:rPr lang="en-US"/>
              <a:pPr eaLnBrk="1" hangingPunct="1"/>
              <a:t>5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 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9716E4-D898-4457-A0E2-B8CF161FC2F8}" type="slidenum">
              <a:rPr lang="en-US"/>
              <a:pPr eaLnBrk="1" hangingPunct="1"/>
              <a:t>7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9716E4-D898-4457-A0E2-B8CF161FC2F8}" type="slidenum">
              <a:rPr lang="en-US"/>
              <a:pPr eaLnBrk="1" hangingPunct="1"/>
              <a:t>8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08FF77-97A4-49D9-BA01-81617809B4C0}" type="slidenum">
              <a:rPr lang="en-US"/>
              <a:pPr eaLnBrk="1" hangingPunct="1"/>
              <a:t>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40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itchFamily="34" charset="0"/>
              <a:buNone/>
            </a:pPr>
            <a:endParaRPr lang="en-US" i="0" baseline="0" dirty="0" smtClean="0"/>
          </a:p>
          <a:p>
            <a:pPr marL="171450" indent="-171450">
              <a:buFont typeface="Arial" pitchFamily="34" charset="0"/>
              <a:buChar char="•"/>
            </a:pPr>
            <a:endParaRPr lang="en-US" i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617CC1-CAA6-4652-A6EA-E79F9FB57F6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9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4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91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1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41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46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4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3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61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019B0-8502-4EE8-827F-92AC8A5DBD97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91F26-6132-45C0-929D-AD4A1F741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14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50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0.png"/><Relationship Id="rId4" Type="http://schemas.openxmlformats.org/officeDocument/2006/relationships/image" Target="../media/image6.png"/><Relationship Id="rId9" Type="http://schemas.openxmlformats.org/officeDocument/2006/relationships/image" Target="../media/image1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0.png"/><Relationship Id="rId10" Type="http://schemas.openxmlformats.org/officeDocument/2006/relationships/image" Target="../media/image170.png"/><Relationship Id="rId4" Type="http://schemas.openxmlformats.org/officeDocument/2006/relationships/image" Target="../media/image161.png"/><Relationship Id="rId9" Type="http://schemas.openxmlformats.org/officeDocument/2006/relationships/image" Target="../media/image1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11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200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2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40.png"/><Relationship Id="rId4" Type="http://schemas.openxmlformats.org/officeDocument/2006/relationships/image" Target="../media/image3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5" Type="http://schemas.openxmlformats.org/officeDocument/2006/relationships/image" Target="../media/image10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png"/><Relationship Id="rId4" Type="http://schemas.openxmlformats.org/officeDocument/2006/relationships/image" Target="../media/image18.wmf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Some theoretical aspects of Magnetars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Monika Sinha</a:t>
            </a:r>
          </a:p>
          <a:p>
            <a:r>
              <a:rPr lang="en-US" sz="2800" dirty="0" smtClean="0">
                <a:solidFill>
                  <a:srgbClr val="FF00FF"/>
                </a:solidFill>
              </a:rPr>
              <a:t>Indian Institute of Technology Jodhpur</a:t>
            </a:r>
            <a:endParaRPr lang="en-US" sz="28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7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8"/>
    </mc:Choice>
    <mc:Fallback xmlns="">
      <p:transition spd="slow" advTm="447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-nmanypaper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332037"/>
            <a:ext cx="465195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pboth-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410845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75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7D"/>
                </a:solidFill>
              </a:rPr>
              <a:t>Superconductivity inside neutron stars</a:t>
            </a:r>
            <a:endParaRPr lang="en-US" sz="4000" dirty="0">
              <a:solidFill>
                <a:srgbClr val="FF7D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990600"/>
            <a:ext cx="4000500" cy="2667000"/>
          </a:xfrm>
        </p:spPr>
      </p:pic>
      <p:sp>
        <p:nvSpPr>
          <p:cNvPr id="5" name="TextBox 4"/>
          <p:cNvSpPr txBox="1"/>
          <p:nvPr/>
        </p:nvSpPr>
        <p:spPr>
          <a:xfrm>
            <a:off x="457200" y="1066800"/>
            <a:ext cx="4038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rgbClr val="7D00FF"/>
                </a:solidFill>
              </a:rPr>
              <a:t>B</a:t>
            </a:r>
            <a:r>
              <a:rPr lang="en-US" sz="3200" baseline="-25000" dirty="0" err="1" smtClean="0">
                <a:solidFill>
                  <a:srgbClr val="7D00FF"/>
                </a:solidFill>
              </a:rPr>
              <a:t>s</a:t>
            </a:r>
            <a:r>
              <a:rPr lang="en-US" sz="3200" dirty="0" smtClean="0">
                <a:solidFill>
                  <a:srgbClr val="7D00FF"/>
                </a:solidFill>
              </a:rPr>
              <a:t> = 10</a:t>
            </a:r>
            <a:r>
              <a:rPr lang="en-US" sz="3200" baseline="30000" dirty="0" smtClean="0">
                <a:solidFill>
                  <a:srgbClr val="7D00FF"/>
                </a:solidFill>
              </a:rPr>
              <a:t>14</a:t>
            </a:r>
            <a:r>
              <a:rPr lang="en-US" sz="3200" dirty="0" smtClean="0">
                <a:solidFill>
                  <a:srgbClr val="7D00FF"/>
                </a:solidFill>
              </a:rPr>
              <a:t> -10</a:t>
            </a:r>
            <a:r>
              <a:rPr lang="en-US" sz="3200" baseline="30000" dirty="0" smtClean="0">
                <a:solidFill>
                  <a:srgbClr val="7D00FF"/>
                </a:solidFill>
              </a:rPr>
              <a:t>15</a:t>
            </a:r>
            <a:r>
              <a:rPr lang="en-US" sz="3200" dirty="0" smtClean="0">
                <a:solidFill>
                  <a:srgbClr val="7D00FF"/>
                </a:solidFill>
              </a:rPr>
              <a:t> 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7D00FF"/>
                </a:solidFill>
              </a:rPr>
              <a:t>Interior field even greater</a:t>
            </a:r>
            <a:endParaRPr lang="en-US" sz="3200" dirty="0">
              <a:solidFill>
                <a:srgbClr val="7D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9729"/>
            <a:ext cx="3806419" cy="35357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63619" y="4419600"/>
            <a:ext cx="4038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7D00FF"/>
                </a:solidFill>
              </a:rPr>
              <a:t>Superconductivity inside magnetar </a:t>
            </a:r>
            <a:r>
              <a:rPr lang="en-US" sz="3200" b="1" dirty="0">
                <a:solidFill>
                  <a:srgbClr val="7DFF00"/>
                </a:solidFill>
              </a:rPr>
              <a:t>Q</a:t>
            </a:r>
            <a:r>
              <a:rPr lang="en-US" sz="3200" b="1" dirty="0" smtClean="0">
                <a:solidFill>
                  <a:srgbClr val="7DFF00"/>
                </a:solidFill>
              </a:rPr>
              <a:t>uenched?</a:t>
            </a:r>
          </a:p>
        </p:txBody>
      </p:sp>
    </p:spTree>
    <p:extLst>
      <p:ext uri="{BB962C8B-B14F-4D97-AF65-F5344CB8AC3E}">
        <p14:creationId xmlns:p14="http://schemas.microsoft.com/office/powerpoint/2010/main" val="35141562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5293097" y="5773345"/>
            <a:ext cx="2784032" cy="85605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35347" y="3157404"/>
            <a:ext cx="8760889" cy="2362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16493" y="4972695"/>
            <a:ext cx="4208945" cy="1601301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96000">
                <a:schemeClr val="accent1">
                  <a:tint val="44500"/>
                  <a:satMod val="160000"/>
                </a:schemeClr>
              </a:gs>
              <a:gs pos="5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925438" y="3592237"/>
            <a:ext cx="1872910" cy="174136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580833" y="1569075"/>
            <a:ext cx="1255532" cy="12454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6182"/>
            <a:ext cx="4344647" cy="68579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7D00FF"/>
                </a:solidFill>
              </a:rPr>
              <a:t>Type-II superconductivity</a:t>
            </a:r>
            <a:endParaRPr lang="en-US" dirty="0">
              <a:solidFill>
                <a:srgbClr val="7D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674619" y="1879918"/>
                <a:ext cx="1447800" cy="800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200" b="0" i="1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κ</m:t>
                    </m:r>
                  </m:oMath>
                </a14:m>
                <a:r>
                  <a:rPr lang="en-US" sz="3200" dirty="0" smtClean="0">
                    <a:solidFill>
                      <a:srgbClr val="007D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&gt;</m:t>
                    </m:r>
                    <m:f>
                      <m:fPr>
                        <m:ctrlP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√2</m:t>
                        </m:r>
                      </m:den>
                    </m:f>
                  </m:oMath>
                </a14:m>
                <a:endParaRPr lang="en-US" sz="3200" b="0" dirty="0" smtClean="0">
                  <a:solidFill>
                    <a:srgbClr val="007DFF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619" y="1879918"/>
                <a:ext cx="1447800" cy="800155"/>
              </a:xfrm>
              <a:prstGeom prst="rect">
                <a:avLst/>
              </a:prstGeom>
              <a:blipFill rotWithShape="1">
                <a:blip r:embed="rId3"/>
                <a:stretch>
                  <a:fillRect r="-5063" b="-98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580833" y="1791080"/>
                <a:ext cx="1032527" cy="76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0" i="1" smtClean="0">
                          <a:solidFill>
                            <a:srgbClr val="007DFF"/>
                          </a:solidFill>
                          <a:latin typeface="Cambria Math"/>
                        </a:rPr>
                        <m:t>𝜅</m:t>
                      </m:r>
                      <m:r>
                        <a:rPr lang="en-US" sz="2000" b="0" i="1" smtClean="0">
                          <a:solidFill>
                            <a:srgbClr val="007DFF"/>
                          </a:solidFill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007D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  <m:t>ξ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833" y="1791080"/>
                <a:ext cx="1032527" cy="76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6328588" y="1463090"/>
            <a:ext cx="2567648" cy="6559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7D00FF"/>
                </a:solidFill>
              </a:rPr>
              <a:t>London’s penetration 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2000" dirty="0" smtClean="0">
                <a:solidFill>
                  <a:srgbClr val="7D00FF"/>
                </a:solidFill>
              </a:rPr>
              <a:t>depth</a:t>
            </a:r>
            <a:endParaRPr lang="en-US" sz="2000" dirty="0">
              <a:solidFill>
                <a:srgbClr val="7D00FF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524735" y="2370099"/>
            <a:ext cx="2133600" cy="444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D00FF"/>
                </a:solidFill>
              </a:rPr>
              <a:t>Coherence length</a:t>
            </a:r>
            <a:endParaRPr lang="en-US" sz="2000" dirty="0">
              <a:solidFill>
                <a:srgbClr val="7D00FF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631211" y="1791080"/>
            <a:ext cx="743372" cy="2391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613360" y="2370099"/>
            <a:ext cx="761223" cy="18394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135347" y="3297394"/>
            <a:ext cx="5371241" cy="685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7D00FF"/>
                </a:solidFill>
              </a:rPr>
              <a:t>Type-II superconductivity exists if</a:t>
            </a:r>
            <a:endParaRPr lang="en-US" dirty="0">
              <a:solidFill>
                <a:srgbClr val="7D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23561" y="4046117"/>
                <a:ext cx="31948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007D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sz="3200" b="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3200" b="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 &lt; </m:t>
                    </m:r>
                    <m:sSub>
                      <m:sSubPr>
                        <m:ctrlPr>
                          <a:rPr lang="en-US" sz="320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3561" y="4046117"/>
                <a:ext cx="3194811" cy="584775"/>
              </a:xfrm>
              <a:prstGeom prst="rect">
                <a:avLst/>
              </a:prstGeom>
              <a:blipFill rotWithShape="1">
                <a:blip r:embed="rId5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643935" y="5810592"/>
                <a:ext cx="2306914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007D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sz="3200" b="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 </m:t>
                    </m:r>
                    <m:sSub>
                      <m:sSubPr>
                        <m:ctrlP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𝑐</m:t>
                        </m:r>
                        <m:r>
                          <a:rPr lang="en-US" sz="32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3935" y="5810592"/>
                <a:ext cx="2306914" cy="584775"/>
              </a:xfrm>
              <a:prstGeom prst="rect">
                <a:avLst/>
              </a:prstGeom>
              <a:blipFill rotWithShape="1">
                <a:blip r:embed="rId6"/>
                <a:stretch>
                  <a:fillRect t="-12500" r="-9788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ontent Placeholder 2"/>
          <p:cNvSpPr txBox="1">
            <a:spLocks/>
          </p:cNvSpPr>
          <p:nvPr/>
        </p:nvSpPr>
        <p:spPr>
          <a:xfrm>
            <a:off x="1133213" y="5167783"/>
            <a:ext cx="3447620" cy="685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>
                <a:solidFill>
                  <a:srgbClr val="7D00FF"/>
                </a:solidFill>
              </a:rPr>
              <a:t>From virial theorem</a:t>
            </a:r>
            <a:endParaRPr lang="en-US" dirty="0">
              <a:solidFill>
                <a:srgbClr val="7D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112066" y="3883720"/>
                <a:ext cx="1686282" cy="754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007DFF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4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π</m:t>
                            </m:r>
                            <m:sSub>
                              <m:sSubPr>
                                <m:ctrlPr>
                                  <a:rPr lang="en-US" sz="24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ξ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66" y="3883720"/>
                <a:ext cx="1686282" cy="7545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409173" y="4638286"/>
                <a:ext cx="993542" cy="5355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Φ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dirty="0" smtClean="0">
                    <a:solidFill>
                      <a:srgbClr val="007DFF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𝑛h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𝑒</m:t>
                        </m:r>
                      </m:den>
                    </m:f>
                  </m:oMath>
                </a14:m>
                <a:endParaRPr lang="en-US" sz="20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173" y="4638286"/>
                <a:ext cx="993542" cy="535596"/>
              </a:xfrm>
              <a:prstGeom prst="rect">
                <a:avLst/>
              </a:prstGeom>
              <a:blipFill rotWithShape="1">
                <a:blip r:embed="rId8"/>
                <a:stretch>
                  <a:fillRect b="-7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ounded Rectangle 19"/>
          <p:cNvSpPr/>
          <p:nvPr/>
        </p:nvSpPr>
        <p:spPr>
          <a:xfrm>
            <a:off x="209427" y="1129005"/>
            <a:ext cx="8686810" cy="1842795"/>
          </a:xfrm>
          <a:prstGeom prst="round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43859" y="3984561"/>
            <a:ext cx="1400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7DFF"/>
                </a:solidFill>
              </a:rPr>
              <a:t>Quantum of flux</a:t>
            </a:r>
            <a:endParaRPr lang="en-US" sz="2000" dirty="0">
              <a:solidFill>
                <a:srgbClr val="007DFF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524735" y="3985291"/>
            <a:ext cx="915271" cy="3539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720882" y="4339234"/>
            <a:ext cx="719124" cy="567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293097" y="5918313"/>
                <a:ext cx="278403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𝑚𝑎𝑥</m:t>
                        </m:r>
                      </m:sub>
                    </m:sSub>
                    <m:r>
                      <a:rPr lang="en-US" sz="3200" i="1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sz="3200" dirty="0" smtClean="0">
                    <a:solidFill>
                      <a:srgbClr val="007DFF"/>
                    </a:solidFill>
                  </a:rPr>
                  <a:t> G</a:t>
                </a:r>
                <a:endParaRPr lang="en-US" sz="32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3097" y="5918313"/>
                <a:ext cx="2784032" cy="584775"/>
              </a:xfrm>
              <a:prstGeom prst="rect">
                <a:avLst/>
              </a:prstGeom>
              <a:blipFill rotWithShape="1">
                <a:blip r:embed="rId9"/>
                <a:stretch>
                  <a:fillRect t="-12500" r="-7877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7D"/>
                </a:solidFill>
              </a:rPr>
              <a:t>Superconductivity inside neutron stars</a:t>
            </a:r>
            <a:endParaRPr lang="en-US" sz="4000" dirty="0">
              <a:solidFill>
                <a:srgbClr val="FF7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053443"/>
            <a:ext cx="5334000" cy="5250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51224" y="5257800"/>
            <a:ext cx="3983335" cy="855143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533400" y="6129508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96883" y="1066800"/>
                <a:ext cx="4800600" cy="975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32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 smtClean="0">
                    <a:solidFill>
                      <a:srgbClr val="007DFF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sz="32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320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32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sz="32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π</m:t>
                            </m:r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ξ</m:t>
                                </m:r>
                              </m:e>
                              <m:sub>
                                <m:r>
                                  <a:rPr lang="en-US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sz="32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2 </m:t>
                            </m:r>
                          </m:sup>
                        </m:sSub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3200" i="1" dirty="0" smtClean="0">
                            <a:solidFill>
                              <a:srgbClr val="FF7D7D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3200" b="0" i="1" dirty="0" smtClean="0">
                            <a:solidFill>
                              <a:srgbClr val="FF7D7D"/>
                            </a:solidFill>
                            <a:latin typeface="Cambria Math"/>
                          </a:rPr>
                          <m:t>1+</m:t>
                        </m:r>
                        <m:r>
                          <a:rPr lang="en-US" sz="3200" b="0" i="1" dirty="0" smtClean="0">
                            <a:solidFill>
                              <a:srgbClr val="FF7D7D"/>
                            </a:solidFill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endParaRPr lang="en-US" sz="32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83" y="1066800"/>
                <a:ext cx="4800600" cy="975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0" y="3276600"/>
                <a:ext cx="3985258" cy="10131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7D7D"/>
                          </a:solidFill>
                          <a:latin typeface="Cambria Math"/>
                        </a:rPr>
                        <m:t>𝑓</m:t>
                      </m:r>
                      <m:r>
                        <a:rPr lang="en-US" sz="2400" b="0" i="1" smtClean="0">
                          <a:solidFill>
                            <a:srgbClr val="FF7D7D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27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  <m:t>8</m:t>
                          </m:r>
                        </m:den>
                      </m:f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  <m:t>𝑛𝑝</m:t>
                          </m:r>
                        </m:sub>
                      </m:sSub>
                      <m:f>
                        <m:fPr>
                          <m:ctrlP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400" b="0" i="1" smtClean="0">
                              <a:solidFill>
                                <a:srgbClr val="FF7D7D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7D7D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FF7D7D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>
                  <a:solidFill>
                    <a:srgbClr val="FF7D7D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76600"/>
                <a:ext cx="3985258" cy="1013162"/>
              </a:xfrm>
              <a:prstGeom prst="rect">
                <a:avLst/>
              </a:prstGeom>
              <a:blipFill rotWithShape="1">
                <a:blip r:embed="rId6"/>
                <a:stretch>
                  <a:fillRect r="-2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51224" y="5410200"/>
                <a:ext cx="398333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sz="28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max</m:t>
                        </m:r>
                      </m:fName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𝑐</m:t>
                            </m:r>
                            <m:r>
                              <a:rPr lang="en-US" sz="28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800" dirty="0" smtClean="0">
                    <a:solidFill>
                      <a:srgbClr val="007D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2800" b="0" i="1" dirty="0" smtClean="0">
                        <a:solidFill>
                          <a:srgbClr val="007DFF"/>
                        </a:solidFill>
                        <a:latin typeface="Cambria Math"/>
                        <a:ea typeface="Cambria Math"/>
                      </a:rPr>
                      <m:t>6.25×</m:t>
                    </m:r>
                    <m:sSup>
                      <m:sSupPr>
                        <m:ctrlPr>
                          <a:rPr lang="en-US" sz="28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2800" b="0" i="1" dirty="0" smtClean="0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sz="2800" dirty="0" smtClean="0">
                    <a:solidFill>
                      <a:srgbClr val="007DFF"/>
                    </a:solidFill>
                  </a:rPr>
                  <a:t> G</a:t>
                </a:r>
                <a:endParaRPr lang="en-US" sz="28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224" y="5410200"/>
                <a:ext cx="3983335" cy="523220"/>
              </a:xfrm>
              <a:prstGeom prst="rect">
                <a:avLst/>
              </a:prstGeom>
              <a:blipFill rotWithShape="1">
                <a:blip r:embed="rId8"/>
                <a:stretch>
                  <a:fillRect t="-10588" r="-2144" b="-3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64128" y="2194082"/>
                <a:ext cx="2128660" cy="907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  <m:t>ξ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rgbClr val="007D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2400" b="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  <m:t>π</m:t>
                          </m:r>
                          <m:sSub>
                            <m:sSubPr>
                              <m:ctrlPr>
                                <a:rPr lang="el-GR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𝑒𝑓𝑓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el-GR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128" y="2194082"/>
                <a:ext cx="2128660" cy="907108"/>
              </a:xfrm>
              <a:prstGeom prst="rect">
                <a:avLst/>
              </a:prstGeom>
              <a:blipFill rotWithShape="1">
                <a:blip r:embed="rId9"/>
                <a:stretch>
                  <a:fillRect r="-5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96883" y="1076084"/>
                <a:ext cx="2046009" cy="975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𝑐</m:t>
                        </m:r>
                        <m: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007DFF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l-GR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π</m:t>
                            </m:r>
                            <m:sSub>
                              <m:sSubPr>
                                <m:ctrlPr>
                                  <a:rPr lang="en-US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ξ</m:t>
                                </m:r>
                              </m:e>
                              <m:sub>
                                <m:r>
                                  <a:rPr lang="en-US" sz="3200" i="1">
                                    <a:solidFill>
                                      <a:srgbClr val="007DFF"/>
                                    </a:solidFill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sub>
                            </m:sSub>
                          </m:e>
                          <m:sub/>
                          <m:sup>
                            <m:r>
                              <a:rPr lang="en-US" sz="3200" i="1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sz="3200" dirty="0">
                  <a:solidFill>
                    <a:schemeClr val="tx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83" y="1076084"/>
                <a:ext cx="2046009" cy="975332"/>
              </a:xfrm>
              <a:prstGeom prst="rect">
                <a:avLst/>
              </a:prstGeom>
              <a:blipFill rotWithShape="1">
                <a:blip r:embed="rId10"/>
                <a:stretch>
                  <a:fillRect r="-110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7D"/>
                </a:solidFill>
              </a:rPr>
              <a:t>Superconductivity inside neutron stars</a:t>
            </a:r>
            <a:endParaRPr lang="en-US" sz="4000" dirty="0">
              <a:solidFill>
                <a:srgbClr val="FF7D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7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364838"/>
              </p:ext>
            </p:extLst>
          </p:nvPr>
        </p:nvGraphicFramePr>
        <p:xfrm>
          <a:off x="-1752600" y="1676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5050173" y="1758434"/>
            <a:ext cx="2067187" cy="41910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26404" y="2177534"/>
            <a:ext cx="1557556" cy="15240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553200" y="1758434"/>
            <a:ext cx="498795" cy="57150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562599" y="1358987"/>
                <a:ext cx="93108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𝑭𝒏</m:t>
                          </m:r>
                        </m:sub>
                      </m:sSub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599" y="1358987"/>
                <a:ext cx="931089" cy="584775"/>
              </a:xfrm>
              <a:prstGeom prst="rect">
                <a:avLst/>
              </a:prstGeom>
              <a:blipFill rotWithShape="1">
                <a:blip r:embed="rId8"/>
                <a:stretch>
                  <a:fillRect t="-12500" r="-20915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63007" y="1889873"/>
                <a:ext cx="923073" cy="628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𝑭𝒑</m:t>
                          </m:r>
                        </m:sub>
                      </m:sSub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3007" y="1889873"/>
                <a:ext cx="923073" cy="628826"/>
              </a:xfrm>
              <a:prstGeom prst="rect">
                <a:avLst/>
              </a:prstGeom>
              <a:blipFill rotWithShape="1">
                <a:blip r:embed="rId9"/>
                <a:stretch>
                  <a:fillRect t="-11650" r="-21053" b="-25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471438" y="2251812"/>
                <a:ext cx="90223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sz="3200" b="1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𝑭𝒆</m:t>
                          </m:r>
                        </m:sub>
                      </m:sSub>
                    </m:oMath>
                  </m:oMathPara>
                </a14:m>
                <a:endParaRPr lang="en-US" sz="3200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1438" y="2251812"/>
                <a:ext cx="902235" cy="584775"/>
              </a:xfrm>
              <a:prstGeom prst="rect">
                <a:avLst/>
              </a:prstGeom>
              <a:blipFill rotWithShape="1">
                <a:blip r:embed="rId10"/>
                <a:stretch>
                  <a:fillRect t="-12500" r="-20946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07910" y="1961346"/>
                <a:ext cx="308154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𝑛</m:t>
                      </m:r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 →</m:t>
                      </m:r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  <a:ea typeface="Cambria Math"/>
                        </a:rPr>
                        <m:t>𝑝</m:t>
                      </m:r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  <a:ea typeface="Cambria Math"/>
                        </a:rPr>
                        <m:t>𝑒</m:t>
                      </m:r>
                      <m:r>
                        <a:rPr lang="en-US" sz="3200" b="0" i="1" smtClean="0">
                          <a:solidFill>
                            <a:schemeClr val="accent4"/>
                          </a:solidFill>
                          <a:latin typeface="Cambria Math"/>
                          <a:ea typeface="Cambria Math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solidFill>
                                <a:schemeClr val="accent4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32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32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sz="32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7910" y="1961346"/>
                <a:ext cx="3081549" cy="584775"/>
              </a:xfrm>
              <a:prstGeom prst="rect">
                <a:avLst/>
              </a:prstGeom>
              <a:blipFill rotWithShape="1">
                <a:blip r:embed="rId11"/>
                <a:stretch>
                  <a:fillRect t="-12500" r="-6126" b="-34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589459" y="2819400"/>
                <a:ext cx="4426276" cy="1037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𝐹𝑛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𝐹𝑝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𝐹𝑒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240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𝐹𝑛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sSubSup>
                        <m:sSubSupPr>
                          <m:ctrlPr>
                            <a:rPr lang="en-US" sz="2400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  <m:t>𝐹</m:t>
                              </m:r>
                              <m:r>
                                <a:rPr lang="en-US" sz="2400" i="1">
                                  <a:solidFill>
                                    <a:schemeClr val="accent4"/>
                                  </a:solidFill>
                                  <a:latin typeface="Cambria Math"/>
                                  <a:ea typeface="Cambria Math"/>
                                </a:rPr>
                                <m:t>𝑝</m:t>
                              </m:r>
                            </m:sub>
                          </m:sSub>
                        </m:e>
                        <m:sub/>
                        <m:sup>
                          <m:r>
                            <a:rPr lang="en-US" sz="2400" i="1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/3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9459" y="2819400"/>
                <a:ext cx="4426276" cy="1037400"/>
              </a:xfrm>
              <a:prstGeom prst="rect">
                <a:avLst/>
              </a:prstGeom>
              <a:blipFill rotWithShape="1">
                <a:blip r:embed="rId12"/>
                <a:stretch>
                  <a:fillRect r="-23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itle 1"/>
          <p:cNvSpPr txBox="1">
            <a:spLocks/>
          </p:cNvSpPr>
          <p:nvPr/>
        </p:nvSpPr>
        <p:spPr>
          <a:xfrm>
            <a:off x="457200" y="-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solidFill>
                  <a:srgbClr val="FF007D"/>
                </a:solidFill>
              </a:rPr>
              <a:t>Neutrinio</a:t>
            </a:r>
            <a:r>
              <a:rPr lang="en-US" dirty="0" smtClean="0">
                <a:solidFill>
                  <a:srgbClr val="FF007D"/>
                </a:solidFill>
              </a:rPr>
              <a:t> Emissivity</a:t>
            </a:r>
            <a:endParaRPr lang="en-US" dirty="0">
              <a:solidFill>
                <a:srgbClr val="FF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97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FF007D"/>
                </a:solidFill>
              </a:rPr>
              <a:t>dUrca</a:t>
            </a:r>
            <a:r>
              <a:rPr lang="en-US" dirty="0" smtClean="0">
                <a:solidFill>
                  <a:srgbClr val="FF007D"/>
                </a:solidFill>
              </a:rPr>
              <a:t> emissivity</a:t>
            </a:r>
            <a:endParaRPr lang="en-US" dirty="0">
              <a:solidFill>
                <a:srgbClr val="FF007D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1"/>
            <a:ext cx="4495800" cy="438564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819400"/>
            <a:ext cx="4648200" cy="396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48200" y="838200"/>
                <a:ext cx="2334357" cy="6252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solidFill>
                                <a:srgbClr val="007DFF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320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2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−(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200" i="1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3200" i="1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solidFill>
                                        <a:srgbClr val="007DFF"/>
                                      </a:solidFill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32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sz="3200" b="0" i="1" smtClean="0">
                                  <a:solidFill>
                                    <a:srgbClr val="007DFF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838200"/>
                <a:ext cx="2334357" cy="625299"/>
              </a:xfrm>
              <a:prstGeom prst="rect">
                <a:avLst/>
              </a:prstGeom>
              <a:blipFill rotWithShape="1">
                <a:blip r:embed="rId5"/>
                <a:stretch>
                  <a:fillRect t="-4902" r="-8115" b="-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19600" y="1828799"/>
                <a:ext cx="9980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D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rgbClr val="007DFF"/>
                          </a:solidFill>
                          <a:latin typeface="Cambria Math"/>
                          <a:ea typeface="Cambria Math"/>
                        </a:rPr>
                        <m:t>&gt;0</m:t>
                      </m:r>
                    </m:oMath>
                  </m:oMathPara>
                </a14:m>
                <a:endParaRPr lang="en-US" sz="24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1828799"/>
                <a:ext cx="998094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5600" y="2362200"/>
                <a:ext cx="99809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007DFF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rgbClr val="007DFF"/>
                          </a:solidFill>
                          <a:latin typeface="Cambria Math"/>
                          <a:ea typeface="Cambria Math"/>
                        </a:rPr>
                        <m:t>&lt;0</m:t>
                      </m:r>
                    </m:oMath>
                  </m:oMathPara>
                </a14:m>
                <a:endParaRPr lang="en-US" sz="24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2362200"/>
                <a:ext cx="998094" cy="461665"/>
              </a:xfrm>
              <a:prstGeom prst="rect">
                <a:avLst/>
              </a:prstGeom>
              <a:blipFill rotWithShape="1">
                <a:blip r:embed="rId7"/>
                <a:stretch>
                  <a:fillRect t="-10667" r="-11585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56641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7D"/>
                </a:solidFill>
              </a:rPr>
              <a:t>Pair-breaking emissivity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0200"/>
            <a:ext cx="4756218" cy="4525963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53000" y="3505200"/>
                <a:ext cx="3900748" cy="6816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ϵ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/</m:t>
                        </m:r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7DFF"/>
                        </a:solidFill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sz="2400" dirty="0">
                        <a:solidFill>
                          <a:srgbClr val="007DFF"/>
                        </a:solidFill>
                      </a:rPr>
                      <m:t>=</m:t>
                    </m:r>
                    <m:sSubSup>
                      <m:sSubSupPr>
                        <m:ctrlPr>
                          <a:rPr lang="en-US" sz="2400" i="1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400" i="1">
                                <a:solidFill>
                                  <a:srgbClr val="007DFF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7DFF"/>
                                </a:solidFill>
                                <a:latin typeface="Cambria Math"/>
                                <a:ea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7DFF"/>
                                </a:solidFill>
                                <a:latin typeface="Cambria Math"/>
                                <a:ea typeface="Cambria Math"/>
                              </a:rPr>
                              <m:t>𝑛</m:t>
                            </m:r>
                            <m:r>
                              <a:rPr lang="en-US" sz="2400" i="1">
                                <a:solidFill>
                                  <a:srgbClr val="007DFF"/>
                                </a:solidFill>
                                <a:latin typeface="Cambria Math"/>
                                <a:ea typeface="Cambria Math"/>
                              </a:rPr>
                              <m:t>/</m:t>
                            </m:r>
                            <m:r>
                              <a:rPr lang="en-US" sz="2400" i="1">
                                <a:solidFill>
                                  <a:srgbClr val="007DFF"/>
                                </a:solidFill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400" i="1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en-US" sz="2400" i="1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/</m:t>
                        </m:r>
                        <m:r>
                          <a:rPr lang="en-US" sz="2400" i="1">
                            <a:solidFill>
                              <a:srgbClr val="007DFF"/>
                            </a:solidFill>
                            <a:latin typeface="Cambria Math"/>
                            <a:ea typeface="Cambria Math"/>
                          </a:rPr>
                          <m:t>𝑃</m:t>
                        </m:r>
                      </m:sup>
                    </m:sSubSup>
                    <m:r>
                      <a:rPr lang="en-US" sz="2400" i="1">
                        <a:solidFill>
                          <a:srgbClr val="007DFF"/>
                        </a:solidFill>
                        <a:latin typeface="Cambria Math"/>
                      </a:rPr>
                      <m:t>(</m:t>
                    </m:r>
                    <m:r>
                      <a:rPr lang="en-US" sz="2400" i="1">
                        <a:solidFill>
                          <a:srgbClr val="007DFF"/>
                        </a:solidFill>
                        <a:latin typeface="Cambria Math"/>
                      </a:rPr>
                      <m:t>𝐵</m:t>
                    </m:r>
                    <m:r>
                      <a:rPr lang="en-US" sz="2400" i="1">
                        <a:solidFill>
                          <a:srgbClr val="007DFF"/>
                        </a:solidFill>
                        <a:latin typeface="Cambria Math"/>
                      </a:rPr>
                      <m:t>)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4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solidFill>
                                      <a:srgbClr val="007DFF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solidFill>
                                      <a:srgbClr val="007DFF"/>
                                    </a:solidFill>
                                    <a:latin typeface="Cambria Math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solidFill>
                                      <a:srgbClr val="007DFF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</m:sub>
                            </m:sSub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15</m:t>
                        </m:r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π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007DFF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240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𝑇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7DFF"/>
                            </a:solidFill>
                            <a:latin typeface="Cambria Math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400" dirty="0" smtClean="0">
                    <a:solidFill>
                      <a:srgbClr val="007DFF"/>
                    </a:solidFill>
                  </a:rPr>
                  <a:t>𝓘</a:t>
                </a:r>
                <a:endParaRPr lang="en-US" sz="2400" dirty="0">
                  <a:solidFill>
                    <a:srgbClr val="007D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505200"/>
                <a:ext cx="3900748" cy="681661"/>
              </a:xfrm>
              <a:prstGeom prst="rect">
                <a:avLst/>
              </a:prstGeom>
              <a:blipFill rotWithShape="1">
                <a:blip r:embed="rId4"/>
                <a:stretch>
                  <a:fillRect r="-3286" b="-80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03552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CC0000"/>
                </a:solidFill>
              </a:rPr>
              <a:t>Summary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4864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solidFill>
                  <a:srgbClr val="0000FF"/>
                </a:solidFill>
              </a:rPr>
              <a:t>Presence of magnetic field introduces the anisotropic pressure in the system.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dirty="0">
              <a:solidFill>
                <a:srgbClr val="0000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1800" dirty="0" smtClean="0">
                <a:solidFill>
                  <a:srgbClr val="0000FF"/>
                </a:solidFill>
              </a:rPr>
              <a:t>Negative contribution from field pressure of from interaction of matter with field to pressure leads to instability above a critical field.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Magnetars are fully of partially free of proton superconductivity depending on strength of field inside the magnetars.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Neutrino </a:t>
            </a:r>
            <a:r>
              <a:rPr lang="en-US" sz="1800" dirty="0">
                <a:solidFill>
                  <a:srgbClr val="0000FF"/>
                </a:solidFill>
              </a:rPr>
              <a:t>emissivity is affected due to </a:t>
            </a:r>
            <a:r>
              <a:rPr lang="en-US" sz="1800" dirty="0" err="1">
                <a:solidFill>
                  <a:srgbClr val="0000FF"/>
                </a:solidFill>
              </a:rPr>
              <a:t>unpairing</a:t>
            </a:r>
            <a:r>
              <a:rPr lang="en-US" sz="1800" dirty="0">
                <a:solidFill>
                  <a:srgbClr val="0000FF"/>
                </a:solidFill>
              </a:rPr>
              <a:t> effect</a:t>
            </a:r>
            <a:r>
              <a:rPr lang="en-US" sz="1800" dirty="0" smtClean="0">
                <a:solidFill>
                  <a:srgbClr val="0000FF"/>
                </a:solidFill>
              </a:rPr>
              <a:t>.</a:t>
            </a:r>
          </a:p>
          <a:p>
            <a:endParaRPr lang="en-US" sz="1800" dirty="0">
              <a:solidFill>
                <a:srgbClr val="7D00FF"/>
              </a:solidFill>
            </a:endParaRPr>
          </a:p>
          <a:p>
            <a:r>
              <a:rPr lang="en-US" sz="1800" dirty="0">
                <a:solidFill>
                  <a:srgbClr val="7D00FF"/>
                </a:solidFill>
              </a:rPr>
              <a:t>Detailed cooling simulations are needed to confront the theory of magnetar with quenched superconductivity with the observations</a:t>
            </a:r>
            <a:r>
              <a:rPr lang="en-US" sz="1800" dirty="0" smtClean="0">
                <a:solidFill>
                  <a:srgbClr val="7D00FF"/>
                </a:solidFill>
              </a:rPr>
              <a:t>.</a:t>
            </a:r>
          </a:p>
          <a:p>
            <a:endParaRPr lang="en-US" sz="1800" dirty="0">
              <a:solidFill>
                <a:srgbClr val="7D00FF"/>
              </a:solidFill>
            </a:endParaRPr>
          </a:p>
          <a:p>
            <a:r>
              <a:rPr lang="en-US" sz="1800" dirty="0">
                <a:solidFill>
                  <a:srgbClr val="7D00FF"/>
                </a:solidFill>
              </a:rPr>
              <a:t>Heat capacity, reheating due to field decay are to be addressed under this condition</a:t>
            </a:r>
            <a:r>
              <a:rPr lang="en-US" sz="1800" dirty="0" smtClean="0">
                <a:solidFill>
                  <a:srgbClr val="7D00FF"/>
                </a:solidFill>
              </a:rPr>
              <a:t>.</a:t>
            </a:r>
          </a:p>
          <a:p>
            <a:endParaRPr lang="en-US" sz="1800" dirty="0">
              <a:solidFill>
                <a:srgbClr val="7D00FF"/>
              </a:solidFill>
            </a:endParaRPr>
          </a:p>
          <a:p>
            <a:r>
              <a:rPr lang="en-US" sz="1800" dirty="0">
                <a:solidFill>
                  <a:srgbClr val="7D00FF"/>
                </a:solidFill>
              </a:rPr>
              <a:t>Electrical conductivity, field decay, rotational dynamic, coupling of normal matter to superfluid matter should be revisited with this result.</a:t>
            </a:r>
          </a:p>
          <a:p>
            <a:pPr eaLnBrk="1" hangingPunct="1">
              <a:lnSpc>
                <a:spcPct val="80000"/>
              </a:lnSpc>
            </a:pPr>
            <a:endParaRPr lang="en-US" altLang="en-US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60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007E00"/>
                </a:solidFill>
              </a:rPr>
              <a:t>Soft Gamma Repeaters (SGRs) and Anomalous X-ray Pulsars (AXPs) :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7E0000"/>
                </a:solidFill>
              </a:rPr>
              <a:t>Very different from ordinary X-ray </a:t>
            </a:r>
            <a:r>
              <a:rPr lang="en-US" sz="2000" dirty="0" err="1" smtClean="0">
                <a:solidFill>
                  <a:srgbClr val="7E0000"/>
                </a:solidFill>
              </a:rPr>
              <a:t>bursters</a:t>
            </a:r>
            <a:r>
              <a:rPr lang="en-US" sz="2000" dirty="0" smtClean="0">
                <a:solidFill>
                  <a:srgbClr val="7E0000"/>
                </a:solidFill>
              </a:rPr>
              <a:t> and pulsars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FF505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rgbClr val="FF505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7E007E"/>
                </a:solidFill>
              </a:rPr>
              <a:t>Introduction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798" y="2321417"/>
            <a:ext cx="4820771" cy="2667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dirty="0" err="1" smtClean="0">
                <a:solidFill>
                  <a:srgbClr val="00007E"/>
                </a:solidFill>
              </a:rPr>
              <a:t>L</a:t>
            </a:r>
            <a:r>
              <a:rPr lang="en-US" sz="2000" baseline="-25000" dirty="0" err="1" smtClean="0">
                <a:solidFill>
                  <a:srgbClr val="00007E"/>
                </a:solidFill>
              </a:rPr>
              <a:t>peak</a:t>
            </a:r>
            <a:r>
              <a:rPr lang="en-US" sz="2000" dirty="0" smtClean="0">
                <a:solidFill>
                  <a:srgbClr val="00007E"/>
                </a:solidFill>
              </a:rPr>
              <a:t> ~ 10</a:t>
            </a:r>
            <a:r>
              <a:rPr lang="en-US" sz="2000" baseline="30000" dirty="0" smtClean="0">
                <a:solidFill>
                  <a:srgbClr val="00007E"/>
                </a:solidFill>
              </a:rPr>
              <a:t>45</a:t>
            </a:r>
            <a:r>
              <a:rPr lang="en-US" sz="2000" dirty="0" smtClean="0">
                <a:solidFill>
                  <a:srgbClr val="00007E"/>
                </a:solidFill>
              </a:rPr>
              <a:t> ergs/s, L</a:t>
            </a:r>
            <a:r>
              <a:rPr lang="en-US" sz="2000" baseline="-25000" dirty="0" smtClean="0">
                <a:solidFill>
                  <a:srgbClr val="00007E"/>
                </a:solidFill>
              </a:rPr>
              <a:t>x</a:t>
            </a:r>
            <a:r>
              <a:rPr lang="en-US" sz="2000" dirty="0" smtClean="0">
                <a:solidFill>
                  <a:srgbClr val="00007E"/>
                </a:solidFill>
              </a:rPr>
              <a:t> ~ 10</a:t>
            </a:r>
            <a:r>
              <a:rPr lang="en-US" sz="2000" baseline="30000" dirty="0" smtClean="0">
                <a:solidFill>
                  <a:srgbClr val="00007E"/>
                </a:solidFill>
              </a:rPr>
              <a:t>35</a:t>
            </a:r>
            <a:r>
              <a:rPr lang="en-US" sz="2000" dirty="0" smtClean="0">
                <a:solidFill>
                  <a:srgbClr val="00007E"/>
                </a:solidFill>
              </a:rPr>
              <a:t> ergs/s.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7E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7E"/>
                </a:solidFill>
              </a:rPr>
              <a:t>Rotational period ~ 5 – 10 s, spin down rate ~ 10</a:t>
            </a:r>
            <a:r>
              <a:rPr lang="en-US" sz="2000" baseline="30000" dirty="0" smtClean="0">
                <a:solidFill>
                  <a:srgbClr val="00007E"/>
                </a:solidFill>
              </a:rPr>
              <a:t>-11</a:t>
            </a:r>
            <a:r>
              <a:rPr lang="en-US" sz="2000" dirty="0" smtClean="0">
                <a:solidFill>
                  <a:srgbClr val="00007E"/>
                </a:solidFill>
              </a:rPr>
              <a:t> s/s</a:t>
            </a:r>
          </a:p>
          <a:p>
            <a:pPr>
              <a:lnSpc>
                <a:spcPct val="80000"/>
              </a:lnSpc>
            </a:pPr>
            <a:endParaRPr lang="en-US" sz="2000" dirty="0" smtClean="0">
              <a:solidFill>
                <a:srgbClr val="00007E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000" dirty="0" smtClean="0">
                <a:solidFill>
                  <a:srgbClr val="00007E"/>
                </a:solidFill>
              </a:rPr>
              <a:t>No evidence of binary companions: sometime association with supernova remnants: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FF5050"/>
              </a:solidFill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745" y="2286000"/>
            <a:ext cx="4000500" cy="2667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24702" y="5486400"/>
            <a:ext cx="8562416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007E00"/>
                </a:solidFill>
              </a:rPr>
              <a:t>Increasing number of common properties: </a:t>
            </a:r>
          </a:p>
          <a:p>
            <a:pPr algn="ctr"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7E0000"/>
                </a:solidFill>
              </a:rPr>
              <a:t>   Close </a:t>
            </a:r>
            <a:r>
              <a:rPr lang="en-US" sz="2000" dirty="0">
                <a:solidFill>
                  <a:srgbClr val="7E0000"/>
                </a:solidFill>
              </a:rPr>
              <a:t>relationship between SGRs and </a:t>
            </a:r>
            <a:r>
              <a:rPr lang="en-US" sz="2000" dirty="0" smtClean="0">
                <a:solidFill>
                  <a:srgbClr val="7E0000"/>
                </a:solidFill>
              </a:rPr>
              <a:t>AXPs</a:t>
            </a:r>
            <a:endParaRPr lang="en-US" sz="2000" dirty="0">
              <a:solidFill>
                <a:srgbClr val="7E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>
              <a:solidFill>
                <a:srgbClr val="FF5050"/>
              </a:solidFill>
            </a:endParaRPr>
          </a:p>
          <a:p>
            <a:pPr>
              <a:lnSpc>
                <a:spcPct val="80000"/>
              </a:lnSpc>
            </a:pPr>
            <a:endParaRPr lang="en-US" sz="1600" dirty="0">
              <a:solidFill>
                <a:srgbClr val="FF5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17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sz="2000" dirty="0" smtClean="0">
                <a:solidFill>
                  <a:srgbClr val="007E00"/>
                </a:solidFill>
              </a:rPr>
              <a:t>Soft Gamma Repeaters (SGRs) and Anomalous X-ray Pulsars (AXPs) :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dirty="0" smtClean="0">
                <a:solidFill>
                  <a:srgbClr val="7E0000"/>
                </a:solidFill>
              </a:rPr>
              <a:t>Very different from ordinary X-ray </a:t>
            </a:r>
            <a:r>
              <a:rPr lang="en-US" sz="2000" dirty="0" err="1" smtClean="0">
                <a:solidFill>
                  <a:srgbClr val="7E0000"/>
                </a:solidFill>
              </a:rPr>
              <a:t>bursters</a:t>
            </a:r>
            <a:r>
              <a:rPr lang="en-US" sz="2000" dirty="0" smtClean="0">
                <a:solidFill>
                  <a:srgbClr val="7E0000"/>
                </a:solidFill>
              </a:rPr>
              <a:t> and pulsars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 smtClean="0">
              <a:solidFill>
                <a:srgbClr val="FF505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solidFill>
                <a:srgbClr val="FF505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7E007E"/>
                </a:solidFill>
              </a:rPr>
              <a:t>Introduction</a:t>
            </a: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745" y="2286000"/>
            <a:ext cx="4000500" cy="266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2321954"/>
            <a:ext cx="499109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00007E"/>
                </a:solidFill>
              </a:rPr>
              <a:t>No correlation between energy and time interval since the previous burst:</a:t>
            </a:r>
          </a:p>
          <a:p>
            <a:pPr algn="ctr">
              <a:buFont typeface="Wingdings" pitchFamily="2" charset="2"/>
              <a:buChar char="Ø"/>
            </a:pPr>
            <a:r>
              <a:rPr lang="en-US" sz="2000" dirty="0">
                <a:solidFill>
                  <a:srgbClr val="FF5050"/>
                </a:solidFill>
              </a:rPr>
              <a:t>Trigger of the bursts is not accretion.</a:t>
            </a:r>
          </a:p>
          <a:p>
            <a:pPr>
              <a:buFontTx/>
              <a:buNone/>
            </a:pPr>
            <a:endParaRPr lang="en-US" sz="2000" dirty="0">
              <a:solidFill>
                <a:srgbClr val="FF505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00007E"/>
                </a:solidFill>
              </a:rPr>
              <a:t>AXPs: Softer </a:t>
            </a:r>
            <a:r>
              <a:rPr lang="en-US" sz="2000" dirty="0" smtClean="0">
                <a:solidFill>
                  <a:srgbClr val="00007E"/>
                </a:solidFill>
              </a:rPr>
              <a:t>spectrum:  </a:t>
            </a:r>
            <a:endParaRPr lang="en-US" sz="2000" dirty="0">
              <a:solidFill>
                <a:srgbClr val="00007E"/>
              </a:solidFill>
            </a:endParaRPr>
          </a:p>
          <a:p>
            <a:pPr algn="ctr">
              <a:buFont typeface="Wingdings" pitchFamily="2" charset="2"/>
              <a:buChar char="Ø"/>
            </a:pPr>
            <a:r>
              <a:rPr lang="en-US" sz="2000" dirty="0">
                <a:solidFill>
                  <a:srgbClr val="FF5050"/>
                </a:solidFill>
              </a:rPr>
              <a:t>Neither accretion powered, nor rotation powered.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5105400"/>
            <a:ext cx="91440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smtClean="0">
                <a:solidFill>
                  <a:srgbClr val="007E00"/>
                </a:solidFill>
              </a:rPr>
              <a:t>Current model: Magnetar – Neutron stars with strong surface magnetic field ~ 10</a:t>
            </a:r>
            <a:r>
              <a:rPr lang="en-US" sz="2000" baseline="30000" smtClean="0">
                <a:solidFill>
                  <a:srgbClr val="007E00"/>
                </a:solidFill>
              </a:rPr>
              <a:t>14</a:t>
            </a:r>
            <a:r>
              <a:rPr lang="en-US" sz="2000" smtClean="0">
                <a:solidFill>
                  <a:srgbClr val="007E00"/>
                </a:solidFill>
              </a:rPr>
              <a:t> - 10</a:t>
            </a:r>
            <a:r>
              <a:rPr lang="en-US" sz="2000" baseline="30000" smtClean="0">
                <a:solidFill>
                  <a:srgbClr val="007E00"/>
                </a:solidFill>
              </a:rPr>
              <a:t>15</a:t>
            </a:r>
            <a:r>
              <a:rPr lang="en-US" sz="2000" smtClean="0">
                <a:solidFill>
                  <a:srgbClr val="007E00"/>
                </a:solidFill>
              </a:rPr>
              <a:t> G.</a:t>
            </a:r>
          </a:p>
          <a:p>
            <a:pPr algn="just"/>
            <a:endParaRPr lang="en-US" sz="1800" smtClean="0">
              <a:solidFill>
                <a:srgbClr val="007E00"/>
              </a:solidFill>
            </a:endParaRPr>
          </a:p>
          <a:p>
            <a:pPr algn="just"/>
            <a:r>
              <a:rPr lang="en-US" sz="2000" smtClean="0">
                <a:solidFill>
                  <a:srgbClr val="007E00"/>
                </a:solidFill>
              </a:rPr>
              <a:t>The field in the interior of the NS may have higher value.</a:t>
            </a:r>
          </a:p>
          <a:p>
            <a:pPr algn="just">
              <a:buFontTx/>
              <a:buNone/>
            </a:pPr>
            <a:endParaRPr lang="en-US" sz="1800" smtClean="0">
              <a:solidFill>
                <a:srgbClr val="9900CC"/>
              </a:solidFill>
            </a:endParaRP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7981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AE020E"/>
                </a:solidFill>
              </a:rPr>
              <a:t>Structure of Neutron star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4114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5802AE"/>
                </a:solidFill>
              </a:rPr>
              <a:t>Outer crust:</a:t>
            </a:r>
            <a:r>
              <a:rPr lang="en-US" sz="2800" dirty="0" smtClean="0"/>
              <a:t> </a:t>
            </a:r>
            <a:r>
              <a:rPr lang="en-US" sz="2000" dirty="0" smtClean="0">
                <a:solidFill>
                  <a:srgbClr val="CC4102"/>
                </a:solidFill>
              </a:rPr>
              <a:t>ions + electrons</a:t>
            </a:r>
            <a:r>
              <a:rPr lang="en-US" sz="2400" dirty="0" smtClean="0">
                <a:solidFill>
                  <a:srgbClr val="CC4102"/>
                </a:solidFill>
              </a:rPr>
              <a:t> </a:t>
            </a:r>
            <a:r>
              <a:rPr lang="en-US" sz="1800" dirty="0" smtClean="0">
                <a:solidFill>
                  <a:srgbClr val="008080"/>
                </a:solidFill>
              </a:rPr>
              <a:t>a few hundred meters</a:t>
            </a: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endParaRPr lang="en-US" sz="1800" dirty="0" smtClean="0">
              <a:solidFill>
                <a:srgbClr val="00808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5802AE"/>
                </a:solidFill>
              </a:rPr>
              <a:t>Inner crust:</a:t>
            </a:r>
            <a:r>
              <a:rPr lang="en-US" sz="2800" dirty="0" smtClean="0">
                <a:solidFill>
                  <a:srgbClr val="5802AE"/>
                </a:solidFill>
              </a:rPr>
              <a:t> </a:t>
            </a:r>
            <a:r>
              <a:rPr lang="en-US" sz="2000" dirty="0" smtClean="0">
                <a:solidFill>
                  <a:srgbClr val="CC4102"/>
                </a:solidFill>
              </a:rPr>
              <a:t>electrons + neutrons + neutron rich nuclei</a:t>
            </a:r>
            <a:r>
              <a:rPr lang="en-US" sz="2400" dirty="0" smtClean="0">
                <a:solidFill>
                  <a:srgbClr val="CC4102"/>
                </a:solidFill>
              </a:rPr>
              <a:t> </a:t>
            </a:r>
            <a:r>
              <a:rPr lang="en-US" sz="1800" dirty="0" smtClean="0">
                <a:solidFill>
                  <a:srgbClr val="008080"/>
                </a:solidFill>
              </a:rPr>
              <a:t>about one kilometer</a:t>
            </a:r>
            <a:r>
              <a:rPr lang="en-US" sz="2800" dirty="0" smtClean="0">
                <a:solidFill>
                  <a:srgbClr val="5802AE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None/>
            </a:pPr>
            <a:endParaRPr lang="en-US" sz="2400" dirty="0" smtClean="0">
              <a:solidFill>
                <a:srgbClr val="5802AE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5802AE"/>
                </a:solidFill>
              </a:rPr>
              <a:t>Outer core</a:t>
            </a:r>
            <a:r>
              <a:rPr lang="en-US" sz="2800" dirty="0" smtClean="0">
                <a:solidFill>
                  <a:srgbClr val="5802AE"/>
                </a:solidFill>
              </a:rPr>
              <a:t>: </a:t>
            </a:r>
            <a:r>
              <a:rPr lang="en-US" sz="2000" b="1" dirty="0" smtClean="0">
                <a:solidFill>
                  <a:srgbClr val="CC4102"/>
                </a:solidFill>
              </a:rPr>
              <a:t>neutrons</a:t>
            </a:r>
            <a:r>
              <a:rPr lang="en-US" sz="2800" dirty="0" smtClean="0">
                <a:solidFill>
                  <a:srgbClr val="CC4102"/>
                </a:solidFill>
              </a:rPr>
              <a:t> </a:t>
            </a:r>
            <a:r>
              <a:rPr lang="en-US" sz="1800" dirty="0" smtClean="0">
                <a:solidFill>
                  <a:srgbClr val="CC4102"/>
                </a:solidFill>
              </a:rPr>
              <a:t>+</a:t>
            </a:r>
            <a:r>
              <a:rPr lang="en-US" sz="2800" dirty="0" smtClean="0">
                <a:solidFill>
                  <a:srgbClr val="CC4102"/>
                </a:solidFill>
              </a:rPr>
              <a:t> </a:t>
            </a:r>
            <a:r>
              <a:rPr lang="en-US" sz="1800" dirty="0" smtClean="0">
                <a:solidFill>
                  <a:srgbClr val="CC4102"/>
                </a:solidFill>
              </a:rPr>
              <a:t>protons + electrons</a:t>
            </a:r>
            <a:r>
              <a:rPr lang="en-US" sz="2800" dirty="0" smtClean="0">
                <a:solidFill>
                  <a:srgbClr val="CC4102"/>
                </a:solidFill>
              </a:rPr>
              <a:t> </a:t>
            </a:r>
            <a:r>
              <a:rPr lang="en-US" sz="1600" dirty="0" smtClean="0">
                <a:solidFill>
                  <a:srgbClr val="CC4102"/>
                </a:solidFill>
              </a:rPr>
              <a:t>+</a:t>
            </a:r>
            <a:r>
              <a:rPr lang="en-US" sz="2800" dirty="0" smtClean="0">
                <a:solidFill>
                  <a:srgbClr val="CC4102"/>
                </a:solidFill>
              </a:rPr>
              <a:t> </a:t>
            </a:r>
            <a:r>
              <a:rPr lang="en-US" sz="1600" dirty="0" err="1" smtClean="0">
                <a:solidFill>
                  <a:srgbClr val="CC4102"/>
                </a:solidFill>
              </a:rPr>
              <a:t>muons</a:t>
            </a:r>
            <a:endParaRPr lang="en-US" sz="1600" dirty="0" smtClean="0">
              <a:solidFill>
                <a:srgbClr val="CC410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endParaRPr lang="en-US" sz="1600" dirty="0" smtClean="0">
              <a:solidFill>
                <a:srgbClr val="CC410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5802AE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5802AE"/>
                </a:solidFill>
              </a:rPr>
              <a:t>Inner core:  </a:t>
            </a:r>
            <a:r>
              <a:rPr lang="en-US" sz="2400" dirty="0" smtClean="0">
                <a:solidFill>
                  <a:srgbClr val="FF0000"/>
                </a:solidFill>
              </a:rPr>
              <a:t>? </a:t>
            </a:r>
            <a:r>
              <a:rPr lang="en-US" sz="2000" dirty="0" smtClean="0">
                <a:solidFill>
                  <a:srgbClr val="CC4102"/>
                </a:solidFill>
              </a:rPr>
              <a:t>number of possibilities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81" y="1824532"/>
            <a:ext cx="3806419" cy="353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422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AE020E"/>
                </a:solidFill>
              </a:rPr>
              <a:t>Structure of Neutron star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81" y="1824532"/>
            <a:ext cx="3806419" cy="3535740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66800" y="1524000"/>
            <a:ext cx="259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000" dirty="0">
                <a:solidFill>
                  <a:srgbClr val="003366"/>
                </a:solidFill>
              </a:rPr>
              <a:t>Nuclear matter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endParaRPr lang="en-US" sz="2000" dirty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000" dirty="0">
                <a:solidFill>
                  <a:srgbClr val="A50021"/>
                </a:solidFill>
              </a:rPr>
              <a:t>Hyperon matter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endParaRPr lang="en-US" sz="2000" dirty="0">
              <a:solidFill>
                <a:srgbClr val="A50021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000" dirty="0">
                <a:solidFill>
                  <a:srgbClr val="003366"/>
                </a:solidFill>
              </a:rPr>
              <a:t>Pion condensate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endParaRPr lang="en-US" sz="2000" dirty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000" dirty="0" err="1">
                <a:solidFill>
                  <a:srgbClr val="003366"/>
                </a:solidFill>
              </a:rPr>
              <a:t>Kaon</a:t>
            </a:r>
            <a:r>
              <a:rPr lang="en-US" sz="2000" dirty="0">
                <a:solidFill>
                  <a:srgbClr val="003366"/>
                </a:solidFill>
              </a:rPr>
              <a:t> </a:t>
            </a:r>
            <a:r>
              <a:rPr lang="en-US" sz="2000" dirty="0" err="1">
                <a:solidFill>
                  <a:srgbClr val="003366"/>
                </a:solidFill>
              </a:rPr>
              <a:t>condendate</a:t>
            </a:r>
            <a:endParaRPr lang="en-US" sz="2000" dirty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endParaRPr lang="en-US" sz="2000" dirty="0">
              <a:solidFill>
                <a:srgbClr val="003366"/>
              </a:solidFill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2000" dirty="0">
                <a:solidFill>
                  <a:srgbClr val="A50021"/>
                </a:solidFill>
              </a:rPr>
              <a:t>Quark matter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14400" y="5257800"/>
            <a:ext cx="33686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333399"/>
                </a:solidFill>
              </a:rPr>
              <a:t>Neutrons in the core could also be in superfluid state.</a:t>
            </a:r>
            <a:r>
              <a:rPr lang="en-US" sz="24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02440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>
                <a:solidFill>
                  <a:srgbClr val="800080"/>
                </a:solidFill>
              </a:rPr>
              <a:t>General procedure to get a model of a star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000" dirty="0">
                <a:solidFill>
                  <a:srgbClr val="CC4102"/>
                </a:solidFill>
              </a:rPr>
              <a:t>Stable structure of a star:</a:t>
            </a:r>
          </a:p>
          <a:p>
            <a:pPr algn="ctr">
              <a:buFontTx/>
              <a:buNone/>
            </a:pPr>
            <a:r>
              <a:rPr lang="en-US" sz="2000" dirty="0">
                <a:solidFill>
                  <a:srgbClr val="CC4102"/>
                </a:solidFill>
              </a:rPr>
              <a:t>Inward gravitational force = Outward force due to pressure gradient</a:t>
            </a:r>
          </a:p>
          <a:p>
            <a:pPr>
              <a:buFontTx/>
              <a:buNone/>
            </a:pPr>
            <a:endParaRPr lang="en-US" sz="2000" dirty="0">
              <a:solidFill>
                <a:srgbClr val="CC4102"/>
              </a:solidFill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CC4102"/>
                </a:solidFill>
              </a:rPr>
              <a:t>This condition can  be obtained </a:t>
            </a:r>
            <a:r>
              <a:rPr lang="en-US" sz="2000" dirty="0" smtClean="0">
                <a:solidFill>
                  <a:srgbClr val="CC4102"/>
                </a:solidFill>
              </a:rPr>
              <a:t>from </a:t>
            </a:r>
            <a:r>
              <a:rPr lang="en-US" sz="2000" dirty="0">
                <a:solidFill>
                  <a:srgbClr val="CC4102"/>
                </a:solidFill>
              </a:rPr>
              <a:t>the Einstein’s equation</a:t>
            </a:r>
          </a:p>
          <a:p>
            <a:pPr algn="ctr">
              <a:buFontTx/>
              <a:buNone/>
            </a:pPr>
            <a:r>
              <a:rPr lang="en-US" sz="2000" i="1" dirty="0">
                <a:solidFill>
                  <a:srgbClr val="006666"/>
                </a:solidFill>
              </a:rPr>
              <a:t>G</a:t>
            </a:r>
            <a:r>
              <a:rPr lang="el-GR" sz="2000" i="1" baseline="30000" dirty="0">
                <a:solidFill>
                  <a:srgbClr val="006666"/>
                </a:solidFill>
                <a:cs typeface="Arial" charset="0"/>
              </a:rPr>
              <a:t>μν</a:t>
            </a:r>
            <a:r>
              <a:rPr lang="en-US" sz="2000" dirty="0">
                <a:solidFill>
                  <a:srgbClr val="006666"/>
                </a:solidFill>
                <a:cs typeface="Arial" charset="0"/>
              </a:rPr>
              <a:t> = </a:t>
            </a:r>
            <a:r>
              <a:rPr lang="en-US" sz="2000" i="1" dirty="0">
                <a:solidFill>
                  <a:srgbClr val="006666"/>
                </a:solidFill>
                <a:cs typeface="Arial" charset="0"/>
              </a:rPr>
              <a:t>8</a:t>
            </a:r>
            <a:r>
              <a:rPr lang="el-GR" sz="2000" i="1" dirty="0">
                <a:solidFill>
                  <a:srgbClr val="006666"/>
                </a:solidFill>
                <a:cs typeface="Arial" charset="0"/>
              </a:rPr>
              <a:t>π</a:t>
            </a:r>
            <a:r>
              <a:rPr lang="en-US" sz="2000" i="1" dirty="0">
                <a:solidFill>
                  <a:srgbClr val="006666"/>
                </a:solidFill>
                <a:cs typeface="Arial" charset="0"/>
              </a:rPr>
              <a:t>T</a:t>
            </a:r>
            <a:r>
              <a:rPr lang="el-GR" sz="2000" i="1" baseline="30000" dirty="0">
                <a:solidFill>
                  <a:srgbClr val="006666"/>
                </a:solidFill>
                <a:cs typeface="Arial" charset="0"/>
              </a:rPr>
              <a:t>μν</a:t>
            </a:r>
            <a:endParaRPr lang="en-US" sz="2000" i="1" baseline="30000" dirty="0">
              <a:solidFill>
                <a:srgbClr val="006666"/>
              </a:solidFill>
              <a:cs typeface="Arial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006666"/>
                </a:solidFill>
                <a:cs typeface="Arial" charset="0"/>
              </a:rPr>
              <a:t>Condition of hydrostatic equilibrium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CC4102"/>
                </a:solidFill>
                <a:cs typeface="Arial" charset="0"/>
              </a:rPr>
              <a:t>From this condition one obtains </a:t>
            </a:r>
          </a:p>
          <a:p>
            <a:pPr algn="ctr">
              <a:buFontTx/>
              <a:buNone/>
            </a:pPr>
            <a:r>
              <a:rPr lang="en-US" sz="2000" i="1" dirty="0">
                <a:solidFill>
                  <a:srgbClr val="006666"/>
                </a:solidFill>
                <a:cs typeface="Arial" charset="0"/>
              </a:rPr>
              <a:t>P(r)</a:t>
            </a:r>
            <a:r>
              <a:rPr lang="en-US" sz="2000" dirty="0">
                <a:solidFill>
                  <a:srgbClr val="006666"/>
                </a:solidFill>
                <a:cs typeface="Arial" charset="0"/>
              </a:rPr>
              <a:t> and </a:t>
            </a:r>
            <a:r>
              <a:rPr lang="en-US" sz="2000" i="1" dirty="0">
                <a:solidFill>
                  <a:srgbClr val="006666"/>
                </a:solidFill>
                <a:cs typeface="Arial" charset="0"/>
              </a:rPr>
              <a:t>m(r)</a:t>
            </a:r>
            <a:endParaRPr lang="el-GR" sz="2000" i="1" dirty="0">
              <a:solidFill>
                <a:srgbClr val="006666"/>
              </a:solidFill>
              <a:cs typeface="Arial" charset="0"/>
            </a:endParaRPr>
          </a:p>
          <a:p>
            <a:pPr>
              <a:buFontTx/>
              <a:buNone/>
            </a:pPr>
            <a:r>
              <a:rPr lang="en-US" sz="2000" u="sng" dirty="0">
                <a:solidFill>
                  <a:srgbClr val="5802AE"/>
                </a:solidFill>
              </a:rPr>
              <a:t>Provided </a:t>
            </a:r>
            <a:r>
              <a:rPr lang="en-US" sz="2000" i="1" u="sng" dirty="0">
                <a:solidFill>
                  <a:srgbClr val="5802AE"/>
                </a:solidFill>
              </a:rPr>
              <a:t>P(</a:t>
            </a:r>
            <a:r>
              <a:rPr lang="el-GR" sz="2000" i="1" u="sng" dirty="0">
                <a:solidFill>
                  <a:srgbClr val="5802AE"/>
                </a:solidFill>
                <a:cs typeface="Arial" charset="0"/>
              </a:rPr>
              <a:t>ρ</a:t>
            </a:r>
            <a:r>
              <a:rPr lang="en-US" sz="2000" i="1" u="sng" dirty="0">
                <a:solidFill>
                  <a:srgbClr val="5802AE"/>
                </a:solidFill>
                <a:cs typeface="Arial" charset="0"/>
              </a:rPr>
              <a:t>)</a:t>
            </a:r>
            <a:r>
              <a:rPr lang="en-US" sz="2000" u="sng" dirty="0">
                <a:solidFill>
                  <a:srgbClr val="5802AE"/>
                </a:solidFill>
                <a:cs typeface="Arial" charset="0"/>
              </a:rPr>
              <a:t> is known.</a:t>
            </a:r>
          </a:p>
          <a:p>
            <a:pPr>
              <a:buFontTx/>
              <a:buNone/>
            </a:pPr>
            <a:endParaRPr lang="en-US" sz="2000" u="sng" dirty="0">
              <a:solidFill>
                <a:srgbClr val="5802AE"/>
              </a:solidFill>
              <a:cs typeface="Arial" charset="0"/>
            </a:endParaRPr>
          </a:p>
          <a:p>
            <a:pPr>
              <a:buFontTx/>
              <a:buNone/>
            </a:pPr>
            <a:r>
              <a:rPr lang="en-US" sz="2000" dirty="0">
                <a:solidFill>
                  <a:srgbClr val="942E79"/>
                </a:solidFill>
                <a:cs typeface="Arial" charset="0"/>
              </a:rPr>
              <a:t>The radius </a:t>
            </a:r>
            <a:r>
              <a:rPr lang="en-US" sz="2000" i="1" dirty="0">
                <a:solidFill>
                  <a:srgbClr val="942E79"/>
                </a:solidFill>
                <a:cs typeface="Arial" charset="0"/>
              </a:rPr>
              <a:t>(R)</a:t>
            </a:r>
            <a:r>
              <a:rPr lang="en-US" sz="2000" dirty="0">
                <a:solidFill>
                  <a:srgbClr val="942E79"/>
                </a:solidFill>
                <a:cs typeface="Arial" charset="0"/>
              </a:rPr>
              <a:t> of a star is where </a:t>
            </a:r>
            <a:r>
              <a:rPr lang="en-US" sz="2000" i="1" dirty="0">
                <a:solidFill>
                  <a:srgbClr val="942E79"/>
                </a:solidFill>
                <a:cs typeface="Arial" charset="0"/>
              </a:rPr>
              <a:t>P(R)</a:t>
            </a:r>
            <a:r>
              <a:rPr lang="en-US" sz="2000" dirty="0">
                <a:solidFill>
                  <a:srgbClr val="942E79"/>
                </a:solidFill>
                <a:cs typeface="Arial" charset="0"/>
              </a:rPr>
              <a:t> </a:t>
            </a:r>
            <a:r>
              <a:rPr lang="en-US" sz="2000" i="1" dirty="0">
                <a:solidFill>
                  <a:srgbClr val="942E79"/>
                </a:solidFill>
                <a:cs typeface="Arial" charset="0"/>
              </a:rPr>
              <a:t>= 0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942E79"/>
                </a:solidFill>
                <a:cs typeface="Arial" charset="0"/>
              </a:rPr>
              <a:t>The mass of the star is then </a:t>
            </a:r>
            <a:r>
              <a:rPr lang="en-US" sz="2000" i="1" dirty="0">
                <a:solidFill>
                  <a:srgbClr val="942E79"/>
                </a:solidFill>
                <a:cs typeface="Arial" charset="0"/>
              </a:rPr>
              <a:t>M = m(R)</a:t>
            </a:r>
            <a:endParaRPr lang="en-US" sz="2000" i="1" dirty="0">
              <a:solidFill>
                <a:srgbClr val="942E79"/>
              </a:solidFill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791200" y="3048000"/>
            <a:ext cx="33528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i="1">
                <a:solidFill>
                  <a:srgbClr val="666699"/>
                </a:solidFill>
              </a:rPr>
              <a:t>G</a:t>
            </a:r>
            <a:r>
              <a:rPr lang="el-GR" i="1" baseline="30000">
                <a:solidFill>
                  <a:srgbClr val="666699"/>
                </a:solidFill>
                <a:cs typeface="Arial" charset="0"/>
              </a:rPr>
              <a:t>μν</a:t>
            </a:r>
            <a:r>
              <a:rPr lang="en-US">
                <a:solidFill>
                  <a:srgbClr val="666699"/>
                </a:solidFill>
                <a:cs typeface="Arial" charset="0"/>
              </a:rPr>
              <a:t> = Einstein’s Tensor</a:t>
            </a:r>
          </a:p>
          <a:p>
            <a:pPr marL="342900" indent="-342900">
              <a:spcBef>
                <a:spcPct val="20000"/>
              </a:spcBef>
            </a:pPr>
            <a:r>
              <a:rPr lang="en-US" i="1">
                <a:solidFill>
                  <a:srgbClr val="666699"/>
                </a:solidFill>
                <a:cs typeface="Arial" charset="0"/>
              </a:rPr>
              <a:t>T</a:t>
            </a:r>
            <a:r>
              <a:rPr lang="el-GR" i="1" baseline="30000">
                <a:solidFill>
                  <a:srgbClr val="666699"/>
                </a:solidFill>
                <a:cs typeface="Arial" charset="0"/>
              </a:rPr>
              <a:t>μν</a:t>
            </a:r>
            <a:r>
              <a:rPr lang="en-US">
                <a:solidFill>
                  <a:srgbClr val="666699"/>
                </a:solidFill>
                <a:cs typeface="Arial" charset="0"/>
              </a:rPr>
              <a:t> = Energy momentum tensor</a:t>
            </a:r>
          </a:p>
          <a:p>
            <a:pPr marL="342900" indent="-342900">
              <a:spcBef>
                <a:spcPct val="20000"/>
              </a:spcBef>
            </a:pPr>
            <a:endParaRPr lang="en-US">
              <a:solidFill>
                <a:srgbClr val="666699"/>
              </a:solidFill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i="1">
                <a:solidFill>
                  <a:srgbClr val="666699"/>
                </a:solidFill>
                <a:cs typeface="Arial" charset="0"/>
              </a:rPr>
              <a:t>r</a:t>
            </a:r>
            <a:r>
              <a:rPr lang="en-US">
                <a:solidFill>
                  <a:srgbClr val="666699"/>
                </a:solidFill>
                <a:cs typeface="Arial" charset="0"/>
              </a:rPr>
              <a:t> = Distance from center of the star</a:t>
            </a:r>
          </a:p>
          <a:p>
            <a:pPr marL="342900" indent="-342900">
              <a:spcBef>
                <a:spcPct val="20000"/>
              </a:spcBef>
            </a:pPr>
            <a:r>
              <a:rPr lang="en-US" i="1">
                <a:solidFill>
                  <a:srgbClr val="666699"/>
                </a:solidFill>
                <a:cs typeface="Arial" charset="0"/>
              </a:rPr>
              <a:t>m(r)</a:t>
            </a:r>
            <a:r>
              <a:rPr lang="en-US">
                <a:solidFill>
                  <a:srgbClr val="666699"/>
                </a:solidFill>
                <a:cs typeface="Arial" charset="0"/>
              </a:rPr>
              <a:t> = Mass enclosed within the distance r</a:t>
            </a:r>
            <a:endParaRPr lang="el-GR">
              <a:solidFill>
                <a:srgbClr val="666699"/>
              </a:solidFill>
              <a:cs typeface="Arial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5562600" y="3124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79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660066"/>
                </a:solidFill>
              </a:rPr>
              <a:t>Effect of magnetic field on matter</a:t>
            </a:r>
          </a:p>
        </p:txBody>
      </p:sp>
      <p:graphicFrame>
        <p:nvGraphicFramePr>
          <p:cNvPr id="15" name="Object 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50645346"/>
              </p:ext>
            </p:extLst>
          </p:nvPr>
        </p:nvGraphicFramePr>
        <p:xfrm>
          <a:off x="252413" y="1143000"/>
          <a:ext cx="2414587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4" imgW="685800" imgH="241200" progId="Equation.3">
                  <p:embed/>
                </p:oleObj>
              </mc:Choice>
              <mc:Fallback>
                <p:oleObj name="Equation" r:id="rId4" imgW="685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1143000"/>
                        <a:ext cx="2414587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780773"/>
              </p:ext>
            </p:extLst>
          </p:nvPr>
        </p:nvGraphicFramePr>
        <p:xfrm>
          <a:off x="2277605" y="1981200"/>
          <a:ext cx="2133600" cy="119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6" imgW="863280" imgH="482400" progId="Equation.3">
                  <p:embed/>
                </p:oleObj>
              </mc:Choice>
              <mc:Fallback>
                <p:oleObj name="Equation" r:id="rId6" imgW="863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7605" y="1981200"/>
                        <a:ext cx="2133600" cy="1192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2702705"/>
              </p:ext>
            </p:extLst>
          </p:nvPr>
        </p:nvGraphicFramePr>
        <p:xfrm>
          <a:off x="5785240" y="2133600"/>
          <a:ext cx="2439987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8" imgW="977760" imgH="291960" progId="Equation.3">
                  <p:embed/>
                </p:oleObj>
              </mc:Choice>
              <mc:Fallback>
                <p:oleObj name="Equation" r:id="rId8" imgW="97776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5240" y="2133600"/>
                        <a:ext cx="2439987" cy="728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453257"/>
              </p:ext>
            </p:extLst>
          </p:nvPr>
        </p:nvGraphicFramePr>
        <p:xfrm>
          <a:off x="3962400" y="1297632"/>
          <a:ext cx="494439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10" imgW="177480" imgH="241200" progId="Equation.3">
                  <p:embed/>
                </p:oleObj>
              </mc:Choice>
              <mc:Fallback>
                <p:oleObj name="Equation" r:id="rId10" imgW="177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1297632"/>
                        <a:ext cx="494439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95800" y="13716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contribution from potential energy</a:t>
            </a:r>
            <a:endParaRPr lang="en-US" sz="2400" dirty="0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925" y="3595767"/>
            <a:ext cx="441960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883" y="3489000"/>
            <a:ext cx="1899834" cy="47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0" y="4178102"/>
            <a:ext cx="2514600" cy="45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5944806"/>
            <a:ext cx="29718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74855"/>
            <a:ext cx="5808014" cy="86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62732" y="2205334"/>
            <a:ext cx="17526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FF"/>
                </a:solidFill>
              </a:rPr>
              <a:t>In absence of magnetic field</a:t>
            </a:r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28600" y="3595767"/>
            <a:ext cx="17526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FF"/>
                </a:solidFill>
              </a:rPr>
              <a:t>In presence of magnetic field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590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660066"/>
                </a:solidFill>
              </a:rPr>
              <a:t>Effect of magnetic field on matter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057400"/>
            <a:ext cx="8001000" cy="1509713"/>
          </a:xfr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04800" y="1524000"/>
            <a:ext cx="47482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3300"/>
                </a:solidFill>
              </a:rPr>
              <a:t>Energy momentum tensor of the system: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791200"/>
            <a:ext cx="4572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5486400" y="5943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477000" y="5715000"/>
            <a:ext cx="2305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3300"/>
                </a:solidFill>
              </a:rPr>
              <a:t>Magnetization tensor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" y="4992688"/>
            <a:ext cx="457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1006475" y="514508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029200"/>
            <a:ext cx="346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5334000" y="5257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905000" y="4953000"/>
            <a:ext cx="2381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3300"/>
                </a:solidFill>
              </a:rPr>
              <a:t>Matter energy density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6172200" y="5029200"/>
            <a:ext cx="2774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3300"/>
                </a:solidFill>
              </a:rPr>
              <a:t>Thermodynamic pressure</a:t>
            </a:r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962400"/>
            <a:ext cx="41148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7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660066"/>
                </a:solidFill>
              </a:rPr>
              <a:t>Effect of magnetic field on matter</a:t>
            </a:r>
          </a:p>
        </p:txBody>
      </p:sp>
      <p:pic>
        <p:nvPicPr>
          <p:cNvPr id="8195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67000"/>
            <a:ext cx="373380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0"/>
            <a:ext cx="36353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Line 17"/>
          <p:cNvSpPr>
            <a:spLocks noChangeShapeType="1"/>
          </p:cNvSpPr>
          <p:nvPr/>
        </p:nvSpPr>
        <p:spPr bwMode="auto">
          <a:xfrm>
            <a:off x="5791200" y="3962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8" name="Text Box 18"/>
          <p:cNvSpPr txBox="1">
            <a:spLocks noChangeArrowheads="1"/>
          </p:cNvSpPr>
          <p:nvPr/>
        </p:nvSpPr>
        <p:spPr bwMode="auto">
          <a:xfrm>
            <a:off x="6781800" y="3733800"/>
            <a:ext cx="159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3300"/>
                </a:solidFill>
              </a:rPr>
              <a:t>Magnetic field</a:t>
            </a:r>
          </a:p>
        </p:txBody>
      </p:sp>
      <p:pic>
        <p:nvPicPr>
          <p:cNvPr id="8199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9088"/>
            <a:ext cx="16002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562600"/>
            <a:ext cx="2133600" cy="76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486400"/>
            <a:ext cx="19050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22"/>
          <p:cNvSpPr>
            <a:spLocks noChangeArrowheads="1"/>
          </p:cNvSpPr>
          <p:nvPr/>
        </p:nvSpPr>
        <p:spPr bwMode="auto">
          <a:xfrm>
            <a:off x="457200" y="865188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dirty="0"/>
          </a:p>
          <a:p>
            <a:pPr>
              <a:spcBef>
                <a:spcPct val="20000"/>
              </a:spcBef>
            </a:pPr>
            <a:endParaRPr lang="en-US" dirty="0">
              <a:solidFill>
                <a:srgbClr val="0033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solidFill>
                <a:srgbClr val="0033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solidFill>
                <a:srgbClr val="003300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rgbClr val="003300"/>
              </a:solidFill>
            </a:endParaRPr>
          </a:p>
        </p:txBody>
      </p:sp>
      <p:pic>
        <p:nvPicPr>
          <p:cNvPr id="8203" name="Picture 2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971" y="1771650"/>
            <a:ext cx="9144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Picture 2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71800"/>
            <a:ext cx="1676400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271" y="4419600"/>
            <a:ext cx="304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Line 26"/>
          <p:cNvSpPr>
            <a:spLocks noChangeShapeType="1"/>
          </p:cNvSpPr>
          <p:nvPr/>
        </p:nvSpPr>
        <p:spPr bwMode="auto">
          <a:xfrm>
            <a:off x="5773271" y="4572000"/>
            <a:ext cx="9384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7" name="Text Box 27"/>
          <p:cNvSpPr txBox="1">
            <a:spLocks noChangeArrowheads="1"/>
          </p:cNvSpPr>
          <p:nvPr/>
        </p:nvSpPr>
        <p:spPr bwMode="auto">
          <a:xfrm>
            <a:off x="6711737" y="4343400"/>
            <a:ext cx="16209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3300"/>
                </a:solidFill>
              </a:rPr>
              <a:t>Magnetization</a:t>
            </a:r>
            <a:endParaRPr lang="en-US" dirty="0">
              <a:solidFill>
                <a:srgbClr val="003300"/>
              </a:solidFill>
            </a:endParaRPr>
          </a:p>
        </p:txBody>
      </p:sp>
      <p:pic>
        <p:nvPicPr>
          <p:cNvPr id="8208" name="Picture 2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771" y="1695450"/>
            <a:ext cx="762000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87688" y="951250"/>
            <a:ext cx="61910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Tx/>
              <a:buChar char="•"/>
            </a:pPr>
            <a:r>
              <a:rPr lang="en-US" dirty="0" smtClean="0">
                <a:solidFill>
                  <a:srgbClr val="003300"/>
                </a:solidFill>
              </a:rPr>
              <a:t>In </a:t>
            </a:r>
            <a:r>
              <a:rPr lang="en-US" dirty="0">
                <a:solidFill>
                  <a:srgbClr val="003300"/>
                </a:solidFill>
              </a:rPr>
              <a:t>the rest frame of </a:t>
            </a:r>
            <a:r>
              <a:rPr lang="en-US" dirty="0" smtClean="0">
                <a:solidFill>
                  <a:srgbClr val="003300"/>
                </a:solidFill>
              </a:rPr>
              <a:t>matter, with the </a:t>
            </a:r>
            <a:r>
              <a:rPr lang="en-US" dirty="0">
                <a:solidFill>
                  <a:srgbClr val="003300"/>
                </a:solidFill>
              </a:rPr>
              <a:t>choice of magnetic </a:t>
            </a:r>
            <a:r>
              <a:rPr lang="en-US" dirty="0" smtClean="0">
                <a:solidFill>
                  <a:srgbClr val="003300"/>
                </a:solidFill>
              </a:rPr>
              <a:t>field</a:t>
            </a:r>
            <a:endParaRPr lang="en-US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23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6719</TotalTime>
  <Words>944</Words>
  <Application>Microsoft Office PowerPoint</Application>
  <PresentationFormat>On-screen Show (4:3)</PresentationFormat>
  <Paragraphs>151</Paragraphs>
  <Slides>17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Some theoretical aspects of Magnetars</vt:lpstr>
      <vt:lpstr>Introduction</vt:lpstr>
      <vt:lpstr>Introduction</vt:lpstr>
      <vt:lpstr>Structure of Neutron star</vt:lpstr>
      <vt:lpstr>Structure of Neutron star</vt:lpstr>
      <vt:lpstr>General procedure to get a model of a star</vt:lpstr>
      <vt:lpstr>Effect of magnetic field on matter</vt:lpstr>
      <vt:lpstr>Effect of magnetic field on matter</vt:lpstr>
      <vt:lpstr>Effect of magnetic field on matter</vt:lpstr>
      <vt:lpstr>PowerPoint Presentation</vt:lpstr>
      <vt:lpstr>Superconductivity inside neutron stars</vt:lpstr>
      <vt:lpstr>Superconductivity inside neutron stars</vt:lpstr>
      <vt:lpstr>Superconductivity inside neutron stars</vt:lpstr>
      <vt:lpstr>PowerPoint Presentation</vt:lpstr>
      <vt:lpstr>dUrca emissivity</vt:lpstr>
      <vt:lpstr>Pair-breaking emissivity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Monika</dc:creator>
  <cp:lastModifiedBy>MS</cp:lastModifiedBy>
  <cp:revision>98</cp:revision>
  <dcterms:created xsi:type="dcterms:W3CDTF">2015-08-31T11:53:02Z</dcterms:created>
  <dcterms:modified xsi:type="dcterms:W3CDTF">2015-10-15T19:13:28Z</dcterms:modified>
</cp:coreProperties>
</file>