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7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4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2069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16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07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0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9134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81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981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3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337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12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993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6BC50A-351D-364A-BCA8-D8369BD6D28C}" type="datetimeFigureOut">
              <a:rPr lang="en-US" smtClean="0"/>
              <a:t>14/10/15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43ED9D-06D9-6344-9BEC-433E22C562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249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wmf"/><Relationship Id="rId3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jpeg"/><Relationship Id="rId9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wmf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81000" y="136119"/>
            <a:ext cx="83058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 dirty="0" smtClean="0">
                <a:latin typeface="Times New Roman" charset="0"/>
                <a:cs typeface="Times New Roman" charset="0"/>
              </a:rPr>
              <a:t>Supermassive Black Holes and their Host Dark Matter Halos</a:t>
            </a:r>
            <a:endParaRPr lang="en-US" sz="3200" b="1" dirty="0">
              <a:latin typeface="Times New Roman" charset="0"/>
              <a:cs typeface="Times New Roman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4536" y="5701972"/>
            <a:ext cx="77664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Times New Roman" charset="0"/>
              </a:rPr>
              <a:t> </a:t>
            </a:r>
            <a:r>
              <a:rPr lang="en-US" sz="2800" b="1" dirty="0" smtClean="0">
                <a:solidFill>
                  <a:srgbClr val="000000"/>
                </a:solidFill>
                <a:latin typeface="Times New Roman" charset="0"/>
              </a:rPr>
              <a:t>  Suchetana Chatterjee (Presidency University)</a:t>
            </a: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latin typeface="Times New Roman" charset="0"/>
              </a:rPr>
              <a:t>14/10/</a:t>
            </a:r>
            <a:r>
              <a:rPr lang="en-US" sz="2800" b="1" dirty="0" smtClean="0">
                <a:solidFill>
                  <a:srgbClr val="000000"/>
                </a:solidFill>
                <a:latin typeface="Times New Roman" charset="0"/>
              </a:rPr>
              <a:t>2015 (AAPCOS-15)</a:t>
            </a:r>
            <a:endParaRPr lang="en-US" sz="2800" b="1" dirty="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744536" y="1219199"/>
            <a:ext cx="4437064" cy="4407877"/>
          </a:xfrm>
          <a:prstGeom prst="ellipse">
            <a:avLst/>
          </a:prstGeom>
          <a:solidFill>
            <a:srgbClr val="80808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5257800" y="1043353"/>
            <a:ext cx="3657600" cy="3657600"/>
          </a:xfrm>
          <a:prstGeom prst="ellipse">
            <a:avLst/>
          </a:prstGeom>
          <a:solidFill>
            <a:srgbClr val="80808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0183" y="1905000"/>
            <a:ext cx="2850833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2633" y="1809966"/>
            <a:ext cx="2878322" cy="22277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1" name="Oval 8"/>
          <p:cNvSpPr>
            <a:spLocks noChangeArrowheads="1"/>
          </p:cNvSpPr>
          <p:nvPr/>
        </p:nvSpPr>
        <p:spPr bwMode="auto">
          <a:xfrm>
            <a:off x="2872154" y="3145692"/>
            <a:ext cx="312614" cy="329346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Oval 9"/>
          <p:cNvSpPr>
            <a:spLocks noChangeArrowheads="1"/>
          </p:cNvSpPr>
          <p:nvPr/>
        </p:nvSpPr>
        <p:spPr bwMode="auto">
          <a:xfrm>
            <a:off x="6945923" y="2795953"/>
            <a:ext cx="152400" cy="1524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0909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533400" y="152400"/>
            <a:ext cx="83058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>
                <a:latin typeface="Times New Roman" charset="0"/>
              </a:rPr>
              <a:t>    The Halo Occupation Distribution Formalism</a:t>
            </a:r>
          </a:p>
        </p:txBody>
      </p:sp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52400" y="700088"/>
            <a:ext cx="8839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latin typeface="Times New Roman" charset="0"/>
              </a:rPr>
              <a:t>The numerical simulations or some analytic formalism can give you the distribution function of dark matter halos in the universe.  </a:t>
            </a:r>
            <a:r>
              <a:rPr lang="en-US" sz="2000" b="1">
                <a:latin typeface="Times New Roman" charset="0"/>
              </a:rPr>
              <a:t>f(M)dM </a:t>
            </a:r>
          </a:p>
        </p:txBody>
      </p:sp>
      <p:pic>
        <p:nvPicPr>
          <p:cNvPr id="4" name="Picture 7" descr="figure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447800"/>
            <a:ext cx="3962400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533400" y="5638800"/>
            <a:ext cx="33909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charset="0"/>
              </a:rPr>
              <a:t>Courtesy: </a:t>
            </a:r>
            <a:r>
              <a:rPr lang="en-US" b="1">
                <a:latin typeface="Times New Roman" charset="0"/>
              </a:rPr>
              <a:t>Avi Loeb</a:t>
            </a:r>
          </a:p>
          <a:p>
            <a:r>
              <a:rPr lang="en-US">
                <a:latin typeface="Times New Roman" charset="0"/>
              </a:rPr>
              <a:t>Different colors: different redshifts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4419600" y="1471613"/>
            <a:ext cx="2590800" cy="9413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charset="0"/>
              </a:rPr>
              <a:t>Cosmological model,</a:t>
            </a:r>
          </a:p>
          <a:p>
            <a:r>
              <a:rPr lang="en-US">
                <a:latin typeface="Times New Roman" charset="0"/>
              </a:rPr>
              <a:t>Initial conditions ,</a:t>
            </a:r>
          </a:p>
          <a:p>
            <a:r>
              <a:rPr lang="en-US">
                <a:latin typeface="Times New Roman" charset="0"/>
              </a:rPr>
              <a:t>matter and energy content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7162800" y="1471613"/>
            <a:ext cx="1930400" cy="941387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charset="0"/>
              </a:rPr>
              <a:t>Formation and </a:t>
            </a:r>
          </a:p>
          <a:p>
            <a:r>
              <a:rPr lang="en-US">
                <a:latin typeface="Times New Roman" charset="0"/>
              </a:rPr>
              <a:t>evolution of AGN,</a:t>
            </a:r>
          </a:p>
          <a:p>
            <a:r>
              <a:rPr lang="en-US">
                <a:latin typeface="Times New Roman" charset="0"/>
              </a:rPr>
              <a:t>AGN feedback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4419600" y="3124200"/>
            <a:ext cx="1752600" cy="66675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latin typeface="Times New Roman" charset="0"/>
              </a:rPr>
              <a:t>Dark Matter Halo population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248400" y="3124200"/>
            <a:ext cx="2743200" cy="234473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>
                <a:latin typeface="Times New Roman" charset="0"/>
              </a:rPr>
              <a:t>              </a:t>
            </a:r>
            <a:r>
              <a:rPr lang="en-US" sz="2000" b="1">
                <a:latin typeface="Times New Roman" charset="0"/>
              </a:rPr>
              <a:t>HOD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Probability distribution 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P(N|M) that a halo of 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 mass M contains N AGN 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of a given type 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(e.g., </a:t>
            </a:r>
            <a:r>
              <a:rPr lang="en-US">
                <a:solidFill>
                  <a:srgbClr val="FF0000"/>
                </a:solidFill>
                <a:latin typeface="Times New Roman" charset="0"/>
                <a:cs typeface="Times New Roman" charset="0"/>
              </a:rPr>
              <a:t>AGN luminosity</a:t>
            </a:r>
            <a:r>
              <a:rPr lang="en-US">
                <a:latin typeface="Times New Roman" charset="0"/>
                <a:cs typeface="Times New Roman" charset="0"/>
              </a:rPr>
              <a:t> ),</a:t>
            </a:r>
          </a:p>
          <a:p>
            <a:r>
              <a:rPr lang="en-US">
                <a:latin typeface="Times New Roman" charset="0"/>
                <a:cs typeface="Times New Roman" charset="0"/>
              </a:rPr>
              <a:t>Spatial distribution of AGN within halos</a:t>
            </a:r>
            <a:endParaRPr lang="en-US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867400" y="5715000"/>
            <a:ext cx="1979613" cy="42227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chemeClr val="accent2"/>
                </a:solidFill>
                <a:latin typeface="Times New Roman" charset="0"/>
              </a:rPr>
              <a:t>AGN Clustering</a:t>
            </a: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 flipH="1">
            <a:off x="4648200" y="2438400"/>
            <a:ext cx="228600" cy="685800"/>
          </a:xfrm>
          <a:prstGeom prst="downArrow">
            <a:avLst>
              <a:gd name="adj1" fmla="val 50000"/>
              <a:gd name="adj2" fmla="val 750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7"/>
          <p:cNvSpPr>
            <a:spLocks noChangeArrowheads="1"/>
          </p:cNvSpPr>
          <p:nvPr/>
        </p:nvSpPr>
        <p:spPr bwMode="auto">
          <a:xfrm>
            <a:off x="7467600" y="2438400"/>
            <a:ext cx="304800" cy="685800"/>
          </a:xfrm>
          <a:prstGeom prst="downArrow">
            <a:avLst>
              <a:gd name="adj1" fmla="val 50000"/>
              <a:gd name="adj2" fmla="val 5625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8"/>
          <p:cNvSpPr>
            <a:spLocks noChangeArrowheads="1"/>
          </p:cNvSpPr>
          <p:nvPr/>
        </p:nvSpPr>
        <p:spPr bwMode="auto">
          <a:xfrm rot="2331478">
            <a:off x="5553075" y="3921125"/>
            <a:ext cx="304800" cy="1066800"/>
          </a:xfrm>
          <a:prstGeom prst="downArrow">
            <a:avLst>
              <a:gd name="adj1" fmla="val 50000"/>
              <a:gd name="adj2" fmla="val 8750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9"/>
          <p:cNvSpPr>
            <a:spLocks noChangeArrowheads="1"/>
          </p:cNvSpPr>
          <p:nvPr/>
        </p:nvSpPr>
        <p:spPr bwMode="auto">
          <a:xfrm>
            <a:off x="4724400" y="3886200"/>
            <a:ext cx="304800" cy="838200"/>
          </a:xfrm>
          <a:prstGeom prst="downArrow">
            <a:avLst>
              <a:gd name="adj1" fmla="val 50000"/>
              <a:gd name="adj2" fmla="val 68750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20"/>
          <p:cNvSpPr>
            <a:spLocks noChangeArrowheads="1"/>
          </p:cNvSpPr>
          <p:nvPr/>
        </p:nvSpPr>
        <p:spPr bwMode="auto">
          <a:xfrm rot="5400000">
            <a:off x="4533900" y="5143500"/>
            <a:ext cx="1828800" cy="685800"/>
          </a:xfrm>
          <a:custGeom>
            <a:avLst/>
            <a:gdLst>
              <a:gd name="G0" fmla="+- 9257 0 0"/>
              <a:gd name="G1" fmla="+- 16961 0 0"/>
              <a:gd name="G2" fmla="+- 9257 0 0"/>
              <a:gd name="G3" fmla="*/ 9257 1 2"/>
              <a:gd name="G4" fmla="+- G3 10800 0"/>
              <a:gd name="G5" fmla="+- 21600 9257 16961"/>
              <a:gd name="G6" fmla="+- 16961 9257 0"/>
              <a:gd name="G7" fmla="*/ G6 1 2"/>
              <a:gd name="G8" fmla="*/ 16961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6961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9257 h 21600"/>
              <a:gd name="T4" fmla="*/ 0 w 21600"/>
              <a:gd name="T5" fmla="*/ 19649 h 21600"/>
              <a:gd name="T6" fmla="*/ 8481 w 21600"/>
              <a:gd name="T7" fmla="*/ 21600 h 21600"/>
              <a:gd name="T8" fmla="*/ 16961 w 21600"/>
              <a:gd name="T9" fmla="*/ 16694 h 21600"/>
              <a:gd name="T10" fmla="*/ 21600 w 21600"/>
              <a:gd name="T11" fmla="*/ 925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9257"/>
                </a:lnTo>
                <a:lnTo>
                  <a:pt x="13896" y="9257"/>
                </a:lnTo>
                <a:lnTo>
                  <a:pt x="13896" y="17697"/>
                </a:lnTo>
                <a:lnTo>
                  <a:pt x="0" y="17697"/>
                </a:lnTo>
                <a:lnTo>
                  <a:pt x="0" y="21600"/>
                </a:lnTo>
                <a:lnTo>
                  <a:pt x="16961" y="21600"/>
                </a:lnTo>
                <a:lnTo>
                  <a:pt x="16961" y="9257"/>
                </a:lnTo>
                <a:lnTo>
                  <a:pt x="21600" y="9257"/>
                </a:lnTo>
                <a:close/>
              </a:path>
            </a:pathLst>
          </a:cu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96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304800" y="125676"/>
            <a:ext cx="8550275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b="1" dirty="0">
                <a:latin typeface="Times New Roman" charset="0"/>
              </a:rPr>
              <a:t>Observationally it is the reverse problem. One measures the clustering and extracts the HOD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6550"/>
            <a:ext cx="3582988" cy="59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1066800" y="1600200"/>
            <a:ext cx="533400" cy="533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838199" y="1261491"/>
            <a:ext cx="228601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990600" y="2362200"/>
            <a:ext cx="304800" cy="3048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457200" y="19050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2895600" y="2209800"/>
            <a:ext cx="533400" cy="533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12"/>
          <p:cNvSpPr>
            <a:spLocks noChangeArrowheads="1"/>
          </p:cNvSpPr>
          <p:nvPr/>
        </p:nvSpPr>
        <p:spPr bwMode="auto">
          <a:xfrm>
            <a:off x="2438400" y="25146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2819400" y="1600200"/>
            <a:ext cx="381000" cy="3810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4"/>
          <p:cNvSpPr>
            <a:spLocks noChangeArrowheads="1"/>
          </p:cNvSpPr>
          <p:nvPr/>
        </p:nvSpPr>
        <p:spPr bwMode="auto">
          <a:xfrm>
            <a:off x="304800" y="1023815"/>
            <a:ext cx="1981200" cy="1981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5"/>
          <p:cNvSpPr>
            <a:spLocks noChangeArrowheads="1"/>
          </p:cNvSpPr>
          <p:nvPr/>
        </p:nvSpPr>
        <p:spPr bwMode="auto">
          <a:xfrm>
            <a:off x="2286000" y="1295400"/>
            <a:ext cx="1905000" cy="1905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838199" y="3441944"/>
            <a:ext cx="6742723" cy="1754327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charset="0"/>
              <a:buChar char="§"/>
            </a:pPr>
            <a:r>
              <a:rPr lang="en-US" sz="3600" dirty="0">
                <a:latin typeface="Times New Roman" charset="0"/>
              </a:rPr>
              <a:t>AGN pairs within same halo</a:t>
            </a:r>
          </a:p>
          <a:p>
            <a:pPr>
              <a:buFont typeface="Wingdings" charset="0"/>
              <a:buChar char="§"/>
            </a:pPr>
            <a:r>
              <a:rPr lang="en-US" sz="3600" dirty="0">
                <a:latin typeface="Times New Roman" charset="0"/>
              </a:rPr>
              <a:t>AGN pairs within different halos</a:t>
            </a:r>
          </a:p>
          <a:p>
            <a:pPr>
              <a:buFont typeface="Wingdings" charset="0"/>
              <a:buChar char="§"/>
            </a:pPr>
            <a:r>
              <a:rPr lang="en-US" sz="3600" dirty="0">
                <a:latin typeface="Times New Roman" charset="0"/>
              </a:rPr>
              <a:t>Central and satellite AGN</a:t>
            </a:r>
          </a:p>
        </p:txBody>
      </p:sp>
    </p:spTree>
    <p:extLst>
      <p:ext uri="{BB962C8B-B14F-4D97-AF65-F5344CB8AC3E}">
        <p14:creationId xmlns:p14="http://schemas.microsoft.com/office/powerpoint/2010/main" val="4236441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DA749D69-0533-F44C-9642-A67BED502669}" type="slidenum">
              <a:rPr lang="en-US"/>
              <a:pPr/>
              <a:t>12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457200" y="3200400"/>
            <a:ext cx="457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latin typeface="Times New Roman" charset="0"/>
              </a:rPr>
              <a:t>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886200"/>
            <a:ext cx="5562600" cy="1152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352800" y="2743200"/>
            <a:ext cx="2641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1">
                <a:latin typeface="Times New Roman" charset="0"/>
              </a:rPr>
              <a:t>Halo Mass (solar masses)</a:t>
            </a: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152400" y="3276600"/>
            <a:ext cx="8991600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2100" b="1">
                <a:latin typeface="Times New Roman" charset="0"/>
              </a:rPr>
              <a:t>Five parameter Halo Occupation Distribution model derived from simulation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09600" y="5334000"/>
            <a:ext cx="8153400" cy="847725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charset="0"/>
              <a:buChar char="q"/>
            </a:pPr>
            <a:r>
              <a:rPr lang="en-US" sz="2400">
                <a:latin typeface="Times New Roman" charset="0"/>
              </a:rPr>
              <a:t>Satellite population follows Poisson distribution at all redshifts</a:t>
            </a:r>
          </a:p>
          <a:p>
            <a:pPr>
              <a:buFont typeface="Wingdings" charset="0"/>
              <a:buChar char="q"/>
            </a:pPr>
            <a:r>
              <a:rPr lang="en-US" sz="2400">
                <a:latin typeface="Times New Roman" charset="0"/>
              </a:rPr>
              <a:t>Spatial distribution within halos follow a power law </a:t>
            </a:r>
          </a:p>
        </p:txBody>
      </p:sp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8839200" cy="2325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276600" y="6248400"/>
            <a:ext cx="2511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1600" b="1">
                <a:solidFill>
                  <a:srgbClr val="FF0000"/>
                </a:solidFill>
                <a:latin typeface="Bookman Old Style" charset="0"/>
              </a:rPr>
              <a:t>Chatterjee et al. 2012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889125" y="1636713"/>
            <a:ext cx="1073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              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1828800" y="1371600"/>
            <a:ext cx="128905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charset="0"/>
              </a:rPr>
              <a:t>Black: Total</a:t>
            </a:r>
          </a:p>
          <a:p>
            <a:r>
              <a:rPr lang="en-US" sz="1600" dirty="0">
                <a:solidFill>
                  <a:srgbClr val="000090"/>
                </a:solidFill>
                <a:latin typeface="Times New Roman" charset="0"/>
              </a:rPr>
              <a:t>Blue: Central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charset="0"/>
              </a:rPr>
              <a:t>Red: Satellite</a:t>
            </a:r>
          </a:p>
        </p:txBody>
      </p:sp>
    </p:spTree>
    <p:extLst>
      <p:ext uri="{BB962C8B-B14F-4D97-AF65-F5344CB8AC3E}">
        <p14:creationId xmlns:p14="http://schemas.microsoft.com/office/powerpoint/2010/main" val="5095665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762000"/>
            <a:ext cx="8610600" cy="464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2667000" y="0"/>
            <a:ext cx="413543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chemeClr val="bg1"/>
                </a:solidFill>
                <a:latin typeface="Times New Roman" charset="0"/>
              </a:rPr>
              <a:t>HOD COMPARISON</a:t>
            </a:r>
            <a:r>
              <a:rPr lang="en-US" sz="3200" b="1">
                <a:latin typeface="Times New Roman" charset="0"/>
              </a:rPr>
              <a:t> </a:t>
            </a: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0" y="5632450"/>
            <a:ext cx="92360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charset="0"/>
              </a:rPr>
              <a:t>The host halo masses of XAGN are significantly (2.5</a:t>
            </a:r>
            <a:r>
              <a:rPr lang="en-US" sz="2000" dirty="0">
                <a:solidFill>
                  <a:schemeClr val="bg1"/>
                </a:solidFill>
                <a:latin typeface="Symbol" charset="0"/>
              </a:rPr>
              <a:t>s</a:t>
            </a:r>
            <a:r>
              <a:rPr lang="en-US" sz="2000" dirty="0">
                <a:solidFill>
                  <a:schemeClr val="bg1"/>
                </a:solidFill>
                <a:latin typeface="Times New Roman" charset="0"/>
              </a:rPr>
              <a:t>) higher than quasars at z ~1</a:t>
            </a:r>
          </a:p>
          <a:p>
            <a:pPr>
              <a:buFontTx/>
              <a:buChar char="•"/>
            </a:pPr>
            <a:r>
              <a:rPr lang="en-US" sz="2000" dirty="0">
                <a:solidFill>
                  <a:schemeClr val="bg1"/>
                </a:solidFill>
                <a:latin typeface="Times New Roman" charset="0"/>
              </a:rPr>
              <a:t>The mean number of XAGN per halo is higher than the mean number of quasar per halo</a:t>
            </a:r>
          </a:p>
          <a:p>
            <a:r>
              <a:rPr lang="en-US" sz="2000" dirty="0">
                <a:solidFill>
                  <a:schemeClr val="bg1"/>
                </a:solidFill>
                <a:latin typeface="Times New Roman" charset="0"/>
              </a:rPr>
              <a:t>implies that the duty cycle of quasars is roughly 100 times smaller than that of XAGN</a:t>
            </a:r>
            <a:r>
              <a:rPr lang="en-US" dirty="0"/>
              <a:t> 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3652462" y="5070475"/>
            <a:ext cx="26003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  <a:latin typeface="Bookman Old Style" charset="0"/>
              </a:rPr>
              <a:t>Richardson et al. 2013</a:t>
            </a:r>
          </a:p>
        </p:txBody>
      </p:sp>
    </p:spTree>
    <p:extLst>
      <p:ext uri="{BB962C8B-B14F-4D97-AF65-F5344CB8AC3E}">
        <p14:creationId xmlns:p14="http://schemas.microsoft.com/office/powerpoint/2010/main" val="467744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arto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400"/>
            <a:ext cx="7086600" cy="5314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107950" y="5643563"/>
            <a:ext cx="88074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  <a:latin typeface="Times New Roman" charset="0"/>
              </a:rPr>
              <a:t>Black Holes evolve through a quasar phase to an XAGN phase through the radio phase;</a:t>
            </a:r>
            <a:r>
              <a:rPr lang="en-US" sz="2400" dirty="0">
                <a:solidFill>
                  <a:schemeClr val="bg1"/>
                </a:solidFill>
                <a:latin typeface="Times New Roman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latin typeface="Times New Roman" charset="0"/>
              </a:rPr>
              <a:t>best sample to test would be clustering of radio loud AGN at z ~ 1</a:t>
            </a:r>
          </a:p>
        </p:txBody>
      </p:sp>
    </p:spTree>
    <p:extLst>
      <p:ext uri="{BB962C8B-B14F-4D97-AF65-F5344CB8AC3E}">
        <p14:creationId xmlns:p14="http://schemas.microsoft.com/office/powerpoint/2010/main" val="32099117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2616" y="664033"/>
            <a:ext cx="865553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charset="0"/>
              <a:buChar char="q"/>
            </a:pPr>
            <a:r>
              <a:rPr lang="en-US" sz="2800" dirty="0">
                <a:solidFill>
                  <a:prstClr val="black"/>
                </a:solidFill>
                <a:latin typeface="Times New Roman" charset="0"/>
              </a:rPr>
              <a:t>The Halo Occupation Distribution provides a powerful framework to study host dark matter halo properties of AGN</a:t>
            </a:r>
          </a:p>
          <a:p>
            <a:pPr lvl="0">
              <a:buFont typeface="Wingdings" charset="0"/>
              <a:buChar char="q"/>
            </a:pPr>
            <a:r>
              <a:rPr lang="en-US" sz="2800" dirty="0">
                <a:solidFill>
                  <a:prstClr val="black"/>
                </a:solidFill>
                <a:latin typeface="Times New Roman" charset="0"/>
              </a:rPr>
              <a:t>HOD models from cosmological simulations provided a realistic model to interpret clustering.</a:t>
            </a:r>
          </a:p>
          <a:p>
            <a:pPr lvl="0">
              <a:buFont typeface="Wingdings" charset="0"/>
              <a:buChar char="q"/>
            </a:pPr>
            <a:r>
              <a:rPr lang="en-US" sz="2800" dirty="0">
                <a:solidFill>
                  <a:prstClr val="black"/>
                </a:solidFill>
                <a:latin typeface="Times New Roman" charset="0"/>
              </a:rPr>
              <a:t> </a:t>
            </a:r>
            <a:r>
              <a:rPr lang="en-US" sz="2800" dirty="0" smtClean="0">
                <a:solidFill>
                  <a:prstClr val="black"/>
                </a:solidFill>
                <a:latin typeface="Times New Roman" charset="0"/>
              </a:rPr>
              <a:t>We can build a co-evolutionary model of AGN with DM halos</a:t>
            </a:r>
            <a:endParaRPr lang="en-US" sz="2800" dirty="0">
              <a:solidFill>
                <a:prstClr val="black"/>
              </a:solidFill>
              <a:latin typeface="Times New Roman" charset="0"/>
            </a:endParaRPr>
          </a:p>
          <a:p>
            <a:pPr lvl="0">
              <a:buFont typeface="Wingdings" charset="0"/>
              <a:buChar char="q"/>
            </a:pPr>
            <a:r>
              <a:rPr lang="en-US" sz="2800" dirty="0" smtClean="0">
                <a:solidFill>
                  <a:prstClr val="black"/>
                </a:solidFill>
                <a:latin typeface="Times New Roman" charset="0"/>
              </a:rPr>
              <a:t>Can be used to answer more interesting question regarding AGN physics.</a:t>
            </a:r>
            <a:endParaRPr lang="en-US" sz="2800" dirty="0">
              <a:solidFill>
                <a:prstClr val="black"/>
              </a:solidFill>
              <a:latin typeface="Times New Roman" charset="0"/>
            </a:endParaRPr>
          </a:p>
          <a:p>
            <a:pPr lvl="0">
              <a:buFont typeface="Wingdings" charset="0"/>
              <a:buChar char="q"/>
            </a:pPr>
            <a:r>
              <a:rPr lang="en-US" sz="2800" dirty="0">
                <a:solidFill>
                  <a:prstClr val="black"/>
                </a:solidFill>
                <a:latin typeface="Times New Roman" charset="0"/>
              </a:rPr>
              <a:t>Extremely useful for upcoming huge surveys of AGN.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754471" y="5280132"/>
            <a:ext cx="32052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 You</a:t>
            </a:r>
            <a:endParaRPr lang="en-US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5921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2154" y="231703"/>
            <a:ext cx="6195045" cy="615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812568" y="6391144"/>
            <a:ext cx="58087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400" dirty="0">
                <a:latin typeface="Times New Roman" charset="0"/>
              </a:rPr>
              <a:t>Distribution of galaxies, </a:t>
            </a:r>
            <a:r>
              <a:rPr lang="en-US" sz="2400" dirty="0" smtClean="0">
                <a:latin typeface="Times New Roman" charset="0"/>
              </a:rPr>
              <a:t>Courtesy</a:t>
            </a:r>
            <a:r>
              <a:rPr lang="en-US" sz="2400" dirty="0">
                <a:latin typeface="Times New Roman" charset="0"/>
              </a:rPr>
              <a:t>: </a:t>
            </a:r>
            <a:r>
              <a:rPr lang="en-US" b="1" dirty="0">
                <a:solidFill>
                  <a:srgbClr val="FF0000"/>
                </a:solidFill>
                <a:latin typeface="Calibri" charset="0"/>
              </a:rPr>
              <a:t>SDSS team </a:t>
            </a:r>
          </a:p>
        </p:txBody>
      </p:sp>
    </p:spTree>
    <p:extLst>
      <p:ext uri="{BB962C8B-B14F-4D97-AF65-F5344CB8AC3E}">
        <p14:creationId xmlns:p14="http://schemas.microsoft.com/office/powerpoint/2010/main" val="1358079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895600" y="6096000"/>
            <a:ext cx="40417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Calibri" charset="0"/>
              </a:rPr>
              <a:t>image credit: Millenium simulation team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752600" y="152400"/>
            <a:ext cx="5683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charset="0"/>
              </a:rPr>
              <a:t>Distribution of Dark Matter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990600"/>
            <a:ext cx="6553200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6376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066800"/>
            <a:ext cx="469265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3352800" y="6248400"/>
            <a:ext cx="13795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Calibri" charset="0"/>
              </a:rPr>
              <a:t>Li et al. 2007</a:t>
            </a:r>
          </a:p>
        </p:txBody>
      </p:sp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2133600" y="0"/>
            <a:ext cx="48577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charset="0"/>
              </a:rPr>
              <a:t>Distribution of Galaxies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010400" y="2819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charset="0"/>
              </a:rPr>
              <a:t>2DF simulation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486400" y="5943600"/>
            <a:ext cx="2238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charset="0"/>
              </a:rPr>
              <a:t>Sloan simulation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6477000" y="5029200"/>
            <a:ext cx="2138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charset="0"/>
              </a:rPr>
              <a:t>CFA simulation</a:t>
            </a: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609600" y="1447800"/>
            <a:ext cx="16668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  <a:latin typeface="Times New Roman" charset="0"/>
              </a:rPr>
              <a:t>CFA survey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0" y="29718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rgbClr val="0000FF"/>
                </a:solidFill>
                <a:latin typeface="Times New Roman" charset="0"/>
              </a:rPr>
              <a:t>2DF survey</a:t>
            </a: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295400" y="609600"/>
            <a:ext cx="17668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rgbClr val="0000FF"/>
                </a:solidFill>
                <a:latin typeface="Times New Roman" charset="0"/>
              </a:rPr>
              <a:t>Sloan survey</a:t>
            </a:r>
          </a:p>
        </p:txBody>
      </p:sp>
      <p:sp>
        <p:nvSpPr>
          <p:cNvPr id="11" name="AutoShape 13"/>
          <p:cNvSpPr>
            <a:spLocks noChangeArrowheads="1"/>
          </p:cNvSpPr>
          <p:nvPr/>
        </p:nvSpPr>
        <p:spPr bwMode="auto">
          <a:xfrm rot="10800000">
            <a:off x="6629400" y="2895600"/>
            <a:ext cx="442913" cy="333375"/>
          </a:xfrm>
          <a:prstGeom prst="rightArrow">
            <a:avLst>
              <a:gd name="adj1" fmla="val 50000"/>
              <a:gd name="adj2" fmla="val 33214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AutoShape 14"/>
          <p:cNvSpPr>
            <a:spLocks noChangeArrowheads="1"/>
          </p:cNvSpPr>
          <p:nvPr/>
        </p:nvSpPr>
        <p:spPr bwMode="auto">
          <a:xfrm rot="10800000">
            <a:off x="1600200" y="3124200"/>
            <a:ext cx="457200" cy="409575"/>
          </a:xfrm>
          <a:prstGeom prst="leftArrow">
            <a:avLst>
              <a:gd name="adj1" fmla="val 50000"/>
              <a:gd name="adj2" fmla="val 2790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AutoShape 15"/>
          <p:cNvSpPr>
            <a:spLocks noChangeArrowheads="1"/>
          </p:cNvSpPr>
          <p:nvPr/>
        </p:nvSpPr>
        <p:spPr bwMode="auto">
          <a:xfrm rot="2100000">
            <a:off x="2057400" y="1981200"/>
            <a:ext cx="1524000" cy="3048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AutoShape 16"/>
          <p:cNvSpPr>
            <a:spLocks noChangeArrowheads="1"/>
          </p:cNvSpPr>
          <p:nvPr/>
        </p:nvSpPr>
        <p:spPr bwMode="auto">
          <a:xfrm rot="2700000">
            <a:off x="2895600" y="990600"/>
            <a:ext cx="765175" cy="307975"/>
          </a:xfrm>
          <a:prstGeom prst="rightArrow">
            <a:avLst>
              <a:gd name="adj1" fmla="val 50000"/>
              <a:gd name="adj2" fmla="val 62113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 rot="12900000">
            <a:off x="5105400" y="4648200"/>
            <a:ext cx="1524000" cy="304800"/>
          </a:xfrm>
          <a:prstGeom prst="rightArrow">
            <a:avLst>
              <a:gd name="adj1" fmla="val 50000"/>
              <a:gd name="adj2" fmla="val 125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AutoShape 18"/>
          <p:cNvSpPr>
            <a:spLocks noChangeArrowheads="1"/>
          </p:cNvSpPr>
          <p:nvPr/>
        </p:nvSpPr>
        <p:spPr bwMode="auto">
          <a:xfrm rot="13500000">
            <a:off x="5257800" y="5638800"/>
            <a:ext cx="765175" cy="307975"/>
          </a:xfrm>
          <a:prstGeom prst="rightArrow">
            <a:avLst>
              <a:gd name="adj1" fmla="val 50000"/>
              <a:gd name="adj2" fmla="val 6211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98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685800" y="6019800"/>
            <a:ext cx="7848600" cy="544513"/>
          </a:xfrm>
          <a:prstGeom prst="rect">
            <a:avLst/>
          </a:pr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charset="0"/>
              <a:buNone/>
            </a:pPr>
            <a:r>
              <a:rPr lang="en-US" sz="2800">
                <a:latin typeface="Times New Roman" charset="0"/>
                <a:cs typeface="Times New Roman" charset="0"/>
              </a:rPr>
              <a:t> </a:t>
            </a:r>
            <a:r>
              <a:rPr lang="en-US" sz="2800">
                <a:latin typeface="Times New Roman" charset="0"/>
              </a:rPr>
              <a:t>Galaxy Evolution-Black Hole Growth are connected</a:t>
            </a:r>
          </a:p>
        </p:txBody>
      </p:sp>
      <p:sp>
        <p:nvSpPr>
          <p:cNvPr id="3" name="Slide Number Placeholder 7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/>
            <a:fld id="{FB1156B3-1776-7145-8B14-059EF8BCF510}" type="slidenum">
              <a:rPr lang="en-US" sz="1200">
                <a:solidFill>
                  <a:srgbClr val="898989"/>
                </a:solidFill>
                <a:latin typeface="Calibri" charset="0"/>
              </a:rPr>
              <a:pPr algn="r"/>
              <a:t>5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350" y="533400"/>
            <a:ext cx="4708525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4343400" y="5334000"/>
            <a:ext cx="12398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Symbol" charset="0"/>
              </a:rPr>
              <a:t>s </a:t>
            </a:r>
            <a:r>
              <a:rPr lang="en-US" sz="2400">
                <a:latin typeface="Times New Roman" charset="0"/>
              </a:rPr>
              <a:t>(km/s)</a:t>
            </a: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 rot="16200000">
            <a:off x="846931" y="2658269"/>
            <a:ext cx="25733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charset="0"/>
              </a:rPr>
              <a:t>M</a:t>
            </a:r>
            <a:r>
              <a:rPr lang="en-US" sz="2400" baseline="-25000">
                <a:latin typeface="Times New Roman" charset="0"/>
              </a:rPr>
              <a:t>BH </a:t>
            </a:r>
            <a:r>
              <a:rPr lang="en-US" sz="2400">
                <a:latin typeface="Times New Roman" charset="0"/>
              </a:rPr>
              <a:t>(Solar masses)</a:t>
            </a: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533400" y="838200"/>
            <a:ext cx="203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rgbClr val="FF0000"/>
                </a:solidFill>
                <a:latin typeface="Calibri" charset="0"/>
              </a:rPr>
              <a:t>Gultekin et al. 2009</a:t>
            </a: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3352800" y="-100013"/>
            <a:ext cx="2682875" cy="64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>
                <a:latin typeface="Times New Roman" charset="0"/>
              </a:rPr>
              <a:t>M-</a:t>
            </a:r>
            <a:r>
              <a:rPr lang="en-US" sz="3600" b="1">
                <a:latin typeface="Symbol" charset="0"/>
              </a:rPr>
              <a:t>s </a:t>
            </a:r>
            <a:r>
              <a:rPr lang="en-US" sz="3600" b="1">
                <a:latin typeface="Times New Roman" charset="0"/>
              </a:rPr>
              <a:t>relation</a:t>
            </a:r>
          </a:p>
        </p:txBody>
      </p:sp>
    </p:spTree>
    <p:extLst>
      <p:ext uri="{BB962C8B-B14F-4D97-AF65-F5344CB8AC3E}">
        <p14:creationId xmlns:p14="http://schemas.microsoft.com/office/powerpoint/2010/main" val="2741227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609600" y="0"/>
            <a:ext cx="77835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charset="0"/>
              </a:rPr>
              <a:t>How are AGN connected to large scale structure ?</a:t>
            </a:r>
          </a:p>
        </p:txBody>
      </p:sp>
      <p:pic>
        <p:nvPicPr>
          <p:cNvPr id="3" name="Picture 7" descr="ColinDe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" y="519113"/>
            <a:ext cx="1385888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8"/>
          <p:cNvSpPr txBox="1">
            <a:spLocks noChangeArrowheads="1"/>
          </p:cNvSpPr>
          <p:nvPr/>
        </p:nvSpPr>
        <p:spPr bwMode="auto">
          <a:xfrm>
            <a:off x="304800" y="2438400"/>
            <a:ext cx="15494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600">
                <a:latin typeface="Times New Roman" charset="0"/>
                <a:cs typeface="Times New Roman" charset="0"/>
              </a:rPr>
              <a:t>  C. DeGraf </a:t>
            </a:r>
          </a:p>
          <a:p>
            <a:pPr>
              <a:buFont typeface="Wingdings" charset="0"/>
              <a:buNone/>
            </a:pPr>
            <a:r>
              <a:rPr lang="en-US" sz="160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(Racah Institute)</a:t>
            </a:r>
          </a:p>
          <a:p>
            <a:endParaRPr lang="en-US" sz="1600"/>
          </a:p>
        </p:txBody>
      </p:sp>
      <p:pic>
        <p:nvPicPr>
          <p:cNvPr id="5" name="Picture 10" descr="DiMatte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2237" y="519113"/>
            <a:ext cx="127317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522415" y="2362200"/>
            <a:ext cx="1241425" cy="88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600" dirty="0">
                <a:latin typeface="Times New Roman" charset="0"/>
                <a:cs typeface="Times New Roman" charset="0"/>
              </a:rPr>
              <a:t>T. </a:t>
            </a:r>
            <a:r>
              <a:rPr lang="en-US" sz="1600" dirty="0" err="1">
                <a:latin typeface="Times New Roman" charset="0"/>
                <a:cs typeface="Times New Roman" charset="0"/>
              </a:rPr>
              <a:t>DiMatteo</a:t>
            </a:r>
            <a:r>
              <a:rPr lang="en-US" sz="1600" dirty="0">
                <a:latin typeface="Times New Roman" charset="0"/>
                <a:cs typeface="Times New Roman" charset="0"/>
              </a:rPr>
              <a:t> </a:t>
            </a:r>
          </a:p>
          <a:p>
            <a:pPr>
              <a:buFont typeface="Wingdings" charset="0"/>
              <a:buNone/>
            </a:pPr>
            <a:r>
              <a:rPr lang="en-US" sz="1600" dirty="0">
                <a:latin typeface="Times New Roman" charset="0"/>
                <a:cs typeface="Times New Roman" charset="0"/>
              </a:rPr>
              <a:t>     </a:t>
            </a:r>
            <a:r>
              <a:rPr lang="en-US" sz="16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(CMU)</a:t>
            </a:r>
            <a:r>
              <a:rPr lang="en-US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 </a:t>
            </a:r>
          </a:p>
          <a:p>
            <a:endParaRPr lang="en-US" dirty="0"/>
          </a:p>
        </p:txBody>
      </p:sp>
      <p:pic>
        <p:nvPicPr>
          <p:cNvPr id="7" name="Picture 12" descr="hicko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770" y="519113"/>
            <a:ext cx="154146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14"/>
          <p:cNvSpPr>
            <a:spLocks noChangeArrowheads="1"/>
          </p:cNvSpPr>
          <p:nvPr/>
        </p:nvSpPr>
        <p:spPr bwMode="auto">
          <a:xfrm>
            <a:off x="4440237" y="2385036"/>
            <a:ext cx="12033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600" dirty="0">
                <a:latin typeface="Times New Roman" charset="0"/>
                <a:cs typeface="Times New Roman" charset="0"/>
              </a:rPr>
              <a:t>R. </a:t>
            </a:r>
            <a:r>
              <a:rPr lang="en-US" sz="1600" dirty="0" err="1">
                <a:latin typeface="Times New Roman" charset="0"/>
                <a:cs typeface="Times New Roman" charset="0"/>
              </a:rPr>
              <a:t>Hickox</a:t>
            </a:r>
            <a:r>
              <a:rPr lang="en-US" sz="1600" dirty="0">
                <a:latin typeface="Times New Roman" charset="0"/>
                <a:cs typeface="Times New Roman" charset="0"/>
              </a:rPr>
              <a:t> </a:t>
            </a:r>
          </a:p>
          <a:p>
            <a:pPr>
              <a:buFont typeface="Wingdings" charset="0"/>
              <a:buNone/>
            </a:pPr>
            <a:r>
              <a:rPr lang="en-US" sz="16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(Dartmouth)</a:t>
            </a:r>
          </a:p>
        </p:txBody>
      </p:sp>
      <p:pic>
        <p:nvPicPr>
          <p:cNvPr id="9" name="Picture 15" descr="zz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088" y="533400"/>
            <a:ext cx="132715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6542088" y="2473569"/>
            <a:ext cx="9794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600" dirty="0">
                <a:latin typeface="Times New Roman" charset="0"/>
                <a:cs typeface="Times New Roman" charset="0"/>
              </a:rPr>
              <a:t>Z. </a:t>
            </a:r>
            <a:r>
              <a:rPr lang="en-US" sz="1600" dirty="0" err="1">
                <a:latin typeface="Times New Roman" charset="0"/>
                <a:cs typeface="Times New Roman" charset="0"/>
              </a:rPr>
              <a:t>Zheng</a:t>
            </a:r>
            <a:r>
              <a:rPr lang="en-US" sz="1600" dirty="0">
                <a:latin typeface="Times New Roman" charset="0"/>
                <a:cs typeface="Times New Roman" charset="0"/>
              </a:rPr>
              <a:t> </a:t>
            </a:r>
          </a:p>
          <a:p>
            <a:pPr>
              <a:buFont typeface="Wingdings" charset="0"/>
              <a:buNone/>
            </a:pPr>
            <a:r>
              <a:rPr lang="en-US" sz="16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(Utah)</a:t>
            </a:r>
          </a:p>
        </p:txBody>
      </p:sp>
      <p:pic>
        <p:nvPicPr>
          <p:cNvPr id="11" name="Picture 19" descr="daisuk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124200"/>
            <a:ext cx="1512888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0" descr="myers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1770" y="3124200"/>
            <a:ext cx="167005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22"/>
          <p:cNvSpPr>
            <a:spLocks noChangeArrowheads="1"/>
          </p:cNvSpPr>
          <p:nvPr/>
        </p:nvSpPr>
        <p:spPr bwMode="auto">
          <a:xfrm>
            <a:off x="4399938" y="5091723"/>
            <a:ext cx="19399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dirty="0">
                <a:latin typeface="Times New Roman" charset="0"/>
                <a:cs typeface="Times New Roman" charset="0"/>
              </a:rPr>
              <a:t>A. Myers</a:t>
            </a:r>
            <a:r>
              <a:rPr lang="en-US" sz="2000" dirty="0">
                <a:latin typeface="Times New Roman" charset="0"/>
                <a:cs typeface="Times New Roman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(Wyoming)</a:t>
            </a:r>
          </a:p>
        </p:txBody>
      </p:sp>
      <p:sp>
        <p:nvSpPr>
          <p:cNvPr id="14" name="Rectangle 24"/>
          <p:cNvSpPr>
            <a:spLocks noChangeArrowheads="1"/>
          </p:cNvSpPr>
          <p:nvPr/>
        </p:nvSpPr>
        <p:spPr bwMode="auto">
          <a:xfrm>
            <a:off x="381000" y="5170532"/>
            <a:ext cx="15271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dirty="0">
                <a:latin typeface="Times New Roman" charset="0"/>
                <a:cs typeface="Times New Roman" charset="0"/>
              </a:rPr>
              <a:t>D. Nagai</a:t>
            </a:r>
            <a:r>
              <a:rPr lang="en-US" sz="2000" dirty="0">
                <a:latin typeface="Times New Roman" charset="0"/>
                <a:cs typeface="Times New Roman" charset="0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(Yale)</a:t>
            </a:r>
          </a:p>
        </p:txBody>
      </p:sp>
      <p:sp>
        <p:nvSpPr>
          <p:cNvPr id="15" name="Rectangle 25"/>
          <p:cNvSpPr>
            <a:spLocks noChangeArrowheads="1"/>
          </p:cNvSpPr>
          <p:nvPr/>
        </p:nvSpPr>
        <p:spPr bwMode="auto">
          <a:xfrm>
            <a:off x="1925637" y="5130295"/>
            <a:ext cx="2514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b="1" dirty="0">
                <a:latin typeface="Times New Roman" charset="0"/>
              </a:rPr>
              <a:t>J. Richardson</a:t>
            </a:r>
            <a:r>
              <a:rPr lang="en-US" dirty="0">
                <a:latin typeface="Times New Roman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New Roman" charset="0"/>
              </a:rPr>
              <a:t>(Chicago)</a:t>
            </a:r>
          </a:p>
        </p:txBody>
      </p:sp>
      <p:pic>
        <p:nvPicPr>
          <p:cNvPr id="16" name="Picture 26" descr="jr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000" y="3060988"/>
            <a:ext cx="1474412" cy="2109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8" descr="yshen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49" y="3124200"/>
            <a:ext cx="1501775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29"/>
          <p:cNvSpPr>
            <a:spLocks noChangeArrowheads="1"/>
          </p:cNvSpPr>
          <p:nvPr/>
        </p:nvSpPr>
        <p:spPr bwMode="auto">
          <a:xfrm>
            <a:off x="6542088" y="5233744"/>
            <a:ext cx="10556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1600" dirty="0">
                <a:latin typeface="Times New Roman" charset="0"/>
                <a:cs typeface="Times New Roman" charset="0"/>
              </a:rPr>
              <a:t>Y. </a:t>
            </a:r>
            <a:r>
              <a:rPr lang="en-US" sz="1600" dirty="0" err="1">
                <a:latin typeface="Times New Roman" charset="0"/>
                <a:cs typeface="Times New Roman" charset="0"/>
              </a:rPr>
              <a:t>Shen</a:t>
            </a:r>
            <a:r>
              <a:rPr lang="en-US" sz="1600" dirty="0">
                <a:latin typeface="Times New Roman" charset="0"/>
                <a:cs typeface="Times New Roman" charset="0"/>
              </a:rPr>
              <a:t> </a:t>
            </a:r>
          </a:p>
          <a:p>
            <a:pPr>
              <a:buFont typeface="Wingdings" charset="0"/>
              <a:buNone/>
            </a:pPr>
            <a:r>
              <a:rPr lang="en-US" sz="1600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(Carnegie)</a:t>
            </a:r>
          </a:p>
        </p:txBody>
      </p:sp>
      <p:sp>
        <p:nvSpPr>
          <p:cNvPr id="19" name="Rectangle 31"/>
          <p:cNvSpPr>
            <a:spLocks noChangeArrowheads="1"/>
          </p:cNvSpPr>
          <p:nvPr/>
        </p:nvSpPr>
        <p:spPr bwMode="auto">
          <a:xfrm>
            <a:off x="381000" y="6019800"/>
            <a:ext cx="8159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None/>
            </a:pPr>
            <a:r>
              <a:rPr lang="en-US" sz="2400" b="1" dirty="0">
                <a:solidFill>
                  <a:srgbClr val="FF0000"/>
                </a:solidFill>
                <a:latin typeface="Times New Roman" charset="0"/>
                <a:cs typeface="Times New Roman" charset="0"/>
              </a:rPr>
              <a:t>The Host Halos of AGN using Halo Occupation Distribution  </a:t>
            </a:r>
          </a:p>
        </p:txBody>
      </p:sp>
    </p:spTree>
    <p:extLst>
      <p:ext uri="{BB962C8B-B14F-4D97-AF65-F5344CB8AC3E}">
        <p14:creationId xmlns:p14="http://schemas.microsoft.com/office/powerpoint/2010/main" val="16332791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895600" y="0"/>
            <a:ext cx="28649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b="1" dirty="0">
                <a:latin typeface="Times New Roman" charset="0"/>
              </a:rPr>
              <a:t>Key </a:t>
            </a:r>
            <a:r>
              <a:rPr lang="en-US" sz="3600" b="1" dirty="0" smtClean="0">
                <a:latin typeface="Times New Roman" charset="0"/>
              </a:rPr>
              <a:t>Question</a:t>
            </a:r>
            <a:endParaRPr lang="en-US" sz="3600" b="1" dirty="0">
              <a:latin typeface="Times New Roman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609600" y="990600"/>
            <a:ext cx="81391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 smtClean="0">
                <a:latin typeface="Times New Roman" charset="0"/>
              </a:rPr>
              <a:t>How </a:t>
            </a:r>
            <a:r>
              <a:rPr lang="en-US" sz="2800" b="1" dirty="0">
                <a:latin typeface="Times New Roman" charset="0"/>
              </a:rPr>
              <a:t>are AGN connected to large scale structure ?</a:t>
            </a:r>
          </a:p>
        </p:txBody>
      </p:sp>
      <p:sp>
        <p:nvSpPr>
          <p:cNvPr id="4" name="AutoShape 7"/>
          <p:cNvSpPr>
            <a:spLocks noChangeArrowheads="1"/>
          </p:cNvSpPr>
          <p:nvPr/>
        </p:nvSpPr>
        <p:spPr bwMode="auto">
          <a:xfrm>
            <a:off x="457200" y="762000"/>
            <a:ext cx="8458200" cy="3176576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3352800" y="1509713"/>
            <a:ext cx="1885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r>
              <a:rPr lang="en-US" sz="3600" b="1" dirty="0">
                <a:latin typeface="Times New Roman" charset="0"/>
                <a:cs typeface="Times New Roman" charset="0"/>
              </a:rPr>
              <a:t> Outline </a:t>
            </a: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609600" y="2151063"/>
            <a:ext cx="8144311" cy="156966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buFont typeface="Wingdings" charset="0"/>
              <a:buChar char="v"/>
            </a:pPr>
            <a:r>
              <a:rPr lang="en-US" sz="2400" dirty="0">
                <a:latin typeface="Times New Roman" charset="0"/>
              </a:rPr>
              <a:t>AGN in cosmological simulations</a:t>
            </a:r>
          </a:p>
          <a:p>
            <a:pPr>
              <a:buFont typeface="Wingdings" charset="0"/>
              <a:buChar char="v"/>
            </a:pPr>
            <a:r>
              <a:rPr lang="en-US" sz="2400" dirty="0">
                <a:latin typeface="Times New Roman" charset="0"/>
                <a:cs typeface="Times New Roman" charset="0"/>
              </a:rPr>
              <a:t>The Host Dark Matter Halos of AGN using Halo Occupation Distribution (HOD</a:t>
            </a:r>
            <a:r>
              <a:rPr lang="en-US" sz="2400" dirty="0" smtClean="0">
                <a:latin typeface="Times New Roman" charset="0"/>
                <a:cs typeface="Times New Roman" charset="0"/>
              </a:rPr>
              <a:t>)</a:t>
            </a:r>
            <a:endParaRPr lang="en-US" sz="2400" dirty="0">
              <a:latin typeface="Times New Roman" charset="0"/>
            </a:endParaRPr>
          </a:p>
          <a:p>
            <a:pPr>
              <a:buFont typeface="Wingdings" charset="0"/>
              <a:buChar char="v"/>
            </a:pPr>
            <a:r>
              <a:rPr lang="en-US" sz="2400" dirty="0">
                <a:latin typeface="Times New Roman" charset="0"/>
              </a:rPr>
              <a:t>Summary and Future directions </a:t>
            </a:r>
          </a:p>
        </p:txBody>
      </p:sp>
    </p:spTree>
    <p:extLst>
      <p:ext uri="{BB962C8B-B14F-4D97-AF65-F5344CB8AC3E}">
        <p14:creationId xmlns:p14="http://schemas.microsoft.com/office/powerpoint/2010/main" val="2229033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185738" y="228600"/>
            <a:ext cx="895826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Font typeface="Wingdings" charset="0"/>
              <a:buNone/>
            </a:pPr>
            <a:r>
              <a:rPr lang="en-US" sz="2800" b="1">
                <a:solidFill>
                  <a:schemeClr val="bg1"/>
                </a:solidFill>
                <a:latin typeface="Times New Roman" charset="0"/>
              </a:rPr>
              <a:t>Cosmological Simulation (</a:t>
            </a:r>
            <a:r>
              <a:rPr lang="en-US" sz="2800">
                <a:solidFill>
                  <a:schemeClr val="bg1"/>
                </a:solidFill>
                <a:latin typeface="Times New Roman" charset="0"/>
              </a:rPr>
              <a:t>Dark Matter + Galaxies+ SMBH)</a:t>
            </a:r>
            <a:endParaRPr lang="en-US" sz="2800" b="1">
              <a:solidFill>
                <a:schemeClr val="bg1"/>
              </a:solidFill>
              <a:latin typeface="Times New Roman" charset="0"/>
            </a:endParaRPr>
          </a:p>
        </p:txBody>
      </p:sp>
      <p:pic>
        <p:nvPicPr>
          <p:cNvPr id="3" name="Picture 5" descr="t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38200"/>
            <a:ext cx="4953000" cy="3714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304800" y="3633788"/>
            <a:ext cx="15192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accent1"/>
                </a:solidFill>
                <a:latin typeface="Times New Roman" charset="0"/>
              </a:rPr>
              <a:t>DM (blue)</a:t>
            </a:r>
          </a:p>
          <a:p>
            <a:r>
              <a:rPr lang="en-US">
                <a:solidFill>
                  <a:schemeClr val="bg1"/>
                </a:solidFill>
                <a:latin typeface="Times New Roman" charset="0"/>
              </a:rPr>
              <a:t>+ </a:t>
            </a:r>
            <a:r>
              <a:rPr lang="en-US">
                <a:solidFill>
                  <a:srgbClr val="FF0000"/>
                </a:solidFill>
                <a:latin typeface="Times New Roman" charset="0"/>
              </a:rPr>
              <a:t>SMBH (red)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209800" y="1066800"/>
            <a:ext cx="3371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FF0000"/>
                </a:solidFill>
                <a:latin typeface="Bookman Old Style" charset="0"/>
              </a:rPr>
              <a:t>Simulation data: Tiziana DiMatteo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152400" y="4876800"/>
            <a:ext cx="8797925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Font typeface="Wingdings" charset="0"/>
              <a:buChar char="v"/>
            </a:pPr>
            <a:r>
              <a:rPr lang="en-US" sz="2000">
                <a:solidFill>
                  <a:schemeClr val="bg1"/>
                </a:solidFill>
                <a:latin typeface="Times New Roman" charset="0"/>
              </a:rPr>
              <a:t>Black holes have an initial mass function and they grow via accretion and merging</a:t>
            </a:r>
          </a:p>
          <a:p>
            <a:pPr>
              <a:buClr>
                <a:schemeClr val="bg1"/>
              </a:buClr>
              <a:buFont typeface="Wingdings" charset="0"/>
              <a:buChar char="v"/>
            </a:pPr>
            <a:r>
              <a:rPr lang="en-US" sz="2000">
                <a:solidFill>
                  <a:schemeClr val="bg1"/>
                </a:solidFill>
                <a:latin typeface="Times New Roman" charset="0"/>
              </a:rPr>
              <a:t>Extract distribution of SMBH with respect to dark matter halos: </a:t>
            </a:r>
            <a:r>
              <a:rPr lang="en-US" sz="2000">
                <a:solidFill>
                  <a:srgbClr val="FF0000"/>
                </a:solidFill>
                <a:latin typeface="Times New Roman" charset="0"/>
              </a:rPr>
              <a:t>HOD</a:t>
            </a:r>
          </a:p>
          <a:p>
            <a:pPr>
              <a:buClr>
                <a:schemeClr val="bg1"/>
              </a:buClr>
              <a:buFont typeface="Wingdings" charset="0"/>
              <a:buChar char="v"/>
            </a:pPr>
            <a:r>
              <a:rPr lang="en-US" sz="2000">
                <a:solidFill>
                  <a:schemeClr val="bg1"/>
                </a:solidFill>
                <a:latin typeface="Times New Roman" charset="0"/>
              </a:rPr>
              <a:t>Compare them with multi-wavelength observations</a:t>
            </a:r>
          </a:p>
          <a:p>
            <a:pPr>
              <a:buClr>
                <a:schemeClr val="bg1"/>
              </a:buClr>
              <a:buFont typeface="Wingdings" charset="0"/>
              <a:buChar char="v"/>
            </a:pPr>
            <a:r>
              <a:rPr lang="en-US" sz="2000">
                <a:solidFill>
                  <a:schemeClr val="bg1"/>
                </a:solidFill>
                <a:latin typeface="Times New Roman" charset="0"/>
              </a:rPr>
              <a:t>More than a billion particle in the simulation</a:t>
            </a:r>
          </a:p>
          <a:p>
            <a:pPr>
              <a:buClr>
                <a:schemeClr val="tx1"/>
              </a:buClr>
              <a:buFont typeface="Wingdings" charset="0"/>
              <a:buChar char="v"/>
            </a:pPr>
            <a:endParaRPr lang="en-US" sz="2000">
              <a:solidFill>
                <a:schemeClr val="bg1"/>
              </a:solidFill>
              <a:latin typeface="Times New Roman" charset="0"/>
            </a:endParaRPr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152400" y="4724400"/>
            <a:ext cx="8839200" cy="1524000"/>
          </a:xfrm>
          <a:prstGeom prst="roundRect">
            <a:avLst>
              <a:gd name="adj" fmla="val 16667"/>
            </a:avLst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0064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7264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800" b="1" dirty="0">
                <a:latin typeface="Times New Roman" charset="0"/>
              </a:rPr>
              <a:t>How do we know about host dark matter halos of AGN?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58" y="1066800"/>
            <a:ext cx="3621741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" name="Text Box 7"/>
          <p:cNvSpPr txBox="1">
            <a:spLocks noChangeArrowheads="1"/>
          </p:cNvSpPr>
          <p:nvPr/>
        </p:nvSpPr>
        <p:spPr bwMode="auto">
          <a:xfrm rot="16200000">
            <a:off x="-1518708" y="2314545"/>
            <a:ext cx="400890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charset="0"/>
              </a:rPr>
              <a:t>Projected 2 </a:t>
            </a:r>
            <a:r>
              <a:rPr lang="en-US" sz="2000" dirty="0" err="1">
                <a:latin typeface="Times New Roman" charset="0"/>
              </a:rPr>
              <a:t>pt</a:t>
            </a:r>
            <a:r>
              <a:rPr lang="en-US" sz="2000" dirty="0">
                <a:latin typeface="Times New Roman" charset="0"/>
              </a:rPr>
              <a:t> correlation function</a:t>
            </a:r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381000" y="5105400"/>
            <a:ext cx="8458200" cy="120032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 typeface="Wingdings" charset="0"/>
              <a:buChar char="v"/>
            </a:pPr>
            <a:r>
              <a:rPr lang="en-US" sz="2400" dirty="0">
                <a:latin typeface="Times New Roman" charset="0"/>
              </a:rPr>
              <a:t>Excess Probability of having number of black hole pairs at a given spatial scale over a random distribution  </a:t>
            </a:r>
          </a:p>
          <a:p>
            <a:pPr>
              <a:buFont typeface="Wingdings" charset="0"/>
              <a:buChar char="v"/>
            </a:pPr>
            <a:r>
              <a:rPr lang="en-US" sz="2400" dirty="0">
                <a:latin typeface="Times New Roman" charset="0"/>
              </a:rPr>
              <a:t>More clustering strength implies </a:t>
            </a:r>
            <a:r>
              <a:rPr lang="en-US" sz="2400" dirty="0" smtClean="0">
                <a:latin typeface="Times New Roman" charset="0"/>
              </a:rPr>
              <a:t>massive host </a:t>
            </a:r>
            <a:r>
              <a:rPr lang="en-US" sz="2400" dirty="0">
                <a:latin typeface="Times New Roman" charset="0"/>
              </a:rPr>
              <a:t>dark matter halos 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2438400" y="1676400"/>
            <a:ext cx="13271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                  </a:t>
            </a:r>
          </a:p>
        </p:txBody>
      </p:sp>
      <p:pic>
        <p:nvPicPr>
          <p:cNvPr id="7" name="Picture 11" descr="http://cosmicweb.uchicago.edu/images/bnr064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295400"/>
            <a:ext cx="4114800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Oval 12"/>
          <p:cNvSpPr>
            <a:spLocks noChangeArrowheads="1"/>
          </p:cNvSpPr>
          <p:nvPr/>
        </p:nvSpPr>
        <p:spPr bwMode="auto">
          <a:xfrm>
            <a:off x="7239000" y="2514600"/>
            <a:ext cx="533400" cy="5334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13"/>
          <p:cNvSpPr>
            <a:spLocks noChangeArrowheads="1"/>
          </p:cNvSpPr>
          <p:nvPr/>
        </p:nvSpPr>
        <p:spPr bwMode="auto">
          <a:xfrm rot="5122006">
            <a:off x="5224462" y="1023938"/>
            <a:ext cx="295275" cy="3886200"/>
          </a:xfrm>
          <a:prstGeom prst="upArrow">
            <a:avLst>
              <a:gd name="adj1" fmla="val 50000"/>
              <a:gd name="adj2" fmla="val 329032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14"/>
          <p:cNvSpPr>
            <a:spLocks noChangeArrowheads="1"/>
          </p:cNvSpPr>
          <p:nvPr/>
        </p:nvSpPr>
        <p:spPr bwMode="auto">
          <a:xfrm rot="21450064">
            <a:off x="3810000" y="3505200"/>
            <a:ext cx="3352800" cy="266700"/>
          </a:xfrm>
          <a:prstGeom prst="rightArrow">
            <a:avLst>
              <a:gd name="adj1" fmla="val 50000"/>
              <a:gd name="adj2" fmla="val 314286"/>
            </a:avLst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7315200" y="3352800"/>
            <a:ext cx="304800" cy="304800"/>
          </a:xfrm>
          <a:prstGeom prst="ellipse">
            <a:avLst/>
          </a:prstGeom>
          <a:noFill/>
          <a:ln w="2540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2514600" y="1219200"/>
            <a:ext cx="1073150" cy="36671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              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105400" y="13716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 </a:t>
            </a:r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5029200" y="1371600"/>
            <a:ext cx="685800" cy="36671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         </a:t>
            </a:r>
          </a:p>
        </p:txBody>
      </p:sp>
      <p:sp>
        <p:nvSpPr>
          <p:cNvPr id="15" name="Text Box 19"/>
          <p:cNvSpPr txBox="1">
            <a:spLocks noChangeArrowheads="1"/>
          </p:cNvSpPr>
          <p:nvPr/>
        </p:nvSpPr>
        <p:spPr bwMode="auto">
          <a:xfrm>
            <a:off x="685800" y="4343400"/>
            <a:ext cx="8610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3200" b="1">
                <a:latin typeface="Times New Roman" charset="0"/>
              </a:rPr>
              <a:t>                                      </a:t>
            </a:r>
            <a:r>
              <a:rPr lang="en-US" sz="2400" b="1">
                <a:latin typeface="Times New Roman" charset="0"/>
              </a:rPr>
              <a:t>Spatial Clustering of Black Holes 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2514600" y="1378348"/>
            <a:ext cx="17065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1" dirty="0" err="1">
                <a:solidFill>
                  <a:srgbClr val="FF0000"/>
                </a:solidFill>
                <a:latin typeface="Bookman Old Style" charset="0"/>
              </a:rPr>
              <a:t>Shen</a:t>
            </a:r>
            <a:r>
              <a:rPr lang="en-US" sz="1400" b="1" dirty="0">
                <a:solidFill>
                  <a:srgbClr val="FF0000"/>
                </a:solidFill>
                <a:latin typeface="Bookman Old Style" charset="0"/>
              </a:rPr>
              <a:t> et al. 2009</a:t>
            </a:r>
          </a:p>
        </p:txBody>
      </p:sp>
    </p:spTree>
    <p:extLst>
      <p:ext uri="{BB962C8B-B14F-4D97-AF65-F5344CB8AC3E}">
        <p14:creationId xmlns:p14="http://schemas.microsoft.com/office/powerpoint/2010/main" val="294867820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92</TotalTime>
  <Words>658</Words>
  <Application>Microsoft Macintosh PowerPoint</Application>
  <PresentationFormat>On-screen Show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Wyoming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ritaban chatterjee</dc:creator>
  <cp:lastModifiedBy>ritaban chatterjee</cp:lastModifiedBy>
  <cp:revision>16</cp:revision>
  <dcterms:created xsi:type="dcterms:W3CDTF">2015-10-11T17:49:21Z</dcterms:created>
  <dcterms:modified xsi:type="dcterms:W3CDTF">2015-10-14T08:52:23Z</dcterms:modified>
</cp:coreProperties>
</file>