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3004800" cy="9753600"/>
  <p:notesSz cx="6858000" cy="9144000"/>
  <p:defaultTextStyle>
    <a:lvl1pPr defTabSz="457200">
      <a:defRPr sz="1200">
        <a:latin typeface="Helvetica"/>
        <a:ea typeface="Helvetica"/>
        <a:cs typeface="Helvetica"/>
        <a:sym typeface="Helvetica"/>
      </a:defRPr>
    </a:lvl1pPr>
    <a:lvl2pPr indent="228600" defTabSz="457200">
      <a:defRPr sz="1200">
        <a:latin typeface="Helvetica"/>
        <a:ea typeface="Helvetica"/>
        <a:cs typeface="Helvetica"/>
        <a:sym typeface="Helvetica"/>
      </a:defRPr>
    </a:lvl2pPr>
    <a:lvl3pPr indent="457200" defTabSz="457200">
      <a:defRPr sz="1200">
        <a:latin typeface="Helvetica"/>
        <a:ea typeface="Helvetica"/>
        <a:cs typeface="Helvetica"/>
        <a:sym typeface="Helvetica"/>
      </a:defRPr>
    </a:lvl3pPr>
    <a:lvl4pPr indent="685800" defTabSz="457200">
      <a:defRPr sz="1200">
        <a:latin typeface="Helvetica"/>
        <a:ea typeface="Helvetica"/>
        <a:cs typeface="Helvetica"/>
        <a:sym typeface="Helvetica"/>
      </a:defRPr>
    </a:lvl4pPr>
    <a:lvl5pPr indent="914400" defTabSz="457200">
      <a:defRPr sz="1200">
        <a:latin typeface="Helvetica"/>
        <a:ea typeface="Helvetica"/>
        <a:cs typeface="Helvetica"/>
        <a:sym typeface="Helvetica"/>
      </a:defRPr>
    </a:lvl5pPr>
    <a:lvl6pPr indent="1143000" defTabSz="457200">
      <a:defRPr sz="1200">
        <a:latin typeface="Helvetica"/>
        <a:ea typeface="Helvetica"/>
        <a:cs typeface="Helvetica"/>
        <a:sym typeface="Helvetica"/>
      </a:defRPr>
    </a:lvl6pPr>
    <a:lvl7pPr indent="1371600" defTabSz="457200">
      <a:defRPr sz="1200">
        <a:latin typeface="Helvetica"/>
        <a:ea typeface="Helvetica"/>
        <a:cs typeface="Helvetica"/>
        <a:sym typeface="Helvetica"/>
      </a:defRPr>
    </a:lvl7pPr>
    <a:lvl8pPr indent="1600200" defTabSz="457200">
      <a:defRPr sz="1200">
        <a:latin typeface="Helvetica"/>
        <a:ea typeface="Helvetica"/>
        <a:cs typeface="Helvetica"/>
        <a:sym typeface="Helvetica"/>
      </a:defRPr>
    </a:lvl8pPr>
    <a:lvl9pPr indent="1828800" defTabSz="457200">
      <a:defRPr sz="1200">
        <a:latin typeface="Helvetica"/>
        <a:ea typeface="Helvetica"/>
        <a:cs typeface="Helvetica"/>
        <a:sym typeface="Helvetica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00882B"/>
          </a:solidFill>
        </a:fill>
      </a:tcStyle>
    </a:firstRow>
  </a:tblStyle>
  <a:tblStyle styleId="{EEE7283C-3CF3-47DC-8721-378D4A62B228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8F44A2F1-9E1F-4B54-A3A2-5F16C0AD49E2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Ref idx="maj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firstCol>
    <a:lastRow>
      <a:tcTxStyle b="off" i="off">
        <a:fontRef idx="maj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lastRow>
    <a:firstRow>
      <a:tcTxStyle b="off" i="off">
        <a:fontRef idx="maj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firstRow>
  </a:tblStyle>
  <a:tblStyle styleId="{D51ADE6A-740E-44AE-83CC-AE7238B6C88D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28575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FFFFFF">
              <a:alpha val="35000"/>
            </a:srgb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28575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FFFFFF">
              <a:alpha val="35000"/>
            </a:srgbClr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28575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FFFFFF">
              <a:alpha val="35000"/>
            </a:srgb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42" d="100"/>
          <a:sy n="142" d="100"/>
        </p:scale>
        <p:origin x="-224" y="-96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0.png"/><Relationship Id="rId2" Type="http://schemas.openxmlformats.org/officeDocument/2006/relationships/package" Target="../embeddings/Microsoft_Excel_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3.jpeg"/><Relationship Id="rId2" Type="http://schemas.openxmlformats.org/officeDocument/2006/relationships/package" Target="../embeddings/Microsoft_Excel_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roundedCorners val="0"/>
  <c:style val="18"/>
  <c:chart>
    <c:title>
      <c:tx>
        <c:rich>
          <a:bodyPr rot="0"/>
          <a:lstStyle/>
          <a:p>
            <a:pPr lvl="0"/>
            <a:endParaRPr lang="en-US"/>
          </a:p>
        </c:rich>
      </c:tx>
      <c:layout/>
      <c:overlay val="1"/>
    </c:title>
    <c:autoTitleDeleted val="0"/>
    <c:view3D>
      <c:rotX val="-3"/>
      <c:hPercent val="70"/>
      <c:rotY val="0"/>
      <c:depthPercent val="30"/>
      <c:rAngAx val="0"/>
      <c:perspective val="30"/>
    </c:view3D>
    <c:floor>
      <c:thickness val="0"/>
      <c:spPr>
        <a:noFill/>
        <a:ln>
          <a:noFill/>
        </a:ln>
        <a:effectLst/>
      </c:spPr>
    </c:floor>
    <c:sideWall>
      <c:thickness val="0"/>
      <c:spPr>
        <a:noFill/>
        <a:ln>
          <a:noFill/>
        </a:ln>
        <a:effectLst/>
      </c:spPr>
    </c:sideWall>
    <c:backWall>
      <c:thickness val="0"/>
      <c:spPr>
        <a:noFill/>
        <a:ln>
          <a:noFill/>
        </a:ln>
        <a:effectLst/>
      </c:spPr>
    </c:backWall>
    <c:plotArea>
      <c:layout>
        <c:manualLayout>
          <c:layoutTarget val="inner"/>
          <c:xMode val="edge"/>
          <c:yMode val="edge"/>
          <c:x val="0.005"/>
          <c:y val="0.0493742"/>
          <c:w val="1.0"/>
          <c:h val="0.950626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Number of teachers in CERN teacher schools (1998 - 2014)</c:v>
                </c:pt>
              </c:strCache>
            </c:strRef>
          </c:tx>
          <c:spPr>
            <a:blipFill rotWithShape="1">
              <a:blip xmlns:r="http://schemas.openxmlformats.org/officeDocument/2006/relationships" r:embed="rId1"/>
              <a:srcRect/>
              <a:stretch>
                <a:fillRect/>
              </a:stretch>
            </a:blipFill>
            <a:ln w="12700" cap="flat">
              <a:noFill/>
              <a:miter lim="400000"/>
            </a:ln>
            <a:effectLst>
              <a:outerShdw blurRad="38100" dir="14826493" algn="tl">
                <a:srgbClr val="000000">
                  <a:alpha val="31806"/>
                </a:srgbClr>
              </a:outerShdw>
            </a:effectLst>
          </c:spPr>
          <c:invertIfNegative val="0"/>
          <c:pictureOptions>
            <c:pictureFormat val="stretch"/>
          </c:pictureOptions>
          <c:cat>
            <c:strRef>
              <c:f>Sheet1!$A$2:$A$18</c:f>
              <c:strCache>
                <c:ptCount val="17"/>
                <c:pt idx="0">
                  <c:v>1998</c:v>
                </c:pt>
                <c:pt idx="1">
                  <c:v>1999</c:v>
                </c:pt>
                <c:pt idx="2">
                  <c:v>2000</c:v>
                </c:pt>
                <c:pt idx="3">
                  <c:v>2001</c:v>
                </c:pt>
                <c:pt idx="4">
                  <c:v>2002</c:v>
                </c:pt>
                <c:pt idx="5">
                  <c:v>2003</c:v>
                </c:pt>
                <c:pt idx="6">
                  <c:v>2004</c:v>
                </c:pt>
                <c:pt idx="7">
                  <c:v>2005</c:v>
                </c:pt>
                <c:pt idx="8">
                  <c:v>2006</c:v>
                </c:pt>
                <c:pt idx="9">
                  <c:v>2007</c:v>
                </c:pt>
                <c:pt idx="10">
                  <c:v>2008</c:v>
                </c:pt>
                <c:pt idx="11">
                  <c:v>2009</c:v>
                </c:pt>
                <c:pt idx="12">
                  <c:v>2010</c:v>
                </c:pt>
                <c:pt idx="13">
                  <c:v>2011</c:v>
                </c:pt>
                <c:pt idx="14">
                  <c:v>2012</c:v>
                </c:pt>
                <c:pt idx="15">
                  <c:v>2013</c:v>
                </c:pt>
                <c:pt idx="16">
                  <c:v>2014</c:v>
                </c:pt>
              </c:strCache>
            </c:strRef>
          </c:cat>
          <c:val>
            <c:numRef>
              <c:f>Sheet1!$B$2:$B$18</c:f>
              <c:numCache>
                <c:formatCode>General</c:formatCode>
                <c:ptCount val="17"/>
                <c:pt idx="0">
                  <c:v>9.0</c:v>
                </c:pt>
                <c:pt idx="1">
                  <c:v>24.0</c:v>
                </c:pt>
                <c:pt idx="2">
                  <c:v>29.0</c:v>
                </c:pt>
                <c:pt idx="3">
                  <c:v>44.0</c:v>
                </c:pt>
                <c:pt idx="4">
                  <c:v>48.0</c:v>
                </c:pt>
                <c:pt idx="5">
                  <c:v>88.0</c:v>
                </c:pt>
                <c:pt idx="6">
                  <c:v>105.0</c:v>
                </c:pt>
                <c:pt idx="7">
                  <c:v>58.0</c:v>
                </c:pt>
                <c:pt idx="8">
                  <c:v>199.0</c:v>
                </c:pt>
                <c:pt idx="9">
                  <c:v>698.0</c:v>
                </c:pt>
                <c:pt idx="10">
                  <c:v>834.0</c:v>
                </c:pt>
                <c:pt idx="11">
                  <c:v>839.0</c:v>
                </c:pt>
                <c:pt idx="12">
                  <c:v>898.0</c:v>
                </c:pt>
                <c:pt idx="13">
                  <c:v>1098.0</c:v>
                </c:pt>
                <c:pt idx="14">
                  <c:v>1128.0</c:v>
                </c:pt>
                <c:pt idx="15">
                  <c:v>973.0</c:v>
                </c:pt>
                <c:pt idx="16">
                  <c:v>1198.0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0"/>
        <c:shape val="cylinder"/>
        <c:axId val="2110090296"/>
        <c:axId val="2110371912"/>
        <c:axId val="-2133174696"/>
      </c:bar3DChart>
      <c:catAx>
        <c:axId val="2110090296"/>
        <c:scaling>
          <c:orientation val="minMax"/>
        </c:scaling>
        <c:delete val="0"/>
        <c:axPos val="b"/>
        <c:numFmt formatCode="0" sourceLinked="0"/>
        <c:majorTickMark val="none"/>
        <c:minorTickMark val="none"/>
        <c:tickLblPos val="low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sz="1500" b="0" i="0" u="none" strike="noStrike">
                <a:solidFill>
                  <a:srgbClr val="C82506"/>
                </a:solidFill>
                <a:effectLst/>
                <a:latin typeface="Helvetica"/>
              </a:defRPr>
            </a:pPr>
            <a:endParaRPr lang="en-US"/>
          </a:p>
        </c:txPr>
        <c:crossAx val="2110371912"/>
        <c:crosses val="autoZero"/>
        <c:auto val="1"/>
        <c:lblAlgn val="ctr"/>
        <c:lblOffset val="100"/>
        <c:noMultiLvlLbl val="1"/>
      </c:catAx>
      <c:valAx>
        <c:axId val="2110371912"/>
        <c:scaling>
          <c:orientation val="minMax"/>
        </c:scaling>
        <c:delete val="0"/>
        <c:axPos val="l"/>
        <c:majorGridlines>
          <c:spPr>
            <a:ln w="3175" cap="flat">
              <a:solidFill>
                <a:srgbClr val="B8B8B8"/>
              </a:solidFill>
              <a:prstDash val="solid"/>
              <a:miter lim="400000"/>
            </a:ln>
          </c:spPr>
        </c:majorGridlines>
        <c:numFmt formatCode="0" sourceLinked="0"/>
        <c:majorTickMark val="none"/>
        <c:minorTickMark val="none"/>
        <c:tickLblPos val="nextTo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sz="1600" b="1" i="0" u="none" strike="noStrike">
                <a:solidFill>
                  <a:srgbClr val="0365C0"/>
                </a:solidFill>
                <a:effectLst/>
                <a:latin typeface="Helvetica"/>
              </a:defRPr>
            </a:pPr>
            <a:endParaRPr lang="en-US"/>
          </a:p>
        </c:txPr>
        <c:crossAx val="2110090296"/>
        <c:crosses val="autoZero"/>
        <c:crossBetween val="between"/>
        <c:majorUnit val="300.0"/>
        <c:minorUnit val="150.0"/>
      </c:valAx>
      <c:serAx>
        <c:axId val="-2133174696"/>
        <c:scaling>
          <c:orientation val="minMax"/>
        </c:scaling>
        <c:delete val="0"/>
        <c:axPos val="b"/>
        <c:majorTickMark val="out"/>
        <c:minorTickMark val="none"/>
        <c:tickLblPos val="none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/>
            <a:endParaRPr lang="en-US"/>
          </a:p>
        </c:txPr>
        <c:crossAx val="2110371912"/>
        <c:crosses val="autoZero"/>
        <c:tickLblSkip val="1"/>
      </c:serAx>
      <c:spPr>
        <a:noFill/>
        <a:ln w="12700" cap="flat">
          <a:noFill/>
          <a:miter lim="400000"/>
        </a:ln>
        <a:effectLst/>
      </c:spPr>
    </c:plotArea>
    <c:legend>
      <c:legendPos val="t"/>
      <c:layout>
        <c:manualLayout>
          <c:xMode val="edge"/>
          <c:yMode val="edge"/>
          <c:x val="0.0214861"/>
          <c:y val="0.005"/>
          <c:w val="0.894955"/>
          <c:h val="0.0629594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/>
        <a:lstStyle/>
        <a:p>
          <a:pPr lvl="0">
            <a:defRPr sz="1800" b="0" i="0" u="none" strike="noStrike">
              <a:solidFill>
                <a:srgbClr val="000000"/>
              </a:solidFill>
              <a:effectLst/>
              <a:latin typeface="Helvetica"/>
            </a:defRPr>
          </a:pPr>
          <a:endParaRPr lang="en-US"/>
        </a:p>
      </c:txPr>
    </c:legend>
    <c:plotVisOnly val="1"/>
    <c:dispBlanksAs val="gap"/>
    <c:showDLblsOverMax val="1"/>
  </c:chart>
  <c:spPr>
    <a:noFill/>
    <a:ln>
      <a:noFill/>
    </a:ln>
    <a:effectLst/>
  </c:sp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roundedCorners val="0"/>
  <c:style val="18"/>
  <c:chart>
    <c:title>
      <c:tx>
        <c:rich>
          <a:bodyPr rot="0"/>
          <a:lstStyle/>
          <a:p>
            <a:pPr lvl="0"/>
            <a:endParaRPr lang="en-US"/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0.157869"/>
          <c:y val="0.0344958"/>
          <c:w val="0.842131"/>
          <c:h val="0.90844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Visitors</c:v>
                </c:pt>
              </c:strCache>
            </c:strRef>
          </c:tx>
          <c:spPr>
            <a:gradFill flip="none" rotWithShape="1">
              <a:gsLst>
                <a:gs pos="0">
                  <a:srgbClr val="FFFFFF"/>
                </a:gs>
                <a:gs pos="100000">
                  <a:srgbClr val="499BC9"/>
                </a:gs>
              </a:gsLst>
              <a:lin ang="5400000" scaled="0"/>
            </a:gradFill>
            <a:ln w="12700" cap="flat">
              <a:solidFill>
                <a:srgbClr val="3D4A58">
                  <a:alpha val="85000"/>
                </a:srgbClr>
              </a:solidFill>
              <a:prstDash val="solid"/>
              <a:miter lim="400000"/>
            </a:ln>
            <a:effectLst>
              <a:outerShdw blurRad="25400" dist="33199" dir="18900000" algn="tl">
                <a:srgbClr val="000000">
                  <a:alpha val="50248"/>
                </a:srgbClr>
              </a:outerShdw>
            </a:effectLst>
          </c:spPr>
          <c:invertIfNegative val="0"/>
          <c:cat>
            <c:strRef>
              <c:f>Sheet1!$A$2:$A$9</c:f>
              <c:strCach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22000.0</c:v>
                </c:pt>
                <c:pt idx="1">
                  <c:v>23693.0</c:v>
                </c:pt>
                <c:pt idx="2">
                  <c:v>37632.0</c:v>
                </c:pt>
                <c:pt idx="3">
                  <c:v>55000.0</c:v>
                </c:pt>
                <c:pt idx="4">
                  <c:v>78000.0</c:v>
                </c:pt>
                <c:pt idx="5">
                  <c:v>88000.0</c:v>
                </c:pt>
                <c:pt idx="6">
                  <c:v>92000.0</c:v>
                </c:pt>
                <c:pt idx="7">
                  <c:v>112000.0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</c:strRef>
          </c:tx>
          <c:spPr>
            <a:gradFill flip="none" rotWithShape="1">
              <a:gsLst>
                <a:gs pos="0">
                  <a:srgbClr val="70BF41"/>
                </a:gs>
                <a:gs pos="100000">
                  <a:srgbClr val="00882B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Sheet1!$A$2:$A$9</c:f>
              <c:strCach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</c:strCache>
            </c:strRef>
          </c:cat>
          <c:val>
            <c:numRef>
              <c:f>Sheet1!$C$2:$C$9</c:f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-30"/>
        <c:axId val="2109915384"/>
        <c:axId val="2109909928"/>
      </c:barChart>
      <c:catAx>
        <c:axId val="210991538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2700" cap="flat">
            <a:solidFill>
              <a:srgbClr val="000000"/>
            </a:solidFill>
            <a:prstDash val="solid"/>
            <a:miter lim="400000"/>
          </a:ln>
        </c:spPr>
        <c:txPr>
          <a:bodyPr rot="0"/>
          <a:lstStyle/>
          <a:p>
            <a:pPr lvl="0">
              <a:defRPr sz="1000" b="0" i="0" u="none" strike="noStrike">
                <a:solidFill>
                  <a:srgbClr val="000000"/>
                </a:solidFill>
                <a:effectLst/>
                <a:latin typeface="Helvetica"/>
              </a:defRPr>
            </a:pPr>
            <a:endParaRPr lang="en-US"/>
          </a:p>
        </c:txPr>
        <c:crossAx val="2109909928"/>
        <c:crosses val="autoZero"/>
        <c:auto val="1"/>
        <c:lblAlgn val="ctr"/>
        <c:lblOffset val="100"/>
        <c:noMultiLvlLbl val="1"/>
      </c:catAx>
      <c:valAx>
        <c:axId val="2109909928"/>
        <c:scaling>
          <c:orientation val="minMax"/>
        </c:scaling>
        <c:delete val="0"/>
        <c:axPos val="l"/>
        <c:majorGridlines>
          <c:spPr>
            <a:ln w="6350" cap="flat">
              <a:solidFill>
                <a:srgbClr val="FFFFFF"/>
              </a:solidFill>
              <a:prstDash val="solid"/>
              <a:miter lim="400000"/>
            </a:ln>
          </c:spPr>
        </c:majorGridlines>
        <c:numFmt formatCode="#,##0_);\(#,##0\)" sourceLinked="0"/>
        <c:majorTickMark val="none"/>
        <c:minorTickMark val="none"/>
        <c:tickLblPos val="nextTo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sz="1400" b="0" i="0" u="none" strike="noStrike">
                <a:solidFill>
                  <a:srgbClr val="C82506"/>
                </a:solidFill>
                <a:effectLst/>
                <a:latin typeface="Helvetica Neue"/>
              </a:defRPr>
            </a:pPr>
            <a:endParaRPr lang="en-US"/>
          </a:p>
        </c:txPr>
        <c:crossAx val="2109915384"/>
        <c:crosses val="autoZero"/>
        <c:crossBetween val="between"/>
        <c:majorUnit val="30000.0"/>
        <c:minorUnit val="15000.0"/>
      </c:valAx>
      <c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157" name="Shape 15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3814769782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584200">
      <a:defRPr sz="2200">
        <a:latin typeface="Lucida Grande"/>
        <a:ea typeface="Lucida Grande"/>
        <a:cs typeface="Lucida Grande"/>
        <a:sym typeface="Lucida Grande"/>
      </a:defRPr>
    </a:lvl1pPr>
    <a:lvl2pPr indent="228600" defTabSz="584200">
      <a:defRPr sz="2200">
        <a:latin typeface="Lucida Grande"/>
        <a:ea typeface="Lucida Grande"/>
        <a:cs typeface="Lucida Grande"/>
        <a:sym typeface="Lucida Grande"/>
      </a:defRPr>
    </a:lvl2pPr>
    <a:lvl3pPr indent="457200" defTabSz="584200">
      <a:defRPr sz="2200">
        <a:latin typeface="Lucida Grande"/>
        <a:ea typeface="Lucida Grande"/>
        <a:cs typeface="Lucida Grande"/>
        <a:sym typeface="Lucida Grande"/>
      </a:defRPr>
    </a:lvl3pPr>
    <a:lvl4pPr indent="685800" defTabSz="584200">
      <a:defRPr sz="2200">
        <a:latin typeface="Lucida Grande"/>
        <a:ea typeface="Lucida Grande"/>
        <a:cs typeface="Lucida Grande"/>
        <a:sym typeface="Lucida Grande"/>
      </a:defRPr>
    </a:lvl4pPr>
    <a:lvl5pPr indent="914400" defTabSz="584200">
      <a:defRPr sz="2200">
        <a:latin typeface="Lucida Grande"/>
        <a:ea typeface="Lucida Grande"/>
        <a:cs typeface="Lucida Grande"/>
        <a:sym typeface="Lucida Grande"/>
      </a:defRPr>
    </a:lvl5pPr>
    <a:lvl6pPr indent="1143000" defTabSz="584200">
      <a:defRPr sz="2200">
        <a:latin typeface="Lucida Grande"/>
        <a:ea typeface="Lucida Grande"/>
        <a:cs typeface="Lucida Grande"/>
        <a:sym typeface="Lucida Grande"/>
      </a:defRPr>
    </a:lvl6pPr>
    <a:lvl7pPr indent="1371600" defTabSz="584200">
      <a:defRPr sz="2200">
        <a:latin typeface="Lucida Grande"/>
        <a:ea typeface="Lucida Grande"/>
        <a:cs typeface="Lucida Grande"/>
        <a:sym typeface="Lucida Grande"/>
      </a:defRPr>
    </a:lvl7pPr>
    <a:lvl8pPr indent="1600200" defTabSz="584200">
      <a:defRPr sz="2200">
        <a:latin typeface="Lucida Grande"/>
        <a:ea typeface="Lucida Grande"/>
        <a:cs typeface="Lucida Grande"/>
        <a:sym typeface="Lucida Grande"/>
      </a:defRPr>
    </a:lvl8pPr>
    <a:lvl9pPr indent="1828800" defTabSz="584200">
      <a:defRPr sz="2200">
        <a:latin typeface="Lucida Grande"/>
        <a:ea typeface="Lucida Grande"/>
        <a:cs typeface="Lucida Grande"/>
        <a:sym typeface="Lucida Grand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lIns="0" tIns="0" rIns="0" bIns="0" anchor="b"/>
          <a:lstStyle/>
          <a:p>
            <a:pPr lvl="0">
              <a:defRPr sz="1800"/>
            </a:pPr>
            <a:r>
              <a:rPr sz="8400"/>
              <a:t>Title Text</a:t>
            </a:r>
          </a:p>
        </p:txBody>
      </p:sp>
      <p:sp>
        <p:nvSpPr>
          <p:cNvPr id="7" name="Shape 7"/>
          <p:cNvSpPr>
            <a:spLocks noGrp="1"/>
          </p:cNvSpPr>
          <p:nvPr>
            <p:ph type="body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>
              <a:spcBef>
                <a:spcPts val="0"/>
              </a:spcBef>
              <a:buSzTx/>
              <a:buNone/>
              <a:defRPr sz="3600"/>
            </a:lvl1pPr>
            <a:lvl2pPr marL="0" indent="0" algn="ctr">
              <a:spcBef>
                <a:spcPts val="0"/>
              </a:spcBef>
              <a:buSzTx/>
              <a:buNone/>
              <a:defRPr sz="3600"/>
            </a:lvl2pPr>
            <a:lvl3pPr marL="0" indent="0" algn="ctr">
              <a:spcBef>
                <a:spcPts val="0"/>
              </a:spcBef>
              <a:buSzTx/>
              <a:buNone/>
              <a:defRPr sz="3600"/>
            </a:lvl3pPr>
            <a:lvl4pPr marL="0" indent="0" algn="ctr">
              <a:spcBef>
                <a:spcPts val="0"/>
              </a:spcBef>
              <a:buSzTx/>
              <a:buNone/>
              <a:defRPr sz="3600"/>
            </a:lvl4pPr>
            <a:lvl5pPr marL="0" indent="0" algn="ctr">
              <a:spcBef>
                <a:spcPts val="0"/>
              </a:spcBef>
              <a:buSzTx/>
              <a:buNone/>
              <a:defRPr sz="3600"/>
            </a:lvl5pPr>
          </a:lstStyle>
          <a:p>
            <a:pPr lvl="0">
              <a:defRPr sz="1800"/>
            </a:pPr>
            <a:r>
              <a:rPr sz="3600"/>
              <a:t>Body Level One</a:t>
            </a:r>
          </a:p>
          <a:p>
            <a:pPr lvl="1">
              <a:defRPr sz="1800"/>
            </a:pPr>
            <a:r>
              <a:rPr sz="3600"/>
              <a:t>Body Level Two</a:t>
            </a:r>
          </a:p>
          <a:p>
            <a:pPr lvl="2">
              <a:defRPr sz="1800"/>
            </a:pPr>
            <a:r>
              <a:rPr sz="3600"/>
              <a:t>Body Level Three</a:t>
            </a:r>
          </a:p>
          <a:p>
            <a:pPr lvl="3">
              <a:defRPr sz="1800"/>
            </a:pPr>
            <a:r>
              <a:rPr sz="3600"/>
              <a:t>Body Level Four</a:t>
            </a:r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  <p:sp>
        <p:nvSpPr>
          <p:cNvPr id="8" name="Shape 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title"/>
          </p:nvPr>
        </p:nvSpPr>
        <p:spPr>
          <a:xfrm>
            <a:off x="635000" y="1409700"/>
            <a:ext cx="5867400" cy="3302000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7000"/>
            </a:lvl1pPr>
          </a:lstStyle>
          <a:p>
            <a:pPr lvl="0">
              <a:defRPr sz="1800"/>
            </a:pPr>
            <a:r>
              <a:rPr sz="7000"/>
              <a:t>Title Text</a:t>
            </a:r>
          </a:p>
        </p:txBody>
      </p:sp>
      <p:sp>
        <p:nvSpPr>
          <p:cNvPr id="39" name="Shape 39"/>
          <p:cNvSpPr>
            <a:spLocks noGrp="1"/>
          </p:cNvSpPr>
          <p:nvPr>
            <p:ph type="body" idx="1"/>
          </p:nvPr>
        </p:nvSpPr>
        <p:spPr>
          <a:xfrm>
            <a:off x="635000" y="4787900"/>
            <a:ext cx="5867400" cy="3302000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>
              <a:spcBef>
                <a:spcPts val="0"/>
              </a:spcBef>
              <a:buSzTx/>
              <a:buNone/>
              <a:defRPr sz="3400"/>
            </a:lvl1pPr>
            <a:lvl2pPr marL="0" indent="0" algn="ctr">
              <a:spcBef>
                <a:spcPts val="0"/>
              </a:spcBef>
              <a:buSzTx/>
              <a:buNone/>
              <a:defRPr sz="3400"/>
            </a:lvl2pPr>
            <a:lvl3pPr marL="0" indent="0" algn="ctr">
              <a:spcBef>
                <a:spcPts val="0"/>
              </a:spcBef>
              <a:buSzTx/>
              <a:buNone/>
              <a:defRPr sz="3400"/>
            </a:lvl3pPr>
            <a:lvl4pPr marL="0" indent="0" algn="ctr">
              <a:spcBef>
                <a:spcPts val="0"/>
              </a:spcBef>
              <a:buSzTx/>
              <a:buNone/>
              <a:defRPr sz="3400"/>
            </a:lvl4pPr>
            <a:lvl5pPr marL="0" indent="0" algn="ctr">
              <a:spcBef>
                <a:spcPts val="0"/>
              </a:spcBef>
              <a:buSzTx/>
              <a:buNone/>
              <a:defRPr sz="3400"/>
            </a:lvl5pPr>
          </a:lstStyle>
          <a:p>
            <a:pPr lvl="0">
              <a:defRPr sz="1800"/>
            </a:pPr>
            <a:r>
              <a:rPr sz="3400"/>
              <a:t>Body Level One</a:t>
            </a:r>
          </a:p>
          <a:p>
            <a:pPr lvl="1">
              <a:defRPr sz="1800"/>
            </a:pPr>
            <a:r>
              <a:rPr sz="3400"/>
              <a:t>Body Level Two</a:t>
            </a:r>
          </a:p>
          <a:p>
            <a:pPr lvl="2">
              <a:defRPr sz="1800"/>
            </a:pPr>
            <a:r>
              <a:rPr sz="3400"/>
              <a:t>Body Level Three</a:t>
            </a:r>
          </a:p>
          <a:p>
            <a:pPr lvl="3">
              <a:defRPr sz="1800"/>
            </a:pPr>
            <a:r>
              <a:rPr sz="3400"/>
              <a:t>Body Level Four</a:t>
            </a:r>
          </a:p>
          <a:p>
            <a:pPr lvl="4">
              <a:defRPr sz="1800"/>
            </a:pPr>
            <a:r>
              <a:rPr sz="3400"/>
              <a:t>Body Level Five</a:t>
            </a:r>
          </a:p>
        </p:txBody>
      </p:sp>
      <p:sp>
        <p:nvSpPr>
          <p:cNvPr id="40" name="Shape 4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 Refl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>
            <a:spLocks noGrp="1"/>
          </p:cNvSpPr>
          <p:nvPr>
            <p:ph type="title"/>
          </p:nvPr>
        </p:nvSpPr>
        <p:spPr>
          <a:xfrm>
            <a:off x="635000" y="1409700"/>
            <a:ext cx="5867400" cy="3302000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7000"/>
            </a:lvl1pPr>
          </a:lstStyle>
          <a:p>
            <a:pPr lvl="0">
              <a:defRPr sz="1800"/>
            </a:pPr>
            <a:r>
              <a:rPr sz="7000"/>
              <a:t>Title Text</a:t>
            </a:r>
          </a:p>
        </p:txBody>
      </p:sp>
      <p:sp>
        <p:nvSpPr>
          <p:cNvPr id="43" name="Shape 43"/>
          <p:cNvSpPr>
            <a:spLocks noGrp="1"/>
          </p:cNvSpPr>
          <p:nvPr>
            <p:ph type="body" idx="1"/>
          </p:nvPr>
        </p:nvSpPr>
        <p:spPr>
          <a:xfrm>
            <a:off x="635000" y="4787900"/>
            <a:ext cx="5867400" cy="3302000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>
              <a:spcBef>
                <a:spcPts val="0"/>
              </a:spcBef>
              <a:buSzTx/>
              <a:buNone/>
              <a:defRPr sz="3400"/>
            </a:lvl1pPr>
            <a:lvl2pPr marL="0" indent="0" algn="ctr">
              <a:spcBef>
                <a:spcPts val="0"/>
              </a:spcBef>
              <a:buSzTx/>
              <a:buNone/>
              <a:defRPr sz="3400"/>
            </a:lvl2pPr>
            <a:lvl3pPr marL="0" indent="0" algn="ctr">
              <a:spcBef>
                <a:spcPts val="0"/>
              </a:spcBef>
              <a:buSzTx/>
              <a:buNone/>
              <a:defRPr sz="3400"/>
            </a:lvl3pPr>
            <a:lvl4pPr marL="0" indent="0" algn="ctr">
              <a:spcBef>
                <a:spcPts val="0"/>
              </a:spcBef>
              <a:buSzTx/>
              <a:buNone/>
              <a:defRPr sz="3400"/>
            </a:lvl4pPr>
            <a:lvl5pPr marL="0" indent="0" algn="ctr">
              <a:spcBef>
                <a:spcPts val="0"/>
              </a:spcBef>
              <a:buSzTx/>
              <a:buNone/>
              <a:defRPr sz="3400"/>
            </a:lvl5pPr>
          </a:lstStyle>
          <a:p>
            <a:pPr lvl="0">
              <a:defRPr sz="1800"/>
            </a:pPr>
            <a:r>
              <a:rPr sz="3400"/>
              <a:t>Body Level One</a:t>
            </a:r>
          </a:p>
          <a:p>
            <a:pPr lvl="1">
              <a:defRPr sz="1800"/>
            </a:pPr>
            <a:r>
              <a:rPr sz="3400"/>
              <a:t>Body Level Two</a:t>
            </a:r>
          </a:p>
          <a:p>
            <a:pPr lvl="2">
              <a:defRPr sz="1800"/>
            </a:pPr>
            <a:r>
              <a:rPr sz="3400"/>
              <a:t>Body Level Three</a:t>
            </a:r>
          </a:p>
          <a:p>
            <a:pPr lvl="3">
              <a:defRPr sz="1800"/>
            </a:pPr>
            <a:r>
              <a:rPr sz="3400"/>
              <a:t>Body Level Four</a:t>
            </a:r>
          </a:p>
          <a:p>
            <a:pPr lvl="4">
              <a:defRPr sz="1800"/>
            </a:pPr>
            <a:r>
              <a:rPr sz="3400"/>
              <a:t>Body Level Five</a:t>
            </a:r>
          </a:p>
        </p:txBody>
      </p:sp>
      <p:sp>
        <p:nvSpPr>
          <p:cNvPr id="44" name="Shape 4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400"/>
              <a:t>Title Text</a:t>
            </a:r>
          </a:p>
        </p:txBody>
      </p:sp>
      <p:sp>
        <p:nvSpPr>
          <p:cNvPr id="47" name="Shape 47"/>
          <p:cNvSpPr>
            <a:spLocks noGrp="1"/>
          </p:cNvSpPr>
          <p:nvPr>
            <p:ph type="body" idx="1"/>
          </p:nvPr>
        </p:nvSpPr>
        <p:spPr>
          <a:xfrm>
            <a:off x="1270000" y="2768600"/>
            <a:ext cx="5041900" cy="5715000"/>
          </a:xfrm>
          <a:prstGeom prst="rect">
            <a:avLst/>
          </a:prstGeom>
        </p:spPr>
        <p:txBody>
          <a:bodyPr/>
          <a:lstStyle>
            <a:lvl1pPr marL="812120" indent="-494620">
              <a:spcBef>
                <a:spcPts val="3800"/>
              </a:spcBef>
              <a:defRPr sz="3200"/>
            </a:lvl1pPr>
            <a:lvl2pPr marL="1256620" indent="-494620">
              <a:spcBef>
                <a:spcPts val="3800"/>
              </a:spcBef>
              <a:defRPr sz="3200"/>
            </a:lvl2pPr>
            <a:lvl3pPr marL="1701120" indent="-494620">
              <a:spcBef>
                <a:spcPts val="3800"/>
              </a:spcBef>
              <a:defRPr sz="3200"/>
            </a:lvl3pPr>
            <a:lvl4pPr marL="2145620" indent="-494620">
              <a:spcBef>
                <a:spcPts val="3800"/>
              </a:spcBef>
              <a:defRPr sz="3200"/>
            </a:lvl4pPr>
            <a:lvl5pPr marL="2590120" indent="-494620">
              <a:spcBef>
                <a:spcPts val="3800"/>
              </a:spcBef>
              <a:defRPr sz="3200"/>
            </a:lvl5pPr>
          </a:lstStyle>
          <a:p>
            <a:pPr lvl="0">
              <a:defRPr sz="1800"/>
            </a:pPr>
            <a:r>
              <a:rPr sz="3200"/>
              <a:t>Body Level One</a:t>
            </a:r>
          </a:p>
          <a:p>
            <a:pPr lvl="1">
              <a:defRPr sz="1800"/>
            </a:pPr>
            <a:r>
              <a:rPr sz="3200"/>
              <a:t>Body Level Two</a:t>
            </a:r>
          </a:p>
          <a:p>
            <a:pPr lvl="2">
              <a:defRPr sz="1800"/>
            </a:pPr>
            <a:r>
              <a:rPr sz="3200"/>
              <a:t>Body Level Three</a:t>
            </a:r>
          </a:p>
          <a:p>
            <a:pPr lvl="3">
              <a:defRPr sz="1800"/>
            </a:pPr>
            <a:r>
              <a:rPr sz="3200"/>
              <a:t>Body Level Four</a:t>
            </a:r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  <p:sp>
        <p:nvSpPr>
          <p:cNvPr id="48" name="Shape 4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 -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400"/>
              <a:t>Title Text</a:t>
            </a:r>
          </a:p>
        </p:txBody>
      </p:sp>
      <p:sp>
        <p:nvSpPr>
          <p:cNvPr id="51" name="Shape 51"/>
          <p:cNvSpPr>
            <a:spLocks noGrp="1"/>
          </p:cNvSpPr>
          <p:nvPr>
            <p:ph type="body" idx="1"/>
          </p:nvPr>
        </p:nvSpPr>
        <p:spPr>
          <a:xfrm>
            <a:off x="1270000" y="2768600"/>
            <a:ext cx="5041900" cy="5715000"/>
          </a:xfrm>
          <a:prstGeom prst="rect">
            <a:avLst/>
          </a:prstGeom>
        </p:spPr>
        <p:txBody>
          <a:bodyPr/>
          <a:lstStyle>
            <a:lvl1pPr marL="812120" indent="-494620">
              <a:spcBef>
                <a:spcPts val="3800"/>
              </a:spcBef>
              <a:defRPr sz="3200"/>
            </a:lvl1pPr>
            <a:lvl2pPr marL="1256620" indent="-494620">
              <a:spcBef>
                <a:spcPts val="3800"/>
              </a:spcBef>
              <a:defRPr sz="3200"/>
            </a:lvl2pPr>
            <a:lvl3pPr marL="1701120" indent="-494620">
              <a:spcBef>
                <a:spcPts val="3800"/>
              </a:spcBef>
              <a:defRPr sz="3200"/>
            </a:lvl3pPr>
            <a:lvl4pPr marL="2145620" indent="-494620">
              <a:spcBef>
                <a:spcPts val="3800"/>
              </a:spcBef>
              <a:defRPr sz="3200"/>
            </a:lvl4pPr>
            <a:lvl5pPr marL="2590120" indent="-494620">
              <a:spcBef>
                <a:spcPts val="3800"/>
              </a:spcBef>
              <a:defRPr sz="3200"/>
            </a:lvl5pPr>
          </a:lstStyle>
          <a:p>
            <a:pPr lvl="0">
              <a:defRPr sz="1800"/>
            </a:pPr>
            <a:r>
              <a:rPr sz="3200"/>
              <a:t>Body Level One</a:t>
            </a:r>
          </a:p>
          <a:p>
            <a:pPr lvl="1">
              <a:defRPr sz="1800"/>
            </a:pPr>
            <a:r>
              <a:rPr sz="3200"/>
              <a:t>Body Level Two</a:t>
            </a:r>
          </a:p>
          <a:p>
            <a:pPr lvl="2">
              <a:defRPr sz="1800"/>
            </a:pPr>
            <a:r>
              <a:rPr sz="3200"/>
              <a:t>Body Level Three</a:t>
            </a:r>
          </a:p>
          <a:p>
            <a:pPr lvl="3">
              <a:defRPr sz="1800"/>
            </a:pPr>
            <a:r>
              <a:rPr sz="3200"/>
              <a:t>Body Level Four</a:t>
            </a:r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  <p:sp>
        <p:nvSpPr>
          <p:cNvPr id="52" name="Shape 5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 -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400"/>
              <a:t>Title Text</a:t>
            </a:r>
          </a:p>
        </p:txBody>
      </p:sp>
      <p:sp>
        <p:nvSpPr>
          <p:cNvPr id="55" name="Shape 55"/>
          <p:cNvSpPr>
            <a:spLocks noGrp="1"/>
          </p:cNvSpPr>
          <p:nvPr>
            <p:ph type="body" idx="1"/>
          </p:nvPr>
        </p:nvSpPr>
        <p:spPr>
          <a:xfrm>
            <a:off x="7772400" y="2768600"/>
            <a:ext cx="3962400" cy="5715000"/>
          </a:xfrm>
          <a:prstGeom prst="rect">
            <a:avLst/>
          </a:prstGeom>
        </p:spPr>
        <p:txBody>
          <a:bodyPr/>
          <a:lstStyle>
            <a:lvl1pPr marL="812120" indent="-494620">
              <a:spcBef>
                <a:spcPts val="3800"/>
              </a:spcBef>
              <a:defRPr sz="3200"/>
            </a:lvl1pPr>
            <a:lvl2pPr marL="1256620" indent="-494620">
              <a:spcBef>
                <a:spcPts val="3800"/>
              </a:spcBef>
              <a:defRPr sz="3200"/>
            </a:lvl2pPr>
            <a:lvl3pPr marL="1701120" indent="-494620">
              <a:spcBef>
                <a:spcPts val="3800"/>
              </a:spcBef>
              <a:defRPr sz="3200"/>
            </a:lvl3pPr>
            <a:lvl4pPr marL="2145620" indent="-494620">
              <a:spcBef>
                <a:spcPts val="3800"/>
              </a:spcBef>
              <a:defRPr sz="3200"/>
            </a:lvl4pPr>
            <a:lvl5pPr marL="2590120" indent="-494620">
              <a:spcBef>
                <a:spcPts val="3800"/>
              </a:spcBef>
              <a:defRPr sz="3200"/>
            </a:lvl5pPr>
          </a:lstStyle>
          <a:p>
            <a:pPr lvl="0">
              <a:defRPr sz="1800"/>
            </a:pPr>
            <a:r>
              <a:rPr sz="3200"/>
              <a:t>Body Level One</a:t>
            </a:r>
          </a:p>
          <a:p>
            <a:pPr lvl="1">
              <a:defRPr sz="1800"/>
            </a:pPr>
            <a:r>
              <a:rPr sz="3200"/>
              <a:t>Body Level Two</a:t>
            </a:r>
          </a:p>
          <a:p>
            <a:pPr lvl="2">
              <a:defRPr sz="1800"/>
            </a:pPr>
            <a:r>
              <a:rPr sz="3200"/>
              <a:t>Body Level Three</a:t>
            </a:r>
          </a:p>
          <a:p>
            <a:pPr lvl="3">
              <a:defRPr sz="1800"/>
            </a:pPr>
            <a:r>
              <a:rPr sz="3200"/>
              <a:t>Body Level Four</a:t>
            </a:r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  <p:sp>
        <p:nvSpPr>
          <p:cNvPr id="56" name="Shape 5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/>
          <p:nvPr/>
        </p:nvSpPr>
        <p:spPr>
          <a:xfrm flipV="1">
            <a:off x="266707" y="1428227"/>
            <a:ext cx="11823693" cy="524"/>
          </a:xfrm>
          <a:prstGeom prst="line">
            <a:avLst/>
          </a:prstGeom>
          <a:ln w="12700">
            <a:solidFill>
              <a:srgbClr val="0056D6"/>
            </a:solidFill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pic>
        <p:nvPicPr>
          <p:cNvPr id="59" name="CERN_Logo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6700" y="228600"/>
            <a:ext cx="1028701" cy="1028701"/>
          </a:xfrm>
          <a:prstGeom prst="rect">
            <a:avLst/>
          </a:prstGeom>
          <a:ln w="12700">
            <a:miter lim="400000"/>
          </a:ln>
        </p:spPr>
      </p:pic>
      <p:sp>
        <p:nvSpPr>
          <p:cNvPr id="60" name="Shape 60"/>
          <p:cNvSpPr/>
          <p:nvPr/>
        </p:nvSpPr>
        <p:spPr>
          <a:xfrm flipV="1">
            <a:off x="266707" y="9251427"/>
            <a:ext cx="11823693" cy="524"/>
          </a:xfrm>
          <a:prstGeom prst="line">
            <a:avLst/>
          </a:prstGeom>
          <a:ln w="12700">
            <a:solidFill>
              <a:srgbClr val="0056D6"/>
            </a:solidFill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61" name="Shape 61"/>
          <p:cNvSpPr>
            <a:spLocks noGrp="1"/>
          </p:cNvSpPr>
          <p:nvPr>
            <p:ph type="sldNum" sz="quarter" idx="2"/>
          </p:nvPr>
        </p:nvSpPr>
        <p:spPr>
          <a:xfrm>
            <a:off x="11798300" y="9334500"/>
            <a:ext cx="292100" cy="3048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42AA"/>
                </a:solidFill>
              </a:defRPr>
            </a:lvl1pPr>
          </a:lstStyle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 cop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/>
          <p:nvPr/>
        </p:nvSpPr>
        <p:spPr>
          <a:xfrm flipV="1">
            <a:off x="266707" y="1428227"/>
            <a:ext cx="11823693" cy="524"/>
          </a:xfrm>
          <a:prstGeom prst="line">
            <a:avLst/>
          </a:prstGeom>
          <a:ln w="12700">
            <a:solidFill>
              <a:srgbClr val="0056D6"/>
            </a:solidFill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pic>
        <p:nvPicPr>
          <p:cNvPr id="64" name="CERN_Logo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6700" y="228600"/>
            <a:ext cx="1028701" cy="1028701"/>
          </a:xfrm>
          <a:prstGeom prst="rect">
            <a:avLst/>
          </a:prstGeom>
          <a:ln w="12700">
            <a:miter lim="400000"/>
          </a:ln>
        </p:spPr>
      </p:pic>
      <p:sp>
        <p:nvSpPr>
          <p:cNvPr id="65" name="Shape 65"/>
          <p:cNvSpPr/>
          <p:nvPr/>
        </p:nvSpPr>
        <p:spPr>
          <a:xfrm>
            <a:off x="266700" y="9334500"/>
            <a:ext cx="5943600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defTabSz="584200">
              <a:defRPr sz="1400">
                <a:solidFill>
                  <a:srgbClr val="0433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0433FF"/>
                </a:solidFill>
              </a:rPr>
              <a:t>First SEE regional science promotion conference, 2-3 October, Belgrade</a:t>
            </a:r>
          </a:p>
        </p:txBody>
      </p:sp>
      <p:sp>
        <p:nvSpPr>
          <p:cNvPr id="66" name="Shape 66"/>
          <p:cNvSpPr/>
          <p:nvPr/>
        </p:nvSpPr>
        <p:spPr>
          <a:xfrm flipV="1">
            <a:off x="266707" y="9251427"/>
            <a:ext cx="11823693" cy="524"/>
          </a:xfrm>
          <a:prstGeom prst="line">
            <a:avLst/>
          </a:prstGeom>
          <a:ln w="12700">
            <a:solidFill>
              <a:srgbClr val="0056D6"/>
            </a:solidFill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67" name="Shape 67"/>
          <p:cNvSpPr>
            <a:spLocks noGrp="1"/>
          </p:cNvSpPr>
          <p:nvPr>
            <p:ph type="sldNum" sz="quarter" idx="2"/>
          </p:nvPr>
        </p:nvSpPr>
        <p:spPr>
          <a:xfrm>
            <a:off x="11798300" y="9334500"/>
            <a:ext cx="292100" cy="3048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42AA"/>
                </a:solidFill>
              </a:defRPr>
            </a:lvl1pPr>
          </a:lstStyle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 cop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/>
          <p:nvPr/>
        </p:nvSpPr>
        <p:spPr>
          <a:xfrm flipV="1">
            <a:off x="266707" y="1428227"/>
            <a:ext cx="11823693" cy="524"/>
          </a:xfrm>
          <a:prstGeom prst="line">
            <a:avLst/>
          </a:prstGeom>
          <a:ln w="12700">
            <a:solidFill>
              <a:srgbClr val="0056D6"/>
            </a:solidFill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pic>
        <p:nvPicPr>
          <p:cNvPr id="70" name="CERN_Logo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6700" y="228600"/>
            <a:ext cx="1028701" cy="1028701"/>
          </a:xfrm>
          <a:prstGeom prst="rect">
            <a:avLst/>
          </a:prstGeom>
          <a:ln w="12700">
            <a:miter lim="400000"/>
          </a:ln>
        </p:spPr>
      </p:pic>
      <p:sp>
        <p:nvSpPr>
          <p:cNvPr id="71" name="Shape 71"/>
          <p:cNvSpPr/>
          <p:nvPr/>
        </p:nvSpPr>
        <p:spPr>
          <a:xfrm flipV="1">
            <a:off x="266707" y="9251427"/>
            <a:ext cx="11823693" cy="524"/>
          </a:xfrm>
          <a:prstGeom prst="line">
            <a:avLst/>
          </a:prstGeom>
          <a:ln w="12700">
            <a:solidFill>
              <a:srgbClr val="0056D6"/>
            </a:solidFill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72" name="Shape 72"/>
          <p:cNvSpPr>
            <a:spLocks noGrp="1"/>
          </p:cNvSpPr>
          <p:nvPr>
            <p:ph type="sldNum" sz="quarter" idx="2"/>
          </p:nvPr>
        </p:nvSpPr>
        <p:spPr>
          <a:xfrm>
            <a:off x="11798300" y="9334500"/>
            <a:ext cx="292100" cy="3048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42AA"/>
                </a:solidFill>
              </a:defRPr>
            </a:lvl1pPr>
          </a:lstStyle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 copy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/>
          <p:nvPr/>
        </p:nvSpPr>
        <p:spPr>
          <a:xfrm flipV="1">
            <a:off x="266707" y="1428227"/>
            <a:ext cx="11823693" cy="524"/>
          </a:xfrm>
          <a:prstGeom prst="line">
            <a:avLst/>
          </a:prstGeom>
          <a:ln w="12700">
            <a:solidFill>
              <a:srgbClr val="0056D6"/>
            </a:solidFill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pic>
        <p:nvPicPr>
          <p:cNvPr id="75" name="CERN_Logo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6700" y="228600"/>
            <a:ext cx="1028701" cy="1028701"/>
          </a:xfrm>
          <a:prstGeom prst="rect">
            <a:avLst/>
          </a:prstGeom>
          <a:ln w="12700">
            <a:miter lim="400000"/>
          </a:ln>
        </p:spPr>
      </p:pic>
      <p:sp>
        <p:nvSpPr>
          <p:cNvPr id="76" name="Shape 76"/>
          <p:cNvSpPr/>
          <p:nvPr/>
        </p:nvSpPr>
        <p:spPr>
          <a:xfrm flipV="1">
            <a:off x="266707" y="9251427"/>
            <a:ext cx="11823693" cy="524"/>
          </a:xfrm>
          <a:prstGeom prst="line">
            <a:avLst/>
          </a:prstGeom>
          <a:ln w="12700">
            <a:solidFill>
              <a:srgbClr val="0056D6"/>
            </a:solidFill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77" name="Shape 77"/>
          <p:cNvSpPr>
            <a:spLocks noGrp="1"/>
          </p:cNvSpPr>
          <p:nvPr>
            <p:ph type="sldNum" sz="quarter" idx="2"/>
          </p:nvPr>
        </p:nvSpPr>
        <p:spPr>
          <a:xfrm>
            <a:off x="11798300" y="9334500"/>
            <a:ext cx="292100" cy="3048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42AA"/>
                </a:solidFill>
              </a:defRPr>
            </a:lvl1pPr>
          </a:lstStyle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bg>
      <p:bgPr>
        <a:gradFill flip="none" rotWithShape="1">
          <a:gsLst>
            <a:gs pos="0">
              <a:srgbClr val="C040A3"/>
            </a:gs>
            <a:gs pos="100000">
              <a:srgbClr val="000000"/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>
            <a:spLocks noGrp="1"/>
          </p:cNvSpPr>
          <p:nvPr>
            <p:ph type="title"/>
          </p:nvPr>
        </p:nvSpPr>
        <p:spPr>
          <a:xfrm>
            <a:off x="977900" y="0"/>
            <a:ext cx="11049000" cy="1295400"/>
          </a:xfrm>
          <a:prstGeom prst="rect">
            <a:avLst/>
          </a:prstGeom>
        </p:spPr>
        <p:txBody>
          <a:bodyPr/>
          <a:lstStyle>
            <a:lvl1pPr marL="4762" marR="57799" indent="-4762" defTabSz="914400">
              <a:defRPr sz="4200">
                <a:solidFill>
                  <a:srgbClr val="FCFC66"/>
                </a:solidFill>
                <a:uFill>
                  <a:solidFill>
                    <a:srgbClr val="FCFC66"/>
                  </a:solidFill>
                </a:uFill>
                <a:latin typeface="+mn-lt"/>
                <a:ea typeface="+mn-ea"/>
                <a:cs typeface="+mn-cs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4200">
                <a:solidFill>
                  <a:srgbClr val="FCFC66"/>
                </a:solidFill>
                <a:uFill>
                  <a:solidFill>
                    <a:srgbClr val="FCFC66"/>
                  </a:solidFill>
                </a:uFill>
              </a:rPr>
              <a:t>Title Text</a:t>
            </a:r>
          </a:p>
        </p:txBody>
      </p:sp>
      <p:sp>
        <p:nvSpPr>
          <p:cNvPr id="80" name="Shape 80"/>
          <p:cNvSpPr>
            <a:spLocks noGrp="1"/>
          </p:cNvSpPr>
          <p:nvPr>
            <p:ph type="sldNum" sz="quarter" idx="2"/>
          </p:nvPr>
        </p:nvSpPr>
        <p:spPr>
          <a:xfrm>
            <a:off x="12340793" y="9207500"/>
            <a:ext cx="312014" cy="312343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sz="1400" b="1">
                <a:solidFill>
                  <a:srgbClr val="FBFB00"/>
                </a:solidFill>
                <a:uFill>
                  <a:solidFill>
                    <a:srgbClr val="FBFB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400"/>
              <a:t>Title Text</a:t>
            </a:r>
          </a:p>
        </p:txBody>
      </p:sp>
      <p:sp>
        <p:nvSpPr>
          <p:cNvPr id="11" name="Shape 1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200"/>
              <a:t>Body Level One</a:t>
            </a:r>
          </a:p>
          <a:p>
            <a:pPr lvl="1">
              <a:defRPr sz="1800"/>
            </a:pPr>
            <a:r>
              <a:rPr sz="4200"/>
              <a:t>Body Level Two</a:t>
            </a:r>
          </a:p>
          <a:p>
            <a:pPr lvl="2">
              <a:defRPr sz="1800"/>
            </a:pPr>
            <a:r>
              <a:rPr sz="4200"/>
              <a:t>Body Level Three</a:t>
            </a:r>
          </a:p>
          <a:p>
            <a:pPr lvl="3">
              <a:defRPr sz="1800"/>
            </a:pPr>
            <a:r>
              <a:rPr sz="4200"/>
              <a:t>Body Level Four</a:t>
            </a:r>
          </a:p>
          <a:p>
            <a:pPr lvl="4">
              <a:defRPr sz="1800"/>
            </a:pPr>
            <a:r>
              <a:rPr sz="4200"/>
              <a:t>Body Level Five</a:t>
            </a:r>
          </a:p>
        </p:txBody>
      </p:sp>
      <p:sp>
        <p:nvSpPr>
          <p:cNvPr id="12" name="Shape 1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 copy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/>
          <p:nvPr/>
        </p:nvSpPr>
        <p:spPr>
          <a:xfrm flipV="1">
            <a:off x="266707" y="1428227"/>
            <a:ext cx="11823693" cy="524"/>
          </a:xfrm>
          <a:prstGeom prst="line">
            <a:avLst/>
          </a:prstGeom>
          <a:ln w="12700">
            <a:solidFill>
              <a:srgbClr val="0056D6"/>
            </a:solidFill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pic>
        <p:nvPicPr>
          <p:cNvPr id="83" name="CERN_Logo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6700" y="228600"/>
            <a:ext cx="1028701" cy="1028701"/>
          </a:xfrm>
          <a:prstGeom prst="rect">
            <a:avLst/>
          </a:prstGeom>
          <a:ln w="12700">
            <a:miter lim="400000"/>
          </a:ln>
        </p:spPr>
      </p:pic>
      <p:sp>
        <p:nvSpPr>
          <p:cNvPr id="84" name="Shape 84"/>
          <p:cNvSpPr/>
          <p:nvPr/>
        </p:nvSpPr>
        <p:spPr>
          <a:xfrm flipV="1">
            <a:off x="266707" y="9251427"/>
            <a:ext cx="11823693" cy="524"/>
          </a:xfrm>
          <a:prstGeom prst="line">
            <a:avLst/>
          </a:prstGeom>
          <a:ln w="12700">
            <a:solidFill>
              <a:srgbClr val="0056D6"/>
            </a:solidFill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85" name="Shape 85"/>
          <p:cNvSpPr>
            <a:spLocks noGrp="1"/>
          </p:cNvSpPr>
          <p:nvPr>
            <p:ph type="sldNum" sz="quarter" idx="2"/>
          </p:nvPr>
        </p:nvSpPr>
        <p:spPr>
          <a:xfrm>
            <a:off x="11798300" y="9334500"/>
            <a:ext cx="292100" cy="3048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42AA"/>
                </a:solidFill>
              </a:defRPr>
            </a:lvl1pPr>
          </a:lstStyle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 copy 5">
    <p:bg>
      <p:bgPr>
        <a:gradFill flip="none" rotWithShape="1">
          <a:gsLst>
            <a:gs pos="0">
              <a:srgbClr val="C0C0C0"/>
            </a:gs>
            <a:gs pos="100000">
              <a:srgbClr val="FFFF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/>
          <p:nvPr/>
        </p:nvSpPr>
        <p:spPr>
          <a:xfrm>
            <a:off x="8775700" y="9359900"/>
            <a:ext cx="3256179" cy="37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584200"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/>
            <a:r>
              <a:t>Rolf Landua -  CERN Outreach</a:t>
            </a:r>
          </a:p>
        </p:txBody>
      </p:sp>
      <p:pic>
        <p:nvPicPr>
          <p:cNvPr id="88" name="Picture 87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25450" y="425450"/>
            <a:ext cx="10591800" cy="927101"/>
          </a:xfrm>
          <a:prstGeom prst="rect">
            <a:avLst/>
          </a:prstGeom>
          <a:effectLst>
            <a:outerShdw blurRad="127000" dist="76200" dir="2700000" rotWithShape="0">
              <a:srgbClr val="000000">
                <a:alpha val="75000"/>
              </a:srgbClr>
            </a:outerShdw>
          </a:effectLst>
        </p:spPr>
      </p:pic>
      <p:sp>
        <p:nvSpPr>
          <p:cNvPr id="89" name="Shape 89"/>
          <p:cNvSpPr/>
          <p:nvPr/>
        </p:nvSpPr>
        <p:spPr>
          <a:xfrm flipV="1">
            <a:off x="429775" y="9347083"/>
            <a:ext cx="12486125" cy="117"/>
          </a:xfrm>
          <a:prstGeom prst="line">
            <a:avLst/>
          </a:prstGeom>
          <a:ln w="3175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 copy 6">
    <p:bg>
      <p:bgPr>
        <a:gradFill flip="none" rotWithShape="1">
          <a:gsLst>
            <a:gs pos="0">
              <a:srgbClr val="C0C0C0"/>
            </a:gs>
            <a:gs pos="100000">
              <a:srgbClr val="FFFF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/>
          <p:nvPr/>
        </p:nvSpPr>
        <p:spPr>
          <a:xfrm>
            <a:off x="8775700" y="9359900"/>
            <a:ext cx="3256179" cy="37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584200"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/>
            <a:r>
              <a:t>Rolf Landua -  CERN Outreach</a:t>
            </a:r>
          </a:p>
        </p:txBody>
      </p:sp>
      <p:pic>
        <p:nvPicPr>
          <p:cNvPr id="92" name="Picture 91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25450" y="425450"/>
            <a:ext cx="10591800" cy="927101"/>
          </a:xfrm>
          <a:prstGeom prst="rect">
            <a:avLst/>
          </a:prstGeom>
          <a:effectLst>
            <a:outerShdw blurRad="127000" dist="76200" dir="2700000" rotWithShape="0">
              <a:srgbClr val="000000">
                <a:alpha val="75000"/>
              </a:srgbClr>
            </a:outerShdw>
          </a:effectLst>
        </p:spPr>
      </p:pic>
      <p:sp>
        <p:nvSpPr>
          <p:cNvPr id="93" name="Shape 93"/>
          <p:cNvSpPr/>
          <p:nvPr/>
        </p:nvSpPr>
        <p:spPr>
          <a:xfrm flipV="1">
            <a:off x="429775" y="9347083"/>
            <a:ext cx="12486125" cy="117"/>
          </a:xfrm>
          <a:prstGeom prst="line">
            <a:avLst/>
          </a:prstGeom>
          <a:ln w="3175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 copy 7">
    <p:bg>
      <p:bgPr>
        <a:gradFill flip="none" rotWithShape="1">
          <a:gsLst>
            <a:gs pos="0">
              <a:srgbClr val="C0C0C0"/>
            </a:gs>
            <a:gs pos="100000">
              <a:srgbClr val="FFFF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/>
          <p:nvPr/>
        </p:nvSpPr>
        <p:spPr>
          <a:xfrm>
            <a:off x="8775700" y="9359900"/>
            <a:ext cx="3256179" cy="37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584200"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/>
            <a:r>
              <a:t>Rolf Landua -  CERN Outreach</a:t>
            </a:r>
          </a:p>
        </p:txBody>
      </p:sp>
      <p:pic>
        <p:nvPicPr>
          <p:cNvPr id="96" name="Picture 95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25450" y="425450"/>
            <a:ext cx="10591800" cy="927101"/>
          </a:xfrm>
          <a:prstGeom prst="rect">
            <a:avLst/>
          </a:prstGeom>
          <a:effectLst>
            <a:outerShdw blurRad="127000" dist="76200" dir="2700000" rotWithShape="0">
              <a:srgbClr val="000000">
                <a:alpha val="75000"/>
              </a:srgbClr>
            </a:outerShdw>
          </a:effectLst>
        </p:spPr>
      </p:pic>
      <p:sp>
        <p:nvSpPr>
          <p:cNvPr id="97" name="Shape 97"/>
          <p:cNvSpPr/>
          <p:nvPr/>
        </p:nvSpPr>
        <p:spPr>
          <a:xfrm flipV="1">
            <a:off x="429775" y="9347083"/>
            <a:ext cx="12486125" cy="117"/>
          </a:xfrm>
          <a:prstGeom prst="line">
            <a:avLst/>
          </a:prstGeom>
          <a:ln w="3175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 copy 8">
    <p:bg>
      <p:bgPr>
        <a:gradFill flip="none" rotWithShape="1">
          <a:gsLst>
            <a:gs pos="0">
              <a:srgbClr val="C0C0C0"/>
            </a:gs>
            <a:gs pos="100000">
              <a:srgbClr val="FFFF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/>
          <p:nvPr/>
        </p:nvSpPr>
        <p:spPr>
          <a:xfrm>
            <a:off x="8775700" y="9359900"/>
            <a:ext cx="3256179" cy="37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584200"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/>
            <a:r>
              <a:t>Rolf Landua -  CERN Outreach</a:t>
            </a:r>
          </a:p>
        </p:txBody>
      </p:sp>
      <p:pic>
        <p:nvPicPr>
          <p:cNvPr id="100" name="Picture 99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25450" y="425450"/>
            <a:ext cx="10591800" cy="927101"/>
          </a:xfrm>
          <a:prstGeom prst="rect">
            <a:avLst/>
          </a:prstGeom>
          <a:effectLst>
            <a:outerShdw blurRad="127000" dist="76200" dir="2700000" rotWithShape="0">
              <a:srgbClr val="000000">
                <a:alpha val="75000"/>
              </a:srgbClr>
            </a:outerShdw>
          </a:effectLst>
        </p:spPr>
      </p:pic>
      <p:sp>
        <p:nvSpPr>
          <p:cNvPr id="101" name="Shape 101"/>
          <p:cNvSpPr/>
          <p:nvPr/>
        </p:nvSpPr>
        <p:spPr>
          <a:xfrm flipV="1">
            <a:off x="429775" y="9347083"/>
            <a:ext cx="12486125" cy="117"/>
          </a:xfrm>
          <a:prstGeom prst="line">
            <a:avLst/>
          </a:prstGeom>
          <a:ln w="3175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 copy 9">
    <p:bg>
      <p:bgPr>
        <a:gradFill flip="none" rotWithShape="1">
          <a:gsLst>
            <a:gs pos="0">
              <a:srgbClr val="C0C0C0"/>
            </a:gs>
            <a:gs pos="100000">
              <a:srgbClr val="FFFF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/>
          <p:nvPr/>
        </p:nvSpPr>
        <p:spPr>
          <a:xfrm>
            <a:off x="8775700" y="9359900"/>
            <a:ext cx="3256179" cy="37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584200"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/>
            <a:r>
              <a:t>Rolf Landua -  CERN Outreach</a:t>
            </a:r>
          </a:p>
        </p:txBody>
      </p:sp>
      <p:pic>
        <p:nvPicPr>
          <p:cNvPr id="104" name="Picture 103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25450" y="425450"/>
            <a:ext cx="10591800" cy="927101"/>
          </a:xfrm>
          <a:prstGeom prst="rect">
            <a:avLst/>
          </a:prstGeom>
          <a:effectLst>
            <a:outerShdw blurRad="127000" dist="76200" dir="2700000" rotWithShape="0">
              <a:srgbClr val="000000">
                <a:alpha val="75000"/>
              </a:srgbClr>
            </a:outerShdw>
          </a:effectLst>
        </p:spPr>
      </p:pic>
      <p:sp>
        <p:nvSpPr>
          <p:cNvPr id="105" name="Shape 105"/>
          <p:cNvSpPr/>
          <p:nvPr/>
        </p:nvSpPr>
        <p:spPr>
          <a:xfrm flipV="1">
            <a:off x="429775" y="9347083"/>
            <a:ext cx="12486125" cy="117"/>
          </a:xfrm>
          <a:prstGeom prst="line">
            <a:avLst/>
          </a:prstGeom>
          <a:ln w="3175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 copy 10">
    <p:bg>
      <p:bgPr>
        <a:gradFill flip="none" rotWithShape="1">
          <a:gsLst>
            <a:gs pos="0">
              <a:srgbClr val="C0C0C0"/>
            </a:gs>
            <a:gs pos="100000">
              <a:srgbClr val="FFFF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/>
          <p:nvPr/>
        </p:nvSpPr>
        <p:spPr>
          <a:xfrm>
            <a:off x="8775700" y="9359900"/>
            <a:ext cx="3256179" cy="37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584200"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/>
            <a:r>
              <a:t>Rolf Landua -  CERN Outreach</a:t>
            </a:r>
          </a:p>
        </p:txBody>
      </p:sp>
      <p:pic>
        <p:nvPicPr>
          <p:cNvPr id="108" name="Picture 107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25450" y="425450"/>
            <a:ext cx="10591800" cy="927101"/>
          </a:xfrm>
          <a:prstGeom prst="rect">
            <a:avLst/>
          </a:prstGeom>
          <a:effectLst>
            <a:outerShdw blurRad="127000" dist="76200" dir="2700000" rotWithShape="0">
              <a:srgbClr val="000000">
                <a:alpha val="75000"/>
              </a:srgbClr>
            </a:outerShdw>
          </a:effectLst>
        </p:spPr>
      </p:pic>
      <p:sp>
        <p:nvSpPr>
          <p:cNvPr id="109" name="Shape 109"/>
          <p:cNvSpPr/>
          <p:nvPr/>
        </p:nvSpPr>
        <p:spPr>
          <a:xfrm flipV="1">
            <a:off x="429775" y="9347083"/>
            <a:ext cx="12486125" cy="117"/>
          </a:xfrm>
          <a:prstGeom prst="line">
            <a:avLst/>
          </a:prstGeom>
          <a:ln w="3175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 copy 11">
    <p:bg>
      <p:bgPr>
        <a:gradFill flip="none" rotWithShape="1">
          <a:gsLst>
            <a:gs pos="0">
              <a:srgbClr val="C0C0C0"/>
            </a:gs>
            <a:gs pos="100000">
              <a:srgbClr val="FFFF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/>
          <p:nvPr/>
        </p:nvSpPr>
        <p:spPr>
          <a:xfrm>
            <a:off x="8775700" y="9359900"/>
            <a:ext cx="3256179" cy="37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584200"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/>
            <a:r>
              <a:t>Rolf Landua -  CERN Outreach</a:t>
            </a:r>
          </a:p>
        </p:txBody>
      </p:sp>
      <p:pic>
        <p:nvPicPr>
          <p:cNvPr id="112" name="Picture 111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25450" y="425450"/>
            <a:ext cx="10591800" cy="927101"/>
          </a:xfrm>
          <a:prstGeom prst="rect">
            <a:avLst/>
          </a:prstGeom>
          <a:effectLst>
            <a:outerShdw blurRad="127000" dist="76200" dir="2700000" rotWithShape="0">
              <a:srgbClr val="000000">
                <a:alpha val="75000"/>
              </a:srgbClr>
            </a:outerShdw>
          </a:effectLst>
        </p:spPr>
      </p:pic>
      <p:sp>
        <p:nvSpPr>
          <p:cNvPr id="113" name="Shape 113"/>
          <p:cNvSpPr/>
          <p:nvPr/>
        </p:nvSpPr>
        <p:spPr>
          <a:xfrm flipV="1">
            <a:off x="429775" y="9347083"/>
            <a:ext cx="12486125" cy="117"/>
          </a:xfrm>
          <a:prstGeom prst="line">
            <a:avLst/>
          </a:prstGeom>
          <a:ln w="3175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 copy 12">
    <p:bg>
      <p:bgPr>
        <a:gradFill flip="none" rotWithShape="1">
          <a:gsLst>
            <a:gs pos="0">
              <a:srgbClr val="C0C0C0"/>
            </a:gs>
            <a:gs pos="100000">
              <a:srgbClr val="FFFF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/>
          <p:nvPr/>
        </p:nvSpPr>
        <p:spPr>
          <a:xfrm>
            <a:off x="8775700" y="9359900"/>
            <a:ext cx="3256179" cy="37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584200"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/>
            <a:r>
              <a:t>Rolf Landua -  CERN Outreach</a:t>
            </a:r>
          </a:p>
        </p:txBody>
      </p:sp>
      <p:pic>
        <p:nvPicPr>
          <p:cNvPr id="116" name="Picture 115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25450" y="425450"/>
            <a:ext cx="10591800" cy="927101"/>
          </a:xfrm>
          <a:prstGeom prst="rect">
            <a:avLst/>
          </a:prstGeom>
          <a:effectLst>
            <a:outerShdw blurRad="127000" dist="76200" dir="2700000" rotWithShape="0">
              <a:srgbClr val="000000">
                <a:alpha val="75000"/>
              </a:srgbClr>
            </a:outerShdw>
          </a:effectLst>
        </p:spPr>
      </p:pic>
      <p:sp>
        <p:nvSpPr>
          <p:cNvPr id="117" name="Shape 117"/>
          <p:cNvSpPr/>
          <p:nvPr/>
        </p:nvSpPr>
        <p:spPr>
          <a:xfrm flipV="1">
            <a:off x="429775" y="9347083"/>
            <a:ext cx="12486125" cy="117"/>
          </a:xfrm>
          <a:prstGeom prst="line">
            <a:avLst/>
          </a:prstGeom>
          <a:ln w="3175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 copy 13">
    <p:bg>
      <p:bgPr>
        <a:gradFill flip="none" rotWithShape="1">
          <a:gsLst>
            <a:gs pos="0">
              <a:srgbClr val="C0C0C0"/>
            </a:gs>
            <a:gs pos="100000">
              <a:srgbClr val="FFFF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/>
          <p:nvPr/>
        </p:nvSpPr>
        <p:spPr>
          <a:xfrm>
            <a:off x="8775700" y="9359900"/>
            <a:ext cx="3256179" cy="37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584200"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/>
            <a:r>
              <a:t>Rolf Landua -  CERN Outreach</a:t>
            </a:r>
          </a:p>
        </p:txBody>
      </p:sp>
      <p:pic>
        <p:nvPicPr>
          <p:cNvPr id="120" name="Picture 119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25450" y="425450"/>
            <a:ext cx="10591800" cy="927101"/>
          </a:xfrm>
          <a:prstGeom prst="rect">
            <a:avLst/>
          </a:prstGeom>
          <a:effectLst>
            <a:outerShdw blurRad="127000" dist="76200" dir="2700000" rotWithShape="0">
              <a:srgbClr val="000000">
                <a:alpha val="75000"/>
              </a:srgbClr>
            </a:outerShdw>
          </a:effectLst>
        </p:spPr>
      </p:pic>
      <p:sp>
        <p:nvSpPr>
          <p:cNvPr id="121" name="Shape 121"/>
          <p:cNvSpPr/>
          <p:nvPr/>
        </p:nvSpPr>
        <p:spPr>
          <a:xfrm flipV="1">
            <a:off x="429775" y="9347083"/>
            <a:ext cx="12486125" cy="117"/>
          </a:xfrm>
          <a:prstGeom prst="line">
            <a:avLst/>
          </a:prstGeom>
          <a:ln w="3175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400"/>
              <a:t>Title Text</a:t>
            </a:r>
          </a:p>
        </p:txBody>
      </p:sp>
      <p:sp>
        <p:nvSpPr>
          <p:cNvPr id="15" name="Shape 15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0" tIns="0" rIns="0" bIns="0" numCol="2" spcCol="523240" anchor="t"/>
          <a:lstStyle>
            <a:lvl1pPr marL="812120" indent="-494620">
              <a:spcBef>
                <a:spcPts val="3800"/>
              </a:spcBef>
              <a:defRPr sz="3200"/>
            </a:lvl1pPr>
            <a:lvl2pPr marL="1256620" indent="-494620">
              <a:spcBef>
                <a:spcPts val="3800"/>
              </a:spcBef>
              <a:defRPr sz="3200"/>
            </a:lvl2pPr>
            <a:lvl3pPr marL="1701120" indent="-494620">
              <a:spcBef>
                <a:spcPts val="3800"/>
              </a:spcBef>
              <a:defRPr sz="3200"/>
            </a:lvl3pPr>
            <a:lvl4pPr marL="2145620" indent="-494620">
              <a:spcBef>
                <a:spcPts val="3800"/>
              </a:spcBef>
              <a:defRPr sz="3200"/>
            </a:lvl4pPr>
            <a:lvl5pPr marL="2590120" indent="-494620">
              <a:spcBef>
                <a:spcPts val="3800"/>
              </a:spcBef>
              <a:defRPr sz="3200"/>
            </a:lvl5pPr>
          </a:lstStyle>
          <a:p>
            <a:pPr lvl="0">
              <a:defRPr sz="1800"/>
            </a:pPr>
            <a:r>
              <a:rPr sz="3200"/>
              <a:t>Body Level One</a:t>
            </a:r>
          </a:p>
          <a:p>
            <a:pPr lvl="1">
              <a:defRPr sz="1800"/>
            </a:pPr>
            <a:r>
              <a:rPr sz="3200"/>
              <a:t>Body Level Two</a:t>
            </a:r>
          </a:p>
          <a:p>
            <a:pPr lvl="2">
              <a:defRPr sz="1800"/>
            </a:pPr>
            <a:r>
              <a:rPr sz="3200"/>
              <a:t>Body Level Three</a:t>
            </a:r>
          </a:p>
          <a:p>
            <a:pPr lvl="3">
              <a:defRPr sz="1800"/>
            </a:pPr>
            <a:r>
              <a:rPr sz="3200"/>
              <a:t>Body Level Four</a:t>
            </a:r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  <p:sp>
        <p:nvSpPr>
          <p:cNvPr id="16" name="Shape 1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 copy 14">
    <p:bg>
      <p:bgPr>
        <a:gradFill flip="none" rotWithShape="1">
          <a:gsLst>
            <a:gs pos="0">
              <a:srgbClr val="C0C0C0"/>
            </a:gs>
            <a:gs pos="100000">
              <a:srgbClr val="FFFF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/>
          <p:nvPr/>
        </p:nvSpPr>
        <p:spPr>
          <a:xfrm>
            <a:off x="8775700" y="9359900"/>
            <a:ext cx="3256179" cy="37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584200"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/>
            <a:r>
              <a:t>Rolf Landua -  CERN Outreach</a:t>
            </a:r>
          </a:p>
        </p:txBody>
      </p:sp>
      <p:pic>
        <p:nvPicPr>
          <p:cNvPr id="124" name="Picture 123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25450" y="425450"/>
            <a:ext cx="10591800" cy="927101"/>
          </a:xfrm>
          <a:prstGeom prst="rect">
            <a:avLst/>
          </a:prstGeom>
          <a:effectLst>
            <a:outerShdw blurRad="127000" dist="76200" dir="2700000" rotWithShape="0">
              <a:srgbClr val="000000">
                <a:alpha val="75000"/>
              </a:srgbClr>
            </a:outerShdw>
          </a:effectLst>
        </p:spPr>
      </p:pic>
      <p:sp>
        <p:nvSpPr>
          <p:cNvPr id="125" name="Shape 125"/>
          <p:cNvSpPr/>
          <p:nvPr/>
        </p:nvSpPr>
        <p:spPr>
          <a:xfrm flipV="1">
            <a:off x="429775" y="9347083"/>
            <a:ext cx="12486125" cy="117"/>
          </a:xfrm>
          <a:prstGeom prst="line">
            <a:avLst/>
          </a:prstGeom>
          <a:ln w="3175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 copy 15">
    <p:bg>
      <p:bgPr>
        <a:gradFill flip="none" rotWithShape="1">
          <a:gsLst>
            <a:gs pos="0">
              <a:srgbClr val="C0C0C0"/>
            </a:gs>
            <a:gs pos="100000">
              <a:srgbClr val="FFFF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/>
          <p:nvPr/>
        </p:nvSpPr>
        <p:spPr>
          <a:xfrm>
            <a:off x="8775700" y="9359900"/>
            <a:ext cx="3256179" cy="37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584200"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/>
            <a:r>
              <a:t>Rolf Landua -  CERN Outreach</a:t>
            </a:r>
          </a:p>
        </p:txBody>
      </p:sp>
      <p:pic>
        <p:nvPicPr>
          <p:cNvPr id="128" name="Picture 127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25450" y="425450"/>
            <a:ext cx="10591800" cy="927101"/>
          </a:xfrm>
          <a:prstGeom prst="rect">
            <a:avLst/>
          </a:prstGeom>
          <a:effectLst>
            <a:outerShdw blurRad="127000" dist="76200" dir="2700000" rotWithShape="0">
              <a:srgbClr val="000000">
                <a:alpha val="75000"/>
              </a:srgbClr>
            </a:outerShdw>
          </a:effectLst>
        </p:spPr>
      </p:pic>
      <p:sp>
        <p:nvSpPr>
          <p:cNvPr id="129" name="Shape 129"/>
          <p:cNvSpPr/>
          <p:nvPr/>
        </p:nvSpPr>
        <p:spPr>
          <a:xfrm flipV="1">
            <a:off x="429775" y="9347083"/>
            <a:ext cx="12486125" cy="117"/>
          </a:xfrm>
          <a:prstGeom prst="line">
            <a:avLst/>
          </a:prstGeom>
          <a:ln w="3175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 copy 16">
    <p:bg>
      <p:bgPr>
        <a:gradFill flip="none" rotWithShape="1">
          <a:gsLst>
            <a:gs pos="0">
              <a:srgbClr val="C0C0C0"/>
            </a:gs>
            <a:gs pos="100000">
              <a:srgbClr val="FFFF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/>
          <p:nvPr/>
        </p:nvSpPr>
        <p:spPr>
          <a:xfrm>
            <a:off x="8775700" y="9359900"/>
            <a:ext cx="3256179" cy="37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584200"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/>
            <a:r>
              <a:t>Rolf Landua -  CERN Outreach</a:t>
            </a:r>
          </a:p>
        </p:txBody>
      </p:sp>
      <p:pic>
        <p:nvPicPr>
          <p:cNvPr id="132" name="Picture 131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25450" y="425450"/>
            <a:ext cx="10591800" cy="927101"/>
          </a:xfrm>
          <a:prstGeom prst="rect">
            <a:avLst/>
          </a:prstGeom>
          <a:effectLst>
            <a:outerShdw blurRad="127000" dist="76200" dir="2700000" rotWithShape="0">
              <a:srgbClr val="000000">
                <a:alpha val="75000"/>
              </a:srgbClr>
            </a:outerShdw>
          </a:effectLst>
        </p:spPr>
      </p:pic>
      <p:sp>
        <p:nvSpPr>
          <p:cNvPr id="133" name="Shape 133"/>
          <p:cNvSpPr/>
          <p:nvPr/>
        </p:nvSpPr>
        <p:spPr>
          <a:xfrm flipV="1">
            <a:off x="429775" y="9347083"/>
            <a:ext cx="12486125" cy="117"/>
          </a:xfrm>
          <a:prstGeom prst="line">
            <a:avLst/>
          </a:prstGeom>
          <a:ln w="3175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LogoOutline-Blue-02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55600" y="336550"/>
            <a:ext cx="960810" cy="96081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" name="LogoOutline-Blue-02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55600" y="336550"/>
            <a:ext cx="960810" cy="96081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LogoOutline-Blue-02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55600" y="336550"/>
            <a:ext cx="960810" cy="96081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LogoOutline-Blue-02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55600" y="336550"/>
            <a:ext cx="960810" cy="96081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LogoOutline-Blue-02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55600" y="336550"/>
            <a:ext cx="960810" cy="96081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" name="LogoOutline-Blue-02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55600" y="336550"/>
            <a:ext cx="960810" cy="96081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" name="LogoOutline-Blue-02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55600" y="336550"/>
            <a:ext cx="960810" cy="96081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>
            <a:spLocks noGrp="1"/>
          </p:cNvSpPr>
          <p:nvPr>
            <p:ph type="body" idx="1"/>
          </p:nvPr>
        </p:nvSpPr>
        <p:spPr>
          <a:xfrm>
            <a:off x="1270000" y="1270000"/>
            <a:ext cx="10464800" cy="7213600"/>
          </a:xfrm>
          <a:prstGeom prst="rect">
            <a:avLst/>
          </a:prstGeom>
        </p:spPr>
        <p:txBody>
          <a:bodyPr/>
          <a:lstStyle>
            <a:lvl1pPr>
              <a:spcBef>
                <a:spcPts val="4800"/>
              </a:spcBef>
            </a:lvl1pPr>
            <a:lvl2pPr>
              <a:spcBef>
                <a:spcPts val="4800"/>
              </a:spcBef>
            </a:lvl2pPr>
            <a:lvl3pPr>
              <a:spcBef>
                <a:spcPts val="4800"/>
              </a:spcBef>
            </a:lvl3pPr>
            <a:lvl4pPr>
              <a:spcBef>
                <a:spcPts val="4800"/>
              </a:spcBef>
            </a:lvl4pPr>
            <a:lvl5pPr>
              <a:spcBef>
                <a:spcPts val="4800"/>
              </a:spcBef>
            </a:lvl5pPr>
          </a:lstStyle>
          <a:p>
            <a:pPr lvl="0">
              <a:defRPr sz="1800"/>
            </a:pPr>
            <a:r>
              <a:rPr sz="4200"/>
              <a:t>Body Level One</a:t>
            </a:r>
          </a:p>
          <a:p>
            <a:pPr lvl="1">
              <a:defRPr sz="1800"/>
            </a:pPr>
            <a:r>
              <a:rPr sz="4200"/>
              <a:t>Body Level Two</a:t>
            </a:r>
          </a:p>
          <a:p>
            <a:pPr lvl="2">
              <a:defRPr sz="1800"/>
            </a:pPr>
            <a:r>
              <a:rPr sz="4200"/>
              <a:t>Body Level Three</a:t>
            </a:r>
          </a:p>
          <a:p>
            <a:pPr lvl="3">
              <a:defRPr sz="1800"/>
            </a:pPr>
            <a:r>
              <a:rPr sz="4200"/>
              <a:t>Body Level Four</a:t>
            </a:r>
          </a:p>
          <a:p>
            <a:pPr lvl="4">
              <a:defRPr sz="1800"/>
            </a:pPr>
            <a:r>
              <a:rPr sz="4200"/>
              <a:t>Body Level Five</a:t>
            </a:r>
          </a:p>
        </p:txBody>
      </p:sp>
      <p:sp>
        <p:nvSpPr>
          <p:cNvPr id="19" name="Shape 1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" name="LogoOutline-Blue-02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55600" y="336550"/>
            <a:ext cx="960810" cy="96081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bg>
      <p:bgPr>
        <a:solidFill>
          <a:srgbClr val="EAEA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image1.png" descr="CERNlogo-bleu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41866" y="8994986"/>
            <a:ext cx="758614" cy="729264"/>
          </a:xfrm>
          <a:prstGeom prst="rect">
            <a:avLst/>
          </a:prstGeom>
          <a:ln w="12700">
            <a:miter lim="400000"/>
          </a:ln>
        </p:spPr>
      </p:pic>
      <p:sp>
        <p:nvSpPr>
          <p:cNvPr id="152" name="Shape 152"/>
          <p:cNvSpPr/>
          <p:nvPr/>
        </p:nvSpPr>
        <p:spPr>
          <a:xfrm>
            <a:off x="1517226" y="8994986"/>
            <a:ext cx="10295468" cy="1"/>
          </a:xfrm>
          <a:prstGeom prst="line">
            <a:avLst/>
          </a:prstGeom>
          <a:ln w="12700">
            <a:solidFill>
              <a:srgbClr val="0967A4">
                <a:alpha val="74001"/>
              </a:srgbClr>
            </a:solidFill>
            <a:round/>
          </a:ln>
        </p:spPr>
        <p:txBody>
          <a:bodyPr lIns="65023" tIns="65023" rIns="65023" bIns="65023"/>
          <a:lstStyle/>
          <a:p>
            <a:pPr lvl="0">
              <a:defRPr sz="1600"/>
            </a:pPr>
            <a:endParaRPr/>
          </a:p>
        </p:txBody>
      </p:sp>
      <p:sp>
        <p:nvSpPr>
          <p:cNvPr id="153" name="Shape 153"/>
          <p:cNvSpPr/>
          <p:nvPr/>
        </p:nvSpPr>
        <p:spPr>
          <a:xfrm>
            <a:off x="0" y="1408853"/>
            <a:ext cx="9981636" cy="108374"/>
          </a:xfrm>
          <a:prstGeom prst="rect">
            <a:avLst/>
          </a:prstGeom>
          <a:solidFill>
            <a:srgbClr val="336699">
              <a:alpha val="50000"/>
            </a:srgbClr>
          </a:solidFill>
          <a:ln w="12700">
            <a:miter lim="400000"/>
          </a:ln>
        </p:spPr>
        <p:txBody>
          <a:bodyPr lIns="65023" tIns="65023" rIns="65023" bIns="65023" anchor="ctr"/>
          <a:lstStyle/>
          <a:p>
            <a:pPr lvl="0" algn="ctr" defTabSz="914400">
              <a:defRPr sz="3400"/>
            </a:pPr>
            <a:endParaRPr/>
          </a:p>
        </p:txBody>
      </p:sp>
      <p:sp>
        <p:nvSpPr>
          <p:cNvPr id="154" name="Shape 154"/>
          <p:cNvSpPr/>
          <p:nvPr/>
        </p:nvSpPr>
        <p:spPr>
          <a:xfrm>
            <a:off x="-1" y="4515"/>
            <a:ext cx="13004801" cy="9753601"/>
          </a:xfrm>
          <a:prstGeom prst="rect">
            <a:avLst/>
          </a:prstGeom>
          <a:gradFill>
            <a:gsLst>
              <a:gs pos="0">
                <a:srgbClr val="003366"/>
              </a:gs>
              <a:gs pos="74000">
                <a:srgbClr val="001A33"/>
              </a:gs>
              <a:gs pos="99000">
                <a:srgbClr val="000F20"/>
              </a:gs>
            </a:gsLst>
            <a:path path="circle">
              <a:fillToRect l="37721" t="-19636" r="62278" b="119636"/>
            </a:path>
          </a:gradFill>
          <a:ln w="12700">
            <a:miter lim="400000"/>
          </a:ln>
        </p:spPr>
        <p:txBody>
          <a:bodyPr lIns="65023" tIns="65023" rIns="65023" bIns="65023"/>
          <a:lstStyle/>
          <a:p>
            <a:pPr lvl="0" defTabSz="914400">
              <a:defRPr sz="3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pic>
        <p:nvPicPr>
          <p:cNvPr id="155" name="image2.png" descr="cern_logo_1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0406" y="8939511"/>
            <a:ext cx="702394" cy="69068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/>
          <p:nvPr/>
        </p:nvSpPr>
        <p:spPr>
          <a:xfrm flipV="1">
            <a:off x="266707" y="1428227"/>
            <a:ext cx="11823693" cy="524"/>
          </a:xfrm>
          <a:prstGeom prst="line">
            <a:avLst/>
          </a:prstGeom>
          <a:ln w="12700">
            <a:solidFill>
              <a:srgbClr val="0056D6"/>
            </a:solidFill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pic>
        <p:nvPicPr>
          <p:cNvPr id="22" name="CERN_Logo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6700" y="228600"/>
            <a:ext cx="1028701" cy="1028701"/>
          </a:xfrm>
          <a:prstGeom prst="rect">
            <a:avLst/>
          </a:prstGeom>
          <a:ln w="12700">
            <a:miter lim="400000"/>
          </a:ln>
        </p:spPr>
      </p:pic>
      <p:sp>
        <p:nvSpPr>
          <p:cNvPr id="23" name="Shape 23"/>
          <p:cNvSpPr/>
          <p:nvPr/>
        </p:nvSpPr>
        <p:spPr>
          <a:xfrm flipV="1">
            <a:off x="266707" y="9251427"/>
            <a:ext cx="11823693" cy="524"/>
          </a:xfrm>
          <a:prstGeom prst="line">
            <a:avLst/>
          </a:prstGeom>
          <a:ln w="12700">
            <a:solidFill>
              <a:srgbClr val="0056D6"/>
            </a:solidFill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4" name="Shape 24"/>
          <p:cNvSpPr>
            <a:spLocks noGrp="1"/>
          </p:cNvSpPr>
          <p:nvPr>
            <p:ph type="sldNum" sz="quarter" idx="2"/>
          </p:nvPr>
        </p:nvSpPr>
        <p:spPr>
          <a:xfrm>
            <a:off x="11798300" y="9321800"/>
            <a:ext cx="292100" cy="3048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433FF"/>
                </a:solidFill>
              </a:defRPr>
            </a:lvl1pPr>
          </a:lstStyle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400"/>
              <a:t>Title Text</a:t>
            </a:r>
          </a:p>
        </p:txBody>
      </p:sp>
      <p:sp>
        <p:nvSpPr>
          <p:cNvPr id="27" name="Shape 2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/>
          </p:cNvSpPr>
          <p:nvPr>
            <p:ph type="title"/>
          </p:nvPr>
        </p:nvSpPr>
        <p:spPr>
          <a:xfrm>
            <a:off x="1270000" y="2971800"/>
            <a:ext cx="10464800" cy="38100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400"/>
              <a:t>Title Text</a:t>
            </a:r>
          </a:p>
        </p:txBody>
      </p:sp>
      <p:sp>
        <p:nvSpPr>
          <p:cNvPr id="30" name="Shape 3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/>
          </p:cNvSpPr>
          <p:nvPr>
            <p:ph type="title"/>
          </p:nvPr>
        </p:nvSpPr>
        <p:spPr>
          <a:xfrm>
            <a:off x="1270000" y="7366000"/>
            <a:ext cx="10464800" cy="17018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400"/>
              <a:t>Title Text</a:t>
            </a:r>
          </a:p>
        </p:txBody>
      </p:sp>
      <p:sp>
        <p:nvSpPr>
          <p:cNvPr id="33" name="Shape 3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 Refl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>
            <a:spLocks noGrp="1"/>
          </p:cNvSpPr>
          <p:nvPr>
            <p:ph type="title"/>
          </p:nvPr>
        </p:nvSpPr>
        <p:spPr>
          <a:xfrm>
            <a:off x="1270000" y="7366000"/>
            <a:ext cx="10464800" cy="17018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400"/>
              <a:t>Title Text</a:t>
            </a:r>
          </a:p>
        </p:txBody>
      </p:sp>
      <p:sp>
        <p:nvSpPr>
          <p:cNvPr id="36" name="Shape 3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Masters/_rels/slideMaster1.xml.rels><?xml version="1.0" encoding="UTF-8" standalone="yes"?>
<Relationships xmlns="http://schemas.openxmlformats.org/package/2006/relationships"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24.xml"/><Relationship Id="rId25" Type="http://schemas.openxmlformats.org/officeDocument/2006/relationships/slideLayout" Target="../slideLayouts/slideLayout25.xml"/><Relationship Id="rId26" Type="http://schemas.openxmlformats.org/officeDocument/2006/relationships/slideLayout" Target="../slideLayouts/slideLayout26.xml"/><Relationship Id="rId27" Type="http://schemas.openxmlformats.org/officeDocument/2006/relationships/slideLayout" Target="../slideLayouts/slideLayout27.xml"/><Relationship Id="rId28" Type="http://schemas.openxmlformats.org/officeDocument/2006/relationships/slideLayout" Target="../slideLayouts/slideLayout28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30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31.xml"/><Relationship Id="rId32" Type="http://schemas.openxmlformats.org/officeDocument/2006/relationships/slideLayout" Target="../slideLayouts/slideLayout32.xml"/><Relationship Id="rId9" Type="http://schemas.openxmlformats.org/officeDocument/2006/relationships/slideLayout" Target="../slideLayouts/slideLayout9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3" Type="http://schemas.openxmlformats.org/officeDocument/2006/relationships/slideLayout" Target="../slideLayouts/slideLayout33.xml"/><Relationship Id="rId34" Type="http://schemas.openxmlformats.org/officeDocument/2006/relationships/slideLayout" Target="../slideLayouts/slideLayout34.xml"/><Relationship Id="rId35" Type="http://schemas.openxmlformats.org/officeDocument/2006/relationships/slideLayout" Target="../slideLayouts/slideLayout35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37" Type="http://schemas.openxmlformats.org/officeDocument/2006/relationships/slideLayout" Target="../slideLayouts/slideLayout37.xml"/><Relationship Id="rId38" Type="http://schemas.openxmlformats.org/officeDocument/2006/relationships/slideLayout" Target="../slideLayouts/slideLayout38.xml"/><Relationship Id="rId39" Type="http://schemas.openxmlformats.org/officeDocument/2006/relationships/slideLayout" Target="../slideLayouts/slideLayout39.xml"/><Relationship Id="rId40" Type="http://schemas.openxmlformats.org/officeDocument/2006/relationships/slideLayout" Target="../slideLayouts/slideLayout40.xml"/><Relationship Id="rId41" Type="http://schemas.openxmlformats.org/officeDocument/2006/relationships/slideLayout" Target="../slideLayouts/slideLayout41.xml"/><Relationship Id="rId4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1270000" y="254000"/>
            <a:ext cx="10464800" cy="2438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 sz="8400"/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1270000" y="2768600"/>
            <a:ext cx="10464800" cy="5715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 sz="4200"/>
              <a:t>Body Level One</a:t>
            </a:r>
          </a:p>
          <a:p>
            <a:pPr lvl="1">
              <a:defRPr sz="1800"/>
            </a:pPr>
            <a:r>
              <a:rPr sz="4200"/>
              <a:t>Body Level Two</a:t>
            </a:r>
          </a:p>
          <a:p>
            <a:pPr lvl="2">
              <a:defRPr sz="1800"/>
            </a:pPr>
            <a:r>
              <a:rPr sz="4200"/>
              <a:t>Body Level Three</a:t>
            </a:r>
          </a:p>
          <a:p>
            <a:pPr lvl="3">
              <a:defRPr sz="1800"/>
            </a:pPr>
            <a:r>
              <a:rPr sz="4200"/>
              <a:t>Body Level Four</a:t>
            </a:r>
          </a:p>
          <a:p>
            <a:pPr lvl="4">
              <a:defRPr sz="1800"/>
            </a:pPr>
            <a:r>
              <a:rPr sz="4200"/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324600" y="9258300"/>
            <a:ext cx="342900" cy="368300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 algn="ctr" defTabSz="584200">
              <a:defRPr sz="18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  <p:sldLayoutId id="2147483685" r:id="rId37"/>
    <p:sldLayoutId id="2147483686" r:id="rId38"/>
    <p:sldLayoutId id="2147483687" r:id="rId39"/>
    <p:sldLayoutId id="2147483688" r:id="rId40"/>
    <p:sldLayoutId id="2147483689" r:id="rId41"/>
  </p:sldLayoutIdLst>
  <p:transition xmlns:p14="http://schemas.microsoft.com/office/powerpoint/2010/main" spd="med"/>
  <p:txStyles>
    <p:titleStyle>
      <a:lvl1pPr algn="ctr" defTabSz="584200">
        <a:defRPr sz="8400">
          <a:latin typeface="+mj-lt"/>
          <a:ea typeface="+mj-ea"/>
          <a:cs typeface="+mj-cs"/>
          <a:sym typeface="Gill Sans"/>
        </a:defRPr>
      </a:lvl1pPr>
      <a:lvl2pPr indent="228600" algn="ctr" defTabSz="584200">
        <a:defRPr sz="8400">
          <a:latin typeface="+mj-lt"/>
          <a:ea typeface="+mj-ea"/>
          <a:cs typeface="+mj-cs"/>
          <a:sym typeface="Gill Sans"/>
        </a:defRPr>
      </a:lvl2pPr>
      <a:lvl3pPr indent="457200" algn="ctr" defTabSz="584200">
        <a:defRPr sz="8400">
          <a:latin typeface="+mj-lt"/>
          <a:ea typeface="+mj-ea"/>
          <a:cs typeface="+mj-cs"/>
          <a:sym typeface="Gill Sans"/>
        </a:defRPr>
      </a:lvl3pPr>
      <a:lvl4pPr indent="685800" algn="ctr" defTabSz="584200">
        <a:defRPr sz="8400">
          <a:latin typeface="+mj-lt"/>
          <a:ea typeface="+mj-ea"/>
          <a:cs typeface="+mj-cs"/>
          <a:sym typeface="Gill Sans"/>
        </a:defRPr>
      </a:lvl4pPr>
      <a:lvl5pPr indent="914400" algn="ctr" defTabSz="584200">
        <a:defRPr sz="8400">
          <a:latin typeface="+mj-lt"/>
          <a:ea typeface="+mj-ea"/>
          <a:cs typeface="+mj-cs"/>
          <a:sym typeface="Gill Sans"/>
        </a:defRPr>
      </a:lvl5pPr>
      <a:lvl6pPr indent="1143000" algn="ctr" defTabSz="584200">
        <a:defRPr sz="8400">
          <a:latin typeface="+mj-lt"/>
          <a:ea typeface="+mj-ea"/>
          <a:cs typeface="+mj-cs"/>
          <a:sym typeface="Gill Sans"/>
        </a:defRPr>
      </a:lvl6pPr>
      <a:lvl7pPr indent="1371600" algn="ctr" defTabSz="584200">
        <a:defRPr sz="8400">
          <a:latin typeface="+mj-lt"/>
          <a:ea typeface="+mj-ea"/>
          <a:cs typeface="+mj-cs"/>
          <a:sym typeface="Gill Sans"/>
        </a:defRPr>
      </a:lvl7pPr>
      <a:lvl8pPr indent="1600200" algn="ctr" defTabSz="584200">
        <a:defRPr sz="8400">
          <a:latin typeface="+mj-lt"/>
          <a:ea typeface="+mj-ea"/>
          <a:cs typeface="+mj-cs"/>
          <a:sym typeface="Gill Sans"/>
        </a:defRPr>
      </a:lvl8pPr>
      <a:lvl9pPr indent="1828800" algn="ctr" defTabSz="584200">
        <a:defRPr sz="8400">
          <a:latin typeface="+mj-lt"/>
          <a:ea typeface="+mj-ea"/>
          <a:cs typeface="+mj-cs"/>
          <a:sym typeface="Gill Sans"/>
        </a:defRPr>
      </a:lvl9pPr>
    </p:titleStyle>
    <p:bodyStyle>
      <a:lvl1pPr marL="889000" indent="-571500" defTabSz="584200">
        <a:spcBef>
          <a:spcPts val="2400"/>
        </a:spcBef>
        <a:buSzPct val="171000"/>
        <a:buChar char="•"/>
        <a:defRPr sz="4200">
          <a:latin typeface="+mj-lt"/>
          <a:ea typeface="+mj-ea"/>
          <a:cs typeface="+mj-cs"/>
          <a:sym typeface="Gill Sans"/>
        </a:defRPr>
      </a:lvl1pPr>
      <a:lvl2pPr marL="1333500" indent="-571500" defTabSz="584200">
        <a:spcBef>
          <a:spcPts val="2400"/>
        </a:spcBef>
        <a:buSzPct val="171000"/>
        <a:buChar char="•"/>
        <a:defRPr sz="4200">
          <a:latin typeface="+mj-lt"/>
          <a:ea typeface="+mj-ea"/>
          <a:cs typeface="+mj-cs"/>
          <a:sym typeface="Gill Sans"/>
        </a:defRPr>
      </a:lvl2pPr>
      <a:lvl3pPr marL="1778000" indent="-571500" defTabSz="584200">
        <a:spcBef>
          <a:spcPts val="2400"/>
        </a:spcBef>
        <a:buSzPct val="171000"/>
        <a:buChar char="•"/>
        <a:defRPr sz="4200">
          <a:latin typeface="+mj-lt"/>
          <a:ea typeface="+mj-ea"/>
          <a:cs typeface="+mj-cs"/>
          <a:sym typeface="Gill Sans"/>
        </a:defRPr>
      </a:lvl3pPr>
      <a:lvl4pPr marL="2222500" indent="-571500" defTabSz="584200">
        <a:spcBef>
          <a:spcPts val="2400"/>
        </a:spcBef>
        <a:buSzPct val="171000"/>
        <a:buChar char="•"/>
        <a:defRPr sz="4200">
          <a:latin typeface="+mj-lt"/>
          <a:ea typeface="+mj-ea"/>
          <a:cs typeface="+mj-cs"/>
          <a:sym typeface="Gill Sans"/>
        </a:defRPr>
      </a:lvl4pPr>
      <a:lvl5pPr marL="2667000" indent="-571500" defTabSz="584200">
        <a:spcBef>
          <a:spcPts val="2400"/>
        </a:spcBef>
        <a:buSzPct val="171000"/>
        <a:buChar char="•"/>
        <a:defRPr sz="4200">
          <a:latin typeface="+mj-lt"/>
          <a:ea typeface="+mj-ea"/>
          <a:cs typeface="+mj-cs"/>
          <a:sym typeface="Gill Sans"/>
        </a:defRPr>
      </a:lvl5pPr>
      <a:lvl6pPr marL="3022600" indent="-571500" defTabSz="584200">
        <a:spcBef>
          <a:spcPts val="2400"/>
        </a:spcBef>
        <a:buSzPct val="171000"/>
        <a:buChar char="•"/>
        <a:defRPr sz="4200">
          <a:latin typeface="+mj-lt"/>
          <a:ea typeface="+mj-ea"/>
          <a:cs typeface="+mj-cs"/>
          <a:sym typeface="Gill Sans"/>
        </a:defRPr>
      </a:lvl6pPr>
      <a:lvl7pPr marL="3378200" indent="-571500" defTabSz="584200">
        <a:spcBef>
          <a:spcPts val="2400"/>
        </a:spcBef>
        <a:buSzPct val="171000"/>
        <a:buChar char="•"/>
        <a:defRPr sz="4200">
          <a:latin typeface="+mj-lt"/>
          <a:ea typeface="+mj-ea"/>
          <a:cs typeface="+mj-cs"/>
          <a:sym typeface="Gill Sans"/>
        </a:defRPr>
      </a:lvl7pPr>
      <a:lvl8pPr marL="3733800" indent="-571500" defTabSz="584200">
        <a:spcBef>
          <a:spcPts val="2400"/>
        </a:spcBef>
        <a:buSzPct val="171000"/>
        <a:buChar char="•"/>
        <a:defRPr sz="4200">
          <a:latin typeface="+mj-lt"/>
          <a:ea typeface="+mj-ea"/>
          <a:cs typeface="+mj-cs"/>
          <a:sym typeface="Gill Sans"/>
        </a:defRPr>
      </a:lvl8pPr>
      <a:lvl9pPr marL="4089400" indent="-571500" defTabSz="584200">
        <a:spcBef>
          <a:spcPts val="2400"/>
        </a:spcBef>
        <a:buSzPct val="171000"/>
        <a:buChar char="•"/>
        <a:defRPr sz="4200">
          <a:latin typeface="+mj-lt"/>
          <a:ea typeface="+mj-ea"/>
          <a:cs typeface="+mj-cs"/>
          <a:sym typeface="Gill Sans"/>
        </a:defRPr>
      </a:lvl9pPr>
    </p:bodyStyle>
    <p:otherStyle>
      <a:lvl1pPr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1pPr>
      <a:lvl2pPr indent="2286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2pPr>
      <a:lvl3pPr indent="4572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3pPr>
      <a:lvl4pPr indent="6858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4pPr>
      <a:lvl5pPr indent="9144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5pPr>
      <a:lvl6pPr indent="11430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6pPr>
      <a:lvl7pPr indent="13716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7pPr>
      <a:lvl8pPr indent="16002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8pPr>
      <a:lvl9pPr indent="18288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gif"/><Relationship Id="rId3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4" Type="http://schemas.openxmlformats.org/officeDocument/2006/relationships/image" Target="../media/image34.jpeg"/><Relationship Id="rId5" Type="http://schemas.openxmlformats.org/officeDocument/2006/relationships/image" Target="../media/image35.jpeg"/><Relationship Id="rId6" Type="http://schemas.openxmlformats.org/officeDocument/2006/relationships/image" Target="../media/image36.jpeg"/><Relationship Id="rId7" Type="http://schemas.openxmlformats.org/officeDocument/2006/relationships/image" Target="../media/image37.jpe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1.png"/><Relationship Id="rId5" Type="http://schemas.openxmlformats.org/officeDocument/2006/relationships/image" Target="../media/image39.png"/><Relationship Id="rId6" Type="http://schemas.openxmlformats.org/officeDocument/2006/relationships/image" Target="../media/image40.png"/><Relationship Id="rId7" Type="http://schemas.openxmlformats.org/officeDocument/2006/relationships/image" Target="../media/image41.png"/><Relationship Id="rId8" Type="http://schemas.openxmlformats.org/officeDocument/2006/relationships/image" Target="../media/image42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4" Type="http://schemas.openxmlformats.org/officeDocument/2006/relationships/image" Target="../media/image9.gif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4" Type="http://schemas.openxmlformats.org/officeDocument/2006/relationships/image" Target="../media/image46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4" Type="http://schemas.openxmlformats.org/officeDocument/2006/relationships/image" Target="../media/image10.gif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12.jpeg"/><Relationship Id="rId5" Type="http://schemas.openxmlformats.org/officeDocument/2006/relationships/image" Target="../media/image13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10.gif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chart" Target="../charts/chart1.xml"/><Relationship Id="rId3" Type="http://schemas.openxmlformats.org/officeDocument/2006/relationships/image" Target="../media/image10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1.jpeg"/><Relationship Id="rId3" Type="http://schemas.openxmlformats.org/officeDocument/2006/relationships/image" Target="../media/image10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4" Type="http://schemas.openxmlformats.org/officeDocument/2006/relationships/image" Target="../media/image24.png"/><Relationship Id="rId5" Type="http://schemas.openxmlformats.org/officeDocument/2006/relationships/image" Target="../media/image25.png"/><Relationship Id="rId6" Type="http://schemas.openxmlformats.org/officeDocument/2006/relationships/image" Target="../media/image10.gif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4" Type="http://schemas.openxmlformats.org/officeDocument/2006/relationships/image" Target="../media/image28.jpeg"/><Relationship Id="rId5" Type="http://schemas.openxmlformats.org/officeDocument/2006/relationships/image" Target="../media/image29.jpeg"/><Relationship Id="rId6" Type="http://schemas.openxmlformats.org/officeDocument/2006/relationships/image" Target="../media/image30.jpeg"/><Relationship Id="rId7" Type="http://schemas.openxmlformats.org/officeDocument/2006/relationships/image" Target="../media/image31.jpeg"/><Relationship Id="rId8" Type="http://schemas.openxmlformats.org/officeDocument/2006/relationships/image" Target="../media/image32.jpeg"/><Relationship Id="rId9" Type="http://schemas.openxmlformats.org/officeDocument/2006/relationships/image" Target="../media/image10.gif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" name="HST-2012_Teachers_CMS.jpg"/>
          <p:cNvPicPr/>
          <p:nvPr/>
        </p:nvPicPr>
        <p:blipFill>
          <a:blip r:embed="rId2">
            <a:alphaModFix amt="88120"/>
            <a:extLst/>
          </a:blip>
          <a:srcRect l="4317" r="283" b="7702"/>
          <a:stretch>
            <a:fillRect/>
          </a:stretch>
        </p:blipFill>
        <p:spPr>
          <a:xfrm>
            <a:off x="795271" y="1721831"/>
            <a:ext cx="11212079" cy="7240676"/>
          </a:xfrm>
          <a:prstGeom prst="rect">
            <a:avLst/>
          </a:prstGeom>
          <a:ln w="12700">
            <a:miter lim="400000"/>
          </a:ln>
        </p:spPr>
      </p:pic>
      <p:sp>
        <p:nvSpPr>
          <p:cNvPr id="160" name="Shape 16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400">
                <a:solidFill>
                  <a:srgbClr val="0433FF"/>
                </a:solidFill>
              </a:rPr>
              <a:t>1</a:t>
            </a:fld>
            <a:endParaRPr sz="1400">
              <a:solidFill>
                <a:srgbClr val="0433FF"/>
              </a:solidFill>
            </a:endParaRPr>
          </a:p>
        </p:txBody>
      </p:sp>
      <p:sp>
        <p:nvSpPr>
          <p:cNvPr id="161" name="Shape 161"/>
          <p:cNvSpPr/>
          <p:nvPr/>
        </p:nvSpPr>
        <p:spPr>
          <a:xfrm>
            <a:off x="1468966" y="486833"/>
            <a:ext cx="10871201" cy="198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 defTabSz="584200">
              <a:defRPr sz="4000">
                <a:solidFill>
                  <a:srgbClr val="0365C0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4000">
                <a:solidFill>
                  <a:srgbClr val="0365C0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rPr>
              <a:t>CERN teacher and student programmes</a:t>
            </a:r>
          </a:p>
        </p:txBody>
      </p:sp>
      <p:sp>
        <p:nvSpPr>
          <p:cNvPr id="162" name="Shape 162"/>
          <p:cNvSpPr/>
          <p:nvPr/>
        </p:nvSpPr>
        <p:spPr>
          <a:xfrm>
            <a:off x="3444208" y="4565650"/>
            <a:ext cx="5468691" cy="1206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algn="ctr">
              <a:defRPr sz="1800"/>
            </a:pPr>
            <a:r>
              <a:rPr sz="2400">
                <a:solidFill>
                  <a:srgbClr val="F5D328"/>
                </a:solidFill>
              </a:rPr>
              <a:t>Rolf Landua</a:t>
            </a:r>
          </a:p>
          <a:p>
            <a:pPr lvl="0" algn="ctr">
              <a:defRPr sz="1800"/>
            </a:pPr>
            <a:r>
              <a:rPr sz="2400">
                <a:solidFill>
                  <a:srgbClr val="F5D328"/>
                </a:solidFill>
              </a:rPr>
              <a:t>CERN </a:t>
            </a:r>
          </a:p>
          <a:p>
            <a:pPr lvl="0" algn="ctr">
              <a:defRPr sz="1800"/>
            </a:pPr>
            <a:r>
              <a:rPr sz="2400">
                <a:solidFill>
                  <a:srgbClr val="F5D328"/>
                </a:solidFill>
              </a:rPr>
              <a:t>Head of Education and Public Outreach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Shape 29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400">
                <a:solidFill>
                  <a:srgbClr val="0433FF"/>
                </a:solidFill>
              </a:rPr>
              <a:t>10</a:t>
            </a:fld>
            <a:endParaRPr sz="1400">
              <a:solidFill>
                <a:srgbClr val="0433FF"/>
              </a:solidFill>
            </a:endParaRPr>
          </a:p>
        </p:txBody>
      </p:sp>
      <p:sp>
        <p:nvSpPr>
          <p:cNvPr id="297" name="Shape 297"/>
          <p:cNvSpPr/>
          <p:nvPr/>
        </p:nvSpPr>
        <p:spPr>
          <a:xfrm flipV="1">
            <a:off x="5024164" y="3779954"/>
            <a:ext cx="563158" cy="564565"/>
          </a:xfrm>
          <a:prstGeom prst="line">
            <a:avLst/>
          </a:prstGeom>
          <a:ln w="88900">
            <a:solidFill>
              <a:srgbClr val="0365C0"/>
            </a:solidFill>
            <a:round/>
            <a:headEnd type="stealth"/>
          </a:ln>
          <a:effectLst>
            <a:outerShdw blurRad="12700" dist="76199" dir="2700000" rotWithShape="0">
              <a:srgbClr val="000000">
                <a:alpha val="75000"/>
              </a:srgbClr>
            </a:outerShdw>
          </a:effectLst>
        </p:spPr>
        <p:txBody>
          <a:bodyPr lIns="45719" rIns="45719"/>
          <a:lstStyle/>
          <a:p>
            <a:pPr lvl="0"/>
            <a:endParaRPr/>
          </a:p>
        </p:txBody>
      </p:sp>
      <p:sp>
        <p:nvSpPr>
          <p:cNvPr id="298" name="Shape 298"/>
          <p:cNvSpPr/>
          <p:nvPr/>
        </p:nvSpPr>
        <p:spPr>
          <a:xfrm>
            <a:off x="9016793" y="3856156"/>
            <a:ext cx="977950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>
                <a:solidFill>
                  <a:srgbClr val="0365C0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0365C0"/>
                </a:solidFill>
              </a:rPr>
              <a:t>CERN</a:t>
            </a:r>
          </a:p>
        </p:txBody>
      </p:sp>
      <p:sp>
        <p:nvSpPr>
          <p:cNvPr id="299" name="Shape 299"/>
          <p:cNvSpPr/>
          <p:nvPr/>
        </p:nvSpPr>
        <p:spPr>
          <a:xfrm>
            <a:off x="2390513" y="3876476"/>
            <a:ext cx="2011562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>
                <a:solidFill>
                  <a:srgbClr val="00882B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00882B"/>
                </a:solidFill>
              </a:rPr>
              <a:t>Home country</a:t>
            </a:r>
          </a:p>
        </p:txBody>
      </p:sp>
      <p:sp>
        <p:nvSpPr>
          <p:cNvPr id="300" name="Shape 300"/>
          <p:cNvSpPr/>
          <p:nvPr/>
        </p:nvSpPr>
        <p:spPr>
          <a:xfrm>
            <a:off x="3548822" y="356148"/>
            <a:ext cx="8389661" cy="8084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defTabSz="584200">
              <a:defRPr sz="4800">
                <a:solidFill>
                  <a:srgbClr val="53585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800">
                <a:solidFill>
                  <a:srgbClr val="53585F"/>
                </a:solidFill>
              </a:rPr>
              <a:t>HIGH SCHOOL TEACHERS</a:t>
            </a:r>
          </a:p>
        </p:txBody>
      </p:sp>
      <p:pic>
        <p:nvPicPr>
          <p:cNvPr id="301" name="Teaching_Clipart.gi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797433" y="267286"/>
            <a:ext cx="1162519" cy="1017546"/>
          </a:xfrm>
          <a:prstGeom prst="rect">
            <a:avLst/>
          </a:prstGeom>
          <a:ln w="12700">
            <a:miter lim="400000"/>
          </a:ln>
        </p:spPr>
      </p:pic>
      <p:sp>
        <p:nvSpPr>
          <p:cNvPr id="302" name="Shape 302"/>
          <p:cNvSpPr/>
          <p:nvPr/>
        </p:nvSpPr>
        <p:spPr>
          <a:xfrm>
            <a:off x="4831079" y="2626360"/>
            <a:ext cx="2801899" cy="724059"/>
          </a:xfrm>
          <a:prstGeom prst="roundRect">
            <a:avLst>
              <a:gd name="adj" fmla="val 26310"/>
            </a:avLst>
          </a:prstGeom>
          <a:solidFill>
            <a:srgbClr val="70BF41"/>
          </a:solid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 defTabSz="584200">
              <a:defRPr sz="3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3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rPr>
              <a:t>Follow up</a:t>
            </a:r>
          </a:p>
        </p:txBody>
      </p:sp>
      <p:sp>
        <p:nvSpPr>
          <p:cNvPr id="303" name="Shape 303"/>
          <p:cNvSpPr/>
          <p:nvPr/>
        </p:nvSpPr>
        <p:spPr>
          <a:xfrm>
            <a:off x="8122919" y="4640579"/>
            <a:ext cx="2801899" cy="724060"/>
          </a:xfrm>
          <a:prstGeom prst="roundRect">
            <a:avLst>
              <a:gd name="adj" fmla="val 26310"/>
            </a:avLst>
          </a:prstGeom>
          <a:blipFill>
            <a:blip r:embed="rId3"/>
          </a:blip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 defTabSz="584200">
              <a:defRPr sz="1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>
              <a:defRPr>
                <a:solidFill>
                  <a:srgbClr val="000000"/>
                </a:solidFill>
                <a:effectLst/>
              </a:defRPr>
            </a:pPr>
            <a:r>
              <a:rPr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rPr>
              <a:t>Visit CERN - guided tour</a:t>
            </a:r>
          </a:p>
        </p:txBody>
      </p:sp>
      <p:sp>
        <p:nvSpPr>
          <p:cNvPr id="304" name="Shape 304"/>
          <p:cNvSpPr/>
          <p:nvPr/>
        </p:nvSpPr>
        <p:spPr>
          <a:xfrm>
            <a:off x="8133080" y="6388100"/>
            <a:ext cx="2801899" cy="724059"/>
          </a:xfrm>
          <a:prstGeom prst="roundRect">
            <a:avLst>
              <a:gd name="adj" fmla="val 26310"/>
            </a:avLst>
          </a:prstGeom>
          <a:blipFill>
            <a:blip r:embed="rId3"/>
          </a:blip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 defTabSz="584200">
              <a:defRPr sz="1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>
              <a:defRPr>
                <a:solidFill>
                  <a:srgbClr val="000000"/>
                </a:solidFill>
                <a:effectLst/>
              </a:defRPr>
            </a:pPr>
            <a:r>
              <a:rPr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rPr>
              <a:t>Beam line for Schools</a:t>
            </a:r>
          </a:p>
        </p:txBody>
      </p:sp>
      <p:sp>
        <p:nvSpPr>
          <p:cNvPr id="305" name="Shape 305"/>
          <p:cNvSpPr/>
          <p:nvPr/>
        </p:nvSpPr>
        <p:spPr>
          <a:xfrm>
            <a:off x="3645899" y="1651000"/>
            <a:ext cx="5492867" cy="6471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defTabSz="584200">
              <a:defRPr sz="3600">
                <a:solidFill>
                  <a:srgbClr val="0433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0433FF"/>
                </a:solidFill>
              </a:rPr>
              <a:t>What happens afterwards?</a:t>
            </a:r>
          </a:p>
        </p:txBody>
      </p:sp>
      <p:sp>
        <p:nvSpPr>
          <p:cNvPr id="306" name="Shape 306"/>
          <p:cNvSpPr/>
          <p:nvPr/>
        </p:nvSpPr>
        <p:spPr>
          <a:xfrm>
            <a:off x="8122920" y="5494020"/>
            <a:ext cx="2801899" cy="724059"/>
          </a:xfrm>
          <a:prstGeom prst="roundRect">
            <a:avLst>
              <a:gd name="adj" fmla="val 26310"/>
            </a:avLst>
          </a:prstGeom>
          <a:blipFill>
            <a:blip r:embed="rId3"/>
          </a:blip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 defTabSz="584200">
              <a:defRPr sz="1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>
              <a:defRPr>
                <a:solidFill>
                  <a:srgbClr val="000000"/>
                </a:solidFill>
                <a:effectLst/>
              </a:defRPr>
            </a:pPr>
            <a:r>
              <a:rPr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rPr>
              <a:t>Visit CERN - S’cool lab</a:t>
            </a:r>
          </a:p>
        </p:txBody>
      </p:sp>
      <p:sp>
        <p:nvSpPr>
          <p:cNvPr id="307" name="Shape 307"/>
          <p:cNvSpPr/>
          <p:nvPr/>
        </p:nvSpPr>
        <p:spPr>
          <a:xfrm>
            <a:off x="8133080" y="7282179"/>
            <a:ext cx="2801899" cy="724060"/>
          </a:xfrm>
          <a:prstGeom prst="roundRect">
            <a:avLst>
              <a:gd name="adj" fmla="val 26310"/>
            </a:avLst>
          </a:prstGeom>
          <a:blipFill>
            <a:blip r:embed="rId3"/>
          </a:blip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 defTabSz="584200">
              <a:defRPr sz="1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>
              <a:defRPr>
                <a:solidFill>
                  <a:srgbClr val="000000"/>
                </a:solidFill>
                <a:effectLst/>
              </a:defRPr>
            </a:pPr>
            <a:r>
              <a:rPr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rPr>
              <a:t>Virtual visit to CERN</a:t>
            </a:r>
          </a:p>
        </p:txBody>
      </p:sp>
      <p:sp>
        <p:nvSpPr>
          <p:cNvPr id="308" name="Shape 308"/>
          <p:cNvSpPr/>
          <p:nvPr/>
        </p:nvSpPr>
        <p:spPr>
          <a:xfrm flipH="1" flipV="1">
            <a:off x="7168064" y="3769654"/>
            <a:ext cx="562877" cy="564845"/>
          </a:xfrm>
          <a:prstGeom prst="line">
            <a:avLst/>
          </a:prstGeom>
          <a:ln w="88900">
            <a:solidFill>
              <a:srgbClr val="0365C0"/>
            </a:solidFill>
            <a:round/>
            <a:headEnd type="stealth"/>
          </a:ln>
          <a:effectLst>
            <a:outerShdw blurRad="12700" dist="76199" dir="2700000" rotWithShape="0">
              <a:srgbClr val="000000">
                <a:alpha val="75000"/>
              </a:srgbClr>
            </a:outerShdw>
          </a:effectLst>
        </p:spPr>
        <p:txBody>
          <a:bodyPr lIns="45719" rIns="45719"/>
          <a:lstStyle/>
          <a:p>
            <a:pPr lvl="0"/>
            <a:endParaRPr/>
          </a:p>
        </p:txBody>
      </p:sp>
      <p:sp>
        <p:nvSpPr>
          <p:cNvPr id="309" name="Shape 309"/>
          <p:cNvSpPr/>
          <p:nvPr/>
        </p:nvSpPr>
        <p:spPr>
          <a:xfrm>
            <a:off x="1935479" y="4638039"/>
            <a:ext cx="2801899" cy="724060"/>
          </a:xfrm>
          <a:prstGeom prst="roundRect">
            <a:avLst>
              <a:gd name="adj" fmla="val 26310"/>
            </a:avLst>
          </a:prstGeom>
          <a:solidFill>
            <a:srgbClr val="00882B"/>
          </a:solid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 defTabSz="584200">
              <a:defRPr sz="1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>
              <a:defRPr>
                <a:solidFill>
                  <a:srgbClr val="000000"/>
                </a:solidFill>
                <a:effectLst/>
              </a:defRPr>
            </a:pPr>
            <a:r>
              <a:rPr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rPr>
              <a:t>Teach other teachers</a:t>
            </a:r>
          </a:p>
        </p:txBody>
      </p:sp>
      <p:sp>
        <p:nvSpPr>
          <p:cNvPr id="310" name="Shape 310"/>
          <p:cNvSpPr/>
          <p:nvPr/>
        </p:nvSpPr>
        <p:spPr>
          <a:xfrm>
            <a:off x="1935479" y="5511800"/>
            <a:ext cx="2801899" cy="724059"/>
          </a:xfrm>
          <a:prstGeom prst="roundRect">
            <a:avLst>
              <a:gd name="adj" fmla="val 26310"/>
            </a:avLst>
          </a:prstGeom>
          <a:solidFill>
            <a:srgbClr val="00882B"/>
          </a:solid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 defTabSz="584200">
              <a:defRPr sz="1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>
              <a:defRPr>
                <a:solidFill>
                  <a:srgbClr val="000000"/>
                </a:solidFill>
                <a:effectLst/>
              </a:defRPr>
            </a:pPr>
            <a:r>
              <a:rPr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rPr>
              <a:t>Share resources and ideas</a:t>
            </a:r>
          </a:p>
        </p:txBody>
      </p:sp>
      <p:sp>
        <p:nvSpPr>
          <p:cNvPr id="311" name="Shape 311"/>
          <p:cNvSpPr/>
          <p:nvPr/>
        </p:nvSpPr>
        <p:spPr>
          <a:xfrm>
            <a:off x="1935479" y="6395720"/>
            <a:ext cx="2801899" cy="724059"/>
          </a:xfrm>
          <a:prstGeom prst="roundRect">
            <a:avLst>
              <a:gd name="adj" fmla="val 26310"/>
            </a:avLst>
          </a:prstGeom>
          <a:solidFill>
            <a:srgbClr val="00882B"/>
          </a:solid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 defTabSz="584200">
              <a:defRPr sz="1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>
              <a:defRPr>
                <a:solidFill>
                  <a:srgbClr val="000000"/>
                </a:solidFill>
                <a:effectLst/>
              </a:defRPr>
            </a:pPr>
            <a:r>
              <a:rPr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rPr>
              <a:t>Form networks</a:t>
            </a:r>
          </a:p>
        </p:txBody>
      </p:sp>
      <p:sp>
        <p:nvSpPr>
          <p:cNvPr id="312" name="Shape 312"/>
          <p:cNvSpPr/>
          <p:nvPr/>
        </p:nvSpPr>
        <p:spPr>
          <a:xfrm>
            <a:off x="1935479" y="7320280"/>
            <a:ext cx="2801899" cy="724060"/>
          </a:xfrm>
          <a:prstGeom prst="roundRect">
            <a:avLst>
              <a:gd name="adj" fmla="val 26310"/>
            </a:avLst>
          </a:prstGeom>
          <a:solidFill>
            <a:srgbClr val="00882B"/>
          </a:solid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 defTabSz="584200">
              <a:defRPr sz="1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>
              <a:defRPr>
                <a:solidFill>
                  <a:srgbClr val="000000"/>
                </a:solidFill>
                <a:effectLst/>
              </a:defRPr>
            </a:pPr>
            <a:r>
              <a:rPr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rPr>
              <a:t>Visit national research centres and universities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Shape 31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400">
                <a:solidFill>
                  <a:srgbClr val="0433FF"/>
                </a:solidFill>
              </a:rPr>
              <a:t>11</a:t>
            </a:fld>
            <a:endParaRPr sz="1400">
              <a:solidFill>
                <a:srgbClr val="0433FF"/>
              </a:solidFill>
            </a:endParaRPr>
          </a:p>
        </p:txBody>
      </p:sp>
      <p:sp>
        <p:nvSpPr>
          <p:cNvPr id="315" name="Shape 315"/>
          <p:cNvSpPr/>
          <p:nvPr/>
        </p:nvSpPr>
        <p:spPr>
          <a:xfrm>
            <a:off x="4341302" y="335828"/>
            <a:ext cx="6163509" cy="8084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defTabSz="584200">
              <a:defRPr sz="4800">
                <a:solidFill>
                  <a:srgbClr val="53585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800">
                <a:solidFill>
                  <a:srgbClr val="53585F"/>
                </a:solidFill>
              </a:rPr>
              <a:t>SCHOOL STUDENTS</a:t>
            </a:r>
          </a:p>
        </p:txBody>
      </p:sp>
      <p:pic>
        <p:nvPicPr>
          <p:cNvPr id="316" name="school-bus-clip-art.gi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509559" y="143615"/>
            <a:ext cx="1466093" cy="1196024"/>
          </a:xfrm>
          <a:prstGeom prst="rect">
            <a:avLst/>
          </a:prstGeom>
          <a:ln w="12700">
            <a:miter lim="400000"/>
          </a:ln>
        </p:spPr>
      </p:pic>
      <p:sp>
        <p:nvSpPr>
          <p:cNvPr id="317" name="Shape 317"/>
          <p:cNvSpPr/>
          <p:nvPr/>
        </p:nvSpPr>
        <p:spPr>
          <a:xfrm>
            <a:off x="881214" y="8235557"/>
            <a:ext cx="4418614" cy="9331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defTabSz="584200">
              <a:defRPr sz="1800"/>
            </a:pPr>
            <a:r>
              <a:rPr>
                <a:solidFill>
                  <a:srgbClr val="0433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2014: 112,000 visitors on guided tours</a:t>
            </a:r>
          </a:p>
          <a:p>
            <a:pPr lvl="0" defTabSz="584200">
              <a:defRPr sz="1800"/>
            </a:pPr>
            <a:r>
              <a:rPr>
                <a:solidFill>
                  <a:srgbClr val="0433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~ 40 % school classes</a:t>
            </a:r>
          </a:p>
          <a:p>
            <a:pPr lvl="0" defTabSz="584200">
              <a:defRPr sz="1800"/>
            </a:pPr>
            <a:r>
              <a:rPr>
                <a:solidFill>
                  <a:srgbClr val="0433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~ 70 % travel more than 600 km</a:t>
            </a:r>
          </a:p>
        </p:txBody>
      </p:sp>
      <p:graphicFrame>
        <p:nvGraphicFramePr>
          <p:cNvPr id="318" name="Chart 318"/>
          <p:cNvGraphicFramePr/>
          <p:nvPr/>
        </p:nvGraphicFramePr>
        <p:xfrm>
          <a:off x="101169" y="3573779"/>
          <a:ext cx="5208986" cy="44179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19" name="Shape 319"/>
          <p:cNvSpPr/>
          <p:nvPr/>
        </p:nvSpPr>
        <p:spPr>
          <a:xfrm>
            <a:off x="1377900" y="3087370"/>
            <a:ext cx="3213795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pPr lvl="0">
              <a:defRPr sz="1800"/>
            </a:pPr>
            <a:r>
              <a:rPr sz="2400"/>
              <a:t>CERN visitors per year</a:t>
            </a:r>
          </a:p>
        </p:txBody>
      </p:sp>
      <p:pic>
        <p:nvPicPr>
          <p:cNvPr id="320" name="1B7E0098.jp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9477394" y="6462335"/>
            <a:ext cx="3308311" cy="2205542"/>
          </a:xfrm>
          <a:prstGeom prst="rect">
            <a:avLst/>
          </a:prstGeom>
          <a:ln w="12700">
            <a:miter lim="400000"/>
          </a:ln>
        </p:spPr>
      </p:pic>
      <p:sp>
        <p:nvSpPr>
          <p:cNvPr id="321" name="Shape 321"/>
          <p:cNvSpPr/>
          <p:nvPr/>
        </p:nvSpPr>
        <p:spPr>
          <a:xfrm>
            <a:off x="8408620" y="3087370"/>
            <a:ext cx="1582788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pPr lvl="0">
              <a:defRPr sz="1800"/>
            </a:pPr>
            <a:r>
              <a:rPr sz="2400"/>
              <a:t>Visit points</a:t>
            </a:r>
          </a:p>
        </p:txBody>
      </p:sp>
      <p:sp>
        <p:nvSpPr>
          <p:cNvPr id="322" name="Shape 322"/>
          <p:cNvSpPr/>
          <p:nvPr/>
        </p:nvSpPr>
        <p:spPr>
          <a:xfrm>
            <a:off x="10003740" y="8689340"/>
            <a:ext cx="1969444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Computing Centre</a:t>
            </a:r>
          </a:p>
        </p:txBody>
      </p:sp>
      <p:pic>
        <p:nvPicPr>
          <p:cNvPr id="323" name="sc-2.jpg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943600" y="6483773"/>
            <a:ext cx="3337062" cy="2219147"/>
          </a:xfrm>
          <a:prstGeom prst="rect">
            <a:avLst/>
          </a:prstGeom>
          <a:ln w="12700">
            <a:miter lim="400000"/>
          </a:ln>
        </p:spPr>
      </p:pic>
      <p:sp>
        <p:nvSpPr>
          <p:cNvPr id="324" name="Shape 324"/>
          <p:cNvSpPr/>
          <p:nvPr/>
        </p:nvSpPr>
        <p:spPr>
          <a:xfrm>
            <a:off x="6600140" y="8740140"/>
            <a:ext cx="1867645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Synchrocyclotron</a:t>
            </a:r>
          </a:p>
        </p:txBody>
      </p:sp>
      <p:pic>
        <p:nvPicPr>
          <p:cNvPr id="325" name="Overview 1.jpg"/>
          <p:cNvPicPr/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9450069" y="3721100"/>
            <a:ext cx="3314656" cy="2209770"/>
          </a:xfrm>
          <a:prstGeom prst="rect">
            <a:avLst/>
          </a:prstGeom>
          <a:ln w="12700">
            <a:miter lim="400000"/>
          </a:ln>
        </p:spPr>
      </p:pic>
      <p:sp>
        <p:nvSpPr>
          <p:cNvPr id="326" name="Shape 326"/>
          <p:cNvSpPr/>
          <p:nvPr/>
        </p:nvSpPr>
        <p:spPr>
          <a:xfrm>
            <a:off x="10064700" y="5956299"/>
            <a:ext cx="2210545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Universe of Particles</a:t>
            </a:r>
          </a:p>
        </p:txBody>
      </p:sp>
      <p:sp>
        <p:nvSpPr>
          <p:cNvPr id="327" name="Shape 327"/>
          <p:cNvSpPr/>
          <p:nvPr/>
        </p:nvSpPr>
        <p:spPr>
          <a:xfrm>
            <a:off x="4539979" y="1468119"/>
            <a:ext cx="4198206" cy="6471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defTabSz="584200">
              <a:defRPr sz="3600">
                <a:solidFill>
                  <a:srgbClr val="0433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0433FF"/>
                </a:solidFill>
              </a:rPr>
              <a:t>Guided CERN tours</a:t>
            </a:r>
          </a:p>
        </p:txBody>
      </p:sp>
      <p:pic>
        <p:nvPicPr>
          <p:cNvPr id="328" name="SM18_Exhibition.jpg"/>
          <p:cNvPicPr/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5929914" y="3724676"/>
            <a:ext cx="3323966" cy="2215978"/>
          </a:xfrm>
          <a:prstGeom prst="rect">
            <a:avLst/>
          </a:prstGeom>
          <a:ln w="12700">
            <a:miter lim="400000"/>
          </a:ln>
        </p:spPr>
      </p:pic>
      <p:sp>
        <p:nvSpPr>
          <p:cNvPr id="329" name="Shape 329"/>
          <p:cNvSpPr/>
          <p:nvPr/>
        </p:nvSpPr>
        <p:spPr>
          <a:xfrm>
            <a:off x="6549340" y="5956299"/>
            <a:ext cx="2007395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Magnet test facility</a:t>
            </a:r>
          </a:p>
        </p:txBody>
      </p:sp>
      <p:sp>
        <p:nvSpPr>
          <p:cNvPr id="330" name="Shape 330"/>
          <p:cNvSpPr/>
          <p:nvPr/>
        </p:nvSpPr>
        <p:spPr>
          <a:xfrm>
            <a:off x="1875119" y="2181436"/>
            <a:ext cx="10020459" cy="4613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 defTabSz="584200">
              <a:lnSpc>
                <a:spcPct val="150000"/>
              </a:lnSpc>
              <a:defRPr sz="2400">
                <a:solidFill>
                  <a:srgbClr val="C8250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C82506"/>
                </a:solidFill>
              </a:rPr>
              <a:t>Experience the CERN atmosphere and see ‘science in action’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Shape 33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400">
                <a:solidFill>
                  <a:srgbClr val="0433FF"/>
                </a:solidFill>
              </a:rPr>
              <a:t>12</a:t>
            </a:fld>
            <a:endParaRPr sz="1400">
              <a:solidFill>
                <a:srgbClr val="0433FF"/>
              </a:solidFill>
            </a:endParaRPr>
          </a:p>
        </p:txBody>
      </p:sp>
      <p:sp>
        <p:nvSpPr>
          <p:cNvPr id="333" name="Shape 333"/>
          <p:cNvSpPr/>
          <p:nvPr/>
        </p:nvSpPr>
        <p:spPr>
          <a:xfrm>
            <a:off x="4631420" y="1579880"/>
            <a:ext cx="6280966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584200">
              <a:defRPr sz="3600">
                <a:solidFill>
                  <a:srgbClr val="0433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0433FF"/>
                </a:solidFill>
              </a:rPr>
              <a:t>Hands-on modern physics </a:t>
            </a:r>
          </a:p>
        </p:txBody>
      </p:sp>
      <p:sp>
        <p:nvSpPr>
          <p:cNvPr id="334" name="Shape 334"/>
          <p:cNvSpPr/>
          <p:nvPr/>
        </p:nvSpPr>
        <p:spPr>
          <a:xfrm>
            <a:off x="4117783" y="335828"/>
            <a:ext cx="6163509" cy="8084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defTabSz="584200">
              <a:defRPr sz="4800">
                <a:solidFill>
                  <a:srgbClr val="53585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800">
                <a:solidFill>
                  <a:srgbClr val="53585F"/>
                </a:solidFill>
              </a:rPr>
              <a:t>SCHOOL STUDENTS</a:t>
            </a:r>
          </a:p>
        </p:txBody>
      </p:sp>
      <p:pic>
        <p:nvPicPr>
          <p:cNvPr id="335" name="school-bus-clip-art.gi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86039" y="143615"/>
            <a:ext cx="1466094" cy="1196024"/>
          </a:xfrm>
          <a:prstGeom prst="rect">
            <a:avLst/>
          </a:prstGeom>
          <a:ln w="12700">
            <a:miter lim="400000"/>
          </a:ln>
        </p:spPr>
      </p:pic>
      <p:sp>
        <p:nvSpPr>
          <p:cNvPr id="336" name="Shape 336"/>
          <p:cNvSpPr/>
          <p:nvPr/>
        </p:nvSpPr>
        <p:spPr>
          <a:xfrm>
            <a:off x="2687919" y="2404956"/>
            <a:ext cx="10020459" cy="4613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 defTabSz="584200">
              <a:lnSpc>
                <a:spcPct val="150000"/>
              </a:lnSpc>
              <a:defRPr sz="2400">
                <a:solidFill>
                  <a:srgbClr val="C8250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C82506"/>
                </a:solidFill>
              </a:rPr>
              <a:t>Fundamental experiments and modern detector technologies</a:t>
            </a:r>
          </a:p>
        </p:txBody>
      </p:sp>
      <p:pic>
        <p:nvPicPr>
          <p:cNvPr id="337" name="pasted-image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29793" y="1534160"/>
            <a:ext cx="2694027" cy="3090790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356" name="Group 356"/>
          <p:cNvGrpSpPr/>
          <p:nvPr/>
        </p:nvGrpSpPr>
        <p:grpSpPr>
          <a:xfrm>
            <a:off x="4465320" y="3256716"/>
            <a:ext cx="7374335" cy="4364078"/>
            <a:chOff x="0" y="0"/>
            <a:chExt cx="7374334" cy="4364076"/>
          </a:xfrm>
        </p:grpSpPr>
        <p:sp>
          <p:nvSpPr>
            <p:cNvPr id="338" name="Shape 338"/>
            <p:cNvSpPr/>
            <p:nvPr/>
          </p:nvSpPr>
          <p:spPr>
            <a:xfrm>
              <a:off x="375712" y="-1"/>
              <a:ext cx="1248967" cy="4699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400">
                  <a:solidFill>
                    <a:srgbClr val="0365C0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400">
                  <a:solidFill>
                    <a:srgbClr val="0365C0"/>
                  </a:solidFill>
                </a:rPr>
                <a:t>Classics</a:t>
              </a:r>
            </a:p>
          </p:txBody>
        </p:sp>
        <p:sp>
          <p:nvSpPr>
            <p:cNvPr id="339" name="Shape 339"/>
            <p:cNvSpPr/>
            <p:nvPr/>
          </p:nvSpPr>
          <p:spPr>
            <a:xfrm>
              <a:off x="60959" y="692983"/>
              <a:ext cx="1959942" cy="506483"/>
            </a:xfrm>
            <a:prstGeom prst="roundRect">
              <a:avLst>
                <a:gd name="adj" fmla="val 26310"/>
              </a:avLst>
            </a:prstGeom>
            <a:blipFill rotWithShape="1">
              <a:blip r:embed="rId4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 defTabSz="584200">
                <a:defRPr sz="1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lvl="0">
                <a:defRPr>
                  <a:solidFill>
                    <a:srgbClr val="000000"/>
                  </a:solidFill>
                  <a:effectLst/>
                </a:defRPr>
              </a:pPr>
              <a:r>
                <a:rPr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rPr>
                <a:t>Planck constant</a:t>
              </a:r>
            </a:p>
          </p:txBody>
        </p:sp>
        <p:sp>
          <p:nvSpPr>
            <p:cNvPr id="340" name="Shape 340"/>
            <p:cNvSpPr/>
            <p:nvPr/>
          </p:nvSpPr>
          <p:spPr>
            <a:xfrm>
              <a:off x="10160" y="1922343"/>
              <a:ext cx="2004616" cy="474743"/>
            </a:xfrm>
            <a:prstGeom prst="roundRect">
              <a:avLst>
                <a:gd name="adj" fmla="val 28709"/>
              </a:avLst>
            </a:prstGeom>
            <a:blipFill rotWithShape="1">
              <a:blip r:embed="rId4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 defTabSz="584200">
                <a:defRPr sz="1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lvl="0">
                <a:defRPr>
                  <a:solidFill>
                    <a:srgbClr val="000000"/>
                  </a:solidFill>
                  <a:effectLst/>
                </a:defRPr>
              </a:pPr>
              <a:r>
                <a:rPr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rPr>
                <a:t>Franck-Hertz </a:t>
              </a:r>
            </a:p>
          </p:txBody>
        </p:sp>
        <p:sp>
          <p:nvSpPr>
            <p:cNvPr id="341" name="Shape 341"/>
            <p:cNvSpPr/>
            <p:nvPr/>
          </p:nvSpPr>
          <p:spPr>
            <a:xfrm>
              <a:off x="40640" y="1312743"/>
              <a:ext cx="1989535" cy="467797"/>
            </a:xfrm>
            <a:prstGeom prst="roundRect">
              <a:avLst>
                <a:gd name="adj" fmla="val 28916"/>
              </a:avLst>
            </a:prstGeom>
            <a:blipFill rotWithShape="1">
              <a:blip r:embed="rId4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 defTabSz="584200">
                <a:defRPr sz="1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lvl="0">
                <a:defRPr>
                  <a:solidFill>
                    <a:srgbClr val="000000"/>
                  </a:solidFill>
                  <a:effectLst/>
                </a:defRPr>
              </a:pPr>
              <a:r>
                <a:rPr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rPr>
                <a:t>Rutherford</a:t>
              </a:r>
            </a:p>
          </p:txBody>
        </p:sp>
        <p:sp>
          <p:nvSpPr>
            <p:cNvPr id="342" name="Shape 342"/>
            <p:cNvSpPr/>
            <p:nvPr/>
          </p:nvSpPr>
          <p:spPr>
            <a:xfrm>
              <a:off x="0" y="2562422"/>
              <a:ext cx="2004021" cy="501175"/>
            </a:xfrm>
            <a:prstGeom prst="roundRect">
              <a:avLst>
                <a:gd name="adj" fmla="val 27187"/>
              </a:avLst>
            </a:prstGeom>
            <a:blipFill rotWithShape="1">
              <a:blip r:embed="rId4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 defTabSz="584200">
                <a:defRPr sz="1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lvl="0">
                <a:defRPr>
                  <a:solidFill>
                    <a:srgbClr val="000000"/>
                  </a:solidFill>
                  <a:effectLst/>
                </a:defRPr>
              </a:pPr>
              <a:r>
                <a:rPr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rPr>
                <a:t>Electron tube</a:t>
              </a:r>
            </a:p>
          </p:txBody>
        </p:sp>
        <p:sp>
          <p:nvSpPr>
            <p:cNvPr id="343" name="Shape 343"/>
            <p:cNvSpPr/>
            <p:nvPr/>
          </p:nvSpPr>
          <p:spPr>
            <a:xfrm>
              <a:off x="2986832" y="20319"/>
              <a:ext cx="1418631" cy="4699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400">
                  <a:solidFill>
                    <a:srgbClr val="0365C0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400">
                  <a:solidFill>
                    <a:srgbClr val="0365C0"/>
                  </a:solidFill>
                </a:rPr>
                <a:t>Detectors</a:t>
              </a:r>
            </a:p>
          </p:txBody>
        </p:sp>
        <p:sp>
          <p:nvSpPr>
            <p:cNvPr id="344" name="Shape 344"/>
            <p:cNvSpPr/>
            <p:nvPr/>
          </p:nvSpPr>
          <p:spPr>
            <a:xfrm>
              <a:off x="2814319" y="692983"/>
              <a:ext cx="1959942" cy="506483"/>
            </a:xfrm>
            <a:prstGeom prst="roundRect">
              <a:avLst>
                <a:gd name="adj" fmla="val 26310"/>
              </a:avLst>
            </a:prstGeom>
            <a:blipFill rotWithShape="1">
              <a:blip r:embed="rId4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 defTabSz="584200">
                <a:defRPr sz="1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lvl="0">
                <a:defRPr>
                  <a:solidFill>
                    <a:srgbClr val="000000"/>
                  </a:solidFill>
                  <a:effectLst/>
                </a:defRPr>
              </a:pPr>
              <a:r>
                <a:rPr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rPr>
                <a:t>Cloud chamber</a:t>
              </a:r>
            </a:p>
          </p:txBody>
        </p:sp>
        <p:sp>
          <p:nvSpPr>
            <p:cNvPr id="345" name="Shape 345"/>
            <p:cNvSpPr/>
            <p:nvPr/>
          </p:nvSpPr>
          <p:spPr>
            <a:xfrm>
              <a:off x="2793682" y="1922342"/>
              <a:ext cx="1974454" cy="474743"/>
            </a:xfrm>
            <a:prstGeom prst="roundRect">
              <a:avLst>
                <a:gd name="adj" fmla="val 28709"/>
              </a:avLst>
            </a:prstGeom>
            <a:blipFill rotWithShape="1">
              <a:blip r:embed="rId4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 defTabSz="584200">
                <a:defRPr sz="1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lvl="0">
                <a:defRPr>
                  <a:solidFill>
                    <a:srgbClr val="000000"/>
                  </a:solidFill>
                  <a:effectLst/>
                </a:defRPr>
              </a:pPr>
              <a:r>
                <a:rPr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rPr>
                <a:t>Scintillators</a:t>
              </a:r>
            </a:p>
          </p:txBody>
        </p:sp>
        <p:sp>
          <p:nvSpPr>
            <p:cNvPr id="346" name="Shape 346"/>
            <p:cNvSpPr/>
            <p:nvPr/>
          </p:nvSpPr>
          <p:spPr>
            <a:xfrm>
              <a:off x="2794000" y="1312743"/>
              <a:ext cx="1989535" cy="467797"/>
            </a:xfrm>
            <a:prstGeom prst="roundRect">
              <a:avLst>
                <a:gd name="adj" fmla="val 28916"/>
              </a:avLst>
            </a:prstGeom>
            <a:blipFill rotWithShape="1">
              <a:blip r:embed="rId4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 defTabSz="584200">
                <a:defRPr sz="1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lvl="0">
                <a:defRPr>
                  <a:solidFill>
                    <a:srgbClr val="000000"/>
                  </a:solidFill>
                  <a:effectLst/>
                </a:defRPr>
              </a:pPr>
              <a:r>
                <a:rPr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rPr>
                <a:t>Pixel detector</a:t>
              </a:r>
            </a:p>
          </p:txBody>
        </p:sp>
        <p:sp>
          <p:nvSpPr>
            <p:cNvPr id="347" name="Shape 347"/>
            <p:cNvSpPr/>
            <p:nvPr/>
          </p:nvSpPr>
          <p:spPr>
            <a:xfrm>
              <a:off x="2798921" y="2562422"/>
              <a:ext cx="1958460" cy="501175"/>
            </a:xfrm>
            <a:prstGeom prst="roundRect">
              <a:avLst>
                <a:gd name="adj" fmla="val 27187"/>
              </a:avLst>
            </a:prstGeom>
            <a:blipFill rotWithShape="1">
              <a:blip r:embed="rId4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 defTabSz="584200">
                <a:defRPr sz="16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  <a:effectLst/>
                </a:defRPr>
              </a:pPr>
              <a:r>
                <a:rPr sz="16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rPr>
                <a:t>Cerenkov counter</a:t>
              </a:r>
            </a:p>
          </p:txBody>
        </p:sp>
        <p:sp>
          <p:nvSpPr>
            <p:cNvPr id="348" name="Shape 348"/>
            <p:cNvSpPr/>
            <p:nvPr/>
          </p:nvSpPr>
          <p:spPr>
            <a:xfrm>
              <a:off x="0" y="3212662"/>
              <a:ext cx="2004021" cy="501175"/>
            </a:xfrm>
            <a:prstGeom prst="roundRect">
              <a:avLst>
                <a:gd name="adj" fmla="val 27187"/>
              </a:avLst>
            </a:prstGeom>
            <a:blipFill rotWithShape="1">
              <a:blip r:embed="rId4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 defTabSz="584200">
                <a:defRPr sz="1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lvl="0">
                <a:defRPr>
                  <a:solidFill>
                    <a:srgbClr val="000000"/>
                  </a:solidFill>
                  <a:effectLst/>
                </a:defRPr>
              </a:pPr>
              <a:r>
                <a:rPr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rPr>
                <a:t>Hall effect</a:t>
              </a:r>
            </a:p>
          </p:txBody>
        </p:sp>
        <p:sp>
          <p:nvSpPr>
            <p:cNvPr id="349" name="Shape 349"/>
            <p:cNvSpPr/>
            <p:nvPr/>
          </p:nvSpPr>
          <p:spPr>
            <a:xfrm>
              <a:off x="0" y="3862902"/>
              <a:ext cx="2004021" cy="501175"/>
            </a:xfrm>
            <a:prstGeom prst="roundRect">
              <a:avLst>
                <a:gd name="adj" fmla="val 27187"/>
              </a:avLst>
            </a:prstGeom>
            <a:blipFill rotWithShape="1">
              <a:blip r:embed="rId4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 defTabSz="584200">
                <a:defRPr sz="16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  <a:effectLst/>
                </a:defRPr>
              </a:pPr>
              <a:r>
                <a:rPr sz="16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rPr>
                <a:t>Charge-mass ratio</a:t>
              </a:r>
            </a:p>
          </p:txBody>
        </p:sp>
        <p:sp>
          <p:nvSpPr>
            <p:cNvPr id="350" name="Shape 350"/>
            <p:cNvSpPr/>
            <p:nvPr/>
          </p:nvSpPr>
          <p:spPr>
            <a:xfrm>
              <a:off x="5463332" y="20319"/>
              <a:ext cx="1893542" cy="4699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400">
                  <a:solidFill>
                    <a:srgbClr val="0365C0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400">
                  <a:solidFill>
                    <a:srgbClr val="0365C0"/>
                  </a:solidFill>
                </a:rPr>
                <a:t>Technologies</a:t>
              </a:r>
            </a:p>
          </p:txBody>
        </p:sp>
        <p:sp>
          <p:nvSpPr>
            <p:cNvPr id="351" name="Shape 351"/>
            <p:cNvSpPr/>
            <p:nvPr/>
          </p:nvSpPr>
          <p:spPr>
            <a:xfrm>
              <a:off x="5405119" y="692983"/>
              <a:ext cx="1959942" cy="506483"/>
            </a:xfrm>
            <a:prstGeom prst="roundRect">
              <a:avLst>
                <a:gd name="adj" fmla="val 26310"/>
              </a:avLst>
            </a:prstGeom>
            <a:blipFill rotWithShape="1">
              <a:blip r:embed="rId4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 defTabSz="584200">
                <a:defRPr sz="15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  <a:effectLst/>
                </a:defRPr>
              </a:pPr>
              <a:r>
                <a:rPr sz="15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rPr>
                <a:t>Superconductivity</a:t>
              </a:r>
            </a:p>
          </p:txBody>
        </p:sp>
        <p:sp>
          <p:nvSpPr>
            <p:cNvPr id="352" name="Shape 352"/>
            <p:cNvSpPr/>
            <p:nvPr/>
          </p:nvSpPr>
          <p:spPr>
            <a:xfrm>
              <a:off x="5354320" y="1922342"/>
              <a:ext cx="2004616" cy="474743"/>
            </a:xfrm>
            <a:prstGeom prst="roundRect">
              <a:avLst>
                <a:gd name="adj" fmla="val 28709"/>
              </a:avLst>
            </a:prstGeom>
            <a:blipFill rotWithShape="1">
              <a:blip r:embed="rId4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 defTabSz="584200">
                <a:defRPr sz="1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lvl="0">
                <a:defRPr>
                  <a:solidFill>
                    <a:srgbClr val="000000"/>
                  </a:solidFill>
                  <a:effectLst/>
                </a:defRPr>
              </a:pPr>
              <a:r>
                <a:rPr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rPr>
                <a:t>X-ray unit</a:t>
              </a:r>
            </a:p>
          </p:txBody>
        </p:sp>
        <p:sp>
          <p:nvSpPr>
            <p:cNvPr id="353" name="Shape 353"/>
            <p:cNvSpPr/>
            <p:nvPr/>
          </p:nvSpPr>
          <p:spPr>
            <a:xfrm>
              <a:off x="5384800" y="1312743"/>
              <a:ext cx="1989535" cy="467797"/>
            </a:xfrm>
            <a:prstGeom prst="roundRect">
              <a:avLst>
                <a:gd name="adj" fmla="val 28916"/>
              </a:avLst>
            </a:prstGeom>
            <a:blipFill rotWithShape="1">
              <a:blip r:embed="rId4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 defTabSz="584200">
                <a:defRPr sz="1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lvl="0">
                <a:defRPr>
                  <a:solidFill>
                    <a:srgbClr val="000000"/>
                  </a:solidFill>
                  <a:effectLst/>
                </a:defRPr>
              </a:pPr>
              <a:r>
                <a:rPr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rPr>
                <a:t>Particle trap</a:t>
              </a:r>
            </a:p>
          </p:txBody>
        </p:sp>
        <p:sp>
          <p:nvSpPr>
            <p:cNvPr id="354" name="Shape 354"/>
            <p:cNvSpPr/>
            <p:nvPr/>
          </p:nvSpPr>
          <p:spPr>
            <a:xfrm>
              <a:off x="5344159" y="2562422"/>
              <a:ext cx="2004022" cy="501175"/>
            </a:xfrm>
            <a:prstGeom prst="roundRect">
              <a:avLst>
                <a:gd name="adj" fmla="val 27187"/>
              </a:avLst>
            </a:prstGeom>
            <a:blipFill rotWithShape="1">
              <a:blip r:embed="rId4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 defTabSz="584200">
                <a:defRPr sz="16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  <a:effectLst/>
                </a:defRPr>
              </a:pPr>
              <a:r>
                <a:rPr sz="16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rPr>
                <a:t>PET technology</a:t>
              </a:r>
            </a:p>
          </p:txBody>
        </p:sp>
        <p:sp>
          <p:nvSpPr>
            <p:cNvPr id="355" name="Shape 355"/>
            <p:cNvSpPr/>
            <p:nvPr/>
          </p:nvSpPr>
          <p:spPr>
            <a:xfrm>
              <a:off x="5344159" y="3232982"/>
              <a:ext cx="2004022" cy="501175"/>
            </a:xfrm>
            <a:prstGeom prst="roundRect">
              <a:avLst>
                <a:gd name="adj" fmla="val 27187"/>
              </a:avLst>
            </a:prstGeom>
            <a:blipFill rotWithShape="1">
              <a:blip r:embed="rId4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 defTabSz="584200">
                <a:defRPr sz="15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  <a:effectLst/>
                </a:defRPr>
              </a:pPr>
              <a:r>
                <a:rPr sz="15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rPr>
                <a:t>Radiation detection</a:t>
              </a:r>
            </a:p>
          </p:txBody>
        </p:sp>
      </p:grpSp>
      <p:sp>
        <p:nvSpPr>
          <p:cNvPr id="357" name="Shape 357"/>
          <p:cNvSpPr/>
          <p:nvPr/>
        </p:nvSpPr>
        <p:spPr>
          <a:xfrm>
            <a:off x="317874" y="5460056"/>
            <a:ext cx="2874915" cy="219547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88900" dir="2998706" rotWithShape="0">
              <a:srgbClr val="000000">
                <a:alpha val="70596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pPr lvl="0">
              <a:lnSpc>
                <a:spcPct val="150000"/>
              </a:lnSpc>
              <a:defRPr sz="1800"/>
            </a:pPr>
            <a:r>
              <a:rPr sz="1600" b="1" dirty="0">
                <a:latin typeface="Helvetica Neue"/>
                <a:ea typeface="Helvetica Neue"/>
                <a:cs typeface="Helvetica Neue"/>
                <a:sym typeface="Helvetica Neue"/>
              </a:rPr>
              <a:t>S’cool lab fact sheet</a:t>
            </a:r>
          </a:p>
          <a:p>
            <a:pPr lvl="0">
              <a:lnSpc>
                <a:spcPct val="150000"/>
              </a:lnSpc>
              <a:defRPr sz="1800"/>
            </a:pPr>
            <a:endParaRPr sz="1600" dirty="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lvl="0">
              <a:lnSpc>
                <a:spcPct val="150000"/>
              </a:lnSpc>
              <a:defRPr sz="1800"/>
            </a:pPr>
            <a:r>
              <a:rPr sz="1600" dirty="0">
                <a:latin typeface="Helvetica Neue"/>
                <a:ea typeface="Helvetica Neue"/>
                <a:cs typeface="Helvetica Neue"/>
                <a:sym typeface="Helvetica Neue"/>
              </a:rPr>
              <a:t>1/2 day of experiments</a:t>
            </a:r>
          </a:p>
          <a:p>
            <a:pPr lvl="0">
              <a:lnSpc>
                <a:spcPct val="150000"/>
              </a:lnSpc>
              <a:defRPr sz="1800"/>
            </a:pPr>
            <a:r>
              <a:rPr sz="1600" dirty="0">
                <a:latin typeface="Helvetica Neue"/>
                <a:ea typeface="Helvetica Neue"/>
                <a:cs typeface="Helvetica Neue"/>
                <a:sym typeface="Helvetica Neue"/>
              </a:rPr>
              <a:t>30 students</a:t>
            </a:r>
          </a:p>
          <a:p>
            <a:pPr lvl="0">
              <a:lnSpc>
                <a:spcPct val="150000"/>
              </a:lnSpc>
              <a:defRPr sz="1800"/>
            </a:pPr>
            <a:r>
              <a:rPr sz="1600" dirty="0">
                <a:latin typeface="Helvetica Neue"/>
                <a:ea typeface="Helvetica Neue"/>
                <a:cs typeface="Helvetica Neue"/>
                <a:sym typeface="Helvetica Neue"/>
              </a:rPr>
              <a:t>2 supervisors + teacher</a:t>
            </a:r>
          </a:p>
          <a:p>
            <a:pPr lvl="0">
              <a:lnSpc>
                <a:spcPct val="150000"/>
              </a:lnSpc>
              <a:defRPr sz="1800"/>
            </a:pPr>
            <a:r>
              <a:rPr sz="1600" dirty="0">
                <a:latin typeface="Helvetica Neue"/>
                <a:ea typeface="Helvetica Neue"/>
                <a:cs typeface="Helvetica Neue"/>
                <a:sym typeface="Helvetica Neue"/>
              </a:rPr>
              <a:t>Up to 3 different experiments</a:t>
            </a:r>
          </a:p>
        </p:txBody>
      </p:sp>
      <p:pic>
        <p:nvPicPr>
          <p:cNvPr id="358" name="pasted-image.png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439920" y="7733030"/>
            <a:ext cx="2004161" cy="1484662"/>
          </a:xfrm>
          <a:prstGeom prst="rect">
            <a:avLst/>
          </a:prstGeom>
          <a:ln w="12700">
            <a:miter lim="400000"/>
          </a:ln>
        </p:spPr>
      </p:pic>
      <p:pic>
        <p:nvPicPr>
          <p:cNvPr id="359" name="pasted-image.png"/>
          <p:cNvPicPr/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7221495" y="7750821"/>
            <a:ext cx="2059516" cy="1416187"/>
          </a:xfrm>
          <a:prstGeom prst="rect">
            <a:avLst/>
          </a:prstGeom>
          <a:ln w="12700">
            <a:miter lim="400000"/>
          </a:ln>
        </p:spPr>
      </p:pic>
      <p:pic>
        <p:nvPicPr>
          <p:cNvPr id="360" name="pasted-image.png"/>
          <p:cNvPicPr/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9565640" y="7604759"/>
            <a:ext cx="1747723" cy="1623772"/>
          </a:xfrm>
          <a:prstGeom prst="rect">
            <a:avLst/>
          </a:prstGeom>
          <a:ln w="12700">
            <a:miter lim="400000"/>
          </a:ln>
        </p:spPr>
      </p:pic>
      <p:pic>
        <p:nvPicPr>
          <p:cNvPr id="361" name="pasted-image.pdf"/>
          <p:cNvPicPr/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11570969" y="7957819"/>
            <a:ext cx="1058352" cy="101915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Shape 36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400">
                <a:solidFill>
                  <a:srgbClr val="0433FF"/>
                </a:solidFill>
              </a:rPr>
              <a:t>13</a:t>
            </a:fld>
            <a:endParaRPr sz="1400">
              <a:solidFill>
                <a:srgbClr val="0433FF"/>
              </a:solidFill>
            </a:endParaRPr>
          </a:p>
        </p:txBody>
      </p:sp>
      <p:sp>
        <p:nvSpPr>
          <p:cNvPr id="364" name="Shape 364"/>
          <p:cNvSpPr/>
          <p:nvPr/>
        </p:nvSpPr>
        <p:spPr>
          <a:xfrm>
            <a:off x="3930446" y="1480820"/>
            <a:ext cx="5062345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584200">
              <a:defRPr sz="3600">
                <a:solidFill>
                  <a:srgbClr val="0433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0433FF"/>
                </a:solidFill>
              </a:rPr>
              <a:t>“Beam Line for Schools”</a:t>
            </a:r>
          </a:p>
        </p:txBody>
      </p:sp>
      <p:pic>
        <p:nvPicPr>
          <p:cNvPr id="365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85189" y="3022077"/>
            <a:ext cx="6135832" cy="1941600"/>
          </a:xfrm>
          <a:prstGeom prst="rect">
            <a:avLst/>
          </a:prstGeom>
          <a:ln w="12700">
            <a:miter lim="400000"/>
          </a:ln>
        </p:spPr>
      </p:pic>
      <p:pic>
        <p:nvPicPr>
          <p:cNvPr id="366" name="BL4S_Setup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63271" y="5111974"/>
            <a:ext cx="5527039" cy="3677017"/>
          </a:xfrm>
          <a:prstGeom prst="rect">
            <a:avLst/>
          </a:prstGeom>
          <a:ln w="12700">
            <a:miter lim="400000"/>
          </a:ln>
        </p:spPr>
      </p:pic>
      <p:sp>
        <p:nvSpPr>
          <p:cNvPr id="367" name="Shape 367"/>
          <p:cNvSpPr/>
          <p:nvPr/>
        </p:nvSpPr>
        <p:spPr>
          <a:xfrm>
            <a:off x="8272631" y="3299680"/>
            <a:ext cx="3817769" cy="2934137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88900" dir="2998706" rotWithShape="0">
              <a:srgbClr val="000000">
                <a:alpha val="70596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pPr lvl="0">
              <a:lnSpc>
                <a:spcPct val="150000"/>
              </a:lnSpc>
              <a:defRPr sz="1800"/>
            </a:pPr>
            <a:r>
              <a:rPr sz="1600" b="1" dirty="0">
                <a:latin typeface="Helvetica Neue"/>
                <a:ea typeface="Helvetica Neue"/>
                <a:cs typeface="Helvetica Neue"/>
                <a:sym typeface="Helvetica Neue"/>
              </a:rPr>
              <a:t>“BL4S” facts 2014</a:t>
            </a:r>
          </a:p>
          <a:p>
            <a:pPr lvl="0">
              <a:lnSpc>
                <a:spcPct val="150000"/>
              </a:lnSpc>
              <a:defRPr sz="1800"/>
            </a:pPr>
            <a:endParaRPr sz="1600" dirty="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lvl="0">
              <a:lnSpc>
                <a:spcPct val="150000"/>
              </a:lnSpc>
              <a:defRPr sz="1800"/>
            </a:pPr>
            <a:r>
              <a:rPr sz="1600" dirty="0">
                <a:latin typeface="Helvetica Neue"/>
                <a:ea typeface="Helvetica Neue"/>
                <a:cs typeface="Helvetica Neue"/>
                <a:sym typeface="Helvetica Neue"/>
              </a:rPr>
              <a:t>410 YouTube video entries</a:t>
            </a:r>
          </a:p>
          <a:p>
            <a:pPr lvl="0">
              <a:lnSpc>
                <a:spcPct val="150000"/>
              </a:lnSpc>
              <a:defRPr sz="1800"/>
            </a:pPr>
            <a:r>
              <a:rPr sz="1600" dirty="0">
                <a:latin typeface="Helvetica Neue"/>
                <a:ea typeface="Helvetica Neue"/>
                <a:cs typeface="Helvetica Neue"/>
                <a:sym typeface="Helvetica Neue"/>
              </a:rPr>
              <a:t>292  full proposals !</a:t>
            </a:r>
          </a:p>
          <a:p>
            <a:pPr lvl="0">
              <a:lnSpc>
                <a:spcPct val="150000"/>
              </a:lnSpc>
              <a:defRPr sz="1800"/>
            </a:pPr>
            <a:r>
              <a:rPr sz="1600" dirty="0">
                <a:latin typeface="Helvetica Neue"/>
                <a:ea typeface="Helvetica Neue"/>
                <a:cs typeface="Helvetica Neue"/>
                <a:sym typeface="Helvetica Neue"/>
              </a:rPr>
              <a:t>2 winning teams (GR, NL)</a:t>
            </a:r>
          </a:p>
          <a:p>
            <a:pPr lvl="0">
              <a:lnSpc>
                <a:spcPct val="150000"/>
              </a:lnSpc>
              <a:defRPr sz="1800"/>
            </a:pPr>
            <a:r>
              <a:rPr sz="1600" dirty="0">
                <a:latin typeface="Helvetica Neue"/>
                <a:ea typeface="Helvetica Neue"/>
                <a:cs typeface="Helvetica Neue"/>
                <a:sym typeface="Helvetica Neue"/>
              </a:rPr>
              <a:t>10 days of experimental work</a:t>
            </a:r>
          </a:p>
          <a:p>
            <a:pPr lvl="0">
              <a:lnSpc>
                <a:spcPct val="150000"/>
              </a:lnSpc>
              <a:defRPr sz="1800"/>
            </a:pPr>
            <a:endParaRPr sz="1600" dirty="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lvl="0">
              <a:lnSpc>
                <a:spcPct val="150000"/>
              </a:lnSpc>
              <a:defRPr sz="1800"/>
            </a:pPr>
            <a:r>
              <a:rPr sz="1600" b="1" dirty="0">
                <a:latin typeface="Helvetica Neue"/>
                <a:ea typeface="Helvetica Neue"/>
                <a:cs typeface="Helvetica Neue"/>
                <a:sym typeface="Helvetica Neue"/>
              </a:rPr>
              <a:t>2015: next edition</a:t>
            </a:r>
          </a:p>
        </p:txBody>
      </p:sp>
      <p:sp>
        <p:nvSpPr>
          <p:cNvPr id="368" name="Shape 368"/>
          <p:cNvSpPr/>
          <p:nvPr/>
        </p:nvSpPr>
        <p:spPr>
          <a:xfrm>
            <a:off x="4229542" y="335828"/>
            <a:ext cx="6163509" cy="8084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defTabSz="584200">
              <a:defRPr sz="4800">
                <a:solidFill>
                  <a:srgbClr val="53585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800">
                <a:solidFill>
                  <a:srgbClr val="53585F"/>
                </a:solidFill>
              </a:rPr>
              <a:t>SCHOOL STUDENTS</a:t>
            </a:r>
          </a:p>
        </p:txBody>
      </p:sp>
      <p:pic>
        <p:nvPicPr>
          <p:cNvPr id="369" name="school-bus-clip-art.gif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397799" y="143615"/>
            <a:ext cx="1466093" cy="1196024"/>
          </a:xfrm>
          <a:prstGeom prst="rect">
            <a:avLst/>
          </a:prstGeom>
          <a:ln w="12700">
            <a:miter lim="400000"/>
          </a:ln>
        </p:spPr>
      </p:pic>
      <p:sp>
        <p:nvSpPr>
          <p:cNvPr id="370" name="Shape 370"/>
          <p:cNvSpPr/>
          <p:nvPr/>
        </p:nvSpPr>
        <p:spPr>
          <a:xfrm>
            <a:off x="1397598" y="2272876"/>
            <a:ext cx="10020460" cy="4613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 defTabSz="584200">
              <a:lnSpc>
                <a:spcPct val="150000"/>
              </a:lnSpc>
              <a:defRPr sz="2400">
                <a:solidFill>
                  <a:srgbClr val="C8250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C82506"/>
                </a:solidFill>
              </a:rPr>
              <a:t>School student teams propose and conduct a real CERN experiment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Shape 37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400">
                <a:solidFill>
                  <a:srgbClr val="0433FF"/>
                </a:solidFill>
              </a:rPr>
              <a:t>14</a:t>
            </a:fld>
            <a:endParaRPr sz="1400">
              <a:solidFill>
                <a:srgbClr val="0433FF"/>
              </a:solidFill>
            </a:endParaRPr>
          </a:p>
        </p:txBody>
      </p:sp>
      <p:sp>
        <p:nvSpPr>
          <p:cNvPr id="373" name="Shape 373"/>
          <p:cNvSpPr/>
          <p:nvPr/>
        </p:nvSpPr>
        <p:spPr>
          <a:xfrm>
            <a:off x="3426463" y="1694180"/>
            <a:ext cx="6374283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584200">
              <a:defRPr sz="3600">
                <a:solidFill>
                  <a:srgbClr val="0433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0433FF"/>
                </a:solidFill>
              </a:rPr>
              <a:t>“Virtual CERN visits” for schools</a:t>
            </a:r>
          </a:p>
        </p:txBody>
      </p:sp>
      <p:pic>
        <p:nvPicPr>
          <p:cNvPr id="374" name="dropped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16529" y="3535679"/>
            <a:ext cx="6955235" cy="4862911"/>
          </a:xfrm>
          <a:prstGeom prst="rect">
            <a:avLst/>
          </a:prstGeom>
          <a:ln w="12700">
            <a:miter lim="400000"/>
          </a:ln>
        </p:spPr>
      </p:pic>
      <p:sp>
        <p:nvSpPr>
          <p:cNvPr id="375" name="Shape 375"/>
          <p:cNvSpPr/>
          <p:nvPr/>
        </p:nvSpPr>
        <p:spPr>
          <a:xfrm>
            <a:off x="4138103" y="335828"/>
            <a:ext cx="6163509" cy="8084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defTabSz="584200">
              <a:defRPr sz="4800">
                <a:solidFill>
                  <a:srgbClr val="53585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800">
                <a:solidFill>
                  <a:srgbClr val="53585F"/>
                </a:solidFill>
              </a:rPr>
              <a:t>SCHOOL STUDENTS</a:t>
            </a:r>
          </a:p>
        </p:txBody>
      </p:sp>
      <p:pic>
        <p:nvPicPr>
          <p:cNvPr id="376" name="school-bus-clip-art.gi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306359" y="143615"/>
            <a:ext cx="1466093" cy="1196024"/>
          </a:xfrm>
          <a:prstGeom prst="rect">
            <a:avLst/>
          </a:prstGeom>
          <a:ln w="12700">
            <a:miter lim="400000"/>
          </a:ln>
        </p:spPr>
      </p:pic>
      <p:sp>
        <p:nvSpPr>
          <p:cNvPr id="377" name="Shape 377"/>
          <p:cNvSpPr/>
          <p:nvPr/>
        </p:nvSpPr>
        <p:spPr>
          <a:xfrm>
            <a:off x="1397598" y="2486236"/>
            <a:ext cx="10020460" cy="4613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 defTabSz="584200">
              <a:lnSpc>
                <a:spcPct val="150000"/>
              </a:lnSpc>
              <a:defRPr sz="2400">
                <a:solidFill>
                  <a:srgbClr val="C8250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C82506"/>
                </a:solidFill>
              </a:rPr>
              <a:t>School classes connect with CERN scientists for one hour of Q + A</a:t>
            </a:r>
          </a:p>
        </p:txBody>
      </p:sp>
      <p:sp>
        <p:nvSpPr>
          <p:cNvPr id="378" name="Shape 378"/>
          <p:cNvSpPr/>
          <p:nvPr/>
        </p:nvSpPr>
        <p:spPr>
          <a:xfrm>
            <a:off x="7405123" y="3537137"/>
            <a:ext cx="5391365" cy="219547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190500" dist="88900" dir="2998706" rotWithShape="0">
              <a:srgbClr val="000000">
                <a:alpha val="70596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pPr lvl="0">
              <a:lnSpc>
                <a:spcPct val="150000"/>
              </a:lnSpc>
              <a:defRPr sz="1800"/>
            </a:pPr>
            <a:r>
              <a:rPr sz="1600" b="1" dirty="0">
                <a:latin typeface="Helvetica Neue"/>
                <a:ea typeface="Helvetica Neue"/>
                <a:cs typeface="Helvetica Neue"/>
                <a:sym typeface="Helvetica Neue"/>
              </a:rPr>
              <a:t>Virtual visits fact sheet</a:t>
            </a:r>
          </a:p>
          <a:p>
            <a:pPr lvl="0">
              <a:lnSpc>
                <a:spcPct val="150000"/>
              </a:lnSpc>
              <a:defRPr sz="1800"/>
            </a:pPr>
            <a:endParaRPr sz="1600" dirty="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lvl="0">
              <a:lnSpc>
                <a:spcPct val="150000"/>
              </a:lnSpc>
              <a:defRPr sz="1800"/>
            </a:pPr>
            <a:r>
              <a:rPr sz="1600" dirty="0">
                <a:latin typeface="Helvetica Neue"/>
                <a:ea typeface="Helvetica Neue"/>
                <a:cs typeface="Helvetica Neue"/>
                <a:sym typeface="Helvetica Neue"/>
              </a:rPr>
              <a:t>Skype, EVO, Vidyo, Google+, Polycom, Tandberg</a:t>
            </a:r>
          </a:p>
          <a:p>
            <a:pPr lvl="0">
              <a:lnSpc>
                <a:spcPct val="150000"/>
              </a:lnSpc>
              <a:defRPr sz="1800"/>
            </a:pPr>
            <a:r>
              <a:rPr sz="1600" dirty="0">
                <a:latin typeface="Helvetica Neue"/>
                <a:ea typeface="Helvetica Neue"/>
                <a:cs typeface="Helvetica Neue"/>
                <a:sym typeface="Helvetica Neue"/>
              </a:rPr>
              <a:t>Possibility of simultaneous transmission to many classes</a:t>
            </a:r>
          </a:p>
          <a:p>
            <a:pPr lvl="0">
              <a:lnSpc>
                <a:spcPct val="150000"/>
              </a:lnSpc>
              <a:defRPr sz="1800"/>
            </a:pPr>
            <a:r>
              <a:rPr sz="1600" dirty="0">
                <a:latin typeface="Helvetica Neue"/>
                <a:ea typeface="Helvetica Neue"/>
                <a:cs typeface="Helvetica Neue"/>
                <a:sym typeface="Helvetica Neue"/>
              </a:rPr>
              <a:t>From ATLAS, CMS, Control Centre, Experiments</a:t>
            </a:r>
          </a:p>
          <a:p>
            <a:pPr lvl="0">
              <a:lnSpc>
                <a:spcPct val="150000"/>
              </a:lnSpc>
              <a:defRPr sz="1800"/>
            </a:pPr>
            <a:r>
              <a:rPr sz="1600" dirty="0">
                <a:latin typeface="Helvetica Neue"/>
                <a:ea typeface="Helvetica Neue"/>
                <a:cs typeface="Helvetica Neue"/>
                <a:sym typeface="Helvetica Neue"/>
              </a:rPr>
              <a:t>2014: about 100 virtual visits</a:t>
            </a:r>
          </a:p>
        </p:txBody>
      </p:sp>
      <p:pic>
        <p:nvPicPr>
          <p:cNvPr id="379" name="thank-you-post-it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9184372" y="5825223"/>
            <a:ext cx="3153590" cy="331629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9" grpId="1" animBg="1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/>
          <p:nvPr/>
        </p:nvSpPr>
        <p:spPr>
          <a:xfrm>
            <a:off x="1577782" y="474681"/>
            <a:ext cx="10615997" cy="5851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 defTabSz="584200">
              <a:defRPr sz="3300">
                <a:solidFill>
                  <a:srgbClr val="0433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300">
                <a:solidFill>
                  <a:srgbClr val="0433FF"/>
                </a:solidFill>
              </a:rPr>
              <a:t>CERN education programmes for schools and teachers</a:t>
            </a:r>
          </a:p>
        </p:txBody>
      </p:sp>
      <p:sp>
        <p:nvSpPr>
          <p:cNvPr id="165" name="Shape 16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400">
                <a:solidFill>
                  <a:srgbClr val="0433FF"/>
                </a:solidFill>
              </a:rPr>
              <a:t>2</a:t>
            </a:fld>
            <a:endParaRPr sz="1400">
              <a:solidFill>
                <a:srgbClr val="0433FF"/>
              </a:solidFill>
            </a:endParaRPr>
          </a:p>
        </p:txBody>
      </p:sp>
      <p:grpSp>
        <p:nvGrpSpPr>
          <p:cNvPr id="170" name="Group 170"/>
          <p:cNvGrpSpPr/>
          <p:nvPr/>
        </p:nvGrpSpPr>
        <p:grpSpPr>
          <a:xfrm>
            <a:off x="301096" y="1844146"/>
            <a:ext cx="11849101" cy="2087563"/>
            <a:chOff x="0" y="0"/>
            <a:chExt cx="11849100" cy="2087561"/>
          </a:xfrm>
        </p:grpSpPr>
        <p:grpSp>
          <p:nvGrpSpPr>
            <p:cNvPr id="168" name="Group 168"/>
            <p:cNvGrpSpPr/>
            <p:nvPr/>
          </p:nvGrpSpPr>
          <p:grpSpPr>
            <a:xfrm>
              <a:off x="3204104" y="170391"/>
              <a:ext cx="8020472" cy="1782984"/>
              <a:chOff x="3005666" y="33866"/>
              <a:chExt cx="8020471" cy="1782983"/>
            </a:xfrm>
          </p:grpSpPr>
          <p:sp>
            <p:nvSpPr>
              <p:cNvPr id="166" name="Shape 166"/>
              <p:cNvSpPr/>
              <p:nvPr/>
            </p:nvSpPr>
            <p:spPr>
              <a:xfrm>
                <a:off x="3064933" y="33866"/>
                <a:ext cx="4212556" cy="39476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indent="57150" defTabSz="914400">
                  <a:defRPr sz="2800" b="1"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lvl="0">
                  <a:defRPr sz="1800" b="0"/>
                </a:pPr>
                <a:r>
                  <a:rPr sz="2800" b="1"/>
                  <a:t>UNIVERSITY STUDENTS</a:t>
                </a:r>
              </a:p>
            </p:txBody>
          </p:sp>
          <p:sp>
            <p:nvSpPr>
              <p:cNvPr id="167" name="Shape 167"/>
              <p:cNvSpPr/>
              <p:nvPr/>
            </p:nvSpPr>
            <p:spPr>
              <a:xfrm>
                <a:off x="3005666" y="706966"/>
                <a:ext cx="8020473" cy="110988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/>
              <a:p>
                <a:pPr lvl="0" indent="57150" defTabSz="914400">
                  <a:lnSpc>
                    <a:spcPct val="120000"/>
                  </a:lnSpc>
                  <a:defRPr sz="1800"/>
                </a:pPr>
                <a:r>
                  <a:rPr sz="2200">
                    <a:solidFill>
                      <a:srgbClr val="000090"/>
                    </a:solidFill>
                    <a:latin typeface="Arial"/>
                    <a:ea typeface="Arial"/>
                    <a:cs typeface="Arial"/>
                    <a:sym typeface="Arial"/>
                  </a:rPr>
                  <a:t>- Summer Student Programme (8-13 weeks)</a:t>
                </a:r>
                <a:endParaRPr sz="16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Verdana"/>
                </a:endParaRPr>
              </a:p>
              <a:p>
                <a:pPr lvl="0" indent="57150" defTabSz="914400">
                  <a:lnSpc>
                    <a:spcPct val="120000"/>
                  </a:lnSpc>
                  <a:defRPr sz="1800"/>
                </a:pPr>
                <a:r>
                  <a:rPr sz="2200">
                    <a:solidFill>
                      <a:srgbClr val="000090"/>
                    </a:solidFill>
                    <a:latin typeface="Arial"/>
                    <a:ea typeface="Arial"/>
                    <a:cs typeface="Arial"/>
                    <a:sym typeface="Arial"/>
                  </a:rPr>
                  <a:t>- Doctoral, technical, administrative student programmes</a:t>
                </a:r>
              </a:p>
              <a:p>
                <a:pPr lvl="0" indent="57150" defTabSz="914400">
                  <a:lnSpc>
                    <a:spcPct val="120000"/>
                  </a:lnSpc>
                  <a:defRPr sz="1800"/>
                </a:pPr>
                <a:r>
                  <a:rPr sz="2200">
                    <a:solidFill>
                      <a:srgbClr val="000090"/>
                    </a:solidFill>
                    <a:latin typeface="Arial"/>
                    <a:ea typeface="Arial"/>
                    <a:cs typeface="Arial"/>
                    <a:sym typeface="Arial"/>
                  </a:rPr>
                  <a:t>- Specialised schools (Particle physics, accelerators, computing)</a:t>
                </a:r>
              </a:p>
            </p:txBody>
          </p:sp>
        </p:grpSp>
        <p:sp>
          <p:nvSpPr>
            <p:cNvPr id="169" name="Shape 169"/>
            <p:cNvSpPr/>
            <p:nvPr/>
          </p:nvSpPr>
          <p:spPr>
            <a:xfrm>
              <a:off x="0" y="0"/>
              <a:ext cx="11849100" cy="2087562"/>
            </a:xfrm>
            <a:prstGeom prst="roundRect">
              <a:avLst>
                <a:gd name="adj" fmla="val 8426"/>
              </a:avLst>
            </a:prstGeom>
            <a:noFill/>
            <a:ln w="12700" cap="flat">
              <a:solidFill>
                <a:srgbClr val="00009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lvl="0" defTabSz="914400">
                <a:defRPr sz="1600">
                  <a:solidFill>
                    <a:srgbClr val="000090"/>
                  </a:solidFill>
                  <a:latin typeface="+mn-lt"/>
                  <a:ea typeface="+mn-ea"/>
                  <a:cs typeface="+mn-cs"/>
                  <a:sym typeface="Verdana"/>
                </a:defRPr>
              </a:pPr>
              <a:endParaRPr/>
            </a:p>
          </p:txBody>
        </p:sp>
      </p:grpSp>
      <p:pic>
        <p:nvPicPr>
          <p:cNvPr id="171" name="Studying_Clipart.jpg"/>
          <p:cNvPicPr/>
          <p:nvPr/>
        </p:nvPicPr>
        <p:blipFill>
          <a:blip r:embed="rId2">
            <a:extLst/>
          </a:blip>
          <a:srcRect l="7136" t="6580" r="5802" b="8291"/>
          <a:stretch>
            <a:fillRect/>
          </a:stretch>
        </p:blipFill>
        <p:spPr>
          <a:xfrm>
            <a:off x="523610" y="1933905"/>
            <a:ext cx="1894616" cy="1852547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76" name="Group 176"/>
          <p:cNvGrpSpPr/>
          <p:nvPr/>
        </p:nvGrpSpPr>
        <p:grpSpPr>
          <a:xfrm>
            <a:off x="301096" y="4299479"/>
            <a:ext cx="11849101" cy="2087563"/>
            <a:chOff x="0" y="0"/>
            <a:chExt cx="11849100" cy="2087561"/>
          </a:xfrm>
        </p:grpSpPr>
        <p:grpSp>
          <p:nvGrpSpPr>
            <p:cNvPr id="174" name="Group 174"/>
            <p:cNvGrpSpPr/>
            <p:nvPr/>
          </p:nvGrpSpPr>
          <p:grpSpPr>
            <a:xfrm>
              <a:off x="3204104" y="170391"/>
              <a:ext cx="8559441" cy="1782984"/>
              <a:chOff x="3005666" y="33866"/>
              <a:chExt cx="8559440" cy="1782983"/>
            </a:xfrm>
          </p:grpSpPr>
          <p:sp>
            <p:nvSpPr>
              <p:cNvPr id="172" name="Shape 172"/>
              <p:cNvSpPr/>
              <p:nvPr/>
            </p:nvSpPr>
            <p:spPr>
              <a:xfrm>
                <a:off x="3064933" y="33866"/>
                <a:ext cx="4627191" cy="39476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indent="57150" defTabSz="914400">
                  <a:defRPr sz="2800" b="1">
                    <a:solidFill>
                      <a:srgbClr val="53585F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lvl="0">
                  <a:defRPr sz="1800" b="0">
                    <a:solidFill>
                      <a:srgbClr val="000000"/>
                    </a:solidFill>
                  </a:defRPr>
                </a:pPr>
                <a:r>
                  <a:rPr sz="2800" b="1">
                    <a:solidFill>
                      <a:srgbClr val="53585F"/>
                    </a:solidFill>
                  </a:rPr>
                  <a:t>HIGH SCHOOL TEACHERS</a:t>
                </a:r>
              </a:p>
            </p:txBody>
          </p:sp>
          <p:sp>
            <p:nvSpPr>
              <p:cNvPr id="173" name="Shape 173"/>
              <p:cNvSpPr/>
              <p:nvPr/>
            </p:nvSpPr>
            <p:spPr>
              <a:xfrm>
                <a:off x="3005666" y="706966"/>
                <a:ext cx="8559441" cy="110988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/>
              <a:p>
                <a:pPr lvl="0" indent="57150" defTabSz="914400">
                  <a:lnSpc>
                    <a:spcPct val="120000"/>
                  </a:lnSpc>
                  <a:defRPr sz="1800"/>
                </a:pPr>
                <a:r>
                  <a:rPr sz="2200">
                    <a:solidFill>
                      <a:srgbClr val="000090"/>
                    </a:solidFill>
                    <a:latin typeface="Arial"/>
                    <a:ea typeface="Arial"/>
                    <a:cs typeface="Arial"/>
                    <a:sym typeface="Arial"/>
                  </a:rPr>
                  <a:t>- 3 week international programme in English (55 participants)</a:t>
                </a:r>
                <a:endParaRPr sz="16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Verdana"/>
                </a:endParaRPr>
              </a:p>
              <a:p>
                <a:pPr lvl="0" indent="57150" defTabSz="914400">
                  <a:lnSpc>
                    <a:spcPct val="120000"/>
                  </a:lnSpc>
                  <a:defRPr sz="1800"/>
                </a:pPr>
                <a:r>
                  <a:rPr sz="2200">
                    <a:solidFill>
                      <a:srgbClr val="000090"/>
                    </a:solidFill>
                    <a:latin typeface="Arial"/>
                    <a:ea typeface="Arial"/>
                    <a:cs typeface="Arial"/>
                    <a:sym typeface="Arial"/>
                  </a:rPr>
                  <a:t>- 35+ one-week national language programmes (1200+ participants)</a:t>
                </a:r>
                <a:endParaRPr sz="16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Verdana"/>
                </a:endParaRPr>
              </a:p>
              <a:p>
                <a:pPr lvl="0" indent="57150" defTabSz="914400">
                  <a:lnSpc>
                    <a:spcPct val="120000"/>
                  </a:lnSpc>
                  <a:defRPr sz="1800"/>
                </a:pPr>
                <a:r>
                  <a:rPr sz="2200">
                    <a:solidFill>
                      <a:srgbClr val="000090"/>
                    </a:solidFill>
                    <a:latin typeface="Arial"/>
                    <a:ea typeface="Arial"/>
                    <a:cs typeface="Arial"/>
                    <a:sym typeface="Arial"/>
                  </a:rPr>
                  <a:t>- Teaching resources</a:t>
                </a:r>
              </a:p>
            </p:txBody>
          </p:sp>
        </p:grpSp>
        <p:sp>
          <p:nvSpPr>
            <p:cNvPr id="175" name="Shape 175"/>
            <p:cNvSpPr/>
            <p:nvPr/>
          </p:nvSpPr>
          <p:spPr>
            <a:xfrm>
              <a:off x="0" y="0"/>
              <a:ext cx="11849100" cy="2087562"/>
            </a:xfrm>
            <a:prstGeom prst="roundRect">
              <a:avLst>
                <a:gd name="adj" fmla="val 8426"/>
              </a:avLst>
            </a:prstGeom>
            <a:noFill/>
            <a:ln w="12700" cap="flat">
              <a:solidFill>
                <a:srgbClr val="00009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lvl="0" defTabSz="914400">
                <a:defRPr sz="1600">
                  <a:solidFill>
                    <a:srgbClr val="000090"/>
                  </a:solidFill>
                  <a:latin typeface="+mn-lt"/>
                  <a:ea typeface="+mn-ea"/>
                  <a:cs typeface="+mn-cs"/>
                  <a:sym typeface="Verdana"/>
                </a:defRPr>
              </a:pPr>
              <a:endParaRPr/>
            </a:p>
          </p:txBody>
        </p:sp>
      </p:grpSp>
      <p:grpSp>
        <p:nvGrpSpPr>
          <p:cNvPr id="181" name="Group 181"/>
          <p:cNvGrpSpPr/>
          <p:nvPr/>
        </p:nvGrpSpPr>
        <p:grpSpPr>
          <a:xfrm>
            <a:off x="301096" y="6856413"/>
            <a:ext cx="11849101" cy="2087563"/>
            <a:chOff x="0" y="0"/>
            <a:chExt cx="11849100" cy="2087561"/>
          </a:xfrm>
        </p:grpSpPr>
        <p:grpSp>
          <p:nvGrpSpPr>
            <p:cNvPr id="179" name="Group 179"/>
            <p:cNvGrpSpPr/>
            <p:nvPr/>
          </p:nvGrpSpPr>
          <p:grpSpPr>
            <a:xfrm>
              <a:off x="3204104" y="170391"/>
              <a:ext cx="6184677" cy="1782984"/>
              <a:chOff x="3005666" y="33866"/>
              <a:chExt cx="6184676" cy="1782983"/>
            </a:xfrm>
          </p:grpSpPr>
          <p:sp>
            <p:nvSpPr>
              <p:cNvPr id="177" name="Shape 177"/>
              <p:cNvSpPr/>
              <p:nvPr/>
            </p:nvSpPr>
            <p:spPr>
              <a:xfrm>
                <a:off x="3064933" y="33866"/>
                <a:ext cx="3599806" cy="39476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indent="57150" defTabSz="914400">
                  <a:defRPr sz="2800" b="1">
                    <a:solidFill>
                      <a:srgbClr val="53585F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lvl="0">
                  <a:defRPr sz="1800" b="0">
                    <a:solidFill>
                      <a:srgbClr val="000000"/>
                    </a:solidFill>
                  </a:defRPr>
                </a:pPr>
                <a:r>
                  <a:rPr sz="2800" b="1">
                    <a:solidFill>
                      <a:srgbClr val="53585F"/>
                    </a:solidFill>
                  </a:rPr>
                  <a:t>SCHOOL STUDENTS</a:t>
                </a:r>
              </a:p>
            </p:txBody>
          </p:sp>
          <p:sp>
            <p:nvSpPr>
              <p:cNvPr id="178" name="Shape 178"/>
              <p:cNvSpPr/>
              <p:nvPr/>
            </p:nvSpPr>
            <p:spPr>
              <a:xfrm>
                <a:off x="3005666" y="706966"/>
                <a:ext cx="6184678" cy="110988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/>
              <a:p>
                <a:pPr lvl="0" indent="57150" defTabSz="914400">
                  <a:lnSpc>
                    <a:spcPct val="120000"/>
                  </a:lnSpc>
                  <a:defRPr sz="1800"/>
                </a:pPr>
                <a:r>
                  <a:rPr sz="2200">
                    <a:solidFill>
                      <a:srgbClr val="000090"/>
                    </a:solidFill>
                    <a:latin typeface="Arial"/>
                    <a:ea typeface="Arial"/>
                    <a:cs typeface="Arial"/>
                    <a:sym typeface="Arial"/>
                  </a:rPr>
                  <a:t>- CERN guided tours (110,000+ visitors per year)</a:t>
                </a:r>
                <a:endParaRPr sz="16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Verdana"/>
                </a:endParaRPr>
              </a:p>
              <a:p>
                <a:pPr lvl="0" indent="57150" defTabSz="914400">
                  <a:lnSpc>
                    <a:spcPct val="120000"/>
                  </a:lnSpc>
                  <a:defRPr sz="1800"/>
                </a:pPr>
                <a:r>
                  <a:rPr sz="2200">
                    <a:solidFill>
                      <a:srgbClr val="000090"/>
                    </a:solidFill>
                    <a:latin typeface="Arial"/>
                    <a:ea typeface="Arial"/>
                    <a:cs typeface="Arial"/>
                    <a:sym typeface="Arial"/>
                  </a:rPr>
                  <a:t>- S’cool Lab</a:t>
                </a:r>
                <a:endParaRPr sz="16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Verdana"/>
                </a:endParaRPr>
              </a:p>
              <a:p>
                <a:pPr lvl="0" indent="57150" defTabSz="914400">
                  <a:lnSpc>
                    <a:spcPct val="120000"/>
                  </a:lnSpc>
                  <a:defRPr sz="1800"/>
                </a:pPr>
                <a:r>
                  <a:rPr sz="2200">
                    <a:solidFill>
                      <a:srgbClr val="000090"/>
                    </a:solidFill>
                    <a:latin typeface="Arial"/>
                    <a:ea typeface="Arial"/>
                    <a:cs typeface="Arial"/>
                    <a:sym typeface="Arial"/>
                  </a:rPr>
                  <a:t>- Virtual visits</a:t>
                </a:r>
              </a:p>
            </p:txBody>
          </p:sp>
        </p:grpSp>
        <p:sp>
          <p:nvSpPr>
            <p:cNvPr id="180" name="Shape 180"/>
            <p:cNvSpPr/>
            <p:nvPr/>
          </p:nvSpPr>
          <p:spPr>
            <a:xfrm>
              <a:off x="0" y="0"/>
              <a:ext cx="11849100" cy="2087562"/>
            </a:xfrm>
            <a:prstGeom prst="roundRect">
              <a:avLst>
                <a:gd name="adj" fmla="val 8426"/>
              </a:avLst>
            </a:prstGeom>
            <a:noFill/>
            <a:ln w="12700" cap="flat">
              <a:solidFill>
                <a:srgbClr val="00009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lvl="0" defTabSz="914400">
                <a:defRPr sz="1600">
                  <a:solidFill>
                    <a:srgbClr val="000090"/>
                  </a:solidFill>
                  <a:latin typeface="+mn-lt"/>
                  <a:ea typeface="+mn-ea"/>
                  <a:cs typeface="+mn-cs"/>
                  <a:sym typeface="Verdana"/>
                </a:defRPr>
              </a:pPr>
              <a:endParaRPr/>
            </a:p>
          </p:txBody>
        </p:sp>
      </p:grpSp>
      <p:pic>
        <p:nvPicPr>
          <p:cNvPr id="182" name="school-bus-clip-art.gi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45479" y="6879695"/>
            <a:ext cx="2430915" cy="1983115"/>
          </a:xfrm>
          <a:prstGeom prst="rect">
            <a:avLst/>
          </a:prstGeom>
          <a:ln w="12700">
            <a:miter lim="400000"/>
          </a:ln>
        </p:spPr>
      </p:pic>
      <p:pic>
        <p:nvPicPr>
          <p:cNvPr id="183" name="Teaching_Clipart.gif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18873" y="4625926"/>
            <a:ext cx="1758776" cy="153944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0" grpId="1" animBg="1" advAuto="0"/>
      <p:bldP spid="176" grpId="2" animBg="1" advAuto="0"/>
      <p:bldP spid="181" grpId="3" animBg="1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5" name="Summer_Students_2014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859866" y="4179779"/>
            <a:ext cx="7247582" cy="5004656"/>
          </a:xfrm>
          <a:prstGeom prst="rect">
            <a:avLst/>
          </a:prstGeom>
          <a:ln w="12700">
            <a:miter lim="400000"/>
          </a:ln>
        </p:spPr>
      </p:pic>
      <p:sp>
        <p:nvSpPr>
          <p:cNvPr id="186" name="Shape 18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400">
                <a:solidFill>
                  <a:srgbClr val="0433FF"/>
                </a:solidFill>
              </a:rPr>
              <a:t>3</a:t>
            </a:fld>
            <a:endParaRPr sz="1400">
              <a:solidFill>
                <a:srgbClr val="0433FF"/>
              </a:solidFill>
            </a:endParaRPr>
          </a:p>
        </p:txBody>
      </p:sp>
      <p:pic>
        <p:nvPicPr>
          <p:cNvPr id="187" name="Studying_Clipart.jpg"/>
          <p:cNvPicPr/>
          <p:nvPr/>
        </p:nvPicPr>
        <p:blipFill>
          <a:blip r:embed="rId3">
            <a:extLst/>
          </a:blip>
          <a:srcRect l="7136" t="6580" r="5802" b="8291"/>
          <a:stretch>
            <a:fillRect/>
          </a:stretch>
        </p:blipFill>
        <p:spPr>
          <a:xfrm>
            <a:off x="1798509" y="179146"/>
            <a:ext cx="1195450" cy="1168906"/>
          </a:xfrm>
          <a:prstGeom prst="rect">
            <a:avLst/>
          </a:prstGeom>
          <a:ln w="12700">
            <a:miter lim="400000"/>
          </a:ln>
        </p:spPr>
      </p:pic>
      <p:sp>
        <p:nvSpPr>
          <p:cNvPr id="188" name="Shape 188"/>
          <p:cNvSpPr/>
          <p:nvPr/>
        </p:nvSpPr>
        <p:spPr>
          <a:xfrm>
            <a:off x="3619942" y="406948"/>
            <a:ext cx="7594402" cy="8084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defTabSz="584200">
              <a:defRPr sz="48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>
              <a:defRPr sz="1800"/>
            </a:pPr>
            <a:r>
              <a:rPr sz="4800"/>
              <a:t>UNIVERSITY STUDENTS</a:t>
            </a:r>
          </a:p>
        </p:txBody>
      </p:sp>
      <p:sp>
        <p:nvSpPr>
          <p:cNvPr id="189" name="Shape 189"/>
          <p:cNvSpPr/>
          <p:nvPr/>
        </p:nvSpPr>
        <p:spPr>
          <a:xfrm>
            <a:off x="313267" y="1849437"/>
            <a:ext cx="5395913" cy="3210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indent="57150" defTabSz="914400">
              <a:lnSpc>
                <a:spcPct val="120000"/>
              </a:lnSpc>
              <a:defRPr sz="2200">
                <a:solidFill>
                  <a:srgbClr val="C82506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C82506"/>
                </a:solidFill>
              </a:rPr>
              <a:t>Summer Student Programme (8-13 weeks)</a:t>
            </a:r>
          </a:p>
        </p:txBody>
      </p:sp>
      <p:grpSp>
        <p:nvGrpSpPr>
          <p:cNvPr id="192" name="Group 192" descr="https://mediastream.cern.ch/MediaArchive/Photo/Public/2012/1207157/1207157_01/1207157_01-A4-at-144-dpi.jpg"/>
          <p:cNvGrpSpPr/>
          <p:nvPr/>
        </p:nvGrpSpPr>
        <p:grpSpPr>
          <a:xfrm>
            <a:off x="218051" y="2292584"/>
            <a:ext cx="5589277" cy="3891458"/>
            <a:chOff x="-127000" y="-88900"/>
            <a:chExt cx="5589275" cy="3891456"/>
          </a:xfrm>
        </p:grpSpPr>
        <p:pic>
          <p:nvPicPr>
            <p:cNvPr id="191" name="image55.jpg" descr="https://mediastream.cern.ch/MediaArchive/Photo/Public/2012/1207157/1207157_01/1207157_01-A4-at-144-dpi.jpg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0"/>
              <a:ext cx="5335276" cy="3561257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90" name="Picture 189"/>
            <p:cNvPicPr/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-127000" y="-88900"/>
              <a:ext cx="5589276" cy="3891457"/>
            </a:xfrm>
            <a:prstGeom prst="rect">
              <a:avLst/>
            </a:prstGeom>
            <a:effectLst/>
          </p:spPr>
        </p:pic>
      </p:grpSp>
      <p:sp>
        <p:nvSpPr>
          <p:cNvPr id="193" name="Shape 193"/>
          <p:cNvSpPr/>
          <p:nvPr/>
        </p:nvSpPr>
        <p:spPr>
          <a:xfrm>
            <a:off x="6307667" y="2580957"/>
            <a:ext cx="5736705" cy="12283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lvl="0" indent="57150" defTabSz="914400">
              <a:lnSpc>
                <a:spcPct val="150000"/>
              </a:lnSpc>
              <a:defRPr sz="1800"/>
            </a:pPr>
            <a:r>
              <a:rPr sz="2200">
                <a:solidFill>
                  <a:srgbClr val="0365C0"/>
                </a:solidFill>
                <a:latin typeface="Arial"/>
                <a:ea typeface="Arial"/>
                <a:cs typeface="Arial"/>
                <a:sym typeface="Arial"/>
              </a:rPr>
              <a:t>LECTURES (morning)</a:t>
            </a:r>
          </a:p>
          <a:p>
            <a:pPr lvl="0" indent="57150" defTabSz="914400">
              <a:lnSpc>
                <a:spcPct val="150000"/>
              </a:lnSpc>
              <a:defRPr sz="1800"/>
            </a:pPr>
            <a:r>
              <a:rPr sz="2200">
                <a:solidFill>
                  <a:srgbClr val="0365C0"/>
                </a:solidFill>
                <a:latin typeface="Arial"/>
                <a:ea typeface="Arial"/>
                <a:cs typeface="Arial"/>
                <a:sym typeface="Arial"/>
              </a:rPr>
              <a:t>WORK IN RESEARCH GROUPS (afternoon)</a:t>
            </a:r>
          </a:p>
          <a:p>
            <a:pPr lvl="0" indent="57150" defTabSz="914400">
              <a:lnSpc>
                <a:spcPct val="150000"/>
              </a:lnSpc>
              <a:defRPr sz="1800"/>
            </a:pPr>
            <a:r>
              <a:rPr sz="1700">
                <a:solidFill>
                  <a:srgbClr val="0365C0"/>
                </a:solidFill>
                <a:latin typeface="Arial"/>
                <a:ea typeface="Arial"/>
                <a:cs typeface="Arial"/>
                <a:sym typeface="Arial"/>
              </a:rPr>
              <a:t>[after 2-3 years of study physics, engineering, computing]</a:t>
            </a:r>
          </a:p>
        </p:txBody>
      </p:sp>
      <p:sp>
        <p:nvSpPr>
          <p:cNvPr id="194" name="Shape 194"/>
          <p:cNvSpPr/>
          <p:nvPr/>
        </p:nvSpPr>
        <p:spPr>
          <a:xfrm>
            <a:off x="313267" y="6644957"/>
            <a:ext cx="4417715" cy="21940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lvl="0" indent="57150" defTabSz="914400">
              <a:lnSpc>
                <a:spcPct val="120000"/>
              </a:lnSpc>
              <a:defRPr sz="1800"/>
            </a:pPr>
            <a:r>
              <a:rPr sz="2200">
                <a:solidFill>
                  <a:srgbClr val="C82506"/>
                </a:solidFill>
                <a:latin typeface="Arial"/>
                <a:ea typeface="Arial"/>
                <a:cs typeface="Arial"/>
                <a:sym typeface="Arial"/>
              </a:rPr>
              <a:t>Doctoral students</a:t>
            </a:r>
          </a:p>
          <a:p>
            <a:pPr lvl="0" indent="57150" defTabSz="914400">
              <a:lnSpc>
                <a:spcPct val="120000"/>
              </a:lnSpc>
              <a:defRPr sz="1800"/>
            </a:pPr>
            <a:endParaRPr sz="2200">
              <a:solidFill>
                <a:srgbClr val="C82506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indent="57150" defTabSz="914400">
              <a:lnSpc>
                <a:spcPct val="120000"/>
              </a:lnSpc>
              <a:defRPr sz="1800"/>
            </a:pPr>
            <a:r>
              <a:rPr sz="2200">
                <a:solidFill>
                  <a:srgbClr val="C82506"/>
                </a:solidFill>
                <a:latin typeface="Arial"/>
                <a:ea typeface="Arial"/>
                <a:cs typeface="Arial"/>
                <a:sym typeface="Arial"/>
              </a:rPr>
              <a:t>Technical, administrative students</a:t>
            </a:r>
          </a:p>
          <a:p>
            <a:pPr lvl="0" indent="57150" defTabSz="914400">
              <a:lnSpc>
                <a:spcPct val="120000"/>
              </a:lnSpc>
              <a:defRPr sz="1800"/>
            </a:pPr>
            <a:endParaRPr sz="2200">
              <a:solidFill>
                <a:srgbClr val="C82506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indent="57150" defTabSz="914400">
              <a:lnSpc>
                <a:spcPct val="120000"/>
              </a:lnSpc>
              <a:defRPr sz="1800"/>
            </a:pPr>
            <a:r>
              <a:rPr sz="2200">
                <a:solidFill>
                  <a:srgbClr val="C82506"/>
                </a:solidFill>
                <a:latin typeface="Arial"/>
                <a:ea typeface="Arial"/>
                <a:cs typeface="Arial"/>
                <a:sym typeface="Arial"/>
              </a:rPr>
              <a:t>Specialised conferences</a:t>
            </a:r>
          </a:p>
          <a:p>
            <a:pPr lvl="0" indent="57150" defTabSz="914400">
              <a:lnSpc>
                <a:spcPct val="120000"/>
              </a:lnSpc>
              <a:defRPr sz="1800"/>
            </a:pPr>
            <a:r>
              <a:rPr sz="1600">
                <a:solidFill>
                  <a:srgbClr val="C82506"/>
                </a:solidFill>
                <a:latin typeface="Arial"/>
                <a:ea typeface="Arial"/>
                <a:cs typeface="Arial"/>
                <a:sym typeface="Arial"/>
              </a:rPr>
              <a:t>(Accelerators, Computing, High Energy Physics)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400">
                <a:solidFill>
                  <a:srgbClr val="0433FF"/>
                </a:solidFill>
              </a:rPr>
              <a:t>4</a:t>
            </a:fld>
            <a:endParaRPr sz="1400">
              <a:solidFill>
                <a:srgbClr val="0433FF"/>
              </a:solidFill>
            </a:endParaRPr>
          </a:p>
        </p:txBody>
      </p:sp>
      <p:pic>
        <p:nvPicPr>
          <p:cNvPr id="198" name="Teaching_Clipart.gi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797433" y="267286"/>
            <a:ext cx="1162519" cy="1017546"/>
          </a:xfrm>
          <a:prstGeom prst="rect">
            <a:avLst/>
          </a:prstGeom>
          <a:ln w="12700">
            <a:miter lim="400000"/>
          </a:ln>
        </p:spPr>
      </p:pic>
      <p:sp>
        <p:nvSpPr>
          <p:cNvPr id="199" name="Shape 199"/>
          <p:cNvSpPr/>
          <p:nvPr/>
        </p:nvSpPr>
        <p:spPr>
          <a:xfrm>
            <a:off x="3548822" y="356148"/>
            <a:ext cx="8389661" cy="8084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defTabSz="584200">
              <a:defRPr sz="4800">
                <a:solidFill>
                  <a:srgbClr val="53585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800">
                <a:solidFill>
                  <a:srgbClr val="53585F"/>
                </a:solidFill>
              </a:rPr>
              <a:t>HIGH SCHOOL TEACHERS</a:t>
            </a:r>
          </a:p>
        </p:txBody>
      </p:sp>
      <p:sp>
        <p:nvSpPr>
          <p:cNvPr id="200" name="Shape 200"/>
          <p:cNvSpPr/>
          <p:nvPr/>
        </p:nvSpPr>
        <p:spPr>
          <a:xfrm>
            <a:off x="11798300" y="9321800"/>
            <a:ext cx="292100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algn="ctr" defTabSz="584200">
              <a:defRPr sz="1400">
                <a:solidFill>
                  <a:srgbClr val="0433FF"/>
                </a:solidFill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0433FF"/>
                </a:solidFill>
              </a:rPr>
              <a:t>￼</a:t>
            </a:r>
          </a:p>
        </p:txBody>
      </p:sp>
      <p:sp>
        <p:nvSpPr>
          <p:cNvPr id="201" name="Shape 201"/>
          <p:cNvSpPr/>
          <p:nvPr/>
        </p:nvSpPr>
        <p:spPr>
          <a:xfrm>
            <a:off x="4194138" y="7279216"/>
            <a:ext cx="3759400" cy="1482854"/>
          </a:xfrm>
          <a:prstGeom prst="rect">
            <a:avLst/>
          </a:prstGeom>
          <a:solidFill>
            <a:srgbClr val="EBEBEB"/>
          </a:solidFill>
          <a:ln w="12700">
            <a:miter lim="400000"/>
          </a:ln>
          <a:effectLst>
            <a:outerShdw blurRad="215900" dist="76200" dir="2700000" rotWithShape="0">
              <a:srgbClr val="000000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defTabSz="584200">
              <a:lnSpc>
                <a:spcPct val="120000"/>
              </a:lnSpc>
              <a:defRPr sz="1800"/>
            </a:pPr>
            <a:r>
              <a:rPr sz="2400">
                <a:solidFill>
                  <a:srgbClr val="0433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Teachers = mediators</a:t>
            </a:r>
          </a:p>
          <a:p>
            <a:pPr lvl="0" defTabSz="584200">
              <a:lnSpc>
                <a:spcPct val="120000"/>
              </a:lnSpc>
              <a:defRPr sz="1800"/>
            </a:pPr>
            <a:r>
              <a:rPr>
                <a:latin typeface="Helvetica Neue"/>
                <a:ea typeface="Helvetica Neue"/>
                <a:cs typeface="Helvetica Neue"/>
                <a:sym typeface="Helvetica Neue"/>
              </a:rPr>
              <a:t>Role models</a:t>
            </a:r>
          </a:p>
          <a:p>
            <a:pPr lvl="0" defTabSz="584200">
              <a:lnSpc>
                <a:spcPct val="120000"/>
              </a:lnSpc>
              <a:defRPr sz="1800"/>
            </a:pPr>
            <a:r>
              <a:rPr>
                <a:latin typeface="Helvetica Neue"/>
                <a:ea typeface="Helvetica Neue"/>
                <a:cs typeface="Helvetica Neue"/>
                <a:sym typeface="Helvetica Neue"/>
              </a:rPr>
              <a:t>Multipliers</a:t>
            </a:r>
          </a:p>
          <a:p>
            <a:pPr lvl="0" defTabSz="584200">
              <a:lnSpc>
                <a:spcPct val="120000"/>
              </a:lnSpc>
              <a:defRPr sz="1800"/>
            </a:pPr>
            <a:r>
              <a:rPr>
                <a:latin typeface="Helvetica Neue"/>
                <a:ea typeface="Helvetica Neue"/>
                <a:cs typeface="Helvetica Neue"/>
                <a:sym typeface="Helvetica Neue"/>
              </a:rPr>
              <a:t>Bring modern science to schools</a:t>
            </a:r>
          </a:p>
        </p:txBody>
      </p:sp>
      <p:pic>
        <p:nvPicPr>
          <p:cNvPr id="202" name="image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140959" y="3402012"/>
            <a:ext cx="1651001" cy="1879601"/>
          </a:xfrm>
          <a:prstGeom prst="rect">
            <a:avLst/>
          </a:prstGeom>
          <a:ln w="12700">
            <a:miter lim="400000"/>
          </a:ln>
          <a:effectLst>
            <a:outerShdw blurRad="63500" dist="38100" dir="2700000" rotWithShape="0">
              <a:srgbClr val="929292">
                <a:alpha val="75000"/>
              </a:srgbClr>
            </a:outerShdw>
          </a:effectLst>
        </p:spPr>
      </p:pic>
      <p:pic>
        <p:nvPicPr>
          <p:cNvPr id="203" name="image.pdf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11200" y="2998787"/>
            <a:ext cx="2209800" cy="2476501"/>
          </a:xfrm>
          <a:prstGeom prst="rect">
            <a:avLst/>
          </a:prstGeom>
          <a:ln w="12700">
            <a:miter lim="400000"/>
          </a:ln>
          <a:effectLst>
            <a:outerShdw blurRad="63500" dist="38100" dir="2700000" rotWithShape="0">
              <a:srgbClr val="929292">
                <a:alpha val="75000"/>
              </a:srgbClr>
            </a:outerShdw>
          </a:effectLst>
        </p:spPr>
      </p:pic>
      <p:grpSp>
        <p:nvGrpSpPr>
          <p:cNvPr id="220" name="Group 220"/>
          <p:cNvGrpSpPr/>
          <p:nvPr/>
        </p:nvGrpSpPr>
        <p:grpSpPr>
          <a:xfrm>
            <a:off x="8661400" y="2909887"/>
            <a:ext cx="3022600" cy="2667001"/>
            <a:chOff x="0" y="0"/>
            <a:chExt cx="3022600" cy="2667000"/>
          </a:xfrm>
        </p:grpSpPr>
        <p:pic>
          <p:nvPicPr>
            <p:cNvPr id="204" name="image.pdf"/>
            <p:cNvPicPr/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0" y="0"/>
              <a:ext cx="882650" cy="871538"/>
            </a:xfrm>
            <a:prstGeom prst="rect">
              <a:avLst/>
            </a:prstGeom>
            <a:ln w="12700" cap="flat">
              <a:noFill/>
              <a:miter lim="400000"/>
            </a:ln>
            <a:effectLst>
              <a:outerShdw blurRad="63500" dist="38100" dir="2700000" rotWithShape="0">
                <a:srgbClr val="929292">
                  <a:alpha val="75000"/>
                </a:srgbClr>
              </a:outerShdw>
            </a:effectLst>
          </p:spPr>
        </p:pic>
        <p:pic>
          <p:nvPicPr>
            <p:cNvPr id="205" name="image.pdf"/>
            <p:cNvPicPr/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134937" y="122237"/>
              <a:ext cx="884238" cy="873126"/>
            </a:xfrm>
            <a:prstGeom prst="rect">
              <a:avLst/>
            </a:prstGeom>
            <a:ln w="12700" cap="flat">
              <a:noFill/>
              <a:miter lim="400000"/>
            </a:ln>
            <a:effectLst>
              <a:outerShdw blurRad="63500" dist="38100" dir="2700000" rotWithShape="0">
                <a:srgbClr val="929292">
                  <a:alpha val="75000"/>
                </a:srgbClr>
              </a:outerShdw>
            </a:effectLst>
          </p:spPr>
        </p:pic>
        <p:pic>
          <p:nvPicPr>
            <p:cNvPr id="206" name="image.pdf"/>
            <p:cNvPicPr/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271462" y="225425"/>
              <a:ext cx="884238" cy="871538"/>
            </a:xfrm>
            <a:prstGeom prst="rect">
              <a:avLst/>
            </a:prstGeom>
            <a:ln w="12700" cap="flat">
              <a:noFill/>
              <a:miter lim="400000"/>
            </a:ln>
            <a:effectLst>
              <a:outerShdw blurRad="63500" dist="38100" dir="2700000" rotWithShape="0">
                <a:srgbClr val="929292">
                  <a:alpha val="75000"/>
                </a:srgbClr>
              </a:outerShdw>
            </a:effectLst>
          </p:spPr>
        </p:pic>
        <p:pic>
          <p:nvPicPr>
            <p:cNvPr id="207" name="image.pdf"/>
            <p:cNvPicPr/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407987" y="373062"/>
              <a:ext cx="884238" cy="871538"/>
            </a:xfrm>
            <a:prstGeom prst="rect">
              <a:avLst/>
            </a:prstGeom>
            <a:ln w="12700" cap="flat">
              <a:noFill/>
              <a:miter lim="400000"/>
            </a:ln>
            <a:effectLst>
              <a:outerShdw blurRad="63500" dist="38100" dir="2700000" rotWithShape="0">
                <a:srgbClr val="929292">
                  <a:alpha val="75000"/>
                </a:srgbClr>
              </a:outerShdw>
            </a:effectLst>
          </p:spPr>
        </p:pic>
        <p:pic>
          <p:nvPicPr>
            <p:cNvPr id="208" name="image.pdf"/>
            <p:cNvPicPr/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601662" y="508000"/>
              <a:ext cx="884238" cy="873125"/>
            </a:xfrm>
            <a:prstGeom prst="rect">
              <a:avLst/>
            </a:prstGeom>
            <a:ln w="12700" cap="flat">
              <a:noFill/>
              <a:miter lim="400000"/>
            </a:ln>
            <a:effectLst>
              <a:outerShdw blurRad="63500" dist="38100" dir="2700000" rotWithShape="0">
                <a:srgbClr val="929292">
                  <a:alpha val="75000"/>
                </a:srgbClr>
              </a:outerShdw>
            </a:effectLst>
          </p:spPr>
        </p:pic>
        <p:pic>
          <p:nvPicPr>
            <p:cNvPr id="209" name="image.pdf"/>
            <p:cNvPicPr/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727075" y="641350"/>
              <a:ext cx="884238" cy="873125"/>
            </a:xfrm>
            <a:prstGeom prst="rect">
              <a:avLst/>
            </a:prstGeom>
            <a:ln w="12700" cap="flat">
              <a:noFill/>
              <a:miter lim="400000"/>
            </a:ln>
            <a:effectLst>
              <a:outerShdw blurRad="63500" dist="38100" dir="2700000" rotWithShape="0">
                <a:srgbClr val="929292">
                  <a:alpha val="75000"/>
                </a:srgbClr>
              </a:outerShdw>
            </a:effectLst>
          </p:spPr>
        </p:pic>
        <p:pic>
          <p:nvPicPr>
            <p:cNvPr id="210" name="image.pdf"/>
            <p:cNvPicPr/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920750" y="787400"/>
              <a:ext cx="884238" cy="871538"/>
            </a:xfrm>
            <a:prstGeom prst="rect">
              <a:avLst/>
            </a:prstGeom>
            <a:ln w="12700" cap="flat">
              <a:noFill/>
              <a:miter lim="400000"/>
            </a:ln>
            <a:effectLst>
              <a:outerShdw blurRad="63500" dist="38100" dir="2700000" rotWithShape="0">
                <a:srgbClr val="929292">
                  <a:alpha val="75000"/>
                </a:srgbClr>
              </a:outerShdw>
            </a:effectLst>
          </p:spPr>
        </p:pic>
        <p:pic>
          <p:nvPicPr>
            <p:cNvPr id="211" name="image.pdf"/>
            <p:cNvPicPr/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1046162" y="909637"/>
              <a:ext cx="884238" cy="871538"/>
            </a:xfrm>
            <a:prstGeom prst="rect">
              <a:avLst/>
            </a:prstGeom>
            <a:ln w="12700" cap="flat">
              <a:noFill/>
              <a:miter lim="400000"/>
            </a:ln>
            <a:effectLst>
              <a:outerShdw blurRad="63500" dist="38100" dir="2700000" rotWithShape="0">
                <a:srgbClr val="929292">
                  <a:alpha val="75000"/>
                </a:srgbClr>
              </a:outerShdw>
            </a:effectLst>
          </p:spPr>
        </p:pic>
        <p:pic>
          <p:nvPicPr>
            <p:cNvPr id="212" name="image.pdf"/>
            <p:cNvPicPr/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1171575" y="1042987"/>
              <a:ext cx="882650" cy="871538"/>
            </a:xfrm>
            <a:prstGeom prst="rect">
              <a:avLst/>
            </a:prstGeom>
            <a:ln w="12700" cap="flat">
              <a:noFill/>
              <a:miter lim="400000"/>
            </a:ln>
            <a:effectLst>
              <a:outerShdw blurRad="63500" dist="38100" dir="2700000" rotWithShape="0">
                <a:srgbClr val="929292">
                  <a:alpha val="75000"/>
                </a:srgbClr>
              </a:outerShdw>
            </a:effectLst>
          </p:spPr>
        </p:pic>
        <p:pic>
          <p:nvPicPr>
            <p:cNvPr id="213" name="image.pdf"/>
            <p:cNvPicPr/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1295400" y="1150937"/>
              <a:ext cx="884238" cy="873126"/>
            </a:xfrm>
            <a:prstGeom prst="rect">
              <a:avLst/>
            </a:prstGeom>
            <a:ln w="12700" cap="flat">
              <a:noFill/>
              <a:miter lim="400000"/>
            </a:ln>
            <a:effectLst>
              <a:outerShdw blurRad="63500" dist="38100" dir="2700000" rotWithShape="0">
                <a:srgbClr val="929292">
                  <a:alpha val="75000"/>
                </a:srgbClr>
              </a:outerShdw>
            </a:effectLst>
          </p:spPr>
        </p:pic>
        <p:pic>
          <p:nvPicPr>
            <p:cNvPr id="214" name="image.pdf"/>
            <p:cNvPicPr/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1420812" y="1247775"/>
              <a:ext cx="884238" cy="873125"/>
            </a:xfrm>
            <a:prstGeom prst="rect">
              <a:avLst/>
            </a:prstGeom>
            <a:ln w="12700" cap="flat">
              <a:noFill/>
              <a:miter lim="400000"/>
            </a:ln>
            <a:effectLst>
              <a:outerShdw blurRad="63500" dist="38100" dir="2700000" rotWithShape="0">
                <a:srgbClr val="929292">
                  <a:alpha val="75000"/>
                </a:srgbClr>
              </a:outerShdw>
            </a:effectLst>
          </p:spPr>
        </p:pic>
        <p:pic>
          <p:nvPicPr>
            <p:cNvPr id="215" name="image.pdf"/>
            <p:cNvPicPr/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1546225" y="1362075"/>
              <a:ext cx="884238" cy="871538"/>
            </a:xfrm>
            <a:prstGeom prst="rect">
              <a:avLst/>
            </a:prstGeom>
            <a:ln w="12700" cap="flat">
              <a:noFill/>
              <a:miter lim="400000"/>
            </a:ln>
            <a:effectLst>
              <a:outerShdw blurRad="63500" dist="38100" dir="2700000" rotWithShape="0">
                <a:srgbClr val="929292">
                  <a:alpha val="75000"/>
                </a:srgbClr>
              </a:outerShdw>
            </a:effectLst>
          </p:spPr>
        </p:pic>
        <p:pic>
          <p:nvPicPr>
            <p:cNvPr id="216" name="image.pdf"/>
            <p:cNvPicPr/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1682750" y="1454150"/>
              <a:ext cx="884238" cy="873125"/>
            </a:xfrm>
            <a:prstGeom prst="rect">
              <a:avLst/>
            </a:prstGeom>
            <a:ln w="12700" cap="flat">
              <a:noFill/>
              <a:miter lim="400000"/>
            </a:ln>
            <a:effectLst>
              <a:outerShdw blurRad="63500" dist="38100" dir="2700000" rotWithShape="0">
                <a:srgbClr val="929292">
                  <a:alpha val="75000"/>
                </a:srgbClr>
              </a:outerShdw>
            </a:effectLst>
          </p:spPr>
        </p:pic>
        <p:pic>
          <p:nvPicPr>
            <p:cNvPr id="217" name="image.pdf"/>
            <p:cNvPicPr/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1841500" y="1577975"/>
              <a:ext cx="884238" cy="871538"/>
            </a:xfrm>
            <a:prstGeom prst="rect">
              <a:avLst/>
            </a:prstGeom>
            <a:ln w="12700" cap="flat">
              <a:noFill/>
              <a:miter lim="400000"/>
            </a:ln>
            <a:effectLst>
              <a:outerShdw blurRad="63500" dist="38100" dir="2700000" rotWithShape="0">
                <a:srgbClr val="929292">
                  <a:alpha val="75000"/>
                </a:srgbClr>
              </a:outerShdw>
            </a:effectLst>
          </p:spPr>
        </p:pic>
        <p:pic>
          <p:nvPicPr>
            <p:cNvPr id="218" name="image.pdf"/>
            <p:cNvPicPr/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1989137" y="1681162"/>
              <a:ext cx="884238" cy="871538"/>
            </a:xfrm>
            <a:prstGeom prst="rect">
              <a:avLst/>
            </a:prstGeom>
            <a:ln w="12700" cap="flat">
              <a:noFill/>
              <a:miter lim="400000"/>
            </a:ln>
            <a:effectLst>
              <a:outerShdw blurRad="63500" dist="38100" dir="2700000" rotWithShape="0">
                <a:srgbClr val="929292">
                  <a:alpha val="75000"/>
                </a:srgbClr>
              </a:outerShdw>
            </a:effectLst>
          </p:spPr>
        </p:pic>
        <p:pic>
          <p:nvPicPr>
            <p:cNvPr id="219" name="image.pdf"/>
            <p:cNvPicPr/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2138362" y="1793875"/>
              <a:ext cx="884238" cy="873125"/>
            </a:xfrm>
            <a:prstGeom prst="rect">
              <a:avLst/>
            </a:prstGeom>
            <a:ln w="12700" cap="flat">
              <a:noFill/>
              <a:miter lim="400000"/>
            </a:ln>
            <a:effectLst>
              <a:outerShdw blurRad="63500" dist="38100" dir="2700000" rotWithShape="0">
                <a:srgbClr val="929292">
                  <a:alpha val="75000"/>
                </a:srgbClr>
              </a:outerShdw>
            </a:effectLst>
          </p:spPr>
        </p:pic>
      </p:grpSp>
      <p:sp>
        <p:nvSpPr>
          <p:cNvPr id="221" name="Shape 221"/>
          <p:cNvSpPr/>
          <p:nvPr/>
        </p:nvSpPr>
        <p:spPr>
          <a:xfrm>
            <a:off x="8405443" y="1944687"/>
            <a:ext cx="1746989" cy="762001"/>
          </a:xfrm>
          <a:prstGeom prst="rect">
            <a:avLst/>
          </a:prstGeom>
          <a:solidFill>
            <a:srgbClr val="A6AAA9"/>
          </a:solidFill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 defTabSz="914400">
              <a:buClr>
                <a:srgbClr val="F3FAB3"/>
              </a:buClr>
              <a:buFont typeface="Gill Sans"/>
              <a:defRPr sz="4700">
                <a:solidFill>
                  <a:srgbClr val="F3FAB3"/>
                </a:solidFill>
                <a:uFill>
                  <a:solidFill>
                    <a:srgbClr val="F3FAB3"/>
                  </a:solidFill>
                </a:uFill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4700">
                <a:solidFill>
                  <a:srgbClr val="F3FAB3"/>
                </a:solidFill>
                <a:uFill>
                  <a:solidFill>
                    <a:srgbClr val="F3FAB3"/>
                  </a:solidFill>
                </a:uFill>
              </a:rPr>
              <a:t>x 1000</a:t>
            </a:r>
          </a:p>
        </p:txBody>
      </p:sp>
      <p:sp>
        <p:nvSpPr>
          <p:cNvPr id="222" name="Shape 222"/>
          <p:cNvSpPr/>
          <p:nvPr/>
        </p:nvSpPr>
        <p:spPr>
          <a:xfrm>
            <a:off x="3175000" y="4102100"/>
            <a:ext cx="1066800" cy="469900"/>
          </a:xfrm>
          <a:prstGeom prst="rightArrow">
            <a:avLst>
              <a:gd name="adj1" fmla="val 32000"/>
              <a:gd name="adj2" fmla="val 118926"/>
            </a:avLst>
          </a:prstGeom>
          <a:solidFill>
            <a:srgbClr val="FFFFFF"/>
          </a:solidFill>
          <a:ln w="25400">
            <a:solidFill/>
            <a:miter lim="400000"/>
          </a:ln>
          <a:effectLst>
            <a:outerShdw blurRad="127000" dist="76200" dir="2700000" rotWithShape="0">
              <a:srgbClr val="929292">
                <a:alpha val="75000"/>
              </a:srgbClr>
            </a:outerShdw>
          </a:effectLst>
        </p:spPr>
        <p:txBody>
          <a:bodyPr lIns="0" tIns="0" rIns="0" bIns="0" anchor="ctr"/>
          <a:lstStyle/>
          <a:p>
            <a:pPr marL="40639" marR="40639" lvl="0" defTabSz="914400">
              <a:defRPr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Verdana"/>
              </a:defRPr>
            </a:pPr>
            <a:endParaRPr/>
          </a:p>
        </p:txBody>
      </p:sp>
      <p:sp>
        <p:nvSpPr>
          <p:cNvPr id="223" name="Shape 223"/>
          <p:cNvSpPr/>
          <p:nvPr/>
        </p:nvSpPr>
        <p:spPr>
          <a:xfrm>
            <a:off x="7363459" y="4102100"/>
            <a:ext cx="1066801" cy="469900"/>
          </a:xfrm>
          <a:prstGeom prst="rightArrow">
            <a:avLst>
              <a:gd name="adj1" fmla="val 32000"/>
              <a:gd name="adj2" fmla="val 118926"/>
            </a:avLst>
          </a:prstGeom>
          <a:solidFill>
            <a:srgbClr val="FFFFFF"/>
          </a:solidFill>
          <a:ln w="25400">
            <a:solidFill/>
            <a:miter lim="400000"/>
          </a:ln>
          <a:effectLst>
            <a:outerShdw blurRad="127000" dist="76200" dir="2700000" rotWithShape="0">
              <a:srgbClr val="929292">
                <a:alpha val="75000"/>
              </a:srgbClr>
            </a:outerShdw>
          </a:effectLst>
        </p:spPr>
        <p:txBody>
          <a:bodyPr lIns="0" tIns="0" rIns="0" bIns="0" anchor="ctr"/>
          <a:lstStyle/>
          <a:p>
            <a:pPr marL="40639" marR="40639" lvl="0" defTabSz="914400">
              <a:defRPr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Verdana"/>
              </a:defRPr>
            </a:pPr>
            <a:endParaRPr/>
          </a:p>
        </p:txBody>
      </p:sp>
      <p:sp>
        <p:nvSpPr>
          <p:cNvPr id="224" name="Shape 224"/>
          <p:cNvSpPr/>
          <p:nvPr/>
        </p:nvSpPr>
        <p:spPr>
          <a:xfrm>
            <a:off x="5304366" y="5523653"/>
            <a:ext cx="1181101" cy="4613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584200">
              <a:defRPr sz="24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>
              <a:defRPr sz="1800"/>
            </a:pPr>
            <a:r>
              <a:rPr sz="2400"/>
              <a:t>Teacher</a:t>
            </a:r>
          </a:p>
        </p:txBody>
      </p:sp>
      <p:sp>
        <p:nvSpPr>
          <p:cNvPr id="225" name="Shape 225"/>
          <p:cNvSpPr/>
          <p:nvPr/>
        </p:nvSpPr>
        <p:spPr>
          <a:xfrm>
            <a:off x="9715500" y="5943600"/>
            <a:ext cx="2327453" cy="4613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584200">
              <a:defRPr sz="24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>
              <a:defRPr sz="1800"/>
            </a:pPr>
            <a:r>
              <a:rPr sz="2400"/>
              <a:t>School students</a:t>
            </a:r>
          </a:p>
        </p:txBody>
      </p:sp>
      <p:sp>
        <p:nvSpPr>
          <p:cNvPr id="226" name="Shape 226"/>
          <p:cNvSpPr/>
          <p:nvPr/>
        </p:nvSpPr>
        <p:spPr>
          <a:xfrm>
            <a:off x="385607" y="5799567"/>
            <a:ext cx="2763627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CERN = Science in Action</a:t>
            </a:r>
          </a:p>
        </p:txBody>
      </p:sp>
      <p:sp>
        <p:nvSpPr>
          <p:cNvPr id="227" name="Shape 227"/>
          <p:cNvSpPr/>
          <p:nvPr/>
        </p:nvSpPr>
        <p:spPr>
          <a:xfrm>
            <a:off x="392380" y="6839584"/>
            <a:ext cx="2693306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Mysteries of the Universe</a:t>
            </a:r>
          </a:p>
        </p:txBody>
      </p:sp>
      <p:grpSp>
        <p:nvGrpSpPr>
          <p:cNvPr id="231" name="Group 231"/>
          <p:cNvGrpSpPr/>
          <p:nvPr/>
        </p:nvGrpSpPr>
        <p:grpSpPr>
          <a:xfrm>
            <a:off x="3138085" y="5249333"/>
            <a:ext cx="6267323" cy="1193801"/>
            <a:chOff x="0" y="0"/>
            <a:chExt cx="6267321" cy="1193800"/>
          </a:xfrm>
        </p:grpSpPr>
        <p:sp>
          <p:nvSpPr>
            <p:cNvPr id="228" name="Shape 228"/>
            <p:cNvSpPr/>
            <p:nvPr/>
          </p:nvSpPr>
          <p:spPr>
            <a:xfrm>
              <a:off x="0" y="0"/>
              <a:ext cx="6267322" cy="11938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0" y="11929"/>
                    <a:pt x="3454" y="21600"/>
                    <a:pt x="7715" y="21600"/>
                  </a:cubicBezTo>
                  <a:lnTo>
                    <a:pt x="12123" y="21600"/>
                  </a:lnTo>
                  <a:cubicBezTo>
                    <a:pt x="15392" y="21600"/>
                    <a:pt x="18307" y="15830"/>
                    <a:pt x="19396" y="7201"/>
                  </a:cubicBezTo>
                  <a:lnTo>
                    <a:pt x="21600" y="7200"/>
                  </a:lnTo>
                  <a:lnTo>
                    <a:pt x="17633" y="0"/>
                  </a:lnTo>
                  <a:lnTo>
                    <a:pt x="12783" y="7200"/>
                  </a:lnTo>
                  <a:lnTo>
                    <a:pt x="14988" y="7201"/>
                  </a:lnTo>
                  <a:cubicBezTo>
                    <a:pt x="14166" y="13710"/>
                    <a:pt x="12282" y="18727"/>
                    <a:pt x="9919" y="20700"/>
                  </a:cubicBezTo>
                  <a:cubicBezTo>
                    <a:pt x="6649" y="17970"/>
                    <a:pt x="4408" y="9552"/>
                    <a:pt x="4408" y="0"/>
                  </a:cubicBezTo>
                  <a:close/>
                </a:path>
              </a:pathLst>
            </a:custGeom>
            <a:solidFill>
              <a:srgbClr val="000090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lvl="0" defTabSz="914400">
                <a:defRPr sz="16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Verdana"/>
                </a:defRPr>
              </a:pPr>
              <a:endParaRPr/>
            </a:p>
          </p:txBody>
        </p:sp>
        <p:sp>
          <p:nvSpPr>
            <p:cNvPr id="229" name="Shape 229"/>
            <p:cNvSpPr/>
            <p:nvPr/>
          </p:nvSpPr>
          <p:spPr>
            <a:xfrm>
              <a:off x="2877949" y="1138237"/>
              <a:ext cx="640075" cy="492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14285" y="21600"/>
                    <a:pt x="7010" y="14324"/>
                    <a:pt x="0" y="0"/>
                  </a:cubicBezTo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lvl="0" defTabSz="914400">
                <a:defRPr sz="16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Verdana"/>
                </a:defRPr>
              </a:pPr>
              <a:endParaRPr/>
            </a:p>
          </p:txBody>
        </p:sp>
        <p:sp>
          <p:nvSpPr>
            <p:cNvPr id="230" name="Shape 230"/>
            <p:cNvSpPr/>
            <p:nvPr/>
          </p:nvSpPr>
          <p:spPr>
            <a:xfrm>
              <a:off x="0" y="0"/>
              <a:ext cx="3518023" cy="11938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0" y="11929"/>
                    <a:pt x="6154" y="21600"/>
                    <a:pt x="13745" y="21600"/>
                  </a:cubicBezTo>
                  <a:lnTo>
                    <a:pt x="21600" y="21600"/>
                  </a:lnTo>
                  <a:cubicBezTo>
                    <a:pt x="14009" y="21600"/>
                    <a:pt x="7855" y="11929"/>
                    <a:pt x="7855" y="0"/>
                  </a:cubicBezTo>
                  <a:close/>
                </a:path>
              </a:pathLst>
            </a:custGeom>
            <a:solidFill>
              <a:srgbClr val="00009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lvl="0" defTabSz="914400">
                <a:defRPr sz="16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Verdana"/>
                </a:defRPr>
              </a:pPr>
              <a:endParaRPr/>
            </a:p>
          </p:txBody>
        </p:sp>
      </p:grpSp>
      <p:sp>
        <p:nvSpPr>
          <p:cNvPr id="232" name="Shape 232"/>
          <p:cNvSpPr/>
          <p:nvPr/>
        </p:nvSpPr>
        <p:spPr>
          <a:xfrm>
            <a:off x="412700" y="7266305"/>
            <a:ext cx="2579341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Superlatives of research</a:t>
            </a:r>
          </a:p>
        </p:txBody>
      </p:sp>
      <p:sp>
        <p:nvSpPr>
          <p:cNvPr id="233" name="Shape 233"/>
          <p:cNvSpPr/>
          <p:nvPr/>
        </p:nvSpPr>
        <p:spPr>
          <a:xfrm>
            <a:off x="395767" y="7653766"/>
            <a:ext cx="2070683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How science works</a:t>
            </a:r>
          </a:p>
        </p:txBody>
      </p:sp>
      <p:sp>
        <p:nvSpPr>
          <p:cNvPr id="234" name="Shape 234"/>
          <p:cNvSpPr/>
          <p:nvPr/>
        </p:nvSpPr>
        <p:spPr>
          <a:xfrm>
            <a:off x="395767" y="8034767"/>
            <a:ext cx="2070795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Meet real scientists</a:t>
            </a:r>
          </a:p>
        </p:txBody>
      </p:sp>
      <p:sp>
        <p:nvSpPr>
          <p:cNvPr id="235" name="Shape 235"/>
          <p:cNvSpPr/>
          <p:nvPr/>
        </p:nvSpPr>
        <p:spPr>
          <a:xfrm>
            <a:off x="9722646" y="6754607"/>
            <a:ext cx="2591955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Raise interest in science</a:t>
            </a:r>
          </a:p>
        </p:txBody>
      </p:sp>
      <p:sp>
        <p:nvSpPr>
          <p:cNvPr id="236" name="Shape 236"/>
          <p:cNvSpPr/>
          <p:nvPr/>
        </p:nvSpPr>
        <p:spPr>
          <a:xfrm>
            <a:off x="9712487" y="7326107"/>
            <a:ext cx="2668191" cy="660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t>Instil feeling of discovery</a:t>
            </a:r>
          </a:p>
          <a:p>
            <a:pPr lvl="0">
              <a:defRPr sz="1800"/>
            </a:pPr>
            <a:r>
              <a:t>potential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hape 238"/>
          <p:cNvSpPr/>
          <p:nvPr/>
        </p:nvSpPr>
        <p:spPr>
          <a:xfrm>
            <a:off x="285194" y="5273595"/>
            <a:ext cx="11785720" cy="3853141"/>
          </a:xfrm>
          <a:prstGeom prst="rect">
            <a:avLst/>
          </a:prstGeom>
          <a:solidFill>
            <a:srgbClr val="FFFFFF"/>
          </a:solidFill>
          <a:ln w="12700">
            <a:solidFill>
              <a:srgbClr val="0365C0"/>
            </a:solidFill>
            <a:miter lim="400000"/>
          </a:ln>
          <a:effectLst>
            <a:outerShdw blurRad="190500" dist="88900" dir="2998706" rotWithShape="0">
              <a:srgbClr val="000000">
                <a:alpha val="70596"/>
              </a:srgbClr>
            </a:outerShdw>
          </a:effectLst>
        </p:spPr>
        <p:txBody>
          <a:bodyPr lIns="0" tIns="0" rIns="0" bIns="0" anchor="ctr"/>
          <a:lstStyle/>
          <a:p>
            <a:pPr lvl="0" algn="ctr" defTabSz="5842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239" name="Shape 23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400">
                <a:solidFill>
                  <a:srgbClr val="0433FF"/>
                </a:solidFill>
              </a:rPr>
              <a:t>5</a:t>
            </a:fld>
            <a:endParaRPr sz="1400">
              <a:solidFill>
                <a:srgbClr val="0433FF"/>
              </a:solidFill>
            </a:endParaRPr>
          </a:p>
        </p:txBody>
      </p:sp>
      <p:sp>
        <p:nvSpPr>
          <p:cNvPr id="240" name="Shape 240"/>
          <p:cNvSpPr/>
          <p:nvPr/>
        </p:nvSpPr>
        <p:spPr>
          <a:xfrm>
            <a:off x="313267" y="1849437"/>
            <a:ext cx="10364590" cy="3456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indent="57150" defTabSz="914400">
              <a:lnSpc>
                <a:spcPct val="120000"/>
              </a:lnSpc>
              <a:defRPr sz="2400">
                <a:solidFill>
                  <a:srgbClr val="C82506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C82506"/>
                </a:solidFill>
              </a:rPr>
              <a:t>High School Teacher - Summer School (3 weeks, in English, 55 participants)</a:t>
            </a:r>
          </a:p>
        </p:txBody>
      </p:sp>
      <p:sp>
        <p:nvSpPr>
          <p:cNvPr id="241" name="Shape 241"/>
          <p:cNvSpPr/>
          <p:nvPr/>
        </p:nvSpPr>
        <p:spPr>
          <a:xfrm>
            <a:off x="335280" y="2321877"/>
            <a:ext cx="9510317" cy="5777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lvl="0" indent="57150" defTabSz="914400">
              <a:lnSpc>
                <a:spcPct val="120000"/>
              </a:lnSpc>
              <a:defRPr sz="1800"/>
            </a:pPr>
            <a:r>
              <a:rPr>
                <a:solidFill>
                  <a:srgbClr val="000090"/>
                </a:solidFill>
                <a:latin typeface="Arial"/>
                <a:ea typeface="Arial"/>
                <a:cs typeface="Arial"/>
                <a:sym typeface="Arial"/>
              </a:rPr>
              <a:t>- Fully funded by CERN for MS participants (programme, travel, accommodation)</a:t>
            </a:r>
            <a:endParaRPr>
              <a:solidFill>
                <a:srgbClr val="FFFFFF"/>
              </a:solidFill>
              <a:latin typeface="+mn-lt"/>
              <a:ea typeface="+mn-ea"/>
              <a:cs typeface="+mn-cs"/>
              <a:sym typeface="Verdana"/>
            </a:endParaRPr>
          </a:p>
          <a:p>
            <a:pPr lvl="0" indent="57150" defTabSz="914400">
              <a:lnSpc>
                <a:spcPct val="120000"/>
              </a:lnSpc>
              <a:defRPr sz="1800"/>
            </a:pPr>
            <a:r>
              <a:rPr>
                <a:solidFill>
                  <a:srgbClr val="000090"/>
                </a:solidFill>
                <a:latin typeface="Arial"/>
                <a:ea typeface="Arial"/>
                <a:cs typeface="Arial"/>
                <a:sym typeface="Arial"/>
              </a:rPr>
              <a:t>- Participants from US, Asia, South America, and other Non-Member states, funded externally</a:t>
            </a:r>
          </a:p>
        </p:txBody>
      </p:sp>
      <p:sp>
        <p:nvSpPr>
          <p:cNvPr id="242" name="Shape 242"/>
          <p:cNvSpPr/>
          <p:nvPr/>
        </p:nvSpPr>
        <p:spPr>
          <a:xfrm>
            <a:off x="313267" y="3485197"/>
            <a:ext cx="8855026" cy="3688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lvl="0" indent="57150" defTabSz="914400">
              <a:lnSpc>
                <a:spcPct val="120000"/>
              </a:lnSpc>
              <a:defRPr sz="1800"/>
            </a:pPr>
            <a:r>
              <a:rPr sz="2400">
                <a:solidFill>
                  <a:srgbClr val="C82506"/>
                </a:solidFill>
                <a:latin typeface="+mn-lt"/>
                <a:ea typeface="+mn-ea"/>
                <a:cs typeface="+mn-cs"/>
                <a:sym typeface="Verdana"/>
              </a:rPr>
              <a:t>National Language </a:t>
            </a:r>
            <a:r>
              <a:rPr sz="2400">
                <a:solidFill>
                  <a:srgbClr val="C82506"/>
                </a:solidFill>
                <a:latin typeface="Arial"/>
                <a:ea typeface="Arial"/>
                <a:cs typeface="Arial"/>
                <a:sym typeface="Arial"/>
              </a:rPr>
              <a:t>Teacher Schools (1 week, native language)</a:t>
            </a:r>
          </a:p>
        </p:txBody>
      </p:sp>
      <p:sp>
        <p:nvSpPr>
          <p:cNvPr id="243" name="Shape 243"/>
          <p:cNvSpPr/>
          <p:nvPr/>
        </p:nvSpPr>
        <p:spPr>
          <a:xfrm>
            <a:off x="335280" y="3983037"/>
            <a:ext cx="5189799" cy="8963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lvl="0" indent="57150" defTabSz="914400">
              <a:lnSpc>
                <a:spcPct val="120000"/>
              </a:lnSpc>
              <a:defRPr sz="1800"/>
            </a:pPr>
            <a:r>
              <a:rPr>
                <a:solidFill>
                  <a:srgbClr val="000090"/>
                </a:solidFill>
                <a:latin typeface="Arial"/>
                <a:ea typeface="Arial"/>
                <a:cs typeface="Arial"/>
                <a:sym typeface="Arial"/>
              </a:rPr>
              <a:t>- Externally funded by home country of teachers</a:t>
            </a:r>
          </a:p>
          <a:p>
            <a:pPr lvl="0" indent="57150" defTabSz="914400">
              <a:lnSpc>
                <a:spcPct val="120000"/>
              </a:lnSpc>
              <a:defRPr sz="1800"/>
            </a:pPr>
            <a:r>
              <a:rPr>
                <a:solidFill>
                  <a:srgbClr val="000090"/>
                </a:solidFill>
                <a:latin typeface="Arial"/>
                <a:ea typeface="Arial"/>
                <a:cs typeface="Arial"/>
                <a:sym typeface="Arial"/>
              </a:rPr>
              <a:t>- Lectures by visiting scientists from home country</a:t>
            </a:r>
          </a:p>
          <a:p>
            <a:pPr lvl="0" indent="57150" defTabSz="914400">
              <a:lnSpc>
                <a:spcPct val="120000"/>
              </a:lnSpc>
              <a:defRPr sz="1800"/>
            </a:pPr>
            <a:r>
              <a:rPr>
                <a:solidFill>
                  <a:srgbClr val="000090"/>
                </a:solidFill>
                <a:latin typeface="Arial"/>
                <a:ea typeface="Arial"/>
                <a:cs typeface="Arial"/>
                <a:sym typeface="Arial"/>
              </a:rPr>
              <a:t>- 35+ programmes per year</a:t>
            </a:r>
          </a:p>
        </p:txBody>
      </p:sp>
      <p:grpSp>
        <p:nvGrpSpPr>
          <p:cNvPr id="253" name="Group 253"/>
          <p:cNvGrpSpPr/>
          <p:nvPr/>
        </p:nvGrpSpPr>
        <p:grpSpPr>
          <a:xfrm>
            <a:off x="1242060" y="5410200"/>
            <a:ext cx="9402604" cy="3629985"/>
            <a:chOff x="0" y="0"/>
            <a:chExt cx="9402603" cy="3629984"/>
          </a:xfrm>
        </p:grpSpPr>
        <p:sp>
          <p:nvSpPr>
            <p:cNvPr id="244" name="Shape 244"/>
            <p:cNvSpPr/>
            <p:nvPr/>
          </p:nvSpPr>
          <p:spPr>
            <a:xfrm>
              <a:off x="3901440" y="2461894"/>
              <a:ext cx="1914685" cy="11680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 indent="57150" defTabSz="914400">
                <a:lnSpc>
                  <a:spcPct val="120000"/>
                </a:lnSpc>
                <a:defRPr sz="1800"/>
              </a:pPr>
              <a:r>
                <a:rPr sz="1400">
                  <a:latin typeface="Arial"/>
                  <a:ea typeface="Arial"/>
                  <a:cs typeface="Arial"/>
                  <a:sym typeface="Arial"/>
                </a:rPr>
                <a:t>CERN experiments</a:t>
              </a:r>
            </a:p>
            <a:p>
              <a:pPr lvl="0" indent="57150" defTabSz="914400">
                <a:lnSpc>
                  <a:spcPct val="120000"/>
                </a:lnSpc>
                <a:defRPr sz="1800"/>
              </a:pPr>
              <a:r>
                <a:rPr sz="1400">
                  <a:latin typeface="Arial"/>
                  <a:ea typeface="Arial"/>
                  <a:cs typeface="Arial"/>
                  <a:sym typeface="Arial"/>
                </a:rPr>
                <a:t>Magnet test facility</a:t>
              </a:r>
              <a:endParaRPr sz="1400">
                <a:latin typeface="+mn-lt"/>
                <a:ea typeface="+mn-ea"/>
                <a:cs typeface="+mn-cs"/>
                <a:sym typeface="Verdana"/>
              </a:endParaRPr>
            </a:p>
            <a:p>
              <a:pPr lvl="0" indent="57150" defTabSz="914400">
                <a:lnSpc>
                  <a:spcPct val="120000"/>
                </a:lnSpc>
                <a:defRPr sz="1800"/>
              </a:pPr>
              <a:r>
                <a:rPr sz="1400">
                  <a:latin typeface="Arial"/>
                  <a:ea typeface="Arial"/>
                  <a:cs typeface="Arial"/>
                  <a:sym typeface="Arial"/>
                </a:rPr>
                <a:t>Antimatter factory</a:t>
              </a:r>
            </a:p>
            <a:p>
              <a:pPr lvl="0" indent="57150" defTabSz="914400">
                <a:lnSpc>
                  <a:spcPct val="120000"/>
                </a:lnSpc>
                <a:defRPr sz="1800"/>
              </a:pPr>
              <a:r>
                <a:rPr sz="1400">
                  <a:latin typeface="Arial"/>
                  <a:ea typeface="Arial"/>
                  <a:cs typeface="Arial"/>
                  <a:sym typeface="Arial"/>
                </a:rPr>
                <a:t>CERN Control Centre</a:t>
              </a:r>
              <a:endParaRPr sz="1400">
                <a:latin typeface="+mn-lt"/>
                <a:ea typeface="+mn-ea"/>
                <a:cs typeface="+mn-cs"/>
                <a:sym typeface="Verdana"/>
              </a:endParaRPr>
            </a:p>
            <a:p>
              <a:pPr lvl="0" indent="57150" defTabSz="914400">
                <a:lnSpc>
                  <a:spcPct val="120000"/>
                </a:lnSpc>
                <a:defRPr sz="1800"/>
              </a:pPr>
              <a:r>
                <a:rPr sz="1400">
                  <a:latin typeface="Arial"/>
                  <a:ea typeface="Arial"/>
                  <a:cs typeface="Arial"/>
                  <a:sym typeface="Arial"/>
                </a:rPr>
                <a:t>Computing Centre</a:t>
              </a:r>
            </a:p>
          </p:txBody>
        </p:sp>
        <p:sp>
          <p:nvSpPr>
            <p:cNvPr id="245" name="Shape 245"/>
            <p:cNvSpPr/>
            <p:nvPr/>
          </p:nvSpPr>
          <p:spPr>
            <a:xfrm>
              <a:off x="7400240" y="1690370"/>
              <a:ext cx="1633390" cy="4699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400"/>
              </a:lvl1pPr>
            </a:lstStyle>
            <a:p>
              <a:pPr lvl="0">
                <a:defRPr sz="1800"/>
              </a:pPr>
              <a:r>
                <a:rPr sz="2400"/>
                <a:t>Workshops</a:t>
              </a:r>
            </a:p>
          </p:txBody>
        </p:sp>
        <p:grpSp>
          <p:nvGrpSpPr>
            <p:cNvPr id="248" name="Group 248"/>
            <p:cNvGrpSpPr/>
            <p:nvPr/>
          </p:nvGrpSpPr>
          <p:grpSpPr>
            <a:xfrm>
              <a:off x="88899" y="320040"/>
              <a:ext cx="2583788" cy="1614867"/>
              <a:chOff x="0" y="0"/>
              <a:chExt cx="2583786" cy="1614866"/>
            </a:xfrm>
          </p:grpSpPr>
          <p:sp>
            <p:nvSpPr>
              <p:cNvPr id="246" name="Shape 246"/>
              <p:cNvSpPr/>
              <p:nvPr/>
            </p:nvSpPr>
            <p:spPr>
              <a:xfrm>
                <a:off x="951180" y="63957"/>
                <a:ext cx="1288695" cy="46136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>
                <a:lvl1pPr>
                  <a:defRPr sz="2400">
                    <a:latin typeface="Helvetica Neue"/>
                    <a:ea typeface="Helvetica Neue"/>
                    <a:cs typeface="Helvetica Neue"/>
                    <a:sym typeface="Helvetica Neue"/>
                  </a:defRPr>
                </a:lvl1pPr>
              </a:lstStyle>
              <a:p>
                <a:pPr lvl="0">
                  <a:defRPr sz="1800"/>
                </a:pPr>
                <a:r>
                  <a:rPr sz="2400"/>
                  <a:t>Lectures</a:t>
                </a:r>
              </a:p>
            </p:txBody>
          </p:sp>
          <p:pic>
            <p:nvPicPr>
              <p:cNvPr id="247" name="lecture_icon.png"/>
              <p:cNvPicPr/>
              <p:nvPr/>
            </p:nvPicPr>
            <p:blipFill>
              <a:blip r:embed="rId2">
                <a:extLst/>
              </a:blip>
              <a:stretch>
                <a:fillRect/>
              </a:stretch>
            </p:blipFill>
            <p:spPr>
              <a:xfrm>
                <a:off x="0" y="0"/>
                <a:ext cx="2583787" cy="1614867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pic>
          <p:nvPicPr>
            <p:cNvPr id="249" name="guided-tour-grey-icon3-filtered.png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3883606" y="131508"/>
              <a:ext cx="1706455" cy="222644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50" name="Workshop_icon.png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7315200" y="0"/>
              <a:ext cx="1855167" cy="162827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51" name="Shape 251"/>
            <p:cNvSpPr/>
            <p:nvPr/>
          </p:nvSpPr>
          <p:spPr>
            <a:xfrm>
              <a:off x="0" y="2461895"/>
              <a:ext cx="2765108" cy="68273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 indent="57150" defTabSz="914400">
                <a:lnSpc>
                  <a:spcPct val="120000"/>
                </a:lnSpc>
                <a:defRPr sz="1800"/>
              </a:pPr>
              <a:r>
                <a:rPr sz="1400">
                  <a:latin typeface="Arial"/>
                  <a:ea typeface="Arial"/>
                  <a:cs typeface="Arial"/>
                  <a:sym typeface="Arial"/>
                </a:rPr>
                <a:t>Particle physics and cosmology</a:t>
              </a:r>
              <a:endParaRPr sz="1400">
                <a:latin typeface="+mn-lt"/>
                <a:ea typeface="+mn-ea"/>
                <a:cs typeface="+mn-cs"/>
                <a:sym typeface="Verdana"/>
              </a:endParaRPr>
            </a:p>
            <a:p>
              <a:pPr lvl="0" indent="57150" defTabSz="914400">
                <a:lnSpc>
                  <a:spcPct val="120000"/>
                </a:lnSpc>
                <a:defRPr sz="1800"/>
              </a:pPr>
              <a:r>
                <a:rPr sz="1400">
                  <a:latin typeface="Arial"/>
                  <a:ea typeface="Arial"/>
                  <a:cs typeface="Arial"/>
                  <a:sym typeface="Arial"/>
                </a:rPr>
                <a:t>Accelerators and detectors</a:t>
              </a:r>
              <a:endParaRPr sz="1400">
                <a:latin typeface="+mn-lt"/>
                <a:ea typeface="+mn-ea"/>
                <a:cs typeface="+mn-cs"/>
                <a:sym typeface="Verdana"/>
              </a:endParaRPr>
            </a:p>
            <a:p>
              <a:pPr lvl="0" indent="57150" defTabSz="914400">
                <a:lnSpc>
                  <a:spcPct val="120000"/>
                </a:lnSpc>
                <a:defRPr sz="1800"/>
              </a:pPr>
              <a:r>
                <a:rPr sz="1400">
                  <a:latin typeface="Arial"/>
                  <a:ea typeface="Arial"/>
                  <a:cs typeface="Arial"/>
                  <a:sym typeface="Arial"/>
                </a:rPr>
                <a:t>Applications in society</a:t>
              </a:r>
            </a:p>
          </p:txBody>
        </p:sp>
        <p:sp>
          <p:nvSpPr>
            <p:cNvPr id="252" name="Shape 252"/>
            <p:cNvSpPr/>
            <p:nvPr/>
          </p:nvSpPr>
          <p:spPr>
            <a:xfrm>
              <a:off x="7487919" y="2461894"/>
              <a:ext cx="1914685" cy="6827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 indent="57150" defTabSz="914400">
                <a:lnSpc>
                  <a:spcPct val="120000"/>
                </a:lnSpc>
                <a:defRPr sz="1800"/>
              </a:pPr>
              <a:r>
                <a:rPr sz="1400">
                  <a:latin typeface="Arial"/>
                  <a:ea typeface="Arial"/>
                  <a:cs typeface="Arial"/>
                  <a:sym typeface="Arial"/>
                </a:rPr>
                <a:t>S’cool Lab</a:t>
              </a:r>
            </a:p>
            <a:p>
              <a:pPr lvl="0" indent="57150" defTabSz="914400">
                <a:lnSpc>
                  <a:spcPct val="120000"/>
                </a:lnSpc>
                <a:defRPr sz="1800"/>
              </a:pPr>
              <a:r>
                <a:rPr sz="1400">
                  <a:latin typeface="Arial"/>
                  <a:ea typeface="Arial"/>
                  <a:cs typeface="Arial"/>
                  <a:sym typeface="Arial"/>
                </a:rPr>
                <a:t>Lesson reviews</a:t>
              </a:r>
              <a:endParaRPr sz="1400">
                <a:latin typeface="+mn-lt"/>
                <a:ea typeface="+mn-ea"/>
                <a:cs typeface="+mn-cs"/>
                <a:sym typeface="Verdana"/>
              </a:endParaRPr>
            </a:p>
            <a:p>
              <a:pPr lvl="0" indent="57150" defTabSz="914400">
                <a:lnSpc>
                  <a:spcPct val="120000"/>
                </a:lnSpc>
                <a:defRPr sz="1800"/>
              </a:pPr>
              <a:r>
                <a:rPr sz="1400">
                  <a:latin typeface="Arial"/>
                  <a:ea typeface="Arial"/>
                  <a:cs typeface="Arial"/>
                  <a:sym typeface="Arial"/>
                </a:rPr>
                <a:t>Education resources</a:t>
              </a:r>
            </a:p>
          </p:txBody>
        </p:sp>
      </p:grpSp>
      <p:sp>
        <p:nvSpPr>
          <p:cNvPr id="254" name="Shape 254"/>
          <p:cNvSpPr/>
          <p:nvPr/>
        </p:nvSpPr>
        <p:spPr>
          <a:xfrm>
            <a:off x="9922460" y="4697070"/>
            <a:ext cx="2152194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 i="1">
                <a:solidFill>
                  <a:srgbClr val="0433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 lvl="0">
              <a:defRPr sz="1800" i="0">
                <a:solidFill>
                  <a:srgbClr val="000000"/>
                </a:solidFill>
              </a:defRPr>
            </a:pPr>
            <a:r>
              <a:rPr sz="2400" i="1">
                <a:solidFill>
                  <a:srgbClr val="0433FF"/>
                </a:solidFill>
              </a:rPr>
              <a:t>PROGRAMME</a:t>
            </a:r>
          </a:p>
        </p:txBody>
      </p:sp>
      <p:sp>
        <p:nvSpPr>
          <p:cNvPr id="255" name="Shape 255"/>
          <p:cNvSpPr/>
          <p:nvPr/>
        </p:nvSpPr>
        <p:spPr>
          <a:xfrm>
            <a:off x="3548822" y="356148"/>
            <a:ext cx="8389661" cy="8084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defTabSz="584200">
              <a:defRPr sz="4800">
                <a:solidFill>
                  <a:srgbClr val="53585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800">
                <a:solidFill>
                  <a:srgbClr val="53585F"/>
                </a:solidFill>
              </a:rPr>
              <a:t>HIGH SCHOOL TEACHERS</a:t>
            </a:r>
          </a:p>
        </p:txBody>
      </p:sp>
      <p:pic>
        <p:nvPicPr>
          <p:cNvPr id="256" name="Teaching_Clipart.gif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797433" y="267286"/>
            <a:ext cx="1162519" cy="101754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Shape 25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400">
                <a:solidFill>
                  <a:srgbClr val="0433FF"/>
                </a:solidFill>
              </a:rPr>
              <a:t>6</a:t>
            </a:fld>
            <a:endParaRPr sz="1400">
              <a:solidFill>
                <a:srgbClr val="0433FF"/>
              </a:solidFill>
            </a:endParaRPr>
          </a:p>
        </p:txBody>
      </p:sp>
      <p:sp>
        <p:nvSpPr>
          <p:cNvPr id="259" name="Shape 259"/>
          <p:cNvSpPr/>
          <p:nvPr/>
        </p:nvSpPr>
        <p:spPr>
          <a:xfrm>
            <a:off x="1407759" y="1703916"/>
            <a:ext cx="10020459" cy="11418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algn="ctr" defTabSz="584200">
              <a:lnSpc>
                <a:spcPct val="150000"/>
              </a:lnSpc>
              <a:defRPr sz="1800"/>
            </a:pPr>
            <a:r>
              <a:rPr sz="3000">
                <a:solidFill>
                  <a:srgbClr val="0433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CERN teacher schools have become very popular</a:t>
            </a:r>
          </a:p>
          <a:p>
            <a:pPr lvl="0" algn="ctr" defTabSz="584200">
              <a:lnSpc>
                <a:spcPct val="150000"/>
              </a:lnSpc>
              <a:defRPr sz="1800"/>
            </a:pPr>
            <a:r>
              <a:rPr sz="2400">
                <a:solidFill>
                  <a:srgbClr val="0433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2014: 1200 teachers in 37 programmes</a:t>
            </a:r>
          </a:p>
        </p:txBody>
      </p:sp>
      <p:graphicFrame>
        <p:nvGraphicFramePr>
          <p:cNvPr id="260" name="Chart 260"/>
          <p:cNvGraphicFramePr/>
          <p:nvPr/>
        </p:nvGraphicFramePr>
        <p:xfrm>
          <a:off x="2509814" y="3441068"/>
          <a:ext cx="7590365" cy="55371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61" name="Shape 261"/>
          <p:cNvSpPr/>
          <p:nvPr/>
        </p:nvSpPr>
        <p:spPr>
          <a:xfrm>
            <a:off x="3548822" y="356148"/>
            <a:ext cx="8389661" cy="8084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defTabSz="584200">
              <a:defRPr sz="4800">
                <a:solidFill>
                  <a:srgbClr val="53585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800">
                <a:solidFill>
                  <a:srgbClr val="53585F"/>
                </a:solidFill>
              </a:rPr>
              <a:t>HIGH SCHOOL TEACHERS</a:t>
            </a:r>
          </a:p>
        </p:txBody>
      </p:sp>
      <p:pic>
        <p:nvPicPr>
          <p:cNvPr id="262" name="Teaching_Clipart.gi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797433" y="267286"/>
            <a:ext cx="1162519" cy="101754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Shape 26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400">
                <a:solidFill>
                  <a:srgbClr val="0433FF"/>
                </a:solidFill>
              </a:rPr>
              <a:t>7</a:t>
            </a:fld>
            <a:endParaRPr sz="1400">
              <a:solidFill>
                <a:srgbClr val="0433FF"/>
              </a:solidFill>
            </a:endParaRPr>
          </a:p>
        </p:txBody>
      </p:sp>
      <p:pic>
        <p:nvPicPr>
          <p:cNvPr id="265" name="Teachers programme 2014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56472" y="3067093"/>
            <a:ext cx="8794054" cy="6069823"/>
          </a:xfrm>
          <a:prstGeom prst="rect">
            <a:avLst/>
          </a:prstGeom>
          <a:ln w="12700">
            <a:miter lim="400000"/>
          </a:ln>
        </p:spPr>
      </p:pic>
      <p:sp>
        <p:nvSpPr>
          <p:cNvPr id="266" name="Shape 266"/>
          <p:cNvSpPr/>
          <p:nvPr/>
        </p:nvSpPr>
        <p:spPr>
          <a:xfrm>
            <a:off x="3548822" y="356148"/>
            <a:ext cx="8389661" cy="8084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defTabSz="584200">
              <a:defRPr sz="4800">
                <a:solidFill>
                  <a:srgbClr val="53585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800">
                <a:solidFill>
                  <a:srgbClr val="53585F"/>
                </a:solidFill>
              </a:rPr>
              <a:t>HIGH SCHOOL TEACHERS</a:t>
            </a:r>
          </a:p>
        </p:txBody>
      </p:sp>
      <p:pic>
        <p:nvPicPr>
          <p:cNvPr id="267" name="Teaching_Clipart.gi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797433" y="267286"/>
            <a:ext cx="1162519" cy="1017546"/>
          </a:xfrm>
          <a:prstGeom prst="rect">
            <a:avLst/>
          </a:prstGeom>
          <a:ln w="12700">
            <a:miter lim="400000"/>
          </a:ln>
        </p:spPr>
      </p:pic>
      <p:sp>
        <p:nvSpPr>
          <p:cNvPr id="268" name="Shape 268"/>
          <p:cNvSpPr/>
          <p:nvPr/>
        </p:nvSpPr>
        <p:spPr>
          <a:xfrm>
            <a:off x="1407759" y="1653116"/>
            <a:ext cx="10020459" cy="11418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algn="ctr" defTabSz="584200">
              <a:lnSpc>
                <a:spcPct val="150000"/>
              </a:lnSpc>
              <a:defRPr sz="1800"/>
            </a:pPr>
            <a:r>
              <a:rPr sz="3000">
                <a:solidFill>
                  <a:srgbClr val="0433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8430 teachers from 81 countries</a:t>
            </a:r>
          </a:p>
          <a:p>
            <a:pPr lvl="0" algn="ctr" defTabSz="584200">
              <a:lnSpc>
                <a:spcPct val="150000"/>
              </a:lnSpc>
              <a:defRPr sz="1800"/>
            </a:pPr>
            <a:r>
              <a:rPr sz="2400">
                <a:solidFill>
                  <a:srgbClr val="0433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participated in a CERN teacher school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Shape 270"/>
          <p:cNvSpPr>
            <a:spLocks noGrp="1"/>
          </p:cNvSpPr>
          <p:nvPr>
            <p:ph type="sldNum" sz="quarter" idx="2"/>
          </p:nvPr>
        </p:nvSpPr>
        <p:spPr>
          <a:xfrm>
            <a:off x="11842750" y="9321800"/>
            <a:ext cx="203201" cy="3048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400">
                <a:solidFill>
                  <a:srgbClr val="0433FF"/>
                </a:solidFill>
              </a:rPr>
              <a:t>8</a:t>
            </a:fld>
            <a:endParaRPr sz="1400">
              <a:solidFill>
                <a:srgbClr val="0433FF"/>
              </a:solidFill>
            </a:endParaRPr>
          </a:p>
        </p:txBody>
      </p:sp>
      <p:sp>
        <p:nvSpPr>
          <p:cNvPr id="271" name="Shape 271"/>
          <p:cNvSpPr/>
          <p:nvPr/>
        </p:nvSpPr>
        <p:spPr>
          <a:xfrm>
            <a:off x="3390206" y="1540086"/>
            <a:ext cx="6466638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584200">
              <a:defRPr sz="3600">
                <a:solidFill>
                  <a:srgbClr val="0433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0433FF"/>
                </a:solidFill>
              </a:rPr>
              <a:t>Teaching resources: Animations </a:t>
            </a:r>
          </a:p>
        </p:txBody>
      </p:sp>
      <p:sp>
        <p:nvSpPr>
          <p:cNvPr id="272" name="Shape 272"/>
          <p:cNvSpPr/>
          <p:nvPr/>
        </p:nvSpPr>
        <p:spPr>
          <a:xfrm>
            <a:off x="2090027" y="9274711"/>
            <a:ext cx="701502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300"/>
            </a:lvl1pPr>
          </a:lstStyle>
          <a:p>
            <a:pPr lvl="0">
              <a:defRPr sz="1800"/>
            </a:pPr>
            <a:r>
              <a:rPr sz="2300"/>
              <a:t>http://cern60.web.cern.ch/en/exhibitions/animations-1</a:t>
            </a:r>
          </a:p>
        </p:txBody>
      </p:sp>
      <p:pic>
        <p:nvPicPr>
          <p:cNvPr id="273" name="pasted-image-filtered.jpeg"/>
          <p:cNvPicPr/>
          <p:nvPr/>
        </p:nvPicPr>
        <p:blipFill>
          <a:blip r:embed="rId2">
            <a:extLst/>
          </a:blip>
          <a:srcRect l="6055" t="6055" r="6055" b="6055"/>
          <a:stretch>
            <a:fillRect/>
          </a:stretch>
        </p:blipFill>
        <p:spPr>
          <a:xfrm>
            <a:off x="4579196" y="2614506"/>
            <a:ext cx="3415243" cy="2801805"/>
          </a:xfrm>
          <a:prstGeom prst="rect">
            <a:avLst/>
          </a:prstGeom>
          <a:ln w="12700">
            <a:miter lim="400000"/>
          </a:ln>
        </p:spPr>
      </p:pic>
      <p:pic>
        <p:nvPicPr>
          <p:cNvPr id="274" name="pasted-image-filtered.jpe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03623" y="2605193"/>
            <a:ext cx="4186732" cy="2821996"/>
          </a:xfrm>
          <a:prstGeom prst="rect">
            <a:avLst/>
          </a:prstGeom>
          <a:ln w="12700">
            <a:miter lim="400000"/>
          </a:ln>
        </p:spPr>
      </p:pic>
      <p:pic>
        <p:nvPicPr>
          <p:cNvPr id="275" name="pasted-image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584786" y="5714185"/>
            <a:ext cx="5338986" cy="3041388"/>
          </a:xfrm>
          <a:prstGeom prst="rect">
            <a:avLst/>
          </a:prstGeom>
          <a:ln w="12700">
            <a:miter lim="400000"/>
          </a:ln>
        </p:spPr>
      </p:pic>
      <p:pic>
        <p:nvPicPr>
          <p:cNvPr id="276" name="pasted-image.png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8175413" y="2602409"/>
            <a:ext cx="4148148" cy="2833643"/>
          </a:xfrm>
          <a:prstGeom prst="rect">
            <a:avLst/>
          </a:prstGeom>
          <a:ln w="12700">
            <a:miter lim="400000"/>
          </a:ln>
        </p:spPr>
      </p:pic>
      <p:sp>
        <p:nvSpPr>
          <p:cNvPr id="277" name="Shape 277"/>
          <p:cNvSpPr/>
          <p:nvPr/>
        </p:nvSpPr>
        <p:spPr>
          <a:xfrm>
            <a:off x="3548822" y="356148"/>
            <a:ext cx="8389661" cy="8084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defTabSz="584200">
              <a:defRPr sz="4800">
                <a:solidFill>
                  <a:srgbClr val="53585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800">
                <a:solidFill>
                  <a:srgbClr val="53585F"/>
                </a:solidFill>
              </a:rPr>
              <a:t>HIGH SCHOOL TEACHERS</a:t>
            </a:r>
          </a:p>
        </p:txBody>
      </p:sp>
      <p:pic>
        <p:nvPicPr>
          <p:cNvPr id="278" name="Teaching_Clipart.gif"/>
          <p:cNvPicPr/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797433" y="267286"/>
            <a:ext cx="1162519" cy="101754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Shape 28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400">
                <a:solidFill>
                  <a:srgbClr val="0433FF"/>
                </a:solidFill>
              </a:rPr>
              <a:t>9</a:t>
            </a:fld>
            <a:endParaRPr sz="1400">
              <a:solidFill>
                <a:srgbClr val="0433FF"/>
              </a:solidFill>
            </a:endParaRPr>
          </a:p>
        </p:txBody>
      </p:sp>
      <p:sp>
        <p:nvSpPr>
          <p:cNvPr id="281" name="Shape 281"/>
          <p:cNvSpPr/>
          <p:nvPr/>
        </p:nvSpPr>
        <p:spPr>
          <a:xfrm>
            <a:off x="2457179" y="1559560"/>
            <a:ext cx="9012315" cy="6471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defTabSz="584200">
              <a:defRPr sz="3600">
                <a:solidFill>
                  <a:srgbClr val="0433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0433FF"/>
                </a:solidFill>
              </a:rPr>
              <a:t>Teaching Resources: Lesson plans, posters</a:t>
            </a:r>
          </a:p>
        </p:txBody>
      </p:sp>
      <p:pic>
        <p:nvPicPr>
          <p:cNvPr id="282" name="Cosmic_Ray_Art_FM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53346" y="6850380"/>
            <a:ext cx="3630077" cy="2268429"/>
          </a:xfrm>
          <a:prstGeom prst="rect">
            <a:avLst/>
          </a:prstGeom>
          <a:ln w="12700">
            <a:miter lim="400000"/>
          </a:ln>
        </p:spPr>
      </p:pic>
      <p:sp>
        <p:nvSpPr>
          <p:cNvPr id="283" name="Shape 283"/>
          <p:cNvSpPr/>
          <p:nvPr/>
        </p:nvSpPr>
        <p:spPr>
          <a:xfrm>
            <a:off x="15139844" y="15386050"/>
            <a:ext cx="4267201" cy="5481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defTabSz="584200">
              <a:defRPr sz="3000">
                <a:solidFill>
                  <a:srgbClr val="0433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0433FF"/>
                </a:solidFill>
              </a:rPr>
              <a:t>Target:  Teachers</a:t>
            </a:r>
          </a:p>
        </p:txBody>
      </p:sp>
      <p:sp>
        <p:nvSpPr>
          <p:cNvPr id="284" name="Shape 284"/>
          <p:cNvSpPr/>
          <p:nvPr/>
        </p:nvSpPr>
        <p:spPr>
          <a:xfrm>
            <a:off x="576477" y="2624592"/>
            <a:ext cx="2311401" cy="1701801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solidFill>
              <a:srgbClr val="5B92C8"/>
            </a:solidFill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0" tIns="0" rIns="0" bIns="0"/>
          <a:lstStyle/>
          <a:p>
            <a:pPr lvl="0" defTabSz="647700">
              <a:defRPr sz="1600"/>
            </a:pPr>
            <a:endParaRPr/>
          </a:p>
        </p:txBody>
      </p:sp>
      <p:sp>
        <p:nvSpPr>
          <p:cNvPr id="285" name="Shape 285"/>
          <p:cNvSpPr/>
          <p:nvPr/>
        </p:nvSpPr>
        <p:spPr>
          <a:xfrm>
            <a:off x="558240" y="4417941"/>
            <a:ext cx="2349501" cy="1739901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solidFill>
              <a:srgbClr val="5B92C8"/>
            </a:solidFill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0" tIns="0" rIns="0" bIns="0"/>
          <a:lstStyle/>
          <a:p>
            <a:pPr lvl="0" defTabSz="647700">
              <a:defRPr sz="1600"/>
            </a:pPr>
            <a:endParaRPr/>
          </a:p>
        </p:txBody>
      </p:sp>
      <p:sp>
        <p:nvSpPr>
          <p:cNvPr id="286" name="Shape 286"/>
          <p:cNvSpPr/>
          <p:nvPr/>
        </p:nvSpPr>
        <p:spPr>
          <a:xfrm>
            <a:off x="2957710" y="2622706"/>
            <a:ext cx="2336801" cy="1714501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solidFill>
              <a:srgbClr val="5B92C8"/>
            </a:solidFill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0" tIns="0" rIns="0" bIns="0"/>
          <a:lstStyle/>
          <a:p>
            <a:pPr lvl="0" defTabSz="647700">
              <a:defRPr sz="1600"/>
            </a:pPr>
            <a:endParaRPr/>
          </a:p>
        </p:txBody>
      </p:sp>
      <p:sp>
        <p:nvSpPr>
          <p:cNvPr id="287" name="Shape 287"/>
          <p:cNvSpPr/>
          <p:nvPr/>
        </p:nvSpPr>
        <p:spPr>
          <a:xfrm>
            <a:off x="2985712" y="4437245"/>
            <a:ext cx="2349501" cy="1727201"/>
          </a:xfrm>
          <a:prstGeom prst="rect">
            <a:avLst/>
          </a:prstGeom>
          <a:blipFill>
            <a:blip r:embed="rId6"/>
            <a:stretch>
              <a:fillRect/>
            </a:stretch>
          </a:blipFill>
          <a:ln>
            <a:solidFill>
              <a:srgbClr val="5B92C8"/>
            </a:solidFill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0" tIns="0" rIns="0" bIns="0"/>
          <a:lstStyle/>
          <a:p>
            <a:pPr lvl="0" defTabSz="647700">
              <a:defRPr sz="1600"/>
            </a:pPr>
            <a:endParaRPr/>
          </a:p>
        </p:txBody>
      </p:sp>
      <p:sp>
        <p:nvSpPr>
          <p:cNvPr id="288" name="Shape 288"/>
          <p:cNvSpPr/>
          <p:nvPr/>
        </p:nvSpPr>
        <p:spPr>
          <a:xfrm>
            <a:off x="575260" y="2224545"/>
            <a:ext cx="1554024" cy="387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 i="1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 lvl="0">
              <a:defRPr i="0"/>
            </a:pPr>
            <a:r>
              <a:rPr i="1"/>
              <a:t>ANTIMATTER</a:t>
            </a:r>
          </a:p>
        </p:txBody>
      </p:sp>
      <p:sp>
        <p:nvSpPr>
          <p:cNvPr id="289" name="Shape 289"/>
          <p:cNvSpPr/>
          <p:nvPr/>
        </p:nvSpPr>
        <p:spPr>
          <a:xfrm>
            <a:off x="575260" y="6458725"/>
            <a:ext cx="1693470" cy="387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 i="1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 lvl="0">
              <a:defRPr i="0"/>
            </a:pPr>
            <a:r>
              <a:rPr i="1"/>
              <a:t>COSMIC RAYS</a:t>
            </a:r>
          </a:p>
        </p:txBody>
      </p:sp>
      <p:pic>
        <p:nvPicPr>
          <p:cNvPr id="290" name="image28.jpg"/>
          <p:cNvPicPr/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6118859" y="3449320"/>
            <a:ext cx="5702301" cy="2501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91" name="image29.jpg"/>
          <p:cNvPicPr/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6113779" y="5999479"/>
            <a:ext cx="5719933" cy="2063303"/>
          </a:xfrm>
          <a:prstGeom prst="rect">
            <a:avLst/>
          </a:prstGeom>
          <a:ln w="12700">
            <a:miter lim="400000"/>
          </a:ln>
        </p:spPr>
      </p:pic>
      <p:sp>
        <p:nvSpPr>
          <p:cNvPr id="292" name="Shape 292"/>
          <p:cNvSpPr/>
          <p:nvPr/>
        </p:nvSpPr>
        <p:spPr>
          <a:xfrm>
            <a:off x="6112460" y="3027185"/>
            <a:ext cx="5068291" cy="387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 i="1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 lvl="0">
              <a:defRPr i="0"/>
            </a:pPr>
            <a:r>
              <a:rPr i="1"/>
              <a:t>EVOLUTION OF THE UNIVERSE (17 POSTERS)</a:t>
            </a:r>
          </a:p>
        </p:txBody>
      </p:sp>
      <p:sp>
        <p:nvSpPr>
          <p:cNvPr id="293" name="Shape 293"/>
          <p:cNvSpPr/>
          <p:nvPr/>
        </p:nvSpPr>
        <p:spPr>
          <a:xfrm>
            <a:off x="3548822" y="356148"/>
            <a:ext cx="8389661" cy="8084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defTabSz="584200">
              <a:defRPr sz="4800">
                <a:solidFill>
                  <a:srgbClr val="53585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800">
                <a:solidFill>
                  <a:srgbClr val="53585F"/>
                </a:solidFill>
              </a:rPr>
              <a:t>HIGH SCHOOL TEACHERS</a:t>
            </a:r>
          </a:p>
        </p:txBody>
      </p:sp>
      <p:pic>
        <p:nvPicPr>
          <p:cNvPr id="294" name="Teaching_Clipart.gif"/>
          <p:cNvPicPr/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1797433" y="267286"/>
            <a:ext cx="1162519" cy="101754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8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8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1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3" grpId="1" build="p" bldLvl="5" animBg="1" advAuto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Gill Sans"/>
        <a:ea typeface="Gill Sans"/>
        <a:cs typeface="Gill Sans"/>
      </a:majorFont>
      <a:minorFont>
        <a:latin typeface="Verdana"/>
        <a:ea typeface="Verdana"/>
        <a:cs typeface="Verdana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0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38100" dist="12700" dir="5400000" rotWithShape="0">
                <a:srgbClr val="000000">
                  <a:alpha val="50000"/>
                </a:srgbClr>
              </a:outerShdw>
            </a:effectLst>
            <a:uFillTx/>
            <a:latin typeface="+mj-lt"/>
            <a:ea typeface="+mj-ea"/>
            <a:cs typeface="+mj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"/>
            <a:ea typeface="Helvetica"/>
            <a:cs typeface="Helvetica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Gill Sans"/>
        <a:ea typeface="Gill Sans"/>
        <a:cs typeface="Gill Sans"/>
      </a:majorFont>
      <a:minorFont>
        <a:latin typeface="Verdana"/>
        <a:ea typeface="Verdana"/>
        <a:cs typeface="Verdana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0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38100" dist="12700" dir="5400000" rotWithShape="0">
                <a:srgbClr val="000000">
                  <a:alpha val="50000"/>
                </a:srgbClr>
              </a:outerShdw>
            </a:effectLst>
            <a:uFillTx/>
            <a:latin typeface="+mj-lt"/>
            <a:ea typeface="+mj-ea"/>
            <a:cs typeface="+mj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"/>
            <a:ea typeface="Helvetica"/>
            <a:cs typeface="Helvetica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683</Words>
  <Application>Microsoft Macintosh PowerPoint</Application>
  <PresentationFormat>Custom</PresentationFormat>
  <Paragraphs>168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White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CERN User</cp:lastModifiedBy>
  <cp:revision>1</cp:revision>
  <dcterms:modified xsi:type="dcterms:W3CDTF">2015-04-10T08:15:50Z</dcterms:modified>
</cp:coreProperties>
</file>