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329" r:id="rId3"/>
    <p:sldId id="286" r:id="rId4"/>
    <p:sldId id="331" r:id="rId5"/>
    <p:sldId id="332" r:id="rId6"/>
    <p:sldId id="281" r:id="rId7"/>
    <p:sldId id="287" r:id="rId8"/>
    <p:sldId id="290" r:id="rId9"/>
    <p:sldId id="325" r:id="rId10"/>
    <p:sldId id="326" r:id="rId11"/>
    <p:sldId id="272" r:id="rId12"/>
    <p:sldId id="309" r:id="rId13"/>
    <p:sldId id="324" r:id="rId14"/>
    <p:sldId id="271" r:id="rId15"/>
    <p:sldId id="293" r:id="rId16"/>
    <p:sldId id="294" r:id="rId17"/>
    <p:sldId id="334" r:id="rId18"/>
    <p:sldId id="336" r:id="rId19"/>
    <p:sldId id="333" r:id="rId20"/>
    <p:sldId id="337" r:id="rId21"/>
    <p:sldId id="289" r:id="rId22"/>
    <p:sldId id="291" r:id="rId23"/>
    <p:sldId id="296" r:id="rId24"/>
    <p:sldId id="29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BE03B"/>
    <a:srgbClr val="000099"/>
    <a:srgbClr val="FF33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59" autoAdjust="0"/>
    <p:restoredTop sz="94639" autoAdjust="0"/>
  </p:normalViewPr>
  <p:slideViewPr>
    <p:cSldViewPr snapToGrid="0">
      <p:cViewPr>
        <p:scale>
          <a:sx n="120" d="100"/>
          <a:sy n="120" d="100"/>
        </p:scale>
        <p:origin x="-228" y="504"/>
      </p:cViewPr>
      <p:guideLst>
        <p:guide orient="horz" pos="4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-354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ELSCYCA%20065\simulation%20-%20Overview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J profile</a:t>
            </a:r>
            <a:r>
              <a:rPr lang="en-US" sz="1400" baseline="0"/>
              <a:t> - </a:t>
            </a:r>
            <a:r>
              <a:rPr lang="en-GB" sz="1400" b="1" i="0" u="none" strike="noStrike" baseline="0"/>
              <a:t>β-1-SPL</a:t>
            </a:r>
            <a:r>
              <a:rPr lang="en-US" sz="1400" baseline="0"/>
              <a:t> - </a:t>
            </a:r>
            <a:r>
              <a:rPr lang="en-US" sz="1400"/>
              <a:t>optimised</a:t>
            </a:r>
          </a:p>
        </c:rich>
      </c:tx>
      <c:layout>
        <c:manualLayout>
          <c:xMode val="edge"/>
          <c:yMode val="edge"/>
          <c:x val="0.30620964046160876"/>
          <c:y val="2.331002331002331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5058147172231554E-2"/>
          <c:y val="0.15520896426408234"/>
          <c:w val="0.81817823557139013"/>
          <c:h val="0.68916175687829273"/>
        </c:manualLayout>
      </c:layout>
      <c:scatterChart>
        <c:scatterStyle val="smoothMarker"/>
        <c:varyColors val="0"/>
        <c:ser>
          <c:idx val="1"/>
          <c:order val="0"/>
          <c:tx>
            <c:v>Standard</c:v>
          </c:tx>
          <c:marker>
            <c:symbol val="none"/>
          </c:marker>
          <c:xVal>
            <c:numRef>
              <c:f>'total cavity'!$B$2:$B$256</c:f>
              <c:numCache>
                <c:formatCode>0.00E+00</c:formatCode>
                <c:ptCount val="255"/>
                <c:pt idx="0">
                  <c:v>0</c:v>
                </c:pt>
                <c:pt idx="1">
                  <c:v>7.4541699999999995</c:v>
                </c:pt>
                <c:pt idx="2">
                  <c:v>14.87757</c:v>
                </c:pt>
                <c:pt idx="3">
                  <c:v>22.256139999999924</c:v>
                </c:pt>
                <c:pt idx="4">
                  <c:v>29.678100000000001</c:v>
                </c:pt>
                <c:pt idx="5">
                  <c:v>37.114420000000003</c:v>
                </c:pt>
                <c:pt idx="6">
                  <c:v>44.568590000000114</c:v>
                </c:pt>
                <c:pt idx="7">
                  <c:v>52.022760000000012</c:v>
                </c:pt>
                <c:pt idx="8">
                  <c:v>59.476930000000003</c:v>
                </c:pt>
                <c:pt idx="9">
                  <c:v>66.931100000000242</c:v>
                </c:pt>
                <c:pt idx="10">
                  <c:v>74.385269999999991</c:v>
                </c:pt>
                <c:pt idx="11">
                  <c:v>81.839439999999982</c:v>
                </c:pt>
                <c:pt idx="12">
                  <c:v>89.293600000000026</c:v>
                </c:pt>
                <c:pt idx="13">
                  <c:v>96.74492000000032</c:v>
                </c:pt>
                <c:pt idx="14">
                  <c:v>104.1962</c:v>
                </c:pt>
                <c:pt idx="15">
                  <c:v>111.64749999999999</c:v>
                </c:pt>
                <c:pt idx="16">
                  <c:v>119.09869999999999</c:v>
                </c:pt>
                <c:pt idx="17">
                  <c:v>126.54989999999999</c:v>
                </c:pt>
                <c:pt idx="18">
                  <c:v>134.001</c:v>
                </c:pt>
                <c:pt idx="19">
                  <c:v>141.45210000000048</c:v>
                </c:pt>
                <c:pt idx="20">
                  <c:v>148.90309999999999</c:v>
                </c:pt>
                <c:pt idx="21">
                  <c:v>156.35380000000001</c:v>
                </c:pt>
                <c:pt idx="22">
                  <c:v>163.804</c:v>
                </c:pt>
                <c:pt idx="23">
                  <c:v>171.25379999999998</c:v>
                </c:pt>
                <c:pt idx="24">
                  <c:v>178.7002</c:v>
                </c:pt>
                <c:pt idx="25">
                  <c:v>186.15440000000001</c:v>
                </c:pt>
                <c:pt idx="26">
                  <c:v>193.60399999999998</c:v>
                </c:pt>
                <c:pt idx="27">
                  <c:v>201.17989999999998</c:v>
                </c:pt>
                <c:pt idx="28">
                  <c:v>208.7526</c:v>
                </c:pt>
                <c:pt idx="29">
                  <c:v>216.32610000000045</c:v>
                </c:pt>
                <c:pt idx="30">
                  <c:v>223.89940000000001</c:v>
                </c:pt>
                <c:pt idx="31">
                  <c:v>231.47309999999999</c:v>
                </c:pt>
                <c:pt idx="32">
                  <c:v>239.0472</c:v>
                </c:pt>
                <c:pt idx="33">
                  <c:v>246.62110000000001</c:v>
                </c:pt>
                <c:pt idx="34">
                  <c:v>254.1952</c:v>
                </c:pt>
                <c:pt idx="35">
                  <c:v>261.76920000000001</c:v>
                </c:pt>
                <c:pt idx="36">
                  <c:v>269.3433</c:v>
                </c:pt>
                <c:pt idx="37">
                  <c:v>276.91739999999879</c:v>
                </c:pt>
                <c:pt idx="38">
                  <c:v>284.49159999999824</c:v>
                </c:pt>
                <c:pt idx="39">
                  <c:v>292.06580000000002</c:v>
                </c:pt>
                <c:pt idx="40">
                  <c:v>299.64000000000038</c:v>
                </c:pt>
                <c:pt idx="41">
                  <c:v>307.21440000000001</c:v>
                </c:pt>
                <c:pt idx="42">
                  <c:v>314.7916999999988</c:v>
                </c:pt>
                <c:pt idx="43">
                  <c:v>322.36900000000031</c:v>
                </c:pt>
                <c:pt idx="44">
                  <c:v>329.94629999999898</c:v>
                </c:pt>
                <c:pt idx="45">
                  <c:v>337.52359999999879</c:v>
                </c:pt>
                <c:pt idx="46">
                  <c:v>345.084</c:v>
                </c:pt>
                <c:pt idx="47">
                  <c:v>352.65320000000008</c:v>
                </c:pt>
                <c:pt idx="48">
                  <c:v>360.21829999999898</c:v>
                </c:pt>
                <c:pt idx="49">
                  <c:v>367.77280000000002</c:v>
                </c:pt>
                <c:pt idx="50">
                  <c:v>375.29189999999892</c:v>
                </c:pt>
                <c:pt idx="51">
                  <c:v>382.83940000000001</c:v>
                </c:pt>
                <c:pt idx="52">
                  <c:v>390.4166999999988</c:v>
                </c:pt>
                <c:pt idx="53">
                  <c:v>398.29809999999856</c:v>
                </c:pt>
                <c:pt idx="54">
                  <c:v>406.13470000000001</c:v>
                </c:pt>
                <c:pt idx="55">
                  <c:v>413.9603999999988</c:v>
                </c:pt>
                <c:pt idx="56">
                  <c:v>421.8175</c:v>
                </c:pt>
                <c:pt idx="57">
                  <c:v>429.68649999999963</c:v>
                </c:pt>
                <c:pt idx="58">
                  <c:v>437.5634</c:v>
                </c:pt>
                <c:pt idx="59">
                  <c:v>445.44490000000002</c:v>
                </c:pt>
                <c:pt idx="60">
                  <c:v>453.32629999999898</c:v>
                </c:pt>
                <c:pt idx="61">
                  <c:v>461.20769999999999</c:v>
                </c:pt>
                <c:pt idx="62">
                  <c:v>469.08909999999969</c:v>
                </c:pt>
                <c:pt idx="63">
                  <c:v>476.97049999999911</c:v>
                </c:pt>
                <c:pt idx="64">
                  <c:v>484.78699999999856</c:v>
                </c:pt>
                <c:pt idx="65">
                  <c:v>492.66500000000002</c:v>
                </c:pt>
                <c:pt idx="66">
                  <c:v>500.54300000000001</c:v>
                </c:pt>
                <c:pt idx="67">
                  <c:v>508.42089999999911</c:v>
                </c:pt>
                <c:pt idx="68">
                  <c:v>516.29890000000205</c:v>
                </c:pt>
                <c:pt idx="69">
                  <c:v>524.17680000000053</c:v>
                </c:pt>
                <c:pt idx="70">
                  <c:v>532.05459999999948</c:v>
                </c:pt>
                <c:pt idx="71">
                  <c:v>539.93239999999946</c:v>
                </c:pt>
                <c:pt idx="72">
                  <c:v>547.81039999999996</c:v>
                </c:pt>
                <c:pt idx="73">
                  <c:v>555.68840000000205</c:v>
                </c:pt>
                <c:pt idx="74">
                  <c:v>563.56559999999808</c:v>
                </c:pt>
                <c:pt idx="75">
                  <c:v>571.44169999999758</c:v>
                </c:pt>
                <c:pt idx="76">
                  <c:v>579.31489999999997</c:v>
                </c:pt>
                <c:pt idx="77">
                  <c:v>587.19380000000228</c:v>
                </c:pt>
                <c:pt idx="78">
                  <c:v>595.07380000000217</c:v>
                </c:pt>
                <c:pt idx="79">
                  <c:v>602.95049999999947</c:v>
                </c:pt>
                <c:pt idx="80">
                  <c:v>610.82859999999948</c:v>
                </c:pt>
                <c:pt idx="81">
                  <c:v>618.70529999999997</c:v>
                </c:pt>
                <c:pt idx="82">
                  <c:v>626.58280000000002</c:v>
                </c:pt>
                <c:pt idx="83">
                  <c:v>634.46039999999948</c:v>
                </c:pt>
                <c:pt idx="84">
                  <c:v>642.33819999999946</c:v>
                </c:pt>
                <c:pt idx="85">
                  <c:v>650.21619999999996</c:v>
                </c:pt>
                <c:pt idx="86">
                  <c:v>658.0942</c:v>
                </c:pt>
                <c:pt idx="87">
                  <c:v>665.97209999999939</c:v>
                </c:pt>
                <c:pt idx="88">
                  <c:v>673.84999999999809</c:v>
                </c:pt>
                <c:pt idx="89">
                  <c:v>681.72789999999998</c:v>
                </c:pt>
                <c:pt idx="90">
                  <c:v>689.60580000000004</c:v>
                </c:pt>
                <c:pt idx="91">
                  <c:v>697.48230000000001</c:v>
                </c:pt>
                <c:pt idx="92">
                  <c:v>705.36369999999783</c:v>
                </c:pt>
                <c:pt idx="93">
                  <c:v>713.24509999999998</c:v>
                </c:pt>
                <c:pt idx="94">
                  <c:v>721.12649999999996</c:v>
                </c:pt>
                <c:pt idx="95">
                  <c:v>729.00789999999949</c:v>
                </c:pt>
                <c:pt idx="96">
                  <c:v>736.88930000000005</c:v>
                </c:pt>
                <c:pt idx="97">
                  <c:v>744.75440000000003</c:v>
                </c:pt>
                <c:pt idx="98">
                  <c:v>752.62339999999995</c:v>
                </c:pt>
                <c:pt idx="99">
                  <c:v>760.48050000000001</c:v>
                </c:pt>
                <c:pt idx="100">
                  <c:v>768.30619999999783</c:v>
                </c:pt>
                <c:pt idx="101">
                  <c:v>776.14279999999997</c:v>
                </c:pt>
                <c:pt idx="102">
                  <c:v>784.02419999999938</c:v>
                </c:pt>
                <c:pt idx="103">
                  <c:v>791.90559999999948</c:v>
                </c:pt>
                <c:pt idx="104">
                  <c:v>799.7423</c:v>
                </c:pt>
                <c:pt idx="105">
                  <c:v>807.56789999999796</c:v>
                </c:pt>
                <c:pt idx="106">
                  <c:v>815.42509999999947</c:v>
                </c:pt>
                <c:pt idx="107">
                  <c:v>823.29410000000053</c:v>
                </c:pt>
                <c:pt idx="108">
                  <c:v>831.17100000000005</c:v>
                </c:pt>
                <c:pt idx="109">
                  <c:v>839.05239999999947</c:v>
                </c:pt>
                <c:pt idx="110">
                  <c:v>846.93380000000002</c:v>
                </c:pt>
                <c:pt idx="111">
                  <c:v>854.81519999999796</c:v>
                </c:pt>
                <c:pt idx="112">
                  <c:v>862.69659999999999</c:v>
                </c:pt>
                <c:pt idx="113">
                  <c:v>870.57799999999997</c:v>
                </c:pt>
                <c:pt idx="114">
                  <c:v>878.39459999999997</c:v>
                </c:pt>
                <c:pt idx="115">
                  <c:v>886.27250000000004</c:v>
                </c:pt>
                <c:pt idx="116">
                  <c:v>894.15049999999997</c:v>
                </c:pt>
                <c:pt idx="117">
                  <c:v>902.02850000000001</c:v>
                </c:pt>
                <c:pt idx="118">
                  <c:v>909.90649999999948</c:v>
                </c:pt>
                <c:pt idx="119">
                  <c:v>917.78440000000217</c:v>
                </c:pt>
                <c:pt idx="120">
                  <c:v>925.66219999999771</c:v>
                </c:pt>
                <c:pt idx="121">
                  <c:v>933.54</c:v>
                </c:pt>
                <c:pt idx="122">
                  <c:v>941.41800000000001</c:v>
                </c:pt>
                <c:pt idx="123">
                  <c:v>949.29590000000053</c:v>
                </c:pt>
                <c:pt idx="124">
                  <c:v>957.17319999999995</c:v>
                </c:pt>
                <c:pt idx="125">
                  <c:v>965.04930000000002</c:v>
                </c:pt>
                <c:pt idx="126">
                  <c:v>972.92239999999947</c:v>
                </c:pt>
                <c:pt idx="127">
                  <c:v>980.80139999999949</c:v>
                </c:pt>
                <c:pt idx="128">
                  <c:v>988.68129999999996</c:v>
                </c:pt>
                <c:pt idx="129">
                  <c:v>996.55799999999783</c:v>
                </c:pt>
                <c:pt idx="130">
                  <c:v>1004.4359999999994</c:v>
                </c:pt>
                <c:pt idx="131">
                  <c:v>1012.313</c:v>
                </c:pt>
                <c:pt idx="132">
                  <c:v>1020.19</c:v>
                </c:pt>
                <c:pt idx="133">
                  <c:v>1028.068</c:v>
                </c:pt>
                <c:pt idx="134">
                  <c:v>1035.9460000000001</c:v>
                </c:pt>
                <c:pt idx="135">
                  <c:v>1043.8239999999998</c:v>
                </c:pt>
                <c:pt idx="136">
                  <c:v>1051.702</c:v>
                </c:pt>
                <c:pt idx="137">
                  <c:v>1059.58</c:v>
                </c:pt>
                <c:pt idx="138">
                  <c:v>1067.4580000000001</c:v>
                </c:pt>
                <c:pt idx="139">
                  <c:v>1075.335</c:v>
                </c:pt>
                <c:pt idx="140">
                  <c:v>1083.213</c:v>
                </c:pt>
                <c:pt idx="141">
                  <c:v>1091.0899999999999</c:v>
                </c:pt>
                <c:pt idx="142">
                  <c:v>1098.971</c:v>
                </c:pt>
                <c:pt idx="143">
                  <c:v>1106.8529999999998</c:v>
                </c:pt>
                <c:pt idx="144">
                  <c:v>1114.7339999999999</c:v>
                </c:pt>
                <c:pt idx="145">
                  <c:v>1122.615</c:v>
                </c:pt>
                <c:pt idx="146">
                  <c:v>1130.4970000000001</c:v>
                </c:pt>
                <c:pt idx="147">
                  <c:v>1138.3619999999999</c:v>
                </c:pt>
                <c:pt idx="148">
                  <c:v>1146.231</c:v>
                </c:pt>
                <c:pt idx="149">
                  <c:v>1154.088</c:v>
                </c:pt>
                <c:pt idx="150">
                  <c:v>1161.914</c:v>
                </c:pt>
                <c:pt idx="151">
                  <c:v>1169.75</c:v>
                </c:pt>
                <c:pt idx="152">
                  <c:v>1177.6319999999998</c:v>
                </c:pt>
                <c:pt idx="153">
                  <c:v>1185.5129999999999</c:v>
                </c:pt>
                <c:pt idx="154">
                  <c:v>1193.3499999999999</c:v>
                </c:pt>
                <c:pt idx="155">
                  <c:v>1201.175</c:v>
                </c:pt>
                <c:pt idx="156">
                  <c:v>1209.0329999999999</c:v>
                </c:pt>
                <c:pt idx="157">
                  <c:v>1216.902</c:v>
                </c:pt>
                <c:pt idx="158">
                  <c:v>1224.779</c:v>
                </c:pt>
                <c:pt idx="159">
                  <c:v>1232.6599999999999</c:v>
                </c:pt>
                <c:pt idx="160">
                  <c:v>1240.5409999999999</c:v>
                </c:pt>
                <c:pt idx="161">
                  <c:v>1248.423</c:v>
                </c:pt>
                <c:pt idx="162">
                  <c:v>1256.3039999999999</c:v>
                </c:pt>
                <c:pt idx="163">
                  <c:v>1264.1859999999999</c:v>
                </c:pt>
                <c:pt idx="164">
                  <c:v>1272.002</c:v>
                </c:pt>
                <c:pt idx="165">
                  <c:v>1279.8799999999999</c:v>
                </c:pt>
                <c:pt idx="166">
                  <c:v>1287.758</c:v>
                </c:pt>
                <c:pt idx="167">
                  <c:v>1295.636</c:v>
                </c:pt>
                <c:pt idx="168">
                  <c:v>1303.5139999999999</c:v>
                </c:pt>
                <c:pt idx="169">
                  <c:v>1311.3919999999998</c:v>
                </c:pt>
                <c:pt idx="170">
                  <c:v>1319.27</c:v>
                </c:pt>
                <c:pt idx="171">
                  <c:v>1327.1479999999999</c:v>
                </c:pt>
                <c:pt idx="172">
                  <c:v>1335.0260000000001</c:v>
                </c:pt>
                <c:pt idx="173">
                  <c:v>1342.903</c:v>
                </c:pt>
                <c:pt idx="174">
                  <c:v>1350.7809999999999</c:v>
                </c:pt>
                <c:pt idx="175">
                  <c:v>1358.6569999999999</c:v>
                </c:pt>
                <c:pt idx="176">
                  <c:v>1366.53</c:v>
                </c:pt>
                <c:pt idx="177">
                  <c:v>1374.4090000000001</c:v>
                </c:pt>
                <c:pt idx="178">
                  <c:v>1382.289</c:v>
                </c:pt>
                <c:pt idx="179">
                  <c:v>1390.1659999999999</c:v>
                </c:pt>
                <c:pt idx="180">
                  <c:v>1398.0439999999999</c:v>
                </c:pt>
                <c:pt idx="181">
                  <c:v>1405.92</c:v>
                </c:pt>
                <c:pt idx="182">
                  <c:v>1413.798</c:v>
                </c:pt>
                <c:pt idx="183">
                  <c:v>1421.675</c:v>
                </c:pt>
                <c:pt idx="184">
                  <c:v>1429.5529999999999</c:v>
                </c:pt>
                <c:pt idx="185">
                  <c:v>1437.431</c:v>
                </c:pt>
                <c:pt idx="186">
                  <c:v>1445.309</c:v>
                </c:pt>
                <c:pt idx="187">
                  <c:v>1453.1869999999999</c:v>
                </c:pt>
                <c:pt idx="188">
                  <c:v>1461.0650000000001</c:v>
                </c:pt>
                <c:pt idx="189">
                  <c:v>1468.943</c:v>
                </c:pt>
                <c:pt idx="190">
                  <c:v>1476.8209999999999</c:v>
                </c:pt>
                <c:pt idx="191">
                  <c:v>1484.6969999999999</c:v>
                </c:pt>
                <c:pt idx="192">
                  <c:v>1492.579</c:v>
                </c:pt>
                <c:pt idx="193">
                  <c:v>1500.46</c:v>
                </c:pt>
                <c:pt idx="194">
                  <c:v>1508.3419999999999</c:v>
                </c:pt>
                <c:pt idx="195">
                  <c:v>1516.223</c:v>
                </c:pt>
                <c:pt idx="196">
                  <c:v>1524.1039999999998</c:v>
                </c:pt>
                <c:pt idx="197">
                  <c:v>1531.9690000000001</c:v>
                </c:pt>
                <c:pt idx="198">
                  <c:v>1539.838</c:v>
                </c:pt>
                <c:pt idx="199">
                  <c:v>1547.6959999999999</c:v>
                </c:pt>
                <c:pt idx="200">
                  <c:v>1555.521</c:v>
                </c:pt>
                <c:pt idx="201">
                  <c:v>1563.3579999999999</c:v>
                </c:pt>
                <c:pt idx="202">
                  <c:v>1571.239</c:v>
                </c:pt>
                <c:pt idx="203">
                  <c:v>1578.819</c:v>
                </c:pt>
                <c:pt idx="204">
                  <c:v>1586.3679999999999</c:v>
                </c:pt>
                <c:pt idx="205">
                  <c:v>1593.8889999999999</c:v>
                </c:pt>
                <c:pt idx="206">
                  <c:v>1601.4460000000001</c:v>
                </c:pt>
                <c:pt idx="207">
                  <c:v>1609.0129999999999</c:v>
                </c:pt>
                <c:pt idx="208">
                  <c:v>1616.5839999999998</c:v>
                </c:pt>
                <c:pt idx="209">
                  <c:v>1624.1629999999998</c:v>
                </c:pt>
                <c:pt idx="210">
                  <c:v>1631.7429999999999</c:v>
                </c:pt>
                <c:pt idx="211">
                  <c:v>1639.3219999999999</c:v>
                </c:pt>
                <c:pt idx="212">
                  <c:v>1646.9010000000001</c:v>
                </c:pt>
                <c:pt idx="213">
                  <c:v>1654.48</c:v>
                </c:pt>
                <c:pt idx="214">
                  <c:v>1661.989</c:v>
                </c:pt>
                <c:pt idx="215">
                  <c:v>1669.5650000000001</c:v>
                </c:pt>
                <c:pt idx="216">
                  <c:v>1677.1419999999998</c:v>
                </c:pt>
                <c:pt idx="217">
                  <c:v>1684.7180000000001</c:v>
                </c:pt>
                <c:pt idx="218">
                  <c:v>1692.2939999999999</c:v>
                </c:pt>
                <c:pt idx="219">
                  <c:v>1699.87</c:v>
                </c:pt>
                <c:pt idx="220">
                  <c:v>1707.4460000000001</c:v>
                </c:pt>
                <c:pt idx="221">
                  <c:v>1715.0229999999999</c:v>
                </c:pt>
                <c:pt idx="222">
                  <c:v>1722.5989999999999</c:v>
                </c:pt>
                <c:pt idx="223">
                  <c:v>1730.175</c:v>
                </c:pt>
                <c:pt idx="224">
                  <c:v>1737.75</c:v>
                </c:pt>
                <c:pt idx="225">
                  <c:v>1745.325</c:v>
                </c:pt>
                <c:pt idx="226">
                  <c:v>1752.8989999999999</c:v>
                </c:pt>
                <c:pt idx="227">
                  <c:v>1760.472</c:v>
                </c:pt>
                <c:pt idx="228">
                  <c:v>1768.049</c:v>
                </c:pt>
                <c:pt idx="229">
                  <c:v>1775.316</c:v>
                </c:pt>
                <c:pt idx="230">
                  <c:v>1782.58</c:v>
                </c:pt>
                <c:pt idx="231">
                  <c:v>1789.845</c:v>
                </c:pt>
                <c:pt idx="232">
                  <c:v>1797.11</c:v>
                </c:pt>
                <c:pt idx="233">
                  <c:v>1804.376</c:v>
                </c:pt>
                <c:pt idx="234">
                  <c:v>1811.6409999999998</c:v>
                </c:pt>
                <c:pt idx="235">
                  <c:v>1818.9070000000011</c:v>
                </c:pt>
                <c:pt idx="236">
                  <c:v>1826.1729999999998</c:v>
                </c:pt>
                <c:pt idx="237">
                  <c:v>1833.4390000000001</c:v>
                </c:pt>
                <c:pt idx="238">
                  <c:v>1840.7049999999999</c:v>
                </c:pt>
                <c:pt idx="239">
                  <c:v>1847.971</c:v>
                </c:pt>
                <c:pt idx="240">
                  <c:v>1855.2370000000001</c:v>
                </c:pt>
                <c:pt idx="241">
                  <c:v>1862.5029999999999</c:v>
                </c:pt>
                <c:pt idx="242">
                  <c:v>1869.769</c:v>
                </c:pt>
                <c:pt idx="243">
                  <c:v>1877.038</c:v>
                </c:pt>
                <c:pt idx="244">
                  <c:v>1884.307</c:v>
                </c:pt>
                <c:pt idx="245">
                  <c:v>1891.576</c:v>
                </c:pt>
                <c:pt idx="246">
                  <c:v>1898.8439999999998</c:v>
                </c:pt>
                <c:pt idx="247">
                  <c:v>1906.1129999999998</c:v>
                </c:pt>
                <c:pt idx="248">
                  <c:v>1913.3819999999998</c:v>
                </c:pt>
                <c:pt idx="249">
                  <c:v>1920.6509999999998</c:v>
                </c:pt>
                <c:pt idx="250">
                  <c:v>1927.902</c:v>
                </c:pt>
                <c:pt idx="251">
                  <c:v>1935.1379999999999</c:v>
                </c:pt>
                <c:pt idx="252">
                  <c:v>1942.32</c:v>
                </c:pt>
                <c:pt idx="253">
                  <c:v>1949.557</c:v>
                </c:pt>
                <c:pt idx="254">
                  <c:v>1956.826</c:v>
                </c:pt>
              </c:numCache>
            </c:numRef>
          </c:xVal>
          <c:yVal>
            <c:numRef>
              <c:f>'total cavity'!$D$2:$D$256</c:f>
              <c:numCache>
                <c:formatCode>0.00E+00</c:formatCode>
                <c:ptCount val="255"/>
                <c:pt idx="0">
                  <c:v>481.88659999999879</c:v>
                </c:pt>
                <c:pt idx="1">
                  <c:v>456.06389999999999</c:v>
                </c:pt>
                <c:pt idx="2">
                  <c:v>418.77029999999911</c:v>
                </c:pt>
                <c:pt idx="3">
                  <c:v>376.04379999999969</c:v>
                </c:pt>
                <c:pt idx="4">
                  <c:v>334.84949999999998</c:v>
                </c:pt>
                <c:pt idx="5">
                  <c:v>301.32990000000001</c:v>
                </c:pt>
                <c:pt idx="6">
                  <c:v>280.2839999999988</c:v>
                </c:pt>
                <c:pt idx="7">
                  <c:v>265.10509999999999</c:v>
                </c:pt>
                <c:pt idx="8">
                  <c:v>252.45570000000001</c:v>
                </c:pt>
                <c:pt idx="9">
                  <c:v>241.5308</c:v>
                </c:pt>
                <c:pt idx="10">
                  <c:v>231.99230000000045</c:v>
                </c:pt>
                <c:pt idx="11">
                  <c:v>223.64189999999999</c:v>
                </c:pt>
                <c:pt idx="12">
                  <c:v>216.41220000000001</c:v>
                </c:pt>
                <c:pt idx="13">
                  <c:v>210.33820000000046</c:v>
                </c:pt>
                <c:pt idx="14">
                  <c:v>205.32740000000064</c:v>
                </c:pt>
                <c:pt idx="15">
                  <c:v>201.26399999999998</c:v>
                </c:pt>
                <c:pt idx="16">
                  <c:v>198.83610000000004</c:v>
                </c:pt>
                <c:pt idx="17">
                  <c:v>197.2568</c:v>
                </c:pt>
                <c:pt idx="18">
                  <c:v>195.9641</c:v>
                </c:pt>
                <c:pt idx="19">
                  <c:v>194.87090000000001</c:v>
                </c:pt>
                <c:pt idx="20">
                  <c:v>193.96140000000045</c:v>
                </c:pt>
                <c:pt idx="21">
                  <c:v>193.22210000000001</c:v>
                </c:pt>
                <c:pt idx="22">
                  <c:v>192.64329999999998</c:v>
                </c:pt>
                <c:pt idx="23">
                  <c:v>192.2184</c:v>
                </c:pt>
                <c:pt idx="24">
                  <c:v>191.94730000000001</c:v>
                </c:pt>
                <c:pt idx="25">
                  <c:v>191.81730000000007</c:v>
                </c:pt>
                <c:pt idx="26">
                  <c:v>191.73820000000001</c:v>
                </c:pt>
                <c:pt idx="27">
                  <c:v>191.68720000000027</c:v>
                </c:pt>
                <c:pt idx="28">
                  <c:v>191.70929999999998</c:v>
                </c:pt>
                <c:pt idx="29">
                  <c:v>191.87110000000001</c:v>
                </c:pt>
                <c:pt idx="30">
                  <c:v>192.1705</c:v>
                </c:pt>
                <c:pt idx="31">
                  <c:v>192.6122</c:v>
                </c:pt>
                <c:pt idx="32">
                  <c:v>193.20449999999997</c:v>
                </c:pt>
                <c:pt idx="33">
                  <c:v>193.953</c:v>
                </c:pt>
                <c:pt idx="34">
                  <c:v>194.869</c:v>
                </c:pt>
                <c:pt idx="35">
                  <c:v>195.96640000000045</c:v>
                </c:pt>
                <c:pt idx="36">
                  <c:v>197.26409999999998</c:v>
                </c:pt>
                <c:pt idx="37">
                  <c:v>198.85560000000001</c:v>
                </c:pt>
                <c:pt idx="38">
                  <c:v>201.32540000000049</c:v>
                </c:pt>
                <c:pt idx="39">
                  <c:v>205.45770000000007</c:v>
                </c:pt>
                <c:pt idx="40">
                  <c:v>210.60769999999999</c:v>
                </c:pt>
                <c:pt idx="41">
                  <c:v>216.83520000000001</c:v>
                </c:pt>
                <c:pt idx="42">
                  <c:v>224.11199999999999</c:v>
                </c:pt>
                <c:pt idx="43">
                  <c:v>232.42780000000027</c:v>
                </c:pt>
                <c:pt idx="44">
                  <c:v>241.9255</c:v>
                </c:pt>
                <c:pt idx="45">
                  <c:v>252.8937</c:v>
                </c:pt>
                <c:pt idx="46">
                  <c:v>265.572</c:v>
                </c:pt>
                <c:pt idx="47">
                  <c:v>280.96940000000001</c:v>
                </c:pt>
                <c:pt idx="48">
                  <c:v>300.36540000000002</c:v>
                </c:pt>
                <c:pt idx="49">
                  <c:v>324.98559999999856</c:v>
                </c:pt>
                <c:pt idx="50">
                  <c:v>345.73739999999862</c:v>
                </c:pt>
                <c:pt idx="51">
                  <c:v>356.30470000000008</c:v>
                </c:pt>
                <c:pt idx="52">
                  <c:v>358.44959999999969</c:v>
                </c:pt>
                <c:pt idx="53">
                  <c:v>354.10980000000103</c:v>
                </c:pt>
                <c:pt idx="54">
                  <c:v>340.39780000000002</c:v>
                </c:pt>
                <c:pt idx="55">
                  <c:v>316.37709999999993</c:v>
                </c:pt>
                <c:pt idx="56">
                  <c:v>290.8734</c:v>
                </c:pt>
                <c:pt idx="57">
                  <c:v>271.3657</c:v>
                </c:pt>
                <c:pt idx="58">
                  <c:v>255.34399999999999</c:v>
                </c:pt>
                <c:pt idx="59">
                  <c:v>242.22469999999998</c:v>
                </c:pt>
                <c:pt idx="60">
                  <c:v>231.13730000000001</c:v>
                </c:pt>
                <c:pt idx="61">
                  <c:v>221.5361</c:v>
                </c:pt>
                <c:pt idx="62">
                  <c:v>213.17499999999998</c:v>
                </c:pt>
                <c:pt idx="63">
                  <c:v>206.0127</c:v>
                </c:pt>
                <c:pt idx="64">
                  <c:v>200.39710000000045</c:v>
                </c:pt>
                <c:pt idx="65">
                  <c:v>197.5361</c:v>
                </c:pt>
                <c:pt idx="66">
                  <c:v>195.44919999999999</c:v>
                </c:pt>
                <c:pt idx="67">
                  <c:v>193.68450000000001</c:v>
                </c:pt>
                <c:pt idx="68">
                  <c:v>192.1866</c:v>
                </c:pt>
                <c:pt idx="69">
                  <c:v>190.9205</c:v>
                </c:pt>
                <c:pt idx="70">
                  <c:v>189.85930000000027</c:v>
                </c:pt>
                <c:pt idx="71">
                  <c:v>188.98440000000045</c:v>
                </c:pt>
                <c:pt idx="72">
                  <c:v>188.28200000000001</c:v>
                </c:pt>
                <c:pt idx="73">
                  <c:v>187.74169999999998</c:v>
                </c:pt>
                <c:pt idx="74">
                  <c:v>187.35900000000001</c:v>
                </c:pt>
                <c:pt idx="75">
                  <c:v>187.1317</c:v>
                </c:pt>
                <c:pt idx="76">
                  <c:v>187.03579999999999</c:v>
                </c:pt>
                <c:pt idx="77">
                  <c:v>187.01439999999999</c:v>
                </c:pt>
                <c:pt idx="78">
                  <c:v>187.0188</c:v>
                </c:pt>
                <c:pt idx="79">
                  <c:v>187.1</c:v>
                </c:pt>
                <c:pt idx="80">
                  <c:v>187.334</c:v>
                </c:pt>
                <c:pt idx="81">
                  <c:v>187.71129999999999</c:v>
                </c:pt>
                <c:pt idx="82">
                  <c:v>188.24259999999998</c:v>
                </c:pt>
                <c:pt idx="83">
                  <c:v>188.93600000000001</c:v>
                </c:pt>
                <c:pt idx="84">
                  <c:v>189.79989999999998</c:v>
                </c:pt>
                <c:pt idx="85">
                  <c:v>190.84959999999998</c:v>
                </c:pt>
                <c:pt idx="86">
                  <c:v>192.10389999999998</c:v>
                </c:pt>
                <c:pt idx="87">
                  <c:v>193.5865</c:v>
                </c:pt>
                <c:pt idx="88">
                  <c:v>195.33220000000046</c:v>
                </c:pt>
                <c:pt idx="89">
                  <c:v>197.3897</c:v>
                </c:pt>
                <c:pt idx="90">
                  <c:v>200.19810000000001</c:v>
                </c:pt>
                <c:pt idx="91">
                  <c:v>205.78890000000001</c:v>
                </c:pt>
                <c:pt idx="92">
                  <c:v>213.01479999999998</c:v>
                </c:pt>
                <c:pt idx="93">
                  <c:v>221.41040000000001</c:v>
                </c:pt>
                <c:pt idx="94">
                  <c:v>231.03479999999999</c:v>
                </c:pt>
                <c:pt idx="95">
                  <c:v>242.17089999999999</c:v>
                </c:pt>
                <c:pt idx="96">
                  <c:v>255.38310000000001</c:v>
                </c:pt>
                <c:pt idx="97">
                  <c:v>271.16000000000008</c:v>
                </c:pt>
                <c:pt idx="98">
                  <c:v>290.22309999999879</c:v>
                </c:pt>
                <c:pt idx="99">
                  <c:v>314.9766999999988</c:v>
                </c:pt>
                <c:pt idx="100">
                  <c:v>338.23139999999836</c:v>
                </c:pt>
                <c:pt idx="101">
                  <c:v>351.09440000000001</c:v>
                </c:pt>
                <c:pt idx="102">
                  <c:v>354.5104</c:v>
                </c:pt>
                <c:pt idx="103">
                  <c:v>351.0034</c:v>
                </c:pt>
                <c:pt idx="104">
                  <c:v>338.02549999999923</c:v>
                </c:pt>
                <c:pt idx="105">
                  <c:v>314.65760000000103</c:v>
                </c:pt>
                <c:pt idx="106">
                  <c:v>289.85980000000103</c:v>
                </c:pt>
                <c:pt idx="107">
                  <c:v>270.6069</c:v>
                </c:pt>
                <c:pt idx="108">
                  <c:v>254.70929999999998</c:v>
                </c:pt>
                <c:pt idx="109">
                  <c:v>241.67399999999998</c:v>
                </c:pt>
                <c:pt idx="110">
                  <c:v>230.64769999999999</c:v>
                </c:pt>
                <c:pt idx="111">
                  <c:v>221.09350000000001</c:v>
                </c:pt>
                <c:pt idx="112">
                  <c:v>212.76900000000001</c:v>
                </c:pt>
                <c:pt idx="113">
                  <c:v>205.6567</c:v>
                </c:pt>
                <c:pt idx="114">
                  <c:v>200.19820000000001</c:v>
                </c:pt>
                <c:pt idx="115">
                  <c:v>197.37</c:v>
                </c:pt>
                <c:pt idx="116">
                  <c:v>195.29069999999999</c:v>
                </c:pt>
                <c:pt idx="117">
                  <c:v>193.5326</c:v>
                </c:pt>
                <c:pt idx="118">
                  <c:v>192.04069999999999</c:v>
                </c:pt>
                <c:pt idx="119">
                  <c:v>190.78020000000001</c:v>
                </c:pt>
                <c:pt idx="120">
                  <c:v>189.7243</c:v>
                </c:pt>
                <c:pt idx="121">
                  <c:v>188.85430000000045</c:v>
                </c:pt>
                <c:pt idx="122">
                  <c:v>188.15690000000001</c:v>
                </c:pt>
                <c:pt idx="123">
                  <c:v>187.6217</c:v>
                </c:pt>
                <c:pt idx="124">
                  <c:v>187.25550000000001</c:v>
                </c:pt>
                <c:pt idx="125">
                  <c:v>186.98090000000045</c:v>
                </c:pt>
                <c:pt idx="126">
                  <c:v>186.17419999999998</c:v>
                </c:pt>
                <c:pt idx="127">
                  <c:v>185.96550000000002</c:v>
                </c:pt>
                <c:pt idx="128">
                  <c:v>186.03569999999999</c:v>
                </c:pt>
                <c:pt idx="129">
                  <c:v>186.72959999999998</c:v>
                </c:pt>
                <c:pt idx="130">
                  <c:v>187.21019999999999</c:v>
                </c:pt>
                <c:pt idx="131">
                  <c:v>187.61079999999998</c:v>
                </c:pt>
                <c:pt idx="132">
                  <c:v>188.1413</c:v>
                </c:pt>
                <c:pt idx="133">
                  <c:v>188.83440000000004</c:v>
                </c:pt>
                <c:pt idx="134">
                  <c:v>189.69820000000001</c:v>
                </c:pt>
                <c:pt idx="135">
                  <c:v>190.74789999999999</c:v>
                </c:pt>
                <c:pt idx="136">
                  <c:v>192.0026</c:v>
                </c:pt>
                <c:pt idx="137">
                  <c:v>193.48560000000001</c:v>
                </c:pt>
                <c:pt idx="138">
                  <c:v>195.232</c:v>
                </c:pt>
                <c:pt idx="139">
                  <c:v>197.29050000000001</c:v>
                </c:pt>
                <c:pt idx="140">
                  <c:v>200.08750000000001</c:v>
                </c:pt>
                <c:pt idx="141">
                  <c:v>205.60449999999997</c:v>
                </c:pt>
                <c:pt idx="142">
                  <c:v>212.82170000000045</c:v>
                </c:pt>
                <c:pt idx="143">
                  <c:v>221.22230000000027</c:v>
                </c:pt>
                <c:pt idx="144">
                  <c:v>230.85300000000001</c:v>
                </c:pt>
                <c:pt idx="145">
                  <c:v>241.99740000000045</c:v>
                </c:pt>
                <c:pt idx="146">
                  <c:v>255.22050000000002</c:v>
                </c:pt>
                <c:pt idx="147">
                  <c:v>271.01319999999873</c:v>
                </c:pt>
                <c:pt idx="148">
                  <c:v>290.09389999999911</c:v>
                </c:pt>
                <c:pt idx="149">
                  <c:v>314.85019999999969</c:v>
                </c:pt>
                <c:pt idx="150">
                  <c:v>338.15379999999999</c:v>
                </c:pt>
                <c:pt idx="151">
                  <c:v>351.07479999999993</c:v>
                </c:pt>
                <c:pt idx="152">
                  <c:v>354.54399999999993</c:v>
                </c:pt>
                <c:pt idx="153">
                  <c:v>351.09160000000003</c:v>
                </c:pt>
                <c:pt idx="154">
                  <c:v>338.17590000000001</c:v>
                </c:pt>
                <c:pt idx="155">
                  <c:v>314.85980000000103</c:v>
                </c:pt>
                <c:pt idx="156">
                  <c:v>290.05189999999999</c:v>
                </c:pt>
                <c:pt idx="157">
                  <c:v>270.81760000000008</c:v>
                </c:pt>
                <c:pt idx="158">
                  <c:v>254.93860000000001</c:v>
                </c:pt>
                <c:pt idx="159">
                  <c:v>241.91630000000001</c:v>
                </c:pt>
                <c:pt idx="160">
                  <c:v>230.9</c:v>
                </c:pt>
                <c:pt idx="161">
                  <c:v>221.35380000000001</c:v>
                </c:pt>
                <c:pt idx="162">
                  <c:v>213.03579999999999</c:v>
                </c:pt>
                <c:pt idx="163">
                  <c:v>205.91120000000001</c:v>
                </c:pt>
                <c:pt idx="164">
                  <c:v>200.35100000000045</c:v>
                </c:pt>
                <c:pt idx="165">
                  <c:v>197.50730000000001</c:v>
                </c:pt>
                <c:pt idx="166">
                  <c:v>195.42930000000001</c:v>
                </c:pt>
                <c:pt idx="167">
                  <c:v>193.67230000000001</c:v>
                </c:pt>
                <c:pt idx="168">
                  <c:v>192.18140000000045</c:v>
                </c:pt>
                <c:pt idx="169">
                  <c:v>190.92160000000001</c:v>
                </c:pt>
                <c:pt idx="170">
                  <c:v>189.86620000000045</c:v>
                </c:pt>
                <c:pt idx="171">
                  <c:v>188.9967</c:v>
                </c:pt>
                <c:pt idx="172">
                  <c:v>188.29949999999999</c:v>
                </c:pt>
                <c:pt idx="173">
                  <c:v>187.76419999999999</c:v>
                </c:pt>
                <c:pt idx="174">
                  <c:v>187.38640000000063</c:v>
                </c:pt>
                <c:pt idx="175">
                  <c:v>187.16409999999999</c:v>
                </c:pt>
                <c:pt idx="176">
                  <c:v>187.07309999999998</c:v>
                </c:pt>
                <c:pt idx="177">
                  <c:v>187.05680000000001</c:v>
                </c:pt>
                <c:pt idx="178">
                  <c:v>187.06650000000002</c:v>
                </c:pt>
                <c:pt idx="179">
                  <c:v>187.15270000000001</c:v>
                </c:pt>
                <c:pt idx="180">
                  <c:v>187.39170000000001</c:v>
                </c:pt>
                <c:pt idx="181">
                  <c:v>187.77409999999998</c:v>
                </c:pt>
                <c:pt idx="182">
                  <c:v>188.3108</c:v>
                </c:pt>
                <c:pt idx="183">
                  <c:v>189.00969999999998</c:v>
                </c:pt>
                <c:pt idx="184">
                  <c:v>189.87950000000001</c:v>
                </c:pt>
                <c:pt idx="185">
                  <c:v>190.93550000000002</c:v>
                </c:pt>
                <c:pt idx="186">
                  <c:v>192.1969</c:v>
                </c:pt>
                <c:pt idx="187">
                  <c:v>193.68720000000027</c:v>
                </c:pt>
                <c:pt idx="188">
                  <c:v>195.44150000000002</c:v>
                </c:pt>
                <c:pt idx="189">
                  <c:v>197.50890000000001</c:v>
                </c:pt>
                <c:pt idx="190">
                  <c:v>200.34780000000001</c:v>
                </c:pt>
                <c:pt idx="191">
                  <c:v>206.06890000000001</c:v>
                </c:pt>
                <c:pt idx="192">
                  <c:v>213.35010000000045</c:v>
                </c:pt>
                <c:pt idx="193">
                  <c:v>221.79579999999999</c:v>
                </c:pt>
                <c:pt idx="194">
                  <c:v>231.48520000000045</c:v>
                </c:pt>
                <c:pt idx="195">
                  <c:v>242.7063</c:v>
                </c:pt>
                <c:pt idx="196">
                  <c:v>256.03569999999911</c:v>
                </c:pt>
                <c:pt idx="197">
                  <c:v>271.98319999999848</c:v>
                </c:pt>
                <c:pt idx="198">
                  <c:v>291.38139999999879</c:v>
                </c:pt>
                <c:pt idx="199">
                  <c:v>317.0247</c:v>
                </c:pt>
                <c:pt idx="200">
                  <c:v>341.14440000000138</c:v>
                </c:pt>
                <c:pt idx="201">
                  <c:v>354.98309999999861</c:v>
                </c:pt>
                <c:pt idx="202">
                  <c:v>359.48729999999898</c:v>
                </c:pt>
                <c:pt idx="203">
                  <c:v>357.53969999999993</c:v>
                </c:pt>
                <c:pt idx="204">
                  <c:v>347.21960000000001</c:v>
                </c:pt>
                <c:pt idx="205">
                  <c:v>326.73209999999898</c:v>
                </c:pt>
                <c:pt idx="206">
                  <c:v>302.26599999999911</c:v>
                </c:pt>
                <c:pt idx="207">
                  <c:v>282.5299</c:v>
                </c:pt>
                <c:pt idx="208">
                  <c:v>267.03109999999867</c:v>
                </c:pt>
                <c:pt idx="209">
                  <c:v>254.34290000000001</c:v>
                </c:pt>
                <c:pt idx="210">
                  <c:v>243.62130000000045</c:v>
                </c:pt>
                <c:pt idx="211">
                  <c:v>234.30610000000001</c:v>
                </c:pt>
                <c:pt idx="212">
                  <c:v>226.13890000000001</c:v>
                </c:pt>
                <c:pt idx="213">
                  <c:v>219.04569999999998</c:v>
                </c:pt>
                <c:pt idx="214">
                  <c:v>213.0301</c:v>
                </c:pt>
                <c:pt idx="215">
                  <c:v>207.8698</c:v>
                </c:pt>
                <c:pt idx="216">
                  <c:v>203.58459999999999</c:v>
                </c:pt>
                <c:pt idx="217">
                  <c:v>200.20089999999999</c:v>
                </c:pt>
                <c:pt idx="218">
                  <c:v>198.46950000000001</c:v>
                </c:pt>
                <c:pt idx="219">
                  <c:v>197.18520000000001</c:v>
                </c:pt>
                <c:pt idx="220">
                  <c:v>196.10150000000002</c:v>
                </c:pt>
                <c:pt idx="221">
                  <c:v>195.19890000000001</c:v>
                </c:pt>
                <c:pt idx="222">
                  <c:v>194.465</c:v>
                </c:pt>
                <c:pt idx="223">
                  <c:v>193.8896</c:v>
                </c:pt>
                <c:pt idx="224">
                  <c:v>193.46350000000001</c:v>
                </c:pt>
                <c:pt idx="225">
                  <c:v>193.1842</c:v>
                </c:pt>
                <c:pt idx="226">
                  <c:v>193.0489</c:v>
                </c:pt>
                <c:pt idx="227">
                  <c:v>193.0428</c:v>
                </c:pt>
                <c:pt idx="228">
                  <c:v>193.10550000000001</c:v>
                </c:pt>
                <c:pt idx="229">
                  <c:v>193.18720000000027</c:v>
                </c:pt>
                <c:pt idx="230">
                  <c:v>193.33720000000045</c:v>
                </c:pt>
                <c:pt idx="231">
                  <c:v>193.62359999999998</c:v>
                </c:pt>
                <c:pt idx="232">
                  <c:v>194.05160000000001</c:v>
                </c:pt>
                <c:pt idx="233">
                  <c:v>194.6259</c:v>
                </c:pt>
                <c:pt idx="234">
                  <c:v>195.35630000000057</c:v>
                </c:pt>
                <c:pt idx="235">
                  <c:v>196.24929999999998</c:v>
                </c:pt>
                <c:pt idx="236">
                  <c:v>197.3167</c:v>
                </c:pt>
                <c:pt idx="237">
                  <c:v>198.57640000000001</c:v>
                </c:pt>
                <c:pt idx="238">
                  <c:v>200.27869999999999</c:v>
                </c:pt>
                <c:pt idx="239">
                  <c:v>203.5865</c:v>
                </c:pt>
                <c:pt idx="240">
                  <c:v>207.66909999999999</c:v>
                </c:pt>
                <c:pt idx="241">
                  <c:v>212.4958</c:v>
                </c:pt>
                <c:pt idx="242">
                  <c:v>218.32070000000004</c:v>
                </c:pt>
                <c:pt idx="243">
                  <c:v>225.2594</c:v>
                </c:pt>
                <c:pt idx="244">
                  <c:v>233.2688</c:v>
                </c:pt>
                <c:pt idx="245">
                  <c:v>242.39590000000001</c:v>
                </c:pt>
                <c:pt idx="246">
                  <c:v>252.8169</c:v>
                </c:pt>
                <c:pt idx="247">
                  <c:v>264.83849999999904</c:v>
                </c:pt>
                <c:pt idx="248">
                  <c:v>279.1001</c:v>
                </c:pt>
                <c:pt idx="249">
                  <c:v>298.28729999999911</c:v>
                </c:pt>
                <c:pt idx="250">
                  <c:v>329.43719999999848</c:v>
                </c:pt>
                <c:pt idx="251">
                  <c:v>367.33049999999969</c:v>
                </c:pt>
                <c:pt idx="252">
                  <c:v>405.89060000000001</c:v>
                </c:pt>
                <c:pt idx="253">
                  <c:v>439.44760000000002</c:v>
                </c:pt>
                <c:pt idx="254">
                  <c:v>462.93740000000003</c:v>
                </c:pt>
              </c:numCache>
            </c:numRef>
          </c:yVal>
          <c:smooth val="1"/>
        </c:ser>
        <c:ser>
          <c:idx val="0"/>
          <c:order val="1"/>
          <c:tx>
            <c:v>optimised</c:v>
          </c:tx>
          <c:marker>
            <c:symbol val="none"/>
          </c:marker>
          <c:xVal>
            <c:numRef>
              <c:f>'total cavity'!$B$2:$B$256</c:f>
              <c:numCache>
                <c:formatCode>0.00E+00</c:formatCode>
                <c:ptCount val="255"/>
                <c:pt idx="0">
                  <c:v>0</c:v>
                </c:pt>
                <c:pt idx="1">
                  <c:v>7.4541699999999995</c:v>
                </c:pt>
                <c:pt idx="2">
                  <c:v>14.87757</c:v>
                </c:pt>
                <c:pt idx="3">
                  <c:v>22.256139999999924</c:v>
                </c:pt>
                <c:pt idx="4">
                  <c:v>29.678100000000001</c:v>
                </c:pt>
                <c:pt idx="5">
                  <c:v>37.114420000000003</c:v>
                </c:pt>
                <c:pt idx="6">
                  <c:v>44.568590000000114</c:v>
                </c:pt>
                <c:pt idx="7">
                  <c:v>52.022760000000012</c:v>
                </c:pt>
                <c:pt idx="8">
                  <c:v>59.476930000000003</c:v>
                </c:pt>
                <c:pt idx="9">
                  <c:v>66.931100000000242</c:v>
                </c:pt>
                <c:pt idx="10">
                  <c:v>74.385269999999991</c:v>
                </c:pt>
                <c:pt idx="11">
                  <c:v>81.839439999999982</c:v>
                </c:pt>
                <c:pt idx="12">
                  <c:v>89.293600000000026</c:v>
                </c:pt>
                <c:pt idx="13">
                  <c:v>96.74492000000032</c:v>
                </c:pt>
                <c:pt idx="14">
                  <c:v>104.1962</c:v>
                </c:pt>
                <c:pt idx="15">
                  <c:v>111.64749999999999</c:v>
                </c:pt>
                <c:pt idx="16">
                  <c:v>119.09869999999999</c:v>
                </c:pt>
                <c:pt idx="17">
                  <c:v>126.54989999999999</c:v>
                </c:pt>
                <c:pt idx="18">
                  <c:v>134.001</c:v>
                </c:pt>
                <c:pt idx="19">
                  <c:v>141.45210000000048</c:v>
                </c:pt>
                <c:pt idx="20">
                  <c:v>148.90309999999999</c:v>
                </c:pt>
                <c:pt idx="21">
                  <c:v>156.35380000000001</c:v>
                </c:pt>
                <c:pt idx="22">
                  <c:v>163.804</c:v>
                </c:pt>
                <c:pt idx="23">
                  <c:v>171.25379999999998</c:v>
                </c:pt>
                <c:pt idx="24">
                  <c:v>178.7002</c:v>
                </c:pt>
                <c:pt idx="25">
                  <c:v>186.15440000000001</c:v>
                </c:pt>
                <c:pt idx="26">
                  <c:v>193.60399999999998</c:v>
                </c:pt>
                <c:pt idx="27">
                  <c:v>201.17989999999998</c:v>
                </c:pt>
                <c:pt idx="28">
                  <c:v>208.7526</c:v>
                </c:pt>
                <c:pt idx="29">
                  <c:v>216.32610000000045</c:v>
                </c:pt>
                <c:pt idx="30">
                  <c:v>223.89940000000001</c:v>
                </c:pt>
                <c:pt idx="31">
                  <c:v>231.47309999999999</c:v>
                </c:pt>
                <c:pt idx="32">
                  <c:v>239.0472</c:v>
                </c:pt>
                <c:pt idx="33">
                  <c:v>246.62110000000001</c:v>
                </c:pt>
                <c:pt idx="34">
                  <c:v>254.1952</c:v>
                </c:pt>
                <c:pt idx="35">
                  <c:v>261.76920000000001</c:v>
                </c:pt>
                <c:pt idx="36">
                  <c:v>269.3433</c:v>
                </c:pt>
                <c:pt idx="37">
                  <c:v>276.91739999999879</c:v>
                </c:pt>
                <c:pt idx="38">
                  <c:v>284.49159999999824</c:v>
                </c:pt>
                <c:pt idx="39">
                  <c:v>292.06580000000002</c:v>
                </c:pt>
                <c:pt idx="40">
                  <c:v>299.64000000000038</c:v>
                </c:pt>
                <c:pt idx="41">
                  <c:v>307.21440000000001</c:v>
                </c:pt>
                <c:pt idx="42">
                  <c:v>314.7916999999988</c:v>
                </c:pt>
                <c:pt idx="43">
                  <c:v>322.36900000000031</c:v>
                </c:pt>
                <c:pt idx="44">
                  <c:v>329.94629999999898</c:v>
                </c:pt>
                <c:pt idx="45">
                  <c:v>337.52359999999879</c:v>
                </c:pt>
                <c:pt idx="46">
                  <c:v>345.084</c:v>
                </c:pt>
                <c:pt idx="47">
                  <c:v>352.65320000000008</c:v>
                </c:pt>
                <c:pt idx="48">
                  <c:v>360.21829999999898</c:v>
                </c:pt>
                <c:pt idx="49">
                  <c:v>367.77280000000002</c:v>
                </c:pt>
                <c:pt idx="50">
                  <c:v>375.29189999999892</c:v>
                </c:pt>
                <c:pt idx="51">
                  <c:v>382.83940000000001</c:v>
                </c:pt>
                <c:pt idx="52">
                  <c:v>390.4166999999988</c:v>
                </c:pt>
                <c:pt idx="53">
                  <c:v>398.29809999999856</c:v>
                </c:pt>
                <c:pt idx="54">
                  <c:v>406.13470000000001</c:v>
                </c:pt>
                <c:pt idx="55">
                  <c:v>413.9603999999988</c:v>
                </c:pt>
                <c:pt idx="56">
                  <c:v>421.8175</c:v>
                </c:pt>
                <c:pt idx="57">
                  <c:v>429.68649999999963</c:v>
                </c:pt>
                <c:pt idx="58">
                  <c:v>437.5634</c:v>
                </c:pt>
                <c:pt idx="59">
                  <c:v>445.44490000000002</c:v>
                </c:pt>
                <c:pt idx="60">
                  <c:v>453.32629999999898</c:v>
                </c:pt>
                <c:pt idx="61">
                  <c:v>461.20769999999999</c:v>
                </c:pt>
                <c:pt idx="62">
                  <c:v>469.08909999999969</c:v>
                </c:pt>
                <c:pt idx="63">
                  <c:v>476.97049999999911</c:v>
                </c:pt>
                <c:pt idx="64">
                  <c:v>484.78699999999856</c:v>
                </c:pt>
                <c:pt idx="65">
                  <c:v>492.66500000000002</c:v>
                </c:pt>
                <c:pt idx="66">
                  <c:v>500.54300000000001</c:v>
                </c:pt>
                <c:pt idx="67">
                  <c:v>508.42089999999911</c:v>
                </c:pt>
                <c:pt idx="68">
                  <c:v>516.29890000000205</c:v>
                </c:pt>
                <c:pt idx="69">
                  <c:v>524.17680000000053</c:v>
                </c:pt>
                <c:pt idx="70">
                  <c:v>532.05459999999948</c:v>
                </c:pt>
                <c:pt idx="71">
                  <c:v>539.93239999999946</c:v>
                </c:pt>
                <c:pt idx="72">
                  <c:v>547.81039999999996</c:v>
                </c:pt>
                <c:pt idx="73">
                  <c:v>555.68840000000205</c:v>
                </c:pt>
                <c:pt idx="74">
                  <c:v>563.56559999999808</c:v>
                </c:pt>
                <c:pt idx="75">
                  <c:v>571.44169999999758</c:v>
                </c:pt>
                <c:pt idx="76">
                  <c:v>579.31489999999997</c:v>
                </c:pt>
                <c:pt idx="77">
                  <c:v>587.19380000000228</c:v>
                </c:pt>
                <c:pt idx="78">
                  <c:v>595.07380000000217</c:v>
                </c:pt>
                <c:pt idx="79">
                  <c:v>602.95049999999947</c:v>
                </c:pt>
                <c:pt idx="80">
                  <c:v>610.82859999999948</c:v>
                </c:pt>
                <c:pt idx="81">
                  <c:v>618.70529999999997</c:v>
                </c:pt>
                <c:pt idx="82">
                  <c:v>626.58280000000002</c:v>
                </c:pt>
                <c:pt idx="83">
                  <c:v>634.46039999999948</c:v>
                </c:pt>
                <c:pt idx="84">
                  <c:v>642.33819999999946</c:v>
                </c:pt>
                <c:pt idx="85">
                  <c:v>650.21619999999996</c:v>
                </c:pt>
                <c:pt idx="86">
                  <c:v>658.0942</c:v>
                </c:pt>
                <c:pt idx="87">
                  <c:v>665.97209999999939</c:v>
                </c:pt>
                <c:pt idx="88">
                  <c:v>673.84999999999809</c:v>
                </c:pt>
                <c:pt idx="89">
                  <c:v>681.72789999999998</c:v>
                </c:pt>
                <c:pt idx="90">
                  <c:v>689.60580000000004</c:v>
                </c:pt>
                <c:pt idx="91">
                  <c:v>697.48230000000001</c:v>
                </c:pt>
                <c:pt idx="92">
                  <c:v>705.36369999999783</c:v>
                </c:pt>
                <c:pt idx="93">
                  <c:v>713.24509999999998</c:v>
                </c:pt>
                <c:pt idx="94">
                  <c:v>721.12649999999996</c:v>
                </c:pt>
                <c:pt idx="95">
                  <c:v>729.00789999999949</c:v>
                </c:pt>
                <c:pt idx="96">
                  <c:v>736.88930000000005</c:v>
                </c:pt>
                <c:pt idx="97">
                  <c:v>744.75440000000003</c:v>
                </c:pt>
                <c:pt idx="98">
                  <c:v>752.62339999999995</c:v>
                </c:pt>
                <c:pt idx="99">
                  <c:v>760.48050000000001</c:v>
                </c:pt>
                <c:pt idx="100">
                  <c:v>768.30619999999783</c:v>
                </c:pt>
                <c:pt idx="101">
                  <c:v>776.14279999999997</c:v>
                </c:pt>
                <c:pt idx="102">
                  <c:v>784.02419999999938</c:v>
                </c:pt>
                <c:pt idx="103">
                  <c:v>791.90559999999948</c:v>
                </c:pt>
                <c:pt idx="104">
                  <c:v>799.7423</c:v>
                </c:pt>
                <c:pt idx="105">
                  <c:v>807.56789999999796</c:v>
                </c:pt>
                <c:pt idx="106">
                  <c:v>815.42509999999947</c:v>
                </c:pt>
                <c:pt idx="107">
                  <c:v>823.29410000000053</c:v>
                </c:pt>
                <c:pt idx="108">
                  <c:v>831.17100000000005</c:v>
                </c:pt>
                <c:pt idx="109">
                  <c:v>839.05239999999947</c:v>
                </c:pt>
                <c:pt idx="110">
                  <c:v>846.93380000000002</c:v>
                </c:pt>
                <c:pt idx="111">
                  <c:v>854.81519999999796</c:v>
                </c:pt>
                <c:pt idx="112">
                  <c:v>862.69659999999999</c:v>
                </c:pt>
                <c:pt idx="113">
                  <c:v>870.57799999999997</c:v>
                </c:pt>
                <c:pt idx="114">
                  <c:v>878.39459999999997</c:v>
                </c:pt>
                <c:pt idx="115">
                  <c:v>886.27250000000004</c:v>
                </c:pt>
                <c:pt idx="116">
                  <c:v>894.15049999999997</c:v>
                </c:pt>
                <c:pt idx="117">
                  <c:v>902.02850000000001</c:v>
                </c:pt>
                <c:pt idx="118">
                  <c:v>909.90649999999948</c:v>
                </c:pt>
                <c:pt idx="119">
                  <c:v>917.78440000000217</c:v>
                </c:pt>
                <c:pt idx="120">
                  <c:v>925.66219999999771</c:v>
                </c:pt>
                <c:pt idx="121">
                  <c:v>933.54</c:v>
                </c:pt>
                <c:pt idx="122">
                  <c:v>941.41800000000001</c:v>
                </c:pt>
                <c:pt idx="123">
                  <c:v>949.29590000000053</c:v>
                </c:pt>
                <c:pt idx="124">
                  <c:v>957.17319999999995</c:v>
                </c:pt>
                <c:pt idx="125">
                  <c:v>965.04930000000002</c:v>
                </c:pt>
                <c:pt idx="126">
                  <c:v>972.92239999999947</c:v>
                </c:pt>
                <c:pt idx="127">
                  <c:v>980.80139999999949</c:v>
                </c:pt>
                <c:pt idx="128">
                  <c:v>988.68129999999996</c:v>
                </c:pt>
                <c:pt idx="129">
                  <c:v>996.55799999999783</c:v>
                </c:pt>
                <c:pt idx="130">
                  <c:v>1004.4359999999994</c:v>
                </c:pt>
                <c:pt idx="131">
                  <c:v>1012.313</c:v>
                </c:pt>
                <c:pt idx="132">
                  <c:v>1020.19</c:v>
                </c:pt>
                <c:pt idx="133">
                  <c:v>1028.068</c:v>
                </c:pt>
                <c:pt idx="134">
                  <c:v>1035.9460000000001</c:v>
                </c:pt>
                <c:pt idx="135">
                  <c:v>1043.8239999999998</c:v>
                </c:pt>
                <c:pt idx="136">
                  <c:v>1051.702</c:v>
                </c:pt>
                <c:pt idx="137">
                  <c:v>1059.58</c:v>
                </c:pt>
                <c:pt idx="138">
                  <c:v>1067.4580000000001</c:v>
                </c:pt>
                <c:pt idx="139">
                  <c:v>1075.335</c:v>
                </c:pt>
                <c:pt idx="140">
                  <c:v>1083.213</c:v>
                </c:pt>
                <c:pt idx="141">
                  <c:v>1091.0899999999999</c:v>
                </c:pt>
                <c:pt idx="142">
                  <c:v>1098.971</c:v>
                </c:pt>
                <c:pt idx="143">
                  <c:v>1106.8529999999998</c:v>
                </c:pt>
                <c:pt idx="144">
                  <c:v>1114.7339999999999</c:v>
                </c:pt>
                <c:pt idx="145">
                  <c:v>1122.615</c:v>
                </c:pt>
                <c:pt idx="146">
                  <c:v>1130.4970000000001</c:v>
                </c:pt>
                <c:pt idx="147">
                  <c:v>1138.3619999999999</c:v>
                </c:pt>
                <c:pt idx="148">
                  <c:v>1146.231</c:v>
                </c:pt>
                <c:pt idx="149">
                  <c:v>1154.088</c:v>
                </c:pt>
                <c:pt idx="150">
                  <c:v>1161.914</c:v>
                </c:pt>
                <c:pt idx="151">
                  <c:v>1169.75</c:v>
                </c:pt>
                <c:pt idx="152">
                  <c:v>1177.6319999999998</c:v>
                </c:pt>
                <c:pt idx="153">
                  <c:v>1185.5129999999999</c:v>
                </c:pt>
                <c:pt idx="154">
                  <c:v>1193.3499999999999</c:v>
                </c:pt>
                <c:pt idx="155">
                  <c:v>1201.175</c:v>
                </c:pt>
                <c:pt idx="156">
                  <c:v>1209.0329999999999</c:v>
                </c:pt>
                <c:pt idx="157">
                  <c:v>1216.902</c:v>
                </c:pt>
                <c:pt idx="158">
                  <c:v>1224.779</c:v>
                </c:pt>
                <c:pt idx="159">
                  <c:v>1232.6599999999999</c:v>
                </c:pt>
                <c:pt idx="160">
                  <c:v>1240.5409999999999</c:v>
                </c:pt>
                <c:pt idx="161">
                  <c:v>1248.423</c:v>
                </c:pt>
                <c:pt idx="162">
                  <c:v>1256.3039999999999</c:v>
                </c:pt>
                <c:pt idx="163">
                  <c:v>1264.1859999999999</c:v>
                </c:pt>
                <c:pt idx="164">
                  <c:v>1272.002</c:v>
                </c:pt>
                <c:pt idx="165">
                  <c:v>1279.8799999999999</c:v>
                </c:pt>
                <c:pt idx="166">
                  <c:v>1287.758</c:v>
                </c:pt>
                <c:pt idx="167">
                  <c:v>1295.636</c:v>
                </c:pt>
                <c:pt idx="168">
                  <c:v>1303.5139999999999</c:v>
                </c:pt>
                <c:pt idx="169">
                  <c:v>1311.3919999999998</c:v>
                </c:pt>
                <c:pt idx="170">
                  <c:v>1319.27</c:v>
                </c:pt>
                <c:pt idx="171">
                  <c:v>1327.1479999999999</c:v>
                </c:pt>
                <c:pt idx="172">
                  <c:v>1335.0260000000001</c:v>
                </c:pt>
                <c:pt idx="173">
                  <c:v>1342.903</c:v>
                </c:pt>
                <c:pt idx="174">
                  <c:v>1350.7809999999999</c:v>
                </c:pt>
                <c:pt idx="175">
                  <c:v>1358.6569999999999</c:v>
                </c:pt>
                <c:pt idx="176">
                  <c:v>1366.53</c:v>
                </c:pt>
                <c:pt idx="177">
                  <c:v>1374.4090000000001</c:v>
                </c:pt>
                <c:pt idx="178">
                  <c:v>1382.289</c:v>
                </c:pt>
                <c:pt idx="179">
                  <c:v>1390.1659999999999</c:v>
                </c:pt>
                <c:pt idx="180">
                  <c:v>1398.0439999999999</c:v>
                </c:pt>
                <c:pt idx="181">
                  <c:v>1405.92</c:v>
                </c:pt>
                <c:pt idx="182">
                  <c:v>1413.798</c:v>
                </c:pt>
                <c:pt idx="183">
                  <c:v>1421.675</c:v>
                </c:pt>
                <c:pt idx="184">
                  <c:v>1429.5529999999999</c:v>
                </c:pt>
                <c:pt idx="185">
                  <c:v>1437.431</c:v>
                </c:pt>
                <c:pt idx="186">
                  <c:v>1445.309</c:v>
                </c:pt>
                <c:pt idx="187">
                  <c:v>1453.1869999999999</c:v>
                </c:pt>
                <c:pt idx="188">
                  <c:v>1461.0650000000001</c:v>
                </c:pt>
                <c:pt idx="189">
                  <c:v>1468.943</c:v>
                </c:pt>
                <c:pt idx="190">
                  <c:v>1476.8209999999999</c:v>
                </c:pt>
                <c:pt idx="191">
                  <c:v>1484.6969999999999</c:v>
                </c:pt>
                <c:pt idx="192">
                  <c:v>1492.579</c:v>
                </c:pt>
                <c:pt idx="193">
                  <c:v>1500.46</c:v>
                </c:pt>
                <c:pt idx="194">
                  <c:v>1508.3419999999999</c:v>
                </c:pt>
                <c:pt idx="195">
                  <c:v>1516.223</c:v>
                </c:pt>
                <c:pt idx="196">
                  <c:v>1524.1039999999998</c:v>
                </c:pt>
                <c:pt idx="197">
                  <c:v>1531.9690000000001</c:v>
                </c:pt>
                <c:pt idx="198">
                  <c:v>1539.838</c:v>
                </c:pt>
                <c:pt idx="199">
                  <c:v>1547.6959999999999</c:v>
                </c:pt>
                <c:pt idx="200">
                  <c:v>1555.521</c:v>
                </c:pt>
                <c:pt idx="201">
                  <c:v>1563.3579999999999</c:v>
                </c:pt>
                <c:pt idx="202">
                  <c:v>1571.239</c:v>
                </c:pt>
                <c:pt idx="203">
                  <c:v>1578.819</c:v>
                </c:pt>
                <c:pt idx="204">
                  <c:v>1586.3679999999999</c:v>
                </c:pt>
                <c:pt idx="205">
                  <c:v>1593.8889999999999</c:v>
                </c:pt>
                <c:pt idx="206">
                  <c:v>1601.4460000000001</c:v>
                </c:pt>
                <c:pt idx="207">
                  <c:v>1609.0129999999999</c:v>
                </c:pt>
                <c:pt idx="208">
                  <c:v>1616.5839999999998</c:v>
                </c:pt>
                <c:pt idx="209">
                  <c:v>1624.1629999999998</c:v>
                </c:pt>
                <c:pt idx="210">
                  <c:v>1631.7429999999999</c:v>
                </c:pt>
                <c:pt idx="211">
                  <c:v>1639.3219999999999</c:v>
                </c:pt>
                <c:pt idx="212">
                  <c:v>1646.9010000000001</c:v>
                </c:pt>
                <c:pt idx="213">
                  <c:v>1654.48</c:v>
                </c:pt>
                <c:pt idx="214">
                  <c:v>1661.989</c:v>
                </c:pt>
                <c:pt idx="215">
                  <c:v>1669.5650000000001</c:v>
                </c:pt>
                <c:pt idx="216">
                  <c:v>1677.1419999999998</c:v>
                </c:pt>
                <c:pt idx="217">
                  <c:v>1684.7180000000001</c:v>
                </c:pt>
                <c:pt idx="218">
                  <c:v>1692.2939999999999</c:v>
                </c:pt>
                <c:pt idx="219">
                  <c:v>1699.87</c:v>
                </c:pt>
                <c:pt idx="220">
                  <c:v>1707.4460000000001</c:v>
                </c:pt>
                <c:pt idx="221">
                  <c:v>1715.0229999999999</c:v>
                </c:pt>
                <c:pt idx="222">
                  <c:v>1722.5989999999999</c:v>
                </c:pt>
                <c:pt idx="223">
                  <c:v>1730.175</c:v>
                </c:pt>
                <c:pt idx="224">
                  <c:v>1737.75</c:v>
                </c:pt>
                <c:pt idx="225">
                  <c:v>1745.325</c:v>
                </c:pt>
                <c:pt idx="226">
                  <c:v>1752.8989999999999</c:v>
                </c:pt>
                <c:pt idx="227">
                  <c:v>1760.472</c:v>
                </c:pt>
                <c:pt idx="228">
                  <c:v>1768.049</c:v>
                </c:pt>
                <c:pt idx="229">
                  <c:v>1775.316</c:v>
                </c:pt>
                <c:pt idx="230">
                  <c:v>1782.58</c:v>
                </c:pt>
                <c:pt idx="231">
                  <c:v>1789.845</c:v>
                </c:pt>
                <c:pt idx="232">
                  <c:v>1797.11</c:v>
                </c:pt>
                <c:pt idx="233">
                  <c:v>1804.376</c:v>
                </c:pt>
                <c:pt idx="234">
                  <c:v>1811.6409999999998</c:v>
                </c:pt>
                <c:pt idx="235">
                  <c:v>1818.9070000000011</c:v>
                </c:pt>
                <c:pt idx="236">
                  <c:v>1826.1729999999998</c:v>
                </c:pt>
                <c:pt idx="237">
                  <c:v>1833.4390000000001</c:v>
                </c:pt>
                <c:pt idx="238">
                  <c:v>1840.7049999999999</c:v>
                </c:pt>
                <c:pt idx="239">
                  <c:v>1847.971</c:v>
                </c:pt>
                <c:pt idx="240">
                  <c:v>1855.2370000000001</c:v>
                </c:pt>
                <c:pt idx="241">
                  <c:v>1862.5029999999999</c:v>
                </c:pt>
                <c:pt idx="242">
                  <c:v>1869.769</c:v>
                </c:pt>
                <c:pt idx="243">
                  <c:v>1877.038</c:v>
                </c:pt>
                <c:pt idx="244">
                  <c:v>1884.307</c:v>
                </c:pt>
                <c:pt idx="245">
                  <c:v>1891.576</c:v>
                </c:pt>
                <c:pt idx="246">
                  <c:v>1898.8439999999998</c:v>
                </c:pt>
                <c:pt idx="247">
                  <c:v>1906.1129999999998</c:v>
                </c:pt>
                <c:pt idx="248">
                  <c:v>1913.3819999999998</c:v>
                </c:pt>
                <c:pt idx="249">
                  <c:v>1920.6509999999998</c:v>
                </c:pt>
                <c:pt idx="250">
                  <c:v>1927.902</c:v>
                </c:pt>
                <c:pt idx="251">
                  <c:v>1935.1379999999999</c:v>
                </c:pt>
                <c:pt idx="252">
                  <c:v>1942.32</c:v>
                </c:pt>
                <c:pt idx="253">
                  <c:v>1949.557</c:v>
                </c:pt>
                <c:pt idx="254">
                  <c:v>1956.826</c:v>
                </c:pt>
              </c:numCache>
            </c:numRef>
          </c:xVal>
          <c:yVal>
            <c:numRef>
              <c:f>'total cavity'!$C$2:$C$256</c:f>
              <c:numCache>
                <c:formatCode>0.00E+00</c:formatCode>
                <c:ptCount val="255"/>
                <c:pt idx="0">
                  <c:v>245.23669999999998</c:v>
                </c:pt>
                <c:pt idx="1">
                  <c:v>244.44640000000001</c:v>
                </c:pt>
                <c:pt idx="2">
                  <c:v>245.43690000000001</c:v>
                </c:pt>
                <c:pt idx="3">
                  <c:v>246.0772</c:v>
                </c:pt>
                <c:pt idx="4">
                  <c:v>244.59359999999998</c:v>
                </c:pt>
                <c:pt idx="5">
                  <c:v>240.91210000000001</c:v>
                </c:pt>
                <c:pt idx="6">
                  <c:v>236.20409999999998</c:v>
                </c:pt>
                <c:pt idx="7">
                  <c:v>231.1481</c:v>
                </c:pt>
                <c:pt idx="8">
                  <c:v>225.8717</c:v>
                </c:pt>
                <c:pt idx="9">
                  <c:v>220.48760000000001</c:v>
                </c:pt>
                <c:pt idx="10">
                  <c:v>215.12030000000001</c:v>
                </c:pt>
                <c:pt idx="11">
                  <c:v>209.89610000000027</c:v>
                </c:pt>
                <c:pt idx="12">
                  <c:v>204.9769</c:v>
                </c:pt>
                <c:pt idx="13">
                  <c:v>200.792</c:v>
                </c:pt>
                <c:pt idx="14">
                  <c:v>198.47909999999999</c:v>
                </c:pt>
                <c:pt idx="15">
                  <c:v>196.85490000000001</c:v>
                </c:pt>
                <c:pt idx="16">
                  <c:v>195.47140000000007</c:v>
                </c:pt>
                <c:pt idx="17">
                  <c:v>194.27459999999954</c:v>
                </c:pt>
                <c:pt idx="18">
                  <c:v>193.24749999999997</c:v>
                </c:pt>
                <c:pt idx="19">
                  <c:v>192.37800000000001</c:v>
                </c:pt>
                <c:pt idx="20">
                  <c:v>191.65730000000045</c:v>
                </c:pt>
                <c:pt idx="21">
                  <c:v>191.0779</c:v>
                </c:pt>
                <c:pt idx="22">
                  <c:v>190.6343</c:v>
                </c:pt>
                <c:pt idx="23">
                  <c:v>190.32290000000052</c:v>
                </c:pt>
                <c:pt idx="24">
                  <c:v>190.14609999999999</c:v>
                </c:pt>
                <c:pt idx="25">
                  <c:v>190.09369999999998</c:v>
                </c:pt>
                <c:pt idx="26">
                  <c:v>190.0752</c:v>
                </c:pt>
                <c:pt idx="27">
                  <c:v>190.06559999999999</c:v>
                </c:pt>
                <c:pt idx="28">
                  <c:v>190.1086</c:v>
                </c:pt>
                <c:pt idx="29">
                  <c:v>190.27099999999999</c:v>
                </c:pt>
                <c:pt idx="30">
                  <c:v>190.55170000000001</c:v>
                </c:pt>
                <c:pt idx="31">
                  <c:v>190.95430000000007</c:v>
                </c:pt>
                <c:pt idx="32">
                  <c:v>191.48580000000001</c:v>
                </c:pt>
                <c:pt idx="33">
                  <c:v>192.14909999999998</c:v>
                </c:pt>
                <c:pt idx="34">
                  <c:v>192.95180000000045</c:v>
                </c:pt>
                <c:pt idx="35">
                  <c:v>193.90280000000001</c:v>
                </c:pt>
                <c:pt idx="36">
                  <c:v>195.01389999999998</c:v>
                </c:pt>
                <c:pt idx="37">
                  <c:v>196.30020000000007</c:v>
                </c:pt>
                <c:pt idx="38">
                  <c:v>197.7816</c:v>
                </c:pt>
                <c:pt idx="39">
                  <c:v>199.67479999999998</c:v>
                </c:pt>
                <c:pt idx="40">
                  <c:v>203.0805</c:v>
                </c:pt>
                <c:pt idx="41">
                  <c:v>207.69210000000001</c:v>
                </c:pt>
                <c:pt idx="42">
                  <c:v>212.79069999999999</c:v>
                </c:pt>
                <c:pt idx="43">
                  <c:v>218.09640000000007</c:v>
                </c:pt>
                <c:pt idx="44">
                  <c:v>223.47</c:v>
                </c:pt>
                <c:pt idx="45">
                  <c:v>228.77599999999998</c:v>
                </c:pt>
                <c:pt idx="46">
                  <c:v>233.70779999999999</c:v>
                </c:pt>
                <c:pt idx="47">
                  <c:v>238.0933</c:v>
                </c:pt>
                <c:pt idx="48">
                  <c:v>240.92950000000002</c:v>
                </c:pt>
                <c:pt idx="49">
                  <c:v>241.5977</c:v>
                </c:pt>
                <c:pt idx="50">
                  <c:v>240.30140000000046</c:v>
                </c:pt>
                <c:pt idx="51">
                  <c:v>238.25319999999999</c:v>
                </c:pt>
                <c:pt idx="52">
                  <c:v>237.34520000000001</c:v>
                </c:pt>
                <c:pt idx="53">
                  <c:v>238.21269999999998</c:v>
                </c:pt>
                <c:pt idx="54">
                  <c:v>240.18140000000045</c:v>
                </c:pt>
                <c:pt idx="55">
                  <c:v>241.20169999999999</c:v>
                </c:pt>
                <c:pt idx="56">
                  <c:v>240.0686</c:v>
                </c:pt>
                <c:pt idx="57">
                  <c:v>236.66389999999998</c:v>
                </c:pt>
                <c:pt idx="58">
                  <c:v>231.74649999999997</c:v>
                </c:pt>
                <c:pt idx="59">
                  <c:v>226.37950000000001</c:v>
                </c:pt>
                <c:pt idx="60">
                  <c:v>220.86020000000045</c:v>
                </c:pt>
                <c:pt idx="61">
                  <c:v>215.31900000000002</c:v>
                </c:pt>
                <c:pt idx="62">
                  <c:v>209.9085</c:v>
                </c:pt>
                <c:pt idx="63">
                  <c:v>204.85230000000064</c:v>
                </c:pt>
                <c:pt idx="64">
                  <c:v>200.63909999999998</c:v>
                </c:pt>
                <c:pt idx="65">
                  <c:v>198.2895</c:v>
                </c:pt>
                <c:pt idx="66">
                  <c:v>196.60339999999999</c:v>
                </c:pt>
                <c:pt idx="67">
                  <c:v>195.17059999999998</c:v>
                </c:pt>
                <c:pt idx="68">
                  <c:v>193.93780000000001</c:v>
                </c:pt>
                <c:pt idx="69">
                  <c:v>192.88560000000001</c:v>
                </c:pt>
                <c:pt idx="70">
                  <c:v>191.99800000000027</c:v>
                </c:pt>
                <c:pt idx="71">
                  <c:v>191.26389999999998</c:v>
                </c:pt>
                <c:pt idx="72">
                  <c:v>190.67519999999999</c:v>
                </c:pt>
                <c:pt idx="73">
                  <c:v>190.22550000000001</c:v>
                </c:pt>
                <c:pt idx="74">
                  <c:v>189.91290000000001</c:v>
                </c:pt>
                <c:pt idx="75">
                  <c:v>189.73740000000001</c:v>
                </c:pt>
                <c:pt idx="76">
                  <c:v>189.67489999999998</c:v>
                </c:pt>
                <c:pt idx="77">
                  <c:v>189.6669</c:v>
                </c:pt>
                <c:pt idx="78">
                  <c:v>189.66300000000001</c:v>
                </c:pt>
                <c:pt idx="79">
                  <c:v>189.71589999999998</c:v>
                </c:pt>
                <c:pt idx="80">
                  <c:v>189.90369999999999</c:v>
                </c:pt>
                <c:pt idx="81">
                  <c:v>190.21599999999998</c:v>
                </c:pt>
                <c:pt idx="82">
                  <c:v>190.66210000000001</c:v>
                </c:pt>
                <c:pt idx="83">
                  <c:v>191.2474</c:v>
                </c:pt>
                <c:pt idx="84">
                  <c:v>191.97659999999999</c:v>
                </c:pt>
                <c:pt idx="85">
                  <c:v>192.8596</c:v>
                </c:pt>
                <c:pt idx="86">
                  <c:v>193.90770000000001</c:v>
                </c:pt>
                <c:pt idx="87">
                  <c:v>195.13409999999999</c:v>
                </c:pt>
                <c:pt idx="88">
                  <c:v>196.55870000000004</c:v>
                </c:pt>
                <c:pt idx="89">
                  <c:v>198.21799999999999</c:v>
                </c:pt>
                <c:pt idx="90">
                  <c:v>200.4915</c:v>
                </c:pt>
                <c:pt idx="91">
                  <c:v>204.84790000000001</c:v>
                </c:pt>
                <c:pt idx="92">
                  <c:v>210.00359999999998</c:v>
                </c:pt>
                <c:pt idx="93">
                  <c:v>215.46740000000045</c:v>
                </c:pt>
                <c:pt idx="94">
                  <c:v>221.05080000000001</c:v>
                </c:pt>
                <c:pt idx="95">
                  <c:v>226.61519999999999</c:v>
                </c:pt>
                <c:pt idx="96">
                  <c:v>232.0154</c:v>
                </c:pt>
                <c:pt idx="97">
                  <c:v>236.76449999999997</c:v>
                </c:pt>
                <c:pt idx="98">
                  <c:v>240.05270000000004</c:v>
                </c:pt>
                <c:pt idx="99">
                  <c:v>241.10720000000001</c:v>
                </c:pt>
                <c:pt idx="100">
                  <c:v>240.00810000000001</c:v>
                </c:pt>
                <c:pt idx="101">
                  <c:v>237.96220000000045</c:v>
                </c:pt>
                <c:pt idx="102">
                  <c:v>237.03369999999998</c:v>
                </c:pt>
                <c:pt idx="103">
                  <c:v>237.9402</c:v>
                </c:pt>
                <c:pt idx="104">
                  <c:v>239.96020000000001</c:v>
                </c:pt>
                <c:pt idx="105">
                  <c:v>241.02840000000057</c:v>
                </c:pt>
                <c:pt idx="106">
                  <c:v>239.93200000000004</c:v>
                </c:pt>
                <c:pt idx="107">
                  <c:v>236.5531</c:v>
                </c:pt>
                <c:pt idx="108">
                  <c:v>231.6533</c:v>
                </c:pt>
                <c:pt idx="109">
                  <c:v>226.29830000000001</c:v>
                </c:pt>
                <c:pt idx="110">
                  <c:v>220.78790000000001</c:v>
                </c:pt>
                <c:pt idx="111">
                  <c:v>215.25359999999998</c:v>
                </c:pt>
                <c:pt idx="112">
                  <c:v>209.8485</c:v>
                </c:pt>
                <c:pt idx="113">
                  <c:v>204.7962</c:v>
                </c:pt>
                <c:pt idx="114">
                  <c:v>200.58930000000001</c:v>
                </c:pt>
                <c:pt idx="115">
                  <c:v>198.26140000000001</c:v>
                </c:pt>
                <c:pt idx="116">
                  <c:v>196.57969999999995</c:v>
                </c:pt>
                <c:pt idx="117">
                  <c:v>195.14769999999999</c:v>
                </c:pt>
                <c:pt idx="118">
                  <c:v>193.91559999999998</c:v>
                </c:pt>
                <c:pt idx="119">
                  <c:v>192.864</c:v>
                </c:pt>
                <c:pt idx="120">
                  <c:v>191.977</c:v>
                </c:pt>
                <c:pt idx="121">
                  <c:v>191.24339999999998</c:v>
                </c:pt>
                <c:pt idx="122">
                  <c:v>190.65520000000001</c:v>
                </c:pt>
                <c:pt idx="123">
                  <c:v>190.20589999999999</c:v>
                </c:pt>
                <c:pt idx="124">
                  <c:v>189.8937</c:v>
                </c:pt>
                <c:pt idx="125">
                  <c:v>189.71850000000001</c:v>
                </c:pt>
                <c:pt idx="126">
                  <c:v>189.65640000000027</c:v>
                </c:pt>
                <c:pt idx="127">
                  <c:v>189.64869999999999</c:v>
                </c:pt>
                <c:pt idx="128">
                  <c:v>189.64509999999999</c:v>
                </c:pt>
                <c:pt idx="129">
                  <c:v>189.69830000000007</c:v>
                </c:pt>
                <c:pt idx="130">
                  <c:v>189.88640000000063</c:v>
                </c:pt>
                <c:pt idx="131">
                  <c:v>190.19890000000001</c:v>
                </c:pt>
                <c:pt idx="132">
                  <c:v>190.6454</c:v>
                </c:pt>
                <c:pt idx="133">
                  <c:v>191.23089999999999</c:v>
                </c:pt>
                <c:pt idx="134">
                  <c:v>191.96030000000007</c:v>
                </c:pt>
                <c:pt idx="135">
                  <c:v>192.84350000000001</c:v>
                </c:pt>
                <c:pt idx="136">
                  <c:v>193.89190000000045</c:v>
                </c:pt>
                <c:pt idx="137">
                  <c:v>195.11859999999999</c:v>
                </c:pt>
                <c:pt idx="138">
                  <c:v>196.54349999999999</c:v>
                </c:pt>
                <c:pt idx="139">
                  <c:v>198.2012</c:v>
                </c:pt>
                <c:pt idx="140">
                  <c:v>200.46379999999999</c:v>
                </c:pt>
                <c:pt idx="141">
                  <c:v>204.81909999999999</c:v>
                </c:pt>
                <c:pt idx="142">
                  <c:v>209.97579999999999</c:v>
                </c:pt>
                <c:pt idx="143">
                  <c:v>215.4408</c:v>
                </c:pt>
                <c:pt idx="144">
                  <c:v>221.0256</c:v>
                </c:pt>
                <c:pt idx="145">
                  <c:v>226.59180000000001</c:v>
                </c:pt>
                <c:pt idx="146">
                  <c:v>231.99420000000001</c:v>
                </c:pt>
                <c:pt idx="147">
                  <c:v>236.74649999999997</c:v>
                </c:pt>
                <c:pt idx="148">
                  <c:v>240.03909999999999</c:v>
                </c:pt>
                <c:pt idx="149">
                  <c:v>241.09969999999998</c:v>
                </c:pt>
                <c:pt idx="150">
                  <c:v>240.00830000000045</c:v>
                </c:pt>
                <c:pt idx="151">
                  <c:v>237.97069999999999</c:v>
                </c:pt>
                <c:pt idx="152">
                  <c:v>237.04989999999998</c:v>
                </c:pt>
                <c:pt idx="153">
                  <c:v>237.96430000000001</c:v>
                </c:pt>
                <c:pt idx="154">
                  <c:v>239.99290000000045</c:v>
                </c:pt>
                <c:pt idx="155">
                  <c:v>241.06950000000001</c:v>
                </c:pt>
                <c:pt idx="156">
                  <c:v>239.97989999999999</c:v>
                </c:pt>
                <c:pt idx="157">
                  <c:v>236.6061</c:v>
                </c:pt>
                <c:pt idx="158">
                  <c:v>231.70979999999992</c:v>
                </c:pt>
                <c:pt idx="159">
                  <c:v>226.35760000000045</c:v>
                </c:pt>
                <c:pt idx="160">
                  <c:v>220.8494</c:v>
                </c:pt>
                <c:pt idx="161">
                  <c:v>215.3169</c:v>
                </c:pt>
                <c:pt idx="162">
                  <c:v>209.91349999999997</c:v>
                </c:pt>
                <c:pt idx="163">
                  <c:v>204.86260000000001</c:v>
                </c:pt>
                <c:pt idx="164">
                  <c:v>200.65270000000001</c:v>
                </c:pt>
                <c:pt idx="165">
                  <c:v>198.29949999999999</c:v>
                </c:pt>
                <c:pt idx="166">
                  <c:v>196.61409999999998</c:v>
                </c:pt>
                <c:pt idx="167">
                  <c:v>195.18260000000001</c:v>
                </c:pt>
                <c:pt idx="168">
                  <c:v>193.95090000000027</c:v>
                </c:pt>
                <c:pt idx="169">
                  <c:v>192.8998</c:v>
                </c:pt>
                <c:pt idx="170">
                  <c:v>192.01319999999998</c:v>
                </c:pt>
                <c:pt idx="171">
                  <c:v>191.2801</c:v>
                </c:pt>
                <c:pt idx="172">
                  <c:v>190.69230000000007</c:v>
                </c:pt>
                <c:pt idx="173">
                  <c:v>190.24349999999995</c:v>
                </c:pt>
                <c:pt idx="174">
                  <c:v>189.93170000000001</c:v>
                </c:pt>
                <c:pt idx="175">
                  <c:v>189.75710000000001</c:v>
                </c:pt>
                <c:pt idx="176">
                  <c:v>189.69550000000001</c:v>
                </c:pt>
                <c:pt idx="177">
                  <c:v>189.68840000000048</c:v>
                </c:pt>
                <c:pt idx="178">
                  <c:v>189.68550000000002</c:v>
                </c:pt>
                <c:pt idx="179">
                  <c:v>189.73939999999999</c:v>
                </c:pt>
                <c:pt idx="180">
                  <c:v>189.92810000000046</c:v>
                </c:pt>
                <c:pt idx="181">
                  <c:v>190.2414</c:v>
                </c:pt>
                <c:pt idx="182">
                  <c:v>190.68860000000001</c:v>
                </c:pt>
                <c:pt idx="183">
                  <c:v>191.27499999999998</c:v>
                </c:pt>
                <c:pt idx="184">
                  <c:v>192.00540000000001</c:v>
                </c:pt>
                <c:pt idx="185">
                  <c:v>192.8896</c:v>
                </c:pt>
                <c:pt idx="186">
                  <c:v>193.9392</c:v>
                </c:pt>
                <c:pt idx="187">
                  <c:v>195.16730000000001</c:v>
                </c:pt>
                <c:pt idx="188">
                  <c:v>196.59369999999998</c:v>
                </c:pt>
                <c:pt idx="189">
                  <c:v>198.2602</c:v>
                </c:pt>
                <c:pt idx="190">
                  <c:v>200.56780000000001</c:v>
                </c:pt>
                <c:pt idx="191">
                  <c:v>204.93559999999999</c:v>
                </c:pt>
                <c:pt idx="192">
                  <c:v>210.1</c:v>
                </c:pt>
                <c:pt idx="193">
                  <c:v>215.5752</c:v>
                </c:pt>
                <c:pt idx="194">
                  <c:v>221.17339999999999</c:v>
                </c:pt>
                <c:pt idx="195">
                  <c:v>226.7569</c:v>
                </c:pt>
                <c:pt idx="196">
                  <c:v>232.1833</c:v>
                </c:pt>
                <c:pt idx="197">
                  <c:v>236.96969999999999</c:v>
                </c:pt>
                <c:pt idx="198">
                  <c:v>240.31240000000045</c:v>
                </c:pt>
                <c:pt idx="199">
                  <c:v>241.44479999999999</c:v>
                </c:pt>
                <c:pt idx="200">
                  <c:v>240.44710000000001</c:v>
                </c:pt>
                <c:pt idx="201">
                  <c:v>238.51</c:v>
                </c:pt>
                <c:pt idx="202">
                  <c:v>237.6763</c:v>
                </c:pt>
                <c:pt idx="203">
                  <c:v>238.62010000000001</c:v>
                </c:pt>
                <c:pt idx="204">
                  <c:v>240.71099999999998</c:v>
                </c:pt>
                <c:pt idx="205">
                  <c:v>242.04469999999998</c:v>
                </c:pt>
                <c:pt idx="206">
                  <c:v>241.40010000000001</c:v>
                </c:pt>
                <c:pt idx="207">
                  <c:v>238.56270000000001</c:v>
                </c:pt>
                <c:pt idx="208">
                  <c:v>234.11519999999999</c:v>
                </c:pt>
                <c:pt idx="209">
                  <c:v>229.06720000000001</c:v>
                </c:pt>
                <c:pt idx="210">
                  <c:v>223.83670000000001</c:v>
                </c:pt>
                <c:pt idx="211">
                  <c:v>218.54259999999999</c:v>
                </c:pt>
                <c:pt idx="212">
                  <c:v>213.31640000000004</c:v>
                </c:pt>
                <c:pt idx="213">
                  <c:v>208.3425</c:v>
                </c:pt>
                <c:pt idx="214">
                  <c:v>203.85690000000045</c:v>
                </c:pt>
                <c:pt idx="215">
                  <c:v>200.12740000000045</c:v>
                </c:pt>
                <c:pt idx="216">
                  <c:v>198.17150000000001</c:v>
                </c:pt>
                <c:pt idx="217">
                  <c:v>196.68810000000045</c:v>
                </c:pt>
                <c:pt idx="218">
                  <c:v>195.40230000000045</c:v>
                </c:pt>
                <c:pt idx="219">
                  <c:v>194.2921</c:v>
                </c:pt>
                <c:pt idx="220">
                  <c:v>193.3433</c:v>
                </c:pt>
                <c:pt idx="221">
                  <c:v>192.54259999999999</c:v>
                </c:pt>
                <c:pt idx="222">
                  <c:v>191.88260000000045</c:v>
                </c:pt>
                <c:pt idx="223">
                  <c:v>191.35640000000063</c:v>
                </c:pt>
                <c:pt idx="224">
                  <c:v>190.95710000000045</c:v>
                </c:pt>
                <c:pt idx="225">
                  <c:v>190.68389999999999</c:v>
                </c:pt>
                <c:pt idx="226">
                  <c:v>190.5341</c:v>
                </c:pt>
                <c:pt idx="227">
                  <c:v>190.49230000000045</c:v>
                </c:pt>
                <c:pt idx="228">
                  <c:v>190.49790000000004</c:v>
                </c:pt>
                <c:pt idx="229">
                  <c:v>190.50540000000001</c:v>
                </c:pt>
                <c:pt idx="230">
                  <c:v>190.5652</c:v>
                </c:pt>
                <c:pt idx="231">
                  <c:v>190.74419999999998</c:v>
                </c:pt>
                <c:pt idx="232">
                  <c:v>191.0455</c:v>
                </c:pt>
                <c:pt idx="233">
                  <c:v>191.4716</c:v>
                </c:pt>
                <c:pt idx="234">
                  <c:v>192.029</c:v>
                </c:pt>
                <c:pt idx="235">
                  <c:v>192.72</c:v>
                </c:pt>
                <c:pt idx="236">
                  <c:v>193.55130000000045</c:v>
                </c:pt>
                <c:pt idx="237">
                  <c:v>194.53220000000007</c:v>
                </c:pt>
                <c:pt idx="238">
                  <c:v>195.67479999999998</c:v>
                </c:pt>
                <c:pt idx="239">
                  <c:v>196.99290000000045</c:v>
                </c:pt>
                <c:pt idx="240">
                  <c:v>198.53479999999999</c:v>
                </c:pt>
                <c:pt idx="241">
                  <c:v>200.71250000000001</c:v>
                </c:pt>
                <c:pt idx="242">
                  <c:v>204.66589999999999</c:v>
                </c:pt>
                <c:pt idx="243">
                  <c:v>209.3365</c:v>
                </c:pt>
                <c:pt idx="244">
                  <c:v>214.31210000000004</c:v>
                </c:pt>
                <c:pt idx="245">
                  <c:v>219.44059999999999</c:v>
                </c:pt>
                <c:pt idx="246">
                  <c:v>224.61349999999999</c:v>
                </c:pt>
                <c:pt idx="247">
                  <c:v>229.7304</c:v>
                </c:pt>
                <c:pt idx="248">
                  <c:v>234.71079999999998</c:v>
                </c:pt>
                <c:pt idx="249">
                  <c:v>239.47230000000027</c:v>
                </c:pt>
                <c:pt idx="250">
                  <c:v>243.39290000000045</c:v>
                </c:pt>
                <c:pt idx="251">
                  <c:v>245.32540000000049</c:v>
                </c:pt>
                <c:pt idx="252">
                  <c:v>245.19150000000002</c:v>
                </c:pt>
                <c:pt idx="253">
                  <c:v>244.61099999999999</c:v>
                </c:pt>
                <c:pt idx="254">
                  <c:v>245.55440000000004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916928"/>
        <c:axId val="27992832"/>
      </c:scatterChart>
      <c:valAx>
        <c:axId val="27916928"/>
        <c:scaling>
          <c:orientation val="minMax"/>
          <c:max val="200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Distance along anode (mm)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7992832"/>
        <c:crosses val="autoZero"/>
        <c:crossBetween val="midCat"/>
      </c:valAx>
      <c:valAx>
        <c:axId val="27992832"/>
        <c:scaling>
          <c:orientation val="minMax"/>
          <c:max val="450"/>
          <c:min val="1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Current density (A/m</a:t>
                </a:r>
                <a:r>
                  <a:rPr lang="en-US" sz="1000" baseline="30000"/>
                  <a:t>2</a:t>
                </a:r>
                <a:r>
                  <a:rPr lang="en-US" sz="1000"/>
                  <a:t>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791692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350421712402571"/>
          <c:y val="0.23650588531098884"/>
          <c:w val="0.12649578287597732"/>
          <c:h val="0.553579938486367"/>
        </c:manualLayout>
      </c:layout>
      <c:overlay val="0"/>
    </c:legend>
    <c:plotVisOnly val="1"/>
    <c:dispBlanksAs val="gap"/>
    <c:showDLblsOverMax val="0"/>
  </c:chart>
  <c:spPr>
    <a:solidFill>
      <a:srgbClr val="EAE8E8"/>
    </a:solidFill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09.04.2015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09.04.2015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12272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437244-D2C1-4EBB-8D67-BA04B0282BE0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M.Taborelli</a:t>
            </a:r>
            <a:r>
              <a:rPr lang="en-US" dirty="0" smtClean="0"/>
              <a:t>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0EEEF88-EC1A-4236-BB25-83F8A52E6E72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6838AC0-2A32-4C46-9C53-63B948C9DA52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A914254-3322-486A-A28F-81965FC44898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F249718-728A-4258-A8C0-C7475610F245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CAPE09 Cambridge M.Taborelli CERN 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DB85-5AE0-4ADF-A61D-87BF2E2E2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t>9 April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683C0FB-BD0A-424A-BB33-393BDE281459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00BAC69-2E81-401D-AE9E-5B706F8F801B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D1732DC-463E-414E-8E3C-DA66AC5E8B44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286D462-B48E-4F19-B14C-322C43C51EA1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49DE115-5C4E-491D-9D90-F970B85A33E9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if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0.jpeg"/><Relationship Id="rId5" Type="http://schemas.openxmlformats.org/officeDocument/2006/relationships/image" Target="../media/image39.wmf"/><Relationship Id="rId4" Type="http://schemas.openxmlformats.org/officeDocument/2006/relationships/image" Target="../media/image3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0" y="633774"/>
            <a:ext cx="84236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Thin</a:t>
            </a:r>
            <a:r>
              <a:rPr lang="fr-CH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films and surfaces </a:t>
            </a:r>
            <a:r>
              <a:rPr lang="fr-CH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treatments</a:t>
            </a:r>
            <a:r>
              <a:rPr lang="fr-CH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fr-CH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accelerator</a:t>
            </a:r>
            <a:r>
              <a:rPr lang="fr-CH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technology</a:t>
            </a:r>
            <a:endParaRPr lang="fr-CH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29677" y="1875680"/>
            <a:ext cx="28121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fr-CH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M.Taborelli</a:t>
            </a:r>
            <a:endParaRPr lang="fr-CH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fr-CH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 </a:t>
            </a:r>
            <a:r>
              <a:rPr lang="fr-CH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behalf</a:t>
            </a:r>
            <a:r>
              <a:rPr lang="fr-CH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TE-VSC</a:t>
            </a:r>
            <a:endParaRPr lang="fr-CH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2513" y="635985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9/4/2015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1050878" y="4476465"/>
            <a:ext cx="400622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Thin</a:t>
            </a:r>
            <a:r>
              <a:rPr lang="fr-CH" dirty="0" smtClean="0"/>
              <a:t> films for </a:t>
            </a:r>
            <a:r>
              <a:rPr lang="fr-CH" dirty="0" err="1" smtClean="0"/>
              <a:t>accelerating</a:t>
            </a:r>
            <a:r>
              <a:rPr lang="fr-CH" dirty="0" smtClean="0"/>
              <a:t> Nb </a:t>
            </a:r>
            <a:r>
              <a:rPr lang="fr-CH" dirty="0" err="1" smtClean="0"/>
              <a:t>cavities</a:t>
            </a:r>
            <a:endParaRPr lang="fr-CH" dirty="0" smtClean="0"/>
          </a:p>
          <a:p>
            <a:r>
              <a:rPr lang="fr-CH" dirty="0" err="1" smtClean="0"/>
              <a:t>Thin</a:t>
            </a:r>
            <a:r>
              <a:rPr lang="fr-CH" dirty="0" smtClean="0"/>
              <a:t> films for </a:t>
            </a:r>
            <a:r>
              <a:rPr lang="fr-CH" dirty="0" err="1" smtClean="0"/>
              <a:t>pumping</a:t>
            </a:r>
            <a:endParaRPr lang="fr-CH" dirty="0" smtClean="0"/>
          </a:p>
          <a:p>
            <a:r>
              <a:rPr lang="fr-CH" dirty="0" err="1" smtClean="0"/>
              <a:t>Thin</a:t>
            </a:r>
            <a:r>
              <a:rPr lang="fr-CH" dirty="0" smtClean="0"/>
              <a:t> films </a:t>
            </a:r>
            <a:r>
              <a:rPr lang="fr-CH" dirty="0" err="1" smtClean="0"/>
              <a:t>against</a:t>
            </a:r>
            <a:r>
              <a:rPr lang="fr-CH" dirty="0" smtClean="0"/>
              <a:t> </a:t>
            </a:r>
            <a:r>
              <a:rPr lang="fr-CH" dirty="0" err="1" smtClean="0"/>
              <a:t>electron</a:t>
            </a:r>
            <a:r>
              <a:rPr lang="fr-CH" dirty="0" smtClean="0"/>
              <a:t> cloud</a:t>
            </a:r>
          </a:p>
          <a:p>
            <a:r>
              <a:rPr lang="fr-CH" dirty="0" err="1" smtClean="0"/>
              <a:t>Cleaning</a:t>
            </a:r>
            <a:r>
              <a:rPr lang="fr-CH" dirty="0" smtClean="0"/>
              <a:t> for UHV</a:t>
            </a:r>
          </a:p>
          <a:p>
            <a:r>
              <a:rPr lang="fr-CH" dirty="0" err="1" smtClean="0"/>
              <a:t>Plating</a:t>
            </a:r>
            <a:r>
              <a:rPr lang="fr-CH" dirty="0" smtClean="0"/>
              <a:t> for </a:t>
            </a:r>
            <a:r>
              <a:rPr lang="fr-CH" dirty="0" err="1" smtClean="0"/>
              <a:t>accelerator</a:t>
            </a:r>
            <a:r>
              <a:rPr lang="fr-CH" dirty="0" smtClean="0"/>
              <a:t> applications</a:t>
            </a:r>
          </a:p>
          <a:p>
            <a:r>
              <a:rPr lang="fr-CH" dirty="0" err="1" smtClean="0"/>
              <a:t>Electropolishing</a:t>
            </a:r>
            <a:endParaRPr lang="fr-CH" dirty="0" smtClean="0"/>
          </a:p>
          <a:p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35534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0" y="5814716"/>
            <a:ext cx="1711704" cy="337929"/>
          </a:xfrm>
        </p:spPr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5" y="5808689"/>
            <a:ext cx="2895600" cy="337929"/>
          </a:xfrm>
        </p:spPr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5" y="5808689"/>
            <a:ext cx="501424" cy="33792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7609" y="147083"/>
            <a:ext cx="8704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coating of triplet magnets</a:t>
            </a: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LHC in situ during LS2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09" y="1670330"/>
            <a:ext cx="4639269" cy="347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867216" y="1188039"/>
            <a:ext cx="4488424" cy="1465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sz="1400" dirty="0" smtClean="0"/>
              <a:t>			</a:t>
            </a:r>
            <a:endParaRPr lang="en-GB" sz="1800" dirty="0" smtClean="0"/>
          </a:p>
          <a:p>
            <a:pPr indent="-360000">
              <a:buClr>
                <a:srgbClr val="0000FF"/>
              </a:buClr>
            </a:pPr>
            <a:r>
              <a:rPr lang="en-GB" sz="1800" dirty="0" smtClean="0"/>
              <a:t>ARC types, ≥Q7 </a:t>
            </a:r>
            <a:r>
              <a:rPr lang="en-GB" sz="1600" dirty="0" smtClean="0"/>
              <a:t>(</a:t>
            </a:r>
            <a:r>
              <a:rPr lang="en-GB" sz="1600" dirty="0" err="1" smtClean="0"/>
              <a:t>c.bore</a:t>
            </a:r>
            <a:r>
              <a:rPr lang="en-GB" sz="1600" dirty="0" smtClean="0"/>
              <a:t> inner diam. 50 mm)</a:t>
            </a:r>
            <a:endParaRPr lang="en-GB" sz="1800" dirty="0" smtClean="0"/>
          </a:p>
          <a:p>
            <a:pPr indent="-360000">
              <a:buClr>
                <a:srgbClr val="0000FF"/>
              </a:buClr>
            </a:pPr>
            <a:r>
              <a:rPr lang="en-GB" sz="1800" dirty="0" smtClean="0"/>
              <a:t>LSS types, Q1–Q6 </a:t>
            </a:r>
            <a:r>
              <a:rPr lang="en-GB" sz="1600" dirty="0" smtClean="0"/>
              <a:t>(cold bore inner diameters 50, 53, 63, 69 and 74 mm)</a:t>
            </a:r>
          </a:p>
          <a:p>
            <a:pPr>
              <a:buClr>
                <a:srgbClr val="0000FF"/>
              </a:buClr>
              <a:buFont typeface="Arial" panose="020B0604020202020204" pitchFamily="34" charset="0"/>
              <a:buNone/>
            </a:pPr>
            <a:endParaRPr lang="en-GB" sz="2000" dirty="0" smtClean="0"/>
          </a:p>
          <a:p>
            <a:pPr>
              <a:buFont typeface="Wingdings" pitchFamily="48" charset="2"/>
              <a:buNone/>
            </a:pPr>
            <a:endParaRPr lang="en-GB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510" y="2653333"/>
            <a:ext cx="3425836" cy="3425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0874" y="634041"/>
            <a:ext cx="7827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order to cope with the thermal load on cryogenics provoked by e-cloud</a:t>
            </a:r>
          </a:p>
          <a:p>
            <a:r>
              <a:rPr lang="en-US" dirty="0" smtClean="0"/>
              <a:t>Close to interaction points</a:t>
            </a:r>
          </a:p>
          <a:p>
            <a:r>
              <a:rPr lang="en-US" dirty="0" smtClean="0"/>
              <a:t>Coating 35 m of </a:t>
            </a:r>
            <a:r>
              <a:rPr lang="en-US" dirty="0" err="1" smtClean="0"/>
              <a:t>beamscreen</a:t>
            </a:r>
            <a:r>
              <a:rPr lang="en-US" dirty="0" smtClean="0"/>
              <a:t>  without dismounting the cryogenic magnets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20599872">
            <a:off x="2141796" y="3325633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35 m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4" name="Picture 2" descr="Z:\JIMENEZ\Pictures Vacuum Group\JPO CERN\LHC\9705015_04-A4-at-144-d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028" y="1730664"/>
            <a:ext cx="2879725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10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2270125" y="3231111"/>
            <a:ext cx="6873875" cy="3034341"/>
            <a:chOff x="0" y="384"/>
            <a:chExt cx="5760" cy="2904"/>
          </a:xfrm>
        </p:grpSpPr>
        <p:sp>
          <p:nvSpPr>
            <p:cNvPr id="8" name="Rectangle 33"/>
            <p:cNvSpPr>
              <a:spLocks noChangeArrowheads="1"/>
            </p:cNvSpPr>
            <p:nvPr/>
          </p:nvSpPr>
          <p:spPr bwMode="auto">
            <a:xfrm>
              <a:off x="0" y="384"/>
              <a:ext cx="5760" cy="2904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800">
                <a:solidFill>
                  <a:srgbClr val="CCFFCC"/>
                </a:solidFill>
                <a:latin typeface="Arial" charset="0"/>
              </a:endParaRPr>
            </a:p>
          </p:txBody>
        </p:sp>
        <p:graphicFrame>
          <p:nvGraphicFramePr>
            <p:cNvPr id="9" name="Object 34"/>
            <p:cNvGraphicFramePr>
              <a:graphicFrameLocks noChangeAspect="1"/>
            </p:cNvGraphicFramePr>
            <p:nvPr/>
          </p:nvGraphicFramePr>
          <p:xfrm>
            <a:off x="133" y="532"/>
            <a:ext cx="5491" cy="27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00" name="Chart" r:id="rId3" imgW="9410700" imgH="4305300" progId="Excel.Chart.8">
                    <p:embed/>
                  </p:oleObj>
                </mc:Choice>
                <mc:Fallback>
                  <p:oleObj name="Chart" r:id="rId3" imgW="9410700" imgH="430530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" y="532"/>
                          <a:ext cx="5491" cy="27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35"/>
            <p:cNvSpPr txBox="1">
              <a:spLocks noChangeArrowheads="1"/>
            </p:cNvSpPr>
            <p:nvPr/>
          </p:nvSpPr>
          <p:spPr bwMode="auto">
            <a:xfrm>
              <a:off x="2299" y="700"/>
              <a:ext cx="2804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800" dirty="0">
                  <a:latin typeface="Arial" charset="0"/>
                </a:rPr>
                <a:t>Stainless steel 316LN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6746" y="156978"/>
            <a:ext cx="3656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Cleaning UHV components and monitoring cleanliness :</a:t>
            </a:r>
            <a:endParaRPr lang="en-GB" sz="2000" b="1" dirty="0">
              <a:solidFill>
                <a:srgbClr val="00009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17662" y="39409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XPS</a:t>
            </a:r>
            <a:endParaRPr lang="en-GB" dirty="0"/>
          </a:p>
        </p:txBody>
      </p:sp>
      <p:grpSp>
        <p:nvGrpSpPr>
          <p:cNvPr id="13" name="Group 30"/>
          <p:cNvGrpSpPr>
            <a:grpSpLocks/>
          </p:cNvGrpSpPr>
          <p:nvPr/>
        </p:nvGrpSpPr>
        <p:grpSpPr bwMode="auto">
          <a:xfrm>
            <a:off x="4307152" y="271581"/>
            <a:ext cx="4705702" cy="3162167"/>
            <a:chOff x="1893" y="1470"/>
            <a:chExt cx="3981" cy="2567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893" y="1470"/>
              <a:ext cx="3831" cy="248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FFCC"/>
                </a:solidFill>
              </a:endParaRPr>
            </a:p>
          </p:txBody>
        </p:sp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4" t="4393" r="3394" b="16942"/>
            <a:stretch>
              <a:fillRect/>
            </a:stretch>
          </p:blipFill>
          <p:spPr bwMode="auto">
            <a:xfrm>
              <a:off x="2101" y="1533"/>
              <a:ext cx="3407" cy="2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3283" y="3614"/>
              <a:ext cx="1470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Wavenumber [cm</a:t>
              </a:r>
              <a:r>
                <a:rPr lang="en-US" sz="1400" baseline="30000" dirty="0">
                  <a:latin typeface="Arial" charset="0"/>
                </a:rPr>
                <a:t>-1</a:t>
              </a:r>
              <a:r>
                <a:rPr lang="en-US" sz="1400" dirty="0">
                  <a:latin typeface="Arial" charset="0"/>
                </a:rPr>
                <a:t>]</a:t>
              </a:r>
            </a:p>
          </p:txBody>
        </p: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>
              <a:off x="1933" y="1635"/>
              <a:ext cx="3827" cy="1850"/>
              <a:chOff x="1933" y="1635"/>
              <a:chExt cx="3827" cy="1850"/>
            </a:xfrm>
          </p:grpSpPr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4825" y="1637"/>
                <a:ext cx="639" cy="1848"/>
              </a:xfrm>
              <a:prstGeom prst="rect">
                <a:avLst/>
              </a:prstGeom>
              <a:solidFill>
                <a:srgbClr val="00CCFF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Text Box 9"/>
              <p:cNvSpPr txBox="1">
                <a:spLocks noChangeArrowheads="1"/>
              </p:cNvSpPr>
              <p:nvPr/>
            </p:nvSpPr>
            <p:spPr bwMode="auto">
              <a:xfrm>
                <a:off x="3187" y="1635"/>
                <a:ext cx="256" cy="1850"/>
              </a:xfrm>
              <a:prstGeom prst="rect">
                <a:avLst/>
              </a:prstGeom>
              <a:solidFill>
                <a:srgbClr val="FFFF00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Text Box 10"/>
              <p:cNvSpPr txBox="1">
                <a:spLocks noChangeArrowheads="1"/>
              </p:cNvSpPr>
              <p:nvPr/>
            </p:nvSpPr>
            <p:spPr bwMode="auto">
              <a:xfrm>
                <a:off x="3744" y="1967"/>
                <a:ext cx="880" cy="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latin typeface="Arial" charset="0"/>
                  <a:cs typeface="Times New Roman" pitchFamily="18" charset="0"/>
                </a:endParaRPr>
              </a:p>
              <a:p>
                <a:pPr algn="ctr" eaLnBrk="0" hangingPunct="0"/>
                <a:r>
                  <a:rPr lang="en-US" sz="1200" dirty="0">
                    <a:latin typeface="Arial" charset="0"/>
                    <a:cs typeface="Times New Roman" pitchFamily="18" charset="0"/>
                  </a:rPr>
                  <a:t>CH</a:t>
                </a:r>
                <a:r>
                  <a:rPr lang="en-US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r>
                  <a:rPr lang="en-US" sz="1200" dirty="0">
                    <a:latin typeface="Arial" charset="0"/>
                    <a:cs typeface="Times New Roman" pitchFamily="18" charset="0"/>
                  </a:rPr>
                  <a:t> asymmetric deform. of Si-CH</a:t>
                </a:r>
                <a:r>
                  <a:rPr lang="en-US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endParaRPr lang="en-US" sz="1200" dirty="0">
                  <a:latin typeface="Arial" charset="0"/>
                </a:endParaRPr>
              </a:p>
            </p:txBody>
          </p:sp>
          <p:sp>
            <p:nvSpPr>
              <p:cNvPr id="22" name="Text Box 11"/>
              <p:cNvSpPr txBox="1">
                <a:spLocks noChangeArrowheads="1"/>
              </p:cNvSpPr>
              <p:nvPr/>
            </p:nvSpPr>
            <p:spPr bwMode="auto">
              <a:xfrm>
                <a:off x="3942" y="2760"/>
                <a:ext cx="766" cy="2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latin typeface="Arial" charset="0"/>
                  <a:cs typeface="Times New Roman" pitchFamily="18" charset="0"/>
                </a:endParaRPr>
              </a:p>
              <a:p>
                <a:pPr algn="ctr" eaLnBrk="0" hangingPunct="0"/>
                <a:r>
                  <a:rPr lang="en-US" sz="1200" dirty="0">
                    <a:latin typeface="Arial" charset="0"/>
                    <a:cs typeface="Times New Roman" pitchFamily="18" charset="0"/>
                  </a:rPr>
                  <a:t>CH</a:t>
                </a:r>
                <a:r>
                  <a:rPr lang="en-US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r>
                  <a:rPr lang="en-US" sz="1200" dirty="0">
                    <a:latin typeface="Arial" charset="0"/>
                    <a:cs typeface="Times New Roman" pitchFamily="18" charset="0"/>
                  </a:rPr>
                  <a:t> symmetric deform. of Si-CH</a:t>
                </a:r>
                <a:r>
                  <a:rPr lang="en-US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endParaRPr lang="en-US" sz="1200" dirty="0">
                  <a:latin typeface="Arial" charset="0"/>
                </a:endParaRPr>
              </a:p>
            </p:txBody>
          </p:sp>
          <p:sp>
            <p:nvSpPr>
              <p:cNvPr id="23" name="Text Box 12"/>
              <p:cNvSpPr txBox="1">
                <a:spLocks noChangeArrowheads="1"/>
              </p:cNvSpPr>
              <p:nvPr/>
            </p:nvSpPr>
            <p:spPr bwMode="auto">
              <a:xfrm>
                <a:off x="4624" y="2760"/>
                <a:ext cx="834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PT" sz="1200" dirty="0">
                  <a:latin typeface="Arial" charset="0"/>
                  <a:cs typeface="Times New Roman" pitchFamily="18" charset="0"/>
                </a:endParaRPr>
              </a:p>
              <a:p>
                <a:pPr algn="ctr" eaLnBrk="0" hangingPunct="0"/>
                <a:r>
                  <a:rPr lang="pt-PT" sz="1200" dirty="0">
                    <a:latin typeface="Arial" charset="0"/>
                    <a:cs typeface="Times New Roman" pitchFamily="18" charset="0"/>
                  </a:rPr>
                  <a:t>Si-O-Si stretching</a:t>
                </a:r>
                <a:endParaRPr lang="pt-PT" sz="1200" dirty="0">
                  <a:latin typeface="Arial" charset="0"/>
                </a:endParaRPr>
              </a:p>
            </p:txBody>
          </p:sp>
          <p:sp>
            <p:nvSpPr>
              <p:cNvPr id="24" name="Text Box 13"/>
              <p:cNvSpPr txBox="1">
                <a:spLocks noChangeArrowheads="1"/>
              </p:cNvSpPr>
              <p:nvPr/>
            </p:nvSpPr>
            <p:spPr bwMode="auto">
              <a:xfrm>
                <a:off x="4887" y="1889"/>
                <a:ext cx="873" cy="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latin typeface="Arial" charset="0"/>
                  <a:cs typeface="Times New Roman" pitchFamily="18" charset="0"/>
                </a:endParaRPr>
              </a:p>
              <a:p>
                <a:pPr algn="ctr" eaLnBrk="0" hangingPunct="0"/>
                <a:r>
                  <a:rPr lang="en-US" sz="1200" dirty="0">
                    <a:latin typeface="Arial" charset="0"/>
                    <a:cs typeface="Times New Roman" pitchFamily="18" charset="0"/>
                  </a:rPr>
                  <a:t>Si-C stretching and CH3 rocking</a:t>
                </a:r>
                <a:endParaRPr lang="en-US" sz="1200" dirty="0">
                  <a:latin typeface="Arial" charset="0"/>
                </a:endParaRPr>
              </a:p>
            </p:txBody>
          </p: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>
                <a:off x="4486" y="2227"/>
                <a:ext cx="255" cy="12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4656" y="3242"/>
                <a:ext cx="23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16"/>
              <p:cNvSpPr>
                <a:spLocks noChangeShapeType="1"/>
              </p:cNvSpPr>
              <p:nvPr/>
            </p:nvSpPr>
            <p:spPr bwMode="auto">
              <a:xfrm>
                <a:off x="5078" y="3179"/>
                <a:ext cx="4" cy="1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17"/>
              <p:cNvSpPr>
                <a:spLocks noChangeShapeType="1"/>
              </p:cNvSpPr>
              <p:nvPr/>
            </p:nvSpPr>
            <p:spPr bwMode="auto">
              <a:xfrm>
                <a:off x="5312" y="2614"/>
                <a:ext cx="0" cy="7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Text Box 18"/>
              <p:cNvSpPr txBox="1">
                <a:spLocks noChangeArrowheads="1"/>
              </p:cNvSpPr>
              <p:nvPr/>
            </p:nvSpPr>
            <p:spPr bwMode="auto">
              <a:xfrm>
                <a:off x="2326" y="2361"/>
                <a:ext cx="852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/>
                <a:r>
                  <a:rPr lang="pt-PT" sz="1200" dirty="0">
                    <a:latin typeface="Arial" charset="0"/>
                    <a:cs typeface="Times New Roman" pitchFamily="18" charset="0"/>
                  </a:rPr>
                  <a:t>CH stretching of CH</a:t>
                </a:r>
                <a:r>
                  <a:rPr lang="pt-PT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endParaRPr lang="pt-PT" sz="1200" dirty="0">
                  <a:latin typeface="Arial" charset="0"/>
                </a:endParaRPr>
              </a:p>
            </p:txBody>
          </p:sp>
          <p:sp>
            <p:nvSpPr>
              <p:cNvPr id="30" name="Line 19"/>
              <p:cNvSpPr>
                <a:spLocks noChangeShapeType="1"/>
              </p:cNvSpPr>
              <p:nvPr/>
            </p:nvSpPr>
            <p:spPr bwMode="auto">
              <a:xfrm flipV="1">
                <a:off x="2870" y="2314"/>
                <a:ext cx="514" cy="1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20"/>
              <p:cNvSpPr>
                <a:spLocks noChangeShapeType="1"/>
              </p:cNvSpPr>
              <p:nvPr/>
            </p:nvSpPr>
            <p:spPr bwMode="auto">
              <a:xfrm flipH="1" flipV="1">
                <a:off x="2755" y="2852"/>
                <a:ext cx="523" cy="3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Text Box 22"/>
              <p:cNvSpPr txBox="1">
                <a:spLocks noChangeArrowheads="1"/>
              </p:cNvSpPr>
              <p:nvPr/>
            </p:nvSpPr>
            <p:spPr bwMode="auto">
              <a:xfrm rot="16200000">
                <a:off x="1395" y="2443"/>
                <a:ext cx="1387" cy="3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latin typeface="Arial" charset="0"/>
                  </a:rPr>
                  <a:t>Transmittance</a:t>
                </a:r>
                <a:r>
                  <a:rPr lang="en-US" sz="1800" dirty="0">
                    <a:latin typeface="Arial" charset="0"/>
                  </a:rPr>
                  <a:t> [%]</a:t>
                </a:r>
              </a:p>
            </p:txBody>
          </p:sp>
        </p:grpSp>
        <p:sp>
          <p:nvSpPr>
            <p:cNvPr id="18" name="Text Box 28"/>
            <p:cNvSpPr txBox="1">
              <a:spLocks noChangeArrowheads="1"/>
            </p:cNvSpPr>
            <p:nvPr/>
          </p:nvSpPr>
          <p:spPr bwMode="auto">
            <a:xfrm>
              <a:off x="3804" y="3812"/>
              <a:ext cx="2070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S.Ilie, C.Petitjean, C.Dias-Soares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118604" y="2074593"/>
            <a:ext cx="292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FTIR</a:t>
            </a:r>
          </a:p>
          <a:p>
            <a:r>
              <a:rPr lang="en-US" dirty="0" smtClean="0"/>
              <a:t>Through elution with C</a:t>
            </a:r>
            <a:r>
              <a:rPr lang="en-US" baseline="-2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14</a:t>
            </a:r>
            <a:endParaRPr lang="en-GB" baseline="-25000" dirty="0"/>
          </a:p>
        </p:txBody>
      </p:sp>
      <p:pic>
        <p:nvPicPr>
          <p:cNvPr id="34" name="Picture 2" descr="G:\Divisions\EST\Groups\SM\CEM\Surfinishing\Atelier 102\Photos pièces\Beam screens\IMG_018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843" y="117415"/>
            <a:ext cx="4610764" cy="614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273" y="1093787"/>
            <a:ext cx="3834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Precision</a:t>
            </a:r>
            <a:r>
              <a:rPr lang="fr-CH" dirty="0" smtClean="0"/>
              <a:t> </a:t>
            </a:r>
            <a:r>
              <a:rPr lang="fr-CH" dirty="0" err="1" smtClean="0"/>
              <a:t>cleaning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important to </a:t>
            </a:r>
            <a:r>
              <a:rPr lang="fr-CH" dirty="0" err="1" smtClean="0"/>
              <a:t>reduce</a:t>
            </a:r>
            <a:r>
              <a:rPr lang="fr-CH" dirty="0" smtClean="0"/>
              <a:t>  </a:t>
            </a:r>
            <a:r>
              <a:rPr lang="fr-CH" dirty="0" err="1" smtClean="0"/>
              <a:t>outgassing</a:t>
            </a:r>
            <a:r>
              <a:rPr lang="fr-CH" dirty="0" smtClean="0"/>
              <a:t> and </a:t>
            </a:r>
            <a:r>
              <a:rPr lang="fr-CH" dirty="0" err="1" smtClean="0"/>
              <a:t>achieve</a:t>
            </a:r>
            <a:r>
              <a:rPr lang="fr-CH" dirty="0" smtClean="0"/>
              <a:t> UHV (standard up to 7m </a:t>
            </a:r>
            <a:r>
              <a:rPr lang="fr-CH" dirty="0" err="1" smtClean="0"/>
              <a:t>length</a:t>
            </a:r>
            <a:r>
              <a:rPr lang="fr-CH" dirty="0" smtClean="0"/>
              <a:t>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9840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4B6429FD-6D64-4F34-8A91-26CD8C74367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203200" y="104775"/>
            <a:ext cx="8940800" cy="1529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Plug-in Modules with RF </a:t>
            </a: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Fingers</a:t>
            </a:r>
          </a:p>
          <a:p>
            <a:pPr>
              <a:spcBef>
                <a:spcPts val="600"/>
              </a:spcBef>
              <a:buClr>
                <a:srgbClr val="00CC99"/>
              </a:buClr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 bridge (fingers) to interconnect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superconducting magnets (~ 1 700 PIM)</a:t>
            </a:r>
          </a:p>
          <a:p>
            <a:pPr>
              <a:spcBef>
                <a:spcPts val="600"/>
              </a:spcBef>
              <a:buClr>
                <a:srgbClr val="00CC99"/>
              </a:buClr>
              <a:buFontTx/>
              <a:buChar char="•"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Au/</a:t>
            </a:r>
            <a:r>
              <a:rPr lang="en-US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CuBe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Rh/Cu plating: different metals to </a:t>
            </a:r>
            <a:r>
              <a:rPr lang="en-US" sz="1600" dirty="0" smtClean="0">
                <a:solidFill>
                  <a:srgbClr val="FF33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avoid cold welding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under vacuum and soft-on-hard contact to have sufficiently low resistivity (</a:t>
            </a:r>
            <a:r>
              <a:rPr lang="en-US" sz="1600" dirty="0" smtClean="0">
                <a:solidFill>
                  <a:srgbClr val="FF33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 0.1 </a:t>
            </a:r>
            <a:r>
              <a:rPr lang="en-US" sz="1600" dirty="0" err="1" smtClean="0">
                <a:solidFill>
                  <a:srgbClr val="FF33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mOhm</a:t>
            </a:r>
            <a:r>
              <a:rPr lang="en-US" sz="1600" dirty="0" smtClean="0">
                <a:solidFill>
                  <a:srgbClr val="FF33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contact resistance)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203200" y="1984116"/>
            <a:ext cx="4454533" cy="3579026"/>
            <a:chOff x="1260872" y="1047751"/>
            <a:chExt cx="8065294" cy="6173611"/>
          </a:xfrm>
        </p:grpSpPr>
        <p:grpSp>
          <p:nvGrpSpPr>
            <p:cNvPr id="8" name="Groupe 33"/>
            <p:cNvGrpSpPr/>
            <p:nvPr/>
          </p:nvGrpSpPr>
          <p:grpSpPr>
            <a:xfrm>
              <a:off x="1260872" y="1047751"/>
              <a:ext cx="8065294" cy="6173611"/>
              <a:chOff x="1260872" y="1047751"/>
              <a:chExt cx="8065294" cy="6173611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60872" y="1058334"/>
                <a:ext cx="7592021" cy="6163028"/>
              </a:xfrm>
              <a:prstGeom prst="rect">
                <a:avLst/>
              </a:prstGeom>
              <a:noFill/>
            </p:spPr>
          </p:pic>
          <p:grpSp>
            <p:nvGrpSpPr>
              <p:cNvPr id="11" name="Groupe 32"/>
              <p:cNvGrpSpPr/>
              <p:nvPr/>
            </p:nvGrpSpPr>
            <p:grpSpPr>
              <a:xfrm>
                <a:off x="1260872" y="1047751"/>
                <a:ext cx="8065294" cy="6062486"/>
                <a:chOff x="1260872" y="1047751"/>
                <a:chExt cx="8065294" cy="6062486"/>
              </a:xfrm>
            </p:grpSpPr>
            <p:sp>
              <p:nvSpPr>
                <p:cNvPr id="12" name="Line 4"/>
                <p:cNvSpPr>
                  <a:spLocks noChangeShapeType="1"/>
                </p:cNvSpPr>
                <p:nvPr/>
              </p:nvSpPr>
              <p:spPr bwMode="auto">
                <a:xfrm flipH="1">
                  <a:off x="5959674" y="1744487"/>
                  <a:ext cx="605432" cy="77787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13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6640116" y="1492251"/>
                  <a:ext cx="1210866" cy="2716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pt-PT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 bellows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4" name="Line 6"/>
                <p:cNvSpPr>
                  <a:spLocks noChangeShapeType="1"/>
                </p:cNvSpPr>
                <p:nvPr/>
              </p:nvSpPr>
              <p:spPr bwMode="auto">
                <a:xfrm>
                  <a:off x="3662958" y="1910292"/>
                  <a:ext cx="842963" cy="3880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1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857352" y="1666861"/>
                  <a:ext cx="1780603" cy="6225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algn="r" eaLnBrk="1" hangingPunct="1"/>
                  <a:r>
                    <a:rPr lang="en-GB" sz="800" b="1" dirty="0" smtClean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Copper transition </a:t>
                  </a:r>
                  <a:r>
                    <a:rPr lang="en-GB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tube</a:t>
                  </a:r>
                  <a:endParaRPr lang="en-GB" sz="800" b="1" dirty="0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6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4939903" y="1284111"/>
                  <a:ext cx="842963" cy="864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1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5872162" y="1047751"/>
                  <a:ext cx="1414463" cy="2716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pt-PT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Upstream flange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932509" y="6295320"/>
                  <a:ext cx="1685925" cy="4303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algn="r" eaLnBrk="1" hangingPunct="1"/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Downstream flange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9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4666656" y="6178903"/>
                  <a:ext cx="739378" cy="21695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0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3137893" y="4116917"/>
                  <a:ext cx="473273" cy="73201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1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426965" y="4631972"/>
                  <a:ext cx="1727001" cy="515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algn="r" eaLnBrk="1" hangingPunct="1"/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Plug-in module transition tube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22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6307932" y="2936876"/>
                  <a:ext cx="860822" cy="10107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7195543" y="2626432"/>
                  <a:ext cx="1568053" cy="5591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</a:t>
                  </a:r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 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Gold coating 5 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24" name="Line 16"/>
                <p:cNvSpPr>
                  <a:spLocks noChangeShapeType="1"/>
                </p:cNvSpPr>
                <p:nvPr/>
              </p:nvSpPr>
              <p:spPr bwMode="auto">
                <a:xfrm>
                  <a:off x="2803922" y="2538236"/>
                  <a:ext cx="807244" cy="5150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5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480731" y="2238364"/>
                  <a:ext cx="1753576" cy="5891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 strips</a:t>
                  </a:r>
                </a:p>
                <a:p>
                  <a:pPr eaLnBrk="1" hangingPunct="1"/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coating 5 </a:t>
                  </a:r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</a:p>
                <a:p>
                  <a:pPr eaLnBrk="1" hangingPunct="1"/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Indium brazed</a:t>
                  </a:r>
                  <a:endParaRPr lang="en-GB" sz="900" b="1" dirty="0">
                    <a:solidFill>
                      <a:srgbClr val="333399"/>
                    </a:solidFill>
                    <a:latin typeface="Arial" charset="0"/>
                    <a:cs typeface="Times New Roman" pitchFamily="18" charset="0"/>
                  </a:endParaRPr>
                </a:p>
              </p:txBody>
            </p:sp>
            <p:sp>
              <p:nvSpPr>
                <p:cNvPr id="26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747397" y="6574015"/>
                  <a:ext cx="1578769" cy="5362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 strips</a:t>
                  </a:r>
                </a:p>
                <a:p>
                  <a:pPr eaLnBrk="1" hangingPunct="1"/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coating 5 </a:t>
                  </a:r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</a:p>
                <a:p>
                  <a:pPr eaLnBrk="1" hangingPunct="1"/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Indium brazed</a:t>
                  </a:r>
                  <a:endParaRPr lang="en-GB" sz="800" b="1" dirty="0">
                    <a:solidFill>
                      <a:srgbClr val="333399"/>
                    </a:solidFill>
                    <a:latin typeface="Arial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Line 19"/>
                <p:cNvSpPr>
                  <a:spLocks noChangeShapeType="1"/>
                </p:cNvSpPr>
                <p:nvPr/>
              </p:nvSpPr>
              <p:spPr bwMode="auto">
                <a:xfrm flipH="1" flipV="1">
                  <a:off x="6874075" y="6083654"/>
                  <a:ext cx="809029" cy="64381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8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4213028" y="5600348"/>
                  <a:ext cx="1380529" cy="11112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9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580680" y="5505098"/>
                  <a:ext cx="1550194" cy="5362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algn="r" eaLnBrk="1" hangingPunct="1"/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 transition flange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30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6145411" y="2331861"/>
                  <a:ext cx="619720" cy="11147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31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6809779" y="2109611"/>
                  <a:ext cx="1928104" cy="3739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Rhodium coating 3 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32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260872" y="1095356"/>
                  <a:ext cx="2432447" cy="573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algn="r" eaLnBrk="1" hangingPunct="1"/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Screw &amp; Spring washer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33" name="Line 26"/>
                <p:cNvSpPr>
                  <a:spLocks noChangeShapeType="1"/>
                </p:cNvSpPr>
                <p:nvPr/>
              </p:nvSpPr>
              <p:spPr bwMode="auto">
                <a:xfrm>
                  <a:off x="3695105" y="1367015"/>
                  <a:ext cx="684014" cy="32102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3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7699178" y="3242028"/>
                  <a:ext cx="1330523" cy="4656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eaLnBrk="1" hangingPunct="1"/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Screw &amp; Spring washer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9" name="Line 28"/>
            <p:cNvSpPr>
              <a:spLocks noChangeShapeType="1"/>
            </p:cNvSpPr>
            <p:nvPr/>
          </p:nvSpPr>
          <p:spPr bwMode="auto">
            <a:xfrm flipH="1">
              <a:off x="7638455" y="3668890"/>
              <a:ext cx="107156" cy="6261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</p:spPr>
          <p:txBody>
            <a:bodyPr lIns="102321" tIns="51161" rIns="102321" bIns="51161"/>
            <a:lstStyle/>
            <a:p>
              <a:endParaRPr lang="fr-FR"/>
            </a:p>
          </p:txBody>
        </p:sp>
      </p:grp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3106" y="1984116"/>
            <a:ext cx="4780894" cy="315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>
          <a:xfrm>
            <a:off x="999963" y="5613260"/>
            <a:ext cx="2640054" cy="328729"/>
          </a:xfrm>
          <a:prstGeom prst="rect">
            <a:avLst/>
          </a:prstGeom>
        </p:spPr>
        <p:txBody>
          <a:bodyPr wrap="none" lIns="81711" tIns="40855" rIns="81711" bIns="40855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1600" dirty="0">
                <a:solidFill>
                  <a:srgbClr val="FF0066"/>
                </a:solidFill>
              </a:rPr>
              <a:t>Room temperature position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808996" y="5595435"/>
            <a:ext cx="4005300" cy="328729"/>
          </a:xfrm>
          <a:prstGeom prst="rect">
            <a:avLst/>
          </a:prstGeom>
        </p:spPr>
        <p:txBody>
          <a:bodyPr wrap="none" lIns="81711" tIns="40855" rIns="81711" bIns="40855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1600" dirty="0">
                <a:solidFill>
                  <a:srgbClr val="FF0066"/>
                </a:solidFill>
              </a:rPr>
              <a:t>Working </a:t>
            </a:r>
            <a:r>
              <a:rPr lang="en-US" sz="1600" dirty="0" smtClean="0">
                <a:solidFill>
                  <a:srgbClr val="FF0066"/>
                </a:solidFill>
              </a:rPr>
              <a:t>position at cryogenic temperature</a:t>
            </a:r>
            <a:endParaRPr lang="en-US" sz="1600" dirty="0">
              <a:solidFill>
                <a:srgbClr val="FF0066"/>
              </a:solidFill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7623356" y="5134532"/>
            <a:ext cx="1190940" cy="22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711" tIns="40855" rIns="81711" bIns="40855">
            <a:spAutoFit/>
          </a:bodyPr>
          <a:lstStyle/>
          <a:p>
            <a:r>
              <a:rPr lang="en-GB" sz="900" dirty="0"/>
              <a:t>Courtesy R. </a:t>
            </a:r>
            <a:r>
              <a:rPr lang="en-GB" sz="900" dirty="0" err="1" smtClean="0"/>
              <a:t>Veness</a:t>
            </a:r>
            <a:endParaRPr lang="en-GB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3842976" y="5873175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cooling</a:t>
            </a:r>
            <a:endParaRPr lang="fr-CH" dirty="0"/>
          </a:p>
        </p:txBody>
      </p:sp>
      <p:sp>
        <p:nvSpPr>
          <p:cNvPr id="5" name="Right Arrow 4"/>
          <p:cNvSpPr/>
          <p:nvPr/>
        </p:nvSpPr>
        <p:spPr>
          <a:xfrm>
            <a:off x="3873902" y="5584371"/>
            <a:ext cx="978408" cy="484632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55000">
                <a:srgbClr val="FFC000"/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" name="Straight Arrow Connector 2"/>
          <p:cNvCxnSpPr>
            <a:stCxn id="7" idx="2"/>
          </p:cNvCxnSpPr>
          <p:nvPr/>
        </p:nvCxnSpPr>
        <p:spPr>
          <a:xfrm flipH="1">
            <a:off x="7018317" y="1818495"/>
            <a:ext cx="1200509" cy="14377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985429" y="144916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Au</a:t>
            </a:r>
            <a:endParaRPr lang="fr-CH" dirty="0"/>
          </a:p>
        </p:txBody>
      </p:sp>
      <p:sp>
        <p:nvSpPr>
          <p:cNvPr id="39" name="TextBox 38"/>
          <p:cNvSpPr txBox="1"/>
          <p:nvPr/>
        </p:nvSpPr>
        <p:spPr>
          <a:xfrm>
            <a:off x="6332028" y="146794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Rh</a:t>
            </a:r>
            <a:endParaRPr lang="fr-CH" dirty="0"/>
          </a:p>
        </p:txBody>
      </p:sp>
      <p:cxnSp>
        <p:nvCxnSpPr>
          <p:cNvPr id="41" name="Straight Arrow Connector 40"/>
          <p:cNvCxnSpPr>
            <a:stCxn id="39" idx="2"/>
          </p:cNvCxnSpPr>
          <p:nvPr/>
        </p:nvCxnSpPr>
        <p:spPr>
          <a:xfrm flipH="1">
            <a:off x="6448301" y="1837280"/>
            <a:ext cx="123536" cy="13095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7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244078" y="170731"/>
            <a:ext cx="86582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Electrolytic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altLang="en-US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deposition</a:t>
            </a:r>
            <a:r>
              <a:rPr lang="fr-FR" alt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stainless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steel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aluminum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2618979" y="997869"/>
            <a:ext cx="2466975" cy="2628900"/>
            <a:chOff x="2492561" y="3788712"/>
            <a:chExt cx="2467394" cy="2629448"/>
          </a:xfrm>
        </p:grpSpPr>
        <p:sp>
          <p:nvSpPr>
            <p:cNvPr id="20" name="ZoneTexte 11"/>
            <p:cNvSpPr txBox="1">
              <a:spLocks noChangeArrowheads="1"/>
            </p:cNvSpPr>
            <p:nvPr/>
          </p:nvSpPr>
          <p:spPr bwMode="auto">
            <a:xfrm>
              <a:off x="2574583" y="3788712"/>
              <a:ext cx="2304806" cy="307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fr-FR" altLang="en-US" sz="1400" b="1">
                  <a:latin typeface="Times New Roman" pitchFamily="18" charset="0"/>
                  <a:cs typeface="Times New Roman" pitchFamily="18" charset="0"/>
                </a:rPr>
                <a:t>Copper electroplating </a:t>
              </a:r>
            </a:p>
          </p:txBody>
        </p:sp>
        <p:pic>
          <p:nvPicPr>
            <p:cNvPr id="21" name="Picture 3" descr="\\cern.ch\dfs\Divisions\EST\Groups\SM\CEM\Surfinishing\Atelier 102\Photos pièces\photos 102 ff\Job 102\Tank 1 - DTL Couvercle\IMG_1522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0" t="10187" r="4604" b="6168"/>
            <a:stretch>
              <a:fillRect/>
            </a:stretch>
          </p:blipFill>
          <p:spPr bwMode="auto">
            <a:xfrm rot="-5400000">
              <a:off x="2675907" y="4386559"/>
              <a:ext cx="2081647" cy="1460748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Content Placeholder 2"/>
            <p:cNvSpPr txBox="1">
              <a:spLocks/>
            </p:cNvSpPr>
            <p:nvPr/>
          </p:nvSpPr>
          <p:spPr bwMode="auto">
            <a:xfrm>
              <a:off x="2492561" y="6149816"/>
              <a:ext cx="2467394" cy="268344"/>
            </a:xfrm>
            <a:prstGeom prst="rect">
              <a:avLst/>
            </a:prstGeom>
            <a:noFill/>
            <a:ln w="6350"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defRPr sz="3000" b="1" kern="1200">
                  <a:solidFill>
                    <a:srgbClr val="E46C0A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fr-FR" sz="1400" b="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Cover</a:t>
              </a:r>
              <a:r>
                <a:rPr lang="fr-FR" sz="1400" b="0" i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 of DTL LINAC 4 </a:t>
              </a:r>
              <a:endParaRPr lang="fr-FR" sz="1400" b="0" i="1" dirty="0">
                <a:solidFill>
                  <a:schemeClr val="tx1"/>
                </a:solidFill>
                <a:latin typeface="Times New Roman" panose="02020603050405020304" pitchFamily="18" charset="0"/>
                <a:ea typeface="MS PGothic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er 5"/>
          <p:cNvGrpSpPr>
            <a:grpSpLocks/>
          </p:cNvGrpSpPr>
          <p:nvPr/>
        </p:nvGrpSpPr>
        <p:grpSpPr bwMode="auto">
          <a:xfrm>
            <a:off x="6876654" y="997869"/>
            <a:ext cx="1577975" cy="2641600"/>
            <a:chOff x="3238141" y="2859748"/>
            <a:chExt cx="2536840" cy="2777580"/>
          </a:xfrm>
        </p:grpSpPr>
        <p:sp>
          <p:nvSpPr>
            <p:cNvPr id="18" name="ZoneTexte 18"/>
            <p:cNvSpPr txBox="1">
              <a:spLocks noChangeArrowheads="1"/>
            </p:cNvSpPr>
            <p:nvPr/>
          </p:nvSpPr>
          <p:spPr bwMode="auto">
            <a:xfrm>
              <a:off x="3343936" y="2859748"/>
              <a:ext cx="2291637" cy="55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fr-FR" altLang="en-US" sz="1400" b="1">
                  <a:latin typeface="Times New Roman" pitchFamily="18" charset="0"/>
                  <a:cs typeface="Times New Roman" pitchFamily="18" charset="0"/>
                </a:rPr>
                <a:t>Rhodium electroplating</a:t>
              </a:r>
            </a:p>
          </p:txBody>
        </p:sp>
        <p:sp>
          <p:nvSpPr>
            <p:cNvPr id="19" name="Content Placeholder 2"/>
            <p:cNvSpPr txBox="1">
              <a:spLocks/>
            </p:cNvSpPr>
            <p:nvPr/>
          </p:nvSpPr>
          <p:spPr bwMode="auto">
            <a:xfrm>
              <a:off x="3238141" y="5348553"/>
              <a:ext cx="2536840" cy="288775"/>
            </a:xfrm>
            <a:prstGeom prst="rect">
              <a:avLst/>
            </a:prstGeom>
            <a:noFill/>
            <a:ln w="6350"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defRPr sz="3000" b="1" kern="1200">
                  <a:solidFill>
                    <a:srgbClr val="E46C0A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lang="fr-FR" sz="1400" b="0" i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RF transition LHCVSR</a:t>
              </a:r>
              <a:endParaRPr lang="fr-FR" sz="1400" b="0" i="1" dirty="0">
                <a:solidFill>
                  <a:schemeClr val="tx1"/>
                </a:solidFill>
                <a:latin typeface="Times New Roman" panose="02020603050405020304" pitchFamily="18" charset="0"/>
                <a:ea typeface="MS PGothic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637779" y="997869"/>
            <a:ext cx="2466975" cy="2651125"/>
            <a:chOff x="760586" y="3789416"/>
            <a:chExt cx="2467394" cy="2651347"/>
          </a:xfrm>
        </p:grpSpPr>
        <p:sp>
          <p:nvSpPr>
            <p:cNvPr id="15" name="ZoneTexte 16"/>
            <p:cNvSpPr txBox="1">
              <a:spLocks noChangeArrowheads="1"/>
            </p:cNvSpPr>
            <p:nvPr/>
          </p:nvSpPr>
          <p:spPr bwMode="auto">
            <a:xfrm>
              <a:off x="1383166" y="3789416"/>
              <a:ext cx="1675332" cy="52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fr-FR" altLang="en-US" sz="1400" b="1" dirty="0">
                  <a:latin typeface="Times New Roman" pitchFamily="18" charset="0"/>
                  <a:cs typeface="Times New Roman" pitchFamily="18" charset="0"/>
                </a:rPr>
                <a:t>  Gold </a:t>
              </a:r>
              <a:r>
                <a:rPr lang="fr-FR" altLang="en-US" sz="1400" b="1" dirty="0" err="1">
                  <a:latin typeface="Times New Roman" pitchFamily="18" charset="0"/>
                  <a:cs typeface="Times New Roman" pitchFamily="18" charset="0"/>
                </a:rPr>
                <a:t>electroplating</a:t>
              </a:r>
              <a:endParaRPr lang="fr-FR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6" name="Picture 21" descr="G:\Divisions\EST\Groups\SM\CEM\Surfinishing\photos_Divers\Photos pièces TS\Dorage 30 µm chambre Linac 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27" t="22826" r="9634" b="8823"/>
            <a:stretch>
              <a:fillRect/>
            </a:stretch>
          </p:blipFill>
          <p:spPr bwMode="auto">
            <a:xfrm rot="-5400000">
              <a:off x="987727" y="4419645"/>
              <a:ext cx="2089325" cy="1403588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Content Placeholder 2"/>
            <p:cNvSpPr txBox="1">
              <a:spLocks/>
            </p:cNvSpPr>
            <p:nvPr/>
          </p:nvSpPr>
          <p:spPr bwMode="auto">
            <a:xfrm>
              <a:off x="760586" y="6172453"/>
              <a:ext cx="2467394" cy="268310"/>
            </a:xfrm>
            <a:prstGeom prst="rect">
              <a:avLst/>
            </a:prstGeom>
            <a:noFill/>
            <a:ln w="6350"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defRPr sz="3000" b="1" kern="1200">
                  <a:solidFill>
                    <a:srgbClr val="E46C0A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fr-FR" sz="1400" b="0" i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LINAC3 test </a:t>
              </a:r>
              <a:r>
                <a:rPr lang="fr-FR" sz="1400" b="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chamber</a:t>
              </a:r>
              <a:r>
                <a:rPr lang="fr-FR" sz="1400" b="0" i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 </a:t>
              </a:r>
              <a:endParaRPr lang="fr-FR" sz="1400" b="0" i="1" dirty="0">
                <a:solidFill>
                  <a:schemeClr val="tx1"/>
                </a:solidFill>
                <a:latin typeface="Times New Roman" panose="02020603050405020304" pitchFamily="18" charset="0"/>
                <a:ea typeface="MS PGothic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5039916" y="997869"/>
            <a:ext cx="2259013" cy="2625725"/>
            <a:chOff x="4750812" y="3756187"/>
            <a:chExt cx="2260383" cy="2625777"/>
          </a:xfrm>
        </p:grpSpPr>
        <p:sp>
          <p:nvSpPr>
            <p:cNvPr id="12" name="ZoneTexte 15"/>
            <p:cNvSpPr txBox="1">
              <a:spLocks noChangeArrowheads="1"/>
            </p:cNvSpPr>
            <p:nvPr/>
          </p:nvSpPr>
          <p:spPr bwMode="auto">
            <a:xfrm>
              <a:off x="4859646" y="3756187"/>
              <a:ext cx="2109861" cy="30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fr-FR" altLang="en-US" sz="1400" b="1">
                  <a:latin typeface="Times New Roman" pitchFamily="18" charset="0"/>
                  <a:cs typeface="Times New Roman" pitchFamily="18" charset="0"/>
                </a:rPr>
                <a:t>Silver electroplating </a:t>
              </a:r>
            </a:p>
          </p:txBody>
        </p:sp>
        <p:pic>
          <p:nvPicPr>
            <p:cNvPr id="13" name="Picture 25" descr="G:\Divisions\EST\Groups\SM\CEM\Surfinishing\Atelier 102\Photos pièces\Ecrans TDI\IMG_8273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74" t="13618" r="26241" b="38026"/>
            <a:stretch>
              <a:fillRect/>
            </a:stretch>
          </p:blipFill>
          <p:spPr bwMode="auto">
            <a:xfrm rot="-5400000">
              <a:off x="4432130" y="4339986"/>
              <a:ext cx="2043153" cy="1405790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Content Placeholder 2"/>
            <p:cNvSpPr txBox="1">
              <a:spLocks/>
            </p:cNvSpPr>
            <p:nvPr/>
          </p:nvSpPr>
          <p:spPr bwMode="auto">
            <a:xfrm>
              <a:off x="4779404" y="6107321"/>
              <a:ext cx="2231791" cy="274643"/>
            </a:xfrm>
            <a:prstGeom prst="rect">
              <a:avLst/>
            </a:prstGeom>
            <a:noFill/>
            <a:ln w="6350"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>
                <a:spcBef>
                  <a:spcPct val="20000"/>
                </a:spcBef>
                <a:buFont typeface="Arial" pitchFamily="34" charset="0"/>
                <a:buNone/>
              </a:pPr>
              <a:r>
                <a:rPr lang="fr-FR" altLang="en-US" sz="1400" i="1" dirty="0" smtClean="0">
                  <a:latin typeface="Times New Roman" pitchFamily="18" charset="0"/>
                  <a:cs typeface="Times New Roman" pitchFamily="18" charset="0"/>
                </a:rPr>
                <a:t>RF </a:t>
              </a:r>
              <a:r>
                <a:rPr lang="fr-FR" altLang="en-US" sz="1400" i="1" dirty="0" err="1" smtClean="0">
                  <a:latin typeface="Times New Roman" pitchFamily="18" charset="0"/>
                  <a:cs typeface="Times New Roman" pitchFamily="18" charset="0"/>
                </a:rPr>
                <a:t>fingers</a:t>
              </a:r>
              <a:r>
                <a:rPr lang="fr-FR" altLang="en-US" sz="1400" i="1" dirty="0" smtClean="0">
                  <a:latin typeface="Times New Roman" pitchFamily="18" charset="0"/>
                  <a:cs typeface="Times New Roman" pitchFamily="18" charset="0"/>
                </a:rPr>
                <a:t> TDI </a:t>
              </a:r>
              <a:r>
                <a:rPr lang="fr-FR" altLang="en-US" sz="1400" i="1" dirty="0" err="1" smtClean="0">
                  <a:latin typeface="Times New Roman" pitchFamily="18" charset="0"/>
                  <a:cs typeface="Times New Roman" pitchFamily="18" charset="0"/>
                </a:rPr>
                <a:t>shield</a:t>
              </a:r>
              <a:endParaRPr lang="fr-FR" altLang="en-US" sz="1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1" name="Picture 44" descr="\\cern.ch\dfs\Divisions\EST\Groups\SM\CEM\Surfinishing\Atelier 102\Photos pièces\photos 102 ff\Job 102\Tubes de transitions\Tubes de transitions LHCVSR_0028\IMG_01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2" b="5388"/>
          <a:stretch>
            <a:fillRect/>
          </a:stretch>
        </p:blipFill>
        <p:spPr bwMode="auto">
          <a:xfrm>
            <a:off x="6929041" y="1293144"/>
            <a:ext cx="1363663" cy="20653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123" y="3626769"/>
            <a:ext cx="2600817" cy="325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13504" y="3901834"/>
            <a:ext cx="12336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 plating on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 </a:t>
            </a:r>
            <a:r>
              <a:rPr lang="en-US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stripline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contact AD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3" descr="C:\Users\taborell\AppData\Local\Microsoft\Windows\Temporary Internet Files\Content.Outlook\BED0YWHV\IMG_1178 (2)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633" y="3909346"/>
            <a:ext cx="2120082" cy="282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614" y="4688963"/>
            <a:ext cx="2369386" cy="1776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876654" y="4053667"/>
            <a:ext cx="12336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 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plating on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DTL tank of </a:t>
            </a:r>
            <a:r>
              <a:rPr lang="en-US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</a:t>
            </a:r>
            <a:endParaRPr lang="en-US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2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6" name="Picture 4" descr="G:\Departments\EN\Groups\MME\MechanicalEngineering\Ofelia.Capatina\SPL\SPL-cavity-working-group-meetings\cavity-beta1-3may2010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1" y="809240"/>
            <a:ext cx="45561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343975180"/>
              </p:ext>
            </p:extLst>
          </p:nvPr>
        </p:nvGraphicFramePr>
        <p:xfrm>
          <a:off x="1772149" y="3977719"/>
          <a:ext cx="5760640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20886" y="174695"/>
            <a:ext cx="88181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 dirty="0" smtClean="0"/>
              <a:t>Bulk </a:t>
            </a:r>
            <a:r>
              <a:rPr lang="en-US" b="1" dirty="0" err="1" smtClean="0"/>
              <a:t>Nb</a:t>
            </a:r>
            <a:r>
              <a:rPr lang="en-US" b="1" dirty="0" smtClean="0"/>
              <a:t> superconducting cavities: Optimization of the </a:t>
            </a:r>
            <a:r>
              <a:rPr lang="en-US" b="1" dirty="0" err="1" smtClean="0"/>
              <a:t>Electropolishing</a:t>
            </a:r>
            <a:endParaRPr lang="en-US" b="1" dirty="0"/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032148" y="894499"/>
            <a:ext cx="1285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dirty="0"/>
              <a:t>5-cell cavity</a:t>
            </a:r>
          </a:p>
        </p:txBody>
      </p:sp>
      <p:pic>
        <p:nvPicPr>
          <p:cNvPr id="10" name="Picture 8" descr="multicel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75376" y="-496930"/>
            <a:ext cx="1492250" cy="464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1772149" y="2923079"/>
            <a:ext cx="70699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/>
              <a:t>Simulation with smooth electrode (red) and </a:t>
            </a:r>
            <a:r>
              <a:rPr lang="en-US" sz="1800" dirty="0" smtClean="0"/>
              <a:t>optimized </a:t>
            </a:r>
            <a:r>
              <a:rPr lang="en-US" sz="1800" dirty="0"/>
              <a:t>electrode </a:t>
            </a:r>
            <a:r>
              <a:rPr lang="en-US" sz="1800" dirty="0" smtClean="0"/>
              <a:t>(blue) </a:t>
            </a:r>
            <a:r>
              <a:rPr lang="en-US" sz="1800" dirty="0"/>
              <a:t>to get more uniform current and </a:t>
            </a:r>
            <a:r>
              <a:rPr lang="en-US" sz="1800" dirty="0" smtClean="0"/>
              <a:t>polishing</a:t>
            </a:r>
            <a:endParaRPr lang="en-US" sz="1800" dirty="0"/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4943935" y="1064424"/>
            <a:ext cx="37551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600" dirty="0"/>
              <a:t>Electrode and </a:t>
            </a:r>
            <a:r>
              <a:rPr lang="en-US" sz="1600" dirty="0" smtClean="0"/>
              <a:t>current density map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014" y="669047"/>
            <a:ext cx="4371975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57135" y="4001297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COMSOL</a:t>
            </a: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software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21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2500" y="223550"/>
            <a:ext cx="8527671" cy="5678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dirty="0" err="1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Ongoing</a:t>
            </a:r>
            <a:r>
              <a:rPr lang="fr-CH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projects</a:t>
            </a:r>
            <a:r>
              <a:rPr lang="fr-CH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R&amp;D </a:t>
            </a:r>
            <a:r>
              <a:rPr lang="fr-CH" sz="2000" dirty="0" err="1" smtClean="0">
                <a:solidFill>
                  <a:srgbClr val="FF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interests</a:t>
            </a:r>
            <a:endParaRPr lang="fr-CH" sz="2000" dirty="0" smtClean="0">
              <a:solidFill>
                <a:srgbClr val="FF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fr-CH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Carbon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coating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«in situ» (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hollow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cathode, RF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magnetron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PLD…)	</a:t>
            </a:r>
            <a:r>
              <a:rPr lang="fr-CH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 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RF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cavities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coating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by HIPIMS, new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materials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as Nb</a:t>
            </a:r>
            <a:r>
              <a:rPr lang="fr-CH" baseline="-2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Sn… 	</a:t>
            </a:r>
            <a:r>
              <a:rPr lang="fr-CH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X, </a:t>
            </a:r>
            <a:r>
              <a:rPr lang="fr-CH" dirty="0" smtClean="0">
                <a:solidFill>
                  <a:srgbClr val="FF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  <a:endParaRPr lang="fr-CH" dirty="0">
              <a:solidFill>
                <a:srgbClr val="FF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Simulations 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of plasma for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coating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systems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fr-CH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  <a:endParaRPr lang="fr-CH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flexible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insulating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coatings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fr-CH" dirty="0" smtClean="0">
                <a:solidFill>
                  <a:srgbClr val="FF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Treatments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or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coatings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lower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the SEY of surfaces (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metals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insulators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	</a:t>
            </a:r>
            <a:r>
              <a:rPr lang="fr-CH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fr-CH" dirty="0" smtClean="0">
                <a:solidFill>
                  <a:srgbClr val="FF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NEGs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with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lower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activation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temperature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than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TiZrV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fr-CH" dirty="0" smtClean="0">
                <a:solidFill>
                  <a:srgbClr val="FF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  <a:endParaRPr lang="fr-CH" dirty="0">
              <a:solidFill>
                <a:srgbClr val="FF33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Coatings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as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permeation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barriers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for high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transparency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vacuum	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chambers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fr-CH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fr-CH" dirty="0" smtClean="0">
                <a:solidFill>
                  <a:srgbClr val="FF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Methods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produce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thin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films of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refractory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metals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small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diameter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tubes (&lt; 10 mm), as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electrochemical</a:t>
            </a:r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means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…	</a:t>
            </a:r>
            <a:r>
              <a:rPr lang="fr-CH" dirty="0" smtClean="0">
                <a:solidFill>
                  <a:srgbClr val="FF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fr-CH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  <a:endParaRPr lang="fr-CH" dirty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Novel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cleaning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techniques for UHV applications	</a:t>
            </a:r>
            <a:r>
              <a:rPr lang="fr-CH" dirty="0" smtClean="0">
                <a:solidFill>
                  <a:srgbClr val="FF33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X</a:t>
            </a:r>
          </a:p>
          <a:p>
            <a:pPr marL="285750" indent="-285750">
              <a:spcBef>
                <a:spcPts val="600"/>
              </a:spcBef>
              <a:buFontTx/>
              <a:buChar char="-"/>
              <a:tabLst>
                <a:tab pos="7802563" algn="l"/>
              </a:tabLst>
            </a:pPr>
            <a:endParaRPr lang="fr-CH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spcBef>
                <a:spcPts val="600"/>
              </a:spcBef>
              <a:tabLst>
                <a:tab pos="7802563" algn="l"/>
              </a:tabLst>
            </a:pP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……..</a:t>
            </a:r>
          </a:p>
          <a:p>
            <a:pPr marL="285750" indent="-285750">
              <a:buFontTx/>
              <a:buChar char="-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3385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18181" y="2105025"/>
            <a:ext cx="33076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THANK YOU!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66356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2F04AA5-5A77-467A-A20C-5F9808BA283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6" name="Picture 3" descr="C:\Users\taborell\AppData\Local\Microsoft\Windows\Temporary Internet Files\Content.Outlook\BED0YWHV\IMG_1178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92150"/>
            <a:ext cx="3052763" cy="407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Users\taborell\AppData\Local\Microsoft\Windows\Temporary Internet Files\Content.Outlook\BED0YWHV\IMG_1169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363" y="1344573"/>
            <a:ext cx="294957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416" y="2746375"/>
            <a:ext cx="4183063" cy="313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07950" y="155321"/>
            <a:ext cx="85459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b="1" dirty="0" smtClean="0"/>
              <a:t>Wet surface treatments: Cu plating of DTL tank of LINAC4</a:t>
            </a:r>
            <a:endParaRPr lang="en-GB" b="1" dirty="0"/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722773" y="1711662"/>
            <a:ext cx="32861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fr-CH" sz="1800" dirty="0" smtClean="0"/>
              <a:t>Final </a:t>
            </a:r>
            <a:r>
              <a:rPr lang="fr-CH" sz="1800" dirty="0" err="1" smtClean="0"/>
              <a:t>assembly</a:t>
            </a:r>
            <a:r>
              <a:rPr lang="fr-CH" sz="1800" dirty="0" smtClean="0"/>
              <a:t> </a:t>
            </a:r>
            <a:r>
              <a:rPr lang="fr-CH" sz="1800" dirty="0" err="1" smtClean="0"/>
              <a:t>with</a:t>
            </a:r>
            <a:r>
              <a:rPr lang="fr-CH" sz="1800" dirty="0" smtClean="0"/>
              <a:t> the </a:t>
            </a:r>
            <a:r>
              <a:rPr lang="fr-CH" sz="1800" dirty="0" err="1" smtClean="0"/>
              <a:t>electrodes</a:t>
            </a:r>
            <a:r>
              <a:rPr lang="fr-CH" sz="1800" dirty="0" smtClean="0"/>
              <a:t> for the </a:t>
            </a:r>
            <a:r>
              <a:rPr lang="fr-CH" sz="1800" dirty="0" err="1" smtClean="0"/>
              <a:t>accelerator</a:t>
            </a:r>
            <a:r>
              <a:rPr lang="fr-CH" sz="1800" dirty="0" smtClean="0"/>
              <a:t>  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342290" y="692150"/>
            <a:ext cx="4047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Difficult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obtain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uniform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plating</a:t>
            </a:r>
            <a:endParaRPr lang="fr-CH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nd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plating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the ports</a:t>
            </a:r>
            <a:endParaRPr lang="fr-CH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65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Text Box 4"/>
          <p:cNvSpPr txBox="1">
            <a:spLocks noChangeArrowheads="1"/>
          </p:cNvSpPr>
          <p:nvPr/>
        </p:nvSpPr>
        <p:spPr bwMode="auto">
          <a:xfrm>
            <a:off x="2067671" y="157233"/>
            <a:ext cx="5467460" cy="3693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Range of composition of </a:t>
            </a:r>
            <a:r>
              <a:rPr lang="en-US" altLang="en-US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TiZrV</a:t>
            </a:r>
            <a:r>
              <a:rPr lang="en-US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thin films :</a:t>
            </a:r>
          </a:p>
        </p:txBody>
      </p:sp>
      <p:sp>
        <p:nvSpPr>
          <p:cNvPr id="143366" name="Rectangle 6"/>
          <p:cNvSpPr>
            <a:spLocks noChangeArrowheads="1"/>
          </p:cNvSpPr>
          <p:nvPr/>
        </p:nvSpPr>
        <p:spPr bwMode="auto">
          <a:xfrm>
            <a:off x="394150" y="7868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3367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365" y="1687514"/>
            <a:ext cx="4433888" cy="388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6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365" y="1701801"/>
            <a:ext cx="3906838" cy="388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69" name="Freeform 9"/>
          <p:cNvSpPr>
            <a:spLocks/>
          </p:cNvSpPr>
          <p:nvPr/>
        </p:nvSpPr>
        <p:spPr bwMode="auto">
          <a:xfrm>
            <a:off x="1789065" y="3543301"/>
            <a:ext cx="1436688" cy="1292225"/>
          </a:xfrm>
          <a:custGeom>
            <a:avLst/>
            <a:gdLst>
              <a:gd name="T0" fmla="*/ 110 w 905"/>
              <a:gd name="T1" fmla="*/ 814 h 814"/>
              <a:gd name="T2" fmla="*/ 0 w 905"/>
              <a:gd name="T3" fmla="*/ 467 h 814"/>
              <a:gd name="T4" fmla="*/ 274 w 905"/>
              <a:gd name="T5" fmla="*/ 0 h 814"/>
              <a:gd name="T6" fmla="*/ 695 w 905"/>
              <a:gd name="T7" fmla="*/ 28 h 814"/>
              <a:gd name="T8" fmla="*/ 905 w 905"/>
              <a:gd name="T9" fmla="*/ 448 h 814"/>
              <a:gd name="T10" fmla="*/ 868 w 905"/>
              <a:gd name="T11" fmla="*/ 814 h 814"/>
              <a:gd name="T12" fmla="*/ 110 w 905"/>
              <a:gd name="T13" fmla="*/ 814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5" h="814">
                <a:moveTo>
                  <a:pt x="110" y="814"/>
                </a:moveTo>
                <a:lnTo>
                  <a:pt x="0" y="467"/>
                </a:lnTo>
                <a:lnTo>
                  <a:pt x="274" y="0"/>
                </a:lnTo>
                <a:lnTo>
                  <a:pt x="695" y="28"/>
                </a:lnTo>
                <a:lnTo>
                  <a:pt x="905" y="448"/>
                </a:lnTo>
                <a:lnTo>
                  <a:pt x="868" y="814"/>
                </a:lnTo>
                <a:lnTo>
                  <a:pt x="110" y="814"/>
                </a:lnTo>
                <a:close/>
              </a:path>
            </a:pathLst>
          </a:custGeom>
          <a:gradFill rotWithShape="1">
            <a:gsLst>
              <a:gs pos="0">
                <a:srgbClr val="0000FF">
                  <a:alpha val="20000"/>
                </a:srgbClr>
              </a:gs>
              <a:gs pos="100000">
                <a:srgbClr val="0000FF">
                  <a:gamma/>
                  <a:shade val="46275"/>
                  <a:invGamma/>
                  <a:alpha val="20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3370" name="Text Box 10"/>
          <p:cNvSpPr txBox="1">
            <a:spLocks noChangeArrowheads="1"/>
          </p:cNvSpPr>
          <p:nvPr/>
        </p:nvSpPr>
        <p:spPr bwMode="auto">
          <a:xfrm>
            <a:off x="568278" y="1792289"/>
            <a:ext cx="1528762" cy="641350"/>
          </a:xfrm>
          <a:prstGeom prst="rect">
            <a:avLst/>
          </a:prstGeom>
          <a:gradFill rotWithShape="1">
            <a:gsLst>
              <a:gs pos="0">
                <a:srgbClr val="0000FF">
                  <a:alpha val="21001"/>
                </a:srgbClr>
              </a:gs>
              <a:gs pos="100000">
                <a:srgbClr val="0000FF">
                  <a:gamma/>
                  <a:shade val="46275"/>
                  <a:invGamma/>
                  <a:alpha val="17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activation T</a:t>
            </a:r>
          </a:p>
        </p:txBody>
      </p:sp>
      <p:sp>
        <p:nvSpPr>
          <p:cNvPr id="143371" name="Freeform 11"/>
          <p:cNvSpPr>
            <a:spLocks/>
          </p:cNvSpPr>
          <p:nvPr/>
        </p:nvSpPr>
        <p:spPr bwMode="auto">
          <a:xfrm>
            <a:off x="5910215" y="3529014"/>
            <a:ext cx="2090738" cy="1292225"/>
          </a:xfrm>
          <a:custGeom>
            <a:avLst/>
            <a:gdLst>
              <a:gd name="T0" fmla="*/ 0 w 1317"/>
              <a:gd name="T1" fmla="*/ 805 h 814"/>
              <a:gd name="T2" fmla="*/ 412 w 1317"/>
              <a:gd name="T3" fmla="*/ 64 h 814"/>
              <a:gd name="T4" fmla="*/ 778 w 1317"/>
              <a:gd name="T5" fmla="*/ 0 h 814"/>
              <a:gd name="T6" fmla="*/ 933 w 1317"/>
              <a:gd name="T7" fmla="*/ 101 h 814"/>
              <a:gd name="T8" fmla="*/ 1317 w 1317"/>
              <a:gd name="T9" fmla="*/ 814 h 814"/>
              <a:gd name="T10" fmla="*/ 0 w 1317"/>
              <a:gd name="T11" fmla="*/ 80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7" h="814">
                <a:moveTo>
                  <a:pt x="0" y="805"/>
                </a:moveTo>
                <a:lnTo>
                  <a:pt x="412" y="64"/>
                </a:lnTo>
                <a:lnTo>
                  <a:pt x="778" y="0"/>
                </a:lnTo>
                <a:lnTo>
                  <a:pt x="933" y="101"/>
                </a:lnTo>
                <a:lnTo>
                  <a:pt x="1317" y="814"/>
                </a:lnTo>
                <a:lnTo>
                  <a:pt x="0" y="805"/>
                </a:lnTo>
                <a:close/>
              </a:path>
            </a:pathLst>
          </a:custGeom>
          <a:solidFill>
            <a:srgbClr val="FF3300">
              <a:alpha val="17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3373" name="Text Box 13"/>
          <p:cNvSpPr txBox="1">
            <a:spLocks noChangeArrowheads="1"/>
          </p:cNvSpPr>
          <p:nvPr/>
        </p:nvSpPr>
        <p:spPr bwMode="auto">
          <a:xfrm>
            <a:off x="729658" y="5548313"/>
            <a:ext cx="833755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(EDX composition)</a:t>
            </a:r>
          </a:p>
          <a:p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Strong 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correlation between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composition, structure 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activation T: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fast diffusion 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lower T is </a:t>
            </a:r>
            <a:r>
              <a:rPr lang="en-US" altLang="en-US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favoured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coatings with very small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grains?</a:t>
            </a:r>
            <a:endParaRPr lang="en-US" alt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>
            <a:off x="1411240" y="2382839"/>
            <a:ext cx="784225" cy="1611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>
            <a:off x="5765753" y="2455864"/>
            <a:ext cx="928687" cy="1509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3376" name="Text Box 16"/>
          <p:cNvSpPr txBox="1">
            <a:spLocks noChangeArrowheads="1"/>
          </p:cNvSpPr>
          <p:nvPr/>
        </p:nvSpPr>
        <p:spPr bwMode="auto">
          <a:xfrm>
            <a:off x="5019628" y="1790701"/>
            <a:ext cx="1616075" cy="641350"/>
          </a:xfrm>
          <a:prstGeom prst="rect">
            <a:avLst/>
          </a:prstGeom>
          <a:solidFill>
            <a:srgbClr val="FF3300">
              <a:alpha val="2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grain size below 5 nm</a:t>
            </a:r>
          </a:p>
        </p:txBody>
      </p:sp>
      <p:sp>
        <p:nvSpPr>
          <p:cNvPr id="143379" name="Text Box 19"/>
          <p:cNvSpPr txBox="1">
            <a:spLocks noChangeArrowheads="1"/>
          </p:cNvSpPr>
          <p:nvPr/>
        </p:nvSpPr>
        <p:spPr bwMode="auto">
          <a:xfrm>
            <a:off x="7304088" y="1778001"/>
            <a:ext cx="1839912" cy="64135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grain size</a:t>
            </a:r>
          </a:p>
          <a:p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above 100nm</a:t>
            </a:r>
          </a:p>
        </p:txBody>
      </p:sp>
      <p:sp>
        <p:nvSpPr>
          <p:cNvPr id="143380" name="Line 20"/>
          <p:cNvSpPr>
            <a:spLocks noChangeShapeType="1"/>
          </p:cNvSpPr>
          <p:nvPr/>
        </p:nvSpPr>
        <p:spPr bwMode="auto">
          <a:xfrm flipH="1">
            <a:off x="7289753" y="2382839"/>
            <a:ext cx="871537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47585" y="971550"/>
            <a:ext cx="2727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X-ray diffraction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8488" y="1017716"/>
            <a:ext cx="4583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surface analysis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15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1" grpId="0" animBg="1"/>
      <p:bldP spid="143375" grpId="0" animBg="1"/>
      <p:bldP spid="143376" grpId="0" animBg="1"/>
      <p:bldP spid="143379" grpId="0" animBg="1"/>
      <p:bldP spid="143380" grpId="0" animBg="1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38601" y="1034872"/>
            <a:ext cx="7684009" cy="4690328"/>
            <a:chOff x="641125" y="993832"/>
            <a:chExt cx="7684009" cy="4690328"/>
          </a:xfrm>
          <a:solidFill>
            <a:schemeClr val="bg1"/>
          </a:solidFill>
        </p:grpSpPr>
        <p:pic>
          <p:nvPicPr>
            <p:cNvPr id="6" name="Espace réservé du contenu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25" y="993832"/>
              <a:ext cx="7258118" cy="4690328"/>
            </a:xfrm>
            <a:prstGeom prst="rect">
              <a:avLst/>
            </a:prstGeom>
            <a:grpFill/>
          </p:spPr>
        </p:pic>
        <p:grpSp>
          <p:nvGrpSpPr>
            <p:cNvPr id="7" name="Groupe 13"/>
            <p:cNvGrpSpPr/>
            <p:nvPr/>
          </p:nvGrpSpPr>
          <p:grpSpPr>
            <a:xfrm>
              <a:off x="1930180" y="1747279"/>
              <a:ext cx="2704627" cy="1787345"/>
              <a:chOff x="2433794" y="2060847"/>
              <a:chExt cx="2924662" cy="1944217"/>
            </a:xfrm>
            <a:grpFill/>
          </p:grpSpPr>
          <p:sp>
            <p:nvSpPr>
              <p:cNvPr id="10" name="ZoneTexte 2"/>
              <p:cNvSpPr txBox="1"/>
              <p:nvPr/>
            </p:nvSpPr>
            <p:spPr>
              <a:xfrm>
                <a:off x="2433794" y="3697287"/>
                <a:ext cx="1865382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2kW, standard bakeout</a:t>
                </a:r>
                <a:endParaRPr lang="en-US" sz="1400" dirty="0"/>
              </a:p>
            </p:txBody>
          </p:sp>
          <p:sp>
            <p:nvSpPr>
              <p:cNvPr id="11" name="ZoneTexte 8"/>
              <p:cNvSpPr txBox="1"/>
              <p:nvPr/>
            </p:nvSpPr>
            <p:spPr>
              <a:xfrm>
                <a:off x="2436091" y="3212976"/>
                <a:ext cx="1919885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4</a:t>
                </a:r>
                <a:r>
                  <a:rPr lang="en-US" sz="14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kW, standard bakeout</a:t>
                </a:r>
                <a:endPara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" name="ZoneTexte 9"/>
              <p:cNvSpPr txBox="1"/>
              <p:nvPr/>
            </p:nvSpPr>
            <p:spPr>
              <a:xfrm>
                <a:off x="2433794" y="2773733"/>
                <a:ext cx="2906758" cy="33855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B050"/>
                    </a:solidFill>
                  </a:rPr>
                  <a:t>8kW, </a:t>
                </a:r>
                <a:r>
                  <a:rPr lang="en-US" sz="1400" dirty="0">
                    <a:solidFill>
                      <a:srgbClr val="00B050"/>
                    </a:solidFill>
                  </a:rPr>
                  <a:t>special </a:t>
                </a:r>
                <a:r>
                  <a:rPr lang="en-US" sz="1400" dirty="0" smtClean="0">
                    <a:solidFill>
                      <a:srgbClr val="00B050"/>
                    </a:solidFill>
                  </a:rPr>
                  <a:t>bakeout, baseline recipe</a:t>
                </a:r>
              </a:p>
            </p:txBody>
          </p:sp>
          <p:sp>
            <p:nvSpPr>
              <p:cNvPr id="13" name="ZoneTexte 10"/>
              <p:cNvSpPr txBox="1"/>
              <p:nvPr/>
            </p:nvSpPr>
            <p:spPr>
              <a:xfrm>
                <a:off x="2451698" y="2060847"/>
                <a:ext cx="2906758" cy="307777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70C0"/>
                    </a:solidFill>
                  </a:rPr>
                  <a:t>8kW, </a:t>
                </a:r>
                <a:r>
                  <a:rPr lang="en-US" sz="1400" dirty="0">
                    <a:solidFill>
                      <a:srgbClr val="0070C0"/>
                    </a:solidFill>
                  </a:rPr>
                  <a:t>special </a:t>
                </a:r>
                <a:r>
                  <a:rPr lang="en-US" sz="1400" dirty="0" smtClean="0">
                    <a:solidFill>
                      <a:srgbClr val="0070C0"/>
                    </a:solidFill>
                  </a:rPr>
                  <a:t>bakeout, baseline recipe</a:t>
                </a:r>
              </a:p>
            </p:txBody>
          </p:sp>
        </p:grpSp>
        <p:sp>
          <p:nvSpPr>
            <p:cNvPr id="8" name="ZoneTexte 11"/>
            <p:cNvSpPr txBox="1"/>
            <p:nvPr/>
          </p:nvSpPr>
          <p:spPr>
            <a:xfrm>
              <a:off x="6886551" y="2166511"/>
              <a:ext cx="1438583" cy="307777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Final geometry</a:t>
              </a:r>
            </a:p>
          </p:txBody>
        </p:sp>
        <p:sp>
          <p:nvSpPr>
            <p:cNvPr id="9" name="ZoneTexte 12"/>
            <p:cNvSpPr txBox="1"/>
            <p:nvPr/>
          </p:nvSpPr>
          <p:spPr>
            <a:xfrm>
              <a:off x="6981967" y="3400543"/>
              <a:ext cx="1247751" cy="523220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B050"/>
                  </a:solidFill>
                </a:rPr>
                <a:t>Preseries</a:t>
              </a:r>
              <a:r>
                <a:rPr lang="en-US" sz="1400" dirty="0" smtClean="0">
                  <a:solidFill>
                    <a:srgbClr val="00B050"/>
                  </a:solidFill>
                </a:rPr>
                <a:t> geometry</a:t>
              </a:r>
            </a:p>
          </p:txBody>
        </p:sp>
      </p:grp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40881" y="157589"/>
            <a:ext cx="81946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 dirty="0" smtClean="0"/>
              <a:t>HIE Isolde quarter wave accelerating cavities:</a:t>
            </a:r>
          </a:p>
          <a:p>
            <a:pPr algn="ctr" eaLnBrk="1" hangingPunct="1"/>
            <a:r>
              <a:rPr lang="en-US" b="1" dirty="0" smtClean="0"/>
              <a:t>Q factor performance</a:t>
            </a:r>
            <a:endParaRPr lang="en-US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59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3899" y="162550"/>
            <a:ext cx="8027719" cy="468266"/>
          </a:xfrm>
          <a:prstGeom prst="rect">
            <a:avLst/>
          </a:prstGeom>
          <a:noFill/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Superconducting niobium RF accelerating cavities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5" descr="G:\Divisions\EST\Groups\SM\ThinFilms\Photos\Cavities 200-352-400 MHz\LEP\LEP_notank2.jpg"/>
          <p:cNvPicPr>
            <a:picLocks noChangeAspect="1" noChangeArrowheads="1"/>
          </p:cNvPicPr>
          <p:nvPr/>
        </p:nvPicPr>
        <p:blipFill>
          <a:blip r:embed="rId2" cstate="print"/>
          <a:srcRect l="7135"/>
          <a:stretch>
            <a:fillRect/>
          </a:stretch>
        </p:blipFill>
        <p:spPr bwMode="auto">
          <a:xfrm>
            <a:off x="3237298" y="2379792"/>
            <a:ext cx="3207890" cy="2398501"/>
          </a:xfrm>
          <a:prstGeom prst="rect">
            <a:avLst/>
          </a:prstGeom>
          <a:noFill/>
        </p:spPr>
      </p:pic>
      <p:pic>
        <p:nvPicPr>
          <p:cNvPr id="7" name="Picture 4" descr="inductBW"/>
          <p:cNvPicPr>
            <a:picLocks noChangeAspect="1" noChangeArrowheads="1"/>
          </p:cNvPicPr>
          <p:nvPr/>
        </p:nvPicPr>
        <p:blipFill rotWithShape="1">
          <a:blip r:embed="rId3" cstate="print"/>
          <a:srcRect t="-7577" b="16566"/>
          <a:stretch/>
        </p:blipFill>
        <p:spPr bwMode="auto">
          <a:xfrm>
            <a:off x="3418930" y="725178"/>
            <a:ext cx="4279489" cy="159239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914399" y="4736965"/>
            <a:ext cx="80277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Nb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(T</a:t>
            </a:r>
            <a:r>
              <a:rPr lang="en-US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=8.5K) with the required purity is very expensive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µm </a:t>
            </a:r>
            <a:r>
              <a:rPr lang="en-US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Nb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thin film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sufficient (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skin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depth) for 5-7 MV/m fields at 100MHz-GHz frequency range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successfully developed at CERN in the 80’s, recent development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HIE-ISOLDE project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12" descr="IMG_096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788" y="2609372"/>
            <a:ext cx="2158683" cy="1619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18930" y="4440162"/>
            <a:ext cx="2164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CERN, LEP 352MHz</a:t>
            </a:r>
            <a:endParaRPr lang="en-GB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73788" y="3821037"/>
            <a:ext cx="1268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CERN, LEP</a:t>
            </a:r>
            <a:endParaRPr lang="en-GB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36007" y="2300447"/>
            <a:ext cx="1620401" cy="223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116310" y="3838025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 SPL</a:t>
            </a:r>
            <a:endParaRPr lang="en-GB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37298" y="725178"/>
            <a:ext cx="3436490" cy="1717678"/>
          </a:xfrm>
          <a:prstGeom prst="rect">
            <a:avLst/>
          </a:prstGeom>
          <a:solidFill>
            <a:srgbClr val="FFFFCC"/>
          </a:solidFill>
          <a:ln>
            <a:solidFill>
              <a:srgbClr val="FF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451" y="630816"/>
            <a:ext cx="2930191" cy="181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15557" y="1170674"/>
            <a:ext cx="33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369374">
            <a:off x="5135327" y="1421047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</a:t>
            </a:r>
            <a:endParaRPr lang="fr-CH" sz="1400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523506" y="1331897"/>
            <a:ext cx="4251367" cy="5343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 rot="475451">
            <a:off x="4322996" y="1535719"/>
            <a:ext cx="232279" cy="78051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Oval 19"/>
          <p:cNvSpPr/>
          <p:nvPr/>
        </p:nvSpPr>
        <p:spPr>
          <a:xfrm rot="475451">
            <a:off x="3417592" y="1419485"/>
            <a:ext cx="232279" cy="78051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Oval 20"/>
          <p:cNvSpPr/>
          <p:nvPr/>
        </p:nvSpPr>
        <p:spPr>
          <a:xfrm rot="475451">
            <a:off x="5346755" y="1665442"/>
            <a:ext cx="232279" cy="78051"/>
          </a:xfrm>
          <a:prstGeom prst="ellipse">
            <a:avLst/>
          </a:prstGeom>
          <a:solidFill>
            <a:srgbClr val="000099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002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4769" y="977298"/>
            <a:ext cx="3959010" cy="4606055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1580613" y="215900"/>
            <a:ext cx="6618288" cy="3693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Pumping action of </a:t>
            </a:r>
            <a:r>
              <a:rPr lang="en-US" altLang="en-US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TiZrV</a:t>
            </a:r>
            <a:r>
              <a:rPr lang="en-US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NEG</a:t>
            </a:r>
            <a:r>
              <a:rPr lang="en-US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en-US" alt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35" y="1228725"/>
            <a:ext cx="3536961" cy="427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97530" y="1082010"/>
            <a:ext cx="41608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sticking probability 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the ratio between sticking and impinging molecules. It shows the pumping efficiency</a:t>
            </a:r>
          </a:p>
          <a:p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sticking probability increases when the NEG is activated (all measurements made at the same T, after thermal activation)</a:t>
            </a:r>
            <a:endParaRPr lang="en-GB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-177320" y="4205963"/>
            <a:ext cx="22653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Pumping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speed [l s</a:t>
            </a:r>
            <a:r>
              <a:rPr lang="fr-CH" sz="12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-1 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cm</a:t>
            </a:r>
            <a:r>
              <a:rPr lang="fr-CH" sz="12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]</a:t>
            </a:r>
            <a:endParaRPr lang="fr-CH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-153238" y="1997359"/>
            <a:ext cx="22653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Pumping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speed [l s</a:t>
            </a:r>
            <a:r>
              <a:rPr lang="fr-CH" sz="12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-1 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cm</a:t>
            </a:r>
            <a:r>
              <a:rPr lang="fr-CH" sz="12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-2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]</a:t>
            </a:r>
            <a:endParaRPr lang="fr-CH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>
            <a:off x="3256469" y="4143551"/>
            <a:ext cx="167148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Sticking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probability</a:t>
            </a:r>
            <a:endParaRPr lang="fr-CH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3270853" y="1803037"/>
            <a:ext cx="167148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Sticking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2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probability</a:t>
            </a:r>
            <a:endParaRPr lang="fr-CH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350" y="2866846"/>
            <a:ext cx="270779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228600" indent="-228600">
              <a:buAutoNum type="arabicPlain" startAt="100"/>
            </a:pP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150   200   250   300   350</a:t>
            </a:r>
          </a:p>
          <a:p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2h </a:t>
            </a:r>
            <a:r>
              <a:rPr lang="fr-CH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</a:t>
            </a:r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</a:t>
            </a:r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[C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]</a:t>
            </a:r>
            <a:endParaRPr lang="fr-CH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29188" y="5093742"/>
            <a:ext cx="2707793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228600" indent="-228600">
              <a:buAutoNum type="arabicPlain" startAt="100"/>
            </a:pP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150   200   250   300   350</a:t>
            </a:r>
          </a:p>
          <a:p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2h </a:t>
            </a:r>
            <a:r>
              <a:rPr lang="fr-CH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</a:t>
            </a:r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temperature</a:t>
            </a:r>
            <a:r>
              <a:rPr lang="fr-CH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[C</a:t>
            </a:r>
            <a:r>
              <a:rPr lang="fr-CH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]</a:t>
            </a:r>
            <a:endParaRPr lang="fr-CH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00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4213" y="6207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600" b="1">
                <a:latin typeface="Arial" charset="0"/>
                <a:cs typeface="Arial" charset="0"/>
              </a:rPr>
              <a:t>electron gun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30413" y="4807116"/>
            <a:ext cx="2062162" cy="1187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p</a:t>
            </a:r>
            <a:r>
              <a:rPr 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= I</a:t>
            </a:r>
            <a:r>
              <a:rPr 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s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 + </a:t>
            </a:r>
            <a:r>
              <a:rPr 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c</a:t>
            </a:r>
            <a:endParaRPr lang="en-US" sz="2400" baseline="-2500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 eaLnBrk="1" hangingPunct="1"/>
            <a:endParaRPr lang="en-US" sz="2400" dirty="0">
              <a:solidFill>
                <a:schemeClr val="tx2"/>
              </a:solidFill>
              <a:latin typeface="Symbol" pitchFamily="18" charset="2"/>
              <a:cs typeface="Arial" charset="0"/>
            </a:endParaRPr>
          </a:p>
          <a:p>
            <a:pPr algn="ctr" eaLnBrk="1" hangingPunct="1"/>
            <a:r>
              <a:rPr lang="en-US" sz="2400" dirty="0">
                <a:solidFill>
                  <a:schemeClr val="tx2"/>
                </a:solidFill>
                <a:latin typeface="Symbol" pitchFamily="18" charset="2"/>
                <a:cs typeface="Arial" charset="0"/>
              </a:rPr>
              <a:t>d 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= </a:t>
            </a:r>
            <a:r>
              <a:rPr 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c</a:t>
            </a:r>
            <a:r>
              <a:rPr 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/ (I</a:t>
            </a:r>
            <a:r>
              <a:rPr 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s 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+ </a:t>
            </a:r>
            <a:r>
              <a:rPr 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c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)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endParaRPr lang="el-GR" sz="2400" dirty="0">
              <a:latin typeface="Arial" charset="0"/>
              <a:cs typeface="Arial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30213" y="3403600"/>
            <a:ext cx="208915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latin typeface="Arial" charset="0"/>
                <a:cs typeface="Arial" charset="0"/>
              </a:rPr>
              <a:t>Sample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404938" y="3163888"/>
            <a:ext cx="360362" cy="2206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 flipV="1">
            <a:off x="1189038" y="3163888"/>
            <a:ext cx="214312" cy="2206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0638" y="963613"/>
            <a:ext cx="288925" cy="5048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CH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992188" y="2201863"/>
            <a:ext cx="3413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sz="1800" b="1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en-US" sz="1800" b="1" baseline="-25000">
                <a:solidFill>
                  <a:srgbClr val="FF0000"/>
                </a:solidFill>
                <a:latin typeface="Arial" charset="0"/>
                <a:cs typeface="Arial" charset="0"/>
              </a:rPr>
              <a:t>p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709738" y="2593975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0000FF"/>
                </a:solidFill>
                <a:latin typeface="Arial" charset="0"/>
                <a:cs typeface="Arial" charset="0"/>
              </a:rPr>
              <a:t>I</a:t>
            </a:r>
            <a:r>
              <a:rPr lang="en-US" b="1" baseline="-25000">
                <a:solidFill>
                  <a:srgbClr val="0000FF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1249363" y="4391025"/>
            <a:ext cx="360362" cy="358775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H="1">
            <a:off x="1398588" y="3684588"/>
            <a:ext cx="1587" cy="38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1412875" y="46990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1235075" y="49958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1281113" y="5059363"/>
            <a:ext cx="252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>
            <a:off x="1339850" y="51323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825500" y="4305300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b="1" baseline="-25000">
                <a:solidFill>
                  <a:schemeClr val="tx2"/>
                </a:solidFill>
                <a:latin typeface="Arial" charset="0"/>
                <a:cs typeface="Arial" charset="0"/>
              </a:rPr>
              <a:t>s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1412875" y="41973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1" name="Oval 25"/>
          <p:cNvSpPr>
            <a:spLocks noChangeArrowheads="1"/>
          </p:cNvSpPr>
          <p:nvPr/>
        </p:nvSpPr>
        <p:spPr bwMode="auto">
          <a:xfrm>
            <a:off x="2735263" y="2252663"/>
            <a:ext cx="360362" cy="358775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 rot="16200000">
            <a:off x="2121694" y="2334419"/>
            <a:ext cx="0" cy="201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3" name="Line 27"/>
          <p:cNvSpPr>
            <a:spLocks noChangeShapeType="1"/>
          </p:cNvSpPr>
          <p:nvPr/>
        </p:nvSpPr>
        <p:spPr bwMode="auto">
          <a:xfrm rot="16200000">
            <a:off x="3203576" y="2290762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 rot="16200000">
            <a:off x="3175793" y="2431257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5" name="Line 29"/>
          <p:cNvSpPr>
            <a:spLocks noChangeShapeType="1"/>
          </p:cNvSpPr>
          <p:nvPr/>
        </p:nvSpPr>
        <p:spPr bwMode="auto">
          <a:xfrm rot="16200000">
            <a:off x="3293269" y="2439194"/>
            <a:ext cx="252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 rot="16200000">
            <a:off x="3420268" y="2434432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2717800" y="2625725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0000FF"/>
                </a:solidFill>
                <a:latin typeface="Arial" charset="0"/>
                <a:cs typeface="Arial" charset="0"/>
              </a:rPr>
              <a:t>I</a:t>
            </a:r>
            <a:r>
              <a:rPr lang="en-US" b="1" baseline="-25000">
                <a:solidFill>
                  <a:srgbClr val="0000FF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rot="16200000">
            <a:off x="2534444" y="2196306"/>
            <a:ext cx="0" cy="477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>
            <a:off x="2232025" y="2089150"/>
            <a:ext cx="0" cy="595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0" name="Line 34"/>
          <p:cNvSpPr>
            <a:spLocks noChangeShapeType="1"/>
          </p:cNvSpPr>
          <p:nvPr/>
        </p:nvSpPr>
        <p:spPr bwMode="auto">
          <a:xfrm>
            <a:off x="2290763" y="2351088"/>
            <a:ext cx="0" cy="158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1" name="Line 35"/>
          <p:cNvSpPr>
            <a:spLocks noChangeShapeType="1"/>
          </p:cNvSpPr>
          <p:nvPr/>
        </p:nvSpPr>
        <p:spPr bwMode="auto">
          <a:xfrm>
            <a:off x="1144588" y="4179888"/>
            <a:ext cx="595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>
            <a:off x="1289050" y="4078288"/>
            <a:ext cx="231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pic>
        <p:nvPicPr>
          <p:cNvPr id="33" name="Picture 37" descr="IMG_18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720725"/>
            <a:ext cx="5113337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Line 38"/>
          <p:cNvSpPr>
            <a:spLocks noChangeShapeType="1"/>
          </p:cNvSpPr>
          <p:nvPr/>
        </p:nvSpPr>
        <p:spPr bwMode="auto">
          <a:xfrm flipV="1">
            <a:off x="7019925" y="3889375"/>
            <a:ext cx="360363" cy="9794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5" name="Line 39"/>
          <p:cNvSpPr>
            <a:spLocks noChangeShapeType="1"/>
          </p:cNvSpPr>
          <p:nvPr/>
        </p:nvSpPr>
        <p:spPr bwMode="auto">
          <a:xfrm flipV="1">
            <a:off x="5435600" y="2881313"/>
            <a:ext cx="649288" cy="19161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6" name="Text Box 40"/>
          <p:cNvSpPr txBox="1">
            <a:spLocks noChangeArrowheads="1"/>
          </p:cNvSpPr>
          <p:nvPr/>
        </p:nvSpPr>
        <p:spPr bwMode="auto">
          <a:xfrm>
            <a:off x="6443663" y="4741863"/>
            <a:ext cx="588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600" b="1">
                <a:latin typeface="Arial" charset="0"/>
                <a:cs typeface="Arial" charset="0"/>
              </a:rPr>
              <a:t>XPS</a:t>
            </a:r>
          </a:p>
        </p:txBody>
      </p:sp>
      <p:sp>
        <p:nvSpPr>
          <p:cNvPr id="37" name="Text Box 41"/>
          <p:cNvSpPr txBox="1">
            <a:spLocks noChangeArrowheads="1"/>
          </p:cNvSpPr>
          <p:nvPr/>
        </p:nvSpPr>
        <p:spPr bwMode="auto">
          <a:xfrm>
            <a:off x="4324350" y="4605338"/>
            <a:ext cx="1504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sz="1600" b="1">
                <a:latin typeface="Arial" charset="0"/>
                <a:cs typeface="Arial" charset="0"/>
              </a:rPr>
              <a:t>SEY </a:t>
            </a:r>
          </a:p>
          <a:p>
            <a:pPr algn="ctr" eaLnBrk="1" hangingPunct="1"/>
            <a:r>
              <a:rPr lang="en-US" sz="1600" b="1">
                <a:latin typeface="Arial" charset="0"/>
                <a:cs typeface="Arial" charset="0"/>
              </a:rPr>
              <a:t>measurement</a:t>
            </a:r>
          </a:p>
        </p:txBody>
      </p:sp>
      <p:sp>
        <p:nvSpPr>
          <p:cNvPr id="38" name="Text Box 43"/>
          <p:cNvSpPr txBox="1">
            <a:spLocks noChangeArrowheads="1"/>
          </p:cNvSpPr>
          <p:nvPr/>
        </p:nvSpPr>
        <p:spPr bwMode="auto">
          <a:xfrm>
            <a:off x="2476500" y="195263"/>
            <a:ext cx="283051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fr-CH"/>
              <a:t>Measurement of SEY</a:t>
            </a:r>
            <a:endParaRPr lang="en-US"/>
          </a:p>
        </p:txBody>
      </p:sp>
      <p:sp>
        <p:nvSpPr>
          <p:cNvPr id="39" name="Freeform 44"/>
          <p:cNvSpPr>
            <a:spLocks/>
          </p:cNvSpPr>
          <p:nvPr/>
        </p:nvSpPr>
        <p:spPr bwMode="auto">
          <a:xfrm>
            <a:off x="790575" y="1628775"/>
            <a:ext cx="1247775" cy="1657350"/>
          </a:xfrm>
          <a:custGeom>
            <a:avLst/>
            <a:gdLst>
              <a:gd name="T0" fmla="*/ 2147483647 w 786"/>
              <a:gd name="T1" fmla="*/ 2147483647 h 1044"/>
              <a:gd name="T2" fmla="*/ 0 w 786"/>
              <a:gd name="T3" fmla="*/ 2147483647 h 1044"/>
              <a:gd name="T4" fmla="*/ 0 w 786"/>
              <a:gd name="T5" fmla="*/ 0 h 1044"/>
              <a:gd name="T6" fmla="*/ 2147483647 w 786"/>
              <a:gd name="T7" fmla="*/ 0 h 1044"/>
              <a:gd name="T8" fmla="*/ 2147483647 w 786"/>
              <a:gd name="T9" fmla="*/ 2147483647 h 1044"/>
              <a:gd name="T10" fmla="*/ 2147483647 w 786"/>
              <a:gd name="T11" fmla="*/ 2147483647 h 10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6" h="1044">
                <a:moveTo>
                  <a:pt x="276" y="1038"/>
                </a:moveTo>
                <a:lnTo>
                  <a:pt x="0" y="1038"/>
                </a:lnTo>
                <a:lnTo>
                  <a:pt x="0" y="0"/>
                </a:lnTo>
                <a:lnTo>
                  <a:pt x="786" y="0"/>
                </a:lnTo>
                <a:lnTo>
                  <a:pt x="780" y="1044"/>
                </a:lnTo>
                <a:lnTo>
                  <a:pt x="522" y="10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0" name="Line 24"/>
          <p:cNvSpPr>
            <a:spLocks noChangeShapeType="1"/>
          </p:cNvSpPr>
          <p:nvPr/>
        </p:nvSpPr>
        <p:spPr bwMode="auto">
          <a:xfrm flipH="1">
            <a:off x="1404938" y="1501775"/>
            <a:ext cx="15875" cy="17668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 flipV="1">
            <a:off x="1404938" y="2209800"/>
            <a:ext cx="144462" cy="11557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2" name="TextBox 41"/>
          <p:cNvSpPr txBox="1"/>
          <p:nvPr/>
        </p:nvSpPr>
        <p:spPr>
          <a:xfrm>
            <a:off x="8048828" y="6220136"/>
            <a:ext cx="109517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bg1"/>
                </a:solidFill>
              </a:rPr>
              <a:t>Coatings</a:t>
            </a:r>
            <a:endParaRPr lang="fr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3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1436688" y="703263"/>
          <a:ext cx="6677025" cy="3938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" name="Chart" r:id="rId3" imgW="8410683" imgH="4686361" progId="Excel.Chart.8">
                  <p:embed/>
                </p:oleObj>
              </mc:Choice>
              <mc:Fallback>
                <p:oleObj name="Chart" r:id="rId3" imgW="8410683" imgH="4686361" progId="Excel.Char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6688" y="703263"/>
                        <a:ext cx="6677025" cy="3938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982788" y="233363"/>
            <a:ext cx="4141787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/>
              <a:t>XPS: comparison with graphite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3513" y="4791529"/>
            <a:ext cx="872648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5365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defTabSz="5365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defTabSz="5365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defTabSz="5365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defTabSz="536575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defTabSz="5365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defTabSz="5365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defTabSz="5365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defTabSz="536575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/>
              <a:t>The C1s peak is wider than that of freshly cleaved graphite: due to the 	</a:t>
            </a:r>
            <a:r>
              <a:rPr lang="en-US" sz="1800" b="1" dirty="0"/>
              <a:t>oxygen</a:t>
            </a:r>
            <a:r>
              <a:rPr lang="en-US" sz="1800" dirty="0"/>
              <a:t> on the surface (8-10% typical) and chemical shift of C-O 	bonds  or due to the more </a:t>
            </a:r>
            <a:r>
              <a:rPr lang="en-US" sz="1800" b="1" dirty="0"/>
              <a:t>disordered</a:t>
            </a:r>
            <a:r>
              <a:rPr lang="en-US" sz="1800" dirty="0"/>
              <a:t> structure and different C-C 	bond species? </a:t>
            </a:r>
          </a:p>
          <a:p>
            <a:pPr eaLnBrk="1" hangingPunct="1"/>
            <a:endParaRPr lang="en-US" sz="1800" dirty="0"/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>
            <a:off x="2976563" y="2211388"/>
            <a:ext cx="1366837" cy="696912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2038350" y="1851025"/>
            <a:ext cx="1203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3333CC"/>
                </a:solidFill>
              </a:rPr>
              <a:t>a-C(Ne)</a:t>
            </a:r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 flipH="1" flipV="1">
            <a:off x="2916238" y="3308350"/>
            <a:ext cx="1536700" cy="730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1968500" y="2549525"/>
            <a:ext cx="127793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FF3300"/>
                </a:solidFill>
              </a:rPr>
              <a:t>HOPG </a:t>
            </a:r>
          </a:p>
          <a:p>
            <a:pPr eaLnBrk="1" hangingPunct="1"/>
            <a:r>
              <a:rPr lang="en-US">
                <a:solidFill>
                  <a:srgbClr val="FF3300"/>
                </a:solidFill>
              </a:rPr>
              <a:t>cleaved in air</a:t>
            </a:r>
          </a:p>
        </p:txBody>
      </p:sp>
      <p:sp>
        <p:nvSpPr>
          <p:cNvPr id="13" name="Rectangle 24"/>
          <p:cNvSpPr>
            <a:spLocks noChangeArrowheads="1"/>
          </p:cNvSpPr>
          <p:nvPr/>
        </p:nvSpPr>
        <p:spPr bwMode="auto">
          <a:xfrm>
            <a:off x="5233988" y="1058863"/>
            <a:ext cx="1931987" cy="9286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Text Box 27"/>
          <p:cNvSpPr txBox="1">
            <a:spLocks noChangeArrowheads="1"/>
          </p:cNvSpPr>
          <p:nvPr/>
        </p:nvSpPr>
        <p:spPr bwMode="auto">
          <a:xfrm>
            <a:off x="1971675" y="1066800"/>
            <a:ext cx="6556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/>
              <a:t>C1s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48828" y="6220136"/>
            <a:ext cx="109517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bg1"/>
                </a:solidFill>
              </a:rPr>
              <a:t>Coatings</a:t>
            </a:r>
            <a:endParaRPr lang="fr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97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890515" y="266762"/>
            <a:ext cx="3065070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Structure from </a:t>
            </a:r>
            <a:r>
              <a:rPr lang="en-US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Raman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84021" y="1352550"/>
            <a:ext cx="438943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Based on the ratios of D/G peaks</a:t>
            </a:r>
          </a:p>
          <a:p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and G position:</a:t>
            </a:r>
          </a:p>
          <a:p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è"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the coatings are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the region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  of high </a:t>
            </a:r>
            <a:r>
              <a:rPr lang="en-US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sp</a:t>
            </a:r>
            <a:r>
              <a:rPr lang="en-US" b="1" baseline="30000" dirty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content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Graphite like/amorphous coating</a:t>
            </a:r>
          </a:p>
          <a:p>
            <a:pPr>
              <a:buFont typeface="Wingdings" pitchFamily="2" charset="2"/>
              <a:buNone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None/>
            </a:pPr>
            <a:endParaRPr lang="en-US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None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..but, no clear correlation between SEY and the detailed position in the diagram (possibly because several effects are in competition)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None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None/>
            </a:pPr>
            <a:endParaRPr lang="en-US" dirty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0609" y="1400175"/>
            <a:ext cx="4402137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481088" y="3595312"/>
            <a:ext cx="941160" cy="1063182"/>
          </a:xfrm>
          <a:prstGeom prst="rect">
            <a:avLst/>
          </a:prstGeom>
          <a:solidFill>
            <a:srgbClr val="00FFFF">
              <a:alpha val="41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6509379" y="1942918"/>
            <a:ext cx="897779" cy="808539"/>
          </a:xfrm>
          <a:prstGeom prst="rect">
            <a:avLst/>
          </a:prstGeom>
          <a:solidFill>
            <a:srgbClr val="FF0066">
              <a:alpha val="35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346496" y="6367463"/>
            <a:ext cx="20719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 err="1"/>
              <a:t>A.Ferrari</a:t>
            </a:r>
            <a:r>
              <a:rPr lang="en-US" sz="1400" dirty="0"/>
              <a:t> et al PRB65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38" y="14287"/>
            <a:ext cx="881062" cy="87974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6195164" y="5087305"/>
            <a:ext cx="355943" cy="319487"/>
            <a:chOff x="5706418" y="5087305"/>
            <a:chExt cx="355943" cy="319487"/>
          </a:xfrm>
        </p:grpSpPr>
        <p:sp>
          <p:nvSpPr>
            <p:cNvPr id="14" name="Freeform 30"/>
            <p:cNvSpPr>
              <a:spLocks/>
            </p:cNvSpPr>
            <p:nvPr/>
          </p:nvSpPr>
          <p:spPr bwMode="auto">
            <a:xfrm>
              <a:off x="5706418" y="5164531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5858818" y="5252341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30"/>
            <p:cNvSpPr>
              <a:spLocks/>
            </p:cNvSpPr>
            <p:nvPr/>
          </p:nvSpPr>
          <p:spPr bwMode="auto">
            <a:xfrm>
              <a:off x="5858818" y="5087305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Freeform 30"/>
          <p:cNvSpPr>
            <a:spLocks/>
          </p:cNvSpPr>
          <p:nvPr/>
        </p:nvSpPr>
        <p:spPr bwMode="auto">
          <a:xfrm>
            <a:off x="7170519" y="3947383"/>
            <a:ext cx="203543" cy="154451"/>
          </a:xfrm>
          <a:custGeom>
            <a:avLst/>
            <a:gdLst/>
            <a:ahLst/>
            <a:cxnLst>
              <a:cxn ang="0">
                <a:pos x="0" y="444"/>
              </a:cxn>
              <a:cxn ang="0">
                <a:pos x="180" y="0"/>
              </a:cxn>
              <a:cxn ang="0">
                <a:pos x="708" y="0"/>
              </a:cxn>
              <a:cxn ang="0">
                <a:pos x="936" y="456"/>
              </a:cxn>
              <a:cxn ang="0">
                <a:pos x="732" y="876"/>
              </a:cxn>
              <a:cxn ang="0">
                <a:pos x="204" y="864"/>
              </a:cxn>
              <a:cxn ang="0">
                <a:pos x="0" y="444"/>
              </a:cxn>
            </a:cxnLst>
            <a:rect l="0" t="0" r="r" b="b"/>
            <a:pathLst>
              <a:path w="936" h="876">
                <a:moveTo>
                  <a:pt x="0" y="444"/>
                </a:moveTo>
                <a:lnTo>
                  <a:pt x="180" y="0"/>
                </a:lnTo>
                <a:lnTo>
                  <a:pt x="708" y="0"/>
                </a:lnTo>
                <a:lnTo>
                  <a:pt x="936" y="456"/>
                </a:lnTo>
                <a:lnTo>
                  <a:pt x="732" y="876"/>
                </a:lnTo>
                <a:lnTo>
                  <a:pt x="204" y="864"/>
                </a:lnTo>
                <a:lnTo>
                  <a:pt x="0" y="444"/>
                </a:lnTo>
                <a:close/>
              </a:path>
            </a:pathLst>
          </a:custGeom>
          <a:noFill/>
          <a:ln w="1905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Freeform 30"/>
          <p:cNvSpPr>
            <a:spLocks/>
          </p:cNvSpPr>
          <p:nvPr/>
        </p:nvSpPr>
        <p:spPr bwMode="auto">
          <a:xfrm>
            <a:off x="7322919" y="3870157"/>
            <a:ext cx="203543" cy="154451"/>
          </a:xfrm>
          <a:custGeom>
            <a:avLst/>
            <a:gdLst/>
            <a:ahLst/>
            <a:cxnLst>
              <a:cxn ang="0">
                <a:pos x="0" y="444"/>
              </a:cxn>
              <a:cxn ang="0">
                <a:pos x="180" y="0"/>
              </a:cxn>
              <a:cxn ang="0">
                <a:pos x="708" y="0"/>
              </a:cxn>
              <a:cxn ang="0">
                <a:pos x="936" y="456"/>
              </a:cxn>
              <a:cxn ang="0">
                <a:pos x="732" y="876"/>
              </a:cxn>
              <a:cxn ang="0">
                <a:pos x="204" y="864"/>
              </a:cxn>
              <a:cxn ang="0">
                <a:pos x="0" y="444"/>
              </a:cxn>
            </a:cxnLst>
            <a:rect l="0" t="0" r="r" b="b"/>
            <a:pathLst>
              <a:path w="936" h="876">
                <a:moveTo>
                  <a:pt x="0" y="444"/>
                </a:moveTo>
                <a:lnTo>
                  <a:pt x="180" y="0"/>
                </a:lnTo>
                <a:lnTo>
                  <a:pt x="708" y="0"/>
                </a:lnTo>
                <a:lnTo>
                  <a:pt x="936" y="456"/>
                </a:lnTo>
                <a:lnTo>
                  <a:pt x="732" y="876"/>
                </a:lnTo>
                <a:lnTo>
                  <a:pt x="204" y="864"/>
                </a:lnTo>
                <a:lnTo>
                  <a:pt x="0" y="444"/>
                </a:lnTo>
                <a:close/>
              </a:path>
            </a:pathLst>
          </a:custGeom>
          <a:noFill/>
          <a:ln w="1905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7319690" y="4027402"/>
            <a:ext cx="214065" cy="158567"/>
          </a:xfrm>
          <a:custGeom>
            <a:avLst/>
            <a:gdLst>
              <a:gd name="connsiteX0" fmla="*/ 52855 w 214065"/>
              <a:gd name="connsiteY0" fmla="*/ 158567 h 158567"/>
              <a:gd name="connsiteX1" fmla="*/ 0 w 214065"/>
              <a:gd name="connsiteY1" fmla="*/ 79283 h 158567"/>
              <a:gd name="connsiteX2" fmla="*/ 55498 w 214065"/>
              <a:gd name="connsiteY2" fmla="*/ 0 h 158567"/>
              <a:gd name="connsiteX3" fmla="*/ 163852 w 214065"/>
              <a:gd name="connsiteY3" fmla="*/ 7928 h 158567"/>
              <a:gd name="connsiteX4" fmla="*/ 214065 w 214065"/>
              <a:gd name="connsiteY4" fmla="*/ 87212 h 158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065" h="158567">
                <a:moveTo>
                  <a:pt x="52855" y="158567"/>
                </a:moveTo>
                <a:lnTo>
                  <a:pt x="0" y="79283"/>
                </a:lnTo>
                <a:lnTo>
                  <a:pt x="55498" y="0"/>
                </a:lnTo>
                <a:lnTo>
                  <a:pt x="163852" y="7928"/>
                </a:lnTo>
                <a:lnTo>
                  <a:pt x="214065" y="87212"/>
                </a:ln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Freeform 19"/>
          <p:cNvSpPr/>
          <p:nvPr/>
        </p:nvSpPr>
        <p:spPr>
          <a:xfrm>
            <a:off x="7554096" y="4814123"/>
            <a:ext cx="370911" cy="92728"/>
          </a:xfrm>
          <a:custGeom>
            <a:avLst/>
            <a:gdLst>
              <a:gd name="connsiteX0" fmla="*/ 0 w 370911"/>
              <a:gd name="connsiteY0" fmla="*/ 5151 h 92728"/>
              <a:gd name="connsiteX1" fmla="*/ 46364 w 370911"/>
              <a:gd name="connsiteY1" fmla="*/ 82425 h 92728"/>
              <a:gd name="connsiteX2" fmla="*/ 172577 w 370911"/>
              <a:gd name="connsiteY2" fmla="*/ 79849 h 92728"/>
              <a:gd name="connsiteX3" fmla="*/ 203486 w 370911"/>
              <a:gd name="connsiteY3" fmla="*/ 0 h 92728"/>
              <a:gd name="connsiteX4" fmla="*/ 319396 w 370911"/>
              <a:gd name="connsiteY4" fmla="*/ 2576 h 92728"/>
              <a:gd name="connsiteX5" fmla="*/ 370911 w 370911"/>
              <a:gd name="connsiteY5" fmla="*/ 92728 h 92728"/>
              <a:gd name="connsiteX6" fmla="*/ 370911 w 370911"/>
              <a:gd name="connsiteY6" fmla="*/ 92728 h 92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0911" h="92728">
                <a:moveTo>
                  <a:pt x="0" y="5151"/>
                </a:moveTo>
                <a:lnTo>
                  <a:pt x="46364" y="82425"/>
                </a:lnTo>
                <a:lnTo>
                  <a:pt x="172577" y="79849"/>
                </a:lnTo>
                <a:lnTo>
                  <a:pt x="203486" y="0"/>
                </a:lnTo>
                <a:lnTo>
                  <a:pt x="319396" y="2576"/>
                </a:lnTo>
                <a:lnTo>
                  <a:pt x="370911" y="92728"/>
                </a:lnTo>
                <a:lnTo>
                  <a:pt x="370911" y="92728"/>
                </a:ln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1" name="Group 20"/>
          <p:cNvGrpSpPr/>
          <p:nvPr/>
        </p:nvGrpSpPr>
        <p:grpSpPr>
          <a:xfrm>
            <a:off x="5886554" y="5074669"/>
            <a:ext cx="355943" cy="319487"/>
            <a:chOff x="5706418" y="5087305"/>
            <a:chExt cx="355943" cy="319487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706418" y="5164531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5858818" y="5252341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5858818" y="5087305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52404" y="4845044"/>
            <a:ext cx="355943" cy="319487"/>
            <a:chOff x="5706418" y="5087305"/>
            <a:chExt cx="355943" cy="319487"/>
          </a:xfrm>
        </p:grpSpPr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5706418" y="5164531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5858818" y="5252341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5858818" y="5087305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62026" y="3656769"/>
            <a:ext cx="355943" cy="319487"/>
            <a:chOff x="5706418" y="5087305"/>
            <a:chExt cx="355943" cy="319487"/>
          </a:xfrm>
        </p:grpSpPr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5706418" y="5164531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858818" y="5252341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5858818" y="5087305"/>
              <a:ext cx="203543" cy="154451"/>
            </a:xfrm>
            <a:custGeom>
              <a:avLst/>
              <a:gdLst/>
              <a:ahLst/>
              <a:cxnLst>
                <a:cxn ang="0">
                  <a:pos x="0" y="444"/>
                </a:cxn>
                <a:cxn ang="0">
                  <a:pos x="180" y="0"/>
                </a:cxn>
                <a:cxn ang="0">
                  <a:pos x="708" y="0"/>
                </a:cxn>
                <a:cxn ang="0">
                  <a:pos x="936" y="456"/>
                </a:cxn>
                <a:cxn ang="0">
                  <a:pos x="732" y="876"/>
                </a:cxn>
                <a:cxn ang="0">
                  <a:pos x="204" y="864"/>
                </a:cxn>
                <a:cxn ang="0">
                  <a:pos x="0" y="444"/>
                </a:cxn>
              </a:cxnLst>
              <a:rect l="0" t="0" r="r" b="b"/>
              <a:pathLst>
                <a:path w="936" h="876">
                  <a:moveTo>
                    <a:pt x="0" y="444"/>
                  </a:moveTo>
                  <a:lnTo>
                    <a:pt x="180" y="0"/>
                  </a:lnTo>
                  <a:lnTo>
                    <a:pt x="708" y="0"/>
                  </a:lnTo>
                  <a:lnTo>
                    <a:pt x="936" y="456"/>
                  </a:lnTo>
                  <a:lnTo>
                    <a:pt x="732" y="876"/>
                  </a:lnTo>
                  <a:lnTo>
                    <a:pt x="204" y="864"/>
                  </a:lnTo>
                  <a:lnTo>
                    <a:pt x="0" y="444"/>
                  </a:lnTo>
                  <a:close/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" name="Freeform 32"/>
          <p:cNvSpPr/>
          <p:nvPr/>
        </p:nvSpPr>
        <p:spPr>
          <a:xfrm>
            <a:off x="6303656" y="4092598"/>
            <a:ext cx="559557" cy="681518"/>
          </a:xfrm>
          <a:custGeom>
            <a:avLst/>
            <a:gdLst>
              <a:gd name="connsiteX0" fmla="*/ 0 w 1910686"/>
              <a:gd name="connsiteY0" fmla="*/ 914400 h 984047"/>
              <a:gd name="connsiteX1" fmla="*/ 122830 w 1910686"/>
              <a:gd name="connsiteY1" fmla="*/ 900752 h 984047"/>
              <a:gd name="connsiteX2" fmla="*/ 218364 w 1910686"/>
              <a:gd name="connsiteY2" fmla="*/ 832514 h 984047"/>
              <a:gd name="connsiteX3" fmla="*/ 259307 w 1910686"/>
              <a:gd name="connsiteY3" fmla="*/ 805218 h 984047"/>
              <a:gd name="connsiteX4" fmla="*/ 286603 w 1910686"/>
              <a:gd name="connsiteY4" fmla="*/ 723332 h 984047"/>
              <a:gd name="connsiteX5" fmla="*/ 341194 w 1910686"/>
              <a:gd name="connsiteY5" fmla="*/ 641445 h 984047"/>
              <a:gd name="connsiteX6" fmla="*/ 368489 w 1910686"/>
              <a:gd name="connsiteY6" fmla="*/ 600502 h 984047"/>
              <a:gd name="connsiteX7" fmla="*/ 382137 w 1910686"/>
              <a:gd name="connsiteY7" fmla="*/ 559558 h 984047"/>
              <a:gd name="connsiteX8" fmla="*/ 409433 w 1910686"/>
              <a:gd name="connsiteY8" fmla="*/ 518615 h 984047"/>
              <a:gd name="connsiteX9" fmla="*/ 491319 w 1910686"/>
              <a:gd name="connsiteY9" fmla="*/ 477672 h 984047"/>
              <a:gd name="connsiteX10" fmla="*/ 586853 w 1910686"/>
              <a:gd name="connsiteY10" fmla="*/ 491320 h 984047"/>
              <a:gd name="connsiteX11" fmla="*/ 641444 w 1910686"/>
              <a:gd name="connsiteY11" fmla="*/ 573206 h 984047"/>
              <a:gd name="connsiteX12" fmla="*/ 668740 w 1910686"/>
              <a:gd name="connsiteY12" fmla="*/ 614149 h 984047"/>
              <a:gd name="connsiteX13" fmla="*/ 696036 w 1910686"/>
              <a:gd name="connsiteY13" fmla="*/ 655093 h 984047"/>
              <a:gd name="connsiteX14" fmla="*/ 736979 w 1910686"/>
              <a:gd name="connsiteY14" fmla="*/ 668740 h 984047"/>
              <a:gd name="connsiteX15" fmla="*/ 764274 w 1910686"/>
              <a:gd name="connsiteY15" fmla="*/ 709684 h 984047"/>
              <a:gd name="connsiteX16" fmla="*/ 900752 w 1910686"/>
              <a:gd name="connsiteY16" fmla="*/ 709684 h 984047"/>
              <a:gd name="connsiteX17" fmla="*/ 941695 w 1910686"/>
              <a:gd name="connsiteY17" fmla="*/ 682388 h 984047"/>
              <a:gd name="connsiteX18" fmla="*/ 968991 w 1910686"/>
              <a:gd name="connsiteY18" fmla="*/ 600502 h 984047"/>
              <a:gd name="connsiteX19" fmla="*/ 982639 w 1910686"/>
              <a:gd name="connsiteY19" fmla="*/ 559558 h 984047"/>
              <a:gd name="connsiteX20" fmla="*/ 1023582 w 1910686"/>
              <a:gd name="connsiteY20" fmla="*/ 518615 h 984047"/>
              <a:gd name="connsiteX21" fmla="*/ 1050877 w 1910686"/>
              <a:gd name="connsiteY21" fmla="*/ 477672 h 984047"/>
              <a:gd name="connsiteX22" fmla="*/ 1064525 w 1910686"/>
              <a:gd name="connsiteY22" fmla="*/ 436729 h 984047"/>
              <a:gd name="connsiteX23" fmla="*/ 1091821 w 1910686"/>
              <a:gd name="connsiteY23" fmla="*/ 300251 h 984047"/>
              <a:gd name="connsiteX24" fmla="*/ 1119116 w 1910686"/>
              <a:gd name="connsiteY24" fmla="*/ 218364 h 984047"/>
              <a:gd name="connsiteX25" fmla="*/ 1132764 w 1910686"/>
              <a:gd name="connsiteY25" fmla="*/ 177421 h 984047"/>
              <a:gd name="connsiteX26" fmla="*/ 1160059 w 1910686"/>
              <a:gd name="connsiteY26" fmla="*/ 68239 h 984047"/>
              <a:gd name="connsiteX27" fmla="*/ 1173707 w 1910686"/>
              <a:gd name="connsiteY27" fmla="*/ 27296 h 984047"/>
              <a:gd name="connsiteX28" fmla="*/ 1214650 w 1910686"/>
              <a:gd name="connsiteY28" fmla="*/ 0 h 984047"/>
              <a:gd name="connsiteX29" fmla="*/ 1323833 w 1910686"/>
              <a:gd name="connsiteY29" fmla="*/ 13648 h 984047"/>
              <a:gd name="connsiteX30" fmla="*/ 1364776 w 1910686"/>
              <a:gd name="connsiteY30" fmla="*/ 95535 h 984047"/>
              <a:gd name="connsiteX31" fmla="*/ 1433015 w 1910686"/>
              <a:gd name="connsiteY31" fmla="*/ 218364 h 984047"/>
              <a:gd name="connsiteX32" fmla="*/ 1446662 w 1910686"/>
              <a:gd name="connsiteY32" fmla="*/ 382137 h 984047"/>
              <a:gd name="connsiteX33" fmla="*/ 1501253 w 1910686"/>
              <a:gd name="connsiteY33" fmla="*/ 573206 h 984047"/>
              <a:gd name="connsiteX34" fmla="*/ 1528549 w 1910686"/>
              <a:gd name="connsiteY34" fmla="*/ 668740 h 984047"/>
              <a:gd name="connsiteX35" fmla="*/ 1555844 w 1910686"/>
              <a:gd name="connsiteY35" fmla="*/ 805218 h 984047"/>
              <a:gd name="connsiteX36" fmla="*/ 1583140 w 1910686"/>
              <a:gd name="connsiteY36" fmla="*/ 846161 h 984047"/>
              <a:gd name="connsiteX37" fmla="*/ 1596788 w 1910686"/>
              <a:gd name="connsiteY37" fmla="*/ 887105 h 984047"/>
              <a:gd name="connsiteX38" fmla="*/ 1719618 w 1910686"/>
              <a:gd name="connsiteY38" fmla="*/ 955343 h 984047"/>
              <a:gd name="connsiteX39" fmla="*/ 1774209 w 1910686"/>
              <a:gd name="connsiteY39" fmla="*/ 968991 h 984047"/>
              <a:gd name="connsiteX40" fmla="*/ 1815152 w 1910686"/>
              <a:gd name="connsiteY40" fmla="*/ 982639 h 984047"/>
              <a:gd name="connsiteX41" fmla="*/ 1910686 w 1910686"/>
              <a:gd name="connsiteY41" fmla="*/ 982639 h 984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910686" h="984047">
                <a:moveTo>
                  <a:pt x="0" y="914400"/>
                </a:moveTo>
                <a:cubicBezTo>
                  <a:pt x="40943" y="909851"/>
                  <a:pt x="82690" y="910015"/>
                  <a:pt x="122830" y="900752"/>
                </a:cubicBezTo>
                <a:cubicBezTo>
                  <a:pt x="178711" y="887856"/>
                  <a:pt x="178188" y="865994"/>
                  <a:pt x="218364" y="832514"/>
                </a:cubicBezTo>
                <a:cubicBezTo>
                  <a:pt x="230965" y="822013"/>
                  <a:pt x="245659" y="814317"/>
                  <a:pt x="259307" y="805218"/>
                </a:cubicBezTo>
                <a:cubicBezTo>
                  <a:pt x="268406" y="777923"/>
                  <a:pt x="270643" y="747272"/>
                  <a:pt x="286603" y="723332"/>
                </a:cubicBezTo>
                <a:lnTo>
                  <a:pt x="341194" y="641445"/>
                </a:lnTo>
                <a:cubicBezTo>
                  <a:pt x="350292" y="627797"/>
                  <a:pt x="363302" y="616063"/>
                  <a:pt x="368489" y="600502"/>
                </a:cubicBezTo>
                <a:cubicBezTo>
                  <a:pt x="373038" y="586854"/>
                  <a:pt x="375703" y="572425"/>
                  <a:pt x="382137" y="559558"/>
                </a:cubicBezTo>
                <a:cubicBezTo>
                  <a:pt x="389473" y="544887"/>
                  <a:pt x="397835" y="530213"/>
                  <a:pt x="409433" y="518615"/>
                </a:cubicBezTo>
                <a:cubicBezTo>
                  <a:pt x="435889" y="492159"/>
                  <a:pt x="458020" y="488772"/>
                  <a:pt x="491319" y="477672"/>
                </a:cubicBezTo>
                <a:cubicBezTo>
                  <a:pt x="523164" y="482221"/>
                  <a:pt x="559714" y="474050"/>
                  <a:pt x="586853" y="491320"/>
                </a:cubicBezTo>
                <a:cubicBezTo>
                  <a:pt x="614529" y="508932"/>
                  <a:pt x="623247" y="545911"/>
                  <a:pt x="641444" y="573206"/>
                </a:cubicBezTo>
                <a:lnTo>
                  <a:pt x="668740" y="614149"/>
                </a:lnTo>
                <a:cubicBezTo>
                  <a:pt x="677839" y="627797"/>
                  <a:pt x="680475" y="649906"/>
                  <a:pt x="696036" y="655093"/>
                </a:cubicBezTo>
                <a:lnTo>
                  <a:pt x="736979" y="668740"/>
                </a:lnTo>
                <a:cubicBezTo>
                  <a:pt x="746077" y="682388"/>
                  <a:pt x="750033" y="701546"/>
                  <a:pt x="764274" y="709684"/>
                </a:cubicBezTo>
                <a:cubicBezTo>
                  <a:pt x="811451" y="736643"/>
                  <a:pt x="853575" y="719120"/>
                  <a:pt x="900752" y="709684"/>
                </a:cubicBezTo>
                <a:cubicBezTo>
                  <a:pt x="914400" y="700585"/>
                  <a:pt x="933002" y="696297"/>
                  <a:pt x="941695" y="682388"/>
                </a:cubicBezTo>
                <a:cubicBezTo>
                  <a:pt x="956944" y="657990"/>
                  <a:pt x="959892" y="627797"/>
                  <a:pt x="968991" y="600502"/>
                </a:cubicBezTo>
                <a:cubicBezTo>
                  <a:pt x="973540" y="586854"/>
                  <a:pt x="972466" y="569731"/>
                  <a:pt x="982639" y="559558"/>
                </a:cubicBezTo>
                <a:cubicBezTo>
                  <a:pt x="996287" y="545910"/>
                  <a:pt x="1011226" y="533442"/>
                  <a:pt x="1023582" y="518615"/>
                </a:cubicBezTo>
                <a:cubicBezTo>
                  <a:pt x="1034083" y="506014"/>
                  <a:pt x="1043542" y="492343"/>
                  <a:pt x="1050877" y="477672"/>
                </a:cubicBezTo>
                <a:cubicBezTo>
                  <a:pt x="1057311" y="464805"/>
                  <a:pt x="1061290" y="450747"/>
                  <a:pt x="1064525" y="436729"/>
                </a:cubicBezTo>
                <a:cubicBezTo>
                  <a:pt x="1074957" y="391523"/>
                  <a:pt x="1077150" y="344264"/>
                  <a:pt x="1091821" y="300251"/>
                </a:cubicBezTo>
                <a:lnTo>
                  <a:pt x="1119116" y="218364"/>
                </a:lnTo>
                <a:cubicBezTo>
                  <a:pt x="1123665" y="204716"/>
                  <a:pt x="1129275" y="191377"/>
                  <a:pt x="1132764" y="177421"/>
                </a:cubicBezTo>
                <a:cubicBezTo>
                  <a:pt x="1141862" y="141027"/>
                  <a:pt x="1148196" y="103828"/>
                  <a:pt x="1160059" y="68239"/>
                </a:cubicBezTo>
                <a:cubicBezTo>
                  <a:pt x="1164608" y="54591"/>
                  <a:pt x="1164720" y="38530"/>
                  <a:pt x="1173707" y="27296"/>
                </a:cubicBezTo>
                <a:cubicBezTo>
                  <a:pt x="1183954" y="14488"/>
                  <a:pt x="1201002" y="9099"/>
                  <a:pt x="1214650" y="0"/>
                </a:cubicBezTo>
                <a:cubicBezTo>
                  <a:pt x="1251044" y="4549"/>
                  <a:pt x="1289779" y="26"/>
                  <a:pt x="1323833" y="13648"/>
                </a:cubicBezTo>
                <a:cubicBezTo>
                  <a:pt x="1349798" y="24034"/>
                  <a:pt x="1354107" y="76330"/>
                  <a:pt x="1364776" y="95535"/>
                </a:cubicBezTo>
                <a:cubicBezTo>
                  <a:pt x="1442991" y="236322"/>
                  <a:pt x="1402133" y="125719"/>
                  <a:pt x="1433015" y="218364"/>
                </a:cubicBezTo>
                <a:cubicBezTo>
                  <a:pt x="1437564" y="272955"/>
                  <a:pt x="1438536" y="327963"/>
                  <a:pt x="1446662" y="382137"/>
                </a:cubicBezTo>
                <a:cubicBezTo>
                  <a:pt x="1465806" y="509762"/>
                  <a:pt x="1473699" y="462994"/>
                  <a:pt x="1501253" y="573206"/>
                </a:cubicBezTo>
                <a:cubicBezTo>
                  <a:pt x="1518390" y="641753"/>
                  <a:pt x="1508969" y="610003"/>
                  <a:pt x="1528549" y="668740"/>
                </a:cubicBezTo>
                <a:cubicBezTo>
                  <a:pt x="1531627" y="687206"/>
                  <a:pt x="1544741" y="779311"/>
                  <a:pt x="1555844" y="805218"/>
                </a:cubicBezTo>
                <a:cubicBezTo>
                  <a:pt x="1562305" y="820294"/>
                  <a:pt x="1574041" y="832513"/>
                  <a:pt x="1583140" y="846161"/>
                </a:cubicBezTo>
                <a:cubicBezTo>
                  <a:pt x="1587689" y="859809"/>
                  <a:pt x="1586615" y="876932"/>
                  <a:pt x="1596788" y="887105"/>
                </a:cubicBezTo>
                <a:cubicBezTo>
                  <a:pt x="1635893" y="926211"/>
                  <a:pt x="1671562" y="941613"/>
                  <a:pt x="1719618" y="955343"/>
                </a:cubicBezTo>
                <a:cubicBezTo>
                  <a:pt x="1737653" y="960496"/>
                  <a:pt x="1756174" y="963838"/>
                  <a:pt x="1774209" y="968991"/>
                </a:cubicBezTo>
                <a:cubicBezTo>
                  <a:pt x="1788041" y="972943"/>
                  <a:pt x="1800837" y="981208"/>
                  <a:pt x="1815152" y="982639"/>
                </a:cubicBezTo>
                <a:cubicBezTo>
                  <a:pt x="1846839" y="985808"/>
                  <a:pt x="1878841" y="982639"/>
                  <a:pt x="1910686" y="982639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4" name="Freeform 33"/>
          <p:cNvSpPr/>
          <p:nvPr/>
        </p:nvSpPr>
        <p:spPr>
          <a:xfrm>
            <a:off x="6806654" y="3099308"/>
            <a:ext cx="559559" cy="731522"/>
          </a:xfrm>
          <a:custGeom>
            <a:avLst/>
            <a:gdLst>
              <a:gd name="connsiteX0" fmla="*/ 0 w 1760562"/>
              <a:gd name="connsiteY0" fmla="*/ 600502 h 731522"/>
              <a:gd name="connsiteX1" fmla="*/ 40944 w 1760562"/>
              <a:gd name="connsiteY1" fmla="*/ 532263 h 731522"/>
              <a:gd name="connsiteX2" fmla="*/ 81887 w 1760562"/>
              <a:gd name="connsiteY2" fmla="*/ 423081 h 731522"/>
              <a:gd name="connsiteX3" fmla="*/ 122830 w 1760562"/>
              <a:gd name="connsiteY3" fmla="*/ 272955 h 731522"/>
              <a:gd name="connsiteX4" fmla="*/ 191069 w 1760562"/>
              <a:gd name="connsiteY4" fmla="*/ 191069 h 731522"/>
              <a:gd name="connsiteX5" fmla="*/ 204717 w 1760562"/>
              <a:gd name="connsiteY5" fmla="*/ 150126 h 731522"/>
              <a:gd name="connsiteX6" fmla="*/ 232012 w 1760562"/>
              <a:gd name="connsiteY6" fmla="*/ 109182 h 731522"/>
              <a:gd name="connsiteX7" fmla="*/ 245660 w 1760562"/>
              <a:gd name="connsiteY7" fmla="*/ 68239 h 731522"/>
              <a:gd name="connsiteX8" fmla="*/ 300251 w 1760562"/>
              <a:gd name="connsiteY8" fmla="*/ 27296 h 731522"/>
              <a:gd name="connsiteX9" fmla="*/ 382138 w 1760562"/>
              <a:gd name="connsiteY9" fmla="*/ 0 h 731522"/>
              <a:gd name="connsiteX10" fmla="*/ 518615 w 1760562"/>
              <a:gd name="connsiteY10" fmla="*/ 40944 h 731522"/>
              <a:gd name="connsiteX11" fmla="*/ 532263 w 1760562"/>
              <a:gd name="connsiteY11" fmla="*/ 95535 h 731522"/>
              <a:gd name="connsiteX12" fmla="*/ 559559 w 1760562"/>
              <a:gd name="connsiteY12" fmla="*/ 177421 h 731522"/>
              <a:gd name="connsiteX13" fmla="*/ 627797 w 1760562"/>
              <a:gd name="connsiteY13" fmla="*/ 259308 h 731522"/>
              <a:gd name="connsiteX14" fmla="*/ 668741 w 1760562"/>
              <a:gd name="connsiteY14" fmla="*/ 409433 h 731522"/>
              <a:gd name="connsiteX15" fmla="*/ 682388 w 1760562"/>
              <a:gd name="connsiteY15" fmla="*/ 464024 h 731522"/>
              <a:gd name="connsiteX16" fmla="*/ 764275 w 1760562"/>
              <a:gd name="connsiteY16" fmla="*/ 518615 h 731522"/>
              <a:gd name="connsiteX17" fmla="*/ 873457 w 1760562"/>
              <a:gd name="connsiteY17" fmla="*/ 504967 h 731522"/>
              <a:gd name="connsiteX18" fmla="*/ 955344 w 1760562"/>
              <a:gd name="connsiteY18" fmla="*/ 436729 h 731522"/>
              <a:gd name="connsiteX19" fmla="*/ 996287 w 1760562"/>
              <a:gd name="connsiteY19" fmla="*/ 409433 h 731522"/>
              <a:gd name="connsiteX20" fmla="*/ 1064526 w 1760562"/>
              <a:gd name="connsiteY20" fmla="*/ 300251 h 731522"/>
              <a:gd name="connsiteX21" fmla="*/ 1119117 w 1760562"/>
              <a:gd name="connsiteY21" fmla="*/ 286603 h 731522"/>
              <a:gd name="connsiteX22" fmla="*/ 1214651 w 1760562"/>
              <a:gd name="connsiteY22" fmla="*/ 300251 h 731522"/>
              <a:gd name="connsiteX23" fmla="*/ 1296538 w 1760562"/>
              <a:gd name="connsiteY23" fmla="*/ 436729 h 731522"/>
              <a:gd name="connsiteX24" fmla="*/ 1392072 w 1760562"/>
              <a:gd name="connsiteY24" fmla="*/ 518615 h 731522"/>
              <a:gd name="connsiteX25" fmla="*/ 1446663 w 1760562"/>
              <a:gd name="connsiteY25" fmla="*/ 600502 h 731522"/>
              <a:gd name="connsiteX26" fmla="*/ 1487606 w 1760562"/>
              <a:gd name="connsiteY26" fmla="*/ 627797 h 731522"/>
              <a:gd name="connsiteX27" fmla="*/ 1528550 w 1760562"/>
              <a:gd name="connsiteY27" fmla="*/ 668741 h 731522"/>
              <a:gd name="connsiteX28" fmla="*/ 1569493 w 1760562"/>
              <a:gd name="connsiteY28" fmla="*/ 682388 h 731522"/>
              <a:gd name="connsiteX29" fmla="*/ 1760562 w 1760562"/>
              <a:gd name="connsiteY29" fmla="*/ 723332 h 73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760562" h="731522">
                <a:moveTo>
                  <a:pt x="0" y="600502"/>
                </a:moveTo>
                <a:cubicBezTo>
                  <a:pt x="13648" y="577756"/>
                  <a:pt x="31092" y="556892"/>
                  <a:pt x="40944" y="532263"/>
                </a:cubicBezTo>
                <a:cubicBezTo>
                  <a:pt x="99970" y="384699"/>
                  <a:pt x="11911" y="528043"/>
                  <a:pt x="81887" y="423081"/>
                </a:cubicBezTo>
                <a:cubicBezTo>
                  <a:pt x="87217" y="396432"/>
                  <a:pt x="105516" y="290269"/>
                  <a:pt x="122830" y="272955"/>
                </a:cubicBezTo>
                <a:cubicBezTo>
                  <a:pt x="153015" y="242770"/>
                  <a:pt x="172067" y="229072"/>
                  <a:pt x="191069" y="191069"/>
                </a:cubicBezTo>
                <a:cubicBezTo>
                  <a:pt x="197503" y="178202"/>
                  <a:pt x="198283" y="162993"/>
                  <a:pt x="204717" y="150126"/>
                </a:cubicBezTo>
                <a:cubicBezTo>
                  <a:pt x="212052" y="135455"/>
                  <a:pt x="224677" y="123853"/>
                  <a:pt x="232012" y="109182"/>
                </a:cubicBezTo>
                <a:cubicBezTo>
                  <a:pt x="238446" y="96315"/>
                  <a:pt x="236450" y="79291"/>
                  <a:pt x="245660" y="68239"/>
                </a:cubicBezTo>
                <a:cubicBezTo>
                  <a:pt x="260222" y="50765"/>
                  <a:pt x="279906" y="37468"/>
                  <a:pt x="300251" y="27296"/>
                </a:cubicBezTo>
                <a:cubicBezTo>
                  <a:pt x="325986" y="14429"/>
                  <a:pt x="382138" y="0"/>
                  <a:pt x="382138" y="0"/>
                </a:cubicBezTo>
                <a:cubicBezTo>
                  <a:pt x="412375" y="4320"/>
                  <a:pt x="492481" y="1743"/>
                  <a:pt x="518615" y="40944"/>
                </a:cubicBezTo>
                <a:cubicBezTo>
                  <a:pt x="529020" y="56551"/>
                  <a:pt x="526873" y="77569"/>
                  <a:pt x="532263" y="95535"/>
                </a:cubicBezTo>
                <a:cubicBezTo>
                  <a:pt x="540531" y="123093"/>
                  <a:pt x="543599" y="153481"/>
                  <a:pt x="559559" y="177421"/>
                </a:cubicBezTo>
                <a:cubicBezTo>
                  <a:pt x="597560" y="234423"/>
                  <a:pt x="575256" y="206766"/>
                  <a:pt x="627797" y="259308"/>
                </a:cubicBezTo>
                <a:cubicBezTo>
                  <a:pt x="659147" y="510102"/>
                  <a:pt x="614093" y="281921"/>
                  <a:pt x="668741" y="409433"/>
                </a:cubicBezTo>
                <a:cubicBezTo>
                  <a:pt x="676130" y="426673"/>
                  <a:pt x="670036" y="449908"/>
                  <a:pt x="682388" y="464024"/>
                </a:cubicBezTo>
                <a:cubicBezTo>
                  <a:pt x="703990" y="488712"/>
                  <a:pt x="764275" y="518615"/>
                  <a:pt x="764275" y="518615"/>
                </a:cubicBezTo>
                <a:cubicBezTo>
                  <a:pt x="800669" y="514066"/>
                  <a:pt x="838072" y="514617"/>
                  <a:pt x="873457" y="504967"/>
                </a:cubicBezTo>
                <a:cubicBezTo>
                  <a:pt x="903677" y="496725"/>
                  <a:pt x="934316" y="454252"/>
                  <a:pt x="955344" y="436729"/>
                </a:cubicBezTo>
                <a:cubicBezTo>
                  <a:pt x="967945" y="426228"/>
                  <a:pt x="982639" y="418532"/>
                  <a:pt x="996287" y="409433"/>
                </a:cubicBezTo>
                <a:cubicBezTo>
                  <a:pt x="1018231" y="343599"/>
                  <a:pt x="1005650" y="325484"/>
                  <a:pt x="1064526" y="300251"/>
                </a:cubicBezTo>
                <a:cubicBezTo>
                  <a:pt x="1081766" y="292862"/>
                  <a:pt x="1100920" y="291152"/>
                  <a:pt x="1119117" y="286603"/>
                </a:cubicBezTo>
                <a:cubicBezTo>
                  <a:pt x="1150962" y="291152"/>
                  <a:pt x="1187512" y="282981"/>
                  <a:pt x="1214651" y="300251"/>
                </a:cubicBezTo>
                <a:cubicBezTo>
                  <a:pt x="1279578" y="341569"/>
                  <a:pt x="1255160" y="388455"/>
                  <a:pt x="1296538" y="436729"/>
                </a:cubicBezTo>
                <a:cubicBezTo>
                  <a:pt x="1450365" y="616192"/>
                  <a:pt x="1263943" y="353877"/>
                  <a:pt x="1392072" y="518615"/>
                </a:cubicBezTo>
                <a:cubicBezTo>
                  <a:pt x="1412212" y="544510"/>
                  <a:pt x="1419367" y="582305"/>
                  <a:pt x="1446663" y="600502"/>
                </a:cubicBezTo>
                <a:cubicBezTo>
                  <a:pt x="1460311" y="609600"/>
                  <a:pt x="1475005" y="617296"/>
                  <a:pt x="1487606" y="627797"/>
                </a:cubicBezTo>
                <a:cubicBezTo>
                  <a:pt x="1502434" y="640153"/>
                  <a:pt x="1512490" y="658035"/>
                  <a:pt x="1528550" y="668741"/>
                </a:cubicBezTo>
                <a:cubicBezTo>
                  <a:pt x="1540520" y="676721"/>
                  <a:pt x="1555845" y="677839"/>
                  <a:pt x="1569493" y="682388"/>
                </a:cubicBezTo>
                <a:cubicBezTo>
                  <a:pt x="1645821" y="758717"/>
                  <a:pt x="1591135" y="723332"/>
                  <a:pt x="1760562" y="723332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/>
        </p:nvSpPr>
        <p:spPr>
          <a:xfrm>
            <a:off x="8314954" y="4627923"/>
            <a:ext cx="436730" cy="613833"/>
          </a:xfrm>
          <a:custGeom>
            <a:avLst/>
            <a:gdLst>
              <a:gd name="connsiteX0" fmla="*/ 0 w 1665027"/>
              <a:gd name="connsiteY0" fmla="*/ 709684 h 846616"/>
              <a:gd name="connsiteX1" fmla="*/ 150126 w 1665027"/>
              <a:gd name="connsiteY1" fmla="*/ 696036 h 846616"/>
              <a:gd name="connsiteX2" fmla="*/ 232012 w 1665027"/>
              <a:gd name="connsiteY2" fmla="*/ 655093 h 846616"/>
              <a:gd name="connsiteX3" fmla="*/ 327547 w 1665027"/>
              <a:gd name="connsiteY3" fmla="*/ 627797 h 846616"/>
              <a:gd name="connsiteX4" fmla="*/ 368490 w 1665027"/>
              <a:gd name="connsiteY4" fmla="*/ 614150 h 846616"/>
              <a:gd name="connsiteX5" fmla="*/ 627797 w 1665027"/>
              <a:gd name="connsiteY5" fmla="*/ 641445 h 846616"/>
              <a:gd name="connsiteX6" fmla="*/ 668741 w 1665027"/>
              <a:gd name="connsiteY6" fmla="*/ 668741 h 846616"/>
              <a:gd name="connsiteX7" fmla="*/ 696036 w 1665027"/>
              <a:gd name="connsiteY7" fmla="*/ 709684 h 846616"/>
              <a:gd name="connsiteX8" fmla="*/ 887105 w 1665027"/>
              <a:gd name="connsiteY8" fmla="*/ 709684 h 846616"/>
              <a:gd name="connsiteX9" fmla="*/ 928048 w 1665027"/>
              <a:gd name="connsiteY9" fmla="*/ 614150 h 846616"/>
              <a:gd name="connsiteX10" fmla="*/ 955344 w 1665027"/>
              <a:gd name="connsiteY10" fmla="*/ 573206 h 846616"/>
              <a:gd name="connsiteX11" fmla="*/ 982639 w 1665027"/>
              <a:gd name="connsiteY11" fmla="*/ 477672 h 846616"/>
              <a:gd name="connsiteX12" fmla="*/ 1009935 w 1665027"/>
              <a:gd name="connsiteY12" fmla="*/ 395786 h 846616"/>
              <a:gd name="connsiteX13" fmla="*/ 1023582 w 1665027"/>
              <a:gd name="connsiteY13" fmla="*/ 354842 h 846616"/>
              <a:gd name="connsiteX14" fmla="*/ 1050878 w 1665027"/>
              <a:gd name="connsiteY14" fmla="*/ 163774 h 846616"/>
              <a:gd name="connsiteX15" fmla="*/ 1064526 w 1665027"/>
              <a:gd name="connsiteY15" fmla="*/ 54591 h 846616"/>
              <a:gd name="connsiteX16" fmla="*/ 1091821 w 1665027"/>
              <a:gd name="connsiteY16" fmla="*/ 13648 h 846616"/>
              <a:gd name="connsiteX17" fmla="*/ 1132765 w 1665027"/>
              <a:gd name="connsiteY17" fmla="*/ 0 h 846616"/>
              <a:gd name="connsiteX18" fmla="*/ 1173708 w 1665027"/>
              <a:gd name="connsiteY18" fmla="*/ 13648 h 846616"/>
              <a:gd name="connsiteX19" fmla="*/ 1201003 w 1665027"/>
              <a:gd name="connsiteY19" fmla="*/ 95535 h 846616"/>
              <a:gd name="connsiteX20" fmla="*/ 1228299 w 1665027"/>
              <a:gd name="connsiteY20" fmla="*/ 136478 h 846616"/>
              <a:gd name="connsiteX21" fmla="*/ 1255594 w 1665027"/>
              <a:gd name="connsiteY21" fmla="*/ 245660 h 846616"/>
              <a:gd name="connsiteX22" fmla="*/ 1269242 w 1665027"/>
              <a:gd name="connsiteY22" fmla="*/ 286603 h 846616"/>
              <a:gd name="connsiteX23" fmla="*/ 1282890 w 1665027"/>
              <a:gd name="connsiteY23" fmla="*/ 423081 h 846616"/>
              <a:gd name="connsiteX24" fmla="*/ 1296538 w 1665027"/>
              <a:gd name="connsiteY24" fmla="*/ 477672 h 846616"/>
              <a:gd name="connsiteX25" fmla="*/ 1310185 w 1665027"/>
              <a:gd name="connsiteY25" fmla="*/ 559559 h 846616"/>
              <a:gd name="connsiteX26" fmla="*/ 1323833 w 1665027"/>
              <a:gd name="connsiteY26" fmla="*/ 600502 h 846616"/>
              <a:gd name="connsiteX27" fmla="*/ 1378424 w 1665027"/>
              <a:gd name="connsiteY27" fmla="*/ 750627 h 846616"/>
              <a:gd name="connsiteX28" fmla="*/ 1419368 w 1665027"/>
              <a:gd name="connsiteY28" fmla="*/ 791571 h 846616"/>
              <a:gd name="connsiteX29" fmla="*/ 1583141 w 1665027"/>
              <a:gd name="connsiteY29" fmla="*/ 832514 h 846616"/>
              <a:gd name="connsiteX30" fmla="*/ 1665027 w 1665027"/>
              <a:gd name="connsiteY30" fmla="*/ 846162 h 846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665027" h="846616">
                <a:moveTo>
                  <a:pt x="0" y="709684"/>
                </a:moveTo>
                <a:cubicBezTo>
                  <a:pt x="50042" y="705135"/>
                  <a:pt x="100383" y="703142"/>
                  <a:pt x="150126" y="696036"/>
                </a:cubicBezTo>
                <a:cubicBezTo>
                  <a:pt x="198155" y="689175"/>
                  <a:pt x="188763" y="676718"/>
                  <a:pt x="232012" y="655093"/>
                </a:cubicBezTo>
                <a:cubicBezTo>
                  <a:pt x="253825" y="644186"/>
                  <a:pt x="307143" y="633627"/>
                  <a:pt x="327547" y="627797"/>
                </a:cubicBezTo>
                <a:cubicBezTo>
                  <a:pt x="341379" y="623845"/>
                  <a:pt x="354842" y="618699"/>
                  <a:pt x="368490" y="614150"/>
                </a:cubicBezTo>
                <a:cubicBezTo>
                  <a:pt x="388530" y="615402"/>
                  <a:pt x="559620" y="607356"/>
                  <a:pt x="627797" y="641445"/>
                </a:cubicBezTo>
                <a:cubicBezTo>
                  <a:pt x="642468" y="648781"/>
                  <a:pt x="655093" y="659642"/>
                  <a:pt x="668741" y="668741"/>
                </a:cubicBezTo>
                <a:cubicBezTo>
                  <a:pt x="677839" y="682389"/>
                  <a:pt x="681795" y="701546"/>
                  <a:pt x="696036" y="709684"/>
                </a:cubicBezTo>
                <a:cubicBezTo>
                  <a:pt x="745554" y="737980"/>
                  <a:pt x="846206" y="714228"/>
                  <a:pt x="887105" y="709684"/>
                </a:cubicBezTo>
                <a:cubicBezTo>
                  <a:pt x="955632" y="606892"/>
                  <a:pt x="875169" y="737534"/>
                  <a:pt x="928048" y="614150"/>
                </a:cubicBezTo>
                <a:cubicBezTo>
                  <a:pt x="934509" y="599073"/>
                  <a:pt x="946245" y="586854"/>
                  <a:pt x="955344" y="573206"/>
                </a:cubicBezTo>
                <a:cubicBezTo>
                  <a:pt x="1001226" y="435552"/>
                  <a:pt x="931205" y="649115"/>
                  <a:pt x="982639" y="477672"/>
                </a:cubicBezTo>
                <a:cubicBezTo>
                  <a:pt x="990907" y="450114"/>
                  <a:pt x="1000837" y="423081"/>
                  <a:pt x="1009935" y="395786"/>
                </a:cubicBezTo>
                <a:lnTo>
                  <a:pt x="1023582" y="354842"/>
                </a:lnTo>
                <a:cubicBezTo>
                  <a:pt x="1032681" y="291153"/>
                  <a:pt x="1042898" y="227613"/>
                  <a:pt x="1050878" y="163774"/>
                </a:cubicBezTo>
                <a:cubicBezTo>
                  <a:pt x="1055427" y="127380"/>
                  <a:pt x="1054876" y="89976"/>
                  <a:pt x="1064526" y="54591"/>
                </a:cubicBezTo>
                <a:cubicBezTo>
                  <a:pt x="1068842" y="38767"/>
                  <a:pt x="1079013" y="23894"/>
                  <a:pt x="1091821" y="13648"/>
                </a:cubicBezTo>
                <a:cubicBezTo>
                  <a:pt x="1103055" y="4661"/>
                  <a:pt x="1119117" y="4549"/>
                  <a:pt x="1132765" y="0"/>
                </a:cubicBezTo>
                <a:cubicBezTo>
                  <a:pt x="1146413" y="4549"/>
                  <a:pt x="1165346" y="1942"/>
                  <a:pt x="1173708" y="13648"/>
                </a:cubicBezTo>
                <a:cubicBezTo>
                  <a:pt x="1190431" y="37061"/>
                  <a:pt x="1185043" y="71595"/>
                  <a:pt x="1201003" y="95535"/>
                </a:cubicBezTo>
                <a:cubicBezTo>
                  <a:pt x="1210102" y="109183"/>
                  <a:pt x="1220963" y="121807"/>
                  <a:pt x="1228299" y="136478"/>
                </a:cubicBezTo>
                <a:cubicBezTo>
                  <a:pt x="1243899" y="167677"/>
                  <a:pt x="1247807" y="214510"/>
                  <a:pt x="1255594" y="245660"/>
                </a:cubicBezTo>
                <a:cubicBezTo>
                  <a:pt x="1259083" y="259616"/>
                  <a:pt x="1264693" y="272955"/>
                  <a:pt x="1269242" y="286603"/>
                </a:cubicBezTo>
                <a:cubicBezTo>
                  <a:pt x="1273791" y="332096"/>
                  <a:pt x="1276424" y="377821"/>
                  <a:pt x="1282890" y="423081"/>
                </a:cubicBezTo>
                <a:cubicBezTo>
                  <a:pt x="1285543" y="441650"/>
                  <a:pt x="1292860" y="459279"/>
                  <a:pt x="1296538" y="477672"/>
                </a:cubicBezTo>
                <a:cubicBezTo>
                  <a:pt x="1301965" y="504807"/>
                  <a:pt x="1304182" y="532546"/>
                  <a:pt x="1310185" y="559559"/>
                </a:cubicBezTo>
                <a:cubicBezTo>
                  <a:pt x="1313306" y="573602"/>
                  <a:pt x="1320048" y="586623"/>
                  <a:pt x="1323833" y="600502"/>
                </a:cubicBezTo>
                <a:cubicBezTo>
                  <a:pt x="1345952" y="681603"/>
                  <a:pt x="1334323" y="697706"/>
                  <a:pt x="1378424" y="750627"/>
                </a:cubicBezTo>
                <a:cubicBezTo>
                  <a:pt x="1390780" y="765455"/>
                  <a:pt x="1402496" y="782198"/>
                  <a:pt x="1419368" y="791571"/>
                </a:cubicBezTo>
                <a:cubicBezTo>
                  <a:pt x="1465711" y="817317"/>
                  <a:pt x="1532307" y="824042"/>
                  <a:pt x="1583141" y="832514"/>
                </a:cubicBezTo>
                <a:cubicBezTo>
                  <a:pt x="1637031" y="850478"/>
                  <a:pt x="1609698" y="846162"/>
                  <a:pt x="1665027" y="846162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6" name="Freeform 35"/>
          <p:cNvSpPr/>
          <p:nvPr/>
        </p:nvSpPr>
        <p:spPr>
          <a:xfrm>
            <a:off x="5532617" y="5189193"/>
            <a:ext cx="436730" cy="613833"/>
          </a:xfrm>
          <a:custGeom>
            <a:avLst/>
            <a:gdLst>
              <a:gd name="connsiteX0" fmla="*/ 0 w 1665027"/>
              <a:gd name="connsiteY0" fmla="*/ 709684 h 846616"/>
              <a:gd name="connsiteX1" fmla="*/ 150126 w 1665027"/>
              <a:gd name="connsiteY1" fmla="*/ 696036 h 846616"/>
              <a:gd name="connsiteX2" fmla="*/ 232012 w 1665027"/>
              <a:gd name="connsiteY2" fmla="*/ 655093 h 846616"/>
              <a:gd name="connsiteX3" fmla="*/ 327547 w 1665027"/>
              <a:gd name="connsiteY3" fmla="*/ 627797 h 846616"/>
              <a:gd name="connsiteX4" fmla="*/ 368490 w 1665027"/>
              <a:gd name="connsiteY4" fmla="*/ 614150 h 846616"/>
              <a:gd name="connsiteX5" fmla="*/ 627797 w 1665027"/>
              <a:gd name="connsiteY5" fmla="*/ 641445 h 846616"/>
              <a:gd name="connsiteX6" fmla="*/ 668741 w 1665027"/>
              <a:gd name="connsiteY6" fmla="*/ 668741 h 846616"/>
              <a:gd name="connsiteX7" fmla="*/ 696036 w 1665027"/>
              <a:gd name="connsiteY7" fmla="*/ 709684 h 846616"/>
              <a:gd name="connsiteX8" fmla="*/ 887105 w 1665027"/>
              <a:gd name="connsiteY8" fmla="*/ 709684 h 846616"/>
              <a:gd name="connsiteX9" fmla="*/ 928048 w 1665027"/>
              <a:gd name="connsiteY9" fmla="*/ 614150 h 846616"/>
              <a:gd name="connsiteX10" fmla="*/ 955344 w 1665027"/>
              <a:gd name="connsiteY10" fmla="*/ 573206 h 846616"/>
              <a:gd name="connsiteX11" fmla="*/ 982639 w 1665027"/>
              <a:gd name="connsiteY11" fmla="*/ 477672 h 846616"/>
              <a:gd name="connsiteX12" fmla="*/ 1009935 w 1665027"/>
              <a:gd name="connsiteY12" fmla="*/ 395786 h 846616"/>
              <a:gd name="connsiteX13" fmla="*/ 1023582 w 1665027"/>
              <a:gd name="connsiteY13" fmla="*/ 354842 h 846616"/>
              <a:gd name="connsiteX14" fmla="*/ 1050878 w 1665027"/>
              <a:gd name="connsiteY14" fmla="*/ 163774 h 846616"/>
              <a:gd name="connsiteX15" fmla="*/ 1064526 w 1665027"/>
              <a:gd name="connsiteY15" fmla="*/ 54591 h 846616"/>
              <a:gd name="connsiteX16" fmla="*/ 1091821 w 1665027"/>
              <a:gd name="connsiteY16" fmla="*/ 13648 h 846616"/>
              <a:gd name="connsiteX17" fmla="*/ 1132765 w 1665027"/>
              <a:gd name="connsiteY17" fmla="*/ 0 h 846616"/>
              <a:gd name="connsiteX18" fmla="*/ 1173708 w 1665027"/>
              <a:gd name="connsiteY18" fmla="*/ 13648 h 846616"/>
              <a:gd name="connsiteX19" fmla="*/ 1201003 w 1665027"/>
              <a:gd name="connsiteY19" fmla="*/ 95535 h 846616"/>
              <a:gd name="connsiteX20" fmla="*/ 1228299 w 1665027"/>
              <a:gd name="connsiteY20" fmla="*/ 136478 h 846616"/>
              <a:gd name="connsiteX21" fmla="*/ 1255594 w 1665027"/>
              <a:gd name="connsiteY21" fmla="*/ 245660 h 846616"/>
              <a:gd name="connsiteX22" fmla="*/ 1269242 w 1665027"/>
              <a:gd name="connsiteY22" fmla="*/ 286603 h 846616"/>
              <a:gd name="connsiteX23" fmla="*/ 1282890 w 1665027"/>
              <a:gd name="connsiteY23" fmla="*/ 423081 h 846616"/>
              <a:gd name="connsiteX24" fmla="*/ 1296538 w 1665027"/>
              <a:gd name="connsiteY24" fmla="*/ 477672 h 846616"/>
              <a:gd name="connsiteX25" fmla="*/ 1310185 w 1665027"/>
              <a:gd name="connsiteY25" fmla="*/ 559559 h 846616"/>
              <a:gd name="connsiteX26" fmla="*/ 1323833 w 1665027"/>
              <a:gd name="connsiteY26" fmla="*/ 600502 h 846616"/>
              <a:gd name="connsiteX27" fmla="*/ 1378424 w 1665027"/>
              <a:gd name="connsiteY27" fmla="*/ 750627 h 846616"/>
              <a:gd name="connsiteX28" fmla="*/ 1419368 w 1665027"/>
              <a:gd name="connsiteY28" fmla="*/ 791571 h 846616"/>
              <a:gd name="connsiteX29" fmla="*/ 1583141 w 1665027"/>
              <a:gd name="connsiteY29" fmla="*/ 832514 h 846616"/>
              <a:gd name="connsiteX30" fmla="*/ 1665027 w 1665027"/>
              <a:gd name="connsiteY30" fmla="*/ 846162 h 846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665027" h="846616">
                <a:moveTo>
                  <a:pt x="0" y="709684"/>
                </a:moveTo>
                <a:cubicBezTo>
                  <a:pt x="50042" y="705135"/>
                  <a:pt x="100383" y="703142"/>
                  <a:pt x="150126" y="696036"/>
                </a:cubicBezTo>
                <a:cubicBezTo>
                  <a:pt x="198155" y="689175"/>
                  <a:pt x="188763" y="676718"/>
                  <a:pt x="232012" y="655093"/>
                </a:cubicBezTo>
                <a:cubicBezTo>
                  <a:pt x="253825" y="644186"/>
                  <a:pt x="307143" y="633627"/>
                  <a:pt x="327547" y="627797"/>
                </a:cubicBezTo>
                <a:cubicBezTo>
                  <a:pt x="341379" y="623845"/>
                  <a:pt x="354842" y="618699"/>
                  <a:pt x="368490" y="614150"/>
                </a:cubicBezTo>
                <a:cubicBezTo>
                  <a:pt x="388530" y="615402"/>
                  <a:pt x="559620" y="607356"/>
                  <a:pt x="627797" y="641445"/>
                </a:cubicBezTo>
                <a:cubicBezTo>
                  <a:pt x="642468" y="648781"/>
                  <a:pt x="655093" y="659642"/>
                  <a:pt x="668741" y="668741"/>
                </a:cubicBezTo>
                <a:cubicBezTo>
                  <a:pt x="677839" y="682389"/>
                  <a:pt x="681795" y="701546"/>
                  <a:pt x="696036" y="709684"/>
                </a:cubicBezTo>
                <a:cubicBezTo>
                  <a:pt x="745554" y="737980"/>
                  <a:pt x="846206" y="714228"/>
                  <a:pt x="887105" y="709684"/>
                </a:cubicBezTo>
                <a:cubicBezTo>
                  <a:pt x="955632" y="606892"/>
                  <a:pt x="875169" y="737534"/>
                  <a:pt x="928048" y="614150"/>
                </a:cubicBezTo>
                <a:cubicBezTo>
                  <a:pt x="934509" y="599073"/>
                  <a:pt x="946245" y="586854"/>
                  <a:pt x="955344" y="573206"/>
                </a:cubicBezTo>
                <a:cubicBezTo>
                  <a:pt x="1001226" y="435552"/>
                  <a:pt x="931205" y="649115"/>
                  <a:pt x="982639" y="477672"/>
                </a:cubicBezTo>
                <a:cubicBezTo>
                  <a:pt x="990907" y="450114"/>
                  <a:pt x="1000837" y="423081"/>
                  <a:pt x="1009935" y="395786"/>
                </a:cubicBezTo>
                <a:lnTo>
                  <a:pt x="1023582" y="354842"/>
                </a:lnTo>
                <a:cubicBezTo>
                  <a:pt x="1032681" y="291153"/>
                  <a:pt x="1042898" y="227613"/>
                  <a:pt x="1050878" y="163774"/>
                </a:cubicBezTo>
                <a:cubicBezTo>
                  <a:pt x="1055427" y="127380"/>
                  <a:pt x="1054876" y="89976"/>
                  <a:pt x="1064526" y="54591"/>
                </a:cubicBezTo>
                <a:cubicBezTo>
                  <a:pt x="1068842" y="38767"/>
                  <a:pt x="1079013" y="23894"/>
                  <a:pt x="1091821" y="13648"/>
                </a:cubicBezTo>
                <a:cubicBezTo>
                  <a:pt x="1103055" y="4661"/>
                  <a:pt x="1119117" y="4549"/>
                  <a:pt x="1132765" y="0"/>
                </a:cubicBezTo>
                <a:cubicBezTo>
                  <a:pt x="1146413" y="4549"/>
                  <a:pt x="1165346" y="1942"/>
                  <a:pt x="1173708" y="13648"/>
                </a:cubicBezTo>
                <a:cubicBezTo>
                  <a:pt x="1190431" y="37061"/>
                  <a:pt x="1185043" y="71595"/>
                  <a:pt x="1201003" y="95535"/>
                </a:cubicBezTo>
                <a:cubicBezTo>
                  <a:pt x="1210102" y="109183"/>
                  <a:pt x="1220963" y="121807"/>
                  <a:pt x="1228299" y="136478"/>
                </a:cubicBezTo>
                <a:cubicBezTo>
                  <a:pt x="1243899" y="167677"/>
                  <a:pt x="1247807" y="214510"/>
                  <a:pt x="1255594" y="245660"/>
                </a:cubicBezTo>
                <a:cubicBezTo>
                  <a:pt x="1259083" y="259616"/>
                  <a:pt x="1264693" y="272955"/>
                  <a:pt x="1269242" y="286603"/>
                </a:cubicBezTo>
                <a:cubicBezTo>
                  <a:pt x="1273791" y="332096"/>
                  <a:pt x="1276424" y="377821"/>
                  <a:pt x="1282890" y="423081"/>
                </a:cubicBezTo>
                <a:cubicBezTo>
                  <a:pt x="1285543" y="441650"/>
                  <a:pt x="1292860" y="459279"/>
                  <a:pt x="1296538" y="477672"/>
                </a:cubicBezTo>
                <a:cubicBezTo>
                  <a:pt x="1301965" y="504807"/>
                  <a:pt x="1304182" y="532546"/>
                  <a:pt x="1310185" y="559559"/>
                </a:cubicBezTo>
                <a:cubicBezTo>
                  <a:pt x="1313306" y="573602"/>
                  <a:pt x="1320048" y="586623"/>
                  <a:pt x="1323833" y="600502"/>
                </a:cubicBezTo>
                <a:cubicBezTo>
                  <a:pt x="1345952" y="681603"/>
                  <a:pt x="1334323" y="697706"/>
                  <a:pt x="1378424" y="750627"/>
                </a:cubicBezTo>
                <a:cubicBezTo>
                  <a:pt x="1390780" y="765455"/>
                  <a:pt x="1402496" y="782198"/>
                  <a:pt x="1419368" y="791571"/>
                </a:cubicBezTo>
                <a:cubicBezTo>
                  <a:pt x="1465711" y="817317"/>
                  <a:pt x="1532307" y="824042"/>
                  <a:pt x="1583141" y="832514"/>
                </a:cubicBezTo>
                <a:cubicBezTo>
                  <a:pt x="1637031" y="850478"/>
                  <a:pt x="1609698" y="846162"/>
                  <a:pt x="1665027" y="846162"/>
                </a:cubicBez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5323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38493" y="1144405"/>
            <a:ext cx="6970143" cy="4088921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TextBox 3"/>
          <p:cNvSpPr txBox="1"/>
          <p:nvPr/>
        </p:nvSpPr>
        <p:spPr>
          <a:xfrm>
            <a:off x="2448632" y="1806622"/>
            <a:ext cx="2546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hydrogen</a:t>
            </a:r>
            <a:endParaRPr lang="fr-CH" dirty="0"/>
          </a:p>
        </p:txBody>
      </p:sp>
      <p:pic>
        <p:nvPicPr>
          <p:cNvPr id="1617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191" y="1212453"/>
            <a:ext cx="6321474" cy="3879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39157" y="4445027"/>
            <a:ext cx="5868914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0   0.05  0.10  0.15  0.20  0.25   0.30  0.35</a:t>
            </a:r>
          </a:p>
          <a:p>
            <a:r>
              <a:rPr lang="fr-CH" dirty="0" smtClean="0"/>
              <a:t>                       H</a:t>
            </a:r>
            <a:r>
              <a:rPr lang="fr-CH" baseline="-25000" dirty="0" smtClean="0"/>
              <a:t>2</a:t>
            </a:r>
            <a:r>
              <a:rPr lang="fr-CH" dirty="0" smtClean="0"/>
              <a:t>% in Ar </a:t>
            </a:r>
            <a:r>
              <a:rPr lang="fr-CH" dirty="0" err="1" smtClean="0"/>
              <a:t>gas</a:t>
            </a:r>
            <a:endParaRPr lang="fr-CH" dirty="0"/>
          </a:p>
        </p:txBody>
      </p:sp>
      <p:sp>
        <p:nvSpPr>
          <p:cNvPr id="7" name="TextBox 6"/>
          <p:cNvSpPr txBox="1"/>
          <p:nvPr/>
        </p:nvSpPr>
        <p:spPr>
          <a:xfrm>
            <a:off x="1630153" y="1212453"/>
            <a:ext cx="478016" cy="34624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1.6</a:t>
            </a:r>
          </a:p>
          <a:p>
            <a:endParaRPr lang="fr-CH" sz="1000" dirty="0" smtClean="0"/>
          </a:p>
          <a:p>
            <a:r>
              <a:rPr lang="fr-CH" sz="1400" dirty="0" smtClean="0"/>
              <a:t>1.5</a:t>
            </a:r>
          </a:p>
          <a:p>
            <a:endParaRPr lang="fr-CH" sz="1100" dirty="0" smtClean="0"/>
          </a:p>
          <a:p>
            <a:r>
              <a:rPr lang="fr-CH" sz="1400" dirty="0" smtClean="0"/>
              <a:t>1.4</a:t>
            </a:r>
          </a:p>
          <a:p>
            <a:endParaRPr lang="fr-CH" sz="1100" dirty="0"/>
          </a:p>
          <a:p>
            <a:r>
              <a:rPr lang="fr-CH" sz="1400" dirty="0" smtClean="0"/>
              <a:t>1.3</a:t>
            </a:r>
          </a:p>
          <a:p>
            <a:endParaRPr lang="fr-CH" sz="1100" dirty="0"/>
          </a:p>
          <a:p>
            <a:r>
              <a:rPr lang="fr-CH" sz="1400" dirty="0" smtClean="0"/>
              <a:t>1.2</a:t>
            </a:r>
          </a:p>
          <a:p>
            <a:endParaRPr lang="fr-CH" sz="1100" dirty="0"/>
          </a:p>
          <a:p>
            <a:r>
              <a:rPr lang="fr-CH" sz="1400" dirty="0" smtClean="0"/>
              <a:t>1.1</a:t>
            </a:r>
          </a:p>
          <a:p>
            <a:endParaRPr lang="fr-CH" sz="1100" dirty="0"/>
          </a:p>
          <a:p>
            <a:r>
              <a:rPr lang="fr-CH" sz="1400" dirty="0" smtClean="0"/>
              <a:t>1.0</a:t>
            </a:r>
          </a:p>
          <a:p>
            <a:endParaRPr lang="fr-CH" sz="1100" dirty="0"/>
          </a:p>
          <a:p>
            <a:r>
              <a:rPr lang="fr-CH" sz="1400" dirty="0" smtClean="0"/>
              <a:t>0.9</a:t>
            </a:r>
          </a:p>
          <a:p>
            <a:endParaRPr lang="fr-CH" sz="1100" dirty="0" smtClean="0"/>
          </a:p>
          <a:p>
            <a:r>
              <a:rPr lang="fr-CH" sz="1400" dirty="0" smtClean="0"/>
              <a:t>0.8</a:t>
            </a:r>
            <a:endParaRPr lang="fr-CH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047119" y="2714412"/>
            <a:ext cx="67839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SEY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1274853" y="243725"/>
            <a:ext cx="6368475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</a:t>
            </a:r>
            <a:r>
              <a:rPr lang="fr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hydrogen</a:t>
            </a:r>
            <a:r>
              <a:rPr lang="fr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content in the </a:t>
            </a:r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sputtering</a:t>
            </a:r>
            <a:r>
              <a:rPr lang="fr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</a:t>
            </a:r>
            <a:endParaRPr lang="fr-CH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1225" y="5299725"/>
            <a:ext cx="8423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Hydrogen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important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residual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a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baked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vacuum  system (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outgassing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therefore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special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care must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taken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have a «clean»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system</a:t>
            </a:r>
          </a:p>
          <a:p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Remark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very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difficult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H content in a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endParaRPr lang="fr-C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1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51" y="2361640"/>
            <a:ext cx="2350812" cy="3600000"/>
          </a:xfrm>
          <a:prstGeom prst="rect">
            <a:avLst/>
          </a:prstGeom>
          <a:ln w="3175">
            <a:solidFill>
              <a:schemeClr val="bg1">
                <a:lumMod val="50000"/>
              </a:schemeClr>
            </a:solidFill>
          </a:ln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450186" y="966632"/>
            <a:ext cx="788078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 smtClean="0"/>
              <a:t>Diode sputtering,  </a:t>
            </a:r>
            <a:r>
              <a:rPr lang="en-US" sz="1800" dirty="0" err="1"/>
              <a:t>Nb</a:t>
            </a:r>
            <a:r>
              <a:rPr lang="en-US" sz="1800" dirty="0"/>
              <a:t> (</a:t>
            </a:r>
            <a:r>
              <a:rPr lang="en-US" sz="1800" dirty="0" smtClean="0"/>
              <a:t>1-5 </a:t>
            </a:r>
            <a:r>
              <a:rPr lang="en-US" sz="1800" dirty="0"/>
              <a:t>µm</a:t>
            </a:r>
            <a:r>
              <a:rPr lang="en-US" sz="1800" dirty="0" smtClean="0"/>
              <a:t>). </a:t>
            </a:r>
          </a:p>
          <a:p>
            <a:pPr eaLnBrk="1" hangingPunct="1"/>
            <a:r>
              <a:rPr lang="en-US" sz="1800" dirty="0" smtClean="0"/>
              <a:t>Purity (</a:t>
            </a:r>
            <a:r>
              <a:rPr lang="en-US" sz="1800" dirty="0"/>
              <a:t>vacuum</a:t>
            </a:r>
            <a:r>
              <a:rPr lang="en-US" sz="1800" dirty="0" smtClean="0"/>
              <a:t>!) and substrate </a:t>
            </a:r>
            <a:r>
              <a:rPr lang="en-US" sz="1800" dirty="0"/>
              <a:t>preparation </a:t>
            </a:r>
            <a:r>
              <a:rPr lang="en-US" sz="1800" dirty="0" smtClean="0"/>
              <a:t> (chemical polishing) are crucial</a:t>
            </a:r>
            <a:r>
              <a:rPr lang="en-US" sz="1800" dirty="0"/>
              <a:t> </a:t>
            </a:r>
            <a:r>
              <a:rPr lang="en-US" sz="1800" dirty="0" smtClean="0"/>
              <a:t>to avoid field emission and related  energy dissipation </a:t>
            </a:r>
          </a:p>
          <a:p>
            <a:pPr eaLnBrk="1" hangingPunct="1"/>
            <a:r>
              <a:rPr lang="en-US" sz="1800" dirty="0" smtClean="0"/>
              <a:t>High T bake out of the cavity (600°C)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40881" y="157589"/>
            <a:ext cx="81946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 dirty="0" smtClean="0"/>
              <a:t>HIE Isolde quarter wave accelerating cavities:</a:t>
            </a:r>
          </a:p>
          <a:p>
            <a:pPr algn="ctr" eaLnBrk="1" hangingPunct="1"/>
            <a:r>
              <a:rPr lang="en-US" b="1" dirty="0" smtClean="0"/>
              <a:t> </a:t>
            </a:r>
            <a:r>
              <a:rPr lang="en-US" b="1" dirty="0" err="1" smtClean="0"/>
              <a:t>Nb</a:t>
            </a:r>
            <a:r>
              <a:rPr lang="en-US" b="1" dirty="0" smtClean="0"/>
              <a:t> thin film coating</a:t>
            </a:r>
            <a:endParaRPr lang="en-US" b="1" dirty="0">
              <a:ea typeface="ＭＳ Ｐゴシック" pitchFamily="34" charset="-12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82263" y="2612190"/>
            <a:ext cx="2783303" cy="2559990"/>
            <a:chOff x="340881" y="3630303"/>
            <a:chExt cx="2783303" cy="255999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32357" y="3550697"/>
              <a:ext cx="2512222" cy="267143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482829" y="5393888"/>
              <a:ext cx="1469817" cy="235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Cu substrate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76835" y="4115037"/>
              <a:ext cx="899032" cy="21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2060"/>
                  </a:solidFill>
                </a:rPr>
                <a:t>Nb</a:t>
              </a:r>
              <a:r>
                <a:rPr lang="en-US" dirty="0" smtClean="0">
                  <a:solidFill>
                    <a:srgbClr val="002060"/>
                  </a:solidFill>
                </a:rPr>
                <a:t> 14 layers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16200000">
              <a:off x="-85618" y="4743647"/>
              <a:ext cx="1076739" cy="223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r>
                <a:rPr lang="en-GB" dirty="0">
                  <a:solidFill>
                    <a:srgbClr val="000000"/>
                  </a:solidFill>
                  <a:latin typeface="Calibri" panose="020F0502020204030204" pitchFamily="34" charset="0"/>
                </a:rPr>
                <a:t> </a:t>
              </a:r>
              <a:r>
                <a:rPr lang="en-GB" dirty="0"/>
                <a:t> </a:t>
              </a:r>
              <a:endParaRPr lang="en-US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234" b="7970"/>
            <a:stretch/>
          </p:blipFill>
          <p:spPr>
            <a:xfrm rot="16200000">
              <a:off x="2247749" y="4583359"/>
              <a:ext cx="1280307" cy="247449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rot="16200000">
              <a:off x="1788468" y="4011521"/>
              <a:ext cx="0" cy="2671433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445920" y="5913294"/>
              <a:ext cx="26308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FIB cross section, courtesy of EPFL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>
            <a:off x="8463944" y="3766821"/>
            <a:ext cx="0" cy="383208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524904" y="3780697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 </a:t>
            </a:r>
            <a:r>
              <a:rPr lang="el-GR" dirty="0" smtClean="0"/>
              <a:t>μ</a:t>
            </a:r>
            <a:r>
              <a:rPr lang="fr-CH" dirty="0" smtClean="0"/>
              <a:t>m</a:t>
            </a:r>
            <a:endParaRPr lang="fr-CH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1792933" y="4723692"/>
            <a:ext cx="781296" cy="25465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028" y="2112547"/>
            <a:ext cx="2791235" cy="3903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 rot="1080048">
            <a:off x="2068275" y="4530876"/>
            <a:ext cx="7585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</a:t>
            </a:r>
            <a:endParaRPr lang="fr-CH" sz="16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59854" y="5506686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Coating</a:t>
            </a:r>
            <a:r>
              <a:rPr lang="fr-CH" dirty="0" smtClean="0"/>
              <a:t> in 14 </a:t>
            </a:r>
            <a:r>
              <a:rPr lang="fr-CH" dirty="0" err="1" smtClean="0"/>
              <a:t>steps</a:t>
            </a:r>
            <a:r>
              <a:rPr lang="fr-CH" dirty="0"/>
              <a:t> </a:t>
            </a:r>
            <a:r>
              <a:rPr lang="fr-CH" dirty="0" smtClean="0"/>
              <a:t>(5 </a:t>
            </a:r>
            <a:r>
              <a:rPr lang="fr-CH" dirty="0" err="1" smtClean="0"/>
              <a:t>days</a:t>
            </a:r>
            <a:r>
              <a:rPr lang="fr-CH" dirty="0" smtClean="0"/>
              <a:t>)</a:t>
            </a:r>
            <a:endParaRPr lang="fr-CH" dirty="0"/>
          </a:p>
        </p:txBody>
      </p:sp>
      <p:pic>
        <p:nvPicPr>
          <p:cNvPr id="23" name="Image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149" y="861342"/>
            <a:ext cx="4154984" cy="581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" descr="G:\Divisions\EST\Groups\SM\ThinFilms\HIE-ISOLDE\Coatings\2013_Coating\131024_C084_QP2.1\QP2.1_pictures\131125_Step07_disassembly\IMG_3045_small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533" y="3991087"/>
            <a:ext cx="2447546" cy="1765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G:\Divisions\EST\Groups\SM\ThinFilms\HIE-ISOLDE\Coatings\2013_Coating\131024_C084_QP2.1\QP2.1_pictures\131113_step04_2_SUBU2\IMG_1138_smal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977" y="1737649"/>
            <a:ext cx="2406433" cy="18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00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838539" y="4860683"/>
            <a:ext cx="4146550" cy="1770063"/>
            <a:chOff x="1248" y="2553"/>
            <a:chExt cx="2612" cy="1115"/>
          </a:xfrm>
          <a:noFill/>
        </p:grpSpPr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48" y="2553"/>
              <a:ext cx="2612" cy="111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2246" y="3223"/>
              <a:ext cx="736" cy="2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0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Why?...</a:t>
              </a: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976" y="3024"/>
              <a:ext cx="96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3609121" y="5608396"/>
            <a:ext cx="125018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54414" y="4551605"/>
            <a:ext cx="411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LEP 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dipole vacuum chamber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3962739" y="5695231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68993" y="4506379"/>
            <a:ext cx="3961542" cy="2309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335205" y="4979935"/>
            <a:ext cx="2398934" cy="1471613"/>
            <a:chOff x="632988" y="2638417"/>
            <a:chExt cx="2491212" cy="1471613"/>
          </a:xfrm>
        </p:grpSpPr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632988" y="2638417"/>
              <a:ext cx="2491196" cy="147161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57150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633004" y="2638417"/>
              <a:ext cx="2491196" cy="1471613"/>
            </a:xfrm>
            <a:prstGeom prst="ellips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Oval 12"/>
          <p:cNvSpPr>
            <a:spLocks noChangeArrowheads="1"/>
          </p:cNvSpPr>
          <p:nvPr/>
        </p:nvSpPr>
        <p:spPr bwMode="auto">
          <a:xfrm>
            <a:off x="1460206" y="5121381"/>
            <a:ext cx="2148915" cy="118872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618787" y="5160056"/>
            <a:ext cx="1873397" cy="1076007"/>
            <a:chOff x="909639" y="2854110"/>
            <a:chExt cx="1873397" cy="1076007"/>
          </a:xfrm>
        </p:grpSpPr>
        <p:cxnSp>
          <p:nvCxnSpPr>
            <p:cNvPr id="29" name="Straight Arrow Connector 28"/>
            <p:cNvCxnSpPr/>
            <p:nvPr/>
          </p:nvCxnSpPr>
          <p:spPr>
            <a:xfrm flipV="1">
              <a:off x="1871663" y="2854110"/>
              <a:ext cx="0" cy="25049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909639" y="3384319"/>
              <a:ext cx="526971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1241668" y="2967039"/>
              <a:ext cx="329957" cy="16472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2091086" y="2967039"/>
              <a:ext cx="329957" cy="16472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2256065" y="3384319"/>
              <a:ext cx="526971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871663" y="3679619"/>
              <a:ext cx="0" cy="25049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1229089" y="3627828"/>
              <a:ext cx="329957" cy="16472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078507" y="3627828"/>
              <a:ext cx="329957" cy="16472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2090454" y="5410554"/>
            <a:ext cx="930063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NEG</a:t>
            </a:r>
          </a:p>
          <a:p>
            <a:pPr algn="ctr"/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endParaRPr lang="en-US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1881781" y="154702"/>
            <a:ext cx="53977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 film of Non-Evaporable-Getter as vacuum pump </a:t>
            </a:r>
            <a:endParaRPr lang="en-US" altLang="en-US" sz="2000" b="1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464025" y="849638"/>
            <a:ext cx="845434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accelerators at ultra-high-vacuum (&lt;10</a:t>
            </a:r>
            <a:r>
              <a:rPr lang="en-GB" altLang="en-US" sz="1800" baseline="300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-10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mbar) the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to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bring the pump closer to the outgassing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distribute the pumping speed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evenly.</a:t>
            </a:r>
            <a:endParaRPr lang="en-US" altLang="en-US" sz="1800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464024" y="3544249"/>
            <a:ext cx="835443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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transform the entire vacuum chamber in a pump by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 it with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getter thin film: 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~2</a:t>
            </a:r>
            <a:r>
              <a:rPr lang="el-GR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μ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of </a:t>
            </a:r>
            <a:r>
              <a:rPr lang="en-US" dirty="0" err="1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TiZrV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deposited by DC magnetron; activated with a 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standard vacuum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bake-out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180</a:t>
            </a:r>
            <a:r>
              <a:rPr lang="en-US" dirty="0">
                <a:solidFill>
                  <a:srgbClr val="000099"/>
                </a:solidFill>
                <a:ea typeface="Verdana" panose="020B0604030504040204" pitchFamily="34" charset="0"/>
                <a:cs typeface="Arial"/>
              </a:rPr>
              <a:t>°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C-230</a:t>
            </a:r>
            <a:r>
              <a:rPr lang="en-US" dirty="0">
                <a:solidFill>
                  <a:srgbClr val="000099"/>
                </a:solidFill>
                <a:ea typeface="Verdana" panose="020B0604030504040204" pitchFamily="34" charset="0"/>
                <a:cs typeface="Arial"/>
              </a:rPr>
              <a:t>°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(24h), operates at </a:t>
            </a:r>
            <a:r>
              <a:rPr lang="en-US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RT</a:t>
            </a:r>
            <a:endParaRPr lang="en-US" altLang="en-US" sz="1800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4" name="Picture 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358" y="1934209"/>
            <a:ext cx="5410278" cy="161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6882818" y="2166680"/>
            <a:ext cx="257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 space hindrance and conductance  vs pressure profile!</a:t>
            </a:r>
            <a:endParaRPr lang="en-GB" sz="18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91197" y="4730051"/>
            <a:ext cx="4177383" cy="286232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alt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Pumps (chemisorption)  </a:t>
            </a:r>
            <a:r>
              <a:rPr lang="en-GB" alt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en-GB" altLang="en-US" baseline="-25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CO, CO</a:t>
            </a:r>
            <a:r>
              <a:rPr lang="en-GB" altLang="en-US" baseline="-25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…..</a:t>
            </a:r>
          </a:p>
          <a:p>
            <a:r>
              <a:rPr lang="en-GB" alt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 not pump </a:t>
            </a:r>
            <a:r>
              <a:rPr lang="en-GB" altLang="en-US" sz="18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CHx</a:t>
            </a:r>
            <a:r>
              <a:rPr lang="en-GB" alt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noble gases</a:t>
            </a:r>
          </a:p>
          <a:p>
            <a:endParaRPr lang="en-GB" altLang="en-US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alt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Characterised by XRD, EDX, SEM, XPS…</a:t>
            </a:r>
          </a:p>
          <a:p>
            <a:endParaRPr lang="en-GB" altLang="en-US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altLang="en-US" sz="18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altLang="en-US" sz="18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18223" y="3225701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</a:t>
            </a:r>
            <a:endParaRPr lang="fr-CH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49" y="3220415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</a:t>
            </a:r>
            <a:endParaRPr lang="fr-CH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37661" y="3219521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</a:t>
            </a:r>
            <a:endParaRPr lang="fr-CH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18784" y="3218010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</a:t>
            </a:r>
            <a:endParaRPr lang="fr-CH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677" y="862588"/>
            <a:ext cx="9144000" cy="2701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159360"/>
              </p:ext>
            </p:extLst>
          </p:nvPr>
        </p:nvGraphicFramePr>
        <p:xfrm>
          <a:off x="2979014" y="922519"/>
          <a:ext cx="3424365" cy="25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0" name="CorelPhotoPaint.Image.6" r:id="rId6" imgW="9712025" imgH="7272152" progId="CorelPhotoPaint.Image.6">
                  <p:embed/>
                </p:oleObj>
              </mc:Choice>
              <mc:Fallback>
                <p:oleObj name="CorelPhotoPaint.Image.6" r:id="rId6" imgW="9712025" imgH="7272152" progId="CorelPhotoPaint.Image.6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7963" b="10562"/>
                      <a:stretch>
                        <a:fillRect/>
                      </a:stretch>
                    </p:blipFill>
                    <p:spPr bwMode="auto">
                      <a:xfrm>
                        <a:off x="2979014" y="922519"/>
                        <a:ext cx="3424365" cy="2566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352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ntr" presetSubtype="32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  <p:bldP spid="39" grpId="0" animBg="1"/>
      <p:bldP spid="23" grpId="0" animBg="1"/>
      <p:bldP spid="37" grpId="0" animBg="1"/>
      <p:bldP spid="43" grpId="0"/>
      <p:bldP spid="46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735149"/>
              </p:ext>
            </p:extLst>
          </p:nvPr>
        </p:nvGraphicFramePr>
        <p:xfrm>
          <a:off x="205263" y="3670374"/>
          <a:ext cx="4775649" cy="2868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7" name="Chart" r:id="rId3" imgW="9525305" imgH="5496154" progId="Excel.Chart.8">
                  <p:embed/>
                </p:oleObj>
              </mc:Choice>
              <mc:Fallback>
                <p:oleObj name="Chart" r:id="rId3" imgW="9525305" imgH="5496154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" y="3670374"/>
                        <a:ext cx="4775649" cy="286807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4581525" y="3767138"/>
            <a:ext cx="280988" cy="15763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43082" y="307139"/>
            <a:ext cx="4368633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Activation process: Monitoring  by surface analysis (XPS)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409" y="1338986"/>
            <a:ext cx="49159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 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stepwise for 1h at each 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9235" y="3835021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Surface Oxygen decrease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708385" y="3828132"/>
            <a:ext cx="11876" cy="13890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631553" y="5059236"/>
            <a:ext cx="165540" cy="2180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693322" y="4914900"/>
            <a:ext cx="45719" cy="2533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492251" y="4235131"/>
            <a:ext cx="2930894" cy="1782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31553" y="4953923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628945" y="4824969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28223" y="4707816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625615" y="4578862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634161" y="4458205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631553" y="4329251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633233" y="4212051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630625" y="4083097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52020" y="16793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Diffusion of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into the bulk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1333" y="21049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Reduction of the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oxides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all the metals: the surface is metallic and reactive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005906" y="0"/>
            <a:ext cx="4083725" cy="6858001"/>
            <a:chOff x="5005906" y="0"/>
            <a:chExt cx="4083725" cy="6858001"/>
          </a:xfrm>
        </p:grpSpPr>
        <p:pic>
          <p:nvPicPr>
            <p:cNvPr id="167940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908" y="0"/>
              <a:ext cx="4083636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7942" name="Picture 6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906" y="2201997"/>
              <a:ext cx="4083636" cy="2467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7941" name="Picture 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906" y="4390425"/>
              <a:ext cx="4083725" cy="2467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6428096" y="248717"/>
              <a:ext cx="2036403" cy="5734232"/>
              <a:chOff x="6428096" y="248717"/>
              <a:chExt cx="2036403" cy="5734232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7733418" y="347047"/>
                <a:ext cx="437685" cy="0"/>
              </a:xfrm>
              <a:prstGeom prst="straightConnector1">
                <a:avLst/>
              </a:prstGeom>
              <a:ln w="38100">
                <a:solidFill>
                  <a:srgbClr val="33996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7249363" y="2636446"/>
                <a:ext cx="576670" cy="0"/>
              </a:xfrm>
              <a:prstGeom prst="straightConnector1">
                <a:avLst/>
              </a:prstGeom>
              <a:ln w="38100">
                <a:solidFill>
                  <a:srgbClr val="33996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7442447" y="4731346"/>
                <a:ext cx="591300" cy="1"/>
              </a:xfrm>
              <a:prstGeom prst="straightConnector1">
                <a:avLst/>
              </a:prstGeom>
              <a:ln w="38100">
                <a:solidFill>
                  <a:srgbClr val="33996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6428096" y="427512"/>
                <a:ext cx="4138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Ti</a:t>
                </a:r>
                <a:endParaRPr lang="en-GB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428096" y="2447925"/>
                <a:ext cx="4700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Zr</a:t>
                </a:r>
                <a:endParaRPr lang="en-GB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484200" y="4669520"/>
                <a:ext cx="3593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V</a:t>
                </a:r>
                <a:endParaRPr lang="en-GB" dirty="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7249363" y="2447925"/>
                <a:ext cx="0" cy="45620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7826033" y="2454025"/>
                <a:ext cx="0" cy="45620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7733418" y="248717"/>
                <a:ext cx="0" cy="4524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8171103" y="254817"/>
                <a:ext cx="0" cy="4524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7442447" y="4681729"/>
                <a:ext cx="0" cy="5443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8033747" y="4658569"/>
                <a:ext cx="0" cy="5443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7047768" y="3574019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/>
                  <a:t>ox</a:t>
                </a:r>
                <a:endParaRPr lang="fr-CH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519257" y="1138136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/>
                  <a:t>ox</a:t>
                </a:r>
                <a:endParaRPr lang="fr-CH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372193" y="5613617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/>
                  <a:t>ox</a:t>
                </a:r>
                <a:endParaRPr lang="fr-CH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895112" y="1368704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solidFill>
                      <a:srgbClr val="FF0000"/>
                    </a:solidFill>
                  </a:rPr>
                  <a:t>met</a:t>
                </a:r>
                <a:endParaRPr lang="fr-CH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484189" y="3279667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solidFill>
                      <a:srgbClr val="FF0000"/>
                    </a:solidFill>
                  </a:rPr>
                  <a:t>met</a:t>
                </a:r>
                <a:endParaRPr lang="fr-CH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808693" y="5277322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solidFill>
                      <a:srgbClr val="FF0000"/>
                    </a:solidFill>
                  </a:rPr>
                  <a:t>met</a:t>
                </a:r>
                <a:endParaRPr lang="fr-CH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40" name="Rectangle 39"/>
          <p:cNvSpPr/>
          <p:nvPr/>
        </p:nvSpPr>
        <p:spPr>
          <a:xfrm>
            <a:off x="641445" y="3279667"/>
            <a:ext cx="3781700" cy="548465"/>
          </a:xfrm>
          <a:prstGeom prst="rect">
            <a:avLst/>
          </a:prstGeom>
          <a:solidFill>
            <a:schemeClr val="accent1">
              <a:tint val="73000"/>
              <a:satMod val="1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4" name="Oval 43"/>
          <p:cNvSpPr/>
          <p:nvPr/>
        </p:nvSpPr>
        <p:spPr>
          <a:xfrm>
            <a:off x="721519" y="3198019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3" name="Oval 72"/>
          <p:cNvSpPr/>
          <p:nvPr/>
        </p:nvSpPr>
        <p:spPr>
          <a:xfrm>
            <a:off x="832247" y="3198019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4" name="Oval 73"/>
          <p:cNvSpPr/>
          <p:nvPr/>
        </p:nvSpPr>
        <p:spPr>
          <a:xfrm>
            <a:off x="912128" y="3200400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5" name="Oval 74"/>
          <p:cNvSpPr/>
          <p:nvPr/>
        </p:nvSpPr>
        <p:spPr>
          <a:xfrm>
            <a:off x="1022856" y="3200400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6" name="Oval 75"/>
          <p:cNvSpPr/>
          <p:nvPr/>
        </p:nvSpPr>
        <p:spPr>
          <a:xfrm>
            <a:off x="1141754" y="3202305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7" name="Oval 76"/>
          <p:cNvSpPr/>
          <p:nvPr/>
        </p:nvSpPr>
        <p:spPr>
          <a:xfrm>
            <a:off x="1252482" y="3202305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8" name="Oval 77"/>
          <p:cNvSpPr/>
          <p:nvPr/>
        </p:nvSpPr>
        <p:spPr>
          <a:xfrm>
            <a:off x="1332363" y="3204686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9" name="Oval 78"/>
          <p:cNvSpPr/>
          <p:nvPr/>
        </p:nvSpPr>
        <p:spPr>
          <a:xfrm>
            <a:off x="1443091" y="3204686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0" name="Oval 79"/>
          <p:cNvSpPr/>
          <p:nvPr/>
        </p:nvSpPr>
        <p:spPr>
          <a:xfrm>
            <a:off x="1530947" y="3203707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1" name="Oval 80"/>
          <p:cNvSpPr/>
          <p:nvPr/>
        </p:nvSpPr>
        <p:spPr>
          <a:xfrm>
            <a:off x="1641675" y="3203707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2" name="Oval 81"/>
          <p:cNvSpPr/>
          <p:nvPr/>
        </p:nvSpPr>
        <p:spPr>
          <a:xfrm>
            <a:off x="1721556" y="3206088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3" name="Oval 82"/>
          <p:cNvSpPr/>
          <p:nvPr/>
        </p:nvSpPr>
        <p:spPr>
          <a:xfrm>
            <a:off x="1832284" y="3206088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Oval 83"/>
          <p:cNvSpPr/>
          <p:nvPr/>
        </p:nvSpPr>
        <p:spPr>
          <a:xfrm>
            <a:off x="1951182" y="3207993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5" name="Oval 84"/>
          <p:cNvSpPr/>
          <p:nvPr/>
        </p:nvSpPr>
        <p:spPr>
          <a:xfrm>
            <a:off x="2061910" y="3207993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6" name="Oval 85"/>
          <p:cNvSpPr/>
          <p:nvPr/>
        </p:nvSpPr>
        <p:spPr>
          <a:xfrm>
            <a:off x="2141791" y="3210374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7" name="Oval 86"/>
          <p:cNvSpPr/>
          <p:nvPr/>
        </p:nvSpPr>
        <p:spPr>
          <a:xfrm>
            <a:off x="2252519" y="3210374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Oval 103"/>
          <p:cNvSpPr/>
          <p:nvPr/>
        </p:nvSpPr>
        <p:spPr>
          <a:xfrm>
            <a:off x="2377352" y="3204536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Oval 104"/>
          <p:cNvSpPr/>
          <p:nvPr/>
        </p:nvSpPr>
        <p:spPr>
          <a:xfrm>
            <a:off x="2488080" y="3204536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Oval 105"/>
          <p:cNvSpPr/>
          <p:nvPr/>
        </p:nvSpPr>
        <p:spPr>
          <a:xfrm>
            <a:off x="2567961" y="3206917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Oval 106"/>
          <p:cNvSpPr/>
          <p:nvPr/>
        </p:nvSpPr>
        <p:spPr>
          <a:xfrm>
            <a:off x="2678689" y="3206917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Oval 107"/>
          <p:cNvSpPr/>
          <p:nvPr/>
        </p:nvSpPr>
        <p:spPr>
          <a:xfrm>
            <a:off x="2797587" y="3208822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Oval 108"/>
          <p:cNvSpPr/>
          <p:nvPr/>
        </p:nvSpPr>
        <p:spPr>
          <a:xfrm>
            <a:off x="2908315" y="3208822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Oval 109"/>
          <p:cNvSpPr/>
          <p:nvPr/>
        </p:nvSpPr>
        <p:spPr>
          <a:xfrm>
            <a:off x="2988196" y="3211203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1" name="Oval 110"/>
          <p:cNvSpPr/>
          <p:nvPr/>
        </p:nvSpPr>
        <p:spPr>
          <a:xfrm>
            <a:off x="3098924" y="3211203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Oval 111"/>
          <p:cNvSpPr/>
          <p:nvPr/>
        </p:nvSpPr>
        <p:spPr>
          <a:xfrm>
            <a:off x="3186780" y="3210224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3" name="Oval 112"/>
          <p:cNvSpPr/>
          <p:nvPr/>
        </p:nvSpPr>
        <p:spPr>
          <a:xfrm>
            <a:off x="3297508" y="3210224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Oval 113"/>
          <p:cNvSpPr/>
          <p:nvPr/>
        </p:nvSpPr>
        <p:spPr>
          <a:xfrm>
            <a:off x="3377389" y="3212605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5" name="Oval 114"/>
          <p:cNvSpPr/>
          <p:nvPr/>
        </p:nvSpPr>
        <p:spPr>
          <a:xfrm>
            <a:off x="3488117" y="3212605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6" name="Oval 115"/>
          <p:cNvSpPr/>
          <p:nvPr/>
        </p:nvSpPr>
        <p:spPr>
          <a:xfrm>
            <a:off x="3607015" y="3214510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7" name="Oval 116"/>
          <p:cNvSpPr/>
          <p:nvPr/>
        </p:nvSpPr>
        <p:spPr>
          <a:xfrm>
            <a:off x="3717743" y="3214510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8" name="Oval 117"/>
          <p:cNvSpPr/>
          <p:nvPr/>
        </p:nvSpPr>
        <p:spPr>
          <a:xfrm>
            <a:off x="3797624" y="3216891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9" name="Oval 118"/>
          <p:cNvSpPr/>
          <p:nvPr/>
        </p:nvSpPr>
        <p:spPr>
          <a:xfrm>
            <a:off x="3908352" y="3216891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0431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3682E-6 L -0.00087 0.03078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52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2222E-6 L 0.00416 0.04537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26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36473E-6 L 0.01163 0.04282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212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36473E-6 L 0.00208 0.02222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1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94444E-6 1.85185E-6 L -0.00312 0.0581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289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77945E-6 L 0.00851 0.04096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03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5154E-6 L 0.00625 0.02522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125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5185E-6 L 0.00781 0.04236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210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1285 0.05648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" y="282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85185E-6 L 0.0151 0.06551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7" y="326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-4.36473E-6 L 0.01163 0.04282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212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4.36473E-6 L 0.00208 0.02222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1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2.77945E-6 L -0.00052 0.03309 " pathEditMode="relative" rAng="0" ptsTypes="AA">
                                      <p:cBhvr>
                                        <p:cTn id="41" dur="5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4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-1.11111E-6 L 0.00955 0.05833 " pathEditMode="relative" rAng="0" ptsTypes="AA">
                                      <p:cBhvr>
                                        <p:cTn id="43" dur="5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9" y="291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1.35154E-6 L 0.00625 0.02522 " pathEditMode="relative" rAng="0" ptsTypes="AA">
                                      <p:cBhvr>
                                        <p:cTn id="45" dur="5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125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94444E-6 -4.07407E-6 L 0.00469 0.0625 " pathEditMode="relative" rAng="0" ptsTypes="AA">
                                      <p:cBhvr>
                                        <p:cTn id="47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3125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05556E-6 -2.93682E-6 L -0.00087 0.03078 " pathEditMode="relative" rAng="0" ptsTypes="AA">
                                      <p:cBhvr>
                                        <p:cTn id="49" dur="5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52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1.85185E-6 L -0.00573 0.04676 " pathEditMode="relative" rAng="0" ptsTypes="AA">
                                      <p:cBhvr>
                                        <p:cTn id="51" dur="5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233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-4.36473E-6 L 0.01163 0.04282 " pathEditMode="relative" rAng="0" ptsTypes="AA">
                                      <p:cBhvr>
                                        <p:cTn id="53" dur="5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212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4.36473E-6 L 0.00208 0.02222 " pathEditMode="relative" rAng="0" ptsTypes="AA">
                                      <p:cBhvr>
                                        <p:cTn id="55" dur="5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1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2.77945E-6 L -0.00052 0.03309 " pathEditMode="relative" rAng="0" ptsTypes="AA">
                                      <p:cBhvr>
                                        <p:cTn id="57" dur="5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4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2.77945E-6 L 0.00851 0.04096 " pathEditMode="relative" rAng="0" ptsTypes="AA">
                                      <p:cBhvr>
                                        <p:cTn id="59" dur="5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037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1.35154E-6 L 0.00625 0.02522 " pathEditMode="relative" rAng="0" ptsTypes="AA">
                                      <p:cBhvr>
                                        <p:cTn id="61" dur="5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125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6 -4.07407E-6 L 0.00104 0.04792 " pathEditMode="relative" rAng="0" ptsTypes="AA">
                                      <p:cBhvr>
                                        <p:cTn id="63" dur="5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38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05556E-6 -2.93682E-6 L -0.00087 0.03078 " pathEditMode="relative" rAng="0" ptsTypes="AA">
                                      <p:cBhvr>
                                        <p:cTn id="65" dur="5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527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-4.07407E-6 L 0.00417 0.04537 " pathEditMode="relative" rAng="0" ptsTypes="AA">
                                      <p:cBhvr>
                                        <p:cTn id="67" dur="5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269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-4.36473E-6 L 0.01163 0.04282 " pathEditMode="relative" rAng="0" ptsTypes="AA">
                                      <p:cBhvr>
                                        <p:cTn id="69" dur="5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2129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4.36473E-6 L 0.00208 0.02222 " pathEditMode="relative" rAng="0" ptsTypes="AA">
                                      <p:cBhvr>
                                        <p:cTn id="71" dur="5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1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2.77945E-6 L -0.00052 0.03309 " pathEditMode="relative" rAng="0" ptsTypes="AA">
                                      <p:cBhvr>
                                        <p:cTn id="73" dur="5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43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2.96296E-6 L -0.00503 0.06458 " pathEditMode="relative" rAng="0" ptsTypes="AA">
                                      <p:cBhvr>
                                        <p:cTn id="75" dur="5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3218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1.35154E-6 L 0.00625 0.02522 " pathEditMode="relative" rAng="0" ptsTypes="AA">
                                      <p:cBhvr>
                                        <p:cTn id="77" dur="5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125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1.35154E-6 L 0.00104 0.03402 " pathEditMode="relative" rAng="0" ptsTypes="AA">
                                      <p:cBhvr>
                                        <p:cTn id="79" dur="5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6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6" grpId="0"/>
      <p:bldP spid="10" grpId="0"/>
      <p:bldP spid="44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 descr="0310030_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618" y="4154479"/>
            <a:ext cx="2999623" cy="1954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M.Taborelli</a:t>
            </a:r>
            <a:r>
              <a:rPr lang="en-US" dirty="0" smtClean="0"/>
              <a:t>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457200" y="6245225"/>
            <a:ext cx="35179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mtClean="0"/>
          </a:p>
          <a:p>
            <a:pPr>
              <a:defRPr/>
            </a:pPr>
            <a:r>
              <a:rPr lang="en-US" smtClean="0"/>
              <a:t>CAPE09 Cambridge M.Taborelli CERN </a:t>
            </a:r>
            <a:endParaRPr lang="en-US"/>
          </a:p>
        </p:txBody>
      </p:sp>
      <p:pic>
        <p:nvPicPr>
          <p:cNvPr id="6" name="Picture 7" descr="IMG_014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3" y="641350"/>
            <a:ext cx="3948113" cy="53324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75741" y="120650"/>
            <a:ext cx="77925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b="1" dirty="0"/>
              <a:t>Coating plant for </a:t>
            </a:r>
            <a:r>
              <a:rPr lang="en-US" b="1" dirty="0" smtClean="0"/>
              <a:t>vacuum chambers </a:t>
            </a:r>
            <a:r>
              <a:rPr lang="en-US" b="1" dirty="0"/>
              <a:t>up to 7 m length</a:t>
            </a:r>
          </a:p>
        </p:txBody>
      </p:sp>
      <p:pic>
        <p:nvPicPr>
          <p:cNvPr id="8" name="Picture 8" descr="DSCN1398"/>
          <p:cNvPicPr preferRelativeResize="0"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431" y="641350"/>
            <a:ext cx="4572000" cy="34258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pila-camer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100" y="2689459"/>
            <a:ext cx="4505325" cy="34194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369269" y="5680107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7 km of LHC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1689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681745"/>
            <a:ext cx="8969375" cy="2206625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6" name="Rectangle 79"/>
          <p:cNvSpPr>
            <a:spLocks noChangeArrowheads="1"/>
          </p:cNvSpPr>
          <p:nvPr/>
        </p:nvSpPr>
        <p:spPr bwMode="auto">
          <a:xfrm>
            <a:off x="654050" y="1016707"/>
            <a:ext cx="799147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7" name="Oval 80"/>
          <p:cNvSpPr>
            <a:spLocks noChangeArrowheads="1"/>
          </p:cNvSpPr>
          <p:nvPr/>
        </p:nvSpPr>
        <p:spPr bwMode="auto">
          <a:xfrm>
            <a:off x="3462338" y="1519945"/>
            <a:ext cx="73025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8" name="Text Box 81"/>
          <p:cNvSpPr txBox="1">
            <a:spLocks noChangeArrowheads="1"/>
          </p:cNvSpPr>
          <p:nvPr/>
        </p:nvSpPr>
        <p:spPr bwMode="auto">
          <a:xfrm>
            <a:off x="2832100" y="112599"/>
            <a:ext cx="34948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b="1" dirty="0" smtClean="0">
                <a:cs typeface="Arial" charset="0"/>
              </a:rPr>
              <a:t>Electron cloud and SEY</a:t>
            </a:r>
            <a:endParaRPr lang="en-US" b="1" dirty="0">
              <a:cs typeface="Arial" charset="0"/>
            </a:endParaRPr>
          </a:p>
        </p:txBody>
      </p:sp>
      <p:sp>
        <p:nvSpPr>
          <p:cNvPr id="9" name="Oval 82"/>
          <p:cNvSpPr>
            <a:spLocks noChangeArrowheads="1"/>
          </p:cNvSpPr>
          <p:nvPr/>
        </p:nvSpPr>
        <p:spPr bwMode="auto">
          <a:xfrm>
            <a:off x="869950" y="1592970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0" name="Oval 83"/>
          <p:cNvSpPr>
            <a:spLocks noChangeArrowheads="1"/>
          </p:cNvSpPr>
          <p:nvPr/>
        </p:nvSpPr>
        <p:spPr bwMode="auto">
          <a:xfrm>
            <a:off x="3360738" y="1481845"/>
            <a:ext cx="144462" cy="144462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1" name="Oval 84"/>
          <p:cNvSpPr>
            <a:spLocks noChangeArrowheads="1"/>
          </p:cNvSpPr>
          <p:nvPr/>
        </p:nvSpPr>
        <p:spPr bwMode="auto">
          <a:xfrm>
            <a:off x="3484563" y="1470732"/>
            <a:ext cx="142875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2" name="Oval 85"/>
          <p:cNvSpPr>
            <a:spLocks noChangeArrowheads="1"/>
          </p:cNvSpPr>
          <p:nvPr/>
        </p:nvSpPr>
        <p:spPr bwMode="auto">
          <a:xfrm>
            <a:off x="4187825" y="1021470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3" name="Oval 86"/>
          <p:cNvSpPr>
            <a:spLocks noChangeArrowheads="1"/>
          </p:cNvSpPr>
          <p:nvPr/>
        </p:nvSpPr>
        <p:spPr bwMode="auto">
          <a:xfrm>
            <a:off x="4522788" y="2304170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Oval 87"/>
          <p:cNvSpPr>
            <a:spLocks noChangeArrowheads="1"/>
          </p:cNvSpPr>
          <p:nvPr/>
        </p:nvSpPr>
        <p:spPr bwMode="auto">
          <a:xfrm>
            <a:off x="4176713" y="2313695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5" name="Oval 88"/>
          <p:cNvSpPr>
            <a:spLocks noChangeArrowheads="1"/>
          </p:cNvSpPr>
          <p:nvPr/>
        </p:nvSpPr>
        <p:spPr bwMode="auto">
          <a:xfrm>
            <a:off x="873125" y="1580270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6" name="Oval 89"/>
          <p:cNvSpPr>
            <a:spLocks noChangeArrowheads="1"/>
          </p:cNvSpPr>
          <p:nvPr/>
        </p:nvSpPr>
        <p:spPr bwMode="auto">
          <a:xfrm>
            <a:off x="857250" y="1586620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7" name="Rectangle 90"/>
          <p:cNvSpPr>
            <a:spLocks noChangeArrowheads="1"/>
          </p:cNvSpPr>
          <p:nvPr/>
        </p:nvSpPr>
        <p:spPr bwMode="auto">
          <a:xfrm>
            <a:off x="7589838" y="681745"/>
            <a:ext cx="1554162" cy="2206625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" name="Oval 91"/>
          <p:cNvSpPr>
            <a:spLocks noChangeArrowheads="1"/>
          </p:cNvSpPr>
          <p:nvPr/>
        </p:nvSpPr>
        <p:spPr bwMode="auto">
          <a:xfrm>
            <a:off x="858838" y="1589795"/>
            <a:ext cx="431800" cy="2095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9" name="Oval 92"/>
          <p:cNvSpPr>
            <a:spLocks noChangeArrowheads="1"/>
          </p:cNvSpPr>
          <p:nvPr/>
        </p:nvSpPr>
        <p:spPr bwMode="auto">
          <a:xfrm>
            <a:off x="754063" y="3048707"/>
            <a:ext cx="479425" cy="2603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0" name="Text Box 93"/>
          <p:cNvSpPr txBox="1">
            <a:spLocks noChangeArrowheads="1"/>
          </p:cNvSpPr>
          <p:nvPr/>
        </p:nvSpPr>
        <p:spPr bwMode="auto">
          <a:xfrm>
            <a:off x="1401763" y="3007432"/>
            <a:ext cx="3038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>
                <a:cs typeface="Arial" charset="0"/>
              </a:rPr>
              <a:t>Proton bunch (charge +)</a:t>
            </a:r>
          </a:p>
        </p:txBody>
      </p:sp>
      <p:sp>
        <p:nvSpPr>
          <p:cNvPr id="21" name="Oval 94"/>
          <p:cNvSpPr>
            <a:spLocks noChangeArrowheads="1"/>
          </p:cNvSpPr>
          <p:nvPr/>
        </p:nvSpPr>
        <p:spPr bwMode="auto">
          <a:xfrm>
            <a:off x="942975" y="3713870"/>
            <a:ext cx="176213" cy="1476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2" name="Text Box 95"/>
          <p:cNvSpPr txBox="1">
            <a:spLocks noChangeArrowheads="1"/>
          </p:cNvSpPr>
          <p:nvPr/>
        </p:nvSpPr>
        <p:spPr bwMode="auto">
          <a:xfrm>
            <a:off x="1576388" y="3659895"/>
            <a:ext cx="2365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>
                <a:cs typeface="Arial" charset="0"/>
              </a:rPr>
              <a:t>Electron (charge -)</a:t>
            </a:r>
          </a:p>
        </p:txBody>
      </p:sp>
      <p:sp>
        <p:nvSpPr>
          <p:cNvPr id="23" name="Text Box 96"/>
          <p:cNvSpPr txBox="1">
            <a:spLocks noChangeArrowheads="1"/>
          </p:cNvSpPr>
          <p:nvPr/>
        </p:nvSpPr>
        <p:spPr bwMode="auto">
          <a:xfrm>
            <a:off x="503238" y="4091695"/>
            <a:ext cx="81661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 smtClean="0">
                <a:cs typeface="Arial" charset="0"/>
                <a:sym typeface="Symbol"/>
              </a:rPr>
              <a:t> Perturbation of the beam </a:t>
            </a:r>
            <a:r>
              <a:rPr lang="en-US" sz="1800" dirty="0" smtClean="0">
                <a:cs typeface="Arial" charset="0"/>
              </a:rPr>
              <a:t>(emittance growth), thermal load on cryogenics, noise on beam instrumentation; </a:t>
            </a:r>
            <a:r>
              <a:rPr lang="en-US" sz="1800" dirty="0">
                <a:cs typeface="Arial" charset="0"/>
              </a:rPr>
              <a:t>the problem is more important for high beam currents (beam potential) and short bunch spacing</a:t>
            </a:r>
            <a:endParaRPr lang="fr-CH" sz="1800" dirty="0">
              <a:cs typeface="Arial" charset="0"/>
            </a:endParaRPr>
          </a:p>
          <a:p>
            <a:pPr eaLnBrk="1" hangingPunct="1"/>
            <a:endParaRPr lang="fr-CH" sz="1800" dirty="0">
              <a:cs typeface="Arial" charset="0"/>
            </a:endParaRPr>
          </a:p>
          <a:p>
            <a:pPr eaLnBrk="1" hangingPunct="1"/>
            <a:r>
              <a:rPr lang="fr-CH" sz="1800" dirty="0">
                <a:cs typeface="Arial" charset="0"/>
              </a:rPr>
              <a:t>To </a:t>
            </a:r>
            <a:r>
              <a:rPr lang="fr-CH" sz="1800" dirty="0" err="1">
                <a:cs typeface="Arial" charset="0"/>
              </a:rPr>
              <a:t>reduce</a:t>
            </a:r>
            <a:r>
              <a:rPr lang="fr-CH" sz="1800" dirty="0">
                <a:cs typeface="Arial" charset="0"/>
              </a:rPr>
              <a:t> the </a:t>
            </a:r>
            <a:r>
              <a:rPr lang="fr-CH" sz="1800" dirty="0" err="1">
                <a:cs typeface="Arial" charset="0"/>
              </a:rPr>
              <a:t>effect</a:t>
            </a:r>
            <a:r>
              <a:rPr lang="fr-CH" sz="1800" dirty="0">
                <a:cs typeface="Arial" charset="0"/>
              </a:rPr>
              <a:t> one must </a:t>
            </a:r>
            <a:r>
              <a:rPr lang="fr-CH" sz="1800" dirty="0" err="1">
                <a:cs typeface="Arial" charset="0"/>
              </a:rPr>
              <a:t>reduce</a:t>
            </a:r>
            <a:r>
              <a:rPr lang="fr-CH" sz="1800" dirty="0">
                <a:cs typeface="Arial" charset="0"/>
              </a:rPr>
              <a:t> the </a:t>
            </a:r>
            <a:r>
              <a:rPr lang="fr-CH" sz="1800" dirty="0" err="1">
                <a:cs typeface="Arial" charset="0"/>
              </a:rPr>
              <a:t>secondary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>
                <a:cs typeface="Arial" charset="0"/>
              </a:rPr>
              <a:t>electron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 smtClean="0">
                <a:cs typeface="Arial" charset="0"/>
              </a:rPr>
              <a:t>yield</a:t>
            </a:r>
            <a:r>
              <a:rPr lang="fr-CH" sz="1800" dirty="0" smtClean="0">
                <a:cs typeface="Arial" charset="0"/>
              </a:rPr>
              <a:t> (SEY) </a:t>
            </a:r>
            <a:r>
              <a:rPr lang="fr-CH" sz="1800" dirty="0">
                <a:cs typeface="Arial" charset="0"/>
              </a:rPr>
              <a:t>of the </a:t>
            </a:r>
            <a:r>
              <a:rPr lang="fr-CH" sz="1800" dirty="0" err="1">
                <a:cs typeface="Arial" charset="0"/>
              </a:rPr>
              <a:t>walls</a:t>
            </a:r>
            <a:r>
              <a:rPr lang="fr-CH" sz="1800" dirty="0">
                <a:cs typeface="Arial" charset="0"/>
              </a:rPr>
              <a:t> or </a:t>
            </a:r>
            <a:r>
              <a:rPr lang="fr-CH" sz="1800" dirty="0" err="1">
                <a:cs typeface="Arial" charset="0"/>
              </a:rPr>
              <a:t>attract</a:t>
            </a:r>
            <a:r>
              <a:rPr lang="fr-CH" sz="1800" dirty="0">
                <a:cs typeface="Arial" charset="0"/>
              </a:rPr>
              <a:t> the </a:t>
            </a:r>
            <a:r>
              <a:rPr lang="fr-CH" sz="1800" dirty="0" err="1">
                <a:cs typeface="Arial" charset="0"/>
              </a:rPr>
              <a:t>generated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>
                <a:cs typeface="Arial" charset="0"/>
              </a:rPr>
              <a:t>electrons</a:t>
            </a:r>
            <a:r>
              <a:rPr lang="fr-CH" sz="1800" dirty="0">
                <a:cs typeface="Arial" charset="0"/>
              </a:rPr>
              <a:t> by </a:t>
            </a:r>
            <a:r>
              <a:rPr lang="fr-CH" sz="1800" dirty="0" err="1">
                <a:cs typeface="Arial" charset="0"/>
              </a:rPr>
              <a:t>other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>
                <a:cs typeface="Arial" charset="0"/>
              </a:rPr>
              <a:t>means</a:t>
            </a:r>
            <a:endParaRPr lang="en-US" sz="1800" dirty="0">
              <a:cs typeface="Arial" charset="0"/>
            </a:endParaRPr>
          </a:p>
        </p:txBody>
      </p:sp>
      <p:sp>
        <p:nvSpPr>
          <p:cNvPr id="24" name="Oval 97"/>
          <p:cNvSpPr>
            <a:spLocks noChangeArrowheads="1"/>
          </p:cNvSpPr>
          <p:nvPr/>
        </p:nvSpPr>
        <p:spPr bwMode="auto">
          <a:xfrm>
            <a:off x="5673725" y="3150307"/>
            <a:ext cx="188913" cy="188913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5" name="Oval 98"/>
          <p:cNvSpPr>
            <a:spLocks noChangeArrowheads="1"/>
          </p:cNvSpPr>
          <p:nvPr/>
        </p:nvSpPr>
        <p:spPr bwMode="auto">
          <a:xfrm>
            <a:off x="5775325" y="3091570"/>
            <a:ext cx="188913" cy="160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6" name="Text Box 99"/>
          <p:cNvSpPr txBox="1">
            <a:spLocks noChangeArrowheads="1"/>
          </p:cNvSpPr>
          <p:nvPr/>
        </p:nvSpPr>
        <p:spPr bwMode="auto">
          <a:xfrm>
            <a:off x="5988050" y="3051882"/>
            <a:ext cx="1722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fr-CH" sz="1800">
                <a:cs typeface="Arial" charset="0"/>
              </a:rPr>
              <a:t>Gas molecule</a:t>
            </a:r>
            <a:endParaRPr lang="en-US" sz="1800">
              <a:cs typeface="Arial" charset="0"/>
            </a:endParaRPr>
          </a:p>
        </p:txBody>
      </p:sp>
      <p:sp>
        <p:nvSpPr>
          <p:cNvPr id="27" name="Rectangle 100"/>
          <p:cNvSpPr>
            <a:spLocks noChangeArrowheads="1"/>
          </p:cNvSpPr>
          <p:nvPr/>
        </p:nvSpPr>
        <p:spPr bwMode="auto">
          <a:xfrm>
            <a:off x="457200" y="924632"/>
            <a:ext cx="1905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8" name="Rectangle 101"/>
          <p:cNvSpPr>
            <a:spLocks noChangeArrowheads="1"/>
          </p:cNvSpPr>
          <p:nvPr/>
        </p:nvSpPr>
        <p:spPr bwMode="auto">
          <a:xfrm>
            <a:off x="7594600" y="950032"/>
            <a:ext cx="1905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060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407E-6 L 0.25 4.07407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0.08143 -0.07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-3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3.33333E-6 L 0.74792 -3.33333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687 -0.0013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44" y="-6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42 -0.0757 L 0.11614 0.116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963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301 L -0.00052 0.1872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687 -0.00139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44" y="-6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0162 L -0.04965 -0.190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5" y="-960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0116 L -0.02291 -0.1909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-949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63 0.18959 L 0.01753 -0.0007 " pathEditMode="relative" ptsTypes="AA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99 0.11458 L 0.10607 -0.0747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" y="-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2" grpId="2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85875" y="182563"/>
            <a:ext cx="570706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/>
              <a:t>The possible solution : carbon a-C coatings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117701" y="5211081"/>
            <a:ext cx="8845324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 smtClean="0"/>
              <a:t>-Carbon (graphitic) coating </a:t>
            </a:r>
            <a:r>
              <a:rPr lang="en-US" sz="1800" dirty="0"/>
              <a:t>on copper deposited by magnetron sputtering </a:t>
            </a:r>
          </a:p>
          <a:p>
            <a:pPr eaLnBrk="1" hangingPunct="1"/>
            <a:r>
              <a:rPr lang="en-US" sz="1800" dirty="0" smtClean="0"/>
              <a:t>-SEY </a:t>
            </a:r>
            <a:r>
              <a:rPr lang="en-US" sz="1800" dirty="0"/>
              <a:t>does not change for thicknesses above 50 </a:t>
            </a:r>
            <a:r>
              <a:rPr lang="en-US" sz="1800" dirty="0" smtClean="0"/>
              <a:t>nm</a:t>
            </a:r>
          </a:p>
          <a:p>
            <a:pPr eaLnBrk="1" hangingPunct="1"/>
            <a:r>
              <a:rPr lang="en-US" sz="1800" dirty="0" smtClean="0"/>
              <a:t>-development started in 2008 for an upgrade of SPS</a:t>
            </a:r>
            <a:endParaRPr lang="en-US" sz="1600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665788" y="4175125"/>
            <a:ext cx="1536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/>
              <a:t>a-C(Ne9)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227888" y="4110038"/>
            <a:ext cx="1735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/>
              <a:t>Dose below</a:t>
            </a:r>
          </a:p>
          <a:p>
            <a:pPr eaLnBrk="1" hangingPunct="1"/>
            <a:r>
              <a:rPr lang="en-US" sz="1800"/>
              <a:t>10</a:t>
            </a:r>
            <a:r>
              <a:rPr lang="en-US" sz="1800" baseline="30000"/>
              <a:t>-6</a:t>
            </a:r>
            <a:r>
              <a:rPr lang="en-US" sz="1800"/>
              <a:t> Clb/mm</a:t>
            </a:r>
            <a:r>
              <a:rPr lang="en-US" sz="1800" baseline="30000"/>
              <a:t>2</a:t>
            </a:r>
          </a:p>
        </p:txBody>
      </p:sp>
      <p:graphicFrame>
        <p:nvGraphicFramePr>
          <p:cNvPr id="9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468593"/>
              </p:ext>
            </p:extLst>
          </p:nvPr>
        </p:nvGraphicFramePr>
        <p:xfrm>
          <a:off x="195263" y="182563"/>
          <a:ext cx="7519987" cy="512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2" name="Chart" r:id="rId3" imgW="8420180" imgH="6962851" progId="Excel.Chart.8">
                  <p:embed/>
                </p:oleObj>
              </mc:Choice>
              <mc:Fallback>
                <p:oleObj name="Chart" r:id="rId3" imgW="8420180" imgH="6962851" progId="Excel.Char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182563"/>
                        <a:ext cx="7519987" cy="512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7"/>
          <p:cNvSpPr txBox="1">
            <a:spLocks noChangeArrowheads="1"/>
          </p:cNvSpPr>
          <p:nvPr/>
        </p:nvSpPr>
        <p:spPr bwMode="auto">
          <a:xfrm>
            <a:off x="4775200" y="3467100"/>
            <a:ext cx="20701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latin typeface="Calibri" pitchFamily="34" charset="0"/>
              </a:rPr>
              <a:t>as received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3108" y="931080"/>
            <a:ext cx="4030892" cy="317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481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9 April 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55572" y="4130391"/>
            <a:ext cx="2693731" cy="1909763"/>
            <a:chOff x="1043607" y="2114168"/>
            <a:chExt cx="3983404" cy="2907628"/>
          </a:xfrm>
        </p:grpSpPr>
        <p:pic>
          <p:nvPicPr>
            <p:cNvPr id="8" name="Picture 7" descr="IMG_12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3607" y="2132856"/>
              <a:ext cx="3940624" cy="288894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9" name="Group 71"/>
            <p:cNvGrpSpPr/>
            <p:nvPr/>
          </p:nvGrpSpPr>
          <p:grpSpPr>
            <a:xfrm>
              <a:off x="2711575" y="2114168"/>
              <a:ext cx="2315436" cy="1780678"/>
              <a:chOff x="2711575" y="1898144"/>
              <a:chExt cx="2315436" cy="1780678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2755625" y="1898144"/>
                <a:ext cx="2271386" cy="14526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Cathode:</a:t>
                </a:r>
              </a:p>
              <a:p>
                <a:pPr algn="ctr"/>
                <a:r>
                  <a:rPr lang="en-US" sz="1400" b="1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graphite targets</a:t>
                </a:r>
              </a:p>
              <a:p>
                <a:pPr algn="ctr"/>
                <a:r>
                  <a:rPr lang="en-US" sz="1400" b="1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(cells</a:t>
                </a:r>
                <a:r>
                  <a:rPr lang="en-US" sz="14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</a:p>
              <a:p>
                <a:pPr algn="ctr"/>
                <a:endParaRPr lang="en-US" sz="14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H="1">
                <a:off x="2711575" y="2961466"/>
                <a:ext cx="1179744" cy="314458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>
                <a:off x="3264732" y="2961466"/>
                <a:ext cx="626587" cy="717356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Picture 12" descr="IMG_1268.jpg"/>
          <p:cNvPicPr>
            <a:picLocks noChangeAspect="1"/>
          </p:cNvPicPr>
          <p:nvPr/>
        </p:nvPicPr>
        <p:blipFill rotWithShape="1">
          <a:blip r:embed="rId3" cstate="print"/>
          <a:srcRect l="7923" t="3424" b="21576"/>
          <a:stretch/>
        </p:blipFill>
        <p:spPr>
          <a:xfrm>
            <a:off x="3013884" y="4253325"/>
            <a:ext cx="2885266" cy="17868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920374" y="5795533"/>
            <a:ext cx="2897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Cathode in the SPS MBB dipole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6347" y="121422"/>
            <a:ext cx="80409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LIU-SPS: Carbon coating of the SPS vacuum chambers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81578" y="152200"/>
            <a:ext cx="25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`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886324" y="596479"/>
            <a:ext cx="41110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of coating of the Super Proton Synchrotron dipoles with carbon to mitigate electron cloud (744 dipoles x 6.5 m each, 18 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hollow cathode coating (cannot apply axial B-field for magnetron in the yokes)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successful on short section, tested with beam in SPS (section ~200 m)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evelopment ongoing to do the coating in the tunnel in 2018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2" y="607038"/>
            <a:ext cx="4564169" cy="3421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>
            <a:off x="515921" y="1224951"/>
            <a:ext cx="381226" cy="431321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8649" y="154923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6.5 m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49" y="4361721"/>
            <a:ext cx="2257425" cy="167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 flipH="1">
            <a:off x="2622430" y="2803585"/>
            <a:ext cx="711140" cy="155813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08462" y="1092063"/>
            <a:ext cx="4577862" cy="2169752"/>
            <a:chOff x="925772" y="1910928"/>
            <a:chExt cx="5256584" cy="2375440"/>
          </a:xfrm>
        </p:grpSpPr>
        <p:pic>
          <p:nvPicPr>
            <p:cNvPr id="22" name="Picture 64" descr="IMG_2374"/>
            <p:cNvPicPr>
              <a:picLocks noChangeAspect="1" noChangeArrowheads="1"/>
            </p:cNvPicPr>
            <p:nvPr/>
          </p:nvPicPr>
          <p:blipFill>
            <a:blip r:embed="rId6" cstate="print"/>
            <a:srcRect l="13889" t="35185" b="12963"/>
            <a:stretch>
              <a:fillRect/>
            </a:stretch>
          </p:blipFill>
          <p:spPr bwMode="auto">
            <a:xfrm>
              <a:off x="925772" y="1910928"/>
              <a:ext cx="5256584" cy="23754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23" name="Group 22"/>
            <p:cNvGrpSpPr/>
            <p:nvPr/>
          </p:nvGrpSpPr>
          <p:grpSpPr>
            <a:xfrm>
              <a:off x="1069788" y="2423637"/>
              <a:ext cx="4248472" cy="638595"/>
              <a:chOff x="1043608" y="2430365"/>
              <a:chExt cx="4248472" cy="638595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>
                <a:off x="1043608" y="2492896"/>
                <a:ext cx="4248472" cy="576064"/>
              </a:xfrm>
              <a:prstGeom prst="straightConnector1">
                <a:avLst/>
              </a:prstGeom>
              <a:ln w="57150">
                <a:solidFill>
                  <a:srgbClr val="FFFFFF">
                    <a:alpha val="61176"/>
                  </a:srgb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 rot="383621">
                <a:off x="2411760" y="2430365"/>
                <a:ext cx="10871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6.5 meter</a:t>
                </a:r>
                <a:endParaRPr lang="en-US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112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1628</TotalTime>
  <Words>1440</Words>
  <Application>Microsoft Office PowerPoint</Application>
  <PresentationFormat>On-screen Show (4:3)</PresentationFormat>
  <Paragraphs>327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CERN(4-3)</vt:lpstr>
      <vt:lpstr>CorelPhotoPaint.Image.6</vt:lpstr>
      <vt:lpstr>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taborell</cp:lastModifiedBy>
  <cp:revision>151</cp:revision>
  <dcterms:created xsi:type="dcterms:W3CDTF">2012-11-30T11:04:26Z</dcterms:created>
  <dcterms:modified xsi:type="dcterms:W3CDTF">2015-04-09T05:50:19Z</dcterms:modified>
</cp:coreProperties>
</file>