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261" r:id="rId3"/>
    <p:sldId id="262" r:id="rId4"/>
    <p:sldId id="276" r:id="rId5"/>
    <p:sldId id="259" r:id="rId6"/>
    <p:sldId id="260" r:id="rId7"/>
    <p:sldId id="274" r:id="rId8"/>
    <p:sldId id="264" r:id="rId9"/>
    <p:sldId id="273" r:id="rId10"/>
    <p:sldId id="265" r:id="rId11"/>
    <p:sldId id="266" r:id="rId12"/>
    <p:sldId id="263" r:id="rId13"/>
    <p:sldId id="268" r:id="rId14"/>
    <p:sldId id="257" r:id="rId15"/>
    <p:sldId id="258" r:id="rId16"/>
    <p:sldId id="269" r:id="rId17"/>
    <p:sldId id="267" r:id="rId18"/>
    <p:sldId id="271" r:id="rId19"/>
    <p:sldId id="272" r:id="rId20"/>
    <p:sldId id="277" r:id="rId21"/>
    <p:sldId id="275" r:id="rId22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/>
  </p:normalViewPr>
  <p:slideViewPr>
    <p:cSldViewPr showGuides="1">
      <p:cViewPr varScale="1">
        <p:scale>
          <a:sx n="123" d="100"/>
          <a:sy n="123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530BB-6EED-4811-8112-9A1BED303262}" type="datetimeFigureOut">
              <a:rPr lang="en-GB" smtClean="0"/>
              <a:t>07/04/2015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C064F-C271-461C-8ACC-C20593E88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670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9138"/>
            <a:ext cx="7772400" cy="14319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05200"/>
            <a:ext cx="6400800" cy="914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F8434D0-2AE8-4E03-A5C7-9DE0BCEBDFD3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91CCA1-95D3-422E-9C65-C6F6B7F3213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18917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90563"/>
            <a:ext cx="1943100" cy="5329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90563"/>
            <a:ext cx="5676900" cy="5329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DEB838-DA33-4F68-AD08-C739AC42D28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3970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7A1C79-9F7B-4466-897D-69C7351DFB2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93902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442634-380F-4708-87A8-8EFAC181AE3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6205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0"/>
            <a:ext cx="38100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38100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55233-2EF5-4B37-8B2E-0144904C2D0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43562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B3D4B4-0B2D-4399-8CFC-6804C1B3527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6813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D723E-30A1-499C-A7C5-D02CF159EC1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4822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B7D08-B5C7-443A-BECA-AB25FA1B115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22915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7D384-C7D8-465E-909A-FFFCF4D5068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9343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C9BE65-DF14-403F-82B2-40E784E6237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07227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90563"/>
            <a:ext cx="77724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09800"/>
            <a:ext cx="77724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504" y="6561112"/>
            <a:ext cx="1872208" cy="252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720" y="6561112"/>
            <a:ext cx="4968552" cy="252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 altLang="en-US" smtClean="0"/>
              <a:t>Presentation to Lithuania Delegation  -  E. Jensen: RF</a:t>
            </a:r>
            <a:endParaRPr lang="en-GB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2280" y="6561112"/>
            <a:ext cx="1816596" cy="241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40F3C909-41A1-4A51-8072-DCBD274F9837}" type="slidenum">
              <a:rPr lang="en-GB" altLang="en-US"/>
              <a:pPr/>
              <a:t>‹#›</a:t>
            </a:fld>
            <a:endParaRPr lang="en-GB" altLang="en-US"/>
          </a:p>
        </p:txBody>
      </p:sp>
      <p:pic>
        <p:nvPicPr>
          <p:cNvPr id="7" name="Picture 8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5" cstate="screen"/>
          <a:srcRect l="10222" t="8235" r="9112" b="8421"/>
          <a:stretch>
            <a:fillRect/>
          </a:stretch>
        </p:blipFill>
        <p:spPr bwMode="auto">
          <a:xfrm>
            <a:off x="7956376" y="57065"/>
            <a:ext cx="1152128" cy="802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8.jpeg"/><Relationship Id="rId7" Type="http://schemas.openxmlformats.org/officeDocument/2006/relationships/image" Target="../media/image41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5" Type="http://schemas.openxmlformats.org/officeDocument/2006/relationships/image" Target="../media/image40.png"/><Relationship Id="rId4" Type="http://schemas.openxmlformats.org/officeDocument/2006/relationships/image" Target="../media/image39.jpeg"/><Relationship Id="rId9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png"/><Relationship Id="rId7" Type="http://schemas.openxmlformats.org/officeDocument/2006/relationships/image" Target="../media/image56.jpeg"/><Relationship Id="rId12" Type="http://schemas.openxmlformats.org/officeDocument/2006/relationships/image" Target="../media/image60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jpeg"/><Relationship Id="rId11" Type="http://schemas.openxmlformats.org/officeDocument/2006/relationships/image" Target="../media/image59.jpeg"/><Relationship Id="rId5" Type="http://schemas.openxmlformats.org/officeDocument/2006/relationships/image" Target="../media/image54.png"/><Relationship Id="rId10" Type="http://schemas.microsoft.com/office/2007/relationships/hdphoto" Target="../media/hdphoto3.wdp"/><Relationship Id="rId4" Type="http://schemas.openxmlformats.org/officeDocument/2006/relationships/image" Target="../media/image53.png"/><Relationship Id="rId9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2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1.png"/><Relationship Id="rId5" Type="http://schemas.openxmlformats.org/officeDocument/2006/relationships/image" Target="../media/image70.jpeg"/><Relationship Id="rId4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7.png"/><Relationship Id="rId11" Type="http://schemas.openxmlformats.org/officeDocument/2006/relationships/image" Target="../media/image82.jpeg"/><Relationship Id="rId5" Type="http://schemas.openxmlformats.org/officeDocument/2006/relationships/image" Target="../media/image76.png"/><Relationship Id="rId10" Type="http://schemas.openxmlformats.org/officeDocument/2006/relationships/image" Target="../media/image81.jpeg"/><Relationship Id="rId4" Type="http://schemas.openxmlformats.org/officeDocument/2006/relationships/image" Target="../media/image75.jpeg"/><Relationship Id="rId9" Type="http://schemas.openxmlformats.org/officeDocument/2006/relationships/image" Target="../media/image8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Activities in Radio-Frequency Engineering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Erk</a:t>
            </a:r>
            <a:r>
              <a:rPr lang="en-GB" dirty="0" smtClean="0"/>
              <a:t> Jensen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816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9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523"/>
          <a:stretch/>
        </p:blipFill>
        <p:spPr>
          <a:xfrm>
            <a:off x="223755" y="5500673"/>
            <a:ext cx="8382000" cy="1168687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90563"/>
            <a:ext cx="7772400" cy="1010245"/>
          </a:xfrm>
        </p:spPr>
        <p:txBody>
          <a:bodyPr/>
          <a:lstStyle/>
          <a:p>
            <a:r>
              <a:rPr lang="en-GB" sz="4000" dirty="0" smtClean="0"/>
              <a:t>Linac 4 – CCDTL &amp; PIMS </a:t>
            </a:r>
            <a:endParaRPr lang="en-GB" sz="4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755" y="1583340"/>
            <a:ext cx="3556157" cy="26230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4014331" y="1583340"/>
            <a:ext cx="47318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CCDTL (Cell-Coupled DTL, 3-50 MeV)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Assembly finished in 2013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4 out of 7 CCDTL modules are installed,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2 are fully conditioned, 2 more are presently being conditioned,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5496" y="4365104"/>
            <a:ext cx="4870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PIMS (PI-Mode </a:t>
            </a:r>
            <a:r>
              <a:rPr lang="en-US" b="1" dirty="0" err="1" smtClean="0"/>
              <a:t>Struct</a:t>
            </a:r>
            <a:r>
              <a:rPr lang="en-US" b="1" dirty="0" smtClean="0"/>
              <a:t>., 100 – 160 MeV)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First complete cavity assembled at CERN,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cavity under assembly,10 to go…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Series production now in full swing.</a:t>
            </a:r>
          </a:p>
        </p:txBody>
      </p:sp>
      <p:pic>
        <p:nvPicPr>
          <p:cNvPr id="12" name="Picture 11" descr="PIMS_M_05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9" t="3454" r="3678" b="13366"/>
          <a:stretch/>
        </p:blipFill>
        <p:spPr>
          <a:xfrm>
            <a:off x="4906321" y="3140968"/>
            <a:ext cx="3482103" cy="25273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7230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90563"/>
            <a:ext cx="7772400" cy="1010245"/>
          </a:xfrm>
        </p:spPr>
        <p:txBody>
          <a:bodyPr/>
          <a:lstStyle/>
          <a:p>
            <a:r>
              <a:rPr lang="en-GB" sz="4000" dirty="0" smtClean="0"/>
              <a:t>Linac 4 – High power RF</a:t>
            </a:r>
            <a:endParaRPr lang="en-GB" sz="40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49335"/>
            <a:ext cx="6768752" cy="5138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0227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690563"/>
            <a:ext cx="8784976" cy="1082253"/>
          </a:xfrm>
        </p:spPr>
        <p:txBody>
          <a:bodyPr/>
          <a:lstStyle/>
          <a:p>
            <a:r>
              <a:rPr lang="en-GB" sz="4000" dirty="0" smtClean="0"/>
              <a:t>Fundamental Power Couplers</a:t>
            </a:r>
            <a:endParaRPr lang="en-GB" sz="4000" dirty="0"/>
          </a:p>
        </p:txBody>
      </p:sp>
      <p:pic>
        <p:nvPicPr>
          <p:cNvPr id="3" name="Picture 3" descr="G:\Departments\AB\Groups\RF\Sections\PM\RF FPC\coupleur crab cavities\crab workshop\1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1" r="25367"/>
          <a:stretch/>
        </p:blipFill>
        <p:spPr bwMode="auto">
          <a:xfrm>
            <a:off x="5580112" y="4869360"/>
            <a:ext cx="114504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Content Placeholder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0907242"/>
              </p:ext>
            </p:extLst>
          </p:nvPr>
        </p:nvGraphicFramePr>
        <p:xfrm>
          <a:off x="251520" y="1556792"/>
          <a:ext cx="4464496" cy="465836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512168"/>
                <a:gridCol w="2952328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2014 FPC results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SPL cylindrical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MW TW – 600 kW SW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SPL disk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MW TW – 1 MW SW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Linac4 window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750 kW SW, 4/28 series done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HIE-</a:t>
                      </a:r>
                      <a:r>
                        <a:rPr lang="en-GB" sz="1600" dirty="0" err="1" smtClean="0"/>
                        <a:t>Isolde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15 couplers done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Crab Cavities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 different designs, under</a:t>
                      </a:r>
                      <a:r>
                        <a:rPr lang="en-GB" sz="1600" baseline="0" dirty="0" smtClean="0"/>
                        <a:t> construction</a:t>
                      </a:r>
                      <a:endParaRPr lang="en-GB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SPS800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Old spare couplers tested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Medical RFQ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Under study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ESRF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300 kW CW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SOLEIL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300 kW</a:t>
                      </a:r>
                      <a:r>
                        <a:rPr lang="en-GB" sz="1600" baseline="0" dirty="0" smtClean="0"/>
                        <a:t> CW – 250 kW SW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APS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aseline="0" dirty="0" smtClean="0"/>
                        <a:t>300 kW CW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ILC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New ceramic without coating</a:t>
                      </a:r>
                      <a:endParaRPr lang="en-GB" sz="1600" baseline="0" dirty="0" smtClean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5070791" y="3199151"/>
            <a:ext cx="2007116" cy="1756640"/>
            <a:chOff x="5070791" y="2911119"/>
            <a:chExt cx="2007116" cy="1756640"/>
          </a:xfrm>
        </p:grpSpPr>
        <p:pic>
          <p:nvPicPr>
            <p:cNvPr id="6" name="Picture 5" descr="SPL-LHC ENSEMBLE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7883267">
              <a:off x="4688722" y="3293188"/>
              <a:ext cx="1756640" cy="992502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580112" y="4005064"/>
              <a:ext cx="14977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SPL cylindrical</a:t>
              </a:r>
              <a:endParaRPr lang="en-US" sz="14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660232" y="3073978"/>
            <a:ext cx="1781439" cy="1465605"/>
            <a:chOff x="6660232" y="2785946"/>
            <a:chExt cx="1781439" cy="1465605"/>
          </a:xfrm>
        </p:grpSpPr>
        <p:pic>
          <p:nvPicPr>
            <p:cNvPr id="9" name="Content Placeholder 11" descr="SPL-SPS MAIN LINE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7019250">
              <a:off x="7294835" y="3104716"/>
              <a:ext cx="1465605" cy="82806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660232" y="3121223"/>
              <a:ext cx="14977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SPL disk</a:t>
              </a:r>
              <a:endParaRPr lang="en-US" sz="14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27984" y="1628800"/>
            <a:ext cx="2149244" cy="1309633"/>
            <a:chOff x="4427984" y="1340768"/>
            <a:chExt cx="2149244" cy="1309633"/>
          </a:xfrm>
        </p:grpSpPr>
        <p:sp>
          <p:nvSpPr>
            <p:cNvPr id="12" name="TextBox 11"/>
            <p:cNvSpPr txBox="1"/>
            <p:nvPr/>
          </p:nvSpPr>
          <p:spPr>
            <a:xfrm>
              <a:off x="4427984" y="2276872"/>
              <a:ext cx="14209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Linac 4</a:t>
              </a:r>
              <a:endParaRPr lang="en-US" sz="1400" dirty="0"/>
            </a:p>
          </p:txBody>
        </p:sp>
        <p:pic>
          <p:nvPicPr>
            <p:cNvPr id="13" name="Picture 2" descr="\\cern.ch\dfs\Users\a\aboucher\Desktop\l4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15687" r="86863">
                          <a14:foregroundMark x1="58149" y1="23724" x2="58149" y2="23724"/>
                          <a14:foregroundMark x1="55931" y1="19565" x2="60310" y2="16257"/>
                          <a14:foregroundMark x1="70732" y1="45652" x2="61696" y2="16257"/>
                          <a14:foregroundMark x1="36752" y1="14367" x2="57040" y2="11626"/>
                          <a14:foregroundMark x1="61142" y1="34972" x2="62805" y2="26087"/>
                          <a14:foregroundMark x1="66630" y1="45180" x2="64135" y2="35444"/>
                          <a14:foregroundMark x1="44956" y1="8318" x2="55931" y2="18620"/>
                          <a14:foregroundMark x1="60033" y1="20038" x2="59479" y2="34499"/>
                          <a14:foregroundMark x1="49889" y1="23251" x2="71286" y2="33554"/>
                          <a14:foregroundMark x1="74557" y1="53119" x2="61142" y2="3724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661" r="17339"/>
            <a:stretch/>
          </p:blipFill>
          <p:spPr bwMode="auto">
            <a:xfrm>
              <a:off x="5148064" y="1340768"/>
              <a:ext cx="1429164" cy="13096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Group 13"/>
          <p:cNvGrpSpPr/>
          <p:nvPr/>
        </p:nvGrpSpPr>
        <p:grpSpPr>
          <a:xfrm>
            <a:off x="6955550" y="1628800"/>
            <a:ext cx="2008938" cy="1171873"/>
            <a:chOff x="6955550" y="1340768"/>
            <a:chExt cx="2008938" cy="1171873"/>
          </a:xfrm>
        </p:grpSpPr>
        <p:sp>
          <p:nvSpPr>
            <p:cNvPr id="15" name="TextBox 14"/>
            <p:cNvSpPr txBox="1"/>
            <p:nvPr/>
          </p:nvSpPr>
          <p:spPr>
            <a:xfrm>
              <a:off x="7452320" y="2204864"/>
              <a:ext cx="14209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HIE-</a:t>
              </a:r>
              <a:r>
                <a:rPr lang="en-US" sz="1400" dirty="0" err="1" smtClean="0"/>
                <a:t>Isolde</a:t>
              </a:r>
              <a:endParaRPr lang="en-US" sz="1400" dirty="0"/>
            </a:p>
          </p:txBody>
        </p:sp>
        <p:pic>
          <p:nvPicPr>
            <p:cNvPr id="16" name="Picture 4" descr="\\cern.ch\dfs\Departments\AB\Groups\RF\Sections\PM\RF FPC\coupleur HIE Isolde\Illustrations\vue 3D coupe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893" b="89978" l="1386" r="98559">
                          <a14:foregroundMark x1="28548" y1="52895" x2="78160" y2="29955"/>
                          <a14:foregroundMark x1="49279" y1="39644" x2="56818" y2="35857"/>
                          <a14:foregroundMark x1="29767" y1="76281" x2="55543" y2="62806"/>
                          <a14:foregroundMark x1="29157" y1="60022" x2="54989" y2="49666"/>
                          <a14:foregroundMark x1="25277" y1="54788" x2="26497" y2="57127"/>
                          <a14:foregroundMark x1="82982" y1="36748" x2="84202" y2="38976"/>
                          <a14:foregroundMark x1="92295" y1="31514" x2="93459" y2="35189"/>
                          <a14:foregroundMark x1="90355" y1="32405" x2="93570" y2="30846"/>
                          <a14:foregroundMark x1="90299" y1="54788" x2="90022" y2="4454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5550" y="1340768"/>
              <a:ext cx="2008938" cy="10000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extBox 16"/>
          <p:cNvSpPr txBox="1"/>
          <p:nvPr/>
        </p:nvSpPr>
        <p:spPr>
          <a:xfrm>
            <a:off x="6084168" y="5769360"/>
            <a:ext cx="1497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SPS</a:t>
            </a:r>
          </a:p>
          <a:p>
            <a:pPr algn="ctr"/>
            <a:r>
              <a:rPr lang="en-US" sz="1400" dirty="0" smtClean="0"/>
              <a:t>Crab cavity</a:t>
            </a:r>
            <a:endParaRPr lang="en-US" sz="1400" dirty="0"/>
          </a:p>
        </p:txBody>
      </p:sp>
      <p:pic>
        <p:nvPicPr>
          <p:cNvPr id="18" name="Picture 2" descr="G:\Departments\AB\Groups\RF\Sections\PM\RF FPC\coupleur crab cavities\Illustration\Capture3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334" y="4869360"/>
            <a:ext cx="138913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3857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90563"/>
            <a:ext cx="7772400" cy="1082253"/>
          </a:xfrm>
        </p:spPr>
        <p:txBody>
          <a:bodyPr/>
          <a:lstStyle/>
          <a:p>
            <a:r>
              <a:rPr lang="en-GB" sz="4000" dirty="0" smtClean="0"/>
              <a:t>CLIC Study</a:t>
            </a:r>
            <a:endParaRPr lang="en-GB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628800"/>
            <a:ext cx="6646634" cy="471981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0669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690564"/>
            <a:ext cx="7772400" cy="1010244"/>
          </a:xfrm>
        </p:spPr>
        <p:txBody>
          <a:bodyPr/>
          <a:lstStyle/>
          <a:p>
            <a:r>
              <a:rPr lang="en-GB" sz="3200" dirty="0" smtClean="0"/>
              <a:t>X-band (12 GHz) </a:t>
            </a:r>
            <a:r>
              <a:rPr lang="en-GB" sz="3200" dirty="0" smtClean="0"/>
              <a:t>RF components</a:t>
            </a:r>
            <a:endParaRPr lang="en-GB" sz="3200" dirty="0"/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8"/>
          <a:stretch/>
        </p:blipFill>
        <p:spPr bwMode="auto">
          <a:xfrm>
            <a:off x="2723042" y="4076054"/>
            <a:ext cx="3096344" cy="2588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724128" y="3346926"/>
            <a:ext cx="31604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‘’Simple” -60 dB directional coupler.</a:t>
            </a:r>
            <a:endParaRPr lang="en-GB" sz="1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925" y="4453061"/>
            <a:ext cx="1954435" cy="1464393"/>
          </a:xfrm>
          <a:prstGeom prst="rect">
            <a:avLst/>
          </a:prstGeom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943" y="3645024"/>
            <a:ext cx="1288964" cy="3080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8" descr="\\cern.ch\dfs\Users\c\catalan\Documents\My Pictures\From iPhone\PulseCompressor\PC_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1" t="2673" r="1218" b="4176"/>
          <a:stretch/>
        </p:blipFill>
        <p:spPr bwMode="auto">
          <a:xfrm>
            <a:off x="2483768" y="1841495"/>
            <a:ext cx="1876901" cy="1407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97" t="8482"/>
          <a:stretch/>
        </p:blipFill>
        <p:spPr bwMode="auto">
          <a:xfrm>
            <a:off x="4499992" y="1913467"/>
            <a:ext cx="2148310" cy="144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 descr="\\CERNHOMER.cern.ch\rleuxe\Public\CLIC-PC-Cavity\CLIC - PC Cavity - 20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601483"/>
            <a:ext cx="2304256" cy="174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831969" y="3307162"/>
            <a:ext cx="16517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Pulse compressor</a:t>
            </a:r>
            <a:endParaRPr lang="en-GB" sz="1600" dirty="0"/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898186"/>
            <a:ext cx="2666899" cy="1408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3366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690563"/>
            <a:ext cx="8928992" cy="1062391"/>
          </a:xfrm>
        </p:spPr>
        <p:txBody>
          <a:bodyPr/>
          <a:lstStyle/>
          <a:p>
            <a:r>
              <a:rPr lang="en-GB" sz="4000" dirty="0" smtClean="0"/>
              <a:t>X-band Accelerating structures</a:t>
            </a:r>
            <a:endParaRPr lang="en-GB" sz="4000" dirty="0"/>
          </a:p>
        </p:txBody>
      </p:sp>
      <p:pic>
        <p:nvPicPr>
          <p:cNvPr id="4" name="Picture 3" descr="G:\Departments\AB\Projects\RF-PM CLIC activities\Projects\RF structure development\Mechanical_Design\Documentation\Presentations\POSTERS\Poster - CLIAPSI\gv a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262" y="2172702"/>
            <a:ext cx="2814593" cy="1795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6E0EC"/>
              </a:clrFrom>
              <a:clrTo>
                <a:srgbClr val="E6E0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26" y="4045372"/>
            <a:ext cx="3222409" cy="265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534313"/>
            <a:ext cx="3028290" cy="2324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591" y="4169089"/>
            <a:ext cx="3640031" cy="2532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 descr="TD26 R05_0.t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86446" y="2696762"/>
            <a:ext cx="1090989" cy="1067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DSC06492_0.tmp"/>
          <p:cNvPicPr>
            <a:picLocks noChangeAspect="1"/>
          </p:cNvPicPr>
          <p:nvPr/>
        </p:nvPicPr>
        <p:blipFill rotWithShape="1">
          <a:blip r:embed="rId7" cstate="print"/>
          <a:srcRect l="170" t="13164" r="-267" b="14151"/>
          <a:stretch/>
        </p:blipFill>
        <p:spPr>
          <a:xfrm>
            <a:off x="7880676" y="5719150"/>
            <a:ext cx="1045028" cy="982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/>
          <p:cNvSpPr/>
          <p:nvPr/>
        </p:nvSpPr>
        <p:spPr>
          <a:xfrm>
            <a:off x="323529" y="1568288"/>
            <a:ext cx="731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ysClr val="windowText" lastClr="000000"/>
                </a:solidFill>
              </a:rPr>
              <a:t>TD26 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4824129" y="4169089"/>
            <a:ext cx="1242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ysClr val="windowText" lastClr="000000"/>
                </a:solidFill>
              </a:rPr>
              <a:t>TD2 6CLEX 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555026" y="3984717"/>
            <a:ext cx="1018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ysClr val="windowText" lastClr="000000"/>
                </a:solidFill>
              </a:rPr>
              <a:t>TD24 </a:t>
            </a:r>
            <a:r>
              <a:rPr lang="en-GB" b="1" dirty="0" err="1" smtClean="0">
                <a:solidFill>
                  <a:sysClr val="windowText" lastClr="000000"/>
                </a:solidFill>
              </a:rPr>
              <a:t>SiC</a:t>
            </a:r>
            <a:endParaRPr lang="en-GB" dirty="0"/>
          </a:p>
        </p:txBody>
      </p:sp>
      <p:pic>
        <p:nvPicPr>
          <p:cNvPr id="13" name="Picture 12" descr="TD24 wic_0.tmp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93334" y="5916608"/>
            <a:ext cx="788763" cy="784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 descr="11WDSQVG_0.tmp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72000" y="1534313"/>
            <a:ext cx="2346231" cy="1021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 descr="DSC00408_0.tmp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671224" y="1576657"/>
            <a:ext cx="1254480" cy="871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 descr="DSC03855_0.tmp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390527" y="2485059"/>
            <a:ext cx="2364499" cy="1378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0092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90563"/>
            <a:ext cx="8640960" cy="1154261"/>
          </a:xfrm>
        </p:spPr>
        <p:txBody>
          <a:bodyPr/>
          <a:lstStyle/>
          <a:p>
            <a:r>
              <a:rPr lang="en-GB" sz="4000" dirty="0" smtClean="0"/>
              <a:t>X-band test facility Xbox-3</a:t>
            </a:r>
            <a:endParaRPr lang="en-GB" sz="4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4608512" cy="3393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 descr="\\cern.ch\dfs\Users\c\ceymin\Public\Integration XBOX3\X-BOX 3 #6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33"/>
          <a:stretch/>
        </p:blipFill>
        <p:spPr bwMode="auto">
          <a:xfrm>
            <a:off x="4811248" y="3861048"/>
            <a:ext cx="4189126" cy="2126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9493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90563"/>
            <a:ext cx="7772400" cy="1082253"/>
          </a:xfrm>
        </p:spPr>
        <p:txBody>
          <a:bodyPr/>
          <a:lstStyle/>
          <a:p>
            <a:r>
              <a:rPr lang="en-GB" sz="4000" dirty="0" smtClean="0"/>
              <a:t>SRF – SPL &amp; HL-LHC</a:t>
            </a:r>
            <a:endParaRPr lang="en-GB" sz="4000" dirty="0"/>
          </a:p>
        </p:txBody>
      </p:sp>
      <p:pic>
        <p:nvPicPr>
          <p:cNvPr id="3" name="Picture 2" descr="fig4-5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6" b="8879"/>
          <a:stretch/>
        </p:blipFill>
        <p:spPr>
          <a:xfrm>
            <a:off x="-26569" y="1484784"/>
            <a:ext cx="5181600" cy="330846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64566" y="4941168"/>
            <a:ext cx="3399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ysClr val="windowText" lastClr="000000"/>
                </a:solidFill>
              </a:rPr>
              <a:t>SPL 5-cell cavity in He vessel</a:t>
            </a:r>
            <a:endParaRPr lang="en-GB" dirty="0"/>
          </a:p>
        </p:txBody>
      </p:sp>
      <p:pic>
        <p:nvPicPr>
          <p:cNvPr id="5" name="Picture 3" descr="\\cern.ch\dfs\Users\j\jensene\Documents\Crab cavity\2014-09-23 14.17.2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2" r="13049" b="9250"/>
          <a:stretch/>
        </p:blipFill>
        <p:spPr bwMode="auto">
          <a:xfrm>
            <a:off x="5364088" y="1596497"/>
            <a:ext cx="3528392" cy="32477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6" name="Rectangle 5"/>
          <p:cNvSpPr/>
          <p:nvPr/>
        </p:nvSpPr>
        <p:spPr>
          <a:xfrm>
            <a:off x="5292080" y="4941168"/>
            <a:ext cx="3659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ysClr val="windowText" lastClr="000000"/>
                </a:solidFill>
              </a:rPr>
              <a:t>HL-LHC Crab Cavity Prototypes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  <p:pic>
        <p:nvPicPr>
          <p:cNvPr id="9" name="Picture 8" descr="G:\Services\MechanicalCAD\Catia\Leuxe\CRAB Cavities\3D views Perso\3D views BNL\CRAB Cavity Titanium - 104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5097426"/>
            <a:ext cx="1837361" cy="1583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G:\Services\MechanicalCAD\Catia\Leuxe\CRAB Cavities\3D views Perso\ODU CAVITY 001 - 23-09-201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3125" y="5280891"/>
            <a:ext cx="2171838" cy="132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90563"/>
            <a:ext cx="7772400" cy="1082253"/>
          </a:xfrm>
        </p:spPr>
        <p:txBody>
          <a:bodyPr/>
          <a:lstStyle/>
          <a:p>
            <a:r>
              <a:rPr lang="en-GB" sz="4000" dirty="0" smtClean="0"/>
              <a:t>SRF – HIE-ISOLDE</a:t>
            </a:r>
            <a:endParaRPr lang="en-GB" sz="4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3557" y="1476712"/>
            <a:ext cx="3933825" cy="260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2755" y="4365105"/>
            <a:ext cx="2016224" cy="1995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G:\Projects\HIE-ISOLDE-CRYOMOD\Enceinte Hie Isolde + Top Plate equipees ISO 2.pn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18"/>
          <a:stretch/>
        </p:blipFill>
        <p:spPr bwMode="auto">
          <a:xfrm>
            <a:off x="251520" y="1476712"/>
            <a:ext cx="2304849" cy="2747998"/>
          </a:xfrm>
          <a:prstGeom prst="snipRoundRect">
            <a:avLst>
              <a:gd name="adj1" fmla="val 50000"/>
              <a:gd name="adj2" fmla="val 16667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531590" y="3996992"/>
            <a:ext cx="28392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Cavities performances (last 2 prototype tests)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4008" y="6333714"/>
            <a:ext cx="41537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High-beta quarter-wave cavity, </a:t>
            </a:r>
            <a:r>
              <a:rPr kumimoji="0" lang="en-GB" sz="11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Nb</a:t>
            </a:r>
            <a:r>
              <a:rPr kumimoji="0" lang="en-GB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-coating un Cu substrate 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5616" y="3969776"/>
            <a:ext cx="16738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High-beta </a:t>
            </a:r>
            <a:r>
              <a:rPr kumimoji="0" lang="en-GB" sz="11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cryomodule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3" name="Picture 2" descr="\\cern.ch\dfs\Users\w\wventuri\Desktop\q2_8 tip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4523" y="4365104"/>
            <a:ext cx="2101954" cy="1994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327" t="3149" r="31639" b="2325"/>
          <a:stretch>
            <a:fillRect/>
          </a:stretch>
        </p:blipFill>
        <p:spPr bwMode="auto">
          <a:xfrm flipH="1">
            <a:off x="3067550" y="1852752"/>
            <a:ext cx="740482" cy="1995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  <p:pic>
        <p:nvPicPr>
          <p:cNvPr id="1026" name="Picture 2" descr="K:\My Pictures\Nikon D200\104ND200\DSC_105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313546"/>
            <a:ext cx="3240359" cy="216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812073" y="6236116"/>
            <a:ext cx="13035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SM18, April 2015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8709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90563"/>
            <a:ext cx="7772400" cy="938237"/>
          </a:xfrm>
        </p:spPr>
        <p:txBody>
          <a:bodyPr/>
          <a:lstStyle/>
          <a:p>
            <a:r>
              <a:rPr lang="en-GB" sz="4000" dirty="0" smtClean="0"/>
              <a:t>SRF – Infrastructures</a:t>
            </a:r>
            <a:endParaRPr lang="en-GB" sz="4000" dirty="0"/>
          </a:p>
        </p:txBody>
      </p:sp>
      <p:grpSp>
        <p:nvGrpSpPr>
          <p:cNvPr id="15" name="Group 13"/>
          <p:cNvGrpSpPr>
            <a:grpSpLocks/>
          </p:cNvGrpSpPr>
          <p:nvPr/>
        </p:nvGrpSpPr>
        <p:grpSpPr bwMode="auto">
          <a:xfrm>
            <a:off x="810174" y="1412776"/>
            <a:ext cx="7502206" cy="5271520"/>
            <a:chOff x="0" y="0"/>
            <a:chExt cx="7436" cy="5224"/>
          </a:xfrm>
        </p:grpSpPr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3" y="3434"/>
              <a:ext cx="2384" cy="1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0" y="3"/>
              <a:ext cx="2320" cy="1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56" t="12462" r="865" b="4193"/>
            <a:stretch>
              <a:fillRect/>
            </a:stretch>
          </p:blipFill>
          <p:spPr bwMode="auto">
            <a:xfrm>
              <a:off x="1052" y="1691"/>
              <a:ext cx="2579" cy="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1103" cy="1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20" t="1057" r="41560" b="8618"/>
            <a:stretch>
              <a:fillRect/>
            </a:stretch>
          </p:blipFill>
          <p:spPr bwMode="auto">
            <a:xfrm>
              <a:off x="0" y="1357"/>
              <a:ext cx="1103" cy="3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" t="11473" b="2724"/>
            <a:stretch>
              <a:fillRect/>
            </a:stretch>
          </p:blipFill>
          <p:spPr bwMode="auto">
            <a:xfrm>
              <a:off x="3207" y="3855"/>
              <a:ext cx="2117" cy="1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1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" t="3990" r="229" b="18687"/>
            <a:stretch>
              <a:fillRect/>
            </a:stretch>
          </p:blipFill>
          <p:spPr bwMode="auto">
            <a:xfrm>
              <a:off x="3215" y="2632"/>
              <a:ext cx="2112" cy="1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1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" b="14696"/>
            <a:stretch>
              <a:fillRect/>
            </a:stretch>
          </p:blipFill>
          <p:spPr bwMode="auto">
            <a:xfrm>
              <a:off x="5319" y="3863"/>
              <a:ext cx="2117" cy="1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1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77" r="604" b="13200"/>
            <a:stretch>
              <a:fillRect/>
            </a:stretch>
          </p:blipFill>
          <p:spPr bwMode="auto">
            <a:xfrm>
              <a:off x="5324" y="2632"/>
              <a:ext cx="2108" cy="1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2" t="2858" r="222" b="-2858"/>
          <a:stretch/>
        </p:blipFill>
        <p:spPr>
          <a:xfrm>
            <a:off x="4420806" y="1417008"/>
            <a:ext cx="3840228" cy="273022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1302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690563"/>
            <a:ext cx="8784976" cy="1082253"/>
          </a:xfrm>
        </p:spPr>
        <p:txBody>
          <a:bodyPr/>
          <a:lstStyle/>
          <a:p>
            <a:r>
              <a:rPr lang="en-GB" sz="4000" dirty="0" smtClean="0"/>
              <a:t>CERN Accelerator Complex</a:t>
            </a:r>
            <a:endParaRPr lang="en-GB" sz="4000" dirty="0"/>
          </a:p>
        </p:txBody>
      </p:sp>
      <p:pic>
        <p:nvPicPr>
          <p:cNvPr id="5" name="Content Placeholder 9" descr="0606052-mod.jpg.tif"/>
          <p:cNvPicPr>
            <a:picLocks/>
          </p:cNvPicPr>
          <p:nvPr/>
        </p:nvPicPr>
        <p:blipFill>
          <a:blip r:embed="rId2" cstate="print"/>
          <a:srcRect l="3170" r="262"/>
          <a:stretch>
            <a:fillRect/>
          </a:stretch>
        </p:blipFill>
        <p:spPr>
          <a:xfrm>
            <a:off x="543471" y="1916832"/>
            <a:ext cx="8043918" cy="3802512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0325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90563"/>
            <a:ext cx="7772400" cy="1226269"/>
          </a:xfrm>
        </p:spPr>
        <p:txBody>
          <a:bodyPr/>
          <a:lstStyle/>
          <a:p>
            <a:r>
              <a:rPr lang="en-GB" dirty="0" smtClean="0"/>
              <a:t>FCC Study – RF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3941110" cy="395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9512" y="5373216"/>
            <a:ext cx="2340260" cy="646331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3366CC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+mn-lt"/>
              </a:rPr>
              <a:t>e+</a:t>
            </a:r>
            <a:r>
              <a:rPr kumimoji="0" lang="en-GB" sz="1200" b="1" i="0" u="none" strike="noStrike" kern="0" cap="none" spc="0" normalizeH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+mn-lt"/>
              </a:rPr>
              <a:t> e- collider</a:t>
            </a:r>
            <a:endParaRPr kumimoji="0" lang="en-GB" sz="1200" b="1" i="0" u="none" strike="noStrike" kern="0" cap="none" spc="0" normalizeH="0" baseline="0" noProof="0" dirty="0" smtClean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+mn-lt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+mn-lt"/>
              </a:rPr>
              <a:t>Collision energy 90 to 350 </a:t>
            </a:r>
            <a:r>
              <a:rPr kumimoji="0" lang="en-GB" sz="12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+mn-lt"/>
              </a:rPr>
              <a:t>GeV</a:t>
            </a:r>
            <a:endParaRPr lang="en-GB" sz="1200" kern="0" dirty="0" smtClean="0">
              <a:solidFill>
                <a:srgbClr val="0066CC"/>
              </a:solidFill>
              <a:latin typeface="+mn-lt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noProof="0" dirty="0" smtClean="0">
                <a:solidFill>
                  <a:srgbClr val="0066CC"/>
                </a:solidFill>
                <a:latin typeface="+mn-lt"/>
                <a:sym typeface="Symbol"/>
              </a:rPr>
              <a:t>Very high luminosity</a:t>
            </a:r>
            <a:endParaRPr kumimoji="0" lang="en-GB" sz="1200" i="0" u="none" strike="noStrike" kern="0" cap="none" spc="0" normalizeH="0" baseline="0" noProof="0" dirty="0" smtClean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+mn-lt"/>
              <a:sym typeface="Symbo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0268" y="5840397"/>
            <a:ext cx="2062749" cy="646331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0066CC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0" dirty="0" smtClean="0">
                <a:solidFill>
                  <a:srgbClr val="0066CC"/>
                </a:solidFill>
                <a:latin typeface="+mn-lt"/>
              </a:rPr>
              <a:t>Hadron collider</a:t>
            </a:r>
            <a:endParaRPr kumimoji="0" lang="en-GB" sz="1200" b="1" i="0" u="none" strike="noStrike" kern="0" cap="none" spc="0" normalizeH="0" baseline="0" noProof="0" dirty="0" smtClean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+mn-lt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+mn-lt"/>
              </a:rPr>
              <a:t>16 T </a:t>
            </a: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+mn-lt"/>
                <a:sym typeface="Symbol"/>
              </a:rPr>
              <a:t> 100 </a:t>
            </a:r>
            <a:r>
              <a:rPr kumimoji="0" lang="en-GB" sz="12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+mn-lt"/>
                <a:sym typeface="Symbol"/>
              </a:rPr>
              <a:t>TeV</a:t>
            </a: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+mn-lt"/>
                <a:sym typeface="Symbol"/>
              </a:rPr>
              <a:t> </a:t>
            </a:r>
            <a:r>
              <a:rPr lang="en-GB" sz="1200" kern="0" noProof="0" dirty="0" smtClean="0">
                <a:solidFill>
                  <a:srgbClr val="0066CC"/>
                </a:solidFill>
                <a:latin typeface="+mn-lt"/>
                <a:sym typeface="Symbol"/>
              </a:rPr>
              <a:t>for</a:t>
            </a: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+mn-lt"/>
                <a:sym typeface="Symbol"/>
              </a:rPr>
              <a:t> 100 km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+mn-lt"/>
                <a:sym typeface="Symbol"/>
              </a:rPr>
              <a:t>20 T  100 </a:t>
            </a:r>
            <a:r>
              <a:rPr kumimoji="0" lang="en-GB" sz="12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+mn-lt"/>
                <a:sym typeface="Symbol"/>
              </a:rPr>
              <a:t>TeV</a:t>
            </a: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+mn-lt"/>
                <a:sym typeface="Symbol"/>
              </a:rPr>
              <a:t> </a:t>
            </a:r>
            <a:r>
              <a:rPr lang="en-GB" sz="1200" kern="0" noProof="0" dirty="0" smtClean="0">
                <a:solidFill>
                  <a:srgbClr val="0066CC"/>
                </a:solidFill>
                <a:latin typeface="+mn-lt"/>
                <a:sym typeface="Symbol"/>
              </a:rPr>
              <a:t>for</a:t>
            </a: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+mn-lt"/>
                <a:sym typeface="Symbol"/>
              </a:rPr>
              <a:t> 80 km</a:t>
            </a:r>
            <a:endParaRPr kumimoji="0" lang="en-GB" sz="1200" i="0" u="none" strike="noStrike" kern="0" cap="none" spc="0" normalizeH="0" baseline="0" noProof="0" dirty="0" smtClean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+mn-lt"/>
              <a:sym typeface="Symbo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146" y="1707387"/>
            <a:ext cx="3821342" cy="28737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99992" y="4653136"/>
            <a:ext cx="45809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10000"/>
                  </a:schemeClr>
                </a:solidFill>
              </a:rPr>
              <a:t>Compare: LEP (1995), 288 Cavities, 17 MW CW</a:t>
            </a:r>
          </a:p>
          <a:p>
            <a:endParaRPr lang="en-GB" sz="16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en-GB" sz="1600" dirty="0" smtClean="0">
                <a:solidFill>
                  <a:schemeClr val="bg1">
                    <a:lumMod val="10000"/>
                  </a:schemeClr>
                </a:solidFill>
              </a:rPr>
              <a:t>FCC:  &gt;1000 cavities, 100 MW CW!</a:t>
            </a:r>
          </a:p>
          <a:p>
            <a:r>
              <a:rPr lang="en-GB" sz="1600" dirty="0" smtClean="0">
                <a:solidFill>
                  <a:schemeClr val="bg1">
                    <a:lumMod val="10000"/>
                  </a:schemeClr>
                </a:solidFill>
              </a:rPr>
              <a:t>Frequency? (400 MHz &amp; 800 MHz)</a:t>
            </a:r>
          </a:p>
          <a:p>
            <a:r>
              <a:rPr lang="en-GB" sz="1600" dirty="0" smtClean="0">
                <a:solidFill>
                  <a:schemeClr val="bg1">
                    <a:lumMod val="10000"/>
                  </a:schemeClr>
                </a:solidFill>
              </a:rPr>
              <a:t>Technology? (</a:t>
            </a:r>
            <a:r>
              <a:rPr lang="en-GB" sz="1600" dirty="0" err="1" smtClean="0">
                <a:solidFill>
                  <a:schemeClr val="bg1">
                    <a:lumMod val="10000"/>
                  </a:schemeClr>
                </a:solidFill>
              </a:rPr>
              <a:t>Nb</a:t>
            </a:r>
            <a:r>
              <a:rPr lang="en-GB" sz="1600" dirty="0" smtClean="0">
                <a:solidFill>
                  <a:schemeClr val="bg1">
                    <a:lumMod val="10000"/>
                  </a:schemeClr>
                </a:solidFill>
              </a:rPr>
              <a:t> sputtered on Cu)</a:t>
            </a:r>
          </a:p>
          <a:p>
            <a:r>
              <a:rPr lang="en-GB" sz="1600" dirty="0" smtClean="0">
                <a:solidFill>
                  <a:schemeClr val="bg1">
                    <a:lumMod val="10000"/>
                  </a:schemeClr>
                </a:solidFill>
              </a:rPr>
              <a:t>RF power – high efficiency!!</a:t>
            </a:r>
          </a:p>
          <a:p>
            <a:pPr algn="ctr"/>
            <a:r>
              <a:rPr lang="en-GB" sz="1600" b="1" i="1" dirty="0" smtClean="0">
                <a:solidFill>
                  <a:schemeClr val="bg1">
                    <a:lumMod val="10000"/>
                  </a:schemeClr>
                </a:solidFill>
              </a:rPr>
              <a:t>Major R&amp;D programme started</a:t>
            </a:r>
            <a:endParaRPr lang="en-GB" sz="1600" b="1" i="1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6188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very much!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8402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690563"/>
            <a:ext cx="8784976" cy="1082253"/>
          </a:xfrm>
        </p:spPr>
        <p:txBody>
          <a:bodyPr/>
          <a:lstStyle/>
          <a:p>
            <a:r>
              <a:rPr lang="en-GB" sz="4000" dirty="0" smtClean="0"/>
              <a:t>LHC RF Systems</a:t>
            </a:r>
            <a:endParaRPr lang="en-GB" sz="4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51" y="4293096"/>
            <a:ext cx="3012801" cy="23042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45" b="4490"/>
          <a:stretch/>
        </p:blipFill>
        <p:spPr bwMode="auto">
          <a:xfrm>
            <a:off x="1271167" y="4293096"/>
            <a:ext cx="3103956" cy="23042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6" name="Picture 8" descr="IMG_12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94248" y="1451303"/>
            <a:ext cx="3577952" cy="26834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032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Transverse Damper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495662"/>
            <a:ext cx="2808312" cy="2668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096" y="1700808"/>
            <a:ext cx="2561490" cy="2006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868" y="3789040"/>
            <a:ext cx="1513718" cy="278149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179512" y="1829607"/>
                <a:ext cx="5040560" cy="42473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solidFill>
                      <a:schemeClr val="bg1">
                        <a:lumMod val="10000"/>
                      </a:schemeClr>
                    </a:solidFill>
                  </a:rPr>
                  <a:t>Damping of injection oscillations,</a:t>
                </a:r>
                <a:endParaRPr lang="en-GB" sz="1600" dirty="0">
                  <a:solidFill>
                    <a:schemeClr val="bg1">
                      <a:lumMod val="10000"/>
                    </a:schemeClr>
                  </a:solidFill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bg1">
                        <a:lumMod val="10000"/>
                      </a:schemeClr>
                    </a:solidFill>
                  </a:rPr>
                  <a:t>Damping of oscillations driven by coupled bunch </a:t>
                </a:r>
                <a:r>
                  <a:rPr lang="en-GB" sz="1600" dirty="0" smtClean="0">
                    <a:solidFill>
                      <a:schemeClr val="bg1">
                        <a:lumMod val="10000"/>
                      </a:schemeClr>
                    </a:solidFill>
                  </a:rPr>
                  <a:t>instability</a:t>
                </a:r>
                <a:r>
                  <a:rPr lang="en-GB" sz="1600" dirty="0">
                    <a:solidFill>
                      <a:schemeClr val="bg1">
                        <a:lumMod val="10000"/>
                      </a:schemeClr>
                    </a:solidFill>
                  </a:rPr>
                  <a:t>,</a:t>
                </a:r>
                <a:endParaRPr lang="en-GB" sz="1600" dirty="0">
                  <a:solidFill>
                    <a:schemeClr val="bg1">
                      <a:lumMod val="10000"/>
                    </a:schemeClr>
                  </a:solidFill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bg1">
                        <a:lumMod val="10000"/>
                      </a:schemeClr>
                    </a:solidFill>
                  </a:rPr>
                  <a:t>Important role in </a:t>
                </a:r>
                <a:r>
                  <a:rPr lang="en-GB" sz="1600" dirty="0" smtClean="0">
                    <a:solidFill>
                      <a:schemeClr val="bg1">
                        <a:lumMod val="10000"/>
                      </a:schemeClr>
                    </a:solidFill>
                  </a:rPr>
                  <a:t/>
                </a:r>
                <a:br>
                  <a:rPr lang="en-GB" sz="1600" dirty="0" smtClean="0">
                    <a:solidFill>
                      <a:schemeClr val="bg1">
                        <a:lumMod val="10000"/>
                      </a:schemeClr>
                    </a:solidFill>
                  </a:rPr>
                </a:br>
                <a:r>
                  <a:rPr lang="en-GB" sz="1600" dirty="0" smtClean="0">
                    <a:solidFill>
                      <a:schemeClr val="bg1">
                        <a:lumMod val="10000"/>
                      </a:schemeClr>
                    </a:solidFill>
                  </a:rPr>
                  <a:t>preservation </a:t>
                </a:r>
                <a:r>
                  <a:rPr lang="en-GB" sz="1600" dirty="0">
                    <a:solidFill>
                      <a:schemeClr val="bg1">
                        <a:lumMod val="10000"/>
                      </a:schemeClr>
                    </a:solidFill>
                  </a:rPr>
                  <a:t>of the </a:t>
                </a:r>
                <a:r>
                  <a:rPr lang="en-GB" sz="1600" dirty="0" smtClean="0">
                    <a:solidFill>
                      <a:schemeClr val="bg1">
                        <a:lumMod val="10000"/>
                      </a:schemeClr>
                    </a:solidFill>
                  </a:rPr>
                  <a:t/>
                </a:r>
                <a:br>
                  <a:rPr lang="en-GB" sz="1600" dirty="0" smtClean="0">
                    <a:solidFill>
                      <a:schemeClr val="bg1">
                        <a:lumMod val="10000"/>
                      </a:schemeClr>
                    </a:solidFill>
                  </a:rPr>
                </a:br>
                <a:r>
                  <a:rPr lang="en-GB" sz="1600" dirty="0" smtClean="0">
                    <a:solidFill>
                      <a:schemeClr val="bg1">
                        <a:lumMod val="10000"/>
                      </a:schemeClr>
                    </a:solidFill>
                  </a:rPr>
                  <a:t>beam’s </a:t>
                </a:r>
                <a:r>
                  <a:rPr lang="en-GB" sz="1600" dirty="0">
                    <a:solidFill>
                      <a:schemeClr val="bg1">
                        <a:lumMod val="10000"/>
                      </a:schemeClr>
                    </a:solidFill>
                  </a:rPr>
                  <a:t>transverse </a:t>
                </a:r>
                <a:r>
                  <a:rPr lang="en-GB" sz="1600" dirty="0" smtClean="0">
                    <a:solidFill>
                      <a:schemeClr val="bg1">
                        <a:lumMod val="10000"/>
                      </a:schemeClr>
                    </a:solidFill>
                  </a:rPr>
                  <a:t/>
                </a:r>
                <a:br>
                  <a:rPr lang="en-GB" sz="1600" dirty="0" smtClean="0">
                    <a:solidFill>
                      <a:schemeClr val="bg1">
                        <a:lumMod val="10000"/>
                      </a:schemeClr>
                    </a:solidFill>
                  </a:rPr>
                </a:br>
                <a:r>
                  <a:rPr lang="en-GB" sz="1600" dirty="0" smtClean="0">
                    <a:solidFill>
                      <a:schemeClr val="bg1">
                        <a:lumMod val="10000"/>
                      </a:schemeClr>
                    </a:solidFill>
                  </a:rPr>
                  <a:t>emittance</a:t>
                </a:r>
                <a:endParaRPr lang="en-GB" sz="1600" dirty="0">
                  <a:solidFill>
                    <a:schemeClr val="bg1">
                      <a:lumMod val="10000"/>
                    </a:schemeClr>
                  </a:solidFill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solidFill>
                      <a:schemeClr val="bg1">
                        <a:lumMod val="10000"/>
                      </a:schemeClr>
                    </a:solidFill>
                  </a:rPr>
                  <a:t>Injection </a:t>
                </a:r>
                <a:r>
                  <a:rPr lang="en-GB" sz="1600" dirty="0">
                    <a:solidFill>
                      <a:schemeClr val="bg1">
                        <a:lumMod val="10000"/>
                      </a:schemeClr>
                    </a:solidFill>
                  </a:rPr>
                  <a:t>and abort </a:t>
                </a:r>
                <a:r>
                  <a:rPr lang="en-GB" sz="1600" dirty="0" smtClean="0">
                    <a:solidFill>
                      <a:schemeClr val="bg1">
                        <a:lumMod val="10000"/>
                      </a:schemeClr>
                    </a:solidFill>
                  </a:rPr>
                  <a:t/>
                </a:r>
                <a:br>
                  <a:rPr lang="en-GB" sz="1600" dirty="0" smtClean="0">
                    <a:solidFill>
                      <a:schemeClr val="bg1">
                        <a:lumMod val="10000"/>
                      </a:schemeClr>
                    </a:solidFill>
                  </a:rPr>
                </a:br>
                <a:r>
                  <a:rPr lang="en-GB" sz="1600" dirty="0" smtClean="0">
                    <a:solidFill>
                      <a:schemeClr val="bg1">
                        <a:lumMod val="10000"/>
                      </a:schemeClr>
                    </a:solidFill>
                  </a:rPr>
                  <a:t>gap cleaning</a:t>
                </a:r>
                <a:endParaRPr lang="en-GB" sz="1600" dirty="0">
                  <a:solidFill>
                    <a:schemeClr val="bg1">
                      <a:lumMod val="10000"/>
                    </a:schemeClr>
                  </a:solidFill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bg1">
                        <a:lumMod val="10000"/>
                      </a:schemeClr>
                    </a:solidFill>
                  </a:rPr>
                  <a:t>Transverse blow-ups </a:t>
                </a:r>
                <a:r>
                  <a:rPr lang="en-GB" sz="1600" dirty="0" smtClean="0">
                    <a:solidFill>
                      <a:schemeClr val="bg1">
                        <a:lumMod val="10000"/>
                      </a:schemeClr>
                    </a:solidFill>
                  </a:rPr>
                  <a:t/>
                </a:r>
                <a:br>
                  <a:rPr lang="en-GB" sz="1600" dirty="0" smtClean="0">
                    <a:solidFill>
                      <a:schemeClr val="bg1">
                        <a:lumMod val="10000"/>
                      </a:schemeClr>
                    </a:solidFill>
                  </a:rPr>
                </a:br>
                <a:r>
                  <a:rPr lang="en-GB" sz="1600" dirty="0" smtClean="0">
                    <a:solidFill>
                      <a:schemeClr val="bg1">
                        <a:lumMod val="10000"/>
                      </a:schemeClr>
                    </a:solidFill>
                  </a:rPr>
                  <a:t>for </a:t>
                </a:r>
                <a:r>
                  <a:rPr lang="en-GB" sz="1600" dirty="0">
                    <a:solidFill>
                      <a:schemeClr val="bg1">
                        <a:lumMod val="10000"/>
                      </a:schemeClr>
                    </a:solidFill>
                  </a:rPr>
                  <a:t>loss-maps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bg1">
                        <a:lumMod val="10000"/>
                      </a:schemeClr>
                    </a:solidFill>
                  </a:rPr>
                  <a:t>Tune </a:t>
                </a:r>
                <a:r>
                  <a:rPr lang="en-GB" sz="1600" dirty="0" smtClean="0">
                    <a:solidFill>
                      <a:schemeClr val="bg1">
                        <a:lumMod val="10000"/>
                      </a:schemeClr>
                    </a:solidFill>
                  </a:rPr>
                  <a:t>measurements</a:t>
                </a:r>
                <a:br>
                  <a:rPr lang="en-GB" sz="1600" dirty="0" smtClean="0">
                    <a:solidFill>
                      <a:schemeClr val="bg1">
                        <a:lumMod val="10000"/>
                      </a:schemeClr>
                    </a:solidFill>
                  </a:rPr>
                </a:br>
                <a:endParaRPr lang="en-GB" sz="1600" dirty="0">
                  <a:solidFill>
                    <a:schemeClr val="bg1">
                      <a:lumMod val="10000"/>
                    </a:schemeClr>
                  </a:solidFill>
                </a:endParaRPr>
              </a:p>
              <a:p>
                <a:r>
                  <a:rPr lang="en-GB" sz="1400" b="1" i="1" u="sng" dirty="0" smtClean="0">
                    <a:solidFill>
                      <a:schemeClr val="bg1">
                        <a:lumMod val="10000"/>
                      </a:schemeClr>
                    </a:solidFill>
                  </a:rPr>
                  <a:t>Characteristics:</a:t>
                </a:r>
                <a:endParaRPr lang="en-GB" sz="1400" b="1" i="1" u="sng" dirty="0">
                  <a:solidFill>
                    <a:schemeClr val="bg1">
                      <a:lumMod val="10000"/>
                    </a:schemeClr>
                  </a:solidFill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bg1">
                        <a:lumMod val="10000"/>
                      </a:schemeClr>
                    </a:solidFill>
                  </a:rPr>
                  <a:t>Bandwidth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/>
                      </a:rPr>
                      <m:t>(0.0</m:t>
                    </m:r>
                    <m:r>
                      <a:rPr lang="en-GB" sz="1600" i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/>
                      </a:rPr>
                      <m:t>0</m:t>
                    </m:r>
                    <m:r>
                      <a:rPr lang="en-GB" sz="1600" i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/>
                      </a:rPr>
                      <m:t>3 … 20) </m:t>
                    </m:r>
                    <m:r>
                      <m:rPr>
                        <m:sty m:val="p"/>
                      </m:rPr>
                      <a:rPr lang="en-GB" sz="1600" dirty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/>
                      </a:rPr>
                      <m:t>MHz</m:t>
                    </m:r>
                  </m:oMath>
                </a14:m>
                <a:r>
                  <a:rPr lang="en-GB" sz="1600" dirty="0">
                    <a:solidFill>
                      <a:schemeClr val="bg1">
                        <a:lumMod val="10000"/>
                      </a:schemeClr>
                    </a:solidFill>
                  </a:rPr>
                  <a:t>, </a:t>
                </a:r>
                <a:r>
                  <a:rPr lang="en-GB" sz="1600" dirty="0">
                    <a:solidFill>
                      <a:schemeClr val="bg1">
                        <a:lumMod val="10000"/>
                      </a:schemeClr>
                    </a:solidFill>
                  </a:rPr>
                  <a:t/>
                </a:r>
                <a:br>
                  <a:rPr lang="en-GB" sz="1600" dirty="0">
                    <a:solidFill>
                      <a:schemeClr val="bg1">
                        <a:lumMod val="10000"/>
                      </a:schemeClr>
                    </a:solidFill>
                  </a:rPr>
                </a:br>
                <a:r>
                  <a:rPr lang="en-GB" sz="1600" dirty="0">
                    <a:solidFill>
                      <a:schemeClr val="bg1">
                        <a:lumMod val="10000"/>
                      </a:schemeClr>
                    </a:solidFill>
                  </a:rPr>
                  <a:t>full </a:t>
                </a:r>
                <a:r>
                  <a:rPr lang="en-GB" sz="1600" dirty="0">
                    <a:solidFill>
                      <a:schemeClr val="bg1">
                        <a:lumMod val="10000"/>
                      </a:schemeClr>
                    </a:solidFill>
                  </a:rPr>
                  <a:t>kick strength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/>
                      </a:rPr>
                      <m:t>(0.03 …1) </m:t>
                    </m:r>
                    <m:r>
                      <m:rPr>
                        <m:sty m:val="p"/>
                      </m:rPr>
                      <a:rPr lang="en-GB" sz="1600" dirty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/>
                      </a:rPr>
                      <m:t>MHz</m:t>
                    </m:r>
                  </m:oMath>
                </a14:m>
                <a:r>
                  <a:rPr lang="en-GB" sz="1600" dirty="0">
                    <a:solidFill>
                      <a:schemeClr val="bg1">
                        <a:lumMod val="10000"/>
                      </a:schemeClr>
                    </a:solidFill>
                  </a:rPr>
                  <a:t>, 10% at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/>
                      </a:rPr>
                      <m:t>10 </m:t>
                    </m:r>
                    <m:r>
                      <m:rPr>
                        <m:sty m:val="p"/>
                      </m:rPr>
                      <a:rPr lang="en-GB" sz="1600" dirty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/>
                      </a:rPr>
                      <m:t>MHz</m:t>
                    </m:r>
                  </m:oMath>
                </a14:m>
                <a:endParaRPr lang="en-GB" sz="1600" dirty="0">
                  <a:solidFill>
                    <a:schemeClr val="bg1">
                      <a:lumMod val="10000"/>
                    </a:schemeClr>
                  </a:solidFill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bg1">
                        <a:lumMod val="10000"/>
                      </a:schemeClr>
                    </a:solidFill>
                  </a:rPr>
                  <a:t>16 x 35 kW </a:t>
                </a:r>
                <a:r>
                  <a:rPr lang="en-GB" sz="1600" dirty="0">
                    <a:solidFill>
                      <a:schemeClr val="bg1">
                        <a:lumMod val="10000"/>
                      </a:schemeClr>
                    </a:solidFill>
                  </a:rPr>
                  <a:t>tetrode amplifiers.</a:t>
                </a: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829607"/>
                <a:ext cx="5040560" cy="4247317"/>
              </a:xfrm>
              <a:prstGeom prst="rect">
                <a:avLst/>
              </a:prstGeom>
              <a:blipFill rotWithShape="1">
                <a:blip r:embed="rId5"/>
                <a:stretch>
                  <a:fillRect l="-363" t="-430" r="-726" b="-8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0156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690563"/>
            <a:ext cx="8928992" cy="1082253"/>
          </a:xfrm>
        </p:spPr>
        <p:txBody>
          <a:bodyPr/>
          <a:lstStyle/>
          <a:p>
            <a:r>
              <a:rPr lang="en-GB" sz="4000" dirty="0" smtClean="0"/>
              <a:t>PSB Digital</a:t>
            </a:r>
            <a:r>
              <a:rPr lang="en-GB" dirty="0" smtClean="0"/>
              <a:t> LLRF &amp; </a:t>
            </a:r>
            <a:r>
              <a:rPr lang="en-GB" dirty="0" err="1" smtClean="0"/>
              <a:t>Finemet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0" y="1556791"/>
            <a:ext cx="4692524" cy="33123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253673" y="1796333"/>
            <a:ext cx="185178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GB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hardware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5148064" y="1556792"/>
            <a:ext cx="3816424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0"/>
              </a:spcBef>
              <a:buClr>
                <a:srgbClr val="008000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sz="1400" b="1" dirty="0" smtClean="0">
                <a:effectLst/>
                <a:latin typeface="+mn-lt"/>
              </a:rPr>
              <a:t>42 Motherboards (FMC-DSP-Carrier)</a:t>
            </a:r>
          </a:p>
          <a:p>
            <a:pPr marL="285750" indent="-285750">
              <a:spcBef>
                <a:spcPts val="0"/>
              </a:spcBef>
              <a:buClr>
                <a:srgbClr val="008000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sz="1400" b="1" dirty="0" smtClean="0">
                <a:effectLst/>
                <a:latin typeface="+mn-lt"/>
              </a:rPr>
              <a:t>42 Rear-transition modules</a:t>
            </a:r>
          </a:p>
          <a:p>
            <a:pPr marL="285750" indent="-285750">
              <a:spcBef>
                <a:spcPts val="0"/>
              </a:spcBef>
              <a:buClr>
                <a:srgbClr val="008000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sz="1400" b="1" dirty="0" smtClean="0">
                <a:effectLst/>
                <a:latin typeface="+mn-lt"/>
              </a:rPr>
              <a:t>23 Switch modules</a:t>
            </a:r>
          </a:p>
          <a:p>
            <a:pPr marL="285750" indent="-285750">
              <a:spcBef>
                <a:spcPts val="0"/>
              </a:spcBef>
              <a:buClr>
                <a:srgbClr val="008000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sz="1400" b="1" dirty="0" smtClean="0">
                <a:effectLst/>
                <a:latin typeface="+mn-lt"/>
              </a:rPr>
              <a:t>(42 ADC, 30 DAC, 15 MDDS) FMCs</a:t>
            </a:r>
          </a:p>
          <a:p>
            <a:pPr marL="285750" indent="-285750">
              <a:spcBef>
                <a:spcPts val="0"/>
              </a:spcBef>
              <a:buClr>
                <a:srgbClr val="008000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sz="1400" b="1" dirty="0" smtClean="0">
                <a:effectLst/>
                <a:latin typeface="+mn-lt"/>
              </a:rPr>
              <a:t>14 Cavity Control Interface modules</a:t>
            </a:r>
          </a:p>
        </p:txBody>
      </p:sp>
      <p:pic>
        <p:nvPicPr>
          <p:cNvPr id="8" name="Picture 3" descr="C:\mea_home\docs\my Public docs &amp; presentations\docs\MyPresentations\2013\PSB-LIU 12 April 2013\visio\SYstem layout\PSB system overview_20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7690" y="2685673"/>
            <a:ext cx="3889285" cy="2232249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Photo032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020106"/>
            <a:ext cx="1977486" cy="15841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Picture 9" descr="Photo029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1444" y="5015250"/>
            <a:ext cx="2118708" cy="15890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Picture 10" descr="Photo031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6987" y="5013176"/>
            <a:ext cx="1274819" cy="15841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Picture 23" descr="0202030_02"/>
          <p:cNvPicPr>
            <a:picLocks noChangeAspect="1" noChangeArrowheads="1"/>
          </p:cNvPicPr>
          <p:nvPr/>
        </p:nvPicPr>
        <p:blipFill>
          <a:blip r:embed="rId7" cstate="print"/>
          <a:srcRect l="3680" r="25212"/>
          <a:stretch>
            <a:fillRect/>
          </a:stretch>
        </p:blipFill>
        <p:spPr bwMode="auto">
          <a:xfrm>
            <a:off x="7423452" y="4911220"/>
            <a:ext cx="1536519" cy="180194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0780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690563"/>
            <a:ext cx="8928992" cy="1154261"/>
          </a:xfrm>
        </p:spPr>
        <p:txBody>
          <a:bodyPr/>
          <a:lstStyle/>
          <a:p>
            <a:r>
              <a:rPr lang="en-GB" sz="4000" dirty="0" smtClean="0"/>
              <a:t>Hadron Therapy Collaboration</a:t>
            </a: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35496" y="1628800"/>
            <a:ext cx="661210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 defTabSz="457200">
              <a:spcBef>
                <a:spcPts val="600"/>
              </a:spcBef>
              <a:buClr>
                <a:srgbClr val="003300"/>
              </a:buClr>
              <a:buSzPct val="80000"/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srgbClr val="FF0000"/>
                </a:solidFill>
              </a:rPr>
              <a:t>Successfully </a:t>
            </a:r>
            <a:r>
              <a:rPr lang="en-GB" dirty="0">
                <a:solidFill>
                  <a:srgbClr val="FF0000"/>
                </a:solidFill>
              </a:rPr>
              <a:t>delivered </a:t>
            </a:r>
            <a:r>
              <a:rPr lang="en-GB" dirty="0">
                <a:solidFill>
                  <a:prstClr val="black"/>
                </a:solidFill>
              </a:rPr>
              <a:t>&amp; contributed to commission </a:t>
            </a:r>
            <a:r>
              <a:rPr lang="en-GB" dirty="0">
                <a:solidFill>
                  <a:srgbClr val="FF0000"/>
                </a:solidFill>
              </a:rPr>
              <a:t>Digital LLRF</a:t>
            </a:r>
            <a:r>
              <a:rPr lang="en-GB" dirty="0">
                <a:solidFill>
                  <a:prstClr val="black"/>
                </a:solidFill>
              </a:rPr>
              <a:t> (PSB-style) + </a:t>
            </a:r>
            <a:r>
              <a:rPr lang="en-GB" dirty="0">
                <a:solidFill>
                  <a:srgbClr val="FF0000"/>
                </a:solidFill>
              </a:rPr>
              <a:t>HLRF</a:t>
            </a:r>
            <a:r>
              <a:rPr lang="en-GB" dirty="0">
                <a:solidFill>
                  <a:prstClr val="black"/>
                </a:solidFill>
              </a:rPr>
              <a:t> (</a:t>
            </a:r>
            <a:r>
              <a:rPr lang="en-GB" dirty="0" err="1">
                <a:solidFill>
                  <a:prstClr val="black"/>
                </a:solidFill>
              </a:rPr>
              <a:t>Finemet</a:t>
            </a:r>
            <a:r>
              <a:rPr lang="en-GB" dirty="0">
                <a:solidFill>
                  <a:prstClr val="black"/>
                </a:solidFill>
              </a:rPr>
              <a:t>®-based ) systems for </a:t>
            </a:r>
            <a:r>
              <a:rPr lang="en-GB" dirty="0" smtClean="0">
                <a:solidFill>
                  <a:prstClr val="black"/>
                </a:solidFill>
              </a:rPr>
              <a:t>M</a:t>
            </a:r>
            <a:r>
              <a:rPr lang="en-GB" b="1" dirty="0" smtClean="0">
                <a:solidFill>
                  <a:prstClr val="black"/>
                </a:solidFill>
              </a:rPr>
              <a:t>edAustron</a:t>
            </a:r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>
                <a:solidFill>
                  <a:prstClr val="black"/>
                </a:solidFill>
              </a:rPr>
              <a:t>synchrotron.</a:t>
            </a:r>
          </a:p>
          <a:p>
            <a:pPr marL="531813" lvl="1" indent="-265113" defTabSz="457200">
              <a:spcBef>
                <a:spcPts val="600"/>
              </a:spcBef>
              <a:buClr>
                <a:srgbClr val="003300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FF0000"/>
                </a:solidFill>
              </a:rPr>
              <a:t>6 Nov ‘14: 10E8 protons extracted to IR3 @ 250 </a:t>
            </a:r>
            <a:r>
              <a:rPr lang="en-GB" dirty="0" smtClean="0">
                <a:solidFill>
                  <a:srgbClr val="FF0000"/>
                </a:solidFill>
              </a:rPr>
              <a:t>MeV</a:t>
            </a:r>
          </a:p>
          <a:p>
            <a:pPr marL="531813" lvl="1" indent="-265113" defTabSz="457200">
              <a:spcBef>
                <a:spcPts val="600"/>
              </a:spcBef>
              <a:buClr>
                <a:srgbClr val="003300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FF0000"/>
                </a:solidFill>
              </a:rPr>
              <a:t>31 Mar ‘15: Entering Clinical Qualification Phase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 smtClean="0">
              <a:solidFill>
                <a:srgbClr val="FF0000"/>
              </a:solidFill>
            </a:endParaRPr>
          </a:p>
        </p:txBody>
      </p:sp>
      <p:pic>
        <p:nvPicPr>
          <p:cNvPr id="5" name="Picture 3" descr="C:\mea_home\docs\my Public docs &amp; presentations\docs\MyPresentations\2014\BE Dept highlights 2 Dec 2014\MA stuff\Accelerator-Layout_Basis-Modellfoto_sma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17" y="3291862"/>
            <a:ext cx="5566050" cy="344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4307305" y="6168499"/>
            <a:ext cx="1792706" cy="2210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15787" y="6161950"/>
            <a:ext cx="3176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MedAustron synchrotron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149517" y="4115174"/>
            <a:ext cx="911708" cy="14238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905367" y="5339007"/>
            <a:ext cx="3176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Irradiation Room 3 (IR3)</a:t>
            </a:r>
          </a:p>
        </p:txBody>
      </p:sp>
      <p:pic>
        <p:nvPicPr>
          <p:cNvPr id="10" name="Picture 4" descr="C:\mea_home\docs\my Public docs &amp; presentations\docs\MyPresentations\2014\BE Dept highlights 2 Dec 2014\MA stuff\T3-01-001-SF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386" y="3483040"/>
            <a:ext cx="2785320" cy="170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39317" y="6008062"/>
            <a:ext cx="1713872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MedAustron complex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385" y="1673124"/>
            <a:ext cx="2785320" cy="173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2280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90563"/>
            <a:ext cx="8640960" cy="938237"/>
          </a:xfrm>
        </p:spPr>
        <p:txBody>
          <a:bodyPr/>
          <a:lstStyle/>
          <a:p>
            <a:r>
              <a:rPr lang="en-GB" sz="4000" dirty="0" smtClean="0"/>
              <a:t>More digital LLRF</a:t>
            </a:r>
            <a:endParaRPr lang="en-GB" sz="4000" dirty="0"/>
          </a:p>
        </p:txBody>
      </p:sp>
      <p:grpSp>
        <p:nvGrpSpPr>
          <p:cNvPr id="3" name="Group 2"/>
          <p:cNvGrpSpPr/>
          <p:nvPr/>
        </p:nvGrpSpPr>
        <p:grpSpPr>
          <a:xfrm>
            <a:off x="294986" y="1808677"/>
            <a:ext cx="1439922" cy="1800199"/>
            <a:chOff x="294986" y="1556793"/>
            <a:chExt cx="1439922" cy="1800199"/>
          </a:xfrm>
        </p:grpSpPr>
        <p:pic>
          <p:nvPicPr>
            <p:cNvPr id="4" name="Content Placeholder 15" descr="SwAndLim.jpg"/>
            <p:cNvPicPr>
              <a:picLocks noChangeAspect="1"/>
            </p:cNvPicPr>
            <p:nvPr/>
          </p:nvPicPr>
          <p:blipFill>
            <a:blip r:embed="rId2" cstate="print"/>
            <a:srcRect l="17437" t="2115" r="15983" b="2722"/>
            <a:stretch>
              <a:fillRect/>
            </a:stretch>
          </p:blipFill>
          <p:spPr>
            <a:xfrm>
              <a:off x="323852" y="1556793"/>
              <a:ext cx="1411056" cy="151184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Left-Right Arrow 4"/>
            <p:cNvSpPr/>
            <p:nvPr/>
          </p:nvSpPr>
          <p:spPr>
            <a:xfrm>
              <a:off x="294986" y="3065559"/>
              <a:ext cx="1439922" cy="291433"/>
            </a:xfrm>
            <a:prstGeom prst="leftRightArrow">
              <a:avLst>
                <a:gd name="adj1" fmla="val 100000"/>
                <a:gd name="adj2" fmla="val 34695"/>
              </a:avLst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err="1" smtClean="0">
                  <a:solidFill>
                    <a:prstClr val="black"/>
                  </a:solidFill>
                </a:rPr>
                <a:t>Switch&amp;Limiter</a:t>
              </a:r>
              <a:endParaRPr lang="en-GB" sz="12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922444" y="1808676"/>
            <a:ext cx="1425420" cy="1800200"/>
            <a:chOff x="1691680" y="1556792"/>
            <a:chExt cx="1425420" cy="1800200"/>
          </a:xfrm>
        </p:grpSpPr>
        <p:pic>
          <p:nvPicPr>
            <p:cNvPr id="7" name="Picture 1" descr="G:\Departments\AB\Groups\RF\Machines\SPS\LowLevel\Modules\TWC800CavityLoops\Report\pictures\IMG_1322.jpg"/>
            <p:cNvPicPr>
              <a:picLocks noChangeAspect="1" noChangeArrowheads="1"/>
            </p:cNvPicPr>
            <p:nvPr/>
          </p:nvPicPr>
          <p:blipFill>
            <a:blip r:embed="rId3" cstate="print"/>
            <a:srcRect l="13929" r="15357"/>
            <a:stretch>
              <a:fillRect/>
            </a:stretch>
          </p:blipFill>
          <p:spPr bwMode="auto">
            <a:xfrm>
              <a:off x="1691680" y="1556792"/>
              <a:ext cx="1425420" cy="151184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Left-Right Arrow 7"/>
            <p:cNvSpPr/>
            <p:nvPr/>
          </p:nvSpPr>
          <p:spPr>
            <a:xfrm>
              <a:off x="1734908" y="3065559"/>
              <a:ext cx="1353326" cy="291433"/>
            </a:xfrm>
            <a:prstGeom prst="leftRightArrow">
              <a:avLst>
                <a:gd name="adj1" fmla="val 100000"/>
                <a:gd name="adj2" fmla="val 34695"/>
              </a:avLst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prstClr val="black"/>
                  </a:solidFill>
                </a:rPr>
                <a:t>Cavity Loops</a:t>
              </a:r>
              <a:endParaRPr lang="en-GB" sz="12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473032" y="1808676"/>
            <a:ext cx="1474020" cy="1803279"/>
            <a:chOff x="3059832" y="1556792"/>
            <a:chExt cx="1474020" cy="1803279"/>
          </a:xfrm>
        </p:grpSpPr>
        <p:pic>
          <p:nvPicPr>
            <p:cNvPr id="10" name="Picture 2" descr="G:\Departments\AB\Groups\RF\Machines\SPS\LowLevel\Modules\TWC800Quadrupler200MHz\Report\Pictures\IMG_1365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59832" y="1556792"/>
              <a:ext cx="1474020" cy="15118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Left-Right Arrow 10"/>
            <p:cNvSpPr/>
            <p:nvPr/>
          </p:nvSpPr>
          <p:spPr>
            <a:xfrm>
              <a:off x="3131840" y="3068638"/>
              <a:ext cx="1286614" cy="291433"/>
            </a:xfrm>
            <a:prstGeom prst="leftRightArrow">
              <a:avLst>
                <a:gd name="adj1" fmla="val 100000"/>
                <a:gd name="adj2" fmla="val 29593"/>
              </a:avLst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i="1" dirty="0" smtClean="0">
                  <a:solidFill>
                    <a:prstClr val="black"/>
                  </a:solidFill>
                </a:rPr>
                <a:t>f </a:t>
              </a:r>
              <a:r>
                <a:rPr lang="en-GB" sz="1200" dirty="0" err="1" smtClean="0">
                  <a:solidFill>
                    <a:prstClr val="black"/>
                  </a:solidFill>
                </a:rPr>
                <a:t>quadrupler</a:t>
              </a:r>
              <a:endParaRPr lang="en-GB" sz="12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947052" y="1805598"/>
            <a:ext cx="1626922" cy="1803277"/>
            <a:chOff x="4368221" y="1553714"/>
            <a:chExt cx="1626922" cy="1803277"/>
          </a:xfrm>
        </p:grpSpPr>
        <p:pic>
          <p:nvPicPr>
            <p:cNvPr id="13" name="Picture 3" descr="G:\Departments\AB\Groups\RF\Machines\SPS\LowLevel\Modules\RFFG\pictures\IMG_1362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99992" y="1553714"/>
              <a:ext cx="1452405" cy="151184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4" name="Left-Right Arrow 13"/>
            <p:cNvSpPr/>
            <p:nvPr/>
          </p:nvSpPr>
          <p:spPr>
            <a:xfrm>
              <a:off x="4368221" y="3065558"/>
              <a:ext cx="1626922" cy="291433"/>
            </a:xfrm>
            <a:prstGeom prst="leftRightArrow">
              <a:avLst>
                <a:gd name="adj1" fmla="val 100000"/>
                <a:gd name="adj2" fmla="val 29593"/>
              </a:avLst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prstClr val="black"/>
                  </a:solidFill>
                </a:rPr>
                <a:t>RF function </a:t>
              </a:r>
              <a:r>
                <a:rPr lang="en-GB" sz="1000" dirty="0">
                  <a:solidFill>
                    <a:prstClr val="black"/>
                  </a:solidFill>
                </a:rPr>
                <a:t>g</a:t>
              </a:r>
              <a:r>
                <a:rPr lang="en-GB" sz="1000" dirty="0" smtClean="0">
                  <a:solidFill>
                    <a:prstClr val="black"/>
                  </a:solidFill>
                </a:rPr>
                <a:t>enerator</a:t>
              </a:r>
              <a:endParaRPr lang="en-GB" sz="10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675244" y="1803223"/>
            <a:ext cx="1425148" cy="1808732"/>
            <a:chOff x="5868144" y="1551339"/>
            <a:chExt cx="1425148" cy="1808732"/>
          </a:xfrm>
        </p:grpSpPr>
        <p:pic>
          <p:nvPicPr>
            <p:cNvPr id="16" name="Picture 15" descr="ClockDistri.jpg"/>
            <p:cNvPicPr>
              <a:picLocks noChangeAspect="1"/>
            </p:cNvPicPr>
            <p:nvPr/>
          </p:nvPicPr>
          <p:blipFill>
            <a:blip r:embed="rId6" cstate="print"/>
            <a:srcRect l="17500" t="3333" r="15833" b="2222"/>
            <a:stretch>
              <a:fillRect/>
            </a:stretch>
          </p:blipFill>
          <p:spPr>
            <a:xfrm>
              <a:off x="5868144" y="1551339"/>
              <a:ext cx="1425148" cy="15142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7" name="Left-Right Arrow 16"/>
            <p:cNvSpPr/>
            <p:nvPr/>
          </p:nvSpPr>
          <p:spPr>
            <a:xfrm>
              <a:off x="5952397" y="3068638"/>
              <a:ext cx="1340895" cy="291433"/>
            </a:xfrm>
            <a:prstGeom prst="leftRightArrow">
              <a:avLst>
                <a:gd name="adj1" fmla="val 100000"/>
                <a:gd name="adj2" fmla="val 32144"/>
              </a:avLst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prstClr val="black"/>
                  </a:solidFill>
                </a:rPr>
                <a:t>Clock distributor</a:t>
              </a:r>
              <a:endParaRPr lang="en-GB" sz="1050" dirty="0">
                <a:solidFill>
                  <a:prstClr val="black"/>
                </a:solidFill>
              </a:endParaRPr>
            </a:p>
          </p:txBody>
        </p:sp>
      </p:grpSp>
      <p:pic>
        <p:nvPicPr>
          <p:cNvPr id="18" name="Picture 17"/>
          <p:cNvPicPr/>
          <p:nvPr/>
        </p:nvPicPr>
        <p:blipFill rotWithShape="1">
          <a:blip r:embed="rId7">
            <a:clrChange>
              <a:clrFrom>
                <a:srgbClr val="BFBFBF"/>
              </a:clrFrom>
              <a:clrTo>
                <a:srgbClr val="BFBFBF">
                  <a:alpha val="0"/>
                </a:srgbClr>
              </a:clrTo>
            </a:clrChange>
          </a:blip>
          <a:srcRect l="1787" r="1538" b="43619"/>
          <a:stretch/>
        </p:blipFill>
        <p:spPr bwMode="auto">
          <a:xfrm>
            <a:off x="251520" y="4423591"/>
            <a:ext cx="3913611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Left-Right Arrow 18"/>
          <p:cNvSpPr/>
          <p:nvPr/>
        </p:nvSpPr>
        <p:spPr>
          <a:xfrm>
            <a:off x="251520" y="5942800"/>
            <a:ext cx="1295820" cy="291433"/>
          </a:xfrm>
          <a:prstGeom prst="leftRightArrow">
            <a:avLst>
              <a:gd name="adj1" fmla="val 100000"/>
              <a:gd name="adj2" fmla="val 34695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FMC Carrier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0" name="Left-Right Arrow 19"/>
          <p:cNvSpPr/>
          <p:nvPr/>
        </p:nvSpPr>
        <p:spPr>
          <a:xfrm>
            <a:off x="1662576" y="5942800"/>
            <a:ext cx="1108900" cy="291433"/>
          </a:xfrm>
          <a:prstGeom prst="leftRightArrow">
            <a:avLst>
              <a:gd name="adj1" fmla="val 100000"/>
              <a:gd name="adj2" fmla="val 34695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prstClr val="black"/>
                </a:solidFill>
              </a:rPr>
              <a:t>RTM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1" name="Left-Right Arrow 20"/>
          <p:cNvSpPr/>
          <p:nvPr/>
        </p:nvSpPr>
        <p:spPr>
          <a:xfrm>
            <a:off x="2843484" y="5945879"/>
            <a:ext cx="1321647" cy="291433"/>
          </a:xfrm>
          <a:prstGeom prst="leftRightArrow">
            <a:avLst>
              <a:gd name="adj1" fmla="val 100000"/>
              <a:gd name="adj2" fmla="val 29593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 smtClean="0">
                <a:solidFill>
                  <a:prstClr val="black"/>
                </a:solidFill>
              </a:rPr>
              <a:t>VXS Switch</a:t>
            </a:r>
            <a:endParaRPr lang="en-GB" sz="1200" dirty="0">
              <a:solidFill>
                <a:prstClr val="black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436097" y="4376476"/>
            <a:ext cx="1673629" cy="1852092"/>
            <a:chOff x="5004049" y="4133336"/>
            <a:chExt cx="1673629" cy="1852092"/>
          </a:xfrm>
        </p:grpSpPr>
        <p:pic>
          <p:nvPicPr>
            <p:cNvPr id="23" name="Picture 22"/>
            <p:cNvPicPr/>
            <p:nvPr/>
          </p:nvPicPr>
          <p:blipFill rotWithShape="1">
            <a:blip r:embed="rId7"/>
            <a:srcRect l="45874" t="63576" r="31611" b="4848"/>
            <a:stretch/>
          </p:blipFill>
          <p:spPr bwMode="auto">
            <a:xfrm>
              <a:off x="5004049" y="4133336"/>
              <a:ext cx="1673629" cy="155421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4" name="Left-Right Arrow 23"/>
            <p:cNvSpPr/>
            <p:nvPr/>
          </p:nvSpPr>
          <p:spPr>
            <a:xfrm>
              <a:off x="5076056" y="5693995"/>
              <a:ext cx="1590705" cy="291433"/>
            </a:xfrm>
            <a:prstGeom prst="leftRightArrow">
              <a:avLst>
                <a:gd name="adj1" fmla="val 100000"/>
                <a:gd name="adj2" fmla="val 29593"/>
              </a:avLst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prstClr val="black"/>
                  </a:solidFill>
                </a:rPr>
                <a:t>ADC FMC</a:t>
              </a:r>
              <a:endParaRPr lang="en-GB" sz="10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186592" y="4399720"/>
            <a:ext cx="1849904" cy="1837592"/>
            <a:chOff x="7308306" y="4147836"/>
            <a:chExt cx="1849904" cy="1837592"/>
          </a:xfrm>
        </p:grpSpPr>
        <p:sp>
          <p:nvSpPr>
            <p:cNvPr id="26" name="Left-Right Arrow 25"/>
            <p:cNvSpPr/>
            <p:nvPr/>
          </p:nvSpPr>
          <p:spPr>
            <a:xfrm>
              <a:off x="7308306" y="5693995"/>
              <a:ext cx="1728190" cy="291433"/>
            </a:xfrm>
            <a:prstGeom prst="leftRightArrow">
              <a:avLst>
                <a:gd name="adj1" fmla="val 100000"/>
                <a:gd name="adj2" fmla="val 29593"/>
              </a:avLst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prstClr val="black"/>
                  </a:solidFill>
                </a:rPr>
                <a:t>SDDS FMC</a:t>
              </a:r>
              <a:endParaRPr lang="en-GB" sz="1050" dirty="0">
                <a:solidFill>
                  <a:prstClr val="black"/>
                </a:solidFill>
              </a:endParaRPr>
            </a:p>
          </p:txBody>
        </p:sp>
        <p:pic>
          <p:nvPicPr>
            <p:cNvPr id="27" name="Picture 26"/>
            <p:cNvPicPr/>
            <p:nvPr/>
          </p:nvPicPr>
          <p:blipFill rotWithShape="1">
            <a:blip r:embed="rId7"/>
            <a:srcRect l="73973" t="63576" r="823" b="4848"/>
            <a:stretch/>
          </p:blipFill>
          <p:spPr bwMode="auto">
            <a:xfrm>
              <a:off x="7315032" y="4147836"/>
              <a:ext cx="1843178" cy="15290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8" name="Group 27"/>
          <p:cNvGrpSpPr/>
          <p:nvPr/>
        </p:nvGrpSpPr>
        <p:grpSpPr>
          <a:xfrm>
            <a:off x="4210043" y="4423588"/>
            <a:ext cx="1226054" cy="1813724"/>
            <a:chOff x="4210043" y="4171704"/>
            <a:chExt cx="1226054" cy="1813724"/>
          </a:xfrm>
        </p:grpSpPr>
        <p:sp>
          <p:nvSpPr>
            <p:cNvPr id="29" name="Left-Right Arrow 28"/>
            <p:cNvSpPr/>
            <p:nvPr/>
          </p:nvSpPr>
          <p:spPr>
            <a:xfrm>
              <a:off x="4210043" y="5693995"/>
              <a:ext cx="1226054" cy="291433"/>
            </a:xfrm>
            <a:prstGeom prst="leftRightArrow">
              <a:avLst>
                <a:gd name="adj1" fmla="val 100000"/>
                <a:gd name="adj2" fmla="val 29593"/>
              </a:avLst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i="1" dirty="0" smtClean="0">
                  <a:solidFill>
                    <a:prstClr val="black"/>
                  </a:solidFill>
                </a:rPr>
                <a:t>MDDS FMC</a:t>
              </a:r>
              <a:endParaRPr lang="en-GB" sz="1200" dirty="0">
                <a:solidFill>
                  <a:prstClr val="black"/>
                </a:solidFill>
              </a:endParaRPr>
            </a:p>
          </p:txBody>
        </p:sp>
        <p:pic>
          <p:nvPicPr>
            <p:cNvPr id="30" name="Picture 29"/>
            <p:cNvPicPr/>
            <p:nvPr/>
          </p:nvPicPr>
          <p:blipFill rotWithShape="1">
            <a:blip r:embed="rId7"/>
            <a:srcRect l="2986" t="64799" r="71704" b="7927"/>
            <a:stretch/>
          </p:blipFill>
          <p:spPr bwMode="auto">
            <a:xfrm rot="16200000">
              <a:off x="4046139" y="4359827"/>
              <a:ext cx="1477368" cy="110112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32" name="Rectangle 31"/>
          <p:cNvSpPr/>
          <p:nvPr/>
        </p:nvSpPr>
        <p:spPr>
          <a:xfrm>
            <a:off x="327363" y="1425436"/>
            <a:ext cx="3403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kern="0" dirty="0" smtClean="0"/>
              <a:t>SPS 800 MHz system upgrade!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14626" y="4007144"/>
            <a:ext cx="6878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kern="0" dirty="0" smtClean="0"/>
              <a:t>PSB renovation &amp; MedAustron LLRF systems</a:t>
            </a:r>
            <a:endParaRPr lang="en-GB" kern="0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0617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90563"/>
            <a:ext cx="7772400" cy="1010245"/>
          </a:xfrm>
        </p:spPr>
        <p:txBody>
          <a:bodyPr/>
          <a:lstStyle/>
          <a:p>
            <a:r>
              <a:rPr lang="en-GB" sz="4000" dirty="0" smtClean="0"/>
              <a:t>Linac 4 – RFQ </a:t>
            </a:r>
            <a:endParaRPr lang="en-GB" sz="4000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31" y="1484784"/>
            <a:ext cx="7272020" cy="4099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523"/>
          <a:stretch/>
        </p:blipFill>
        <p:spPr>
          <a:xfrm>
            <a:off x="223755" y="5500673"/>
            <a:ext cx="8382000" cy="1168687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6879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90563"/>
            <a:ext cx="7772400" cy="1010245"/>
          </a:xfrm>
        </p:spPr>
        <p:txBody>
          <a:bodyPr/>
          <a:lstStyle/>
          <a:p>
            <a:r>
              <a:rPr lang="en-GB" sz="4000" dirty="0" smtClean="0"/>
              <a:t>Linac 4 – DTL </a:t>
            </a:r>
            <a:endParaRPr lang="en-GB" sz="4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71" r="21049"/>
          <a:stretch/>
        </p:blipFill>
        <p:spPr bwMode="auto">
          <a:xfrm>
            <a:off x="583026" y="4332212"/>
            <a:ext cx="3938400" cy="2193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7425" y="4312163"/>
            <a:ext cx="3938401" cy="2213181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457200" y="1582669"/>
            <a:ext cx="4141374" cy="5969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6. August 2014: first beam through tank 1!</a:t>
            </a:r>
          </a:p>
          <a:p>
            <a:pPr algn="ctr"/>
            <a:r>
              <a:rPr lang="en-US" sz="1600" dirty="0" smtClean="0"/>
              <a:t>100% transmission</a:t>
            </a:r>
            <a:endParaRPr lang="en-US" sz="1600" dirty="0"/>
          </a:p>
        </p:txBody>
      </p:sp>
      <p:sp>
        <p:nvSpPr>
          <p:cNvPr id="8" name="Rounded Rectangle 7"/>
          <p:cNvSpPr/>
          <p:nvPr/>
        </p:nvSpPr>
        <p:spPr>
          <a:xfrm>
            <a:off x="4598574" y="1582669"/>
            <a:ext cx="3976218" cy="5969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Success of drift tube alignment principle (over up to 7.3 m) &lt; ±0.1 mm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90" b="15596"/>
          <a:stretch/>
        </p:blipFill>
        <p:spPr>
          <a:xfrm>
            <a:off x="584842" y="2179569"/>
            <a:ext cx="3938400" cy="21526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2944"/>
          <a:stretch/>
        </p:blipFill>
        <p:spPr>
          <a:xfrm>
            <a:off x="4559244" y="2179569"/>
            <a:ext cx="3938400" cy="21526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9 April 2015</a:t>
            </a:r>
            <a:endParaRPr lang="en-GB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Presentation to Lithuania Delegation  -  E. Jensen: RF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7627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en circles design template">
  <a:themeElements>
    <a:clrScheme name="Default Design 12">
      <a:dk1>
        <a:srgbClr val="85B34D"/>
      </a:dk1>
      <a:lt1>
        <a:srgbClr val="C4DDC3"/>
      </a:lt1>
      <a:dk2>
        <a:srgbClr val="AAC4A0"/>
      </a:dk2>
      <a:lt2>
        <a:srgbClr val="336699"/>
      </a:lt2>
      <a:accent1>
        <a:srgbClr val="4A8A5B"/>
      </a:accent1>
      <a:accent2>
        <a:srgbClr val="90B292"/>
      </a:accent2>
      <a:accent3>
        <a:srgbClr val="DEEBDE"/>
      </a:accent3>
      <a:accent4>
        <a:srgbClr val="719840"/>
      </a:accent4>
      <a:accent5>
        <a:srgbClr val="B1C4B5"/>
      </a:accent5>
      <a:accent6>
        <a:srgbClr val="82A184"/>
      </a:accent6>
      <a:hlink>
        <a:srgbClr val="B2CBE6"/>
      </a:hlink>
      <a:folHlink>
        <a:srgbClr val="CCFFCC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65A5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E2DC6C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EEEBBA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7E1C8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D8EEE0"/>
        </a:accent5>
        <a:accent6>
          <a:srgbClr val="B9B9E7"/>
        </a:accent6>
        <a:hlink>
          <a:srgbClr val="339966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63C78B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59B47D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5FA16A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55915F"/>
        </a:accent6>
        <a:hlink>
          <a:srgbClr val="CC99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6600"/>
        </a:dk1>
        <a:lt1>
          <a:srgbClr val="FFCC99"/>
        </a:lt1>
        <a:dk2>
          <a:srgbClr val="DFD293"/>
        </a:dk2>
        <a:lt2>
          <a:srgbClr val="5C1F00"/>
        </a:lt2>
        <a:accent1>
          <a:srgbClr val="DCEDC7"/>
        </a:accent1>
        <a:accent2>
          <a:srgbClr val="B64646"/>
        </a:accent2>
        <a:accent3>
          <a:srgbClr val="FFE2CA"/>
        </a:accent3>
        <a:accent4>
          <a:srgbClr val="005600"/>
        </a:accent4>
        <a:accent5>
          <a:srgbClr val="EBF4E0"/>
        </a:accent5>
        <a:accent6>
          <a:srgbClr val="A53F3F"/>
        </a:accent6>
        <a:hlink>
          <a:srgbClr val="CC9900"/>
        </a:hlink>
        <a:folHlink>
          <a:srgbClr val="33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00"/>
        </a:dk1>
        <a:lt1>
          <a:srgbClr val="99CCFF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75B978"/>
        </a:accent2>
        <a:accent3>
          <a:srgbClr val="CAE2FF"/>
        </a:accent3>
        <a:accent4>
          <a:srgbClr val="002A00"/>
        </a:accent4>
        <a:accent5>
          <a:srgbClr val="ADB8E2"/>
        </a:accent5>
        <a:accent6>
          <a:srgbClr val="69A76C"/>
        </a:accent6>
        <a:hlink>
          <a:srgbClr val="C3E9C6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4D4D4D"/>
        </a:dk1>
        <a:lt1>
          <a:srgbClr val="C6C8C0"/>
        </a:lt1>
        <a:dk2>
          <a:srgbClr val="D1D1CB"/>
        </a:dk2>
        <a:lt2>
          <a:srgbClr val="777777"/>
        </a:lt2>
        <a:accent1>
          <a:srgbClr val="70A275"/>
        </a:accent1>
        <a:accent2>
          <a:srgbClr val="72A4B6"/>
        </a:accent2>
        <a:accent3>
          <a:srgbClr val="DFE0DC"/>
        </a:accent3>
        <a:accent4>
          <a:srgbClr val="404040"/>
        </a:accent4>
        <a:accent5>
          <a:srgbClr val="BBCEBD"/>
        </a:accent5>
        <a:accent6>
          <a:srgbClr val="6794A5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663300"/>
        </a:dk1>
        <a:lt1>
          <a:srgbClr val="D6C0A6"/>
        </a:lt1>
        <a:dk2>
          <a:srgbClr val="DFC08D"/>
        </a:dk2>
        <a:lt2>
          <a:srgbClr val="2D2015"/>
        </a:lt2>
        <a:accent1>
          <a:srgbClr val="67956E"/>
        </a:accent1>
        <a:accent2>
          <a:srgbClr val="8F5F2F"/>
        </a:accent2>
        <a:accent3>
          <a:srgbClr val="E8DCD0"/>
        </a:accent3>
        <a:accent4>
          <a:srgbClr val="562A00"/>
        </a:accent4>
        <a:accent5>
          <a:srgbClr val="B8C8BA"/>
        </a:accent5>
        <a:accent6>
          <a:srgbClr val="81552A"/>
        </a:accent6>
        <a:hlink>
          <a:srgbClr val="CCB400"/>
        </a:hlink>
        <a:folHlink>
          <a:srgbClr val="D0D7D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006600"/>
        </a:dk1>
        <a:lt1>
          <a:srgbClr val="8FC3AD"/>
        </a:lt1>
        <a:dk2>
          <a:srgbClr val="FFFF99"/>
        </a:dk2>
        <a:lt2>
          <a:srgbClr val="005A58"/>
        </a:lt2>
        <a:accent1>
          <a:srgbClr val="E3E0C5"/>
        </a:accent1>
        <a:accent2>
          <a:srgbClr val="99CC98"/>
        </a:accent2>
        <a:accent3>
          <a:srgbClr val="C6DED3"/>
        </a:accent3>
        <a:accent4>
          <a:srgbClr val="005600"/>
        </a:accent4>
        <a:accent5>
          <a:srgbClr val="EFEDDF"/>
        </a:accent5>
        <a:accent6>
          <a:srgbClr val="8AB989"/>
        </a:accent6>
        <a:hlink>
          <a:srgbClr val="57A97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85B34D"/>
        </a:dk1>
        <a:lt1>
          <a:srgbClr val="C4DDC3"/>
        </a:lt1>
        <a:dk2>
          <a:srgbClr val="AAC4A0"/>
        </a:dk2>
        <a:lt2>
          <a:srgbClr val="336699"/>
        </a:lt2>
        <a:accent1>
          <a:srgbClr val="4A8A5B"/>
        </a:accent1>
        <a:accent2>
          <a:srgbClr val="90B292"/>
        </a:accent2>
        <a:accent3>
          <a:srgbClr val="DEEBDE"/>
        </a:accent3>
        <a:accent4>
          <a:srgbClr val="719840"/>
        </a:accent4>
        <a:accent5>
          <a:srgbClr val="B1C4B5"/>
        </a:accent5>
        <a:accent6>
          <a:srgbClr val="82A184"/>
        </a:accent6>
        <a:hlink>
          <a:srgbClr val="B2CBE6"/>
        </a:hlink>
        <a:folHlink>
          <a:srgbClr val="CC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Green circles design template</Template>
  <TotalTime>186</TotalTime>
  <Words>784</Words>
  <Application>Microsoft Office PowerPoint</Application>
  <PresentationFormat>On-screen Show (4:3)</PresentationFormat>
  <Paragraphs>160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Green circles design template</vt:lpstr>
      <vt:lpstr>Activities in Radio-Frequency Engineering</vt:lpstr>
      <vt:lpstr>CERN Accelerator Complex</vt:lpstr>
      <vt:lpstr>LHC RF Systems</vt:lpstr>
      <vt:lpstr>LHC Transverse Damper</vt:lpstr>
      <vt:lpstr>PSB Digital LLRF &amp; Finemet</vt:lpstr>
      <vt:lpstr>Hadron Therapy Collaboration</vt:lpstr>
      <vt:lpstr>More digital LLRF</vt:lpstr>
      <vt:lpstr>Linac 4 – RFQ </vt:lpstr>
      <vt:lpstr>Linac 4 – DTL </vt:lpstr>
      <vt:lpstr>Linac 4 – CCDTL &amp; PIMS </vt:lpstr>
      <vt:lpstr>Linac 4 – High power RF</vt:lpstr>
      <vt:lpstr>Fundamental Power Couplers</vt:lpstr>
      <vt:lpstr>CLIC Study</vt:lpstr>
      <vt:lpstr>X-band (12 GHz) RF components</vt:lpstr>
      <vt:lpstr>X-band Accelerating structures</vt:lpstr>
      <vt:lpstr>X-band test facility Xbox-3</vt:lpstr>
      <vt:lpstr>SRF – SPL &amp; HL-LHC</vt:lpstr>
      <vt:lpstr>SRF – HIE-ISOLDE</vt:lpstr>
      <vt:lpstr>SRF – Infrastructures</vt:lpstr>
      <vt:lpstr>FCC Study – RF</vt:lpstr>
      <vt:lpstr>Thank you very much!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Activities in Radio-Frequency Engineering</dc:title>
  <dc:creator>Erk Jensen</dc:creator>
  <cp:lastModifiedBy>Erk Jensen</cp:lastModifiedBy>
  <cp:revision>15</cp:revision>
  <cp:lastPrinted>1601-01-01T00:00:00Z</cp:lastPrinted>
  <dcterms:created xsi:type="dcterms:W3CDTF">2015-01-20T15:26:13Z</dcterms:created>
  <dcterms:modified xsi:type="dcterms:W3CDTF">2015-04-07T15:17:19Z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TC010721401033</vt:lpwstr>
  </property>
</Properties>
</file>