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8" d="100"/>
          <a:sy n="128" d="100"/>
        </p:scale>
        <p:origin x="-516" y="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85ABF-D93F-4A22-82F5-E7DC1C95C1F1}" type="datetimeFigureOut">
              <a:rPr lang="en-GB" smtClean="0"/>
              <a:t>01/04/2015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E8CF0-647F-4A56-B3E6-DC118E3A9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949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8FB08-F44B-4907-977B-3AA492B0B966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256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0838-AEE2-498A-B360-56F106D4CE01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97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24C4D-8AD7-4265-9415-9A58383DFCCD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086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5B22-124B-4B24-ABB5-73EE725DE132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80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2B1D-2840-408E-956D-0632CD14BDF4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882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4195-348E-4029-8009-5510C228635C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70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E741-D3AF-4A27-809C-7B05866BD447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07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56E6-6C69-4EE9-A9C9-D22499BE732D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196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F3C8-E9C5-401C-9EB6-D4422541E24D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294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6E63-5466-456D-941A-87591A00290C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14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7AAC-B616-4B40-AA25-6AD5E43C2A3B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86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06EEB-17C9-4B62-B148-C03EBC8DD8E1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61040-FBF8-49FE-90B4-93D08A30A7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14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5987" y="228600"/>
            <a:ext cx="5560013" cy="1075135"/>
          </a:xfrm>
        </p:spPr>
        <p:txBody>
          <a:bodyPr/>
          <a:lstStyle/>
          <a:p>
            <a:r>
              <a:rPr lang="en-GB" dirty="0"/>
              <a:t>Beam Instrumentation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Protons (TT41</a:t>
            </a:r>
            <a:r>
              <a:rPr lang="en-GB" dirty="0"/>
              <a:t>) EDMS: </a:t>
            </a:r>
            <a:r>
              <a:rPr lang="en-GB" dirty="0" smtClean="0"/>
              <a:t>1491393</a:t>
            </a:r>
            <a:endParaRPr lang="en-GB" dirty="0" smtClean="0"/>
          </a:p>
          <a:p>
            <a:pPr lvl="1"/>
            <a:r>
              <a:rPr lang="en-GB" dirty="0" smtClean="0"/>
              <a:t>BPMs</a:t>
            </a:r>
          </a:p>
          <a:p>
            <a:pPr lvl="1"/>
            <a:r>
              <a:rPr lang="en-GB" dirty="0" smtClean="0"/>
              <a:t>BTVs</a:t>
            </a:r>
          </a:p>
          <a:p>
            <a:pPr lvl="1"/>
            <a:r>
              <a:rPr lang="en-GB" dirty="0" smtClean="0"/>
              <a:t>BCT</a:t>
            </a:r>
          </a:p>
          <a:p>
            <a:pPr lvl="1"/>
            <a:r>
              <a:rPr lang="en-GB" dirty="0" smtClean="0"/>
              <a:t>BLM</a:t>
            </a:r>
          </a:p>
          <a:p>
            <a:r>
              <a:rPr lang="en-GB" dirty="0" smtClean="0"/>
              <a:t>Electrons EDMS: </a:t>
            </a:r>
            <a:r>
              <a:rPr lang="en-GB" dirty="0"/>
              <a:t>1385308</a:t>
            </a:r>
            <a:endParaRPr lang="en-GB" dirty="0" smtClean="0"/>
          </a:p>
          <a:p>
            <a:pPr lvl="1"/>
            <a:r>
              <a:rPr lang="en-GB" dirty="0" smtClean="0"/>
              <a:t>Source instrumentation</a:t>
            </a:r>
          </a:p>
          <a:p>
            <a:pPr lvl="1"/>
            <a:r>
              <a:rPr lang="en-GB" dirty="0" smtClean="0"/>
              <a:t>Faraday-cup and BPMs provided by TRIUMF/CA</a:t>
            </a:r>
          </a:p>
          <a:p>
            <a:pPr lvl="1"/>
            <a:r>
              <a:rPr lang="en-GB" dirty="0" smtClean="0"/>
              <a:t>TT43 </a:t>
            </a:r>
            <a:r>
              <a:rPr lang="en-GB" dirty="0" smtClean="0"/>
              <a:t>(BTVs)</a:t>
            </a:r>
          </a:p>
          <a:p>
            <a:r>
              <a:rPr lang="en-GB" dirty="0" smtClean="0"/>
              <a:t>Outlook</a:t>
            </a:r>
          </a:p>
          <a:p>
            <a:r>
              <a:rPr lang="en-GB" dirty="0" smtClean="0"/>
              <a:t>Baseline ‘cost to completion’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83588-7EDE-4127-A0B1-873D790D166A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Lars K. Jensen on behalf of BE/BI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1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285750"/>
            <a:ext cx="2669587" cy="101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974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dirty="0" smtClean="0"/>
              <a:t>Electron beam-line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5059364"/>
          </a:xfrm>
        </p:spPr>
        <p:txBody>
          <a:bodyPr/>
          <a:lstStyle/>
          <a:p>
            <a:r>
              <a:rPr lang="en-GB" dirty="0" smtClean="0"/>
              <a:t>BPMs and Faraday-cup from TRIUMF/CA</a:t>
            </a:r>
          </a:p>
          <a:p>
            <a:pPr lvl="1"/>
            <a:r>
              <a:rPr lang="en-GB" dirty="0" smtClean="0"/>
              <a:t>TRIUMF </a:t>
            </a:r>
            <a:r>
              <a:rPr lang="en-GB" dirty="0" smtClean="0"/>
              <a:t>visit at CERN </a:t>
            </a:r>
            <a:r>
              <a:rPr lang="en-GB" dirty="0" smtClean="0"/>
              <a:t>very helpful</a:t>
            </a:r>
            <a:endParaRPr lang="en-GB" dirty="0" smtClean="0"/>
          </a:p>
          <a:p>
            <a:pPr lvl="2"/>
            <a:r>
              <a:rPr lang="en-US" dirty="0" smtClean="0"/>
              <a:t>Collaboration agreement to be </a:t>
            </a:r>
            <a:r>
              <a:rPr lang="en-US" dirty="0" smtClean="0"/>
              <a:t>signed??</a:t>
            </a:r>
            <a:endParaRPr lang="en-GB" dirty="0" smtClean="0"/>
          </a:p>
          <a:p>
            <a:r>
              <a:rPr lang="en-GB" dirty="0" smtClean="0"/>
              <a:t>BTVs:</a:t>
            </a:r>
          </a:p>
          <a:p>
            <a:pPr lvl="1"/>
            <a:r>
              <a:rPr lang="en-GB" dirty="0" smtClean="0"/>
              <a:t>Reuse of CTF/CLEX detectors?</a:t>
            </a:r>
          </a:p>
          <a:p>
            <a:pPr lvl="1"/>
            <a:r>
              <a:rPr lang="en-GB" dirty="0" smtClean="0"/>
              <a:t>Production </a:t>
            </a:r>
            <a:r>
              <a:rPr lang="en-GB" dirty="0" smtClean="0"/>
              <a:t>of new devices: ~40 </a:t>
            </a:r>
            <a:r>
              <a:rPr lang="en-GB" dirty="0" err="1" smtClean="0"/>
              <a:t>kCHF</a:t>
            </a:r>
            <a:r>
              <a:rPr lang="en-GB" dirty="0" smtClean="0"/>
              <a:t>/piece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C09C-1620-4051-875A-72036173E175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696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GB" smtClean="0"/>
              <a:t>Outlook/pending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4983164"/>
          </a:xfrm>
        </p:spPr>
        <p:txBody>
          <a:bodyPr>
            <a:normAutofit/>
          </a:bodyPr>
          <a:lstStyle/>
          <a:p>
            <a:r>
              <a:rPr lang="en-GB" dirty="0" smtClean="0"/>
              <a:t>Biggest system in terms of complexity = BPM</a:t>
            </a:r>
          </a:p>
          <a:p>
            <a:pPr lvl="1"/>
            <a:r>
              <a:rPr lang="en-GB" sz="2400" dirty="0" smtClean="0"/>
              <a:t>Lab results expected by Q2/15 (single bunch/passage)</a:t>
            </a:r>
          </a:p>
          <a:p>
            <a:pPr lvl="1"/>
            <a:r>
              <a:rPr lang="en-GB" sz="2400" dirty="0" smtClean="0"/>
              <a:t>Remaining doubts about p+/e- in common line (TRIUMF)</a:t>
            </a:r>
          </a:p>
          <a:p>
            <a:r>
              <a:rPr lang="en-GB" dirty="0" smtClean="0"/>
              <a:t>Choice of BTV screen material expected Q1/15</a:t>
            </a:r>
          </a:p>
          <a:p>
            <a:pPr lvl="1"/>
            <a:r>
              <a:rPr lang="en-GB" dirty="0" smtClean="0"/>
              <a:t>Input to design of streak-camera tank</a:t>
            </a:r>
          </a:p>
          <a:p>
            <a:r>
              <a:rPr lang="en-GB" dirty="0" smtClean="0"/>
              <a:t>Streak-camera needs ‘direct’ optical line</a:t>
            </a:r>
          </a:p>
          <a:p>
            <a:pPr lvl="1"/>
            <a:r>
              <a:rPr lang="en-GB" dirty="0" smtClean="0"/>
              <a:t>Hope for good news from ‘CE’ group (cost ..)</a:t>
            </a:r>
          </a:p>
          <a:p>
            <a:r>
              <a:rPr lang="en-GB" dirty="0" smtClean="0"/>
              <a:t>Question about PHIN instrumentation after 30 years and reuse of CTF/CLEX instrumentation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913F-7881-4444-9D1F-6B2E086186AF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95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Baseline for AWAKE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</a:t>
            </a:r>
            <a:r>
              <a:rPr lang="en-US" dirty="0" smtClean="0"/>
              <a:t>+: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replacement of carbon screens</a:t>
            </a:r>
          </a:p>
          <a:p>
            <a:pPr lvl="1"/>
            <a:r>
              <a:rPr lang="en-US" dirty="0" smtClean="0"/>
              <a:t>3 new BTV tanks to be produced</a:t>
            </a:r>
          </a:p>
          <a:p>
            <a:pPr lvl="1"/>
            <a:r>
              <a:rPr lang="en-US" dirty="0" smtClean="0"/>
              <a:t>Hole to be made </a:t>
            </a:r>
            <a:r>
              <a:rPr lang="en-US" smtClean="0"/>
              <a:t>for </a:t>
            </a:r>
            <a:r>
              <a:rPr lang="en-GB" dirty="0" smtClean="0"/>
              <a:t>synchronisation</a:t>
            </a:r>
            <a:r>
              <a:rPr lang="en-US" dirty="0" smtClean="0"/>
              <a:t> </a:t>
            </a:r>
            <a:r>
              <a:rPr lang="en-US" dirty="0" smtClean="0"/>
              <a:t>monitor</a:t>
            </a:r>
          </a:p>
          <a:p>
            <a:pPr lvl="1"/>
            <a:r>
              <a:rPr lang="en-US" dirty="0" smtClean="0"/>
              <a:t>Total cost: 645 </a:t>
            </a:r>
            <a:r>
              <a:rPr lang="en-US" dirty="0" err="1" smtClean="0"/>
              <a:t>kCHF</a:t>
            </a:r>
            <a:r>
              <a:rPr lang="en-US" dirty="0" smtClean="0"/>
              <a:t> + CE</a:t>
            </a:r>
          </a:p>
          <a:p>
            <a:r>
              <a:rPr lang="en-US" dirty="0"/>
              <a:t>e</a:t>
            </a:r>
            <a:r>
              <a:rPr lang="en-US" dirty="0" smtClean="0"/>
              <a:t>-:</a:t>
            </a:r>
          </a:p>
          <a:p>
            <a:pPr lvl="1"/>
            <a:r>
              <a:rPr lang="en-US" dirty="0" smtClean="0"/>
              <a:t>Reuse of PHIN at source</a:t>
            </a:r>
          </a:p>
          <a:p>
            <a:pPr lvl="1"/>
            <a:r>
              <a:rPr lang="en-US" dirty="0" smtClean="0"/>
              <a:t>Reuse of CTF/CLEX BTVs for transfer-line</a:t>
            </a:r>
          </a:p>
          <a:p>
            <a:pPr lvl="1"/>
            <a:r>
              <a:rPr lang="en-US" dirty="0" smtClean="0"/>
              <a:t>TRIUMF: BPMs and Faraday-cup</a:t>
            </a:r>
          </a:p>
          <a:p>
            <a:pPr lvl="1"/>
            <a:r>
              <a:rPr lang="en-US" dirty="0" smtClean="0"/>
              <a:t>Cabling cost for BI: ~40 </a:t>
            </a:r>
            <a:r>
              <a:rPr lang="en-US" dirty="0" err="1" smtClean="0"/>
              <a:t>kCHF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5B7B-F199-43CB-AC7D-9224BFDB1BD5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500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BPMs for protons #1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5211764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 smtClean="0"/>
              <a:t>A total of </a:t>
            </a:r>
            <a:r>
              <a:rPr lang="en-GB" sz="2800" dirty="0" smtClean="0"/>
              <a:t>21 </a:t>
            </a:r>
            <a:r>
              <a:rPr lang="en-GB" sz="2800" dirty="0" smtClean="0"/>
              <a:t>BPMs </a:t>
            </a:r>
            <a:r>
              <a:rPr lang="en-GB" sz="2800" dirty="0" smtClean="0"/>
              <a:t>requested</a:t>
            </a:r>
            <a:endParaRPr lang="en-GB" sz="2800" dirty="0" smtClean="0"/>
          </a:p>
          <a:p>
            <a:pPr lvl="1"/>
            <a:r>
              <a:rPr lang="en-GB" sz="2400" dirty="0" smtClean="0"/>
              <a:t>17 existing detectors available</a:t>
            </a:r>
          </a:p>
          <a:p>
            <a:pPr lvl="1"/>
            <a:r>
              <a:rPr lang="en-GB" sz="2400" dirty="0"/>
              <a:t>4</a:t>
            </a:r>
            <a:r>
              <a:rPr lang="en-GB" sz="2400" dirty="0" smtClean="0"/>
              <a:t> </a:t>
            </a:r>
            <a:r>
              <a:rPr lang="en-GB" sz="2400" dirty="0" smtClean="0"/>
              <a:t>additional bodies/buttons available for assembly</a:t>
            </a:r>
          </a:p>
          <a:p>
            <a:pPr lvl="1"/>
            <a:r>
              <a:rPr lang="en-GB" sz="2400" dirty="0" smtClean="0"/>
              <a:t>2 waiting for confirmation (VSC)</a:t>
            </a:r>
          </a:p>
          <a:p>
            <a:pPr lvl="2"/>
            <a:r>
              <a:rPr lang="en-GB" sz="2000" dirty="0"/>
              <a:t>~</a:t>
            </a:r>
            <a:r>
              <a:rPr lang="en-GB" sz="2000" dirty="0" smtClean="0"/>
              <a:t>10kCHF/piece to produce from new</a:t>
            </a:r>
          </a:p>
          <a:p>
            <a:r>
              <a:rPr lang="en-GB" dirty="0" smtClean="0"/>
              <a:t>Existing TT40 and ‘critical’ BPMs will be based on LHC electronics (optical fibres)</a:t>
            </a:r>
          </a:p>
          <a:p>
            <a:r>
              <a:rPr lang="en-GB" dirty="0" smtClean="0"/>
              <a:t>Cost </a:t>
            </a:r>
            <a:r>
              <a:rPr lang="en-GB" dirty="0" smtClean="0"/>
              <a:t>(400 </a:t>
            </a:r>
            <a:r>
              <a:rPr lang="en-GB" dirty="0" err="1" smtClean="0"/>
              <a:t>kCHF</a:t>
            </a:r>
            <a:r>
              <a:rPr lang="en-GB" dirty="0" smtClean="0"/>
              <a:t>):</a:t>
            </a:r>
            <a:endParaRPr lang="en-GB" dirty="0"/>
          </a:p>
          <a:p>
            <a:pPr lvl="1"/>
            <a:r>
              <a:rPr lang="en-GB" dirty="0" smtClean="0"/>
              <a:t>Electronics: 180 </a:t>
            </a:r>
            <a:r>
              <a:rPr lang="en-GB" dirty="0" err="1" smtClean="0"/>
              <a:t>kCHF</a:t>
            </a:r>
            <a:r>
              <a:rPr lang="en-GB" dirty="0" smtClean="0"/>
              <a:t>  </a:t>
            </a:r>
            <a:r>
              <a:rPr lang="en-GB" dirty="0" smtClean="0"/>
              <a:t>(</a:t>
            </a:r>
            <a:r>
              <a:rPr lang="en-GB" dirty="0" smtClean="0"/>
              <a:t>2015: 150kCHF)</a:t>
            </a:r>
          </a:p>
          <a:p>
            <a:pPr lvl="1"/>
            <a:r>
              <a:rPr lang="en-GB" dirty="0" smtClean="0"/>
              <a:t>Cables:	</a:t>
            </a:r>
            <a:r>
              <a:rPr lang="en-GB" dirty="0"/>
              <a:t> </a:t>
            </a:r>
            <a:r>
              <a:rPr lang="en-GB" dirty="0" smtClean="0"/>
              <a:t>        20 </a:t>
            </a:r>
            <a:r>
              <a:rPr lang="en-GB" dirty="0" err="1" smtClean="0"/>
              <a:t>kCHF</a:t>
            </a:r>
            <a:r>
              <a:rPr lang="en-GB" dirty="0" smtClean="0"/>
              <a:t>   (2015)</a:t>
            </a:r>
          </a:p>
          <a:p>
            <a:pPr lvl="1"/>
            <a:r>
              <a:rPr lang="en-US" dirty="0" smtClean="0"/>
              <a:t>PJAS </a:t>
            </a:r>
            <a:r>
              <a:rPr lang="en-US" dirty="0" smtClean="0"/>
              <a:t>(18 months): 180 </a:t>
            </a:r>
            <a:r>
              <a:rPr lang="en-US" dirty="0" err="1" smtClean="0"/>
              <a:t>kCHF</a:t>
            </a:r>
            <a:r>
              <a:rPr lang="en-US" dirty="0" smtClean="0"/>
              <a:t> (electronics design)</a:t>
            </a:r>
            <a:endParaRPr lang="en-GB" dirty="0" smtClean="0"/>
          </a:p>
          <a:p>
            <a:r>
              <a:rPr lang="en-US" dirty="0" smtClean="0"/>
              <a:t>Original estimate:</a:t>
            </a:r>
          </a:p>
          <a:p>
            <a:pPr lvl="1"/>
            <a:r>
              <a:rPr lang="en-US" dirty="0" smtClean="0"/>
              <a:t>LHC electronics and </a:t>
            </a:r>
            <a:r>
              <a:rPr lang="en-US" dirty="0" err="1" smtClean="0"/>
              <a:t>fibres</a:t>
            </a:r>
            <a:r>
              <a:rPr lang="en-US" dirty="0" smtClean="0"/>
              <a:t>: 500 </a:t>
            </a:r>
            <a:r>
              <a:rPr lang="en-US" dirty="0" err="1" smtClean="0"/>
              <a:t>kCHF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1E5C-B8BA-465A-B5FB-459050DF8BFC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472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6912"/>
          </a:xfrm>
        </p:spPr>
        <p:txBody>
          <a:bodyPr>
            <a:normAutofit fontScale="90000"/>
          </a:bodyPr>
          <a:lstStyle/>
          <a:p>
            <a:r>
              <a:rPr lang="en-GB" dirty="0"/>
              <a:t>BPMs for protons </a:t>
            </a:r>
            <a:r>
              <a:rPr lang="en-GB" dirty="0" smtClean="0"/>
              <a:t>#2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5154614"/>
          </a:xfrm>
        </p:spPr>
        <p:txBody>
          <a:bodyPr/>
          <a:lstStyle/>
          <a:p>
            <a:r>
              <a:rPr lang="en-GB" dirty="0" smtClean="0"/>
              <a:t>Project milestones:</a:t>
            </a:r>
          </a:p>
          <a:p>
            <a:pPr lvl="1"/>
            <a:r>
              <a:rPr lang="en-GB" sz="2400" dirty="0" smtClean="0"/>
              <a:t>Electronics performance		Now -&gt; Q2/15</a:t>
            </a:r>
          </a:p>
          <a:p>
            <a:pPr lvl="1"/>
            <a:r>
              <a:rPr lang="en-GB" sz="2400" dirty="0" smtClean="0"/>
              <a:t>Analogue front-end design : 		Q2/15 -&gt; Q3/15</a:t>
            </a:r>
          </a:p>
          <a:p>
            <a:pPr lvl="1"/>
            <a:r>
              <a:rPr lang="en-GB" sz="2400" dirty="0" smtClean="0"/>
              <a:t>Firmware design : 			Q2/15 -&gt; Q4/15</a:t>
            </a:r>
          </a:p>
          <a:p>
            <a:pPr lvl="1"/>
            <a:r>
              <a:rPr lang="en-GB" sz="2400" dirty="0" smtClean="0"/>
              <a:t>Electronics production : 		Q3/15 -&gt; Q1/16</a:t>
            </a:r>
          </a:p>
          <a:p>
            <a:pPr lvl="1"/>
            <a:r>
              <a:rPr lang="en-GB" sz="2400" dirty="0" smtClean="0"/>
              <a:t>Software design/production:		Q4/15 -&gt; Q1/16</a:t>
            </a:r>
          </a:p>
          <a:p>
            <a:pPr lvl="1"/>
            <a:r>
              <a:rPr lang="en-GB" sz="2400" dirty="0" smtClean="0"/>
              <a:t>Installation and commissioning:	Q2/16 -&gt; Q3/16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4A91B-8F61-41CB-8EE3-59CB030F5797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363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dirty="0" smtClean="0"/>
              <a:t>BTVs </a:t>
            </a:r>
            <a:r>
              <a:rPr lang="en-GB" dirty="0"/>
              <a:t>for </a:t>
            </a:r>
            <a:r>
              <a:rPr lang="en-GB" dirty="0" smtClean="0"/>
              <a:t>imaging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79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 total of 9</a:t>
            </a:r>
            <a:r>
              <a:rPr lang="en-GB" dirty="0" smtClean="0"/>
              <a:t> standard BTVs </a:t>
            </a:r>
            <a:r>
              <a:rPr lang="en-GB" dirty="0"/>
              <a:t>to be </a:t>
            </a:r>
            <a:r>
              <a:rPr lang="en-GB" dirty="0" smtClean="0"/>
              <a:t>provided (60 mm aperture)</a:t>
            </a:r>
          </a:p>
          <a:p>
            <a:pPr lvl="1"/>
            <a:r>
              <a:rPr lang="en-GB" dirty="0" smtClean="0"/>
              <a:t>6 available (probably 1 more – </a:t>
            </a:r>
            <a:r>
              <a:rPr lang="en-GB" b="1" dirty="0" smtClean="0">
                <a:solidFill>
                  <a:srgbClr val="FF0000"/>
                </a:solidFill>
              </a:rPr>
              <a:t>radioactive</a:t>
            </a:r>
            <a:r>
              <a:rPr lang="en-GB" dirty="0" smtClean="0"/>
              <a:t>) </a:t>
            </a:r>
          </a:p>
          <a:p>
            <a:pPr lvl="1"/>
            <a:r>
              <a:rPr lang="en-GB" dirty="0" smtClean="0"/>
              <a:t>Produce new BI spares (40 </a:t>
            </a:r>
            <a:r>
              <a:rPr lang="en-GB" dirty="0" err="1" smtClean="0"/>
              <a:t>kCHF</a:t>
            </a:r>
            <a:r>
              <a:rPr lang="en-GB" dirty="0" smtClean="0"/>
              <a:t>/piece)</a:t>
            </a:r>
            <a:endParaRPr lang="en-GB" dirty="0"/>
          </a:p>
          <a:p>
            <a:r>
              <a:rPr lang="en-GB" dirty="0" smtClean="0"/>
              <a:t>CNGS BTVs equipped with titanium and carbon screens</a:t>
            </a:r>
          </a:p>
          <a:p>
            <a:r>
              <a:rPr lang="en-US" dirty="0" smtClean="0"/>
              <a:t>Options:</a:t>
            </a:r>
            <a:endParaRPr lang="en-GB" dirty="0" smtClean="0"/>
          </a:p>
          <a:p>
            <a:pPr lvl="2"/>
            <a:r>
              <a:rPr lang="en-US" dirty="0" smtClean="0"/>
              <a:t>Keep as are: limited resolution for pilots (titanium)</a:t>
            </a:r>
            <a:endParaRPr lang="en-GB" dirty="0" smtClean="0"/>
          </a:p>
          <a:p>
            <a:pPr lvl="2"/>
            <a:r>
              <a:rPr lang="en-GB" dirty="0" smtClean="0"/>
              <a:t>Replace Carbon screens with Alumina for low intensity beams + improved calibration</a:t>
            </a:r>
          </a:p>
          <a:p>
            <a:pPr lvl="3"/>
            <a:r>
              <a:rPr lang="en-GB" dirty="0" smtClean="0"/>
              <a:t>Dismantling from tunne</a:t>
            </a:r>
            <a:r>
              <a:rPr lang="en-GB" dirty="0"/>
              <a:t>l</a:t>
            </a:r>
            <a:r>
              <a:rPr lang="en-GB" dirty="0" smtClean="0"/>
              <a:t> required</a:t>
            </a:r>
            <a:endParaRPr lang="en-GB" dirty="0"/>
          </a:p>
          <a:p>
            <a:pPr lvl="3"/>
            <a:r>
              <a:rPr lang="en-GB" dirty="0" smtClean="0"/>
              <a:t>Cost per device ~4 </a:t>
            </a:r>
            <a:r>
              <a:rPr lang="en-GB" dirty="0" err="1" smtClean="0"/>
              <a:t>kCHF</a:t>
            </a:r>
            <a:r>
              <a:rPr lang="en-GB" dirty="0" smtClean="0"/>
              <a:t> (FSU) (2 weeks estimated)</a:t>
            </a:r>
          </a:p>
          <a:p>
            <a:r>
              <a:rPr lang="en-US" dirty="0" smtClean="0"/>
              <a:t>Overall cost envelope:</a:t>
            </a:r>
          </a:p>
          <a:p>
            <a:pPr lvl="1"/>
            <a:r>
              <a:rPr lang="en-US" dirty="0" smtClean="0"/>
              <a:t>80 </a:t>
            </a:r>
            <a:r>
              <a:rPr lang="en-US" dirty="0" err="1" smtClean="0"/>
              <a:t>kCHF</a:t>
            </a:r>
            <a:r>
              <a:rPr lang="en-US" dirty="0" smtClean="0"/>
              <a:t> -&gt; 150 </a:t>
            </a:r>
            <a:r>
              <a:rPr lang="en-US" dirty="0" err="1" smtClean="0"/>
              <a:t>kCHF</a:t>
            </a:r>
            <a:r>
              <a:rPr lang="en-US" dirty="0" smtClean="0"/>
              <a:t> (options)</a:t>
            </a:r>
          </a:p>
          <a:p>
            <a:pPr marL="457200" lvl="1" indent="0">
              <a:buNone/>
            </a:pPr>
            <a:r>
              <a:rPr lang="en-US" dirty="0" smtClean="0"/>
              <a:t>(Original estimate: 150 </a:t>
            </a:r>
            <a:r>
              <a:rPr lang="en-US" dirty="0" err="1" smtClean="0"/>
              <a:t>kCHF</a:t>
            </a:r>
            <a:r>
              <a:rPr lang="en-US" dirty="0" smtClean="0"/>
              <a:t>)</a:t>
            </a:r>
          </a:p>
          <a:p>
            <a:pPr marL="514350" indent="-457200"/>
            <a:r>
              <a:rPr lang="en-US" dirty="0" smtClean="0"/>
              <a:t>Additional BTV detector requested downstream of plasma-cell</a:t>
            </a:r>
          </a:p>
          <a:p>
            <a:pPr marL="914400" lvl="1" indent="-457200"/>
            <a:r>
              <a:rPr lang="en-US" dirty="0" smtClean="0"/>
              <a:t>Reuse BTV SPS detector</a:t>
            </a:r>
          </a:p>
          <a:p>
            <a:pPr marL="914400" lvl="1" indent="-457200"/>
            <a:r>
              <a:rPr lang="en-US" dirty="0" smtClean="0"/>
              <a:t>Choice of screen material to be decided (AWAKE)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27E-41DC-474A-99D3-159FCB916F73}" type="datetime2">
              <a:rPr lang="en-US" smtClean="0"/>
              <a:t>Wednesday, April 01,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21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dirty="0" smtClean="0"/>
              <a:t>BTV </a:t>
            </a:r>
            <a:r>
              <a:rPr lang="en-GB" dirty="0"/>
              <a:t>for </a:t>
            </a:r>
            <a:r>
              <a:rPr lang="en-GB" dirty="0" smtClean="0"/>
              <a:t>synchronisation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79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Streak-camera synchronisation (p+, e-, Laser)</a:t>
            </a:r>
          </a:p>
          <a:p>
            <a:pPr lvl="1"/>
            <a:r>
              <a:rPr lang="en-GB" dirty="0" smtClean="0"/>
              <a:t>Optical line required (first proposal not ideal)</a:t>
            </a:r>
          </a:p>
          <a:p>
            <a:pPr lvl="1"/>
            <a:r>
              <a:rPr lang="en-GB" dirty="0" smtClean="0"/>
              <a:t>Make hole from TT41 to TCV4 (20cm diameter)</a:t>
            </a:r>
          </a:p>
          <a:p>
            <a:pPr lvl="2"/>
            <a:r>
              <a:rPr lang="en-GB" dirty="0" smtClean="0"/>
              <a:t>CE cost : </a:t>
            </a:r>
            <a:r>
              <a:rPr lang="en-GB" dirty="0" smtClean="0"/>
              <a:t>paid by AWAKE project?</a:t>
            </a:r>
            <a:endParaRPr lang="en-GB" dirty="0" smtClean="0"/>
          </a:p>
          <a:p>
            <a:pPr lvl="2"/>
            <a:r>
              <a:rPr lang="en-GB" dirty="0" smtClean="0"/>
              <a:t>Optical line:	15 </a:t>
            </a:r>
            <a:r>
              <a:rPr lang="en-GB" dirty="0" err="1" smtClean="0"/>
              <a:t>kCHF</a:t>
            </a:r>
            <a:endParaRPr lang="en-GB" dirty="0" smtClean="0"/>
          </a:p>
          <a:p>
            <a:pPr lvl="2"/>
            <a:r>
              <a:rPr lang="en-GB" dirty="0" smtClean="0"/>
              <a:t>Cables:	10 </a:t>
            </a:r>
            <a:r>
              <a:rPr lang="en-GB" dirty="0" err="1" smtClean="0"/>
              <a:t>kCHF</a:t>
            </a:r>
            <a:endParaRPr lang="en-GB" dirty="0" smtClean="0"/>
          </a:p>
          <a:p>
            <a:pPr lvl="1"/>
            <a:r>
              <a:rPr lang="en-GB" dirty="0" smtClean="0"/>
              <a:t>New BTV detector design required</a:t>
            </a:r>
          </a:p>
          <a:p>
            <a:pPr lvl="2"/>
            <a:r>
              <a:rPr lang="en-GB" dirty="0" smtClean="0"/>
              <a:t>Design (MME) : 20kCHF</a:t>
            </a:r>
          </a:p>
          <a:p>
            <a:pPr lvl="2"/>
            <a:r>
              <a:rPr lang="en-GB" dirty="0" smtClean="0"/>
              <a:t>Production: 40 </a:t>
            </a:r>
            <a:r>
              <a:rPr lang="en-GB" dirty="0" err="1" smtClean="0"/>
              <a:t>kCHF</a:t>
            </a:r>
            <a:endParaRPr lang="en-GB" dirty="0" smtClean="0"/>
          </a:p>
          <a:p>
            <a:pPr lvl="1"/>
            <a:r>
              <a:rPr lang="en-GB" dirty="0" smtClean="0"/>
              <a:t>Assume loan of CTF streak-camera</a:t>
            </a:r>
          </a:p>
          <a:p>
            <a:pPr marL="457200" lvl="1" indent="0">
              <a:buNone/>
            </a:pPr>
            <a:r>
              <a:rPr lang="en-GB" dirty="0" smtClean="0"/>
              <a:t>(cost = 0)</a:t>
            </a:r>
          </a:p>
          <a:p>
            <a:r>
              <a:rPr lang="en-US" dirty="0" smtClean="0"/>
              <a:t>Overall cost: 105 </a:t>
            </a:r>
            <a:r>
              <a:rPr lang="en-US" dirty="0" err="1" smtClean="0"/>
              <a:t>kCHF</a:t>
            </a:r>
            <a:endParaRPr lang="en-GB" dirty="0" smtClean="0"/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CAB8-C082-4592-9136-1739348A77B9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5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488934"/>
            <a:ext cx="2369692" cy="2835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1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Milestones for BTV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5059364"/>
          </a:xfrm>
        </p:spPr>
        <p:txBody>
          <a:bodyPr/>
          <a:lstStyle/>
          <a:p>
            <a:r>
              <a:rPr lang="en-GB" dirty="0" smtClean="0"/>
              <a:t>Clarify specifications          :  Q4/14 -&gt; Q1/15</a:t>
            </a:r>
          </a:p>
          <a:p>
            <a:r>
              <a:rPr lang="en-GB" dirty="0" smtClean="0"/>
              <a:t>Decide on screen material:  Q1/15 -&gt; Q2/15</a:t>
            </a:r>
          </a:p>
          <a:p>
            <a:r>
              <a:rPr lang="en-GB" dirty="0" smtClean="0"/>
              <a:t>Design streak-camera tank: Q2/15 -&gt; Q3/15</a:t>
            </a:r>
          </a:p>
          <a:p>
            <a:r>
              <a:rPr lang="en-GB" dirty="0" smtClean="0"/>
              <a:t>Produce mechanics:		    Q3/15</a:t>
            </a:r>
          </a:p>
          <a:p>
            <a:r>
              <a:rPr lang="en-GB" dirty="0" smtClean="0"/>
              <a:t>Order cables:			    Q1/15</a:t>
            </a:r>
          </a:p>
          <a:p>
            <a:r>
              <a:rPr lang="en-GB" dirty="0" smtClean="0"/>
              <a:t>Install detectors:		    Q2/16</a:t>
            </a:r>
          </a:p>
          <a:p>
            <a:r>
              <a:rPr lang="en-GB" dirty="0" smtClean="0"/>
              <a:t>Hardware commission:	    Q2/16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650E-F1AE-4A1D-92C6-39A4714DE653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311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dirty="0" smtClean="0"/>
              <a:t>BCT for protons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4983164"/>
          </a:xfrm>
        </p:spPr>
        <p:txBody>
          <a:bodyPr/>
          <a:lstStyle/>
          <a:p>
            <a:r>
              <a:rPr lang="en-GB" dirty="0" smtClean="0"/>
              <a:t>Reuse existing </a:t>
            </a:r>
            <a:r>
              <a:rPr lang="en-GB" dirty="0"/>
              <a:t>CNGS </a:t>
            </a:r>
            <a:r>
              <a:rPr lang="en-GB" dirty="0" smtClean="0"/>
              <a:t>detector (BCTF.412337</a:t>
            </a:r>
            <a:r>
              <a:rPr lang="en-GB" dirty="0" smtClean="0"/>
              <a:t>) with minor refurbishment</a:t>
            </a:r>
            <a:endParaRPr lang="en-GB" dirty="0" smtClean="0"/>
          </a:p>
          <a:p>
            <a:r>
              <a:rPr lang="en-GB" dirty="0" smtClean="0"/>
              <a:t>Order cables to TSG4 location: Q1/15</a:t>
            </a:r>
          </a:p>
          <a:p>
            <a:r>
              <a:rPr lang="en-GB" dirty="0" smtClean="0"/>
              <a:t>Install detector: Q2/16</a:t>
            </a:r>
          </a:p>
          <a:p>
            <a:r>
              <a:rPr lang="en-GB" dirty="0" smtClean="0"/>
              <a:t>Hardware commissioning : Q2/16</a:t>
            </a:r>
          </a:p>
          <a:p>
            <a:r>
              <a:rPr lang="en-GB" dirty="0" smtClean="0"/>
              <a:t>Overall cost: 10kCHF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41D75-14B8-475E-BB2A-540235B89498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021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BLMs for protons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5059364"/>
          </a:xfrm>
        </p:spPr>
        <p:txBody>
          <a:bodyPr/>
          <a:lstStyle/>
          <a:p>
            <a:r>
              <a:rPr lang="en-GB" dirty="0" smtClean="0"/>
              <a:t>One detector relocated (BLM.412104)</a:t>
            </a:r>
          </a:p>
          <a:p>
            <a:r>
              <a:rPr lang="en-GB" dirty="0" smtClean="0"/>
              <a:t>One new detector requested (BLM.412314)</a:t>
            </a:r>
          </a:p>
          <a:p>
            <a:r>
              <a:rPr lang="en-GB" dirty="0" smtClean="0"/>
              <a:t>Order or reuse cables (cost ~10kCHF)</a:t>
            </a:r>
          </a:p>
          <a:p>
            <a:r>
              <a:rPr lang="en-GB" dirty="0" smtClean="0"/>
              <a:t>Mile-stones:</a:t>
            </a:r>
          </a:p>
          <a:p>
            <a:pPr lvl="1"/>
            <a:r>
              <a:rPr lang="en-GB" dirty="0" smtClean="0"/>
              <a:t>Decide on new or reused cables: Q1/15</a:t>
            </a:r>
          </a:p>
          <a:p>
            <a:pPr lvl="1"/>
            <a:r>
              <a:rPr lang="en-GB" dirty="0" smtClean="0"/>
              <a:t>Adapt electronics and software:  Q1/16</a:t>
            </a:r>
          </a:p>
          <a:p>
            <a:pPr lvl="1"/>
            <a:r>
              <a:rPr lang="en-GB" dirty="0" smtClean="0"/>
              <a:t>System commissioning:		 Q2/16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D995-D247-4BA6-BCC7-051929098EA5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926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Electron source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4983164"/>
          </a:xfrm>
        </p:spPr>
        <p:txBody>
          <a:bodyPr/>
          <a:lstStyle/>
          <a:p>
            <a:r>
              <a:rPr lang="en-GB" dirty="0" smtClean="0"/>
              <a:t>Baseline to reuse PHIN instrumentation</a:t>
            </a:r>
          </a:p>
          <a:p>
            <a:pPr lvl="1"/>
            <a:r>
              <a:rPr lang="en-US" dirty="0" smtClean="0"/>
              <a:t>1 emittance meter (2 BTV tanks)</a:t>
            </a:r>
          </a:p>
          <a:p>
            <a:pPr lvl="2"/>
            <a:r>
              <a:rPr lang="en-GB" dirty="0"/>
              <a:t>C</a:t>
            </a:r>
            <a:r>
              <a:rPr lang="en-GB" dirty="0" smtClean="0"/>
              <a:t>ost: ~</a:t>
            </a:r>
            <a:r>
              <a:rPr lang="en-GB" dirty="0"/>
              <a:t>4</a:t>
            </a:r>
            <a:r>
              <a:rPr lang="en-GB" dirty="0" smtClean="0"/>
              <a:t>0 </a:t>
            </a:r>
            <a:r>
              <a:rPr lang="en-GB" dirty="0" err="1" smtClean="0"/>
              <a:t>kCHF</a:t>
            </a:r>
            <a:r>
              <a:rPr lang="en-GB" dirty="0" smtClean="0"/>
              <a:t>/piece</a:t>
            </a:r>
          </a:p>
          <a:p>
            <a:pPr lvl="2"/>
            <a:r>
              <a:rPr lang="en-GB" dirty="0" smtClean="0"/>
              <a:t>Manchester/UK involvement?</a:t>
            </a:r>
            <a:endParaRPr lang="en-GB" dirty="0" smtClean="0"/>
          </a:p>
          <a:p>
            <a:pPr lvl="1"/>
            <a:r>
              <a:rPr lang="en-US" dirty="0"/>
              <a:t>1 </a:t>
            </a:r>
            <a:r>
              <a:rPr lang="en-US" dirty="0" smtClean="0"/>
              <a:t>BCT</a:t>
            </a:r>
          </a:p>
          <a:p>
            <a:pPr lvl="1"/>
            <a:r>
              <a:rPr lang="en-US" dirty="0" smtClean="0"/>
              <a:t>1 Phase monitor</a:t>
            </a:r>
          </a:p>
          <a:p>
            <a:pPr lvl="1"/>
            <a:r>
              <a:rPr lang="en-US" dirty="0" smtClean="0"/>
              <a:t>Cabling cost: 20 </a:t>
            </a:r>
            <a:r>
              <a:rPr lang="en-US" dirty="0" err="1" smtClean="0"/>
              <a:t>kCHF</a:t>
            </a:r>
            <a:endParaRPr lang="en-US" dirty="0" smtClean="0"/>
          </a:p>
          <a:p>
            <a:pPr lvl="1"/>
            <a:r>
              <a:rPr lang="en-US" dirty="0" smtClean="0"/>
              <a:t>BPMs from TRIUMF</a:t>
            </a:r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B9A9-752B-4838-A538-95F6C7FC733E}" type="datetime2">
              <a:rPr lang="en-US" smtClean="0"/>
              <a:t>Wednesday, April 01,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on behalf of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61040-FBF8-49FE-90B4-93D08A30A7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82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</TotalTime>
  <Words>705</Words>
  <Application>Microsoft Office PowerPoint</Application>
  <PresentationFormat>On-screen Show (4:3)</PresentationFormat>
  <Paragraphs>156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Beam Instrumentation</vt:lpstr>
      <vt:lpstr>BPMs for protons #1</vt:lpstr>
      <vt:lpstr>BPMs for protons #2 </vt:lpstr>
      <vt:lpstr>BTVs for imaging</vt:lpstr>
      <vt:lpstr>BTV for synchronisation</vt:lpstr>
      <vt:lpstr>Milestones for BTV</vt:lpstr>
      <vt:lpstr>BCT for protons</vt:lpstr>
      <vt:lpstr>BLMs for protons</vt:lpstr>
      <vt:lpstr>Electron source</vt:lpstr>
      <vt:lpstr>Electron beam-line</vt:lpstr>
      <vt:lpstr>Outlook/pending questions</vt:lpstr>
      <vt:lpstr>Baseline for AWAKE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BPMs for AWAKE</dc:title>
  <dc:creator>Lars K. Jensen</dc:creator>
  <cp:lastModifiedBy>Lars K. Jensen</cp:lastModifiedBy>
  <cp:revision>27</cp:revision>
  <cp:lastPrinted>2014-12-09T14:57:31Z</cp:lastPrinted>
  <dcterms:created xsi:type="dcterms:W3CDTF">2014-12-08T13:23:42Z</dcterms:created>
  <dcterms:modified xsi:type="dcterms:W3CDTF">2015-04-01T14:46:47Z</dcterms:modified>
</cp:coreProperties>
</file>