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4" r:id="rId9"/>
    <p:sldId id="263" r:id="rId10"/>
    <p:sldId id="265" r:id="rId11"/>
    <p:sldId id="267" r:id="rId12"/>
    <p:sldId id="266" r:id="rId13"/>
    <p:sldId id="270" r:id="rId14"/>
    <p:sldId id="268" r:id="rId15"/>
    <p:sldId id="269"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361" autoAdjust="0"/>
    <p:restoredTop sz="76236" autoAdjust="0"/>
  </p:normalViewPr>
  <p:slideViewPr>
    <p:cSldViewPr snapToGrid="0" snapToObjects="1">
      <p:cViewPr varScale="1">
        <p:scale>
          <a:sx n="121" d="100"/>
          <a:sy n="121" d="100"/>
        </p:scale>
        <p:origin x="-120" y="-2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507EA1-ACC4-AA46-A23F-A8AC432DC08C}" type="datetimeFigureOut">
              <a:rPr lang="en-US" smtClean="0"/>
              <a:t>21/04/15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33CD99-3F50-FD44-8C06-F4229ACABBC7}" type="slidenum">
              <a:rPr lang="en-US" smtClean="0"/>
              <a:t>‹#›</a:t>
            </a:fld>
            <a:endParaRPr lang="en-US"/>
          </a:p>
        </p:txBody>
      </p:sp>
    </p:spTree>
    <p:extLst>
      <p:ext uri="{BB962C8B-B14F-4D97-AF65-F5344CB8AC3E}">
        <p14:creationId xmlns:p14="http://schemas.microsoft.com/office/powerpoint/2010/main" val="39026489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FF0000"/>
                </a:solidFill>
              </a:rPr>
              <a:t>Understand CERN &amp; experiments’ challenges &amp; goals</a:t>
            </a:r>
          </a:p>
        </p:txBody>
      </p:sp>
      <p:sp>
        <p:nvSpPr>
          <p:cNvPr id="4" name="Slide Number Placeholder 3"/>
          <p:cNvSpPr>
            <a:spLocks noGrp="1"/>
          </p:cNvSpPr>
          <p:nvPr>
            <p:ph type="sldNum" sz="quarter" idx="10"/>
          </p:nvPr>
        </p:nvSpPr>
        <p:spPr/>
        <p:txBody>
          <a:bodyPr/>
          <a:lstStyle/>
          <a:p>
            <a:fld id="{0F33CD99-3F50-FD44-8C06-F4229ACABBC7}" type="slidenum">
              <a:rPr lang="en-US" smtClean="0"/>
              <a:t>4</a:t>
            </a:fld>
            <a:endParaRPr lang="en-US"/>
          </a:p>
        </p:txBody>
      </p:sp>
    </p:spTree>
    <p:extLst>
      <p:ext uri="{BB962C8B-B14F-4D97-AF65-F5344CB8AC3E}">
        <p14:creationId xmlns:p14="http://schemas.microsoft.com/office/powerpoint/2010/main" val="2851182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20000"/>
              </a:spcBef>
              <a:spcAft>
                <a:spcPct val="0"/>
              </a:spcAft>
              <a:buClr>
                <a:srgbClr val="FFCC66"/>
              </a:buClr>
              <a:buSzTx/>
              <a:buNone/>
              <a:tabLst/>
            </a:pPr>
            <a:r>
              <a:rPr lang="en-US" sz="1200" b="0" dirty="0" smtClean="0">
                <a:solidFill>
                  <a:schemeClr val="tx1"/>
                </a:solidFill>
                <a:latin typeface="+mn-lt"/>
              </a:rPr>
              <a:t>Running a production service, 24/7 Worldwide support, Developments, Demonstrations, Discussions &amp; meetings…</a:t>
            </a:r>
          </a:p>
          <a:p>
            <a:pPr marL="0" marR="0" indent="0" algn="l" defTabSz="914400" rtl="0" eaLnBrk="1" fontAlgn="base" latinLnBrk="0" hangingPunct="1">
              <a:lnSpc>
                <a:spcPct val="100000"/>
              </a:lnSpc>
              <a:spcBef>
                <a:spcPct val="20000"/>
              </a:spcBef>
              <a:spcAft>
                <a:spcPct val="0"/>
              </a:spcAft>
              <a:buClr>
                <a:srgbClr val="FFCC66"/>
              </a:buClr>
              <a:buSzTx/>
              <a:buNone/>
              <a:tabLst/>
            </a:pPr>
            <a:r>
              <a:rPr lang="en-US" sz="1200" b="0" dirty="0" smtClean="0">
                <a:solidFill>
                  <a:srgbClr val="FF0000"/>
                </a:solidFill>
                <a:latin typeface="+mn-lt"/>
              </a:rPr>
              <a:t>A h</a:t>
            </a:r>
            <a:r>
              <a:rPr kumimoji="0" lang="en-US" sz="1200" b="0" i="0" u="none" strike="noStrike" cap="none" normalizeH="0" baseline="0" dirty="0" smtClean="0">
                <a:ln>
                  <a:noFill/>
                </a:ln>
                <a:solidFill>
                  <a:srgbClr val="FF0000"/>
                </a:solidFill>
                <a:effectLst/>
                <a:latin typeface="+mn-lt"/>
              </a:rPr>
              <a:t>uge effort!</a:t>
            </a:r>
          </a:p>
        </p:txBody>
      </p:sp>
      <p:sp>
        <p:nvSpPr>
          <p:cNvPr id="4" name="Slide Number Placeholder 3"/>
          <p:cNvSpPr>
            <a:spLocks noGrp="1"/>
          </p:cNvSpPr>
          <p:nvPr>
            <p:ph type="sldNum" sz="quarter" idx="10"/>
          </p:nvPr>
        </p:nvSpPr>
        <p:spPr/>
        <p:txBody>
          <a:bodyPr/>
          <a:lstStyle/>
          <a:p>
            <a:fld id="{0F33CD99-3F50-FD44-8C06-F4229ACABBC7}" type="slidenum">
              <a:rPr lang="en-US" smtClean="0"/>
              <a:t>7</a:t>
            </a:fld>
            <a:endParaRPr lang="en-US"/>
          </a:p>
        </p:txBody>
      </p:sp>
    </p:spTree>
    <p:extLst>
      <p:ext uri="{BB962C8B-B14F-4D97-AF65-F5344CB8AC3E}">
        <p14:creationId xmlns:p14="http://schemas.microsoft.com/office/powerpoint/2010/main" val="3703030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baseline="0" dirty="0" smtClean="0"/>
              <a:t>All these collaborations on Computing for LHC fall into the Protocol for collaborative work in the framework of the development of computing and computational Grid technology for LHC at CERN (P060/LHC), signed on 24 September 2002 and extended until 31 December 2010, and later on until 31 December 2015, through an exchange of Letters between CERN DG and Dr. </a:t>
            </a:r>
            <a:r>
              <a:rPr lang="en-US" baseline="0" dirty="0" err="1" smtClean="0"/>
              <a:t>Srikumar</a:t>
            </a:r>
            <a:r>
              <a:rPr lang="en-US" baseline="0" dirty="0" smtClean="0"/>
              <a:t> Banerjee, Secretary of the Department of Atomic Energy</a:t>
            </a:r>
            <a:r>
              <a:rPr lang="en-US" baseline="0" dirty="0" smtClean="0"/>
              <a:t>.</a:t>
            </a:r>
          </a:p>
          <a:p>
            <a:pPr marL="0" indent="0">
              <a:buFont typeface="Arial"/>
              <a:buNone/>
            </a:pPr>
            <a:endParaRPr lang="en-US" baseline="0" dirty="0" smtClean="0"/>
          </a:p>
          <a:p>
            <a:pPr marL="0" indent="0">
              <a:buFont typeface="Arial"/>
              <a:buNone/>
            </a:pPr>
            <a:endParaRPr lang="en-US" baseline="0" dirty="0" smtClean="0"/>
          </a:p>
        </p:txBody>
      </p:sp>
      <p:sp>
        <p:nvSpPr>
          <p:cNvPr id="4" name="Slide Number Placeholder 3"/>
          <p:cNvSpPr>
            <a:spLocks noGrp="1"/>
          </p:cNvSpPr>
          <p:nvPr>
            <p:ph type="sldNum" sz="quarter" idx="10"/>
          </p:nvPr>
        </p:nvSpPr>
        <p:spPr/>
        <p:txBody>
          <a:bodyPr/>
          <a:lstStyle/>
          <a:p>
            <a:fld id="{06608315-CB39-4237-8C9E-1377361ADB15}" type="slidenum">
              <a:rPr lang="en-US" smtClean="0"/>
              <a:pPr/>
              <a:t>14</a:t>
            </a:fld>
            <a:endParaRPr lang="en-US"/>
          </a:p>
        </p:txBody>
      </p:sp>
    </p:spTree>
    <p:extLst>
      <p:ext uri="{BB962C8B-B14F-4D97-AF65-F5344CB8AC3E}">
        <p14:creationId xmlns:p14="http://schemas.microsoft.com/office/powerpoint/2010/main" val="783343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NAT: Novel Accelerator Technologies</a:t>
            </a:r>
          </a:p>
          <a:p>
            <a:r>
              <a:rPr lang="en-US" dirty="0" smtClean="0"/>
              <a:t>CLIC: Compact</a:t>
            </a:r>
            <a:r>
              <a:rPr lang="en-US" baseline="0" dirty="0" smtClean="0"/>
              <a:t> Linear Collider study is an international collaboration working on a concept for a machine to collide electrons and positrons (antielectrons) head-on at energies up to several </a:t>
            </a:r>
            <a:r>
              <a:rPr lang="en-US" baseline="0" dirty="0" err="1" smtClean="0"/>
              <a:t>teraelectronvolts</a:t>
            </a:r>
            <a:r>
              <a:rPr lang="en-US" baseline="0" dirty="0" smtClean="0"/>
              <a:t> (</a:t>
            </a:r>
            <a:r>
              <a:rPr lang="en-US" baseline="0" dirty="0" err="1" smtClean="0"/>
              <a:t>TeV</a:t>
            </a:r>
            <a:r>
              <a:rPr lang="en-US" baseline="0" dirty="0" smtClean="0"/>
              <a:t>). This energy range is similar to the LHC’s, but using electrons and their antiparticles rather than protons, physicists will gain a different perspective on the underlying physics.</a:t>
            </a:r>
          </a:p>
          <a:p>
            <a:r>
              <a:rPr lang="en-US" baseline="0" dirty="0" smtClean="0"/>
              <a:t>LINAC4: 160 MeV H- </a:t>
            </a:r>
            <a:r>
              <a:rPr lang="en-US" baseline="0" dirty="0" err="1" smtClean="0"/>
              <a:t>Linac</a:t>
            </a:r>
            <a:r>
              <a:rPr lang="en-US" baseline="0" dirty="0" smtClean="0"/>
              <a:t>, is the first step in upgrading the LHC injector chain. Unlike CERN’s present injector </a:t>
            </a:r>
            <a:r>
              <a:rPr lang="en-US" baseline="0" dirty="0" err="1" smtClean="0"/>
              <a:t>linac</a:t>
            </a:r>
            <a:r>
              <a:rPr lang="en-US" baseline="0" dirty="0" smtClean="0"/>
              <a:t>, Linac4 will inject into the subsequent synchrotron via charge exchange injection.</a:t>
            </a:r>
          </a:p>
          <a:p>
            <a:endParaRPr lang="en-US" baseline="0" dirty="0" smtClean="0"/>
          </a:p>
          <a:p>
            <a:r>
              <a:rPr lang="en-US" baseline="0" dirty="0" smtClean="0"/>
              <a:t>PMD: Photon Multiplicity Detector</a:t>
            </a:r>
          </a:p>
          <a:p>
            <a:endParaRPr lang="en-US" dirty="0"/>
          </a:p>
        </p:txBody>
      </p:sp>
      <p:sp>
        <p:nvSpPr>
          <p:cNvPr id="4" name="Slide Number Placeholder 3"/>
          <p:cNvSpPr>
            <a:spLocks noGrp="1"/>
          </p:cNvSpPr>
          <p:nvPr>
            <p:ph type="sldNum" sz="quarter" idx="10"/>
          </p:nvPr>
        </p:nvSpPr>
        <p:spPr/>
        <p:txBody>
          <a:bodyPr/>
          <a:lstStyle/>
          <a:p>
            <a:fld id="{0F33CD99-3F50-FD44-8C06-F4229ACABBC7}" type="slidenum">
              <a:rPr lang="en-US" smtClean="0"/>
              <a:t>15</a:t>
            </a:fld>
            <a:endParaRPr lang="en-US"/>
          </a:p>
        </p:txBody>
      </p:sp>
    </p:spTree>
    <p:extLst>
      <p:ext uri="{BB962C8B-B14F-4D97-AF65-F5344CB8AC3E}">
        <p14:creationId xmlns:p14="http://schemas.microsoft.com/office/powerpoint/2010/main" val="12790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tiff"/><Relationship Id="rId6" Type="http://schemas.openxmlformats.org/officeDocument/2006/relationships/image" Target="../media/image10.jpeg"/><Relationship Id="rId7" Type="http://schemas.openxmlformats.org/officeDocument/2006/relationships/image" Target="../media/image11.png"/><Relationship Id="rId8" Type="http://schemas.openxmlformats.org/officeDocument/2006/relationships/image" Target="../media/image12.jp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21/04/15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Cliquez et modifiez le titre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21/04/15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Cliquez et modifiez le titre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Cliquez pour modifier les styles du texte du masque</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21/04/15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endParaRPr lang="en-US" dirty="0"/>
          </a:p>
        </p:txBody>
      </p:sp>
      <p:sp>
        <p:nvSpPr>
          <p:cNvPr id="7" name="Slide Number Placeholder 6"/>
          <p:cNvSpPr>
            <a:spLocks noGrp="1"/>
          </p:cNvSpPr>
          <p:nvPr>
            <p:ph type="sldNum" sz="quarter" idx="12"/>
          </p:nvPr>
        </p:nvSpPr>
        <p:spPr>
          <a:xfrm>
            <a:off x="6400800" y="6356350"/>
            <a:ext cx="2133600" cy="365125"/>
          </a:xfrm>
        </p:spPr>
        <p:txBody>
          <a:bodyPr/>
          <a:lstStyle/>
          <a:p>
            <a:fld id="{8FA168C2-9F18-4032-8801-50E4CEA0EAFB}" type="slidenum">
              <a:rPr lang="en-US" smtClean="0"/>
              <a:pPr/>
              <a:t>‹#›</a:t>
            </a:fld>
            <a:endParaRPr lang="en-US" dirty="0"/>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WLCG-TextOnly_black.jpg"/>
          <p:cNvPicPr>
            <a:picLocks noChangeAspect="1"/>
          </p:cNvPicPr>
          <p:nvPr userDrawn="1"/>
        </p:nvPicPr>
        <p:blipFill>
          <a:blip r:embed="rId2" cstate="print">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3" name="Picture 12" descr="01 nyte - globe encounters.tif"/>
          <p:cNvPicPr>
            <a:picLocks noChangeAspect="1"/>
          </p:cNvPicPr>
          <p:nvPr userDrawn="1"/>
        </p:nvPicPr>
        <p:blipFill>
          <a:blip r:embed="rId3" cstate="print">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4" cstate="print"/>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5" cstate="print"/>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6" cstate="print"/>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dirty="0" smtClean="0"/>
              <a:t>Click to edit Master title style</a:t>
            </a:r>
            <a:endParaRPr lang="en-US" dirty="0"/>
          </a:p>
        </p:txBody>
      </p:sp>
      <p:sp>
        <p:nvSpPr>
          <p:cNvPr id="17" name="Date Placeholder 22"/>
          <p:cNvSpPr>
            <a:spLocks noGrp="1"/>
          </p:cNvSpPr>
          <p:nvPr>
            <p:ph type="dt" sz="half" idx="16"/>
          </p:nvPr>
        </p:nvSpPr>
        <p:spPr>
          <a:xfrm>
            <a:off x="685800" y="6356350"/>
            <a:ext cx="1905000" cy="365125"/>
          </a:xfrm>
        </p:spPr>
        <p:txBody>
          <a:bodyPr/>
          <a:lstStyle/>
          <a:p>
            <a:r>
              <a:rPr lang="en-US" dirty="0" smtClean="0"/>
              <a:t>14 Nov 2014</a:t>
            </a:r>
            <a:endParaRPr lang="en-US" dirty="0"/>
          </a:p>
        </p:txBody>
      </p:sp>
      <p:pic>
        <p:nvPicPr>
          <p:cNvPr id="2" name="Picture 1" descr="WLCG-Logo-Cube-B-Me.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 y="6318820"/>
            <a:ext cx="609599" cy="539180"/>
          </a:xfrm>
          <a:prstGeom prst="rect">
            <a:avLst/>
          </a:prstGeom>
        </p:spPr>
      </p:pic>
      <p:pic>
        <p:nvPicPr>
          <p:cNvPr id="4" name="Picture 3" descr="OfficialBARCLogo.jpg"/>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610600" y="6324600"/>
            <a:ext cx="495300" cy="495300"/>
          </a:xfrm>
          <a:prstGeom prst="rect">
            <a:avLst/>
          </a:prstGeom>
        </p:spPr>
      </p:pic>
    </p:spTree>
    <p:extLst>
      <p:ext uri="{BB962C8B-B14F-4D97-AF65-F5344CB8AC3E}">
        <p14:creationId xmlns:p14="http://schemas.microsoft.com/office/powerpoint/2010/main" val="143025874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April 2015</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My Jobs at CERN</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137022550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Cliquez et modifiez le titre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Cliquez pour modifier les styles du texte du masque</a:t>
            </a:r>
          </a:p>
        </p:txBody>
      </p:sp>
    </p:spTree>
    <p:extLst>
      <p:ext uri="{BB962C8B-B14F-4D97-AF65-F5344CB8AC3E}">
        <p14:creationId xmlns:p14="http://schemas.microsoft.com/office/powerpoint/2010/main" val="2057637213"/>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April 2015</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My Jobs at CERN</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Cliquez et modifiez le titre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21/04/15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Cliquez et modifiez le titre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21/04/15</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April 2015</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My Jobs at CERN</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 Id="rId3" Type="http://schemas.openxmlformats.org/officeDocument/2006/relationships/image" Target="../media/image2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6" Type="http://schemas.openxmlformats.org/officeDocument/2006/relationships/image" Target="../media/image20.jpeg"/><Relationship Id="rId7" Type="http://schemas.openxmlformats.org/officeDocument/2006/relationships/image" Target="../media/image21.png"/><Relationship Id="rId8" Type="http://schemas.openxmlformats.org/officeDocument/2006/relationships/image" Target="../media/image22.png"/><Relationship Id="rId9" Type="http://schemas.openxmlformats.org/officeDocument/2006/relationships/image" Target="../media/image23.jpeg"/><Relationship Id="rId1" Type="http://schemas.openxmlformats.org/officeDocument/2006/relationships/slideLayout" Target="../slideLayouts/slideLayout7.xml"/><Relationship Id="rId2" Type="http://schemas.openxmlformats.org/officeDocument/2006/relationships/image" Target="../media/image1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 Id="rId3" Type="http://schemas.openxmlformats.org/officeDocument/2006/relationships/image" Target="../media/image2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b="1" dirty="0"/>
              <a:t>IT/GD – Operations – </a:t>
            </a:r>
            <a:r>
              <a:rPr lang="en-US" sz="3600" b="1" dirty="0" smtClean="0"/>
              <a:t>2006</a:t>
            </a:r>
            <a:endParaRPr lang="en-US" sz="3600" b="1" dirty="0"/>
          </a:p>
        </p:txBody>
      </p:sp>
      <p:sp>
        <p:nvSpPr>
          <p:cNvPr id="3" name="Content Placeholder 2"/>
          <p:cNvSpPr>
            <a:spLocks noGrp="1"/>
          </p:cNvSpPr>
          <p:nvPr>
            <p:ph idx="1"/>
          </p:nvPr>
        </p:nvSpPr>
        <p:spPr/>
        <p:txBody>
          <a:bodyPr>
            <a:normAutofit/>
          </a:bodyPr>
          <a:lstStyle/>
          <a:p>
            <a:r>
              <a:rPr lang="en-US" sz="2400" b="1" dirty="0" smtClean="0"/>
              <a:t>Develop Service </a:t>
            </a:r>
            <a:r>
              <a:rPr lang="en-US" sz="2400" b="1" dirty="0"/>
              <a:t>Availability Monitoring (SAM) framework</a:t>
            </a:r>
          </a:p>
          <a:p>
            <a:pPr lvl="1"/>
            <a:r>
              <a:rPr lang="en-US" sz="2100" dirty="0" smtClean="0">
                <a:solidFill>
                  <a:srgbClr val="00B050"/>
                </a:solidFill>
              </a:rPr>
              <a:t>Increase reliability </a:t>
            </a:r>
            <a:r>
              <a:rPr lang="en-US" sz="2100" dirty="0">
                <a:solidFill>
                  <a:srgbClr val="00B050"/>
                </a:solidFill>
              </a:rPr>
              <a:t>of WLCG sites by testing services</a:t>
            </a:r>
          </a:p>
          <a:p>
            <a:pPr lvl="1"/>
            <a:r>
              <a:rPr lang="en-US" sz="2100" dirty="0" smtClean="0">
                <a:solidFill>
                  <a:srgbClr val="00B050"/>
                </a:solidFill>
              </a:rPr>
              <a:t>Monitor WLCG sites </a:t>
            </a:r>
            <a:r>
              <a:rPr lang="en-US" sz="2100" dirty="0">
                <a:solidFill>
                  <a:srgbClr val="00B050"/>
                </a:solidFill>
              </a:rPr>
              <a:t>and evaluate their performance</a:t>
            </a:r>
          </a:p>
          <a:p>
            <a:r>
              <a:rPr lang="en-US" sz="2400" b="1" dirty="0"/>
              <a:t>Involved in the EGEE </a:t>
            </a:r>
            <a:r>
              <a:rPr lang="en-US" sz="2400" b="1" dirty="0" smtClean="0"/>
              <a:t>and OSG Operations Teams</a:t>
            </a:r>
          </a:p>
          <a:p>
            <a:r>
              <a:rPr lang="en-US" sz="2400" b="1" dirty="0" smtClean="0"/>
              <a:t>Grid monitoring support &amp; service manager</a:t>
            </a:r>
          </a:p>
          <a:p>
            <a:r>
              <a:rPr lang="en-US" sz="2400" b="1" dirty="0"/>
              <a:t>Support the WLCG management board</a:t>
            </a:r>
          </a:p>
          <a:p>
            <a:r>
              <a:rPr lang="en-US" sz="2400" b="1" dirty="0"/>
              <a:t>Member of Operational Security Coordination </a:t>
            </a:r>
            <a:r>
              <a:rPr lang="en-US" sz="2400" b="1" dirty="0" smtClean="0"/>
              <a:t>Team</a:t>
            </a:r>
          </a:p>
          <a:p>
            <a:r>
              <a:rPr lang="en-US" sz="2400" b="1" dirty="0"/>
              <a:t>Collaborate in monitoring, debugging and support to Atlas production </a:t>
            </a:r>
            <a:r>
              <a:rPr lang="en-US" sz="2400" b="1" dirty="0" smtClean="0"/>
              <a:t>activities</a:t>
            </a:r>
          </a:p>
          <a:p>
            <a:r>
              <a:rPr lang="en-US" sz="2400" b="1" dirty="0"/>
              <a:t>Third level service expert for catalogs (LFC)</a:t>
            </a:r>
          </a:p>
          <a:p>
            <a:endParaRPr lang="en-US" sz="2400" dirty="0"/>
          </a:p>
        </p:txBody>
      </p:sp>
      <p:sp>
        <p:nvSpPr>
          <p:cNvPr id="4" name="Date Placeholder 3"/>
          <p:cNvSpPr>
            <a:spLocks noGrp="1"/>
          </p:cNvSpPr>
          <p:nvPr>
            <p:ph type="dt" sz="half" idx="2"/>
          </p:nvPr>
        </p:nvSpPr>
        <p:spPr/>
        <p:txBody>
          <a:bodyPr/>
          <a:lstStyle/>
          <a:p>
            <a:r>
              <a:rPr lang="en-US" smtClean="0"/>
              <a:t>April 2015</a:t>
            </a:r>
            <a:endParaRPr lang="en-US" dirty="0"/>
          </a:p>
        </p:txBody>
      </p:sp>
      <p:sp>
        <p:nvSpPr>
          <p:cNvPr id="5" name="Footer Placeholder 4"/>
          <p:cNvSpPr>
            <a:spLocks noGrp="1"/>
          </p:cNvSpPr>
          <p:nvPr>
            <p:ph type="ftr" sz="quarter" idx="3"/>
          </p:nvPr>
        </p:nvSpPr>
        <p:spPr/>
        <p:txBody>
          <a:bodyPr/>
          <a:lstStyle/>
          <a:p>
            <a:r>
              <a:rPr lang="en-US"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148738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33492"/>
            <a:ext cx="9014916" cy="940443"/>
          </a:xfrm>
        </p:spPr>
        <p:txBody>
          <a:bodyPr>
            <a:noAutofit/>
          </a:bodyPr>
          <a:lstStyle/>
          <a:p>
            <a:pPr algn="r"/>
            <a:r>
              <a:rPr lang="en-US" sz="3600" b="1" dirty="0" smtClean="0"/>
              <a:t>IT/GT - Tools for Ops &amp; Monitoring - 2011</a:t>
            </a:r>
            <a:endParaRPr lang="en-US" sz="3600" b="1" dirty="0"/>
          </a:p>
        </p:txBody>
      </p:sp>
      <p:sp>
        <p:nvSpPr>
          <p:cNvPr id="3" name="Content Placeholder 2"/>
          <p:cNvSpPr>
            <a:spLocks noGrp="1"/>
          </p:cNvSpPr>
          <p:nvPr>
            <p:ph idx="1"/>
          </p:nvPr>
        </p:nvSpPr>
        <p:spPr/>
        <p:txBody>
          <a:bodyPr/>
          <a:lstStyle/>
          <a:p>
            <a:r>
              <a:rPr lang="en-US" sz="2400" b="1" dirty="0" smtClean="0"/>
              <a:t>IT/GT/TOM Section Leader</a:t>
            </a:r>
          </a:p>
          <a:p>
            <a:r>
              <a:rPr lang="en-US" sz="2400" b="1" dirty="0" smtClean="0"/>
              <a:t>WLCG Monitoring &amp; Information Systems</a:t>
            </a:r>
          </a:p>
          <a:p>
            <a:r>
              <a:rPr lang="en-US" sz="2400" b="1" dirty="0" smtClean="0"/>
              <a:t>CERN-India Collaboration in Computing for LHC</a:t>
            </a:r>
          </a:p>
          <a:p>
            <a:endParaRPr lang="en-US" dirty="0"/>
          </a:p>
        </p:txBody>
      </p:sp>
      <p:sp>
        <p:nvSpPr>
          <p:cNvPr id="4" name="Date Placeholder 3"/>
          <p:cNvSpPr>
            <a:spLocks noGrp="1"/>
          </p:cNvSpPr>
          <p:nvPr>
            <p:ph type="dt" sz="half" idx="2"/>
          </p:nvPr>
        </p:nvSpPr>
        <p:spPr/>
        <p:txBody>
          <a:bodyPr/>
          <a:lstStyle/>
          <a:p>
            <a:r>
              <a:rPr lang="en-US" smtClean="0"/>
              <a:t>April 2015</a:t>
            </a:r>
            <a:endParaRPr lang="en-US" dirty="0"/>
          </a:p>
        </p:txBody>
      </p:sp>
      <p:sp>
        <p:nvSpPr>
          <p:cNvPr id="5" name="Footer Placeholder 4"/>
          <p:cNvSpPr>
            <a:spLocks noGrp="1"/>
          </p:cNvSpPr>
          <p:nvPr>
            <p:ph type="ftr" sz="quarter" idx="3"/>
          </p:nvPr>
        </p:nvSpPr>
        <p:spPr/>
        <p:txBody>
          <a:bodyPr/>
          <a:lstStyle/>
          <a:p>
            <a:r>
              <a:rPr lang="en-US"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400117129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b="1" dirty="0" smtClean="0"/>
              <a:t>IT/DB – Database Services - 2013</a:t>
            </a:r>
            <a:endParaRPr lang="en-US" sz="3600" b="1" dirty="0"/>
          </a:p>
        </p:txBody>
      </p:sp>
      <p:sp>
        <p:nvSpPr>
          <p:cNvPr id="3" name="Content Placeholder 2"/>
          <p:cNvSpPr>
            <a:spLocks noGrp="1"/>
          </p:cNvSpPr>
          <p:nvPr>
            <p:ph idx="1"/>
          </p:nvPr>
        </p:nvSpPr>
        <p:spPr/>
        <p:txBody>
          <a:bodyPr>
            <a:normAutofit/>
          </a:bodyPr>
          <a:lstStyle/>
          <a:p>
            <a:r>
              <a:rPr lang="en-US" sz="2400" b="1" dirty="0" smtClean="0"/>
              <a:t>Database on Demand Service</a:t>
            </a:r>
          </a:p>
          <a:p>
            <a:r>
              <a:rPr lang="en-US" sz="2400" b="1" dirty="0" smtClean="0"/>
              <a:t>IT/DB Monitoring Strategy and Tools</a:t>
            </a:r>
          </a:p>
          <a:p>
            <a:r>
              <a:rPr lang="en-US" sz="2400" b="1" dirty="0" smtClean="0"/>
              <a:t>CERN-India Collaboration in Computing</a:t>
            </a:r>
            <a:endParaRPr lang="en-US" sz="2400" b="1" dirty="0"/>
          </a:p>
        </p:txBody>
      </p:sp>
      <p:sp>
        <p:nvSpPr>
          <p:cNvPr id="4" name="Date Placeholder 3"/>
          <p:cNvSpPr>
            <a:spLocks noGrp="1"/>
          </p:cNvSpPr>
          <p:nvPr>
            <p:ph type="dt" sz="half" idx="2"/>
          </p:nvPr>
        </p:nvSpPr>
        <p:spPr/>
        <p:txBody>
          <a:bodyPr/>
          <a:lstStyle/>
          <a:p>
            <a:r>
              <a:rPr lang="en-US" dirty="0" smtClean="0"/>
              <a:t>April 2015</a:t>
            </a:r>
            <a:endParaRPr lang="en-US" dirty="0"/>
          </a:p>
        </p:txBody>
      </p:sp>
      <p:sp>
        <p:nvSpPr>
          <p:cNvPr id="5" name="Footer Placeholder 4"/>
          <p:cNvSpPr>
            <a:spLocks noGrp="1"/>
          </p:cNvSpPr>
          <p:nvPr>
            <p:ph type="ftr" sz="quarter" idx="3"/>
          </p:nvPr>
        </p:nvSpPr>
        <p:spPr/>
        <p:txBody>
          <a:bodyPr/>
          <a:lstStyle/>
          <a:p>
            <a:r>
              <a:rPr lang="en-US" dirty="0"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2486509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2" name="Picture 1" descr="CERN_LHC_tunne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9158" y="4607069"/>
            <a:ext cx="4020117" cy="2223627"/>
          </a:xfrm>
          <a:prstGeom prst="rect">
            <a:avLst/>
          </a:prstGeom>
        </p:spPr>
      </p:pic>
    </p:spTree>
    <p:extLst>
      <p:ext uri="{BB962C8B-B14F-4D97-AF65-F5344CB8AC3E}">
        <p14:creationId xmlns:p14="http://schemas.microsoft.com/office/powerpoint/2010/main" val="382677108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181600"/>
          </a:xfrm>
        </p:spPr>
        <p:txBody>
          <a:bodyPr>
            <a:normAutofit fontScale="85000" lnSpcReduction="20000"/>
          </a:bodyPr>
          <a:lstStyle/>
          <a:p>
            <a:r>
              <a:rPr lang="en-GB" sz="2800" b="1" dirty="0" smtClean="0"/>
              <a:t>Protocol P060/LHC (2002-2016), Computing and Grid Technology for LHC</a:t>
            </a:r>
          </a:p>
          <a:p>
            <a:r>
              <a:rPr lang="en-GB" sz="2800" b="1" dirty="0" smtClean="0"/>
              <a:t>780 </a:t>
            </a:r>
            <a:r>
              <a:rPr lang="en-GB" sz="2800" b="1" dirty="0" smtClean="0"/>
              <a:t>Person months involved since 2003</a:t>
            </a:r>
          </a:p>
          <a:p>
            <a:r>
              <a:rPr lang="en-GB" sz="2800" b="1" dirty="0" smtClean="0"/>
              <a:t>Wide range of computational areas</a:t>
            </a:r>
            <a:r>
              <a:rPr lang="en-GB" b="1" dirty="0" smtClean="0"/>
              <a:t>:</a:t>
            </a:r>
          </a:p>
          <a:p>
            <a:pPr lvl="1"/>
            <a:r>
              <a:rPr lang="en-GB" dirty="0" smtClean="0"/>
              <a:t>Grid Performance monitoring</a:t>
            </a:r>
          </a:p>
          <a:p>
            <a:pPr lvl="1"/>
            <a:r>
              <a:rPr lang="en-GB" dirty="0" smtClean="0"/>
              <a:t>Scientific Library</a:t>
            </a:r>
          </a:p>
          <a:p>
            <a:pPr lvl="1"/>
            <a:r>
              <a:rPr lang="en-GB" dirty="0" smtClean="0"/>
              <a:t>AFS</a:t>
            </a:r>
          </a:p>
          <a:p>
            <a:pPr lvl="1"/>
            <a:r>
              <a:rPr lang="en-GB" dirty="0" err="1" smtClean="0"/>
              <a:t>AliEn</a:t>
            </a:r>
            <a:r>
              <a:rPr lang="en-GB" dirty="0" smtClean="0"/>
              <a:t> (</a:t>
            </a:r>
            <a:r>
              <a:rPr lang="en-GB" dirty="0" err="1" smtClean="0"/>
              <a:t>AliEn</a:t>
            </a:r>
            <a:r>
              <a:rPr lang="en-GB" dirty="0" smtClean="0"/>
              <a:t> to </a:t>
            </a:r>
            <a:r>
              <a:rPr lang="en-GB" dirty="0" err="1" smtClean="0"/>
              <a:t>GridFTP</a:t>
            </a:r>
            <a:r>
              <a:rPr lang="en-GB" dirty="0" smtClean="0"/>
              <a:t> and </a:t>
            </a:r>
            <a:r>
              <a:rPr lang="en-GB" dirty="0" err="1" smtClean="0"/>
              <a:t>AliEn</a:t>
            </a:r>
            <a:r>
              <a:rPr lang="en-GB" dirty="0" smtClean="0"/>
              <a:t> storage element)</a:t>
            </a:r>
          </a:p>
          <a:p>
            <a:pPr lvl="1"/>
            <a:r>
              <a:rPr lang="en-GB" dirty="0" smtClean="0"/>
              <a:t>Problem tracking Grid performance</a:t>
            </a:r>
          </a:p>
          <a:p>
            <a:pPr lvl="1"/>
            <a:r>
              <a:rPr lang="en-GB" dirty="0" smtClean="0"/>
              <a:t>Fabric Management &amp; LCG Visualization</a:t>
            </a:r>
          </a:p>
          <a:p>
            <a:pPr lvl="1"/>
            <a:r>
              <a:rPr lang="en-GB" dirty="0" smtClean="0"/>
              <a:t>Database/CORAL/MySQL</a:t>
            </a:r>
          </a:p>
          <a:p>
            <a:pPr lvl="1"/>
            <a:r>
              <a:rPr lang="en-GB" dirty="0" smtClean="0"/>
              <a:t>Grid Monitoring (</a:t>
            </a:r>
            <a:r>
              <a:rPr lang="en-GB" dirty="0" err="1" smtClean="0"/>
              <a:t>GridView</a:t>
            </a:r>
            <a:r>
              <a:rPr lang="en-GB" dirty="0" smtClean="0"/>
              <a:t> and </a:t>
            </a:r>
            <a:r>
              <a:rPr lang="en-GB" dirty="0" err="1" smtClean="0"/>
              <a:t>MyWLCG</a:t>
            </a:r>
            <a:r>
              <a:rPr lang="en-GB" dirty="0" smtClean="0"/>
              <a:t>)</a:t>
            </a:r>
          </a:p>
          <a:p>
            <a:pPr lvl="1"/>
            <a:r>
              <a:rPr lang="en-GB" dirty="0" smtClean="0"/>
              <a:t>Cloud Management (</a:t>
            </a:r>
            <a:r>
              <a:rPr lang="en-GB" dirty="0" err="1" smtClean="0"/>
              <a:t>CloudMan</a:t>
            </a:r>
            <a:r>
              <a:rPr lang="en-GB" dirty="0" smtClean="0"/>
              <a:t> and OpenStack)</a:t>
            </a:r>
          </a:p>
        </p:txBody>
      </p:sp>
      <p:sp>
        <p:nvSpPr>
          <p:cNvPr id="4" name="Slide Number Placeholder 3"/>
          <p:cNvSpPr>
            <a:spLocks noGrp="1"/>
          </p:cNvSpPr>
          <p:nvPr>
            <p:ph type="sldNum" sz="quarter" idx="12"/>
          </p:nvPr>
        </p:nvSpPr>
        <p:spPr/>
        <p:txBody>
          <a:bodyPr/>
          <a:lstStyle/>
          <a:p>
            <a:fld id="{8FA168C2-9F18-4032-8801-50E4CEA0EAFB}" type="slidenum">
              <a:rPr lang="en-US" smtClean="0"/>
              <a:pPr/>
              <a:t>14</a:t>
            </a:fld>
            <a:endParaRPr lang="en-US" dirty="0"/>
          </a:p>
        </p:txBody>
      </p:sp>
      <p:sp>
        <p:nvSpPr>
          <p:cNvPr id="5" name="Title 4"/>
          <p:cNvSpPr>
            <a:spLocks noGrp="1"/>
          </p:cNvSpPr>
          <p:nvPr>
            <p:ph type="title"/>
          </p:nvPr>
        </p:nvSpPr>
        <p:spPr>
          <a:xfrm>
            <a:off x="762000" y="0"/>
            <a:ext cx="8305800" cy="762000"/>
          </a:xfrm>
        </p:spPr>
        <p:txBody>
          <a:bodyPr>
            <a:normAutofit/>
          </a:bodyPr>
          <a:lstStyle/>
          <a:p>
            <a:pPr algn="r"/>
            <a:r>
              <a:rPr lang="en-GB" sz="3600" dirty="0" smtClean="0"/>
              <a:t>India – CERN Collaboration in Computing</a:t>
            </a:r>
            <a:endParaRPr lang="en-GB" sz="3600" dirty="0"/>
          </a:p>
        </p:txBody>
      </p:sp>
      <p:sp>
        <p:nvSpPr>
          <p:cNvPr id="7" name="Date Placeholder 3"/>
          <p:cNvSpPr txBox="1">
            <a:spLocks/>
          </p:cNvSpPr>
          <p:nvPr/>
        </p:nvSpPr>
        <p:spPr>
          <a:xfrm>
            <a:off x="2969335" y="6362377"/>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smtClean="0">
                <a:solidFill>
                  <a:srgbClr val="DDDDDD"/>
                </a:solidFill>
              </a:rPr>
              <a:t>April 2015</a:t>
            </a:r>
            <a:endParaRPr lang="en-US" sz="1200" dirty="0">
              <a:solidFill>
                <a:srgbClr val="DDDDDD"/>
              </a:solidFill>
            </a:endParaRPr>
          </a:p>
        </p:txBody>
      </p:sp>
      <p:sp>
        <p:nvSpPr>
          <p:cNvPr id="9" name="Footer Placeholder 4"/>
          <p:cNvSpPr>
            <a:spLocks noGrp="1"/>
          </p:cNvSpPr>
          <p:nvPr>
            <p:ph type="ftr" sz="quarter" idx="4294967295"/>
          </p:nvPr>
        </p:nvSpPr>
        <p:spPr>
          <a:xfrm>
            <a:off x="5182756" y="6356350"/>
            <a:ext cx="2895600" cy="365125"/>
          </a:xfrm>
          <a:prstGeom prst="rect">
            <a:avLst/>
          </a:prstGeom>
        </p:spPr>
        <p:txBody>
          <a:bodyPr/>
          <a:lstStyle/>
          <a:p>
            <a:pPr algn="ctr"/>
            <a:r>
              <a:rPr lang="en-US" sz="1200" dirty="0" smtClean="0">
                <a:solidFill>
                  <a:schemeClr val="accent1"/>
                </a:solidFill>
              </a:rPr>
              <a:t>My Jobs at CERN</a:t>
            </a:r>
            <a:endParaRPr lang="en-US" sz="1200" dirty="0">
              <a:solidFill>
                <a:schemeClr val="accent1"/>
              </a:solidFill>
            </a:endParaRPr>
          </a:p>
        </p:txBody>
      </p:sp>
    </p:spTree>
    <p:extLst>
      <p:ext uri="{BB962C8B-B14F-4D97-AF65-F5344CB8AC3E}">
        <p14:creationId xmlns:p14="http://schemas.microsoft.com/office/powerpoint/2010/main" val="40556566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b="1" dirty="0" smtClean="0"/>
              <a:t>India – CERN Collaborations</a:t>
            </a:r>
            <a:endParaRPr lang="en-US" sz="3600" b="1" dirty="0"/>
          </a:p>
        </p:txBody>
      </p:sp>
      <p:sp>
        <p:nvSpPr>
          <p:cNvPr id="3" name="Content Placeholder 2"/>
          <p:cNvSpPr>
            <a:spLocks noGrp="1"/>
          </p:cNvSpPr>
          <p:nvPr>
            <p:ph idx="1"/>
          </p:nvPr>
        </p:nvSpPr>
        <p:spPr/>
        <p:txBody>
          <a:bodyPr>
            <a:normAutofit/>
          </a:bodyPr>
          <a:lstStyle/>
          <a:p>
            <a:r>
              <a:rPr lang="en-US" sz="2400" b="1" dirty="0" smtClean="0"/>
              <a:t>CMS, early 90</a:t>
            </a:r>
            <a:r>
              <a:rPr lang="en-US" sz="2400" b="1" dirty="0" smtClean="0"/>
              <a:t>’s, observer, study Higgs boson properties, super-symmetry, extra dimensions</a:t>
            </a:r>
          </a:p>
          <a:p>
            <a:r>
              <a:rPr lang="en-US" sz="2400" b="1" dirty="0"/>
              <a:t>ALICE, 1995, PMD and </a:t>
            </a:r>
            <a:r>
              <a:rPr lang="en-US" sz="2400" b="1" dirty="0" err="1"/>
              <a:t>Muon</a:t>
            </a:r>
            <a:r>
              <a:rPr lang="en-US" sz="2400" b="1" dirty="0"/>
              <a:t> Spectrometer, Indian team &gt;100 members</a:t>
            </a:r>
          </a:p>
          <a:p>
            <a:r>
              <a:rPr lang="en-US" sz="2400" b="1" dirty="0"/>
              <a:t>NAT projects: CLIC, CTF3, </a:t>
            </a:r>
            <a:r>
              <a:rPr lang="en-US" sz="2400" b="1" dirty="0" smtClean="0"/>
              <a:t>LINAC4</a:t>
            </a:r>
          </a:p>
          <a:p>
            <a:r>
              <a:rPr lang="en-US" sz="2400" b="1" dirty="0" smtClean="0"/>
              <a:t>Hardware, Software, and Commissioning</a:t>
            </a:r>
          </a:p>
          <a:p>
            <a:pPr lvl="1"/>
            <a:r>
              <a:rPr lang="en-US" sz="2100" dirty="0">
                <a:solidFill>
                  <a:srgbClr val="00B050"/>
                </a:solidFill>
              </a:rPr>
              <a:t>S</a:t>
            </a:r>
            <a:r>
              <a:rPr lang="en-US" sz="2100" dirty="0" smtClean="0">
                <a:solidFill>
                  <a:srgbClr val="00B050"/>
                </a:solidFill>
              </a:rPr>
              <a:t>uperconducting Corrector Magnets for LHC</a:t>
            </a:r>
          </a:p>
          <a:p>
            <a:pPr lvl="1"/>
            <a:r>
              <a:rPr lang="en-US" sz="2100" dirty="0" smtClean="0">
                <a:solidFill>
                  <a:srgbClr val="00B050"/>
                </a:solidFill>
              </a:rPr>
              <a:t>Precision Motion Positioning System Jacks (dipole magnets)</a:t>
            </a:r>
          </a:p>
          <a:p>
            <a:pPr lvl="1"/>
            <a:r>
              <a:rPr lang="en-US" sz="2100" dirty="0" smtClean="0">
                <a:solidFill>
                  <a:srgbClr val="00B050"/>
                </a:solidFill>
              </a:rPr>
              <a:t>Quench Heater Power Supplies and Local Protection Units</a:t>
            </a:r>
            <a:endParaRPr lang="en-US" sz="2100" dirty="0" smtClean="0"/>
          </a:p>
        </p:txBody>
      </p:sp>
      <p:sp>
        <p:nvSpPr>
          <p:cNvPr id="4" name="Date Placeholder 3"/>
          <p:cNvSpPr>
            <a:spLocks noGrp="1"/>
          </p:cNvSpPr>
          <p:nvPr>
            <p:ph type="dt" sz="half" idx="2"/>
          </p:nvPr>
        </p:nvSpPr>
        <p:spPr/>
        <p:txBody>
          <a:bodyPr/>
          <a:lstStyle/>
          <a:p>
            <a:r>
              <a:rPr lang="en-US" smtClean="0"/>
              <a:t>April 2015</a:t>
            </a:r>
            <a:endParaRPr lang="en-US" dirty="0"/>
          </a:p>
        </p:txBody>
      </p:sp>
      <p:sp>
        <p:nvSpPr>
          <p:cNvPr id="5" name="Footer Placeholder 4"/>
          <p:cNvSpPr>
            <a:spLocks noGrp="1"/>
          </p:cNvSpPr>
          <p:nvPr>
            <p:ph type="ftr" sz="quarter" idx="3"/>
          </p:nvPr>
        </p:nvSpPr>
        <p:spPr/>
        <p:txBody>
          <a:bodyPr/>
          <a:lstStyle/>
          <a:p>
            <a:r>
              <a:rPr lang="en-US"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1779485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4330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Jobs at CERN</a:t>
            </a:r>
            <a:endParaRPr lang="en-US" dirty="0"/>
          </a:p>
        </p:txBody>
      </p:sp>
      <p:sp>
        <p:nvSpPr>
          <p:cNvPr id="3" name="Date Placeholder 2"/>
          <p:cNvSpPr>
            <a:spLocks noGrp="1"/>
          </p:cNvSpPr>
          <p:nvPr>
            <p:ph type="dt" sz="half" idx="2"/>
          </p:nvPr>
        </p:nvSpPr>
        <p:spPr/>
        <p:txBody>
          <a:bodyPr/>
          <a:lstStyle/>
          <a:p>
            <a:r>
              <a:rPr lang="en-US" dirty="0" smtClean="0"/>
              <a:t>April 2015</a:t>
            </a:r>
          </a:p>
        </p:txBody>
      </p:sp>
      <p:sp>
        <p:nvSpPr>
          <p:cNvPr id="4" name="Footer Placeholder 3"/>
          <p:cNvSpPr>
            <a:spLocks noGrp="1"/>
          </p:cNvSpPr>
          <p:nvPr>
            <p:ph type="ftr" sz="quarter" idx="3"/>
          </p:nvPr>
        </p:nvSpPr>
        <p:spPr/>
        <p:txBody>
          <a:bodyPr/>
          <a:lstStyle/>
          <a:p>
            <a:r>
              <a:rPr lang="en-US" dirty="0" smtClean="0"/>
              <a:t>My Jobs at CERN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p:txBody>
          <a:bodyPr/>
          <a:lstStyle/>
          <a:p>
            <a:r>
              <a:rPr lang="en-US" b="1" dirty="0" err="1" smtClean="0">
                <a:solidFill>
                  <a:schemeClr val="accent6"/>
                </a:solidFill>
              </a:rPr>
              <a:t>David.Collados@cern.ch</a:t>
            </a:r>
            <a:endParaRPr lang="en-US" b="1" dirty="0">
              <a:solidFill>
                <a:schemeClr val="accent6"/>
              </a:solidFill>
            </a:endParaRPr>
          </a:p>
        </p:txBody>
      </p:sp>
    </p:spTree>
    <p:extLst>
      <p:ext uri="{BB962C8B-B14F-4D97-AF65-F5344CB8AC3E}">
        <p14:creationId xmlns:p14="http://schemas.microsoft.com/office/powerpoint/2010/main" val="838743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b="1" dirty="0"/>
              <a:t>University - 1993</a:t>
            </a:r>
          </a:p>
        </p:txBody>
      </p:sp>
      <p:sp>
        <p:nvSpPr>
          <p:cNvPr id="3" name="Content Placeholder 2"/>
          <p:cNvSpPr>
            <a:spLocks noGrp="1"/>
          </p:cNvSpPr>
          <p:nvPr>
            <p:ph idx="1"/>
          </p:nvPr>
        </p:nvSpPr>
        <p:spPr>
          <a:xfrm>
            <a:off x="457200" y="1186036"/>
            <a:ext cx="8226854" cy="4667421"/>
          </a:xfrm>
        </p:spPr>
        <p:txBody>
          <a:bodyPr/>
          <a:lstStyle/>
          <a:p>
            <a:r>
              <a:rPr lang="en-US" sz="2400" b="1" dirty="0"/>
              <a:t>Computer Engineer (Granada, Spain)</a:t>
            </a:r>
          </a:p>
          <a:p>
            <a:pPr lvl="1"/>
            <a:r>
              <a:rPr lang="en-US" sz="2100" dirty="0">
                <a:solidFill>
                  <a:srgbClr val="00B050"/>
                </a:solidFill>
              </a:rPr>
              <a:t>Math, programming, algorithms, databases.</a:t>
            </a:r>
            <a:endParaRPr lang="en-US" sz="2100" dirty="0"/>
          </a:p>
          <a:p>
            <a:r>
              <a:rPr lang="en-US" sz="2400" b="1" dirty="0"/>
              <a:t>Exchange Student (New Mexico, USA) - 1997</a:t>
            </a:r>
          </a:p>
          <a:p>
            <a:pPr lvl="1"/>
            <a:r>
              <a:rPr lang="en-US" sz="2100" dirty="0">
                <a:solidFill>
                  <a:srgbClr val="00B050"/>
                </a:solidFill>
              </a:rPr>
              <a:t>Weekly evaluations. Practical approach</a:t>
            </a:r>
          </a:p>
          <a:p>
            <a:pPr lvl="1"/>
            <a:r>
              <a:rPr lang="en-US" sz="2100" dirty="0">
                <a:solidFill>
                  <a:srgbClr val="00B050"/>
                </a:solidFill>
              </a:rPr>
              <a:t>‘Homunculus’ Virtual Reality project @ Albuquerque HPCC</a:t>
            </a:r>
          </a:p>
          <a:p>
            <a:pPr lvl="2"/>
            <a:r>
              <a:rPr lang="en-US" sz="2100" dirty="0">
                <a:solidFill>
                  <a:srgbClr val="00B050"/>
                </a:solidFill>
              </a:rPr>
              <a:t>Simulation &amp; comprehension of complex software systems</a:t>
            </a:r>
          </a:p>
          <a:p>
            <a:pPr lvl="2"/>
            <a:endParaRPr lang="en-US" dirty="0">
              <a:solidFill>
                <a:srgbClr val="00B050"/>
              </a:solidFill>
            </a:endParaRPr>
          </a:p>
          <a:p>
            <a:pPr>
              <a:buFont typeface="Arial" pitchFamily="34" charset="0"/>
              <a:buChar char="•"/>
            </a:pPr>
            <a:endParaRPr lang="en-US" dirty="0">
              <a:solidFill>
                <a:srgbClr val="FF0000"/>
              </a:solidFill>
            </a:endParaRPr>
          </a:p>
          <a:p>
            <a:pPr>
              <a:buFont typeface="Arial" pitchFamily="34" charset="0"/>
              <a:buChar char="•"/>
            </a:pPr>
            <a:endParaRPr lang="en-US" dirty="0">
              <a:solidFill>
                <a:srgbClr val="FF0000"/>
              </a:solidFill>
            </a:endParaRPr>
          </a:p>
          <a:p>
            <a:pPr>
              <a:buFont typeface="Arial" pitchFamily="34" charset="0"/>
              <a:buChar char="•"/>
            </a:pPr>
            <a:endParaRPr lang="en-US" dirty="0">
              <a:solidFill>
                <a:srgbClr val="FF0000"/>
              </a:solidFill>
            </a:endParaRPr>
          </a:p>
          <a:p>
            <a:pPr>
              <a:buFont typeface="Arial" pitchFamily="34" charset="0"/>
              <a:buChar char="•"/>
            </a:pPr>
            <a:endParaRPr lang="en-US" sz="800" dirty="0">
              <a:solidFill>
                <a:srgbClr val="FF0000"/>
              </a:solidFill>
            </a:endParaRPr>
          </a:p>
          <a:p>
            <a:pPr>
              <a:buFont typeface="Arial" pitchFamily="34" charset="0"/>
              <a:buChar char="•"/>
            </a:pPr>
            <a:endParaRPr lang="en-US" sz="800" dirty="0">
              <a:solidFill>
                <a:srgbClr val="FF0000"/>
              </a:solidFill>
            </a:endParaRPr>
          </a:p>
          <a:p>
            <a:pPr>
              <a:buFont typeface="Arial" pitchFamily="34" charset="0"/>
              <a:buChar char="•"/>
            </a:pPr>
            <a:endParaRPr lang="en-US" sz="800" dirty="0">
              <a:solidFill>
                <a:srgbClr val="FF0000"/>
              </a:solidFill>
            </a:endParaRPr>
          </a:p>
        </p:txBody>
      </p:sp>
      <p:sp>
        <p:nvSpPr>
          <p:cNvPr id="4" name="Date Placeholder 3"/>
          <p:cNvSpPr>
            <a:spLocks noGrp="1"/>
          </p:cNvSpPr>
          <p:nvPr>
            <p:ph type="dt" sz="half" idx="2"/>
          </p:nvPr>
        </p:nvSpPr>
        <p:spPr/>
        <p:txBody>
          <a:bodyPr/>
          <a:lstStyle/>
          <a:p>
            <a:r>
              <a:rPr lang="en-US" dirty="0" smtClean="0"/>
              <a:t>April 2015</a:t>
            </a:r>
            <a:endParaRPr lang="en-US" dirty="0"/>
          </a:p>
        </p:txBody>
      </p:sp>
      <p:sp>
        <p:nvSpPr>
          <p:cNvPr id="5" name="Footer Placeholder 4"/>
          <p:cNvSpPr>
            <a:spLocks noGrp="1"/>
          </p:cNvSpPr>
          <p:nvPr>
            <p:ph type="ftr" sz="quarter" idx="3"/>
          </p:nvPr>
        </p:nvSpPr>
        <p:spPr/>
        <p:txBody>
          <a:bodyPr/>
          <a:lstStyle/>
          <a:p>
            <a:r>
              <a:rPr lang="en-US" dirty="0"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pic>
        <p:nvPicPr>
          <p:cNvPr id="7" name="Picture 6" descr="craft2.jpg"/>
          <p:cNvPicPr>
            <a:picLocks noChangeAspect="1"/>
          </p:cNvPicPr>
          <p:nvPr/>
        </p:nvPicPr>
        <p:blipFill>
          <a:blip r:embed="rId2"/>
          <a:stretch>
            <a:fillRect/>
          </a:stretch>
        </p:blipFill>
        <p:spPr>
          <a:xfrm>
            <a:off x="2470773" y="3738179"/>
            <a:ext cx="4199709" cy="2296716"/>
          </a:xfrm>
          <a:prstGeom prst="rect">
            <a:avLst/>
          </a:prstGeom>
        </p:spPr>
      </p:pic>
    </p:spTree>
    <p:extLst>
      <p:ext uri="{BB962C8B-B14F-4D97-AF65-F5344CB8AC3E}">
        <p14:creationId xmlns:p14="http://schemas.microsoft.com/office/powerpoint/2010/main" val="25791135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b="1" dirty="0"/>
              <a:t>EP/AIP Technical Student - 1998</a:t>
            </a:r>
          </a:p>
        </p:txBody>
      </p:sp>
      <p:sp>
        <p:nvSpPr>
          <p:cNvPr id="3" name="Content Placeholder 2"/>
          <p:cNvSpPr>
            <a:spLocks noGrp="1"/>
          </p:cNvSpPr>
          <p:nvPr>
            <p:ph idx="1"/>
          </p:nvPr>
        </p:nvSpPr>
        <p:spPr>
          <a:xfrm>
            <a:off x="376785" y="1325606"/>
            <a:ext cx="8432864" cy="4667421"/>
          </a:xfrm>
        </p:spPr>
        <p:txBody>
          <a:bodyPr/>
          <a:lstStyle/>
          <a:p>
            <a:r>
              <a:rPr lang="en-US" sz="2400" b="1" dirty="0"/>
              <a:t>ALICE Off-line Project</a:t>
            </a:r>
          </a:p>
          <a:p>
            <a:pPr lvl="1"/>
            <a:r>
              <a:rPr lang="en-US" sz="2100" dirty="0" err="1">
                <a:solidFill>
                  <a:srgbClr val="00B050"/>
                </a:solidFill>
              </a:rPr>
              <a:t>AliRoot</a:t>
            </a:r>
            <a:r>
              <a:rPr lang="en-US" sz="2100" dirty="0">
                <a:solidFill>
                  <a:srgbClr val="00B050"/>
                </a:solidFill>
              </a:rPr>
              <a:t> framework for simulation, reconstruction and analysis.</a:t>
            </a:r>
          </a:p>
          <a:p>
            <a:pPr lvl="1"/>
            <a:r>
              <a:rPr lang="en-US" sz="2100" dirty="0">
                <a:solidFill>
                  <a:srgbClr val="00B050"/>
                </a:solidFill>
              </a:rPr>
              <a:t>Develop application for visualization of the experiment</a:t>
            </a:r>
          </a:p>
          <a:p>
            <a:endParaRPr lang="en-US" dirty="0"/>
          </a:p>
        </p:txBody>
      </p:sp>
      <p:sp>
        <p:nvSpPr>
          <p:cNvPr id="4" name="Date Placeholder 3"/>
          <p:cNvSpPr>
            <a:spLocks noGrp="1"/>
          </p:cNvSpPr>
          <p:nvPr>
            <p:ph type="dt" sz="half" idx="2"/>
          </p:nvPr>
        </p:nvSpPr>
        <p:spPr/>
        <p:txBody>
          <a:bodyPr/>
          <a:lstStyle/>
          <a:p>
            <a:r>
              <a:rPr lang="en-US" smtClean="0"/>
              <a:t>April 2015</a:t>
            </a:r>
            <a:endParaRPr lang="en-US" dirty="0"/>
          </a:p>
        </p:txBody>
      </p:sp>
      <p:sp>
        <p:nvSpPr>
          <p:cNvPr id="5" name="Footer Placeholder 4"/>
          <p:cNvSpPr>
            <a:spLocks noGrp="1"/>
          </p:cNvSpPr>
          <p:nvPr>
            <p:ph type="ftr" sz="quarter" idx="3"/>
          </p:nvPr>
        </p:nvSpPr>
        <p:spPr/>
        <p:txBody>
          <a:bodyPr/>
          <a:lstStyle/>
          <a:p>
            <a:r>
              <a:rPr lang="en-US"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pic>
        <p:nvPicPr>
          <p:cNvPr id="7" name="Picture 3" descr="D:\talks\alice\alice_layout.gif"/>
          <p:cNvPicPr>
            <a:picLocks noChangeAspect="1" noChangeArrowheads="1"/>
          </p:cNvPicPr>
          <p:nvPr/>
        </p:nvPicPr>
        <p:blipFill>
          <a:blip r:embed="rId3"/>
          <a:srcRect/>
          <a:stretch>
            <a:fillRect/>
          </a:stretch>
        </p:blipFill>
        <p:spPr bwMode="auto">
          <a:xfrm>
            <a:off x="163040" y="2622480"/>
            <a:ext cx="4724400" cy="3261131"/>
          </a:xfrm>
          <a:prstGeom prst="rect">
            <a:avLst/>
          </a:prstGeom>
          <a:noFill/>
        </p:spPr>
      </p:pic>
      <p:pic>
        <p:nvPicPr>
          <p:cNvPr id="8" name="Picture 7" descr="geometryAlice.png"/>
          <p:cNvPicPr>
            <a:picLocks noChangeAspect="1"/>
          </p:cNvPicPr>
          <p:nvPr/>
        </p:nvPicPr>
        <p:blipFill>
          <a:blip r:embed="rId4"/>
          <a:stretch>
            <a:fillRect/>
          </a:stretch>
        </p:blipFill>
        <p:spPr>
          <a:xfrm>
            <a:off x="5031442" y="2557188"/>
            <a:ext cx="3961263" cy="3402623"/>
          </a:xfrm>
          <a:prstGeom prst="rect">
            <a:avLst/>
          </a:prstGeom>
        </p:spPr>
      </p:pic>
    </p:spTree>
    <p:extLst>
      <p:ext uri="{BB962C8B-B14F-4D97-AF65-F5344CB8AC3E}">
        <p14:creationId xmlns:p14="http://schemas.microsoft.com/office/powerpoint/2010/main" val="673236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b="1" dirty="0"/>
              <a:t>IT/IS – Videoconferencing - 1999</a:t>
            </a:r>
          </a:p>
        </p:txBody>
      </p:sp>
      <p:sp>
        <p:nvSpPr>
          <p:cNvPr id="3" name="Content Placeholder 2"/>
          <p:cNvSpPr>
            <a:spLocks noGrp="1"/>
          </p:cNvSpPr>
          <p:nvPr>
            <p:ph idx="1"/>
          </p:nvPr>
        </p:nvSpPr>
        <p:spPr>
          <a:xfrm>
            <a:off x="139550" y="1325606"/>
            <a:ext cx="8875366" cy="4667421"/>
          </a:xfrm>
        </p:spPr>
        <p:txBody>
          <a:bodyPr>
            <a:normAutofit/>
          </a:bodyPr>
          <a:lstStyle/>
          <a:p>
            <a:r>
              <a:rPr lang="en-US" sz="2400" b="1" dirty="0"/>
              <a:t>Maintenance of the videoconferencing HW in the rooms</a:t>
            </a:r>
          </a:p>
          <a:p>
            <a:r>
              <a:rPr lang="en-US" sz="2400" b="1" dirty="0"/>
              <a:t>User support in rooms (different hardware &amp; software</a:t>
            </a:r>
            <a:r>
              <a:rPr lang="en-US" sz="2400" b="1" dirty="0" smtClean="0"/>
              <a:t>)</a:t>
            </a:r>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r>
              <a:rPr lang="en-US" sz="2400" b="1" dirty="0">
                <a:solidFill>
                  <a:srgbClr val="FF3300"/>
                </a:solidFill>
              </a:rPr>
              <a:t>Documentation, automation, configuration, hardware evaluation, discussions with users and </a:t>
            </a:r>
            <a:r>
              <a:rPr lang="en-US" sz="2400" b="1" dirty="0" smtClean="0">
                <a:solidFill>
                  <a:srgbClr val="FF3300"/>
                </a:solidFill>
              </a:rPr>
              <a:t>experiments</a:t>
            </a:r>
            <a:endParaRPr lang="en-US" sz="2400" b="1" dirty="0"/>
          </a:p>
          <a:p>
            <a:endParaRPr lang="en-US" dirty="0"/>
          </a:p>
        </p:txBody>
      </p:sp>
      <p:sp>
        <p:nvSpPr>
          <p:cNvPr id="4" name="Date Placeholder 3"/>
          <p:cNvSpPr>
            <a:spLocks noGrp="1"/>
          </p:cNvSpPr>
          <p:nvPr>
            <p:ph type="dt" sz="half" idx="2"/>
          </p:nvPr>
        </p:nvSpPr>
        <p:spPr/>
        <p:txBody>
          <a:bodyPr/>
          <a:lstStyle/>
          <a:p>
            <a:r>
              <a:rPr lang="en-US" smtClean="0"/>
              <a:t>April 2015</a:t>
            </a:r>
            <a:endParaRPr lang="en-US" dirty="0"/>
          </a:p>
        </p:txBody>
      </p:sp>
      <p:sp>
        <p:nvSpPr>
          <p:cNvPr id="5" name="Footer Placeholder 4"/>
          <p:cNvSpPr>
            <a:spLocks noGrp="1"/>
          </p:cNvSpPr>
          <p:nvPr>
            <p:ph type="ftr" sz="quarter" idx="3"/>
          </p:nvPr>
        </p:nvSpPr>
        <p:spPr/>
        <p:txBody>
          <a:bodyPr/>
          <a:lstStyle/>
          <a:p>
            <a:r>
              <a:rPr lang="en-US"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grpSp>
        <p:nvGrpSpPr>
          <p:cNvPr id="7" name="Group 6"/>
          <p:cNvGrpSpPr/>
          <p:nvPr/>
        </p:nvGrpSpPr>
        <p:grpSpPr>
          <a:xfrm>
            <a:off x="312330" y="2438400"/>
            <a:ext cx="8492290" cy="2200275"/>
            <a:chOff x="228600" y="2438400"/>
            <a:chExt cx="8492290" cy="2200275"/>
          </a:xfrm>
        </p:grpSpPr>
        <p:pic>
          <p:nvPicPr>
            <p:cNvPr id="8" name="Picture 7" descr="3COM_ISDN.jpg"/>
            <p:cNvPicPr>
              <a:picLocks noChangeAspect="1"/>
            </p:cNvPicPr>
            <p:nvPr/>
          </p:nvPicPr>
          <p:blipFill>
            <a:blip r:embed="rId2"/>
            <a:stretch>
              <a:fillRect/>
            </a:stretch>
          </p:blipFill>
          <p:spPr>
            <a:xfrm>
              <a:off x="5257800" y="3733800"/>
              <a:ext cx="1336842" cy="609600"/>
            </a:xfrm>
            <a:prstGeom prst="rect">
              <a:avLst/>
            </a:prstGeom>
          </p:spPr>
        </p:pic>
        <p:pic>
          <p:nvPicPr>
            <p:cNvPr id="9" name="Picture 8" descr="codian-mcu-4200.jpg"/>
            <p:cNvPicPr>
              <a:picLocks noChangeAspect="1"/>
            </p:cNvPicPr>
            <p:nvPr/>
          </p:nvPicPr>
          <p:blipFill>
            <a:blip r:embed="rId3" cstate="print"/>
            <a:stretch>
              <a:fillRect/>
            </a:stretch>
          </p:blipFill>
          <p:spPr>
            <a:xfrm>
              <a:off x="7239000" y="2590800"/>
              <a:ext cx="1481890" cy="662492"/>
            </a:xfrm>
            <a:prstGeom prst="rect">
              <a:avLst/>
            </a:prstGeom>
          </p:spPr>
        </p:pic>
        <p:pic>
          <p:nvPicPr>
            <p:cNvPr id="10" name="Picture 9" descr="aethra_Vega_Star.jpg"/>
            <p:cNvPicPr>
              <a:picLocks noChangeAspect="1"/>
            </p:cNvPicPr>
            <p:nvPr/>
          </p:nvPicPr>
          <p:blipFill>
            <a:blip r:embed="rId4"/>
            <a:stretch>
              <a:fillRect/>
            </a:stretch>
          </p:blipFill>
          <p:spPr>
            <a:xfrm>
              <a:off x="3581400" y="3505200"/>
              <a:ext cx="1524000" cy="1097280"/>
            </a:xfrm>
            <a:prstGeom prst="rect">
              <a:avLst/>
            </a:prstGeom>
          </p:spPr>
        </p:pic>
        <p:pic>
          <p:nvPicPr>
            <p:cNvPr id="11" name="Picture 10" descr="netmeeting_s.JPG"/>
            <p:cNvPicPr>
              <a:picLocks noChangeAspect="1"/>
            </p:cNvPicPr>
            <p:nvPr/>
          </p:nvPicPr>
          <p:blipFill>
            <a:blip r:embed="rId5"/>
            <a:stretch>
              <a:fillRect/>
            </a:stretch>
          </p:blipFill>
          <p:spPr>
            <a:xfrm>
              <a:off x="6629400" y="2590800"/>
              <a:ext cx="560676" cy="1066800"/>
            </a:xfrm>
            <a:prstGeom prst="rect">
              <a:avLst/>
            </a:prstGeom>
          </p:spPr>
        </p:pic>
        <p:pic>
          <p:nvPicPr>
            <p:cNvPr id="12" name="Picture 11" descr="CERN-40-4-C01_s.JPG"/>
            <p:cNvPicPr>
              <a:picLocks noChangeAspect="1"/>
            </p:cNvPicPr>
            <p:nvPr/>
          </p:nvPicPr>
          <p:blipFill>
            <a:blip r:embed="rId6"/>
            <a:stretch>
              <a:fillRect/>
            </a:stretch>
          </p:blipFill>
          <p:spPr>
            <a:xfrm>
              <a:off x="228600" y="2461140"/>
              <a:ext cx="3048000" cy="2034660"/>
            </a:xfrm>
            <a:prstGeom prst="rect">
              <a:avLst/>
            </a:prstGeom>
          </p:spPr>
        </p:pic>
        <p:pic>
          <p:nvPicPr>
            <p:cNvPr id="13" name="Picture 12" descr="viewstation_SP_s.PNG"/>
            <p:cNvPicPr>
              <a:picLocks noChangeAspect="1"/>
            </p:cNvPicPr>
            <p:nvPr/>
          </p:nvPicPr>
          <p:blipFill>
            <a:blip r:embed="rId7"/>
            <a:stretch>
              <a:fillRect/>
            </a:stretch>
          </p:blipFill>
          <p:spPr>
            <a:xfrm>
              <a:off x="3471862" y="2438400"/>
              <a:ext cx="1785938" cy="1023100"/>
            </a:xfrm>
            <a:prstGeom prst="rect">
              <a:avLst/>
            </a:prstGeom>
          </p:spPr>
        </p:pic>
        <p:pic>
          <p:nvPicPr>
            <p:cNvPr id="14" name="Picture 13" descr="vic_s.PNG"/>
            <p:cNvPicPr>
              <a:picLocks noChangeAspect="1"/>
            </p:cNvPicPr>
            <p:nvPr/>
          </p:nvPicPr>
          <p:blipFill>
            <a:blip r:embed="rId8"/>
            <a:stretch>
              <a:fillRect/>
            </a:stretch>
          </p:blipFill>
          <p:spPr>
            <a:xfrm>
              <a:off x="7315200" y="3429000"/>
              <a:ext cx="1228725" cy="1209675"/>
            </a:xfrm>
            <a:prstGeom prst="rect">
              <a:avLst/>
            </a:prstGeom>
          </p:spPr>
        </p:pic>
        <p:pic>
          <p:nvPicPr>
            <p:cNvPr id="15" name="Picture 14" descr="viavideo_s.JPG"/>
            <p:cNvPicPr>
              <a:picLocks noChangeAspect="1"/>
            </p:cNvPicPr>
            <p:nvPr/>
          </p:nvPicPr>
          <p:blipFill>
            <a:blip r:embed="rId9"/>
            <a:stretch>
              <a:fillRect/>
            </a:stretch>
          </p:blipFill>
          <p:spPr>
            <a:xfrm>
              <a:off x="5334000" y="2438400"/>
              <a:ext cx="1210235" cy="1028700"/>
            </a:xfrm>
            <a:prstGeom prst="rect">
              <a:avLst/>
            </a:prstGeom>
          </p:spPr>
        </p:pic>
      </p:grpSp>
    </p:spTree>
    <p:extLst>
      <p:ext uri="{BB962C8B-B14F-4D97-AF65-F5344CB8AC3E}">
        <p14:creationId xmlns:p14="http://schemas.microsoft.com/office/powerpoint/2010/main" val="408776352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b="1" dirty="0"/>
              <a:t>IT/IS - Videoconferencing</a:t>
            </a:r>
          </a:p>
        </p:txBody>
      </p:sp>
      <p:sp>
        <p:nvSpPr>
          <p:cNvPr id="3" name="Content Placeholder 2"/>
          <p:cNvSpPr>
            <a:spLocks noGrp="1"/>
          </p:cNvSpPr>
          <p:nvPr>
            <p:ph idx="1"/>
          </p:nvPr>
        </p:nvSpPr>
        <p:spPr>
          <a:xfrm>
            <a:off x="109430" y="1325606"/>
            <a:ext cx="8956822" cy="4667421"/>
          </a:xfrm>
        </p:spPr>
        <p:txBody>
          <a:bodyPr>
            <a:normAutofit fontScale="92500"/>
          </a:bodyPr>
          <a:lstStyle/>
          <a:p>
            <a:r>
              <a:rPr lang="en-US" sz="2600" b="1" dirty="0"/>
              <a:t>Virtual Room Videoconferencing System (VRVS)</a:t>
            </a:r>
          </a:p>
          <a:p>
            <a:pPr marL="682625" lvl="1" indent="-225425"/>
            <a:r>
              <a:rPr lang="en-US" sz="2100" dirty="0">
                <a:solidFill>
                  <a:srgbClr val="00B050"/>
                </a:solidFill>
              </a:rPr>
              <a:t>Developer, user support, </a:t>
            </a:r>
            <a:r>
              <a:rPr lang="en-US" sz="2100" dirty="0" smtClean="0">
                <a:solidFill>
                  <a:srgbClr val="00B050"/>
                </a:solidFill>
              </a:rPr>
              <a:t>service manager</a:t>
            </a:r>
          </a:p>
          <a:p>
            <a:pPr marL="682625" lvl="1" indent="-225425"/>
            <a:endParaRPr lang="en-US" sz="2100" dirty="0">
              <a:solidFill>
                <a:srgbClr val="00B050"/>
              </a:solidFill>
            </a:endParaRPr>
          </a:p>
          <a:p>
            <a:pPr marL="682625" lvl="1" indent="-225425"/>
            <a:endParaRPr lang="en-US" sz="2100" dirty="0" smtClean="0">
              <a:solidFill>
                <a:srgbClr val="00B050"/>
              </a:solidFill>
            </a:endParaRPr>
          </a:p>
          <a:p>
            <a:pPr marL="682625" lvl="1" indent="-225425"/>
            <a:endParaRPr lang="en-US" sz="2100" dirty="0">
              <a:solidFill>
                <a:srgbClr val="00B050"/>
              </a:solidFill>
            </a:endParaRPr>
          </a:p>
          <a:p>
            <a:pPr marL="682625" lvl="1" indent="-225425"/>
            <a:endParaRPr lang="en-US" sz="2100" dirty="0" smtClean="0">
              <a:solidFill>
                <a:srgbClr val="00B050"/>
              </a:solidFill>
            </a:endParaRPr>
          </a:p>
          <a:p>
            <a:pPr marL="682625" lvl="1" indent="-225425"/>
            <a:endParaRPr lang="en-US" sz="2100" dirty="0">
              <a:solidFill>
                <a:srgbClr val="00B050"/>
              </a:solidFill>
            </a:endParaRPr>
          </a:p>
          <a:p>
            <a:pPr marL="682625" lvl="1" indent="-225425"/>
            <a:endParaRPr lang="en-US" sz="2100" dirty="0" smtClean="0">
              <a:solidFill>
                <a:srgbClr val="00B050"/>
              </a:solidFill>
            </a:endParaRPr>
          </a:p>
          <a:p>
            <a:pPr marL="682625" lvl="1" indent="-225425"/>
            <a:endParaRPr lang="en-US" sz="2100" dirty="0">
              <a:solidFill>
                <a:srgbClr val="00B050"/>
              </a:solidFill>
            </a:endParaRPr>
          </a:p>
          <a:p>
            <a:pPr marL="682625" lvl="1" indent="-225425"/>
            <a:endParaRPr lang="en-US" sz="2100" dirty="0" smtClean="0">
              <a:solidFill>
                <a:srgbClr val="00B050"/>
              </a:solidFill>
            </a:endParaRPr>
          </a:p>
          <a:p>
            <a:pPr marL="682625" lvl="1" indent="-225425"/>
            <a:endParaRPr lang="en-US" sz="2100" dirty="0" smtClean="0">
              <a:solidFill>
                <a:srgbClr val="00B050"/>
              </a:solidFill>
            </a:endParaRPr>
          </a:p>
          <a:p>
            <a:pPr marL="682625" lvl="1" indent="-225425"/>
            <a:endParaRPr lang="en-US" sz="2100" dirty="0">
              <a:solidFill>
                <a:srgbClr val="00B050"/>
              </a:solidFill>
            </a:endParaRPr>
          </a:p>
          <a:p>
            <a:pPr marL="682625" lvl="1" indent="-225425"/>
            <a:r>
              <a:rPr lang="en-US" sz="2300" dirty="0">
                <a:solidFill>
                  <a:srgbClr val="00B050"/>
                </a:solidFill>
              </a:rPr>
              <a:t>Deploy &amp; maintain the network of reflectors (traffic distribution</a:t>
            </a:r>
            <a:r>
              <a:rPr lang="en-US" sz="2300" dirty="0" smtClean="0">
                <a:solidFill>
                  <a:srgbClr val="00B050"/>
                </a:solidFill>
              </a:rPr>
              <a:t>)</a:t>
            </a:r>
            <a:endParaRPr lang="en-US" sz="2300" dirty="0">
              <a:solidFill>
                <a:srgbClr val="00B050"/>
              </a:solidFill>
            </a:endParaRPr>
          </a:p>
          <a:p>
            <a:endParaRPr lang="en-US" dirty="0"/>
          </a:p>
        </p:txBody>
      </p:sp>
      <p:sp>
        <p:nvSpPr>
          <p:cNvPr id="4" name="Date Placeholder 3"/>
          <p:cNvSpPr>
            <a:spLocks noGrp="1"/>
          </p:cNvSpPr>
          <p:nvPr>
            <p:ph type="dt" sz="half" idx="2"/>
          </p:nvPr>
        </p:nvSpPr>
        <p:spPr/>
        <p:txBody>
          <a:bodyPr/>
          <a:lstStyle/>
          <a:p>
            <a:r>
              <a:rPr lang="en-US" smtClean="0"/>
              <a:t>April 2015</a:t>
            </a:r>
            <a:endParaRPr lang="en-US" dirty="0"/>
          </a:p>
        </p:txBody>
      </p:sp>
      <p:sp>
        <p:nvSpPr>
          <p:cNvPr id="5" name="Footer Placeholder 4"/>
          <p:cNvSpPr>
            <a:spLocks noGrp="1"/>
          </p:cNvSpPr>
          <p:nvPr>
            <p:ph type="ftr" sz="quarter" idx="3"/>
          </p:nvPr>
        </p:nvSpPr>
        <p:spPr/>
        <p:txBody>
          <a:bodyPr/>
          <a:lstStyle/>
          <a:p>
            <a:r>
              <a:rPr lang="en-US"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pic>
        <p:nvPicPr>
          <p:cNvPr id="7" name="Picture 6" descr="vrvs_cafe_room.jpg"/>
          <p:cNvPicPr>
            <a:picLocks noChangeAspect="1"/>
          </p:cNvPicPr>
          <p:nvPr/>
        </p:nvPicPr>
        <p:blipFill>
          <a:blip r:embed="rId2"/>
          <a:stretch>
            <a:fillRect/>
          </a:stretch>
        </p:blipFill>
        <p:spPr>
          <a:xfrm>
            <a:off x="109430" y="2205639"/>
            <a:ext cx="4468089" cy="3220106"/>
          </a:xfrm>
          <a:prstGeom prst="rect">
            <a:avLst/>
          </a:prstGeom>
        </p:spPr>
      </p:pic>
      <p:pic>
        <p:nvPicPr>
          <p:cNvPr id="8" name="Picture 7" descr="vrvs_topology.jpg"/>
          <p:cNvPicPr>
            <a:picLocks noChangeAspect="1"/>
          </p:cNvPicPr>
          <p:nvPr/>
        </p:nvPicPr>
        <p:blipFill>
          <a:blip r:embed="rId3"/>
          <a:stretch>
            <a:fillRect/>
          </a:stretch>
        </p:blipFill>
        <p:spPr>
          <a:xfrm>
            <a:off x="3901260" y="2357938"/>
            <a:ext cx="5164992" cy="2778410"/>
          </a:xfrm>
          <a:prstGeom prst="rect">
            <a:avLst/>
          </a:prstGeom>
        </p:spPr>
      </p:pic>
    </p:spTree>
    <p:extLst>
      <p:ext uri="{BB962C8B-B14F-4D97-AF65-F5344CB8AC3E}">
        <p14:creationId xmlns:p14="http://schemas.microsoft.com/office/powerpoint/2010/main" val="219245509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7"/>
            <a:ext cx="8226854" cy="673701"/>
          </a:xfrm>
        </p:spPr>
        <p:txBody>
          <a:bodyPr>
            <a:normAutofit/>
          </a:bodyPr>
          <a:lstStyle/>
          <a:p>
            <a:pPr algn="r"/>
            <a:r>
              <a:rPr lang="en-US" sz="3600" b="1" dirty="0"/>
              <a:t>IT/IS - Videoconferencing</a:t>
            </a:r>
            <a:endParaRPr lang="en-US" sz="3600" dirty="0"/>
          </a:p>
        </p:txBody>
      </p:sp>
      <p:sp>
        <p:nvSpPr>
          <p:cNvPr id="3" name="Content Placeholder 2"/>
          <p:cNvSpPr>
            <a:spLocks noGrp="1"/>
          </p:cNvSpPr>
          <p:nvPr>
            <p:ph idx="1"/>
          </p:nvPr>
        </p:nvSpPr>
        <p:spPr>
          <a:xfrm>
            <a:off x="181415" y="697541"/>
            <a:ext cx="8721861" cy="5303863"/>
          </a:xfrm>
        </p:spPr>
        <p:txBody>
          <a:bodyPr>
            <a:normAutofit/>
          </a:bodyPr>
          <a:lstStyle/>
          <a:p>
            <a:r>
              <a:rPr lang="en-US" sz="2400" b="1" dirty="0"/>
              <a:t>Providing real time global collaboration to educational &amp; research </a:t>
            </a:r>
            <a:r>
              <a:rPr lang="en-US" sz="2400" b="1" dirty="0" smtClean="0"/>
              <a:t>communities</a:t>
            </a:r>
            <a:endParaRPr lang="en-US" sz="2400" b="1" dirty="0"/>
          </a:p>
        </p:txBody>
      </p:sp>
      <p:sp>
        <p:nvSpPr>
          <p:cNvPr id="4" name="Date Placeholder 3"/>
          <p:cNvSpPr>
            <a:spLocks noGrp="1"/>
          </p:cNvSpPr>
          <p:nvPr>
            <p:ph type="dt" sz="half" idx="2"/>
          </p:nvPr>
        </p:nvSpPr>
        <p:spPr/>
        <p:txBody>
          <a:bodyPr/>
          <a:lstStyle/>
          <a:p>
            <a:r>
              <a:rPr lang="en-US" smtClean="0"/>
              <a:t>April 2015</a:t>
            </a:r>
            <a:endParaRPr lang="en-US" dirty="0"/>
          </a:p>
        </p:txBody>
      </p:sp>
      <p:sp>
        <p:nvSpPr>
          <p:cNvPr id="5" name="Footer Placeholder 4"/>
          <p:cNvSpPr>
            <a:spLocks noGrp="1"/>
          </p:cNvSpPr>
          <p:nvPr>
            <p:ph type="ftr" sz="quarter" idx="3"/>
          </p:nvPr>
        </p:nvSpPr>
        <p:spPr/>
        <p:txBody>
          <a:bodyPr/>
          <a:lstStyle/>
          <a:p>
            <a:r>
              <a:rPr lang="en-US"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pic>
        <p:nvPicPr>
          <p:cNvPr id="7" name="Picture 6" descr="vrvs1.jpg"/>
          <p:cNvPicPr>
            <a:picLocks noChangeAspect="1"/>
          </p:cNvPicPr>
          <p:nvPr/>
        </p:nvPicPr>
        <p:blipFill>
          <a:blip r:embed="rId3"/>
          <a:stretch>
            <a:fillRect/>
          </a:stretch>
        </p:blipFill>
        <p:spPr>
          <a:xfrm>
            <a:off x="1265745" y="1507328"/>
            <a:ext cx="6553201" cy="4647077"/>
          </a:xfrm>
          <a:prstGeom prst="rect">
            <a:avLst/>
          </a:prstGeom>
        </p:spPr>
      </p:pic>
    </p:spTree>
    <p:extLst>
      <p:ext uri="{BB962C8B-B14F-4D97-AF65-F5344CB8AC3E}">
        <p14:creationId xmlns:p14="http://schemas.microsoft.com/office/powerpoint/2010/main" val="301561564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721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b="1" dirty="0"/>
              <a:t>EGEE - IT/GM - Testing - 2004</a:t>
            </a:r>
          </a:p>
        </p:txBody>
      </p:sp>
      <p:sp>
        <p:nvSpPr>
          <p:cNvPr id="3" name="Content Placeholder 2"/>
          <p:cNvSpPr>
            <a:spLocks noGrp="1"/>
          </p:cNvSpPr>
          <p:nvPr>
            <p:ph idx="1"/>
          </p:nvPr>
        </p:nvSpPr>
        <p:spPr/>
        <p:txBody>
          <a:bodyPr>
            <a:normAutofit fontScale="77500" lnSpcReduction="20000"/>
          </a:bodyPr>
          <a:lstStyle/>
          <a:p>
            <a:r>
              <a:rPr lang="en-US" sz="3100" b="1" dirty="0"/>
              <a:t>Testing components of the </a:t>
            </a:r>
            <a:r>
              <a:rPr lang="en-US" sz="3100" b="1" dirty="0" err="1"/>
              <a:t>gLite</a:t>
            </a:r>
            <a:r>
              <a:rPr lang="en-US" sz="3100" b="1" dirty="0"/>
              <a:t> middleware</a:t>
            </a:r>
          </a:p>
          <a:p>
            <a:pPr lvl="1"/>
            <a:r>
              <a:rPr lang="en-US" sz="2700" dirty="0">
                <a:solidFill>
                  <a:srgbClr val="00B050"/>
                </a:solidFill>
              </a:rPr>
              <a:t>IO Server and Fireman Catalogs (MySQL &amp; Oracle)</a:t>
            </a:r>
          </a:p>
          <a:p>
            <a:endParaRPr lang="en-US" dirty="0"/>
          </a:p>
          <a:p>
            <a:r>
              <a:rPr lang="en-US" sz="3100" b="1" dirty="0"/>
              <a:t>Test the installation, configuration, functionality, stress testing, regression tests</a:t>
            </a:r>
          </a:p>
          <a:p>
            <a:pPr lvl="1"/>
            <a:r>
              <a:rPr lang="en-US" sz="2700" dirty="0">
                <a:solidFill>
                  <a:srgbClr val="00B050"/>
                </a:solidFill>
              </a:rPr>
              <a:t>While reporting results on each release</a:t>
            </a:r>
          </a:p>
          <a:p>
            <a:endParaRPr lang="en-US" dirty="0"/>
          </a:p>
          <a:p>
            <a:r>
              <a:rPr lang="en-US" sz="3100" b="1" dirty="0"/>
              <a:t>In collaboration with the ARDA (A </a:t>
            </a:r>
            <a:r>
              <a:rPr lang="en-US" sz="3100" b="1" dirty="0" err="1"/>
              <a:t>Realisation</a:t>
            </a:r>
            <a:r>
              <a:rPr lang="en-US" sz="3100" b="1" dirty="0"/>
              <a:t> of Distributed Analysis for LHC) </a:t>
            </a:r>
            <a:r>
              <a:rPr lang="en-US" sz="3100" b="1" dirty="0" smtClean="0"/>
              <a:t>team</a:t>
            </a:r>
            <a:endParaRPr lang="en-US" dirty="0"/>
          </a:p>
          <a:p>
            <a:endParaRPr lang="en-US" dirty="0"/>
          </a:p>
          <a:p>
            <a:pPr>
              <a:buFont typeface="Arial" pitchFamily="34" charset="0"/>
              <a:buChar char="•"/>
            </a:pPr>
            <a:r>
              <a:rPr lang="en-US" sz="3100" dirty="0">
                <a:solidFill>
                  <a:srgbClr val="FF0000"/>
                </a:solidFill>
              </a:rPr>
              <a:t>Improve the reliability of these components, finding bugs, reporting to the developers, building test </a:t>
            </a:r>
            <a:r>
              <a:rPr lang="en-US" sz="3100" dirty="0" smtClean="0">
                <a:solidFill>
                  <a:srgbClr val="FF0000"/>
                </a:solidFill>
              </a:rPr>
              <a:t>suites</a:t>
            </a:r>
            <a:endParaRPr lang="en-US" sz="3100" dirty="0">
              <a:solidFill>
                <a:srgbClr val="FF0000"/>
              </a:solidFill>
            </a:endParaRPr>
          </a:p>
        </p:txBody>
      </p:sp>
      <p:sp>
        <p:nvSpPr>
          <p:cNvPr id="4" name="Date Placeholder 3"/>
          <p:cNvSpPr>
            <a:spLocks noGrp="1"/>
          </p:cNvSpPr>
          <p:nvPr>
            <p:ph type="dt" sz="half" idx="2"/>
          </p:nvPr>
        </p:nvSpPr>
        <p:spPr/>
        <p:txBody>
          <a:bodyPr/>
          <a:lstStyle/>
          <a:p>
            <a:r>
              <a:rPr lang="en-US" smtClean="0"/>
              <a:t>April 2015</a:t>
            </a:r>
            <a:endParaRPr lang="en-US" dirty="0"/>
          </a:p>
        </p:txBody>
      </p:sp>
      <p:sp>
        <p:nvSpPr>
          <p:cNvPr id="5" name="Footer Placeholder 4"/>
          <p:cNvSpPr>
            <a:spLocks noGrp="1"/>
          </p:cNvSpPr>
          <p:nvPr>
            <p:ph type="ftr" sz="quarter" idx="3"/>
          </p:nvPr>
        </p:nvSpPr>
        <p:spPr/>
        <p:txBody>
          <a:bodyPr/>
          <a:lstStyle/>
          <a:p>
            <a:r>
              <a:rPr lang="en-US" smtClean="0"/>
              <a:t>My Jobs at CERN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235292619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196</TotalTime>
  <Words>840</Words>
  <Application>Microsoft Macintosh PowerPoint</Application>
  <PresentationFormat>On-screen Show (4:3)</PresentationFormat>
  <Paragraphs>142</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CERNCorporate4-3</vt:lpstr>
      <vt:lpstr>PowerPoint Presentation</vt:lpstr>
      <vt:lpstr>My Jobs at CERN</vt:lpstr>
      <vt:lpstr>University - 1993</vt:lpstr>
      <vt:lpstr>EP/AIP Technical Student - 1998</vt:lpstr>
      <vt:lpstr>IT/IS – Videoconferencing - 1999</vt:lpstr>
      <vt:lpstr>IT/IS - Videoconferencing</vt:lpstr>
      <vt:lpstr>IT/IS - Videoconferencing</vt:lpstr>
      <vt:lpstr>PowerPoint Presentation</vt:lpstr>
      <vt:lpstr>EGEE - IT/GM - Testing - 2004</vt:lpstr>
      <vt:lpstr>IT/GD – Operations – 2006</vt:lpstr>
      <vt:lpstr>IT/GT - Tools for Ops &amp; Monitoring - 2011</vt:lpstr>
      <vt:lpstr>IT/DB – Database Services - 2013</vt:lpstr>
      <vt:lpstr>PowerPoint Presentation</vt:lpstr>
      <vt:lpstr>India – CERN Collaboration in Computing</vt:lpstr>
      <vt:lpstr>India – CERN Collaborations</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David Collados</cp:lastModifiedBy>
  <cp:revision>27</cp:revision>
  <dcterms:created xsi:type="dcterms:W3CDTF">2012-11-30T11:04:26Z</dcterms:created>
  <dcterms:modified xsi:type="dcterms:W3CDTF">2015-04-21T06:41:05Z</dcterms:modified>
</cp:coreProperties>
</file>