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09" r:id="rId2"/>
    <p:sldId id="315" r:id="rId3"/>
    <p:sldId id="431" r:id="rId4"/>
    <p:sldId id="448" r:id="rId5"/>
    <p:sldId id="447" r:id="rId6"/>
    <p:sldId id="449" r:id="rId7"/>
    <p:sldId id="443" r:id="rId8"/>
    <p:sldId id="444" r:id="rId9"/>
    <p:sldId id="446" r:id="rId10"/>
    <p:sldId id="430" r:id="rId11"/>
  </p:sldIdLst>
  <p:sldSz cx="9144000" cy="6858000" type="screen4x3"/>
  <p:notesSz cx="7099300" cy="10234613"/>
  <p:defaultTextStyle>
    <a:defPPr>
      <a:defRPr lang="fr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7DAD21"/>
    <a:srgbClr val="990033"/>
    <a:srgbClr val="720E26"/>
    <a:srgbClr val="993300"/>
    <a:srgbClr val="800000"/>
    <a:srgbClr val="660033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65" autoAdjust="0"/>
    <p:restoredTop sz="98971" autoAdjust="0"/>
  </p:normalViewPr>
  <p:slideViewPr>
    <p:cSldViewPr>
      <p:cViewPr varScale="1">
        <p:scale>
          <a:sx n="116" d="100"/>
          <a:sy n="116" d="100"/>
        </p:scale>
        <p:origin x="-19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520" y="-78"/>
      </p:cViewPr>
      <p:guideLst>
        <p:guide orient="horz" pos="3224"/>
        <p:guide pos="2236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21F1B561-BB0D-4155-9E1C-5D0CC7127C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94658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8350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FF8D50C4-FEDA-4789-B79B-130AFCD9EF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48855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8D50C4-FEDA-4789-B79B-130AFCD9EF0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479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8D50C4-FEDA-4789-B79B-130AFCD9EF0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497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D50C4-FEDA-4789-B79B-130AFCD9EF0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43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D50C4-FEDA-4789-B79B-130AFCD9EF0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6773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8D50C4-FEDA-4789-B79B-130AFCD9EF0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507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380388" TargetMode="External"/><Relationship Id="rId2" Type="http://schemas.openxmlformats.org/officeDocument/2006/relationships/hyperlink" Target="mailto:yves.thurel@cern.ch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2763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kumimoji="0" lang="en-GB" sz="4600" b="1" kern="1200" cap="none" spc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0" lang="en-GB" noProof="0" dirty="0" smtClean="0"/>
              <a:t>Click to edit Master title style</a:t>
            </a:r>
            <a:endParaRPr kumimoji="0"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2000" cap="none" baseline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Slide Number Placeholder 3"/>
          <p:cNvSpPr txBox="1">
            <a:spLocks/>
          </p:cNvSpPr>
          <p:nvPr userDrawn="1"/>
        </p:nvSpPr>
        <p:spPr>
          <a:xfrm>
            <a:off x="8676456" y="6332140"/>
            <a:ext cx="36004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92080" y="6331384"/>
            <a:ext cx="32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GB" smtClean="0"/>
              <a:t>Insert &gt; Header &amp; Footer: Doc Ref/title/Author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661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 flipH="1">
            <a:off x="-508" y="0"/>
            <a:ext cx="8643966" cy="637200"/>
          </a:xfrm>
          <a:prstGeom prst="rect">
            <a:avLst/>
          </a:prstGeom>
          <a:gradFill flip="none" rotWithShape="1">
            <a:gsLst>
              <a:gs pos="23000">
                <a:schemeClr val="tx2">
                  <a:alpha val="40000"/>
                </a:schemeClr>
              </a:gs>
              <a:gs pos="0">
                <a:schemeClr val="bg1"/>
              </a:gs>
              <a:gs pos="43000">
                <a:schemeClr val="tx2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solidFill>
                <a:schemeClr val="bg1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79512" y="142852"/>
            <a:ext cx="6192688" cy="500066"/>
          </a:xfrm>
          <a:prstGeom prst="rect">
            <a:avLst/>
          </a:prstGeom>
          <a:noFill/>
          <a:effectLst>
            <a:outerShdw blurRad="50800" dist="38100" dir="8100000" algn="tr" rotWithShape="0">
              <a:schemeClr val="tx2">
                <a:lumMod val="20000"/>
                <a:lumOff val="80000"/>
                <a:alpha val="40000"/>
              </a:schemeClr>
            </a:outerShdw>
          </a:effectLst>
        </p:spPr>
        <p:txBody>
          <a:bodyPr/>
          <a:lstStyle>
            <a:lvl1pPr algn="l">
              <a:defRPr sz="2400" b="1" cap="none" spc="100" baseline="0">
                <a:solidFill>
                  <a:schemeClr val="accent3">
                    <a:lumMod val="20000"/>
                    <a:lumOff val="80000"/>
                  </a:schemeClr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763551"/>
            <a:ext cx="8637446" cy="562300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400"/>
              </a:spcBef>
              <a:buFont typeface="Arial" pitchFamily="34" charset="0"/>
              <a:buNone/>
              <a:defRPr sz="2600" cap="none" baseline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ahoma" pitchFamily="34" charset="0"/>
              </a:defRPr>
            </a:lvl1pPr>
            <a:lvl2pPr marL="360000" indent="-216000"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lang="en-US" sz="2400" b="1" kern="1200" baseline="0" noProof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2pPr>
            <a:lvl3pPr marL="360000" indent="0">
              <a:spcBef>
                <a:spcPts val="1000"/>
              </a:spcBef>
              <a:buFont typeface="Wingdings" pitchFamily="2" charset="2"/>
              <a:buNone/>
              <a:tabLst>
                <a:tab pos="91440" algn="l"/>
              </a:tabLst>
              <a:defRPr lang="en-US" sz="2400" b="1" kern="1200" baseline="0" noProof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3pPr>
            <a:lvl4pPr marL="360000" indent="0" algn="l">
              <a:spcBef>
                <a:spcPts val="600"/>
              </a:spcBef>
              <a:buFont typeface="Wingdings" panose="05000000000000000000" pitchFamily="2" charset="2"/>
              <a:buNone/>
              <a:defRPr lang="en-US" sz="2200" b="0" kern="1200" noProof="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4pPr>
            <a:lvl5pPr marL="576000" indent="-216000">
              <a:spcBef>
                <a:spcPts val="600"/>
              </a:spcBef>
              <a:buFont typeface="Wingdings" panose="05000000000000000000" pitchFamily="2" charset="2"/>
              <a:buChar char="§"/>
              <a:defRPr lang="en-US" sz="2200" b="0" kern="1200" noProof="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5pPr>
            <a:lvl6pPr marL="576000" indent="0">
              <a:spcBef>
                <a:spcPts val="400"/>
              </a:spcBef>
              <a:buFont typeface="Arial" pitchFamily="34" charset="0"/>
              <a:buNone/>
              <a:defRPr lang="en-US" sz="2000" b="0" kern="1200" baseline="0" noProof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n-ea"/>
                <a:cs typeface="Tahoma" pitchFamily="34" charset="0"/>
              </a:defRPr>
            </a:lvl6pPr>
            <a:lvl7pPr marL="792000" marR="0" indent="-2160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lang="en-US" sz="2000" b="0" kern="1200" noProof="0" dirty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</a:lstStyle>
          <a:p>
            <a:pPr lvl="0"/>
            <a:r>
              <a:rPr lang="en-US" noProof="0" dirty="0" smtClean="0"/>
              <a:t>1-Level</a:t>
            </a:r>
          </a:p>
          <a:p>
            <a:pPr lvl="1"/>
            <a:r>
              <a:rPr lang="en-US" noProof="0" dirty="0" smtClean="0"/>
              <a:t>2-Level</a:t>
            </a:r>
          </a:p>
          <a:p>
            <a:pPr lvl="2"/>
            <a:r>
              <a:rPr lang="en-US" noProof="0" dirty="0" smtClean="0"/>
              <a:t>3-Level</a:t>
            </a:r>
          </a:p>
          <a:p>
            <a:pPr lvl="3"/>
            <a:r>
              <a:rPr lang="en-US" noProof="0" dirty="0" smtClean="0"/>
              <a:t>4-Level</a:t>
            </a:r>
          </a:p>
          <a:p>
            <a:pPr lvl="4"/>
            <a:r>
              <a:rPr lang="en-US" noProof="0" dirty="0" smtClean="0"/>
              <a:t>5-Level</a:t>
            </a:r>
          </a:p>
          <a:p>
            <a:pPr lvl="5"/>
            <a:r>
              <a:rPr lang="en-US" noProof="0" dirty="0" smtClean="0"/>
              <a:t>6-Level</a:t>
            </a:r>
          </a:p>
          <a:p>
            <a:pPr lvl="6"/>
            <a:r>
              <a:rPr lang="en-US" noProof="0" dirty="0" smtClean="0"/>
              <a:t>7-Level</a:t>
            </a:r>
          </a:p>
          <a:p>
            <a:pPr lvl="5"/>
            <a:endParaRPr lang="en-US" noProof="0" dirty="0" smtClean="0"/>
          </a:p>
          <a:p>
            <a:pPr lvl="5"/>
            <a:endParaRPr lang="en-US" noProof="0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-508" y="620688"/>
            <a:ext cx="8856984" cy="0"/>
          </a:xfrm>
          <a:prstGeom prst="line">
            <a:avLst/>
          </a:prstGeom>
          <a:ln w="38100">
            <a:gradFill>
              <a:gsLst>
                <a:gs pos="0">
                  <a:schemeClr val="tx2">
                    <a:lumMod val="50000"/>
                  </a:schemeClr>
                </a:gs>
                <a:gs pos="86000">
                  <a:schemeClr val="tx2">
                    <a:alpha val="18000"/>
                  </a:schemeClr>
                </a:gs>
              </a:gsLst>
              <a:lin ang="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436096" y="177527"/>
            <a:ext cx="3240000" cy="3711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bg2">
                    <a:lumMod val="10000"/>
                  </a:schemeClr>
                </a:solidFill>
                <a:latin typeface="+mj-lt"/>
              </a:defRPr>
            </a:lvl1pPr>
          </a:lstStyle>
          <a:p>
            <a:r>
              <a:rPr lang="en-GB" smtClean="0"/>
              <a:t>Insert &gt; Header &amp; Footer: Doc Ref/title/Author</a:t>
            </a:r>
            <a:endParaRPr lang="en-US" dirty="0"/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8532440" y="188640"/>
            <a:ext cx="428534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7918391-D411-FE40-AAD7-861AE5233E0E}" type="slidenum">
              <a:rPr lang="en-US" sz="900" smtClean="0">
                <a:solidFill>
                  <a:schemeClr val="bg1">
                    <a:lumMod val="50000"/>
                  </a:schemeClr>
                </a:solidFill>
              </a:rPr>
              <a:pPr algn="r"/>
              <a:t>‹#›</a:t>
            </a:fld>
            <a:endParaRPr 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409518" y="467245"/>
            <a:ext cx="3468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Template Help Notes</a:t>
            </a:r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01622" y="950716"/>
            <a:ext cx="733911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None/>
            </a:pPr>
            <a:r>
              <a:rPr lang="en-US" sz="1200" b="1" u="sng" dirty="0" smtClean="0"/>
              <a:t>Using the template: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Insert a New Slide and </a:t>
            </a:r>
            <a:r>
              <a:rPr lang="en-US" sz="1200" dirty="0" err="1" smtClean="0"/>
              <a:t>Clic</a:t>
            </a:r>
            <a:r>
              <a:rPr lang="en-US" sz="1200" dirty="0" smtClean="0"/>
              <a:t> right on slide to choose correct type (chapter, standard…)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baseline="0" dirty="0" smtClean="0"/>
              <a:t>Comments to be sent to </a:t>
            </a:r>
            <a:r>
              <a:rPr lang="en-US" sz="1200" baseline="0" dirty="0" smtClean="0">
                <a:hlinkClick r:id="rId2"/>
              </a:rPr>
              <a:t>yves.thurel@cern.ch</a:t>
            </a:r>
            <a:endParaRPr lang="en-US" sz="1200" baseline="0" dirty="0" smtClean="0"/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aseline="0" dirty="0" smtClean="0"/>
              <a:t>This template can be found here:</a:t>
            </a:r>
            <a:br>
              <a:rPr lang="en-US" sz="1200" baseline="0" dirty="0" smtClean="0"/>
            </a:br>
            <a:r>
              <a:rPr lang="en-GB" sz="1200" dirty="0" smtClean="0">
                <a:hlinkClick r:id="rId3"/>
              </a:rPr>
              <a:t>https://edms.cern.ch/document/1380388</a:t>
            </a:r>
            <a:endParaRPr lang="en-GB" sz="120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None/>
              <a:tabLst/>
              <a:defRPr/>
            </a:pPr>
            <a:endParaRPr lang="en-US" sz="1200" baseline="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200" b="1" u="sng" baseline="0" dirty="0" smtClean="0"/>
              <a:t>Can you use this template, even not from the section </a:t>
            </a:r>
            <a:r>
              <a:rPr lang="en-US" sz="1200" b="1" u="sng" baseline="0" dirty="0" err="1" smtClean="0"/>
              <a:t>te-epc-lpc</a:t>
            </a:r>
            <a:r>
              <a:rPr lang="en-US" sz="1200" b="1" u="sng" baseline="0" dirty="0" smtClean="0"/>
              <a:t>?</a:t>
            </a: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Yes of course,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no problem on this point.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Simply remove the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te-epc-lpc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link in the View &gt; Slide Master &gt; Top slide and replace with your link.</a:t>
            </a:r>
            <a:r>
              <a:rPr lang="en-US" sz="1200" baseline="0" dirty="0" smtClean="0"/>
              <a:t/>
            </a:r>
            <a:br>
              <a:rPr lang="en-US" sz="1200" baseline="0" dirty="0" smtClean="0"/>
            </a:br>
            <a:endParaRPr lang="en-US" sz="1200" baseline="0" dirty="0" smtClean="0"/>
          </a:p>
          <a:p>
            <a:pPr marL="342900" indent="-342900">
              <a:buFont typeface="+mj-lt"/>
              <a:buAutoNum type="arabicPeriod"/>
            </a:pPr>
            <a:endParaRPr lang="en-US" sz="1200" baseline="0" dirty="0" smtClean="0"/>
          </a:p>
          <a:p>
            <a:pPr marL="342900" indent="-342900">
              <a:buFont typeface="+mj-lt"/>
              <a:buAutoNum type="arabicPeriod"/>
            </a:pPr>
            <a:endParaRPr lang="en-US" sz="1200" baseline="0" dirty="0" smtClean="0"/>
          </a:p>
          <a:p>
            <a:pPr marL="342900" indent="-342900">
              <a:buFont typeface="+mj-lt"/>
              <a:buAutoNum type="arabicPeriod"/>
            </a:pPr>
            <a:endParaRPr lang="en-GB" sz="12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1200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te-epc-lpc.web.cern.ch/te-epc-lpc/general.stm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2" descr="bande-02.eps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332001"/>
            <a:ext cx="6689587" cy="517377"/>
          </a:xfrm>
          <a:prstGeom prst="rect">
            <a:avLst/>
          </a:prstGeom>
        </p:spPr>
      </p:pic>
      <p:sp>
        <p:nvSpPr>
          <p:cNvPr id="6" name="Espace réservé pour une image  4"/>
          <p:cNvSpPr txBox="1">
            <a:spLocks/>
          </p:cNvSpPr>
          <p:nvPr userDrawn="1"/>
        </p:nvSpPr>
        <p:spPr>
          <a:xfrm>
            <a:off x="539552" y="6345324"/>
            <a:ext cx="648072" cy="336426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i="1" u="none" dirty="0" smtClean="0">
                <a:solidFill>
                  <a:schemeClr val="bg2">
                    <a:lumMod val="50000"/>
                  </a:schemeClr>
                </a:solidFill>
                <a:hlinkClick r:id="rId8"/>
              </a:rPr>
              <a:t>te-</a:t>
            </a:r>
            <a:r>
              <a:rPr lang="fr-FR" i="1" u="none" dirty="0" err="1" smtClean="0">
                <a:solidFill>
                  <a:schemeClr val="bg2">
                    <a:lumMod val="50000"/>
                  </a:schemeClr>
                </a:solidFill>
                <a:hlinkClick r:id="rId8"/>
              </a:rPr>
              <a:t>epc</a:t>
            </a:r>
            <a:r>
              <a:rPr lang="fr-FR" i="1" u="none" dirty="0" smtClean="0">
                <a:solidFill>
                  <a:schemeClr val="bg2">
                    <a:lumMod val="50000"/>
                  </a:schemeClr>
                </a:solidFill>
                <a:hlinkClick r:id="rId8"/>
              </a:rPr>
              <a:t>-</a:t>
            </a:r>
            <a:r>
              <a:rPr lang="fr-FR" i="1" u="none" dirty="0" err="1" smtClean="0">
                <a:solidFill>
                  <a:schemeClr val="bg2">
                    <a:lumMod val="50000"/>
                  </a:schemeClr>
                </a:solidFill>
                <a:hlinkClick r:id="rId8"/>
              </a:rPr>
              <a:t>lpc</a:t>
            </a:r>
            <a:endParaRPr lang="fr-FR" i="1" u="none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noProof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Insert &gt; Header &amp; Footer: Doc Ref/title/Author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1"/>
          <p:cNvSpPr txBox="1">
            <a:spLocks/>
          </p:cNvSpPr>
          <p:nvPr userDrawn="1"/>
        </p:nvSpPr>
        <p:spPr>
          <a:xfrm>
            <a:off x="575556" y="6520259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ADB69C-B5E4-0C4C-9CF9-AB6152EED927}" type="datetime1">
              <a:rPr lang="en-GB" i="1" smtClean="0">
                <a:solidFill>
                  <a:schemeClr val="bg1">
                    <a:lumMod val="50000"/>
                  </a:schemeClr>
                </a:solidFill>
              </a:rPr>
              <a:pPr/>
              <a:t>16/04/2015</a:t>
            </a:fld>
            <a:endParaRPr lang="en-GB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3" r:id="rId3"/>
    <p:sldLayoutId id="2147483656" r:id="rId4"/>
    <p:sldLayoutId id="2147483659" r:id="rId5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200" cap="all" baseline="0">
          <a:solidFill>
            <a:schemeClr val="tx1"/>
          </a:solidFill>
          <a:latin typeface="Arial Black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 b="1" kern="1200" cap="all" baseline="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800" b="1" kern="1200">
          <a:solidFill>
            <a:schemeClr val="tx1"/>
          </a:solidFill>
          <a:latin typeface="Verdana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875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77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424676" cy="1826363"/>
          </a:xfrm>
        </p:spPr>
        <p:txBody>
          <a:bodyPr/>
          <a:lstStyle/>
          <a:p>
            <a:r>
              <a:rPr lang="en-GB" sz="3200" dirty="0" err="1"/>
              <a:t>Qstrips</a:t>
            </a:r>
            <a:r>
              <a:rPr lang="en-GB" sz="3200" dirty="0"/>
              <a:t> Power Converters Specifications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8280660" cy="1066688"/>
          </a:xfrm>
        </p:spPr>
        <p:txBody>
          <a:bodyPr/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DE MALLAC Louis</a:t>
            </a:r>
          </a:p>
          <a:p>
            <a:endParaRPr lang="en-GB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LIU-PSB meeting</a:t>
            </a:r>
            <a:endParaRPr lang="en-GB" sz="24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7793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Baseline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2015716" y="6384723"/>
            <a:ext cx="6981262" cy="473277"/>
          </a:xfrm>
        </p:spPr>
        <p:txBody>
          <a:bodyPr/>
          <a:lstStyle/>
          <a:p>
            <a:r>
              <a:rPr lang="en-GB" sz="2000" dirty="0"/>
              <a:t>QCF : </a:t>
            </a:r>
            <a:r>
              <a:rPr lang="en-GB" sz="2000" dirty="0" smtClean="0"/>
              <a:t>32x L </a:t>
            </a:r>
            <a:r>
              <a:rPr lang="en-GB" sz="2000" dirty="0"/>
              <a:t>= </a:t>
            </a:r>
            <a:r>
              <a:rPr lang="en-GB" sz="2000" dirty="0" smtClean="0"/>
              <a:t>24uH	   QCD </a:t>
            </a:r>
            <a:r>
              <a:rPr lang="en-GB" sz="2000" dirty="0"/>
              <a:t>: </a:t>
            </a:r>
            <a:r>
              <a:rPr lang="en-GB" sz="2000" dirty="0" smtClean="0"/>
              <a:t>16x L </a:t>
            </a:r>
            <a:r>
              <a:rPr lang="en-GB" sz="2000" dirty="0"/>
              <a:t>=42uH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7827"/>
            <a:ext cx="9144000" cy="4965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69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Trim on QCD3 and QCD14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23528" y="763550"/>
            <a:ext cx="8637446" cy="601382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Fast correction functions during 5ms after injection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Coupled system with 3 converters on the same circuit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Fast </a:t>
            </a:r>
            <a:r>
              <a:rPr lang="en-GB" sz="2000" dirty="0" smtClean="0"/>
              <a:t>changes in the induced voltage on the main </a:t>
            </a:r>
            <a:r>
              <a:rPr lang="en-GB" sz="2000" dirty="0" err="1" smtClean="0"/>
              <a:t>Qstrip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>
                <a:solidFill>
                  <a:srgbClr val="FF0000"/>
                </a:solidFill>
              </a:rPr>
              <a:t>-&gt; </a:t>
            </a:r>
            <a:r>
              <a:rPr lang="en-GB" sz="2000" dirty="0" smtClean="0">
                <a:solidFill>
                  <a:srgbClr val="FF0000"/>
                </a:solidFill>
              </a:rPr>
              <a:t>Very difficult </a:t>
            </a:r>
            <a:r>
              <a:rPr lang="en-GB" sz="2000" dirty="0" smtClean="0">
                <a:solidFill>
                  <a:srgbClr val="FF0000"/>
                </a:solidFill>
              </a:rPr>
              <a:t>for the converter to reject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0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420888"/>
            <a:ext cx="3433870" cy="2290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16900"/>
            <a:ext cx="3438442" cy="230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104964"/>
            <a:ext cx="4584700" cy="306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440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solution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2015716" y="6384723"/>
            <a:ext cx="6981262" cy="473277"/>
          </a:xfrm>
        </p:spPr>
        <p:txBody>
          <a:bodyPr/>
          <a:lstStyle/>
          <a:p>
            <a:r>
              <a:rPr lang="en-GB" sz="2000" dirty="0"/>
              <a:t>QCF : </a:t>
            </a:r>
            <a:r>
              <a:rPr lang="en-GB" sz="2000" dirty="0" smtClean="0"/>
              <a:t>32x L </a:t>
            </a:r>
            <a:r>
              <a:rPr lang="en-GB" sz="2000" dirty="0"/>
              <a:t>= </a:t>
            </a:r>
            <a:r>
              <a:rPr lang="en-GB" sz="2000" dirty="0" smtClean="0"/>
              <a:t>24uH	   QCD </a:t>
            </a:r>
            <a:r>
              <a:rPr lang="en-GB" sz="2000" dirty="0"/>
              <a:t>: </a:t>
            </a:r>
            <a:r>
              <a:rPr lang="en-GB" sz="2000" dirty="0" smtClean="0"/>
              <a:t>16x L </a:t>
            </a:r>
            <a:r>
              <a:rPr lang="en-GB" sz="2000" dirty="0"/>
              <a:t>=42uH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7827"/>
            <a:ext cx="9144000" cy="4965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34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Proposed solution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23528" y="763550"/>
            <a:ext cx="8637446" cy="601382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Separate powering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Decoupled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Similar to the baseline for the operators </a:t>
            </a:r>
            <a:r>
              <a:rPr lang="en-GB" sz="2000" dirty="0" smtClean="0"/>
              <a:t>: functions merged in the software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Slightly better current matching after the fast ramp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Trim -&gt; 	I_QCD + 0A		100ppm + 100-500ppm (rejection)</a:t>
            </a:r>
            <a:br>
              <a:rPr lang="en-GB" sz="2000" dirty="0" smtClean="0"/>
            </a:br>
            <a:r>
              <a:rPr lang="en-GB" sz="2000" dirty="0" smtClean="0"/>
              <a:t>Separate -&gt;	I_QCD vs I_QCD3		100ppm </a:t>
            </a:r>
            <a:r>
              <a:rPr lang="en-GB" sz="2000" dirty="0"/>
              <a:t>+ </a:t>
            </a:r>
            <a:r>
              <a:rPr lang="en-GB" sz="2000" dirty="0" smtClean="0"/>
              <a:t>100ppm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01" y="3501008"/>
            <a:ext cx="4107187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739" y="3501008"/>
            <a:ext cx="4101725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628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solution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23528" y="763550"/>
            <a:ext cx="8637446" cy="6013821"/>
          </a:xfrm>
        </p:spPr>
        <p:txBody>
          <a:bodyPr/>
          <a:lstStyle/>
          <a:p>
            <a:r>
              <a:rPr lang="en-GB" sz="2400" dirty="0" smtClean="0"/>
              <a:t>Additional requirements: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Replacement of the QCD converters for function merging</a:t>
            </a:r>
            <a:br>
              <a:rPr lang="en-GB" sz="2000" dirty="0" smtClean="0"/>
            </a:br>
            <a:r>
              <a:rPr lang="en-GB" sz="2000" dirty="0" smtClean="0"/>
              <a:t>( same control based on FGC3)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The replacement of the QCF converters is recommended for</a:t>
            </a:r>
            <a:br>
              <a:rPr lang="en-GB" sz="2000" dirty="0" smtClean="0"/>
            </a:br>
            <a:r>
              <a:rPr lang="en-GB" sz="2000" dirty="0" smtClean="0"/>
              <a:t>global system coherence.</a:t>
            </a:r>
          </a:p>
        </p:txBody>
      </p:sp>
    </p:spTree>
    <p:extLst>
      <p:ext uri="{BB962C8B-B14F-4D97-AF65-F5344CB8AC3E}">
        <p14:creationId xmlns:p14="http://schemas.microsoft.com/office/powerpoint/2010/main" val="75114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609020"/>
            <a:ext cx="5364088" cy="352321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Proposed solution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23528" y="763550"/>
            <a:ext cx="8637446" cy="6013821"/>
          </a:xfrm>
        </p:spPr>
        <p:txBody>
          <a:bodyPr/>
          <a:lstStyle/>
          <a:p>
            <a:r>
              <a:rPr lang="en-GB" sz="2400" dirty="0" smtClean="0"/>
              <a:t>Same converter for all circuits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16 + 2 spares  </a:t>
            </a:r>
            <a:r>
              <a:rPr lang="en-GB" sz="2000" dirty="0" smtClean="0"/>
              <a:t>CANCUN 100 converter    [30V ; 100Apk ; 50Arms]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1000ppm overall current regulation with fast </a:t>
            </a:r>
            <a:r>
              <a:rPr lang="en-GB" sz="2000" dirty="0" smtClean="0"/>
              <a:t>functions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100ppm precision on the slow parts of the function</a:t>
            </a: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FGC3 control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Total of 4 racks   </a:t>
            </a:r>
            <a:r>
              <a:rPr lang="en-GB" sz="2000" b="0" dirty="0" smtClean="0"/>
              <a:t>( 8 racks for actual QCF and QCD converters)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Overall cost within the allocated budget  (250 </a:t>
            </a:r>
            <a:r>
              <a:rPr lang="en-GB" sz="2000" dirty="0" err="1" smtClean="0"/>
              <a:t>kCHF</a:t>
            </a:r>
            <a:r>
              <a:rPr lang="en-GB" sz="20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16205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23528" y="763550"/>
            <a:ext cx="8637446" cy="6013821"/>
          </a:xfrm>
        </p:spPr>
        <p:txBody>
          <a:bodyPr/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 err="1" smtClean="0"/>
              <a:t>Workunit</a:t>
            </a:r>
            <a:r>
              <a:rPr lang="en-GB" sz="2000" dirty="0" smtClean="0"/>
              <a:t> status:   8+1 converters </a:t>
            </a:r>
            <a:r>
              <a:rPr lang="en-GB" sz="2000" dirty="0"/>
              <a:t>in production (delivery September 2015</a:t>
            </a:r>
            <a:r>
              <a:rPr lang="en-GB" sz="2000" dirty="0" smtClean="0"/>
              <a:t>)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 smtClean="0"/>
              <a:t>Possibility to ask for 9 additional converters (in the coming weeks)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/>
              <a:t>No more specific converters for </a:t>
            </a:r>
            <a:r>
              <a:rPr lang="en-GB" sz="2000" dirty="0" err="1" smtClean="0"/>
              <a:t>Qstrip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 smtClean="0"/>
              <a:t>(development cost for FGC3 upgrade during LS2)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 smtClean="0"/>
              <a:t>Space </a:t>
            </a:r>
            <a:r>
              <a:rPr lang="en-GB" sz="2000" dirty="0" smtClean="0"/>
              <a:t>saving with reduction of number of racks</a:t>
            </a:r>
          </a:p>
        </p:txBody>
      </p:sp>
    </p:spTree>
    <p:extLst>
      <p:ext uri="{BB962C8B-B14F-4D97-AF65-F5344CB8AC3E}">
        <p14:creationId xmlns:p14="http://schemas.microsoft.com/office/powerpoint/2010/main" val="30473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newable energy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Renewable energy presentation</Template>
  <TotalTime>31559</TotalTime>
  <Words>195</Words>
  <Application>Microsoft Office PowerPoint</Application>
  <PresentationFormat>On-screen Show (4:3)</PresentationFormat>
  <Paragraphs>41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Renewable energy presentation</vt:lpstr>
      <vt:lpstr>PowerPoint Presentation</vt:lpstr>
      <vt:lpstr>Qstrips Power Converters Specifications</vt:lpstr>
      <vt:lpstr>Baseline</vt:lpstr>
      <vt:lpstr>Trim on QCD3 and QCD14</vt:lpstr>
      <vt:lpstr>Proposed solution</vt:lpstr>
      <vt:lpstr>Proposed solution</vt:lpstr>
      <vt:lpstr>Proposed solution</vt:lpstr>
      <vt:lpstr>Proposed solution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ythurel</dc:creator>
  <cp:lastModifiedBy>Louis De Mallac</cp:lastModifiedBy>
  <cp:revision>4325</cp:revision>
  <cp:lastPrinted>2014-05-06T09:05:16Z</cp:lastPrinted>
  <dcterms:created xsi:type="dcterms:W3CDTF">2010-01-18T15:31:57Z</dcterms:created>
  <dcterms:modified xsi:type="dcterms:W3CDTF">2015-04-16T06:53:40Z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TC103807031033</vt:lpwstr>
  </property>
</Properties>
</file>