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Default Extension="vml" ContentType="application/vnd.openxmlformats-officedocument.vmlDrawing"/>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Lst>
  <p:notesMasterIdLst>
    <p:notesMasterId r:id="rId4"/>
  </p:notesMasterIdLst>
  <p:sldIdLst>
    <p:sldId id="256" r:id="rId2"/>
    <p:sldId id="259" r:id="rId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C377B"/>
    <a:srgbClr val="104282"/>
    <a:srgbClr val="0B387C"/>
    <a:srgbClr val="0055A0"/>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025" autoAdjust="0"/>
    <p:restoredTop sz="94660"/>
  </p:normalViewPr>
  <p:slideViewPr>
    <p:cSldViewPr snapToGrid="0" snapToObjects="1">
      <p:cViewPr varScale="1">
        <p:scale>
          <a:sx n="116" d="100"/>
          <a:sy n="116" d="100"/>
        </p:scale>
        <p:origin x="1326" y="10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6.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3A6A22F-1E61-4B10-9986-60109B170E98}" type="datetimeFigureOut">
              <a:rPr lang="en-GB" smtClean="0"/>
              <a:t>16/04/2015</a:t>
            </a:fld>
            <a:endParaRPr lang="en-GB" dirty="0"/>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1DC5741-6438-4295-832B-EE83E04D6E2F}" type="slidenum">
              <a:rPr lang="en-GB" smtClean="0"/>
              <a:t>‹#›</a:t>
            </a:fld>
            <a:endParaRPr lang="en-GB" dirty="0"/>
          </a:p>
        </p:txBody>
      </p:sp>
    </p:spTree>
    <p:extLst>
      <p:ext uri="{BB962C8B-B14F-4D97-AF65-F5344CB8AC3E}">
        <p14:creationId xmlns:p14="http://schemas.microsoft.com/office/powerpoint/2010/main" val="13581468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01DC5741-6438-4295-832B-EE83E04D6E2F}" type="slidenum">
              <a:rPr lang="en-GB" smtClean="0"/>
              <a:t>1</a:t>
            </a:fld>
            <a:endParaRPr lang="en-GB" dirty="0"/>
          </a:p>
        </p:txBody>
      </p:sp>
    </p:spTree>
    <p:extLst>
      <p:ext uri="{BB962C8B-B14F-4D97-AF65-F5344CB8AC3E}">
        <p14:creationId xmlns:p14="http://schemas.microsoft.com/office/powerpoint/2010/main" val="345894979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01DC5741-6438-4295-832B-EE83E04D6E2F}" type="slidenum">
              <a:rPr lang="en-GB" smtClean="0"/>
              <a:t>2</a:t>
            </a:fld>
            <a:endParaRPr lang="en-GB" dirty="0"/>
          </a:p>
        </p:txBody>
      </p:sp>
    </p:spTree>
    <p:extLst>
      <p:ext uri="{BB962C8B-B14F-4D97-AF65-F5344CB8AC3E}">
        <p14:creationId xmlns:p14="http://schemas.microsoft.com/office/powerpoint/2010/main" val="49585070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Diapositive de titre">
    <p:bg>
      <p:bgPr>
        <a:solidFill>
          <a:srgbClr val="104282"/>
        </a:solidFill>
        <a:effectLst/>
      </p:bgPr>
    </p:bg>
    <p:spTree>
      <p:nvGrpSpPr>
        <p:cNvPr id="1" name=""/>
        <p:cNvGrpSpPr/>
        <p:nvPr/>
      </p:nvGrpSpPr>
      <p:grpSpPr>
        <a:xfrm>
          <a:off x="0" y="0"/>
          <a:ext cx="0" cy="0"/>
          <a:chOff x="0" y="0"/>
          <a:chExt cx="0" cy="0"/>
        </a:xfrm>
      </p:grpSpPr>
      <p:pic>
        <p:nvPicPr>
          <p:cNvPr id="5" name="Image 4" descr="logooutline.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312000" y="2181663"/>
            <a:ext cx="2520000" cy="2494674"/>
          </a:xfrm>
          <a:prstGeom prst="rect">
            <a:avLst/>
          </a:prstGeom>
        </p:spPr>
      </p:pic>
    </p:spTree>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5" name="Date Placeholder 1"/>
          <p:cNvSpPr>
            <a:spLocks noGrp="1"/>
          </p:cNvSpPr>
          <p:nvPr>
            <p:ph type="dt" sz="half" idx="2"/>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dirty="0" smtClean="0"/>
              <a:t>22 January 2015</a:t>
            </a:r>
            <a:endParaRPr lang="en-US" dirty="0"/>
          </a:p>
        </p:txBody>
      </p:sp>
      <p:sp>
        <p:nvSpPr>
          <p:cNvPr id="6"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fr-FR" dirty="0" smtClean="0"/>
              <a:t>EDMS XXXXXX J. Coupard, EN-MEF</a:t>
            </a:r>
            <a:endParaRPr lang="en-US" dirty="0"/>
          </a:p>
        </p:txBody>
      </p:sp>
      <p:sp>
        <p:nvSpPr>
          <p:cNvPr id="7"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1185528"/>
            <a:ext cx="3200400" cy="730250"/>
          </a:xfrm>
        </p:spPr>
        <p:txBody>
          <a:bodyPr tIns="0" bIns="0" anchor="t"/>
          <a:lstStyle>
            <a:lvl1pPr algn="l">
              <a:buNone/>
              <a:defRPr sz="1800" b="1">
                <a:solidFill>
                  <a:schemeClr val="tx1"/>
                </a:solidFill>
              </a:defRPr>
            </a:lvl1pPr>
          </a:lstStyle>
          <a:p>
            <a:r>
              <a:rPr kumimoji="0" lang="en-US" smtClean="0"/>
              <a:t>Click to edit Master title style</a:t>
            </a:r>
            <a:endParaRPr kumimoji="0" lang="en-US" dirty="0"/>
          </a:p>
        </p:txBody>
      </p:sp>
      <p:sp>
        <p:nvSpPr>
          <p:cNvPr id="3" name="Espace réservé du texte 2"/>
          <p:cNvSpPr>
            <a:spLocks noGrp="1"/>
          </p:cNvSpPr>
          <p:nvPr>
            <p:ph type="body" idx="2"/>
          </p:nvPr>
        </p:nvSpPr>
        <p:spPr>
          <a:xfrm>
            <a:off x="457200" y="214424"/>
            <a:ext cx="27432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Espace réservé du contenu 3"/>
          <p:cNvSpPr>
            <a:spLocks noGrp="1"/>
          </p:cNvSpPr>
          <p:nvPr>
            <p:ph sz="half" idx="1"/>
          </p:nvPr>
        </p:nvSpPr>
        <p:spPr>
          <a:xfrm>
            <a:off x="457200" y="1981200"/>
            <a:ext cx="7086600" cy="3810000"/>
          </a:xfrm>
        </p:spPr>
        <p:txBody>
          <a:bodyPr/>
          <a:lstStyle>
            <a:lvl1pPr>
              <a:defRPr sz="2800"/>
            </a:lvl1pPr>
            <a:lvl2pPr>
              <a:defRPr sz="2400"/>
            </a:lvl2pPr>
            <a:lvl3pPr>
              <a:defRPr sz="22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8" name="Date Placeholder 1"/>
          <p:cNvSpPr>
            <a:spLocks noGrp="1"/>
          </p:cNvSpPr>
          <p:nvPr>
            <p:ph type="dt" sz="half" idx="10"/>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dirty="0" smtClean="0"/>
              <a:t>22 January 2015</a:t>
            </a:r>
            <a:endParaRPr lang="en-US" dirty="0"/>
          </a:p>
        </p:txBody>
      </p:sp>
      <p:sp>
        <p:nvSpPr>
          <p:cNvPr id="9"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fr-FR" dirty="0" smtClean="0"/>
              <a:t>EDMS XXXXXX J. Coupard, EN-MEF</a:t>
            </a:r>
            <a:endParaRPr lang="en-US" dirty="0"/>
          </a:p>
        </p:txBody>
      </p:sp>
      <p:sp>
        <p:nvSpPr>
          <p:cNvPr id="10"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5556732" y="1705709"/>
            <a:ext cx="3053868" cy="1253808"/>
          </a:xfrm>
        </p:spPr>
        <p:txBody>
          <a:bodyPr anchor="b"/>
          <a:lstStyle>
            <a:lvl1pPr algn="l">
              <a:buNone/>
              <a:defRPr sz="2200" b="1">
                <a:solidFill>
                  <a:schemeClr val="tx1"/>
                </a:solidFill>
              </a:defRPr>
            </a:lvl1pPr>
          </a:lstStyle>
          <a:p>
            <a:r>
              <a:rPr kumimoji="0" lang="en-US" smtClean="0"/>
              <a:t>Click to edit Master title style</a:t>
            </a:r>
            <a:endParaRPr kumimoji="0" lang="en-US"/>
          </a:p>
        </p:txBody>
      </p:sp>
      <p:sp>
        <p:nvSpPr>
          <p:cNvPr id="3" name="Espace réservé pour une image  2"/>
          <p:cNvSpPr>
            <a:spLocks noGrp="1"/>
          </p:cNvSpPr>
          <p:nvPr>
            <p:ph type="pic" idx="1"/>
          </p:nvPr>
        </p:nvSpPr>
        <p:spPr>
          <a:xfrm>
            <a:off x="558797" y="802197"/>
            <a:ext cx="4759514" cy="4759514"/>
          </a:xfrm>
          <a:prstGeom prst="ellipse">
            <a:avLst/>
          </a:prstGeom>
          <a:solidFill>
            <a:srgbClr val="FFFFFF"/>
          </a:solidFill>
          <a:ln>
            <a:noFill/>
          </a:ln>
        </p:spPr>
        <p:style>
          <a:lnRef idx="2">
            <a:schemeClr val="accent2">
              <a:shade val="50000"/>
            </a:schemeClr>
          </a:lnRef>
          <a:fillRef idx="1">
            <a:schemeClr val="accent2"/>
          </a:fillRef>
          <a:effectRef idx="0">
            <a:schemeClr val="accent2"/>
          </a:effectRef>
          <a:fontRef idx="none"/>
        </p:style>
        <p:txBody>
          <a:bodyPr/>
          <a:lstStyle>
            <a:lvl1pPr marL="0" indent="0">
              <a:buNone/>
              <a:defRPr sz="3200"/>
            </a:lvl1pPr>
          </a:lstStyle>
          <a:p>
            <a:r>
              <a:rPr kumimoji="0" lang="en-US" dirty="0" smtClean="0"/>
              <a:t>Click icon to add picture</a:t>
            </a:r>
            <a:endParaRPr kumimoji="0" lang="en-US" dirty="0"/>
          </a:p>
        </p:txBody>
      </p:sp>
      <p:sp>
        <p:nvSpPr>
          <p:cNvPr id="4" name="Espace réservé du texte 3"/>
          <p:cNvSpPr>
            <a:spLocks noGrp="1"/>
          </p:cNvSpPr>
          <p:nvPr>
            <p:ph type="body" sz="half" idx="2"/>
          </p:nvPr>
        </p:nvSpPr>
        <p:spPr>
          <a:xfrm>
            <a:off x="5556734" y="2998765"/>
            <a:ext cx="3053866"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8" name="Date Placeholder 1"/>
          <p:cNvSpPr>
            <a:spLocks noGrp="1"/>
          </p:cNvSpPr>
          <p:nvPr>
            <p:ph type="dt" sz="half" idx="10"/>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dirty="0" smtClean="0"/>
              <a:t>22 January 2015</a:t>
            </a:r>
            <a:endParaRPr lang="en-US" dirty="0"/>
          </a:p>
        </p:txBody>
      </p:sp>
      <p:sp>
        <p:nvSpPr>
          <p:cNvPr id="9"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fr-FR" dirty="0" smtClean="0"/>
              <a:t>EDMS XXXXXX J. Coupard, EN-MEF</a:t>
            </a:r>
            <a:endParaRPr lang="en-US" dirty="0"/>
          </a:p>
        </p:txBody>
      </p:sp>
      <p:sp>
        <p:nvSpPr>
          <p:cNvPr id="10"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3_Diapositive de titre">
    <p:bg>
      <p:bgPr>
        <a:solidFill>
          <a:srgbClr val="104282"/>
        </a:solidFill>
        <a:effectLst/>
      </p:bgPr>
    </p:bg>
    <p:spTree>
      <p:nvGrpSpPr>
        <p:cNvPr id="1" name=""/>
        <p:cNvGrpSpPr/>
        <p:nvPr/>
      </p:nvGrpSpPr>
      <p:grpSpPr>
        <a:xfrm>
          <a:off x="0" y="0"/>
          <a:ext cx="0" cy="0"/>
          <a:chOff x="0" y="0"/>
          <a:chExt cx="0" cy="0"/>
        </a:xfrm>
      </p:grpSpPr>
      <p:pic>
        <p:nvPicPr>
          <p:cNvPr id="3" name="Image 2" descr="LOGOfin.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996267" y="2703284"/>
            <a:ext cx="1172455" cy="1467041"/>
          </a:xfrm>
          <a:prstGeom prst="rect">
            <a:avLst/>
          </a:prstGeom>
        </p:spPr>
      </p:pic>
    </p:spTree>
    <p:extLst>
      <p:ext uri="{BB962C8B-B14F-4D97-AF65-F5344CB8AC3E}">
        <p14:creationId xmlns:p14="http://schemas.microsoft.com/office/powerpoint/2010/main" val="1356849792"/>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4_Diapositive de titre">
    <p:bg>
      <p:bgPr>
        <a:solidFill>
          <a:srgbClr val="104282"/>
        </a:solidFill>
        <a:effectLst/>
      </p:bgPr>
    </p:bg>
    <p:spTree>
      <p:nvGrpSpPr>
        <p:cNvPr id="1" name=""/>
        <p:cNvGrpSpPr/>
        <p:nvPr/>
      </p:nvGrpSpPr>
      <p:grpSpPr>
        <a:xfrm>
          <a:off x="0" y="0"/>
          <a:ext cx="0" cy="0"/>
          <a:chOff x="0" y="0"/>
          <a:chExt cx="0" cy="0"/>
        </a:xfrm>
      </p:grpSpPr>
      <p:pic>
        <p:nvPicPr>
          <p:cNvPr id="3" name="Image 2" descr="LOGOfin.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996267" y="2703284"/>
            <a:ext cx="1172455" cy="1467041"/>
          </a:xfrm>
          <a:prstGeom prst="rect">
            <a:avLst/>
          </a:prstGeom>
        </p:spPr>
      </p:pic>
    </p:spTree>
    <p:extLst>
      <p:ext uri="{BB962C8B-B14F-4D97-AF65-F5344CB8AC3E}">
        <p14:creationId xmlns:p14="http://schemas.microsoft.com/office/powerpoint/2010/main" val="3989461210"/>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5_Diapositive de titre">
    <p:bg>
      <p:bgPr>
        <a:solidFill>
          <a:schemeClr val="tx1"/>
        </a:solidFill>
        <a:effectLst/>
      </p:bgPr>
    </p:bg>
    <p:spTree>
      <p:nvGrpSpPr>
        <p:cNvPr id="1" name=""/>
        <p:cNvGrpSpPr/>
        <p:nvPr/>
      </p:nvGrpSpPr>
      <p:grpSpPr>
        <a:xfrm>
          <a:off x="0" y="0"/>
          <a:ext cx="0" cy="0"/>
          <a:chOff x="0" y="0"/>
          <a:chExt cx="0" cy="0"/>
        </a:xfrm>
      </p:grpSpPr>
      <p:pic>
        <p:nvPicPr>
          <p:cNvPr id="2" name="Picture 1" descr="LogoOutline.ai"/>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312000" y="2169000"/>
            <a:ext cx="2520000" cy="2520000"/>
          </a:xfrm>
          <a:prstGeom prst="rect">
            <a:avLst/>
          </a:prstGeom>
        </p:spPr>
      </p:pic>
    </p:spTree>
    <p:extLst>
      <p:ext uri="{BB962C8B-B14F-4D97-AF65-F5344CB8AC3E}">
        <p14:creationId xmlns:p14="http://schemas.microsoft.com/office/powerpoint/2010/main" val="2005918618"/>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6_Diapositive de titre">
    <p:bg>
      <p:bgRef idx="1001">
        <a:schemeClr val="bg1"/>
      </p:bgRef>
    </p:bg>
    <p:spTree>
      <p:nvGrpSpPr>
        <p:cNvPr id="1" name=""/>
        <p:cNvGrpSpPr/>
        <p:nvPr/>
      </p:nvGrpSpPr>
      <p:grpSpPr>
        <a:xfrm>
          <a:off x="0" y="0"/>
          <a:ext cx="0" cy="0"/>
          <a:chOff x="0" y="0"/>
          <a:chExt cx="0" cy="0"/>
        </a:xfrm>
      </p:grpSpPr>
      <p:pic>
        <p:nvPicPr>
          <p:cNvPr id="5" name="Image 4" descr="logoBadgeWeb.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953090" y="2878269"/>
            <a:ext cx="1221946" cy="1535841"/>
          </a:xfrm>
          <a:prstGeom prst="rect">
            <a:avLst/>
          </a:prstGeom>
        </p:spPr>
      </p:pic>
    </p:spTree>
    <p:extLst>
      <p:ext uri="{BB962C8B-B14F-4D97-AF65-F5344CB8AC3E}">
        <p14:creationId xmlns:p14="http://schemas.microsoft.com/office/powerpoint/2010/main" val="2803325075"/>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_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457200" y="2444814"/>
            <a:ext cx="8226854" cy="940443"/>
          </a:xfrm>
        </p:spPr>
        <p:txBody>
          <a:bodyPr/>
          <a:lstStyle>
            <a:lvl1pPr algn="l">
              <a:defRPr/>
            </a:lvl1pPr>
          </a:lstStyle>
          <a:p>
            <a:r>
              <a:rPr kumimoji="0" lang="en-US" smtClean="0"/>
              <a:t>Click to edit Master title style</a:t>
            </a:r>
            <a:endParaRPr kumimoji="0" lang="en-US"/>
          </a:p>
        </p:txBody>
      </p:sp>
      <p:sp>
        <p:nvSpPr>
          <p:cNvPr id="7" name="Date Placeholder 1"/>
          <p:cNvSpPr>
            <a:spLocks noGrp="1"/>
          </p:cNvSpPr>
          <p:nvPr>
            <p:ph type="dt" sz="half" idx="2"/>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dirty="0" smtClean="0"/>
              <a:t>22 January 2015</a:t>
            </a:r>
            <a:endParaRPr lang="en-US" dirty="0"/>
          </a:p>
        </p:txBody>
      </p:sp>
      <p:sp>
        <p:nvSpPr>
          <p:cNvPr id="8"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fr-FR" dirty="0" smtClean="0"/>
              <a:t>EDMS XXXXXX J. Coupard, EN-MEF</a:t>
            </a:r>
            <a:endParaRPr lang="en-US" dirty="0"/>
          </a:p>
        </p:txBody>
      </p:sp>
      <p:sp>
        <p:nvSpPr>
          <p:cNvPr id="9"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
        <p:nvSpPr>
          <p:cNvPr id="11" name="Espace réservé du texte 2"/>
          <p:cNvSpPr>
            <a:spLocks noGrp="1"/>
          </p:cNvSpPr>
          <p:nvPr>
            <p:ph type="body" idx="10"/>
          </p:nvPr>
        </p:nvSpPr>
        <p:spPr>
          <a:xfrm>
            <a:off x="457200" y="3391124"/>
            <a:ext cx="2743200" cy="419653"/>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Tree>
    <p:extLst>
      <p:ext uri="{BB962C8B-B14F-4D97-AF65-F5344CB8AC3E}">
        <p14:creationId xmlns:p14="http://schemas.microsoft.com/office/powerpoint/2010/main" val="1370225507"/>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2_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457200" y="2444814"/>
            <a:ext cx="8226854" cy="940443"/>
          </a:xfrm>
        </p:spPr>
        <p:txBody>
          <a:bodyPr/>
          <a:lstStyle>
            <a:lvl1pPr algn="l">
              <a:defRPr/>
            </a:lvl1pPr>
          </a:lstStyle>
          <a:p>
            <a:r>
              <a:rPr kumimoji="0" lang="en-US" smtClean="0"/>
              <a:t>Click to edit Master title style</a:t>
            </a:r>
            <a:endParaRPr kumimoji="0" lang="en-US"/>
          </a:p>
        </p:txBody>
      </p:sp>
      <p:sp>
        <p:nvSpPr>
          <p:cNvPr id="11" name="Espace réservé du texte 2"/>
          <p:cNvSpPr>
            <a:spLocks noGrp="1"/>
          </p:cNvSpPr>
          <p:nvPr>
            <p:ph type="body" idx="10"/>
          </p:nvPr>
        </p:nvSpPr>
        <p:spPr>
          <a:xfrm>
            <a:off x="457200" y="3391124"/>
            <a:ext cx="2743200" cy="419653"/>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Tree>
    <p:extLst>
      <p:ext uri="{BB962C8B-B14F-4D97-AF65-F5344CB8AC3E}">
        <p14:creationId xmlns:p14="http://schemas.microsoft.com/office/powerpoint/2010/main" val="2057637213"/>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1_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lgn="l">
              <a:defRPr/>
            </a:lvl1pPr>
          </a:lstStyle>
          <a:p>
            <a:r>
              <a:rPr kumimoji="0" lang="en-US" smtClean="0"/>
              <a:t>Click to edit Master title style</a:t>
            </a:r>
            <a:endParaRPr kumimoji="0" lang="en-US"/>
          </a:p>
        </p:txBody>
      </p:sp>
      <p:sp>
        <p:nvSpPr>
          <p:cNvPr id="3" name="Espace réservé du contenu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dirty="0"/>
          </a:p>
        </p:txBody>
      </p:sp>
      <p:sp>
        <p:nvSpPr>
          <p:cNvPr id="7" name="Date Placeholder 1"/>
          <p:cNvSpPr>
            <a:spLocks noGrp="1"/>
          </p:cNvSpPr>
          <p:nvPr>
            <p:ph type="dt" sz="half" idx="2"/>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dirty="0" smtClean="0"/>
              <a:t>22 January 2015</a:t>
            </a:r>
            <a:endParaRPr lang="en-US" dirty="0"/>
          </a:p>
        </p:txBody>
      </p:sp>
      <p:sp>
        <p:nvSpPr>
          <p:cNvPr id="8"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fr-FR" dirty="0" smtClean="0"/>
              <a:t>EDMS XXXXXX J. Coupard, EN-MEF</a:t>
            </a:r>
            <a:endParaRPr lang="en-US" dirty="0"/>
          </a:p>
        </p:txBody>
      </p:sp>
      <p:sp>
        <p:nvSpPr>
          <p:cNvPr id="9"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extLst>
      <p:ext uri="{BB962C8B-B14F-4D97-AF65-F5344CB8AC3E}">
        <p14:creationId xmlns:p14="http://schemas.microsoft.com/office/powerpoint/2010/main" val="289713252"/>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7467600" cy="1143000"/>
          </a:xfrm>
        </p:spPr>
        <p:txBody>
          <a:bodyPr/>
          <a:lstStyle/>
          <a:p>
            <a:r>
              <a:rPr kumimoji="0" lang="en-US" smtClean="0"/>
              <a:t>Click to edit Master title style</a:t>
            </a:r>
            <a:endParaRPr kumimoji="0" lang="en-US"/>
          </a:p>
        </p:txBody>
      </p:sp>
      <p:sp>
        <p:nvSpPr>
          <p:cNvPr id="3" name="Espace réservé du contenu 2"/>
          <p:cNvSpPr>
            <a:spLocks noGrp="1"/>
          </p:cNvSpPr>
          <p:nvPr>
            <p:ph sz="half" idx="1"/>
          </p:nvPr>
        </p:nvSpPr>
        <p:spPr>
          <a:xfrm>
            <a:off x="457200" y="1600201"/>
            <a:ext cx="3657600" cy="4350384"/>
          </a:xfrm>
        </p:spPr>
        <p:txBody>
          <a:bodyPr/>
          <a:lstStyle>
            <a:lvl1pPr>
              <a:defRPr sz="2600"/>
            </a:lvl1pPr>
            <a:lvl2pPr>
              <a:defRPr sz="22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Espace réservé du contenu 3"/>
          <p:cNvSpPr>
            <a:spLocks noGrp="1"/>
          </p:cNvSpPr>
          <p:nvPr>
            <p:ph sz="half" idx="2"/>
          </p:nvPr>
        </p:nvSpPr>
        <p:spPr>
          <a:xfrm>
            <a:off x="4267200" y="1600200"/>
            <a:ext cx="3657600" cy="4350385"/>
          </a:xfrm>
        </p:spPr>
        <p:txBody>
          <a:bodyPr/>
          <a:lstStyle>
            <a:lvl1pPr>
              <a:defRPr sz="2600"/>
            </a:lvl1pPr>
            <a:lvl2pPr>
              <a:defRPr sz="22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8" name="Date Placeholder 1"/>
          <p:cNvSpPr>
            <a:spLocks noGrp="1"/>
          </p:cNvSpPr>
          <p:nvPr>
            <p:ph type="dt" sz="half" idx="10"/>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dirty="0" smtClean="0"/>
              <a:t>22 January 2015</a:t>
            </a:r>
            <a:endParaRPr lang="en-US" dirty="0"/>
          </a:p>
        </p:txBody>
      </p:sp>
      <p:sp>
        <p:nvSpPr>
          <p:cNvPr id="9"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fr-FR" dirty="0" smtClean="0"/>
              <a:t>EDMS XXXXXX J. Coupard, EN-MEF</a:t>
            </a:r>
            <a:endParaRPr lang="en-US" dirty="0"/>
          </a:p>
        </p:txBody>
      </p:sp>
      <p:sp>
        <p:nvSpPr>
          <p:cNvPr id="10"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8229600" cy="893977"/>
          </a:xfrm>
        </p:spPr>
        <p:txBody>
          <a:bodyPr anchor="ctr"/>
          <a:lstStyle>
            <a:lvl1pPr>
              <a:defRPr/>
            </a:lvl1pPr>
          </a:lstStyle>
          <a:p>
            <a:r>
              <a:rPr kumimoji="0" lang="en-US" smtClean="0"/>
              <a:t>Click to edit Master title style</a:t>
            </a:r>
            <a:endParaRPr kumimoji="0" lang="en-US"/>
          </a:p>
        </p:txBody>
      </p:sp>
      <p:sp>
        <p:nvSpPr>
          <p:cNvPr id="3" name="Espace réservé du texte 2"/>
          <p:cNvSpPr>
            <a:spLocks noGrp="1"/>
          </p:cNvSpPr>
          <p:nvPr>
            <p:ph type="body" idx="1"/>
          </p:nvPr>
        </p:nvSpPr>
        <p:spPr>
          <a:xfrm>
            <a:off x="457200" y="5101967"/>
            <a:ext cx="4040188" cy="838200"/>
          </a:xfrm>
        </p:spPr>
        <p:txBody>
          <a:bodyPr anchor="t"/>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Espace réservé du texte 3"/>
          <p:cNvSpPr>
            <a:spLocks noGrp="1"/>
          </p:cNvSpPr>
          <p:nvPr>
            <p:ph type="body" sz="half" idx="3"/>
          </p:nvPr>
        </p:nvSpPr>
        <p:spPr>
          <a:xfrm>
            <a:off x="4645025" y="5101967"/>
            <a:ext cx="4041775" cy="838200"/>
          </a:xfrm>
        </p:spPr>
        <p:txBody>
          <a:bodyPr anchor="t"/>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Espace réservé du contenu 4"/>
          <p:cNvSpPr>
            <a:spLocks noGrp="1"/>
          </p:cNvSpPr>
          <p:nvPr>
            <p:ph sz="quarter" idx="2"/>
          </p:nvPr>
        </p:nvSpPr>
        <p:spPr>
          <a:xfrm>
            <a:off x="457200" y="1269777"/>
            <a:ext cx="4040188" cy="3686655"/>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dirty="0"/>
          </a:p>
        </p:txBody>
      </p:sp>
      <p:sp>
        <p:nvSpPr>
          <p:cNvPr id="6" name="Espace réservé du contenu 5"/>
          <p:cNvSpPr>
            <a:spLocks noGrp="1"/>
          </p:cNvSpPr>
          <p:nvPr>
            <p:ph sz="quarter" idx="4"/>
          </p:nvPr>
        </p:nvSpPr>
        <p:spPr>
          <a:xfrm>
            <a:off x="4645025" y="1269777"/>
            <a:ext cx="4041775" cy="3686655"/>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1"/>
          <p:cNvSpPr>
            <a:spLocks noGrp="1"/>
          </p:cNvSpPr>
          <p:nvPr>
            <p:ph type="dt" sz="half" idx="10"/>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dirty="0" smtClean="0"/>
              <a:t>22 January 2015</a:t>
            </a:r>
            <a:endParaRPr lang="en-US" dirty="0"/>
          </a:p>
        </p:txBody>
      </p:sp>
      <p:sp>
        <p:nvSpPr>
          <p:cNvPr id="11" name="Footer Placeholder 2"/>
          <p:cNvSpPr>
            <a:spLocks noGrp="1"/>
          </p:cNvSpPr>
          <p:nvPr>
            <p:ph type="ftr" sz="quarter" idx="11"/>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fr-FR" dirty="0" smtClean="0"/>
              <a:t>EDMS XXXXXX J. Coupard, EN-MEF</a:t>
            </a:r>
            <a:endParaRPr lang="en-US" dirty="0"/>
          </a:p>
        </p:txBody>
      </p:sp>
      <p:sp>
        <p:nvSpPr>
          <p:cNvPr id="12" name="Slide Number Placeholder 3"/>
          <p:cNvSpPr>
            <a:spLocks noGrp="1"/>
          </p:cNvSpPr>
          <p:nvPr>
            <p:ph type="sldNum" sz="quarter" idx="12"/>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e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Espace réservé du titre 8"/>
          <p:cNvSpPr>
            <a:spLocks noGrp="1"/>
          </p:cNvSpPr>
          <p:nvPr>
            <p:ph type="title"/>
          </p:nvPr>
        </p:nvSpPr>
        <p:spPr>
          <a:xfrm>
            <a:off x="457200" y="233492"/>
            <a:ext cx="8226854" cy="940443"/>
          </a:xfrm>
          <a:prstGeom prst="rect">
            <a:avLst/>
          </a:prstGeom>
        </p:spPr>
        <p:txBody>
          <a:bodyPr vert="horz" lIns="45720" rIns="45720" anchor="ctr">
            <a:normAutofit/>
          </a:bodyPr>
          <a:lstStyle/>
          <a:p>
            <a:r>
              <a:rPr kumimoji="0" lang="fr-CH" dirty="0" smtClean="0"/>
              <a:t>Cliquez et modifiez le titre</a:t>
            </a:r>
            <a:endParaRPr kumimoji="0" lang="en-US" dirty="0"/>
          </a:p>
        </p:txBody>
      </p:sp>
      <p:sp>
        <p:nvSpPr>
          <p:cNvPr id="30" name="Espace réservé du texte 29"/>
          <p:cNvSpPr>
            <a:spLocks noGrp="1"/>
          </p:cNvSpPr>
          <p:nvPr>
            <p:ph type="body" idx="1"/>
          </p:nvPr>
        </p:nvSpPr>
        <p:spPr>
          <a:xfrm>
            <a:off x="457200" y="1325606"/>
            <a:ext cx="8226854" cy="4667421"/>
          </a:xfrm>
          <a:prstGeom prst="rect">
            <a:avLst/>
          </a:prstGeom>
        </p:spPr>
        <p:txBody>
          <a:bodyPr vert="horz">
            <a:normAutofit/>
          </a:bodyPr>
          <a:lstStyle/>
          <a:p>
            <a:pPr lvl="0" eaLnBrk="1" latinLnBrk="0" hangingPunct="1"/>
            <a:r>
              <a:rPr kumimoji="0" lang="fr-CH" dirty="0" smtClean="0"/>
              <a:t>Cliquez pour modifier les styles du texte du masque</a:t>
            </a:r>
          </a:p>
          <a:p>
            <a:pPr lvl="1" eaLnBrk="1" latinLnBrk="0" hangingPunct="1"/>
            <a:r>
              <a:rPr kumimoji="0" lang="fr-CH" dirty="0" smtClean="0"/>
              <a:t>Deuxième niveau</a:t>
            </a:r>
          </a:p>
          <a:p>
            <a:pPr lvl="2" eaLnBrk="1" latinLnBrk="0" hangingPunct="1"/>
            <a:r>
              <a:rPr kumimoji="0" lang="fr-CH" dirty="0" smtClean="0"/>
              <a:t>Troisième niveau</a:t>
            </a:r>
          </a:p>
          <a:p>
            <a:pPr lvl="3" eaLnBrk="1" latinLnBrk="0" hangingPunct="1"/>
            <a:r>
              <a:rPr kumimoji="0" lang="fr-CH" dirty="0" smtClean="0"/>
              <a:t>Quatrième niveau</a:t>
            </a:r>
          </a:p>
          <a:p>
            <a:pPr lvl="4" eaLnBrk="1" latinLnBrk="0" hangingPunct="1"/>
            <a:r>
              <a:rPr kumimoji="0" lang="fr-CH" dirty="0" smtClean="0"/>
              <a:t>Cinquième niveau</a:t>
            </a:r>
            <a:endParaRPr kumimoji="0" lang="en-US" dirty="0"/>
          </a:p>
        </p:txBody>
      </p:sp>
      <p:sp>
        <p:nvSpPr>
          <p:cNvPr id="2" name="Date Placeholder 1"/>
          <p:cNvSpPr>
            <a:spLocks noGrp="1"/>
          </p:cNvSpPr>
          <p:nvPr>
            <p:ph type="dt" sz="half" idx="2"/>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dirty="0" smtClean="0"/>
              <a:t>22 January 2015</a:t>
            </a:r>
            <a:endParaRPr lang="en-US" dirty="0"/>
          </a:p>
        </p:txBody>
      </p:sp>
      <p:sp>
        <p:nvSpPr>
          <p:cNvPr id="3"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fr-FR" dirty="0" smtClean="0"/>
              <a:t>EDMS XXXXXX J. Coupard, EN-MEF</a:t>
            </a:r>
            <a:endParaRPr lang="en-US" dirty="0"/>
          </a:p>
        </p:txBody>
      </p:sp>
      <p:sp>
        <p:nvSpPr>
          <p:cNvPr id="4"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pic>
        <p:nvPicPr>
          <p:cNvPr id="10" name="Image 9" descr="bande-02.eps"/>
          <p:cNvPicPr>
            <a:picLocks noChangeAspect="1"/>
          </p:cNvPicPr>
          <p:nvPr userDrawn="1"/>
        </p:nvPicPr>
        <p:blipFill>
          <a:blip r:embed="rId15" cstate="email">
            <a:extLst>
              <a:ext uri="{28A0092B-C50C-407E-A947-70E740481C1C}">
                <a14:useLocalDpi xmlns:a14="http://schemas.microsoft.com/office/drawing/2010/main" val="0"/>
              </a:ext>
            </a:extLst>
          </a:blip>
          <a:stretch>
            <a:fillRect/>
          </a:stretch>
        </p:blipFill>
        <p:spPr>
          <a:xfrm>
            <a:off x="30" y="6150798"/>
            <a:ext cx="9464580" cy="707202"/>
          </a:xfrm>
          <a:prstGeom prst="rect">
            <a:avLst/>
          </a:prstGeom>
        </p:spPr>
      </p:pic>
    </p:spTree>
  </p:cSld>
  <p:clrMap bg1="lt1" tx1="dk1" bg2="lt2" tx2="dk2" accent1="accent1" accent2="accent2" accent3="accent3" accent4="accent4" accent5="accent5" accent6="accent6" hlink="hlink" folHlink="folHlink"/>
  <p:sldLayoutIdLst>
    <p:sldLayoutId id="2147483661" r:id="rId1"/>
    <p:sldLayoutId id="2147483676" r:id="rId2"/>
    <p:sldLayoutId id="2147483677" r:id="rId3"/>
    <p:sldLayoutId id="2147483678" r:id="rId4"/>
    <p:sldLayoutId id="2147483681" r:id="rId5"/>
    <p:sldLayoutId id="2147483680" r:id="rId6"/>
    <p:sldLayoutId id="2147483679" r:id="rId7"/>
    <p:sldLayoutId id="2147483664" r:id="rId8"/>
    <p:sldLayoutId id="2147483665" r:id="rId9"/>
    <p:sldLayoutId id="2147483667" r:id="rId10"/>
    <p:sldLayoutId id="2147483668" r:id="rId11"/>
    <p:sldLayoutId id="2147483669" r:id="rId12"/>
    <p:sldLayoutId id="2147483674" r:id="rId13"/>
  </p:sldLayoutIdLst>
  <p:timing>
    <p:tnLst>
      <p:par>
        <p:cTn id="1" dur="indefinite" restart="never" nodeType="tmRoot"/>
      </p:par>
    </p:tnLst>
  </p:timing>
  <p:hf sldNum="0" hdr="0"/>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93776" indent="-457200" algn="l" rtl="0" eaLnBrk="1" latinLnBrk="0" hangingPunct="1">
        <a:spcBef>
          <a:spcPct val="20000"/>
        </a:spcBef>
        <a:buClr>
          <a:schemeClr val="tx1"/>
        </a:buClr>
        <a:buSzPct val="80000"/>
        <a:buFont typeface="Arial"/>
        <a:buChar char="•"/>
        <a:defRPr kumimoji="0" sz="3000" kern="1200">
          <a:solidFill>
            <a:schemeClr val="tx1"/>
          </a:solidFill>
          <a:latin typeface="+mn-lt"/>
          <a:ea typeface="+mn-ea"/>
          <a:cs typeface="+mn-cs"/>
        </a:defRPr>
      </a:lvl1pPr>
      <a:lvl2pPr marL="905256" indent="-457200" algn="l" rtl="0" eaLnBrk="1" latinLnBrk="0" hangingPunct="1">
        <a:spcBef>
          <a:spcPct val="20000"/>
        </a:spcBef>
        <a:buClr>
          <a:schemeClr val="tx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tx1"/>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tx1"/>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tx1"/>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7" Type="http://schemas.openxmlformats.org/officeDocument/2006/relationships/image" Target="../media/image7.emf"/><Relationship Id="rId2" Type="http://schemas.openxmlformats.org/officeDocument/2006/relationships/slideLayout" Target="../slideLayouts/slideLayout7.xml"/><Relationship Id="rId1" Type="http://schemas.openxmlformats.org/officeDocument/2006/relationships/vmlDrawing" Target="../drawings/vmlDrawing1.vml"/><Relationship Id="rId6" Type="http://schemas.openxmlformats.org/officeDocument/2006/relationships/image" Target="../media/image6.emf"/><Relationship Id="rId5" Type="http://schemas.openxmlformats.org/officeDocument/2006/relationships/package" Target="../embeddings/Microsoft_Excel_Worksheet1.xlsx"/><Relationship Id="rId4" Type="http://schemas.openxmlformats.org/officeDocument/2006/relationships/oleObject" Target="../embeddings/oleObject1.bin"/></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3716" y="233492"/>
            <a:ext cx="8536569" cy="940443"/>
          </a:xfrm>
        </p:spPr>
        <p:txBody>
          <a:bodyPr>
            <a:noAutofit/>
          </a:bodyPr>
          <a:lstStyle/>
          <a:p>
            <a:r>
              <a:rPr lang="en-US" sz="2800" b="1" dirty="0" smtClean="0"/>
              <a:t>Length of the YETS 2015-2016 / EYETS 2016-2017</a:t>
            </a:r>
            <a:br>
              <a:rPr lang="en-US" sz="2800" b="1" dirty="0" smtClean="0"/>
            </a:br>
            <a:r>
              <a:rPr lang="en-US" sz="1600" dirty="0" smtClean="0"/>
              <a:t>Length of the technical stops in the LHC, SPS, PS and PSB</a:t>
            </a:r>
            <a:endParaRPr lang="en-GB" sz="1600" dirty="0"/>
          </a:p>
        </p:txBody>
      </p:sp>
      <p:sp>
        <p:nvSpPr>
          <p:cNvPr id="10" name="Content Placeholder 9"/>
          <p:cNvSpPr>
            <a:spLocks noGrp="1"/>
          </p:cNvSpPr>
          <p:nvPr>
            <p:ph idx="1"/>
          </p:nvPr>
        </p:nvSpPr>
        <p:spPr>
          <a:xfrm>
            <a:off x="2050026" y="4924523"/>
            <a:ext cx="6634028" cy="1236132"/>
          </a:xfrm>
        </p:spPr>
        <p:txBody>
          <a:bodyPr>
            <a:normAutofit/>
          </a:bodyPr>
          <a:lstStyle/>
          <a:p>
            <a:pPr marL="36576" indent="0" algn="just">
              <a:buNone/>
            </a:pPr>
            <a:r>
              <a:rPr lang="en-US" sz="1800" dirty="0" smtClean="0"/>
              <a:t>The length of the (E)YETS cannot be reduced. This is the reference to define and organize the works during the (E)YETS in order to reduce the workload for LS2, in particular in the PSB.</a:t>
            </a:r>
          </a:p>
        </p:txBody>
      </p:sp>
      <p:sp>
        <p:nvSpPr>
          <p:cNvPr id="4" name="Date Placeholder 3"/>
          <p:cNvSpPr>
            <a:spLocks noGrp="1"/>
          </p:cNvSpPr>
          <p:nvPr>
            <p:ph type="dt" sz="half" idx="2"/>
          </p:nvPr>
        </p:nvSpPr>
        <p:spPr/>
        <p:txBody>
          <a:bodyPr/>
          <a:lstStyle/>
          <a:p>
            <a:r>
              <a:rPr lang="en-US" dirty="0" smtClean="0"/>
              <a:t>22 January 2015</a:t>
            </a:r>
            <a:endParaRPr lang="en-US" dirty="0"/>
          </a:p>
        </p:txBody>
      </p:sp>
      <p:sp>
        <p:nvSpPr>
          <p:cNvPr id="5" name="Footer Placeholder 4"/>
          <p:cNvSpPr>
            <a:spLocks noGrp="1"/>
          </p:cNvSpPr>
          <p:nvPr>
            <p:ph type="ftr" sz="quarter" idx="3"/>
          </p:nvPr>
        </p:nvSpPr>
        <p:spPr/>
        <p:txBody>
          <a:bodyPr/>
          <a:lstStyle/>
          <a:p>
            <a:r>
              <a:rPr lang="fr-FR" dirty="0" smtClean="0"/>
              <a:t>EDMS XXXXXX J. Coupard, EN-MEF</a:t>
            </a:r>
            <a:endParaRPr lang="en-US" dirty="0"/>
          </a:p>
        </p:txBody>
      </p:sp>
      <p:graphicFrame>
        <p:nvGraphicFramePr>
          <p:cNvPr id="8" name="Object 7"/>
          <p:cNvGraphicFramePr>
            <a:graphicFrameLocks noChangeAspect="1"/>
          </p:cNvGraphicFramePr>
          <p:nvPr>
            <p:extLst>
              <p:ext uri="{D42A27DB-BD31-4B8C-83A1-F6EECF244321}">
                <p14:modId xmlns:p14="http://schemas.microsoft.com/office/powerpoint/2010/main" val="1697610524"/>
              </p:ext>
            </p:extLst>
          </p:nvPr>
        </p:nvGraphicFramePr>
        <p:xfrm>
          <a:off x="0" y="1315372"/>
          <a:ext cx="9144000" cy="3371850"/>
        </p:xfrm>
        <a:graphic>
          <a:graphicData uri="http://schemas.openxmlformats.org/presentationml/2006/ole">
            <mc:AlternateContent xmlns:mc="http://schemas.openxmlformats.org/markup-compatibility/2006">
              <mc:Choice xmlns:v="urn:schemas-microsoft-com:vml" Requires="v">
                <p:oleObj spid="_x0000_s1040" name="Worksheet" r:id="rId5" imgW="15725789" imgH="5800657" progId="Excel.Sheet.12">
                  <p:embed/>
                </p:oleObj>
              </mc:Choice>
              <mc:Fallback>
                <p:oleObj name="Worksheet" r:id="rId5" imgW="15725789" imgH="5800657" progId="Excel.Sheet.12">
                  <p:embed/>
                  <p:pic>
                    <p:nvPicPr>
                      <p:cNvPr id="0" name=""/>
                      <p:cNvPicPr/>
                      <p:nvPr/>
                    </p:nvPicPr>
                    <p:blipFill>
                      <a:blip r:embed="rId6"/>
                      <a:stretch>
                        <a:fillRect/>
                      </a:stretch>
                    </p:blipFill>
                    <p:spPr>
                      <a:xfrm>
                        <a:off x="0" y="1315372"/>
                        <a:ext cx="9144000" cy="3371850"/>
                      </a:xfrm>
                      <a:prstGeom prst="rect">
                        <a:avLst/>
                      </a:prstGeom>
                    </p:spPr>
                  </p:pic>
                </p:oleObj>
              </mc:Fallback>
            </mc:AlternateContent>
          </a:graphicData>
        </a:graphic>
      </p:graphicFrame>
      <p:pic>
        <p:nvPicPr>
          <p:cNvPr id="11" name="Picture 10"/>
          <p:cNvPicPr>
            <a:picLocks noChangeAspect="1"/>
          </p:cNvPicPr>
          <p:nvPr/>
        </p:nvPicPr>
        <p:blipFill>
          <a:blip r:embed="rId7"/>
          <a:stretch>
            <a:fillRect/>
          </a:stretch>
        </p:blipFill>
        <p:spPr>
          <a:xfrm>
            <a:off x="147485" y="4727843"/>
            <a:ext cx="1552014" cy="1478369"/>
          </a:xfrm>
          <a:prstGeom prst="rect">
            <a:avLst/>
          </a:prstGeom>
          <a:effectLst>
            <a:outerShdw blurRad="50800" dist="38100" dir="8100000" algn="tr" rotWithShape="0">
              <a:prstClr val="black">
                <a:alpha val="40000"/>
              </a:prstClr>
            </a:outerShdw>
          </a:effectLst>
        </p:spPr>
      </p:pic>
    </p:spTree>
    <p:extLst>
      <p:ext uri="{BB962C8B-B14F-4D97-AF65-F5344CB8AC3E}">
        <p14:creationId xmlns:p14="http://schemas.microsoft.com/office/powerpoint/2010/main" val="272448756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2"/>
          </p:nvPr>
        </p:nvSpPr>
        <p:spPr/>
        <p:txBody>
          <a:bodyPr/>
          <a:lstStyle/>
          <a:p>
            <a:r>
              <a:rPr lang="en-US" dirty="0" smtClean="0"/>
              <a:t>22 January 2015</a:t>
            </a:r>
            <a:endParaRPr lang="en-US" dirty="0"/>
          </a:p>
        </p:txBody>
      </p:sp>
      <p:sp>
        <p:nvSpPr>
          <p:cNvPr id="3" name="Footer Placeholder 2"/>
          <p:cNvSpPr>
            <a:spLocks noGrp="1"/>
          </p:cNvSpPr>
          <p:nvPr>
            <p:ph type="ftr" sz="quarter" idx="3"/>
          </p:nvPr>
        </p:nvSpPr>
        <p:spPr/>
        <p:txBody>
          <a:bodyPr/>
          <a:lstStyle/>
          <a:p>
            <a:r>
              <a:rPr lang="fr-FR" dirty="0" smtClean="0"/>
              <a:t>EDMS XXXXXX J. Coupard, D. Hay EN-MEF</a:t>
            </a:r>
            <a:endParaRPr lang="en-US" dirty="0"/>
          </a:p>
        </p:txBody>
      </p:sp>
      <p:sp>
        <p:nvSpPr>
          <p:cNvPr id="4" name="TextBox 3"/>
          <p:cNvSpPr txBox="1"/>
          <p:nvPr/>
        </p:nvSpPr>
        <p:spPr>
          <a:xfrm>
            <a:off x="585150" y="382137"/>
            <a:ext cx="7929350" cy="5632311"/>
          </a:xfrm>
          <a:prstGeom prst="rect">
            <a:avLst/>
          </a:prstGeom>
          <a:noFill/>
        </p:spPr>
        <p:txBody>
          <a:bodyPr wrap="square" rtlCol="0">
            <a:spAutoFit/>
          </a:bodyPr>
          <a:lstStyle/>
          <a:p>
            <a:r>
              <a:rPr lang="fr-CH" u="sng" dirty="0" smtClean="0"/>
              <a:t>Machine.</a:t>
            </a:r>
          </a:p>
          <a:p>
            <a:pPr marL="285750" indent="-285750">
              <a:buFont typeface="Arial" panose="020B0604020202020204" pitchFamily="34" charset="0"/>
              <a:buChar char="•"/>
            </a:pPr>
            <a:r>
              <a:rPr lang="fr-CH" dirty="0" smtClean="0"/>
              <a:t>Preparations for the installation of the stripping foil power converters in BRF2 &amp; BAT </a:t>
            </a:r>
            <a:r>
              <a:rPr lang="fr-CH" sz="1200" dirty="0" smtClean="0"/>
              <a:t>(</a:t>
            </a:r>
            <a:r>
              <a:rPr lang="fr-CH" sz="1200" dirty="0" err="1" smtClean="0"/>
              <a:t>Ref</a:t>
            </a:r>
            <a:r>
              <a:rPr lang="fr-CH" sz="1200" dirty="0" smtClean="0"/>
              <a:t> </a:t>
            </a:r>
            <a:r>
              <a:rPr lang="fr-CH" sz="1200" dirty="0"/>
              <a:t>slide </a:t>
            </a:r>
            <a:r>
              <a:rPr lang="fr-CH" sz="1200" dirty="0" smtClean="0"/>
              <a:t>Georgi). </a:t>
            </a:r>
            <a:r>
              <a:rPr lang="fr-CH" dirty="0" smtClean="0"/>
              <a:t>Site preparations for the BSW 1L1 transformers close to the magnets (PSB injection </a:t>
            </a:r>
            <a:r>
              <a:rPr lang="fr-CH" dirty="0" err="1" smtClean="0"/>
              <a:t>region</a:t>
            </a:r>
            <a:r>
              <a:rPr lang="fr-CH" dirty="0" smtClean="0"/>
              <a:t>)…</a:t>
            </a:r>
          </a:p>
          <a:p>
            <a:pPr marL="285750" indent="-285750">
              <a:buFont typeface="Arial" panose="020B0604020202020204" pitchFamily="34" charset="0"/>
              <a:buChar char="•"/>
            </a:pPr>
            <a:r>
              <a:rPr lang="fr-CH" dirty="0" smtClean="0"/>
              <a:t>EN-MEF-SU (survey): Test oil injection jacks for the magnet alignment &amp; tooling.</a:t>
            </a:r>
          </a:p>
          <a:p>
            <a:pPr marL="285750" indent="-285750">
              <a:buFont typeface="Arial" panose="020B0604020202020204" pitchFamily="34" charset="0"/>
              <a:buChar char="•"/>
            </a:pPr>
            <a:r>
              <a:rPr lang="fr-CH" dirty="0" smtClean="0"/>
              <a:t>Install magnet stack KSW16L1 and modify the vacuum chamber.</a:t>
            </a:r>
          </a:p>
          <a:p>
            <a:endParaRPr lang="fr-CH" dirty="0" smtClean="0"/>
          </a:p>
          <a:p>
            <a:r>
              <a:rPr lang="fr-CH" u="sng" dirty="0" smtClean="0"/>
              <a:t>Surface</a:t>
            </a:r>
            <a:r>
              <a:rPr lang="fr-CH" u="sng" dirty="0"/>
              <a:t>.</a:t>
            </a:r>
          </a:p>
          <a:p>
            <a:pPr marL="285750" indent="-285750">
              <a:buFont typeface="Arial" panose="020B0604020202020204" pitchFamily="34" charset="0"/>
              <a:buChar char="•"/>
            </a:pPr>
            <a:r>
              <a:rPr lang="fr-CH" dirty="0" smtClean="0"/>
              <a:t>New MPS (POPS-B), installation of the 4*18kV switchgear in M25.</a:t>
            </a:r>
          </a:p>
          <a:p>
            <a:pPr marL="285750" indent="-285750">
              <a:buFont typeface="Arial" panose="020B0604020202020204" pitchFamily="34" charset="0"/>
              <a:buChar char="•"/>
            </a:pPr>
            <a:r>
              <a:rPr lang="fr-CH" dirty="0" smtClean="0"/>
              <a:t>BCER: Removal of the obsolete BI.DIS infrastructure, prepare rack space.</a:t>
            </a:r>
          </a:p>
          <a:p>
            <a:pPr marL="285750" indent="-285750">
              <a:buFont typeface="Arial" panose="020B0604020202020204" pitchFamily="34" charset="0"/>
              <a:buChar char="•"/>
            </a:pPr>
            <a:r>
              <a:rPr lang="fr-CH" dirty="0" smtClean="0"/>
              <a:t>EN-EL consolidation works. Replace ERD16,17 &amp; 18.</a:t>
            </a:r>
          </a:p>
          <a:p>
            <a:pPr marL="285750" indent="-285750">
              <a:buFont typeface="Arial" panose="020B0604020202020204" pitchFamily="34" charset="0"/>
              <a:buChar char="•"/>
            </a:pPr>
            <a:r>
              <a:rPr lang="fr-CH" dirty="0" smtClean="0"/>
              <a:t>BI.BVT`s, Install 4 new racks in the BHP.</a:t>
            </a:r>
          </a:p>
          <a:p>
            <a:pPr marL="285750" indent="-285750">
              <a:buFont typeface="Arial" panose="020B0604020202020204" pitchFamily="34" charset="0"/>
              <a:buChar char="•"/>
            </a:pPr>
            <a:r>
              <a:rPr lang="fr-CH" dirty="0" smtClean="0"/>
              <a:t>Install 16 additional power converters racks 258A and 258B BCER orbit correctors.</a:t>
            </a:r>
          </a:p>
          <a:p>
            <a:endParaRPr lang="fr-CH" dirty="0" smtClean="0"/>
          </a:p>
          <a:p>
            <a:r>
              <a:rPr lang="fr-CH" u="sng" dirty="0" smtClean="0"/>
              <a:t>Machine/Surface.</a:t>
            </a:r>
            <a:r>
              <a:rPr lang="fr-CH" dirty="0" smtClean="0"/>
              <a:t> </a:t>
            </a:r>
          </a:p>
          <a:p>
            <a:pPr marL="285750" indent="-285750">
              <a:buFont typeface="Arial" panose="020B0604020202020204" pitchFamily="34" charset="0"/>
              <a:buChar char="•"/>
            </a:pPr>
            <a:r>
              <a:rPr lang="fr-CH" dirty="0" smtClean="0"/>
              <a:t>Decabling campaign EN-EL.</a:t>
            </a:r>
            <a:endParaRPr lang="fr-CH" dirty="0"/>
          </a:p>
          <a:p>
            <a:r>
              <a:rPr lang="fr-CH" dirty="0" smtClean="0"/>
              <a:t> </a:t>
            </a:r>
            <a:endParaRPr lang="en-GB" dirty="0"/>
          </a:p>
        </p:txBody>
      </p:sp>
      <p:sp>
        <p:nvSpPr>
          <p:cNvPr id="5" name="TextBox 4"/>
          <p:cNvSpPr txBox="1"/>
          <p:nvPr/>
        </p:nvSpPr>
        <p:spPr>
          <a:xfrm>
            <a:off x="1216668" y="39237"/>
            <a:ext cx="7297832" cy="369332"/>
          </a:xfrm>
          <a:prstGeom prst="rect">
            <a:avLst/>
          </a:prstGeom>
          <a:noFill/>
        </p:spPr>
        <p:txBody>
          <a:bodyPr wrap="none" rtlCol="0">
            <a:spAutoFit/>
          </a:bodyPr>
          <a:lstStyle/>
          <a:p>
            <a:r>
              <a:rPr lang="fr-CH" b="1" u="sng" dirty="0" smtClean="0">
                <a:solidFill>
                  <a:srgbClr val="0C377B"/>
                </a:solidFill>
              </a:rPr>
              <a:t>Activities to be scheduled YETS 2015/16 (as of date 16/04/2015)   </a:t>
            </a:r>
            <a:endParaRPr lang="en-GB" b="1" u="sng" dirty="0">
              <a:solidFill>
                <a:srgbClr val="0C377B"/>
              </a:solidFill>
            </a:endParaRPr>
          </a:p>
        </p:txBody>
      </p:sp>
    </p:spTree>
    <p:extLst>
      <p:ext uri="{BB962C8B-B14F-4D97-AF65-F5344CB8AC3E}">
        <p14:creationId xmlns:p14="http://schemas.microsoft.com/office/powerpoint/2010/main" val="764000911"/>
      </p:ext>
    </p:extLst>
  </p:cSld>
  <p:clrMapOvr>
    <a:masterClrMapping/>
  </p:clrMapOvr>
</p:sld>
</file>

<file path=ppt/theme/theme1.xml><?xml version="1.0" encoding="utf-8"?>
<a:theme xmlns:a="http://schemas.openxmlformats.org/drawingml/2006/main" name="CERNCorporate4-3">
  <a:themeElements>
    <a:clrScheme name="CERN 1">
      <a:dk1>
        <a:srgbClr val="0055A0"/>
      </a:dk1>
      <a:lt1>
        <a:sysClr val="window" lastClr="FFFFFF"/>
      </a:lt1>
      <a:dk2>
        <a:srgbClr val="0055A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Classique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CERNCobranding4-3</Template>
  <TotalTime>4308</TotalTime>
  <Words>213</Words>
  <Application>Microsoft Office PowerPoint</Application>
  <PresentationFormat>On-screen Show (4:3)</PresentationFormat>
  <Paragraphs>24</Paragraphs>
  <Slides>2</Slides>
  <Notes>2</Notes>
  <HiddenSlides>0</HiddenSlides>
  <MMClips>0</MMClips>
  <ScaleCrop>false</ScaleCrop>
  <HeadingPairs>
    <vt:vector size="8" baseType="variant">
      <vt:variant>
        <vt:lpstr>Fonts Used</vt:lpstr>
      </vt:variant>
      <vt:variant>
        <vt:i4>2</vt:i4>
      </vt:variant>
      <vt:variant>
        <vt:lpstr>Theme</vt:lpstr>
      </vt:variant>
      <vt:variant>
        <vt:i4>1</vt:i4>
      </vt:variant>
      <vt:variant>
        <vt:lpstr>Embedded OLE Servers</vt:lpstr>
      </vt:variant>
      <vt:variant>
        <vt:i4>1</vt:i4>
      </vt:variant>
      <vt:variant>
        <vt:lpstr>Slide Titles</vt:lpstr>
      </vt:variant>
      <vt:variant>
        <vt:i4>2</vt:i4>
      </vt:variant>
    </vt:vector>
  </HeadingPairs>
  <TitlesOfParts>
    <vt:vector size="6" baseType="lpstr">
      <vt:lpstr>Arial</vt:lpstr>
      <vt:lpstr>Calibri</vt:lpstr>
      <vt:lpstr>CERNCorporate4-3</vt:lpstr>
      <vt:lpstr>Worksheet</vt:lpstr>
      <vt:lpstr>Length of the YETS 2015-2016 / EYETS 2016-2017 Length of the technical stops in the LHC, SPS, PS and PSB</vt:lpstr>
      <vt:lpstr>PowerPoint Presentation</vt:lpstr>
    </vt:vector>
  </TitlesOfParts>
  <Company>CERN</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YETS 2015-2016 / EYETS 2016-2017 Length of the technical stops in the LHC, SPS, PS and PSB</dc:title>
  <dc:creator>Julie Coupard</dc:creator>
  <cp:lastModifiedBy>David Hay</cp:lastModifiedBy>
  <cp:revision>16</cp:revision>
  <dcterms:created xsi:type="dcterms:W3CDTF">2015-01-20T13:36:54Z</dcterms:created>
  <dcterms:modified xsi:type="dcterms:W3CDTF">2015-04-16T07:18:26Z</dcterms:modified>
</cp:coreProperties>
</file>