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4.xml" ContentType="application/vnd.openxmlformats-officedocument.presentationml.notesSlide+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7"/>
  </p:notesMasterIdLst>
  <p:sldIdLst>
    <p:sldId id="265" r:id="rId5"/>
    <p:sldId id="399" r:id="rId6"/>
    <p:sldId id="268" r:id="rId7"/>
    <p:sldId id="415" r:id="rId8"/>
    <p:sldId id="352" r:id="rId9"/>
    <p:sldId id="416" r:id="rId10"/>
    <p:sldId id="307" r:id="rId11"/>
    <p:sldId id="308" r:id="rId12"/>
    <p:sldId id="312" r:id="rId13"/>
    <p:sldId id="417" r:id="rId14"/>
    <p:sldId id="418" r:id="rId15"/>
    <p:sldId id="365" r:id="rId16"/>
    <p:sldId id="397" r:id="rId17"/>
    <p:sldId id="403" r:id="rId18"/>
    <p:sldId id="419" r:id="rId19"/>
    <p:sldId id="402" r:id="rId20"/>
    <p:sldId id="420" r:id="rId21"/>
    <p:sldId id="336" r:id="rId22"/>
    <p:sldId id="345" r:id="rId23"/>
    <p:sldId id="298" r:id="rId24"/>
    <p:sldId id="421" r:id="rId25"/>
    <p:sldId id="381" r:id="rId26"/>
    <p:sldId id="423" r:id="rId27"/>
    <p:sldId id="406" r:id="rId28"/>
    <p:sldId id="447" r:id="rId29"/>
    <p:sldId id="422" r:id="rId30"/>
    <p:sldId id="407" r:id="rId31"/>
    <p:sldId id="404" r:id="rId32"/>
    <p:sldId id="387" r:id="rId33"/>
    <p:sldId id="386" r:id="rId34"/>
    <p:sldId id="425" r:id="rId35"/>
    <p:sldId id="400" r:id="rId36"/>
    <p:sldId id="383" r:id="rId37"/>
    <p:sldId id="384" r:id="rId38"/>
    <p:sldId id="392" r:id="rId39"/>
    <p:sldId id="396" r:id="rId40"/>
    <p:sldId id="395" r:id="rId41"/>
    <p:sldId id="430" r:id="rId42"/>
    <p:sldId id="429" r:id="rId43"/>
    <p:sldId id="428" r:id="rId44"/>
    <p:sldId id="426" r:id="rId45"/>
    <p:sldId id="427" r:id="rId46"/>
    <p:sldId id="411" r:id="rId47"/>
    <p:sldId id="410" r:id="rId48"/>
    <p:sldId id="412" r:id="rId49"/>
    <p:sldId id="413" r:id="rId50"/>
    <p:sldId id="431" r:id="rId51"/>
    <p:sldId id="432" r:id="rId52"/>
    <p:sldId id="344" r:id="rId53"/>
    <p:sldId id="434" r:id="rId54"/>
    <p:sldId id="435" r:id="rId55"/>
    <p:sldId id="436" r:id="rId56"/>
    <p:sldId id="437" r:id="rId57"/>
    <p:sldId id="438" r:id="rId58"/>
    <p:sldId id="439" r:id="rId59"/>
    <p:sldId id="440" r:id="rId60"/>
    <p:sldId id="441" r:id="rId61"/>
    <p:sldId id="442" r:id="rId62"/>
    <p:sldId id="443" r:id="rId63"/>
    <p:sldId id="444" r:id="rId64"/>
    <p:sldId id="445" r:id="rId65"/>
    <p:sldId id="446" r:id="rId6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9B5"/>
    <a:srgbClr val="FFCC00"/>
    <a:srgbClr val="3861AA"/>
    <a:srgbClr val="4F6228"/>
    <a:srgbClr val="68A8BF"/>
    <a:srgbClr val="284579"/>
    <a:srgbClr val="56A2BF"/>
    <a:srgbClr val="4FA0C1"/>
    <a:srgbClr val="D1ECF7"/>
    <a:srgbClr val="8EB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69" autoAdjust="0"/>
    <p:restoredTop sz="86019" autoAdjust="0"/>
  </p:normalViewPr>
  <p:slideViewPr>
    <p:cSldViewPr snapToGrid="0" snapToObjects="1">
      <p:cViewPr varScale="1">
        <p:scale>
          <a:sx n="86" d="100"/>
          <a:sy n="86" d="100"/>
        </p:scale>
        <p:origin x="797" y="48"/>
      </p:cViewPr>
      <p:guideLst>
        <p:guide orient="horz" pos="2160"/>
        <p:guide pos="2880"/>
      </p:guideLst>
    </p:cSldViewPr>
  </p:slideViewPr>
  <p:notesTextViewPr>
    <p:cViewPr>
      <p:scale>
        <a:sx n="3" d="2"/>
        <a:sy n="3" d="2"/>
      </p:scale>
      <p:origin x="0" y="0"/>
    </p:cViewPr>
  </p:notesTextViewPr>
  <p:sorterViewPr>
    <p:cViewPr>
      <p:scale>
        <a:sx n="100" d="100"/>
        <a:sy n="100" d="100"/>
      </p:scale>
      <p:origin x="0" y="-1025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losasso:Documents:KT_0:HI-LUMI:proc_1_hi_lumi.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mlosasso:Documents:KT_0:HI-LUMI:hi_lumi_proc.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b\bdelille\Documents\ATS\HL-LHC\General_Presentations\C&amp;S%20review\Global%20cost%20-%20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4"/>
    </mc:Choice>
    <mc:Fallback>
      <c:style val="24"/>
    </mc:Fallback>
  </mc:AlternateContent>
  <c:chart>
    <c:title>
      <c:tx>
        <c:rich>
          <a:bodyPr/>
          <a:lstStyle/>
          <a:p>
            <a:pPr>
              <a:defRPr/>
            </a:pPr>
            <a:r>
              <a:rPr lang="en-US" dirty="0"/>
              <a:t>Hi-</a:t>
            </a:r>
            <a:r>
              <a:rPr lang="en-US" dirty="0" err="1"/>
              <a:t>Lumi</a:t>
            </a:r>
            <a:r>
              <a:rPr lang="en-US" dirty="0"/>
              <a:t> procurement </a:t>
            </a:r>
            <a:r>
              <a:rPr lang="en-US" dirty="0" smtClean="0"/>
              <a:t>sector </a:t>
            </a:r>
            <a:r>
              <a:rPr lang="en-US" dirty="0"/>
              <a:t>allocation, %</a:t>
            </a:r>
          </a:p>
        </c:rich>
      </c:tx>
      <c:layout>
        <c:manualLayout>
          <c:xMode val="edge"/>
          <c:yMode val="edge"/>
          <c:x val="0.152215998862677"/>
          <c:y val="2.5681257317449999E-2"/>
        </c:manualLayout>
      </c:layout>
      <c:overlay val="0"/>
    </c:title>
    <c:autoTitleDeleted val="0"/>
    <c:plotArea>
      <c:layout>
        <c:manualLayout>
          <c:layoutTarget val="inner"/>
          <c:xMode val="edge"/>
          <c:yMode val="edge"/>
          <c:x val="7.4321993731366096E-2"/>
          <c:y val="0.15844150443416"/>
          <c:w val="0.89849354024921602"/>
          <c:h val="0.64092387056486"/>
        </c:manualLayout>
      </c:layout>
      <c:barChart>
        <c:barDir val="col"/>
        <c:grouping val="stacked"/>
        <c:varyColors val="0"/>
        <c:ser>
          <c:idx val="0"/>
          <c:order val="0"/>
          <c:tx>
            <c:strRef>
              <c:f>Sheet2!$G$9</c:f>
              <c:strCache>
                <c:ptCount val="1"/>
              </c:strCache>
            </c:strRef>
          </c:tx>
          <c:invertIfNegative val="0"/>
          <c:cat>
            <c:strRef>
              <c:f>Sheet2!$F$10:$F$17</c:f>
              <c:strCache>
                <c:ptCount val="8"/>
                <c:pt idx="0">
                  <c:v>infrastructure</c:v>
                </c:pt>
                <c:pt idx="1">
                  <c:v>magnets</c:v>
                </c:pt>
                <c:pt idx="2">
                  <c:v>meas instrum &amp; electronics</c:v>
                </c:pt>
                <c:pt idx="3">
                  <c:v>metal</c:v>
                </c:pt>
                <c:pt idx="4">
                  <c:v>vacuum</c:v>
                </c:pt>
                <c:pt idx="5">
                  <c:v>sc wires &amp; cables</c:v>
                </c:pt>
                <c:pt idx="6">
                  <c:v>tooling</c:v>
                </c:pt>
                <c:pt idx="7">
                  <c:v>indu support</c:v>
                </c:pt>
              </c:strCache>
            </c:strRef>
          </c:cat>
          <c:val>
            <c:numRef>
              <c:f>Sheet2!$G$10:$G$17</c:f>
              <c:numCache>
                <c:formatCode>General</c:formatCode>
                <c:ptCount val="8"/>
                <c:pt idx="0" formatCode="0.00">
                  <c:v>2.4395074492521962</c:v>
                </c:pt>
                <c:pt idx="1">
                  <c:v>30.150537810645829</c:v>
                </c:pt>
                <c:pt idx="2">
                  <c:v>8.6818231052696611</c:v>
                </c:pt>
                <c:pt idx="3">
                  <c:v>9.9766515146577905</c:v>
                </c:pt>
                <c:pt idx="4">
                  <c:v>6.1719889011234397</c:v>
                </c:pt>
                <c:pt idx="5">
                  <c:v>15.59352616728107</c:v>
                </c:pt>
                <c:pt idx="6">
                  <c:v>6.8191104779785192</c:v>
                </c:pt>
                <c:pt idx="7">
                  <c:v>9.9407314050196671</c:v>
                </c:pt>
              </c:numCache>
            </c:numRef>
          </c:val>
        </c:ser>
        <c:dLbls>
          <c:showLegendKey val="0"/>
          <c:showVal val="0"/>
          <c:showCatName val="0"/>
          <c:showSerName val="0"/>
          <c:showPercent val="0"/>
          <c:showBubbleSize val="0"/>
        </c:dLbls>
        <c:gapWidth val="150"/>
        <c:overlap val="100"/>
        <c:axId val="169137608"/>
        <c:axId val="169137216"/>
      </c:barChart>
      <c:catAx>
        <c:axId val="169137608"/>
        <c:scaling>
          <c:orientation val="minMax"/>
        </c:scaling>
        <c:delete val="0"/>
        <c:axPos val="b"/>
        <c:numFmt formatCode="General" sourceLinked="0"/>
        <c:majorTickMark val="out"/>
        <c:minorTickMark val="none"/>
        <c:tickLblPos val="nextTo"/>
        <c:txPr>
          <a:bodyPr/>
          <a:lstStyle/>
          <a:p>
            <a:pPr>
              <a:defRPr b="1" i="0"/>
            </a:pPr>
            <a:endParaRPr lang="en-US"/>
          </a:p>
        </c:txPr>
        <c:crossAx val="169137216"/>
        <c:crosses val="autoZero"/>
        <c:auto val="1"/>
        <c:lblAlgn val="ctr"/>
        <c:lblOffset val="100"/>
        <c:noMultiLvlLbl val="0"/>
      </c:catAx>
      <c:valAx>
        <c:axId val="169137216"/>
        <c:scaling>
          <c:orientation val="minMax"/>
        </c:scaling>
        <c:delete val="0"/>
        <c:axPos val="l"/>
        <c:majorGridlines/>
        <c:numFmt formatCode="0.00" sourceLinked="1"/>
        <c:majorTickMark val="out"/>
        <c:minorTickMark val="none"/>
        <c:tickLblPos val="nextTo"/>
        <c:crossAx val="169137608"/>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3133224622263001"/>
          <c:y val="6.76059560099454E-2"/>
          <c:w val="0.86866775377737004"/>
          <c:h val="0.84820776545161203"/>
        </c:manualLayout>
      </c:layout>
      <c:barChart>
        <c:barDir val="col"/>
        <c:grouping val="stacked"/>
        <c:varyColors val="0"/>
        <c:ser>
          <c:idx val="0"/>
          <c:order val="0"/>
          <c:invertIfNegative val="0"/>
          <c:cat>
            <c:strRef>
              <c:f>Sheet2!$AH$3:$AH$22</c:f>
              <c:strCache>
                <c:ptCount val="20"/>
                <c:pt idx="0">
                  <c:v>AT</c:v>
                </c:pt>
                <c:pt idx="1">
                  <c:v>BE</c:v>
                </c:pt>
                <c:pt idx="2">
                  <c:v>BG</c:v>
                </c:pt>
                <c:pt idx="3">
                  <c:v>CH</c:v>
                </c:pt>
                <c:pt idx="4">
                  <c:v>CZ</c:v>
                </c:pt>
                <c:pt idx="5">
                  <c:v>DE</c:v>
                </c:pt>
                <c:pt idx="6">
                  <c:v>DK</c:v>
                </c:pt>
                <c:pt idx="7">
                  <c:v>ES</c:v>
                </c:pt>
                <c:pt idx="8">
                  <c:v>FI</c:v>
                </c:pt>
                <c:pt idx="9">
                  <c:v>FR</c:v>
                </c:pt>
                <c:pt idx="10">
                  <c:v>GB</c:v>
                </c:pt>
                <c:pt idx="11">
                  <c:v>GR</c:v>
                </c:pt>
                <c:pt idx="12">
                  <c:v>HU</c:v>
                </c:pt>
                <c:pt idx="13">
                  <c:v>IT</c:v>
                </c:pt>
                <c:pt idx="14">
                  <c:v>NL</c:v>
                </c:pt>
                <c:pt idx="15">
                  <c:v>NO</c:v>
                </c:pt>
                <c:pt idx="16">
                  <c:v>PL</c:v>
                </c:pt>
                <c:pt idx="17">
                  <c:v>PT</c:v>
                </c:pt>
                <c:pt idx="18">
                  <c:v>SE</c:v>
                </c:pt>
                <c:pt idx="19">
                  <c:v>SK</c:v>
                </c:pt>
              </c:strCache>
            </c:strRef>
          </c:cat>
          <c:val>
            <c:numRef>
              <c:f>Sheet2!$AI$3:$AI$22</c:f>
              <c:numCache>
                <c:formatCode>_-* #\'##0_-;\-* #\'##0_-;_-* "-"??_-;_-@_-</c:formatCode>
                <c:ptCount val="20"/>
                <c:pt idx="0">
                  <c:v>365115.34</c:v>
                </c:pt>
                <c:pt idx="1">
                  <c:v>226059.84000000011</c:v>
                </c:pt>
                <c:pt idx="2">
                  <c:v>47226.54</c:v>
                </c:pt>
                <c:pt idx="3">
                  <c:v>976541.2</c:v>
                </c:pt>
                <c:pt idx="4">
                  <c:v>100132.35</c:v>
                </c:pt>
                <c:pt idx="5">
                  <c:v>3204637.71</c:v>
                </c:pt>
                <c:pt idx="6">
                  <c:v>7245.74</c:v>
                </c:pt>
                <c:pt idx="7">
                  <c:v>353312.81</c:v>
                </c:pt>
                <c:pt idx="8">
                  <c:v>184595.31</c:v>
                </c:pt>
                <c:pt idx="9">
                  <c:v>1284679.6200000001</c:v>
                </c:pt>
                <c:pt idx="10">
                  <c:v>1319087.25</c:v>
                </c:pt>
                <c:pt idx="11">
                  <c:v>7243.2800000000007</c:v>
                </c:pt>
                <c:pt idx="12">
                  <c:v>71889.899999999994</c:v>
                </c:pt>
                <c:pt idx="13">
                  <c:v>944199.0799999967</c:v>
                </c:pt>
                <c:pt idx="14">
                  <c:v>90605.500000000015</c:v>
                </c:pt>
                <c:pt idx="15">
                  <c:v>14778.33</c:v>
                </c:pt>
                <c:pt idx="16">
                  <c:v>129814.63</c:v>
                </c:pt>
                <c:pt idx="17">
                  <c:v>54334.17</c:v>
                </c:pt>
                <c:pt idx="18">
                  <c:v>12530.19</c:v>
                </c:pt>
                <c:pt idx="19">
                  <c:v>2578.56</c:v>
                </c:pt>
              </c:numCache>
            </c:numRef>
          </c:val>
        </c:ser>
        <c:dLbls>
          <c:showLegendKey val="0"/>
          <c:showVal val="0"/>
          <c:showCatName val="0"/>
          <c:showSerName val="0"/>
          <c:showPercent val="0"/>
          <c:showBubbleSize val="0"/>
        </c:dLbls>
        <c:gapWidth val="150"/>
        <c:overlap val="100"/>
        <c:axId val="170484312"/>
        <c:axId val="170483136"/>
      </c:barChart>
      <c:catAx>
        <c:axId val="170484312"/>
        <c:scaling>
          <c:orientation val="minMax"/>
        </c:scaling>
        <c:delete val="0"/>
        <c:axPos val="b"/>
        <c:numFmt formatCode="General" sourceLinked="0"/>
        <c:majorTickMark val="out"/>
        <c:minorTickMark val="none"/>
        <c:tickLblPos val="nextTo"/>
        <c:crossAx val="170483136"/>
        <c:crosses val="autoZero"/>
        <c:auto val="1"/>
        <c:lblAlgn val="ctr"/>
        <c:lblOffset val="100"/>
        <c:noMultiLvlLbl val="0"/>
      </c:catAx>
      <c:valAx>
        <c:axId val="170483136"/>
        <c:scaling>
          <c:orientation val="minMax"/>
        </c:scaling>
        <c:delete val="0"/>
        <c:axPos val="l"/>
        <c:majorGridlines/>
        <c:numFmt formatCode="_-* #\'##0_-;\-* #\'##0_-;_-* &quot;-&quot;??_-;_-@_-" sourceLinked="1"/>
        <c:majorTickMark val="out"/>
        <c:minorTickMark val="none"/>
        <c:tickLblPos val="nextTo"/>
        <c:crossAx val="170484312"/>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Global Cost </a:t>
            </a:r>
            <a:r>
              <a:rPr lang="en-GB" dirty="0" smtClean="0"/>
              <a:t>Estimation- </a:t>
            </a:r>
            <a:r>
              <a:rPr lang="en-GB" dirty="0"/>
              <a:t>HL-LHC</a:t>
            </a:r>
            <a:r>
              <a:rPr lang="en-GB" baseline="0" dirty="0"/>
              <a:t> WPs Cost</a:t>
            </a:r>
            <a:endParaRPr lang="en-GB" dirty="0"/>
          </a:p>
        </c:rich>
      </c:tx>
      <c:layout/>
      <c:overlay val="0"/>
      <c:spPr>
        <a:noFill/>
        <a:ln>
          <a:noFill/>
        </a:ln>
        <a:effectLst/>
      </c:spPr>
    </c:title>
    <c:autoTitleDeleted val="0"/>
    <c:plotArea>
      <c:layout>
        <c:manualLayout>
          <c:layoutTarget val="inner"/>
          <c:xMode val="edge"/>
          <c:yMode val="edge"/>
          <c:x val="0.16552153203071837"/>
          <c:y val="8.7282608695652186E-2"/>
          <c:w val="0.82792544871285034"/>
          <c:h val="0.70256561679790031"/>
        </c:manualLayout>
      </c:layout>
      <c:barChart>
        <c:barDir val="col"/>
        <c:grouping val="clustered"/>
        <c:varyColors val="0"/>
        <c:ser>
          <c:idx val="0"/>
          <c:order val="0"/>
          <c:spPr>
            <a:solidFill>
              <a:schemeClr val="accent1"/>
            </a:solidFill>
            <a:ln>
              <a:noFill/>
            </a:ln>
            <a:effectLst/>
          </c:spPr>
          <c:invertIfNegative val="0"/>
          <c:cat>
            <c:strRef>
              <c:f>'Global Cost'!$A$28:$A$44</c:f>
              <c:strCache>
                <c:ptCount val="17"/>
                <c:pt idx="0">
                  <c:v>HLLHC 3</c:v>
                </c:pt>
                <c:pt idx="1">
                  <c:v>HLLHC 9</c:v>
                </c:pt>
                <c:pt idx="2">
                  <c:v>HLLHC 4</c:v>
                </c:pt>
                <c:pt idx="3">
                  <c:v>HLLHC 11</c:v>
                </c:pt>
                <c:pt idx="4">
                  <c:v>HLLHC 6A</c:v>
                </c:pt>
                <c:pt idx="5">
                  <c:v>HLLHC 5</c:v>
                </c:pt>
                <c:pt idx="6">
                  <c:v>HLLHC 12</c:v>
                </c:pt>
                <c:pt idx="7">
                  <c:v>HLLHC 6B</c:v>
                </c:pt>
                <c:pt idx="8">
                  <c:v>HLLHC 7</c:v>
                </c:pt>
                <c:pt idx="9">
                  <c:v>HLLHC 13</c:v>
                </c:pt>
                <c:pt idx="10">
                  <c:v>HLLHC 14</c:v>
                </c:pt>
                <c:pt idx="11">
                  <c:v>HLLHC 15</c:v>
                </c:pt>
                <c:pt idx="12">
                  <c:v>HLLHC 2</c:v>
                </c:pt>
                <c:pt idx="13">
                  <c:v>HLLHC 8</c:v>
                </c:pt>
                <c:pt idx="14">
                  <c:v>HLLHC 1</c:v>
                </c:pt>
                <c:pt idx="15">
                  <c:v>HLLHC 10</c:v>
                </c:pt>
                <c:pt idx="16">
                  <c:v>HLLHC 16</c:v>
                </c:pt>
              </c:strCache>
            </c:strRef>
          </c:cat>
          <c:val>
            <c:numRef>
              <c:f>'Global Cost'!$O$28:$O$44</c:f>
              <c:numCache>
                <c:formatCode>#,##0</c:formatCode>
                <c:ptCount val="17"/>
                <c:pt idx="0">
                  <c:v>217735</c:v>
                </c:pt>
                <c:pt idx="1">
                  <c:v>98966</c:v>
                </c:pt>
                <c:pt idx="2">
                  <c:v>97223</c:v>
                </c:pt>
                <c:pt idx="3">
                  <c:v>89337</c:v>
                </c:pt>
                <c:pt idx="4">
                  <c:v>78126</c:v>
                </c:pt>
                <c:pt idx="5">
                  <c:v>63257</c:v>
                </c:pt>
                <c:pt idx="6">
                  <c:v>54385</c:v>
                </c:pt>
                <c:pt idx="7">
                  <c:v>51528</c:v>
                </c:pt>
                <c:pt idx="8">
                  <c:v>27434</c:v>
                </c:pt>
                <c:pt idx="9">
                  <c:v>20663</c:v>
                </c:pt>
                <c:pt idx="10">
                  <c:v>17813</c:v>
                </c:pt>
                <c:pt idx="11">
                  <c:v>12936</c:v>
                </c:pt>
                <c:pt idx="12">
                  <c:v>8604</c:v>
                </c:pt>
                <c:pt idx="13">
                  <c:v>6696</c:v>
                </c:pt>
                <c:pt idx="14">
                  <c:v>5774</c:v>
                </c:pt>
                <c:pt idx="15">
                  <c:v>1591</c:v>
                </c:pt>
                <c:pt idx="16" formatCode="General">
                  <c:v>132</c:v>
                </c:pt>
              </c:numCache>
            </c:numRef>
          </c:val>
        </c:ser>
        <c:dLbls>
          <c:showLegendKey val="0"/>
          <c:showVal val="0"/>
          <c:showCatName val="0"/>
          <c:showSerName val="0"/>
          <c:showPercent val="0"/>
          <c:showBubbleSize val="0"/>
        </c:dLbls>
        <c:gapWidth val="150"/>
        <c:axId val="172586440"/>
        <c:axId val="172586832"/>
      </c:barChart>
      <c:catAx>
        <c:axId val="17258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2586832"/>
        <c:crosses val="autoZero"/>
        <c:auto val="1"/>
        <c:lblAlgn val="ctr"/>
        <c:lblOffset val="100"/>
        <c:noMultiLvlLbl val="0"/>
      </c:catAx>
      <c:valAx>
        <c:axId val="1725868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kCHF</a:t>
                </a:r>
              </a:p>
            </c:rich>
          </c:tx>
          <c:layout/>
          <c:overlay val="0"/>
          <c:spPr>
            <a:noFill/>
            <a:ln>
              <a:noFill/>
            </a:ln>
            <a:effectLst/>
          </c:sp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25864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3E0F49-08CC-495B-B3B4-1DA93E0483D0}" type="doc">
      <dgm:prSet loTypeId="urn:microsoft.com/office/officeart/2005/8/layout/orgChart1" loCatId="hierarchy" qsTypeId="urn:microsoft.com/office/officeart/2005/8/quickstyle/simple1" qsCatId="simple" csTypeId="urn:microsoft.com/office/officeart/2005/8/colors/accent3_2" csCatId="accent3" phldr="1"/>
      <dgm:spPr/>
      <dgm:t>
        <a:bodyPr/>
        <a:lstStyle/>
        <a:p>
          <a:endParaRPr lang="en-GB"/>
        </a:p>
      </dgm:t>
    </dgm:pt>
    <dgm:pt modelId="{FF59AA6B-7B0B-43DC-A539-22C167866132}">
      <dgm:prSet phldrT="[Text]" custT="1"/>
      <dgm:spPr>
        <a:solidFill>
          <a:srgbClr val="00B050"/>
        </a:solidFill>
      </dgm:spPr>
      <dgm:t>
        <a:bodyPr/>
        <a:lstStyle/>
        <a:p>
          <a:r>
            <a:rPr lang="en-GB" sz="1600" dirty="0" smtClean="0"/>
            <a:t>WP4</a:t>
          </a:r>
          <a:endParaRPr lang="en-GB" sz="1600" dirty="0"/>
        </a:p>
      </dgm:t>
    </dgm:pt>
    <dgm:pt modelId="{EAFC0C53-6956-4DE1-99A8-500F44EE587D}" type="parTrans" cxnId="{46AEE2D9-1778-458B-BBB4-5958F2C0ADDE}">
      <dgm:prSet/>
      <dgm:spPr/>
      <dgm:t>
        <a:bodyPr/>
        <a:lstStyle/>
        <a:p>
          <a:endParaRPr lang="en-GB" sz="1600"/>
        </a:p>
      </dgm:t>
    </dgm:pt>
    <dgm:pt modelId="{F16C5D4E-4255-41BB-A77D-F0E75DBBE356}" type="sibTrans" cxnId="{46AEE2D9-1778-458B-BBB4-5958F2C0ADDE}">
      <dgm:prSet/>
      <dgm:spPr/>
      <dgm:t>
        <a:bodyPr/>
        <a:lstStyle/>
        <a:p>
          <a:endParaRPr lang="en-GB" sz="1600"/>
        </a:p>
      </dgm:t>
    </dgm:pt>
    <dgm:pt modelId="{A849312B-1B6B-4059-BBD0-DF6ABF8A07B0}">
      <dgm:prSet phldrT="[Text]" custT="1"/>
      <dgm:spPr>
        <a:solidFill>
          <a:srgbClr val="00B050"/>
        </a:solidFill>
      </dgm:spPr>
      <dgm:t>
        <a:bodyPr/>
        <a:lstStyle/>
        <a:p>
          <a:r>
            <a:rPr lang="en-GB" sz="1600" dirty="0" smtClean="0"/>
            <a:t>Crab cavities</a:t>
          </a:r>
          <a:endParaRPr lang="en-GB" sz="1600" dirty="0"/>
        </a:p>
      </dgm:t>
    </dgm:pt>
    <dgm:pt modelId="{E7F4C0F5-8271-4FE4-9F01-FF6AC0C72767}" type="parTrans" cxnId="{05CC7B09-1223-4B81-A4D3-352CD89FAA21}">
      <dgm:prSet/>
      <dgm:spPr/>
      <dgm:t>
        <a:bodyPr/>
        <a:lstStyle/>
        <a:p>
          <a:endParaRPr lang="en-GB" sz="1600"/>
        </a:p>
      </dgm:t>
    </dgm:pt>
    <dgm:pt modelId="{5BF3BB2D-95CD-45A0-B122-E96A472673B6}" type="sibTrans" cxnId="{05CC7B09-1223-4B81-A4D3-352CD89FAA21}">
      <dgm:prSet/>
      <dgm:spPr/>
      <dgm:t>
        <a:bodyPr/>
        <a:lstStyle/>
        <a:p>
          <a:endParaRPr lang="en-GB" sz="1600"/>
        </a:p>
      </dgm:t>
    </dgm:pt>
    <dgm:pt modelId="{032ED3A3-E93D-41B0-93CC-B2695E30E4F0}">
      <dgm:prSet phldrT="[Text]" custT="1"/>
      <dgm:spPr>
        <a:solidFill>
          <a:schemeClr val="accent3">
            <a:lumMod val="60000"/>
            <a:lumOff val="40000"/>
          </a:schemeClr>
        </a:solidFill>
      </dgm:spPr>
      <dgm:t>
        <a:bodyPr/>
        <a:lstStyle/>
        <a:p>
          <a:r>
            <a:rPr lang="en-GB" sz="1600" dirty="0" smtClean="0"/>
            <a:t>Harmonic system</a:t>
          </a:r>
          <a:endParaRPr lang="en-GB" sz="1600" dirty="0"/>
        </a:p>
      </dgm:t>
    </dgm:pt>
    <dgm:pt modelId="{85653672-1A8B-42C1-BD5F-33277AEED716}" type="parTrans" cxnId="{C6948916-ED9F-4797-AC8B-197FD7E07B4F}">
      <dgm:prSet/>
      <dgm:spPr/>
      <dgm:t>
        <a:bodyPr/>
        <a:lstStyle/>
        <a:p>
          <a:endParaRPr lang="en-GB" sz="1600"/>
        </a:p>
      </dgm:t>
    </dgm:pt>
    <dgm:pt modelId="{8BAE7C26-BABE-45B7-BDD7-3F4C6818838B}" type="sibTrans" cxnId="{C6948916-ED9F-4797-AC8B-197FD7E07B4F}">
      <dgm:prSet/>
      <dgm:spPr/>
      <dgm:t>
        <a:bodyPr/>
        <a:lstStyle/>
        <a:p>
          <a:endParaRPr lang="en-GB" sz="1600"/>
        </a:p>
      </dgm:t>
    </dgm:pt>
    <dgm:pt modelId="{7274235B-6E9D-43CC-870D-518053199228}">
      <dgm:prSet custT="1"/>
      <dgm:spPr>
        <a:solidFill>
          <a:srgbClr val="00B050"/>
        </a:solidFill>
      </dgm:spPr>
      <dgm:t>
        <a:bodyPr/>
        <a:lstStyle/>
        <a:p>
          <a:r>
            <a:rPr lang="en-GB" sz="1600" dirty="0" smtClean="0"/>
            <a:t>SPS</a:t>
          </a:r>
          <a:endParaRPr lang="en-GB" sz="1600" dirty="0"/>
        </a:p>
      </dgm:t>
    </dgm:pt>
    <dgm:pt modelId="{A5825CF9-41D8-417F-B9B9-AA4D94FF70A2}" type="parTrans" cxnId="{4C27AD6F-5936-499E-98CA-F55AA417BB58}">
      <dgm:prSet/>
      <dgm:spPr/>
      <dgm:t>
        <a:bodyPr/>
        <a:lstStyle/>
        <a:p>
          <a:endParaRPr lang="en-GB" sz="1600"/>
        </a:p>
      </dgm:t>
    </dgm:pt>
    <dgm:pt modelId="{9BAE5547-4964-41FB-8D30-95EAD8D15E34}" type="sibTrans" cxnId="{4C27AD6F-5936-499E-98CA-F55AA417BB58}">
      <dgm:prSet/>
      <dgm:spPr/>
      <dgm:t>
        <a:bodyPr/>
        <a:lstStyle/>
        <a:p>
          <a:endParaRPr lang="en-GB" sz="1600"/>
        </a:p>
      </dgm:t>
    </dgm:pt>
    <dgm:pt modelId="{4475A44B-1146-4E80-BA75-0BFC943B29B3}">
      <dgm:prSet custT="1"/>
      <dgm:spPr>
        <a:solidFill>
          <a:srgbClr val="00B050"/>
        </a:solidFill>
      </dgm:spPr>
      <dgm:t>
        <a:bodyPr/>
        <a:lstStyle/>
        <a:p>
          <a:r>
            <a:rPr lang="en-GB" sz="1600" dirty="0" smtClean="0"/>
            <a:t>LHC</a:t>
          </a:r>
          <a:endParaRPr lang="en-GB" sz="1600" dirty="0"/>
        </a:p>
      </dgm:t>
    </dgm:pt>
    <dgm:pt modelId="{8687BC79-BEBB-495A-9999-629F4C1A5345}" type="parTrans" cxnId="{53ED44D9-8233-4453-8856-D10BA7978216}">
      <dgm:prSet/>
      <dgm:spPr/>
      <dgm:t>
        <a:bodyPr/>
        <a:lstStyle/>
        <a:p>
          <a:endParaRPr lang="en-GB" sz="1600"/>
        </a:p>
      </dgm:t>
    </dgm:pt>
    <dgm:pt modelId="{1A8766B1-5056-4C6D-B9F6-1A04DCAFE1D2}" type="sibTrans" cxnId="{53ED44D9-8233-4453-8856-D10BA7978216}">
      <dgm:prSet/>
      <dgm:spPr/>
      <dgm:t>
        <a:bodyPr/>
        <a:lstStyle/>
        <a:p>
          <a:endParaRPr lang="en-GB" sz="1600"/>
        </a:p>
      </dgm:t>
    </dgm:pt>
    <dgm:pt modelId="{1DFFDDC7-DC43-4107-ACD8-B0A244A74A3C}">
      <dgm:prSet custT="1"/>
      <dgm:spPr>
        <a:solidFill>
          <a:schemeClr val="accent3">
            <a:lumMod val="60000"/>
            <a:lumOff val="40000"/>
          </a:schemeClr>
        </a:solidFill>
      </dgm:spPr>
      <dgm:t>
        <a:bodyPr/>
        <a:lstStyle/>
        <a:p>
          <a:r>
            <a:rPr lang="en-GB" sz="1600" dirty="0" smtClean="0"/>
            <a:t>Wide-band feedback</a:t>
          </a:r>
          <a:endParaRPr lang="en-GB" sz="1600" dirty="0"/>
        </a:p>
      </dgm:t>
    </dgm:pt>
    <dgm:pt modelId="{528E3D15-67A9-4EE6-913C-F559A8F39D1C}" type="parTrans" cxnId="{3F86EB17-937F-447A-AF6C-42455BDAFE06}">
      <dgm:prSet/>
      <dgm:spPr/>
      <dgm:t>
        <a:bodyPr/>
        <a:lstStyle/>
        <a:p>
          <a:endParaRPr lang="en-GB" sz="1600"/>
        </a:p>
      </dgm:t>
    </dgm:pt>
    <dgm:pt modelId="{13BD028B-21E5-473B-A857-4011B16E6CDF}" type="sibTrans" cxnId="{3F86EB17-937F-447A-AF6C-42455BDAFE06}">
      <dgm:prSet/>
      <dgm:spPr/>
      <dgm:t>
        <a:bodyPr/>
        <a:lstStyle/>
        <a:p>
          <a:endParaRPr lang="en-GB" sz="1600"/>
        </a:p>
      </dgm:t>
    </dgm:pt>
    <dgm:pt modelId="{B4ABF070-B494-4AAF-85E9-C9F1DC2C012C}">
      <dgm:prSet custT="1"/>
      <dgm:spPr>
        <a:solidFill>
          <a:srgbClr val="00B050"/>
        </a:solidFill>
      </dgm:spPr>
      <dgm:t>
        <a:bodyPr/>
        <a:lstStyle/>
        <a:p>
          <a:r>
            <a:rPr lang="en-GB" sz="1600" dirty="0" smtClean="0"/>
            <a:t>RF services</a:t>
          </a:r>
          <a:endParaRPr lang="en-GB" sz="1600" dirty="0"/>
        </a:p>
      </dgm:t>
    </dgm:pt>
    <dgm:pt modelId="{129B2108-45C2-4D63-B3C4-2C7B5F7C2265}" type="parTrans" cxnId="{045BD3D9-5869-41BD-9327-C12F5DBCF87E}">
      <dgm:prSet/>
      <dgm:spPr/>
      <dgm:t>
        <a:bodyPr/>
        <a:lstStyle/>
        <a:p>
          <a:endParaRPr lang="en-GB" sz="1600"/>
        </a:p>
      </dgm:t>
    </dgm:pt>
    <dgm:pt modelId="{AC5FBC98-C362-48C8-BEEC-F45F48AB6E49}" type="sibTrans" cxnId="{045BD3D9-5869-41BD-9327-C12F5DBCF87E}">
      <dgm:prSet/>
      <dgm:spPr/>
      <dgm:t>
        <a:bodyPr/>
        <a:lstStyle/>
        <a:p>
          <a:endParaRPr lang="en-GB" sz="1600"/>
        </a:p>
      </dgm:t>
    </dgm:pt>
    <dgm:pt modelId="{C36E58E8-5345-4B62-B971-FA4A8FE54E7D}" type="pres">
      <dgm:prSet presAssocID="{363E0F49-08CC-495B-B3B4-1DA93E0483D0}" presName="hierChild1" presStyleCnt="0">
        <dgm:presLayoutVars>
          <dgm:orgChart val="1"/>
          <dgm:chPref val="1"/>
          <dgm:dir/>
          <dgm:animOne val="branch"/>
          <dgm:animLvl val="lvl"/>
          <dgm:resizeHandles/>
        </dgm:presLayoutVars>
      </dgm:prSet>
      <dgm:spPr/>
      <dgm:t>
        <a:bodyPr/>
        <a:lstStyle/>
        <a:p>
          <a:endParaRPr lang="en-GB"/>
        </a:p>
      </dgm:t>
    </dgm:pt>
    <dgm:pt modelId="{685F9721-4C80-431B-AAF1-9E1062DBD471}" type="pres">
      <dgm:prSet presAssocID="{FF59AA6B-7B0B-43DC-A539-22C167866132}" presName="hierRoot1" presStyleCnt="0">
        <dgm:presLayoutVars>
          <dgm:hierBranch val="init"/>
        </dgm:presLayoutVars>
      </dgm:prSet>
      <dgm:spPr/>
      <dgm:t>
        <a:bodyPr/>
        <a:lstStyle/>
        <a:p>
          <a:endParaRPr lang="en-GB"/>
        </a:p>
      </dgm:t>
    </dgm:pt>
    <dgm:pt modelId="{80E76C55-BA89-4BCF-A230-BA6F6E69517E}" type="pres">
      <dgm:prSet presAssocID="{FF59AA6B-7B0B-43DC-A539-22C167866132}" presName="rootComposite1" presStyleCnt="0"/>
      <dgm:spPr/>
      <dgm:t>
        <a:bodyPr/>
        <a:lstStyle/>
        <a:p>
          <a:endParaRPr lang="en-GB"/>
        </a:p>
      </dgm:t>
    </dgm:pt>
    <dgm:pt modelId="{6FFCA6C3-2485-4B67-BE99-E1168B11DC44}" type="pres">
      <dgm:prSet presAssocID="{FF59AA6B-7B0B-43DC-A539-22C167866132}" presName="rootText1" presStyleLbl="node0" presStyleIdx="0" presStyleCnt="1">
        <dgm:presLayoutVars>
          <dgm:chPref val="3"/>
        </dgm:presLayoutVars>
      </dgm:prSet>
      <dgm:spPr/>
      <dgm:t>
        <a:bodyPr/>
        <a:lstStyle/>
        <a:p>
          <a:endParaRPr lang="en-GB"/>
        </a:p>
      </dgm:t>
    </dgm:pt>
    <dgm:pt modelId="{DDE0D29A-1686-4F0A-8591-9F1F7A2E9A3C}" type="pres">
      <dgm:prSet presAssocID="{FF59AA6B-7B0B-43DC-A539-22C167866132}" presName="rootConnector1" presStyleLbl="node1" presStyleIdx="0" presStyleCnt="0"/>
      <dgm:spPr/>
      <dgm:t>
        <a:bodyPr/>
        <a:lstStyle/>
        <a:p>
          <a:endParaRPr lang="en-GB"/>
        </a:p>
      </dgm:t>
    </dgm:pt>
    <dgm:pt modelId="{875B08BD-177D-492D-A1F1-71C1DD21556B}" type="pres">
      <dgm:prSet presAssocID="{FF59AA6B-7B0B-43DC-A539-22C167866132}" presName="hierChild2" presStyleCnt="0"/>
      <dgm:spPr/>
      <dgm:t>
        <a:bodyPr/>
        <a:lstStyle/>
        <a:p>
          <a:endParaRPr lang="en-GB"/>
        </a:p>
      </dgm:t>
    </dgm:pt>
    <dgm:pt modelId="{0D89F174-33A6-430F-85A4-EA4C4B6F2E19}" type="pres">
      <dgm:prSet presAssocID="{E7F4C0F5-8271-4FE4-9F01-FF6AC0C72767}" presName="Name37" presStyleLbl="parChTrans1D2" presStyleIdx="0" presStyleCnt="4"/>
      <dgm:spPr/>
      <dgm:t>
        <a:bodyPr/>
        <a:lstStyle/>
        <a:p>
          <a:endParaRPr lang="en-GB"/>
        </a:p>
      </dgm:t>
    </dgm:pt>
    <dgm:pt modelId="{F920769F-FD4E-4BAC-88A7-3BF040E8874B}" type="pres">
      <dgm:prSet presAssocID="{A849312B-1B6B-4059-BBD0-DF6ABF8A07B0}" presName="hierRoot2" presStyleCnt="0">
        <dgm:presLayoutVars>
          <dgm:hierBranch val="init"/>
        </dgm:presLayoutVars>
      </dgm:prSet>
      <dgm:spPr/>
      <dgm:t>
        <a:bodyPr/>
        <a:lstStyle/>
        <a:p>
          <a:endParaRPr lang="en-GB"/>
        </a:p>
      </dgm:t>
    </dgm:pt>
    <dgm:pt modelId="{428EF8B9-4442-44CD-ABED-F0B8FDD5A17B}" type="pres">
      <dgm:prSet presAssocID="{A849312B-1B6B-4059-BBD0-DF6ABF8A07B0}" presName="rootComposite" presStyleCnt="0"/>
      <dgm:spPr/>
      <dgm:t>
        <a:bodyPr/>
        <a:lstStyle/>
        <a:p>
          <a:endParaRPr lang="en-GB"/>
        </a:p>
      </dgm:t>
    </dgm:pt>
    <dgm:pt modelId="{0BACA144-3D79-4CA9-A519-0FE3A3B27F2B}" type="pres">
      <dgm:prSet presAssocID="{A849312B-1B6B-4059-BBD0-DF6ABF8A07B0}" presName="rootText" presStyleLbl="node2" presStyleIdx="0" presStyleCnt="4">
        <dgm:presLayoutVars>
          <dgm:chPref val="3"/>
        </dgm:presLayoutVars>
      </dgm:prSet>
      <dgm:spPr/>
      <dgm:t>
        <a:bodyPr/>
        <a:lstStyle/>
        <a:p>
          <a:endParaRPr lang="en-GB"/>
        </a:p>
      </dgm:t>
    </dgm:pt>
    <dgm:pt modelId="{E7B08982-90D7-4121-B75A-C7D6B082EF79}" type="pres">
      <dgm:prSet presAssocID="{A849312B-1B6B-4059-BBD0-DF6ABF8A07B0}" presName="rootConnector" presStyleLbl="node2" presStyleIdx="0" presStyleCnt="4"/>
      <dgm:spPr/>
      <dgm:t>
        <a:bodyPr/>
        <a:lstStyle/>
        <a:p>
          <a:endParaRPr lang="en-GB"/>
        </a:p>
      </dgm:t>
    </dgm:pt>
    <dgm:pt modelId="{3D2D9785-640F-45AF-A816-7410BF243E72}" type="pres">
      <dgm:prSet presAssocID="{A849312B-1B6B-4059-BBD0-DF6ABF8A07B0}" presName="hierChild4" presStyleCnt="0"/>
      <dgm:spPr/>
      <dgm:t>
        <a:bodyPr/>
        <a:lstStyle/>
        <a:p>
          <a:endParaRPr lang="en-GB"/>
        </a:p>
      </dgm:t>
    </dgm:pt>
    <dgm:pt modelId="{71F9FB4B-51AB-4A8B-B255-D8531AA0D69C}" type="pres">
      <dgm:prSet presAssocID="{A5825CF9-41D8-417F-B9B9-AA4D94FF70A2}" presName="Name37" presStyleLbl="parChTrans1D3" presStyleIdx="0" presStyleCnt="2"/>
      <dgm:spPr/>
      <dgm:t>
        <a:bodyPr/>
        <a:lstStyle/>
        <a:p>
          <a:endParaRPr lang="en-GB"/>
        </a:p>
      </dgm:t>
    </dgm:pt>
    <dgm:pt modelId="{14906DD1-B27A-4724-98E4-F82CF1B0BF15}" type="pres">
      <dgm:prSet presAssocID="{7274235B-6E9D-43CC-870D-518053199228}" presName="hierRoot2" presStyleCnt="0">
        <dgm:presLayoutVars>
          <dgm:hierBranch val="init"/>
        </dgm:presLayoutVars>
      </dgm:prSet>
      <dgm:spPr/>
      <dgm:t>
        <a:bodyPr/>
        <a:lstStyle/>
        <a:p>
          <a:endParaRPr lang="en-GB"/>
        </a:p>
      </dgm:t>
    </dgm:pt>
    <dgm:pt modelId="{F819E8F4-4858-4BCE-B9BE-E75DE6E5CFC6}" type="pres">
      <dgm:prSet presAssocID="{7274235B-6E9D-43CC-870D-518053199228}" presName="rootComposite" presStyleCnt="0"/>
      <dgm:spPr/>
      <dgm:t>
        <a:bodyPr/>
        <a:lstStyle/>
        <a:p>
          <a:endParaRPr lang="en-GB"/>
        </a:p>
      </dgm:t>
    </dgm:pt>
    <dgm:pt modelId="{3FC41AC0-3C82-4503-9D77-B7F85D0D054D}" type="pres">
      <dgm:prSet presAssocID="{7274235B-6E9D-43CC-870D-518053199228}" presName="rootText" presStyleLbl="node3" presStyleIdx="0" presStyleCnt="2">
        <dgm:presLayoutVars>
          <dgm:chPref val="3"/>
        </dgm:presLayoutVars>
      </dgm:prSet>
      <dgm:spPr/>
      <dgm:t>
        <a:bodyPr/>
        <a:lstStyle/>
        <a:p>
          <a:endParaRPr lang="en-GB"/>
        </a:p>
      </dgm:t>
    </dgm:pt>
    <dgm:pt modelId="{399ABE6D-EF08-44E4-9097-33572A450BD8}" type="pres">
      <dgm:prSet presAssocID="{7274235B-6E9D-43CC-870D-518053199228}" presName="rootConnector" presStyleLbl="node3" presStyleIdx="0" presStyleCnt="2"/>
      <dgm:spPr/>
      <dgm:t>
        <a:bodyPr/>
        <a:lstStyle/>
        <a:p>
          <a:endParaRPr lang="en-GB"/>
        </a:p>
      </dgm:t>
    </dgm:pt>
    <dgm:pt modelId="{734F81B6-2847-4F6A-8BA7-BBE3541C36E9}" type="pres">
      <dgm:prSet presAssocID="{7274235B-6E9D-43CC-870D-518053199228}" presName="hierChild4" presStyleCnt="0"/>
      <dgm:spPr/>
      <dgm:t>
        <a:bodyPr/>
        <a:lstStyle/>
        <a:p>
          <a:endParaRPr lang="en-GB"/>
        </a:p>
      </dgm:t>
    </dgm:pt>
    <dgm:pt modelId="{1C123191-D7F4-4DC8-AC60-FD3AE36FFA77}" type="pres">
      <dgm:prSet presAssocID="{7274235B-6E9D-43CC-870D-518053199228}" presName="hierChild5" presStyleCnt="0"/>
      <dgm:spPr/>
      <dgm:t>
        <a:bodyPr/>
        <a:lstStyle/>
        <a:p>
          <a:endParaRPr lang="en-GB"/>
        </a:p>
      </dgm:t>
    </dgm:pt>
    <dgm:pt modelId="{6BF73C4C-7292-4B57-B3E5-D67B627C8319}" type="pres">
      <dgm:prSet presAssocID="{8687BC79-BEBB-495A-9999-629F4C1A5345}" presName="Name37" presStyleLbl="parChTrans1D3" presStyleIdx="1" presStyleCnt="2"/>
      <dgm:spPr/>
      <dgm:t>
        <a:bodyPr/>
        <a:lstStyle/>
        <a:p>
          <a:endParaRPr lang="en-GB"/>
        </a:p>
      </dgm:t>
    </dgm:pt>
    <dgm:pt modelId="{34CBBF75-55AB-4995-8D7E-E7505D7AEF4E}" type="pres">
      <dgm:prSet presAssocID="{4475A44B-1146-4E80-BA75-0BFC943B29B3}" presName="hierRoot2" presStyleCnt="0">
        <dgm:presLayoutVars>
          <dgm:hierBranch val="init"/>
        </dgm:presLayoutVars>
      </dgm:prSet>
      <dgm:spPr/>
      <dgm:t>
        <a:bodyPr/>
        <a:lstStyle/>
        <a:p>
          <a:endParaRPr lang="en-GB"/>
        </a:p>
      </dgm:t>
    </dgm:pt>
    <dgm:pt modelId="{7A88CD55-F6F2-4EA8-A31A-AF17A5A55FED}" type="pres">
      <dgm:prSet presAssocID="{4475A44B-1146-4E80-BA75-0BFC943B29B3}" presName="rootComposite" presStyleCnt="0"/>
      <dgm:spPr/>
      <dgm:t>
        <a:bodyPr/>
        <a:lstStyle/>
        <a:p>
          <a:endParaRPr lang="en-GB"/>
        </a:p>
      </dgm:t>
    </dgm:pt>
    <dgm:pt modelId="{F47CF993-CE76-45B8-8008-57D0F839573A}" type="pres">
      <dgm:prSet presAssocID="{4475A44B-1146-4E80-BA75-0BFC943B29B3}" presName="rootText" presStyleLbl="node3" presStyleIdx="1" presStyleCnt="2">
        <dgm:presLayoutVars>
          <dgm:chPref val="3"/>
        </dgm:presLayoutVars>
      </dgm:prSet>
      <dgm:spPr/>
      <dgm:t>
        <a:bodyPr/>
        <a:lstStyle/>
        <a:p>
          <a:endParaRPr lang="en-GB"/>
        </a:p>
      </dgm:t>
    </dgm:pt>
    <dgm:pt modelId="{C9959DC5-68BC-4B06-A9DD-2C4C9864AE8F}" type="pres">
      <dgm:prSet presAssocID="{4475A44B-1146-4E80-BA75-0BFC943B29B3}" presName="rootConnector" presStyleLbl="node3" presStyleIdx="1" presStyleCnt="2"/>
      <dgm:spPr/>
      <dgm:t>
        <a:bodyPr/>
        <a:lstStyle/>
        <a:p>
          <a:endParaRPr lang="en-GB"/>
        </a:p>
      </dgm:t>
    </dgm:pt>
    <dgm:pt modelId="{93CC695F-DE91-4835-8BFF-8E267E9A72B3}" type="pres">
      <dgm:prSet presAssocID="{4475A44B-1146-4E80-BA75-0BFC943B29B3}" presName="hierChild4" presStyleCnt="0"/>
      <dgm:spPr/>
      <dgm:t>
        <a:bodyPr/>
        <a:lstStyle/>
        <a:p>
          <a:endParaRPr lang="en-GB"/>
        </a:p>
      </dgm:t>
    </dgm:pt>
    <dgm:pt modelId="{39EE9005-989E-46C4-8D1E-585D16FE0851}" type="pres">
      <dgm:prSet presAssocID="{4475A44B-1146-4E80-BA75-0BFC943B29B3}" presName="hierChild5" presStyleCnt="0"/>
      <dgm:spPr/>
      <dgm:t>
        <a:bodyPr/>
        <a:lstStyle/>
        <a:p>
          <a:endParaRPr lang="en-GB"/>
        </a:p>
      </dgm:t>
    </dgm:pt>
    <dgm:pt modelId="{A92CEA51-91E2-4046-845F-CD23CD9B97B4}" type="pres">
      <dgm:prSet presAssocID="{A849312B-1B6B-4059-BBD0-DF6ABF8A07B0}" presName="hierChild5" presStyleCnt="0"/>
      <dgm:spPr/>
      <dgm:t>
        <a:bodyPr/>
        <a:lstStyle/>
        <a:p>
          <a:endParaRPr lang="en-GB"/>
        </a:p>
      </dgm:t>
    </dgm:pt>
    <dgm:pt modelId="{DA308170-07F8-471F-8234-FA9C5D1595F4}" type="pres">
      <dgm:prSet presAssocID="{85653672-1A8B-42C1-BD5F-33277AEED716}" presName="Name37" presStyleLbl="parChTrans1D2" presStyleIdx="1" presStyleCnt="4"/>
      <dgm:spPr/>
      <dgm:t>
        <a:bodyPr/>
        <a:lstStyle/>
        <a:p>
          <a:endParaRPr lang="en-GB"/>
        </a:p>
      </dgm:t>
    </dgm:pt>
    <dgm:pt modelId="{1FE02107-DBA1-4854-A28E-62432D846708}" type="pres">
      <dgm:prSet presAssocID="{032ED3A3-E93D-41B0-93CC-B2695E30E4F0}" presName="hierRoot2" presStyleCnt="0">
        <dgm:presLayoutVars>
          <dgm:hierBranch val="init"/>
        </dgm:presLayoutVars>
      </dgm:prSet>
      <dgm:spPr/>
      <dgm:t>
        <a:bodyPr/>
        <a:lstStyle/>
        <a:p>
          <a:endParaRPr lang="en-GB"/>
        </a:p>
      </dgm:t>
    </dgm:pt>
    <dgm:pt modelId="{11DFA7A2-B52E-44FA-9F44-25CC9669C836}" type="pres">
      <dgm:prSet presAssocID="{032ED3A3-E93D-41B0-93CC-B2695E30E4F0}" presName="rootComposite" presStyleCnt="0"/>
      <dgm:spPr/>
      <dgm:t>
        <a:bodyPr/>
        <a:lstStyle/>
        <a:p>
          <a:endParaRPr lang="en-GB"/>
        </a:p>
      </dgm:t>
    </dgm:pt>
    <dgm:pt modelId="{28A9AC09-0DC1-4519-8569-420F1EACF09D}" type="pres">
      <dgm:prSet presAssocID="{032ED3A3-E93D-41B0-93CC-B2695E30E4F0}" presName="rootText" presStyleLbl="node2" presStyleIdx="1" presStyleCnt="4" custLinFactNeighborX="1503">
        <dgm:presLayoutVars>
          <dgm:chPref val="3"/>
        </dgm:presLayoutVars>
      </dgm:prSet>
      <dgm:spPr/>
      <dgm:t>
        <a:bodyPr/>
        <a:lstStyle/>
        <a:p>
          <a:endParaRPr lang="en-GB"/>
        </a:p>
      </dgm:t>
    </dgm:pt>
    <dgm:pt modelId="{FCF8EF29-FD68-4B80-A48C-80195A4B765A}" type="pres">
      <dgm:prSet presAssocID="{032ED3A3-E93D-41B0-93CC-B2695E30E4F0}" presName="rootConnector" presStyleLbl="node2" presStyleIdx="1" presStyleCnt="4"/>
      <dgm:spPr/>
      <dgm:t>
        <a:bodyPr/>
        <a:lstStyle/>
        <a:p>
          <a:endParaRPr lang="en-GB"/>
        </a:p>
      </dgm:t>
    </dgm:pt>
    <dgm:pt modelId="{0078FF36-5D36-455F-A2E6-5FE58D222A67}" type="pres">
      <dgm:prSet presAssocID="{032ED3A3-E93D-41B0-93CC-B2695E30E4F0}" presName="hierChild4" presStyleCnt="0"/>
      <dgm:spPr/>
      <dgm:t>
        <a:bodyPr/>
        <a:lstStyle/>
        <a:p>
          <a:endParaRPr lang="en-GB"/>
        </a:p>
      </dgm:t>
    </dgm:pt>
    <dgm:pt modelId="{DE50C49D-F973-4322-A01A-2F4A4A3C039C}" type="pres">
      <dgm:prSet presAssocID="{032ED3A3-E93D-41B0-93CC-B2695E30E4F0}" presName="hierChild5" presStyleCnt="0"/>
      <dgm:spPr/>
      <dgm:t>
        <a:bodyPr/>
        <a:lstStyle/>
        <a:p>
          <a:endParaRPr lang="en-GB"/>
        </a:p>
      </dgm:t>
    </dgm:pt>
    <dgm:pt modelId="{512DFBC1-7958-40C1-B3D6-9E2D9F6E8C6A}" type="pres">
      <dgm:prSet presAssocID="{528E3D15-67A9-4EE6-913C-F559A8F39D1C}" presName="Name37" presStyleLbl="parChTrans1D2" presStyleIdx="2" presStyleCnt="4"/>
      <dgm:spPr/>
      <dgm:t>
        <a:bodyPr/>
        <a:lstStyle/>
        <a:p>
          <a:endParaRPr lang="en-GB"/>
        </a:p>
      </dgm:t>
    </dgm:pt>
    <dgm:pt modelId="{D3E75725-7BA6-49CF-B4A0-8749B563F972}" type="pres">
      <dgm:prSet presAssocID="{1DFFDDC7-DC43-4107-ACD8-B0A244A74A3C}" presName="hierRoot2" presStyleCnt="0">
        <dgm:presLayoutVars>
          <dgm:hierBranch val="init"/>
        </dgm:presLayoutVars>
      </dgm:prSet>
      <dgm:spPr/>
      <dgm:t>
        <a:bodyPr/>
        <a:lstStyle/>
        <a:p>
          <a:endParaRPr lang="en-GB"/>
        </a:p>
      </dgm:t>
    </dgm:pt>
    <dgm:pt modelId="{6DAF89AA-B9E7-461B-8BE0-1C482EED2BD0}" type="pres">
      <dgm:prSet presAssocID="{1DFFDDC7-DC43-4107-ACD8-B0A244A74A3C}" presName="rootComposite" presStyleCnt="0"/>
      <dgm:spPr/>
      <dgm:t>
        <a:bodyPr/>
        <a:lstStyle/>
        <a:p>
          <a:endParaRPr lang="en-GB"/>
        </a:p>
      </dgm:t>
    </dgm:pt>
    <dgm:pt modelId="{43615DE3-B1B5-4E30-9101-86BC5EB47773}" type="pres">
      <dgm:prSet presAssocID="{1DFFDDC7-DC43-4107-ACD8-B0A244A74A3C}" presName="rootText" presStyleLbl="node2" presStyleIdx="2" presStyleCnt="4">
        <dgm:presLayoutVars>
          <dgm:chPref val="3"/>
        </dgm:presLayoutVars>
      </dgm:prSet>
      <dgm:spPr/>
      <dgm:t>
        <a:bodyPr/>
        <a:lstStyle/>
        <a:p>
          <a:endParaRPr lang="en-GB"/>
        </a:p>
      </dgm:t>
    </dgm:pt>
    <dgm:pt modelId="{3D05E642-79DD-4917-B3EA-F2B08A025123}" type="pres">
      <dgm:prSet presAssocID="{1DFFDDC7-DC43-4107-ACD8-B0A244A74A3C}" presName="rootConnector" presStyleLbl="node2" presStyleIdx="2" presStyleCnt="4"/>
      <dgm:spPr/>
      <dgm:t>
        <a:bodyPr/>
        <a:lstStyle/>
        <a:p>
          <a:endParaRPr lang="en-GB"/>
        </a:p>
      </dgm:t>
    </dgm:pt>
    <dgm:pt modelId="{A4FEDB55-2D47-4263-963C-C4C52310AD35}" type="pres">
      <dgm:prSet presAssocID="{1DFFDDC7-DC43-4107-ACD8-B0A244A74A3C}" presName="hierChild4" presStyleCnt="0"/>
      <dgm:spPr/>
      <dgm:t>
        <a:bodyPr/>
        <a:lstStyle/>
        <a:p>
          <a:endParaRPr lang="en-GB"/>
        </a:p>
      </dgm:t>
    </dgm:pt>
    <dgm:pt modelId="{733DDD18-7A42-4F2F-B5F9-C087122B4AE1}" type="pres">
      <dgm:prSet presAssocID="{1DFFDDC7-DC43-4107-ACD8-B0A244A74A3C}" presName="hierChild5" presStyleCnt="0"/>
      <dgm:spPr/>
      <dgm:t>
        <a:bodyPr/>
        <a:lstStyle/>
        <a:p>
          <a:endParaRPr lang="en-GB"/>
        </a:p>
      </dgm:t>
    </dgm:pt>
    <dgm:pt modelId="{E9F3C425-7889-40B4-9D04-304D786349C8}" type="pres">
      <dgm:prSet presAssocID="{129B2108-45C2-4D63-B3C4-2C7B5F7C2265}" presName="Name37" presStyleLbl="parChTrans1D2" presStyleIdx="3" presStyleCnt="4"/>
      <dgm:spPr/>
      <dgm:t>
        <a:bodyPr/>
        <a:lstStyle/>
        <a:p>
          <a:endParaRPr lang="en-GB"/>
        </a:p>
      </dgm:t>
    </dgm:pt>
    <dgm:pt modelId="{B5252AB4-40EB-4BFE-BEE7-BE53043451CD}" type="pres">
      <dgm:prSet presAssocID="{B4ABF070-B494-4AAF-85E9-C9F1DC2C012C}" presName="hierRoot2" presStyleCnt="0">
        <dgm:presLayoutVars>
          <dgm:hierBranch val="init"/>
        </dgm:presLayoutVars>
      </dgm:prSet>
      <dgm:spPr/>
      <dgm:t>
        <a:bodyPr/>
        <a:lstStyle/>
        <a:p>
          <a:endParaRPr lang="en-GB"/>
        </a:p>
      </dgm:t>
    </dgm:pt>
    <dgm:pt modelId="{607F5758-D569-4946-8320-E3070C2AD1CD}" type="pres">
      <dgm:prSet presAssocID="{B4ABF070-B494-4AAF-85E9-C9F1DC2C012C}" presName="rootComposite" presStyleCnt="0"/>
      <dgm:spPr/>
      <dgm:t>
        <a:bodyPr/>
        <a:lstStyle/>
        <a:p>
          <a:endParaRPr lang="en-GB"/>
        </a:p>
      </dgm:t>
    </dgm:pt>
    <dgm:pt modelId="{76FEDCCD-060C-4E8A-B245-8572903B03F2}" type="pres">
      <dgm:prSet presAssocID="{B4ABF070-B494-4AAF-85E9-C9F1DC2C012C}" presName="rootText" presStyleLbl="node2" presStyleIdx="3" presStyleCnt="4">
        <dgm:presLayoutVars>
          <dgm:chPref val="3"/>
        </dgm:presLayoutVars>
      </dgm:prSet>
      <dgm:spPr/>
      <dgm:t>
        <a:bodyPr/>
        <a:lstStyle/>
        <a:p>
          <a:endParaRPr lang="en-GB"/>
        </a:p>
      </dgm:t>
    </dgm:pt>
    <dgm:pt modelId="{B0FF591E-EBE3-4DCB-ABB1-F323C4A693F9}" type="pres">
      <dgm:prSet presAssocID="{B4ABF070-B494-4AAF-85E9-C9F1DC2C012C}" presName="rootConnector" presStyleLbl="node2" presStyleIdx="3" presStyleCnt="4"/>
      <dgm:spPr/>
      <dgm:t>
        <a:bodyPr/>
        <a:lstStyle/>
        <a:p>
          <a:endParaRPr lang="en-GB"/>
        </a:p>
      </dgm:t>
    </dgm:pt>
    <dgm:pt modelId="{493F3E70-1819-439E-8071-814334B10E75}" type="pres">
      <dgm:prSet presAssocID="{B4ABF070-B494-4AAF-85E9-C9F1DC2C012C}" presName="hierChild4" presStyleCnt="0"/>
      <dgm:spPr/>
      <dgm:t>
        <a:bodyPr/>
        <a:lstStyle/>
        <a:p>
          <a:endParaRPr lang="en-GB"/>
        </a:p>
      </dgm:t>
    </dgm:pt>
    <dgm:pt modelId="{B2568E49-1389-4958-A836-F469FCE5B793}" type="pres">
      <dgm:prSet presAssocID="{B4ABF070-B494-4AAF-85E9-C9F1DC2C012C}" presName="hierChild5" presStyleCnt="0"/>
      <dgm:spPr/>
      <dgm:t>
        <a:bodyPr/>
        <a:lstStyle/>
        <a:p>
          <a:endParaRPr lang="en-GB"/>
        </a:p>
      </dgm:t>
    </dgm:pt>
    <dgm:pt modelId="{4514A015-EF5F-44DE-8816-B6AAFEF97058}" type="pres">
      <dgm:prSet presAssocID="{FF59AA6B-7B0B-43DC-A539-22C167866132}" presName="hierChild3" presStyleCnt="0"/>
      <dgm:spPr/>
      <dgm:t>
        <a:bodyPr/>
        <a:lstStyle/>
        <a:p>
          <a:endParaRPr lang="en-GB"/>
        </a:p>
      </dgm:t>
    </dgm:pt>
  </dgm:ptLst>
  <dgm:cxnLst>
    <dgm:cxn modelId="{2885F411-C213-4F1A-A84F-533EF7A96A46}" type="presOf" srcId="{B4ABF070-B494-4AAF-85E9-C9F1DC2C012C}" destId="{B0FF591E-EBE3-4DCB-ABB1-F323C4A693F9}" srcOrd="1" destOrd="0" presId="urn:microsoft.com/office/officeart/2005/8/layout/orgChart1"/>
    <dgm:cxn modelId="{53ED44D9-8233-4453-8856-D10BA7978216}" srcId="{A849312B-1B6B-4059-BBD0-DF6ABF8A07B0}" destId="{4475A44B-1146-4E80-BA75-0BFC943B29B3}" srcOrd="1" destOrd="0" parTransId="{8687BC79-BEBB-495A-9999-629F4C1A5345}" sibTransId="{1A8766B1-5056-4C6D-B9F6-1A04DCAFE1D2}"/>
    <dgm:cxn modelId="{C1FE0EBA-0182-492E-8E75-A51E384342EC}" type="presOf" srcId="{1DFFDDC7-DC43-4107-ACD8-B0A244A74A3C}" destId="{3D05E642-79DD-4917-B3EA-F2B08A025123}" srcOrd="1" destOrd="0" presId="urn:microsoft.com/office/officeart/2005/8/layout/orgChart1"/>
    <dgm:cxn modelId="{46AEE2D9-1778-458B-BBB4-5958F2C0ADDE}" srcId="{363E0F49-08CC-495B-B3B4-1DA93E0483D0}" destId="{FF59AA6B-7B0B-43DC-A539-22C167866132}" srcOrd="0" destOrd="0" parTransId="{EAFC0C53-6956-4DE1-99A8-500F44EE587D}" sibTransId="{F16C5D4E-4255-41BB-A77D-F0E75DBBE356}"/>
    <dgm:cxn modelId="{6BB1DD23-86CD-475A-A8A6-512ACABFCD31}" type="presOf" srcId="{FF59AA6B-7B0B-43DC-A539-22C167866132}" destId="{DDE0D29A-1686-4F0A-8591-9F1F7A2E9A3C}" srcOrd="1" destOrd="0" presId="urn:microsoft.com/office/officeart/2005/8/layout/orgChart1"/>
    <dgm:cxn modelId="{75BF4721-C82E-4564-BD67-BF4BDD1A17CB}" type="presOf" srcId="{4475A44B-1146-4E80-BA75-0BFC943B29B3}" destId="{F47CF993-CE76-45B8-8008-57D0F839573A}" srcOrd="0" destOrd="0" presId="urn:microsoft.com/office/officeart/2005/8/layout/orgChart1"/>
    <dgm:cxn modelId="{4C27AD6F-5936-499E-98CA-F55AA417BB58}" srcId="{A849312B-1B6B-4059-BBD0-DF6ABF8A07B0}" destId="{7274235B-6E9D-43CC-870D-518053199228}" srcOrd="0" destOrd="0" parTransId="{A5825CF9-41D8-417F-B9B9-AA4D94FF70A2}" sibTransId="{9BAE5547-4964-41FB-8D30-95EAD8D15E34}"/>
    <dgm:cxn modelId="{59A13B10-04AB-4C68-8356-C21C34B91DD9}" type="presOf" srcId="{A5825CF9-41D8-417F-B9B9-AA4D94FF70A2}" destId="{71F9FB4B-51AB-4A8B-B255-D8531AA0D69C}" srcOrd="0" destOrd="0" presId="urn:microsoft.com/office/officeart/2005/8/layout/orgChart1"/>
    <dgm:cxn modelId="{D13EC915-D017-41AB-9D3A-EBD55A02E934}" type="presOf" srcId="{363E0F49-08CC-495B-B3B4-1DA93E0483D0}" destId="{C36E58E8-5345-4B62-B971-FA4A8FE54E7D}" srcOrd="0" destOrd="0" presId="urn:microsoft.com/office/officeart/2005/8/layout/orgChart1"/>
    <dgm:cxn modelId="{EA1B9EC2-EF8F-4246-A2C2-5F44CF597824}" type="presOf" srcId="{FF59AA6B-7B0B-43DC-A539-22C167866132}" destId="{6FFCA6C3-2485-4B67-BE99-E1168B11DC44}" srcOrd="0" destOrd="0" presId="urn:microsoft.com/office/officeart/2005/8/layout/orgChart1"/>
    <dgm:cxn modelId="{957B2D36-11C3-4BDE-A282-FF0EC689B672}" type="presOf" srcId="{7274235B-6E9D-43CC-870D-518053199228}" destId="{399ABE6D-EF08-44E4-9097-33572A450BD8}" srcOrd="1" destOrd="0" presId="urn:microsoft.com/office/officeart/2005/8/layout/orgChart1"/>
    <dgm:cxn modelId="{C6A0D3F3-B310-4051-8F43-CC1EEF0F7E00}" type="presOf" srcId="{129B2108-45C2-4D63-B3C4-2C7B5F7C2265}" destId="{E9F3C425-7889-40B4-9D04-304D786349C8}" srcOrd="0" destOrd="0" presId="urn:microsoft.com/office/officeart/2005/8/layout/orgChart1"/>
    <dgm:cxn modelId="{C9E26223-88E9-4B15-958B-DD86BBF2B099}" type="presOf" srcId="{A849312B-1B6B-4059-BBD0-DF6ABF8A07B0}" destId="{0BACA144-3D79-4CA9-A519-0FE3A3B27F2B}" srcOrd="0" destOrd="0" presId="urn:microsoft.com/office/officeart/2005/8/layout/orgChart1"/>
    <dgm:cxn modelId="{6A4CDC2F-C37E-4290-80B4-C6661F845E2E}" type="presOf" srcId="{B4ABF070-B494-4AAF-85E9-C9F1DC2C012C}" destId="{76FEDCCD-060C-4E8A-B245-8572903B03F2}" srcOrd="0" destOrd="0" presId="urn:microsoft.com/office/officeart/2005/8/layout/orgChart1"/>
    <dgm:cxn modelId="{C6948916-ED9F-4797-AC8B-197FD7E07B4F}" srcId="{FF59AA6B-7B0B-43DC-A539-22C167866132}" destId="{032ED3A3-E93D-41B0-93CC-B2695E30E4F0}" srcOrd="1" destOrd="0" parTransId="{85653672-1A8B-42C1-BD5F-33277AEED716}" sibTransId="{8BAE7C26-BABE-45B7-BDD7-3F4C6818838B}"/>
    <dgm:cxn modelId="{89267258-224A-4AF6-979E-6911FD21B0BD}" type="presOf" srcId="{1DFFDDC7-DC43-4107-ACD8-B0A244A74A3C}" destId="{43615DE3-B1B5-4E30-9101-86BC5EB47773}" srcOrd="0" destOrd="0" presId="urn:microsoft.com/office/officeart/2005/8/layout/orgChart1"/>
    <dgm:cxn modelId="{B8EBBF3C-58A6-4473-8085-CBBA4DC26667}" type="presOf" srcId="{4475A44B-1146-4E80-BA75-0BFC943B29B3}" destId="{C9959DC5-68BC-4B06-A9DD-2C4C9864AE8F}" srcOrd="1" destOrd="0" presId="urn:microsoft.com/office/officeart/2005/8/layout/orgChart1"/>
    <dgm:cxn modelId="{E0883747-76AC-44FD-8A5D-819AD648940F}" type="presOf" srcId="{528E3D15-67A9-4EE6-913C-F559A8F39D1C}" destId="{512DFBC1-7958-40C1-B3D6-9E2D9F6E8C6A}" srcOrd="0" destOrd="0" presId="urn:microsoft.com/office/officeart/2005/8/layout/orgChart1"/>
    <dgm:cxn modelId="{D7A0BB62-9FE8-4E9E-91AF-20868C40BCF3}" type="presOf" srcId="{7274235B-6E9D-43CC-870D-518053199228}" destId="{3FC41AC0-3C82-4503-9D77-B7F85D0D054D}" srcOrd="0" destOrd="0" presId="urn:microsoft.com/office/officeart/2005/8/layout/orgChart1"/>
    <dgm:cxn modelId="{3F86EB17-937F-447A-AF6C-42455BDAFE06}" srcId="{FF59AA6B-7B0B-43DC-A539-22C167866132}" destId="{1DFFDDC7-DC43-4107-ACD8-B0A244A74A3C}" srcOrd="2" destOrd="0" parTransId="{528E3D15-67A9-4EE6-913C-F559A8F39D1C}" sibTransId="{13BD028B-21E5-473B-A857-4011B16E6CDF}"/>
    <dgm:cxn modelId="{1F44D434-4287-4190-BA1D-D77818ADDE7A}" type="presOf" srcId="{E7F4C0F5-8271-4FE4-9F01-FF6AC0C72767}" destId="{0D89F174-33A6-430F-85A4-EA4C4B6F2E19}" srcOrd="0" destOrd="0" presId="urn:microsoft.com/office/officeart/2005/8/layout/orgChart1"/>
    <dgm:cxn modelId="{05CC7B09-1223-4B81-A4D3-352CD89FAA21}" srcId="{FF59AA6B-7B0B-43DC-A539-22C167866132}" destId="{A849312B-1B6B-4059-BBD0-DF6ABF8A07B0}" srcOrd="0" destOrd="0" parTransId="{E7F4C0F5-8271-4FE4-9F01-FF6AC0C72767}" sibTransId="{5BF3BB2D-95CD-45A0-B122-E96A472673B6}"/>
    <dgm:cxn modelId="{FE7EFA52-DC26-4505-97EC-25FB7270116B}" type="presOf" srcId="{8687BC79-BEBB-495A-9999-629F4C1A5345}" destId="{6BF73C4C-7292-4B57-B3E5-D67B627C8319}" srcOrd="0" destOrd="0" presId="urn:microsoft.com/office/officeart/2005/8/layout/orgChart1"/>
    <dgm:cxn modelId="{ECB937E7-B0BD-4D32-BEE3-D8787C9ECB3C}" type="presOf" srcId="{032ED3A3-E93D-41B0-93CC-B2695E30E4F0}" destId="{28A9AC09-0DC1-4519-8569-420F1EACF09D}" srcOrd="0" destOrd="0" presId="urn:microsoft.com/office/officeart/2005/8/layout/orgChart1"/>
    <dgm:cxn modelId="{045BD3D9-5869-41BD-9327-C12F5DBCF87E}" srcId="{FF59AA6B-7B0B-43DC-A539-22C167866132}" destId="{B4ABF070-B494-4AAF-85E9-C9F1DC2C012C}" srcOrd="3" destOrd="0" parTransId="{129B2108-45C2-4D63-B3C4-2C7B5F7C2265}" sibTransId="{AC5FBC98-C362-48C8-BEEC-F45F48AB6E49}"/>
    <dgm:cxn modelId="{1FF79ECF-38AD-4C48-9FF7-CE1917946DC1}" type="presOf" srcId="{85653672-1A8B-42C1-BD5F-33277AEED716}" destId="{DA308170-07F8-471F-8234-FA9C5D1595F4}" srcOrd="0" destOrd="0" presId="urn:microsoft.com/office/officeart/2005/8/layout/orgChart1"/>
    <dgm:cxn modelId="{F668E6BF-34A8-4B8A-B7B3-C8530EC37698}" type="presOf" srcId="{A849312B-1B6B-4059-BBD0-DF6ABF8A07B0}" destId="{E7B08982-90D7-4121-B75A-C7D6B082EF79}" srcOrd="1" destOrd="0" presId="urn:microsoft.com/office/officeart/2005/8/layout/orgChart1"/>
    <dgm:cxn modelId="{9CDEE5CC-0D30-4EE9-B27A-03ECB4FCCC11}" type="presOf" srcId="{032ED3A3-E93D-41B0-93CC-B2695E30E4F0}" destId="{FCF8EF29-FD68-4B80-A48C-80195A4B765A}" srcOrd="1" destOrd="0" presId="urn:microsoft.com/office/officeart/2005/8/layout/orgChart1"/>
    <dgm:cxn modelId="{DC1C1103-EE44-4255-A7F5-FF05E775069C}" type="presParOf" srcId="{C36E58E8-5345-4B62-B971-FA4A8FE54E7D}" destId="{685F9721-4C80-431B-AAF1-9E1062DBD471}" srcOrd="0" destOrd="0" presId="urn:microsoft.com/office/officeart/2005/8/layout/orgChart1"/>
    <dgm:cxn modelId="{E6F5684B-926E-4D48-B99E-E3A04E6772E1}" type="presParOf" srcId="{685F9721-4C80-431B-AAF1-9E1062DBD471}" destId="{80E76C55-BA89-4BCF-A230-BA6F6E69517E}" srcOrd="0" destOrd="0" presId="urn:microsoft.com/office/officeart/2005/8/layout/orgChart1"/>
    <dgm:cxn modelId="{D26619D0-BF16-4389-81F6-E038E1FB9535}" type="presParOf" srcId="{80E76C55-BA89-4BCF-A230-BA6F6E69517E}" destId="{6FFCA6C3-2485-4B67-BE99-E1168B11DC44}" srcOrd="0" destOrd="0" presId="urn:microsoft.com/office/officeart/2005/8/layout/orgChart1"/>
    <dgm:cxn modelId="{9A05C558-8169-4C86-BA51-61C6E7AD15AE}" type="presParOf" srcId="{80E76C55-BA89-4BCF-A230-BA6F6E69517E}" destId="{DDE0D29A-1686-4F0A-8591-9F1F7A2E9A3C}" srcOrd="1" destOrd="0" presId="urn:microsoft.com/office/officeart/2005/8/layout/orgChart1"/>
    <dgm:cxn modelId="{592DE702-D5DC-4E1D-B64F-62817D4B41BD}" type="presParOf" srcId="{685F9721-4C80-431B-AAF1-9E1062DBD471}" destId="{875B08BD-177D-492D-A1F1-71C1DD21556B}" srcOrd="1" destOrd="0" presId="urn:microsoft.com/office/officeart/2005/8/layout/orgChart1"/>
    <dgm:cxn modelId="{7D6CBB57-BE9C-46DC-B881-498D63B29582}" type="presParOf" srcId="{875B08BD-177D-492D-A1F1-71C1DD21556B}" destId="{0D89F174-33A6-430F-85A4-EA4C4B6F2E19}" srcOrd="0" destOrd="0" presId="urn:microsoft.com/office/officeart/2005/8/layout/orgChart1"/>
    <dgm:cxn modelId="{28E9435D-DD38-4A0F-AE74-6DE8862E6ED1}" type="presParOf" srcId="{875B08BD-177D-492D-A1F1-71C1DD21556B}" destId="{F920769F-FD4E-4BAC-88A7-3BF040E8874B}" srcOrd="1" destOrd="0" presId="urn:microsoft.com/office/officeart/2005/8/layout/orgChart1"/>
    <dgm:cxn modelId="{C90794E3-5A46-4215-B1CD-B92EEB9C135D}" type="presParOf" srcId="{F920769F-FD4E-4BAC-88A7-3BF040E8874B}" destId="{428EF8B9-4442-44CD-ABED-F0B8FDD5A17B}" srcOrd="0" destOrd="0" presId="urn:microsoft.com/office/officeart/2005/8/layout/orgChart1"/>
    <dgm:cxn modelId="{9FBA420D-286E-4BF4-93E5-C1F91AF939E8}" type="presParOf" srcId="{428EF8B9-4442-44CD-ABED-F0B8FDD5A17B}" destId="{0BACA144-3D79-4CA9-A519-0FE3A3B27F2B}" srcOrd="0" destOrd="0" presId="urn:microsoft.com/office/officeart/2005/8/layout/orgChart1"/>
    <dgm:cxn modelId="{3F663C5D-2140-4FD4-80C3-BC8F1296F51F}" type="presParOf" srcId="{428EF8B9-4442-44CD-ABED-F0B8FDD5A17B}" destId="{E7B08982-90D7-4121-B75A-C7D6B082EF79}" srcOrd="1" destOrd="0" presId="urn:microsoft.com/office/officeart/2005/8/layout/orgChart1"/>
    <dgm:cxn modelId="{19C0D1B3-312C-4805-98C8-651B64CDA1E9}" type="presParOf" srcId="{F920769F-FD4E-4BAC-88A7-3BF040E8874B}" destId="{3D2D9785-640F-45AF-A816-7410BF243E72}" srcOrd="1" destOrd="0" presId="urn:microsoft.com/office/officeart/2005/8/layout/orgChart1"/>
    <dgm:cxn modelId="{E679B93B-DE4F-46ED-8161-7BC060ABFCE8}" type="presParOf" srcId="{3D2D9785-640F-45AF-A816-7410BF243E72}" destId="{71F9FB4B-51AB-4A8B-B255-D8531AA0D69C}" srcOrd="0" destOrd="0" presId="urn:microsoft.com/office/officeart/2005/8/layout/orgChart1"/>
    <dgm:cxn modelId="{10A9BD1D-B181-4B74-BE9D-0E61474BD365}" type="presParOf" srcId="{3D2D9785-640F-45AF-A816-7410BF243E72}" destId="{14906DD1-B27A-4724-98E4-F82CF1B0BF15}" srcOrd="1" destOrd="0" presId="urn:microsoft.com/office/officeart/2005/8/layout/orgChart1"/>
    <dgm:cxn modelId="{9EFC51AD-BC11-4338-B5BB-912284A37109}" type="presParOf" srcId="{14906DD1-B27A-4724-98E4-F82CF1B0BF15}" destId="{F819E8F4-4858-4BCE-B9BE-E75DE6E5CFC6}" srcOrd="0" destOrd="0" presId="urn:microsoft.com/office/officeart/2005/8/layout/orgChart1"/>
    <dgm:cxn modelId="{A434C46D-57E6-4C1C-B662-D48688B1CBF6}" type="presParOf" srcId="{F819E8F4-4858-4BCE-B9BE-E75DE6E5CFC6}" destId="{3FC41AC0-3C82-4503-9D77-B7F85D0D054D}" srcOrd="0" destOrd="0" presId="urn:microsoft.com/office/officeart/2005/8/layout/orgChart1"/>
    <dgm:cxn modelId="{E375ECEE-437D-4501-BE9C-1EC2FC053FD5}" type="presParOf" srcId="{F819E8F4-4858-4BCE-B9BE-E75DE6E5CFC6}" destId="{399ABE6D-EF08-44E4-9097-33572A450BD8}" srcOrd="1" destOrd="0" presId="urn:microsoft.com/office/officeart/2005/8/layout/orgChart1"/>
    <dgm:cxn modelId="{4C24E5D7-3A56-4CA6-891F-B2C9BA5AFB52}" type="presParOf" srcId="{14906DD1-B27A-4724-98E4-F82CF1B0BF15}" destId="{734F81B6-2847-4F6A-8BA7-BBE3541C36E9}" srcOrd="1" destOrd="0" presId="urn:microsoft.com/office/officeart/2005/8/layout/orgChart1"/>
    <dgm:cxn modelId="{1D8D9AD9-EE89-40DB-9B2D-0D656DA05105}" type="presParOf" srcId="{14906DD1-B27A-4724-98E4-F82CF1B0BF15}" destId="{1C123191-D7F4-4DC8-AC60-FD3AE36FFA77}" srcOrd="2" destOrd="0" presId="urn:microsoft.com/office/officeart/2005/8/layout/orgChart1"/>
    <dgm:cxn modelId="{D8A0A6FA-4999-43DB-BDA3-700AADFA82EC}" type="presParOf" srcId="{3D2D9785-640F-45AF-A816-7410BF243E72}" destId="{6BF73C4C-7292-4B57-B3E5-D67B627C8319}" srcOrd="2" destOrd="0" presId="urn:microsoft.com/office/officeart/2005/8/layout/orgChart1"/>
    <dgm:cxn modelId="{66AF15F8-5AC2-459B-93EE-EFB1E245AC3B}" type="presParOf" srcId="{3D2D9785-640F-45AF-A816-7410BF243E72}" destId="{34CBBF75-55AB-4995-8D7E-E7505D7AEF4E}" srcOrd="3" destOrd="0" presId="urn:microsoft.com/office/officeart/2005/8/layout/orgChart1"/>
    <dgm:cxn modelId="{C6CC7778-2C59-4404-AFF9-A7F462325ABC}" type="presParOf" srcId="{34CBBF75-55AB-4995-8D7E-E7505D7AEF4E}" destId="{7A88CD55-F6F2-4EA8-A31A-AF17A5A55FED}" srcOrd="0" destOrd="0" presId="urn:microsoft.com/office/officeart/2005/8/layout/orgChart1"/>
    <dgm:cxn modelId="{E12F2BA3-A1DF-405A-BEC8-A9534E1BE2EC}" type="presParOf" srcId="{7A88CD55-F6F2-4EA8-A31A-AF17A5A55FED}" destId="{F47CF993-CE76-45B8-8008-57D0F839573A}" srcOrd="0" destOrd="0" presId="urn:microsoft.com/office/officeart/2005/8/layout/orgChart1"/>
    <dgm:cxn modelId="{E67416C5-3BC9-4D38-BD7A-A6EE17C2514E}" type="presParOf" srcId="{7A88CD55-F6F2-4EA8-A31A-AF17A5A55FED}" destId="{C9959DC5-68BC-4B06-A9DD-2C4C9864AE8F}" srcOrd="1" destOrd="0" presId="urn:microsoft.com/office/officeart/2005/8/layout/orgChart1"/>
    <dgm:cxn modelId="{3E984890-C0C4-40A6-8A08-8ACEA5F870BE}" type="presParOf" srcId="{34CBBF75-55AB-4995-8D7E-E7505D7AEF4E}" destId="{93CC695F-DE91-4835-8BFF-8E267E9A72B3}" srcOrd="1" destOrd="0" presId="urn:microsoft.com/office/officeart/2005/8/layout/orgChart1"/>
    <dgm:cxn modelId="{0E002A2B-8309-4C18-B0BE-E5A8591385C8}" type="presParOf" srcId="{34CBBF75-55AB-4995-8D7E-E7505D7AEF4E}" destId="{39EE9005-989E-46C4-8D1E-585D16FE0851}" srcOrd="2" destOrd="0" presId="urn:microsoft.com/office/officeart/2005/8/layout/orgChart1"/>
    <dgm:cxn modelId="{79B6BA5F-9076-4C22-8315-C0C71BCCCEF2}" type="presParOf" srcId="{F920769F-FD4E-4BAC-88A7-3BF040E8874B}" destId="{A92CEA51-91E2-4046-845F-CD23CD9B97B4}" srcOrd="2" destOrd="0" presId="urn:microsoft.com/office/officeart/2005/8/layout/orgChart1"/>
    <dgm:cxn modelId="{769A3A4F-FA57-4D29-AD94-A63028774BD3}" type="presParOf" srcId="{875B08BD-177D-492D-A1F1-71C1DD21556B}" destId="{DA308170-07F8-471F-8234-FA9C5D1595F4}" srcOrd="2" destOrd="0" presId="urn:microsoft.com/office/officeart/2005/8/layout/orgChart1"/>
    <dgm:cxn modelId="{2AC42B37-9A93-453E-BE9C-5450C7FBC9CF}" type="presParOf" srcId="{875B08BD-177D-492D-A1F1-71C1DD21556B}" destId="{1FE02107-DBA1-4854-A28E-62432D846708}" srcOrd="3" destOrd="0" presId="urn:microsoft.com/office/officeart/2005/8/layout/orgChart1"/>
    <dgm:cxn modelId="{3002A3AE-CC71-4663-B048-F9913044CC2B}" type="presParOf" srcId="{1FE02107-DBA1-4854-A28E-62432D846708}" destId="{11DFA7A2-B52E-44FA-9F44-25CC9669C836}" srcOrd="0" destOrd="0" presId="urn:microsoft.com/office/officeart/2005/8/layout/orgChart1"/>
    <dgm:cxn modelId="{BBA25CB7-E60B-416E-8BC5-49E768D5B311}" type="presParOf" srcId="{11DFA7A2-B52E-44FA-9F44-25CC9669C836}" destId="{28A9AC09-0DC1-4519-8569-420F1EACF09D}" srcOrd="0" destOrd="0" presId="urn:microsoft.com/office/officeart/2005/8/layout/orgChart1"/>
    <dgm:cxn modelId="{DA47027D-6F86-407D-A126-23F6FAB77FA6}" type="presParOf" srcId="{11DFA7A2-B52E-44FA-9F44-25CC9669C836}" destId="{FCF8EF29-FD68-4B80-A48C-80195A4B765A}" srcOrd="1" destOrd="0" presId="urn:microsoft.com/office/officeart/2005/8/layout/orgChart1"/>
    <dgm:cxn modelId="{8167E92F-275C-4185-9290-853920BF95C3}" type="presParOf" srcId="{1FE02107-DBA1-4854-A28E-62432D846708}" destId="{0078FF36-5D36-455F-A2E6-5FE58D222A67}" srcOrd="1" destOrd="0" presId="urn:microsoft.com/office/officeart/2005/8/layout/orgChart1"/>
    <dgm:cxn modelId="{5333F177-33AC-4067-9D41-55C517E5ADD1}" type="presParOf" srcId="{1FE02107-DBA1-4854-A28E-62432D846708}" destId="{DE50C49D-F973-4322-A01A-2F4A4A3C039C}" srcOrd="2" destOrd="0" presId="urn:microsoft.com/office/officeart/2005/8/layout/orgChart1"/>
    <dgm:cxn modelId="{ED747E59-D2FB-4009-B914-C6C05C08B174}" type="presParOf" srcId="{875B08BD-177D-492D-A1F1-71C1DD21556B}" destId="{512DFBC1-7958-40C1-B3D6-9E2D9F6E8C6A}" srcOrd="4" destOrd="0" presId="urn:microsoft.com/office/officeart/2005/8/layout/orgChart1"/>
    <dgm:cxn modelId="{A0A842C9-EF9C-4152-811A-B8280BF82601}" type="presParOf" srcId="{875B08BD-177D-492D-A1F1-71C1DD21556B}" destId="{D3E75725-7BA6-49CF-B4A0-8749B563F972}" srcOrd="5" destOrd="0" presId="urn:microsoft.com/office/officeart/2005/8/layout/orgChart1"/>
    <dgm:cxn modelId="{78CBF7CC-AC59-4615-98F9-2FFEE0BD349B}" type="presParOf" srcId="{D3E75725-7BA6-49CF-B4A0-8749B563F972}" destId="{6DAF89AA-B9E7-461B-8BE0-1C482EED2BD0}" srcOrd="0" destOrd="0" presId="urn:microsoft.com/office/officeart/2005/8/layout/orgChart1"/>
    <dgm:cxn modelId="{AF4CE12A-756C-4AAA-B4C0-CAF732BDB5A1}" type="presParOf" srcId="{6DAF89AA-B9E7-461B-8BE0-1C482EED2BD0}" destId="{43615DE3-B1B5-4E30-9101-86BC5EB47773}" srcOrd="0" destOrd="0" presId="urn:microsoft.com/office/officeart/2005/8/layout/orgChart1"/>
    <dgm:cxn modelId="{D041A5A5-8AE7-4113-8218-AD08325F2F34}" type="presParOf" srcId="{6DAF89AA-B9E7-461B-8BE0-1C482EED2BD0}" destId="{3D05E642-79DD-4917-B3EA-F2B08A025123}" srcOrd="1" destOrd="0" presId="urn:microsoft.com/office/officeart/2005/8/layout/orgChart1"/>
    <dgm:cxn modelId="{55E01FA1-BE89-488A-A082-66D32DE5B13A}" type="presParOf" srcId="{D3E75725-7BA6-49CF-B4A0-8749B563F972}" destId="{A4FEDB55-2D47-4263-963C-C4C52310AD35}" srcOrd="1" destOrd="0" presId="urn:microsoft.com/office/officeart/2005/8/layout/orgChart1"/>
    <dgm:cxn modelId="{B1B2DD23-81B3-4995-80D7-25BE0173FD5E}" type="presParOf" srcId="{D3E75725-7BA6-49CF-B4A0-8749B563F972}" destId="{733DDD18-7A42-4F2F-B5F9-C087122B4AE1}" srcOrd="2" destOrd="0" presId="urn:microsoft.com/office/officeart/2005/8/layout/orgChart1"/>
    <dgm:cxn modelId="{F1E44D9E-085F-4A39-9BFA-69B4915A9837}" type="presParOf" srcId="{875B08BD-177D-492D-A1F1-71C1DD21556B}" destId="{E9F3C425-7889-40B4-9D04-304D786349C8}" srcOrd="6" destOrd="0" presId="urn:microsoft.com/office/officeart/2005/8/layout/orgChart1"/>
    <dgm:cxn modelId="{58B6B847-BB32-4963-9F13-BC67D84B46BF}" type="presParOf" srcId="{875B08BD-177D-492D-A1F1-71C1DD21556B}" destId="{B5252AB4-40EB-4BFE-BEE7-BE53043451CD}" srcOrd="7" destOrd="0" presId="urn:microsoft.com/office/officeart/2005/8/layout/orgChart1"/>
    <dgm:cxn modelId="{373B8556-030D-42F2-BF4F-3B7FDE5379DA}" type="presParOf" srcId="{B5252AB4-40EB-4BFE-BEE7-BE53043451CD}" destId="{607F5758-D569-4946-8320-E3070C2AD1CD}" srcOrd="0" destOrd="0" presId="urn:microsoft.com/office/officeart/2005/8/layout/orgChart1"/>
    <dgm:cxn modelId="{9EA475EA-916A-4EB7-91D5-746B2775D743}" type="presParOf" srcId="{607F5758-D569-4946-8320-E3070C2AD1CD}" destId="{76FEDCCD-060C-4E8A-B245-8572903B03F2}" srcOrd="0" destOrd="0" presId="urn:microsoft.com/office/officeart/2005/8/layout/orgChart1"/>
    <dgm:cxn modelId="{C3B3951E-BD24-4261-AFE7-3F7CCD0E13C1}" type="presParOf" srcId="{607F5758-D569-4946-8320-E3070C2AD1CD}" destId="{B0FF591E-EBE3-4DCB-ABB1-F323C4A693F9}" srcOrd="1" destOrd="0" presId="urn:microsoft.com/office/officeart/2005/8/layout/orgChart1"/>
    <dgm:cxn modelId="{B33F2787-7D43-4269-8252-D673A554BA90}" type="presParOf" srcId="{B5252AB4-40EB-4BFE-BEE7-BE53043451CD}" destId="{493F3E70-1819-439E-8071-814334B10E75}" srcOrd="1" destOrd="0" presId="urn:microsoft.com/office/officeart/2005/8/layout/orgChart1"/>
    <dgm:cxn modelId="{3A20D53B-725D-4E48-80BA-BD6EF4162848}" type="presParOf" srcId="{B5252AB4-40EB-4BFE-BEE7-BE53043451CD}" destId="{B2568E49-1389-4958-A836-F469FCE5B793}" srcOrd="2" destOrd="0" presId="urn:microsoft.com/office/officeart/2005/8/layout/orgChart1"/>
    <dgm:cxn modelId="{47B5A83D-A71E-4C14-B1F6-CEDAA9A30DFE}" type="presParOf" srcId="{685F9721-4C80-431B-AAF1-9E1062DBD471}" destId="{4514A015-EF5F-44DE-8816-B6AAFEF9705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3E0F49-08CC-495B-B3B4-1DA93E0483D0}" type="doc">
      <dgm:prSet loTypeId="urn:microsoft.com/office/officeart/2005/8/layout/orgChart1" loCatId="hierarchy" qsTypeId="urn:microsoft.com/office/officeart/2005/8/quickstyle/simple1" qsCatId="simple" csTypeId="urn:microsoft.com/office/officeart/2005/8/colors/accent0_2" csCatId="mainScheme" phldr="1"/>
      <dgm:spPr/>
      <dgm:t>
        <a:bodyPr/>
        <a:lstStyle/>
        <a:p>
          <a:endParaRPr lang="en-GB"/>
        </a:p>
      </dgm:t>
    </dgm:pt>
    <dgm:pt modelId="{A849312B-1B6B-4059-BBD0-DF6ABF8A07B0}">
      <dgm:prSet phldrT="[Text]" custT="1"/>
      <dgm:spPr/>
      <dgm:t>
        <a:bodyPr/>
        <a:lstStyle/>
        <a:p>
          <a:r>
            <a:rPr lang="en-GB" sz="800" dirty="0" smtClean="0"/>
            <a:t>WP4</a:t>
          </a:r>
          <a:endParaRPr lang="en-GB" sz="800" dirty="0"/>
        </a:p>
      </dgm:t>
    </dgm:pt>
    <dgm:pt modelId="{E7F4C0F5-8271-4FE4-9F01-FF6AC0C72767}" type="parTrans" cxnId="{05CC7B09-1223-4B81-A4D3-352CD89FAA21}">
      <dgm:prSet/>
      <dgm:spPr/>
      <dgm:t>
        <a:bodyPr/>
        <a:lstStyle/>
        <a:p>
          <a:endParaRPr lang="en-GB" sz="800"/>
        </a:p>
      </dgm:t>
    </dgm:pt>
    <dgm:pt modelId="{5BF3BB2D-95CD-45A0-B122-E96A472673B6}" type="sibTrans" cxnId="{05CC7B09-1223-4B81-A4D3-352CD89FAA21}">
      <dgm:prSet/>
      <dgm:spPr/>
      <dgm:t>
        <a:bodyPr/>
        <a:lstStyle/>
        <a:p>
          <a:endParaRPr lang="en-GB" sz="800"/>
        </a:p>
      </dgm:t>
    </dgm:pt>
    <dgm:pt modelId="{7274235B-6E9D-43CC-870D-518053199228}">
      <dgm:prSet custT="1"/>
      <dgm:spPr>
        <a:solidFill>
          <a:srgbClr val="00B050"/>
        </a:solidFill>
      </dgm:spPr>
      <dgm:t>
        <a:bodyPr/>
        <a:lstStyle/>
        <a:p>
          <a:r>
            <a:rPr lang="en-GB" sz="800" dirty="0" smtClean="0"/>
            <a:t>LHC</a:t>
          </a:r>
        </a:p>
        <a:p>
          <a:r>
            <a:rPr lang="en-GB" sz="800" dirty="0" smtClean="0"/>
            <a:t>(ACF)</a:t>
          </a:r>
          <a:endParaRPr lang="en-GB" sz="800" dirty="0"/>
        </a:p>
      </dgm:t>
    </dgm:pt>
    <dgm:pt modelId="{A5825CF9-41D8-417F-B9B9-AA4D94FF70A2}" type="parTrans" cxnId="{4C27AD6F-5936-499E-98CA-F55AA417BB58}">
      <dgm:prSet/>
      <dgm:spPr/>
      <dgm:t>
        <a:bodyPr/>
        <a:lstStyle/>
        <a:p>
          <a:endParaRPr lang="en-GB" sz="800"/>
        </a:p>
      </dgm:t>
    </dgm:pt>
    <dgm:pt modelId="{9BAE5547-4964-41FB-8D30-95EAD8D15E34}" type="sibTrans" cxnId="{4C27AD6F-5936-499E-98CA-F55AA417BB58}">
      <dgm:prSet/>
      <dgm:spPr/>
      <dgm:t>
        <a:bodyPr/>
        <a:lstStyle/>
        <a:p>
          <a:endParaRPr lang="en-GB" sz="800"/>
        </a:p>
      </dgm:t>
    </dgm:pt>
    <dgm:pt modelId="{7D96EDEA-202D-46F8-AE78-19A765DEFB71}">
      <dgm:prSet custT="1"/>
      <dgm:spPr/>
      <dgm:t>
        <a:bodyPr/>
        <a:lstStyle/>
        <a:p>
          <a:r>
            <a:rPr lang="en-GB" sz="800" dirty="0" err="1" smtClean="0"/>
            <a:t>Cryomodule</a:t>
          </a:r>
          <a:endParaRPr lang="en-GB" sz="800" dirty="0" smtClean="0"/>
        </a:p>
        <a:p>
          <a:r>
            <a:rPr lang="en-GB" sz="800" b="1" dirty="0" smtClean="0"/>
            <a:t>(ACFGA)</a:t>
          </a:r>
          <a:endParaRPr lang="en-GB" sz="800" b="1" dirty="0"/>
        </a:p>
      </dgm:t>
    </dgm:pt>
    <dgm:pt modelId="{6609F8AD-6F7C-4724-ACD1-319C5CD3E31D}" type="parTrans" cxnId="{1C333295-B59F-452D-AB63-EF3CBE7E51EF}">
      <dgm:prSet/>
      <dgm:spPr/>
      <dgm:t>
        <a:bodyPr/>
        <a:lstStyle/>
        <a:p>
          <a:endParaRPr lang="en-GB" sz="800"/>
        </a:p>
      </dgm:t>
    </dgm:pt>
    <dgm:pt modelId="{AFBFBE2C-DEEF-49CB-8ECB-E797CB4853E1}" type="sibTrans" cxnId="{1C333295-B59F-452D-AB63-EF3CBE7E51EF}">
      <dgm:prSet/>
      <dgm:spPr/>
      <dgm:t>
        <a:bodyPr/>
        <a:lstStyle/>
        <a:p>
          <a:endParaRPr lang="en-GB" sz="800"/>
        </a:p>
      </dgm:t>
    </dgm:pt>
    <dgm:pt modelId="{1CFFF4AE-AEC2-4F27-ACAB-1B62A63DB27A}">
      <dgm:prSet custT="1"/>
      <dgm:spPr/>
      <dgm:t>
        <a:bodyPr/>
        <a:lstStyle/>
        <a:p>
          <a:r>
            <a:rPr lang="en-GB" sz="800" dirty="0" smtClean="0"/>
            <a:t>Vacuum vessel </a:t>
          </a:r>
          <a:r>
            <a:rPr lang="en-GB" sz="800" b="1" dirty="0" smtClean="0"/>
            <a:t>(ACFVT)</a:t>
          </a:r>
          <a:endParaRPr lang="en-GB" sz="800" b="1" dirty="0"/>
        </a:p>
      </dgm:t>
    </dgm:pt>
    <dgm:pt modelId="{FB43B50B-DBCB-498F-AFD3-B312AD687738}" type="parTrans" cxnId="{76E02886-827E-4FA6-9BD8-6C0929DB8AC1}">
      <dgm:prSet/>
      <dgm:spPr/>
      <dgm:t>
        <a:bodyPr/>
        <a:lstStyle/>
        <a:p>
          <a:endParaRPr lang="en-GB" sz="800"/>
        </a:p>
      </dgm:t>
    </dgm:pt>
    <dgm:pt modelId="{EC883BCD-B6B3-4CDA-B6E5-AEA2D766C1B0}" type="sibTrans" cxnId="{76E02886-827E-4FA6-9BD8-6C0929DB8AC1}">
      <dgm:prSet/>
      <dgm:spPr/>
      <dgm:t>
        <a:bodyPr/>
        <a:lstStyle/>
        <a:p>
          <a:endParaRPr lang="en-GB" sz="800"/>
        </a:p>
      </dgm:t>
    </dgm:pt>
    <dgm:pt modelId="{37B187F0-5E3A-4326-8D97-036CE5153C17}">
      <dgm:prSet custT="1"/>
      <dgm:spPr/>
      <dgm:t>
        <a:bodyPr/>
        <a:lstStyle/>
        <a:p>
          <a:r>
            <a:rPr lang="en-GB" sz="800" dirty="0" smtClean="0"/>
            <a:t>Cryostat components</a:t>
          </a:r>
        </a:p>
        <a:p>
          <a:r>
            <a:rPr lang="en-GB" sz="800" dirty="0" smtClean="0"/>
            <a:t>(ACFAC)</a:t>
          </a:r>
          <a:endParaRPr lang="en-GB" sz="800" dirty="0"/>
        </a:p>
      </dgm:t>
    </dgm:pt>
    <dgm:pt modelId="{B161555F-5AA5-4F90-A4BC-B99B640C5D57}" type="parTrans" cxnId="{15E11550-AFC4-4003-ABBC-4E515BD62CDC}">
      <dgm:prSet/>
      <dgm:spPr/>
      <dgm:t>
        <a:bodyPr/>
        <a:lstStyle/>
        <a:p>
          <a:endParaRPr lang="en-GB" sz="800"/>
        </a:p>
      </dgm:t>
    </dgm:pt>
    <dgm:pt modelId="{D5D634B0-1825-4B46-B509-2886AC9E2680}" type="sibTrans" cxnId="{15E11550-AFC4-4003-ABBC-4E515BD62CDC}">
      <dgm:prSet/>
      <dgm:spPr/>
      <dgm:t>
        <a:bodyPr/>
        <a:lstStyle/>
        <a:p>
          <a:endParaRPr lang="en-GB" sz="800"/>
        </a:p>
      </dgm:t>
    </dgm:pt>
    <dgm:pt modelId="{EB8B55EF-62D9-40EF-AD21-5A41FFE6317E}">
      <dgm:prSet custT="1"/>
      <dgm:spPr/>
      <dgm:t>
        <a:bodyPr/>
        <a:lstStyle/>
        <a:p>
          <a:r>
            <a:rPr lang="en-GB" sz="800" dirty="0" smtClean="0"/>
            <a:t>Bare cavities with interfaces</a:t>
          </a:r>
        </a:p>
        <a:p>
          <a:r>
            <a:rPr lang="en-GB" sz="800" b="1" dirty="0" smtClean="0"/>
            <a:t>(ACFCA)</a:t>
          </a:r>
          <a:endParaRPr lang="en-GB" sz="800" b="1" dirty="0"/>
        </a:p>
      </dgm:t>
    </dgm:pt>
    <dgm:pt modelId="{CBD01CFD-4465-445B-86E5-B38C0A15AF89}" type="parTrans" cxnId="{A80DB4C4-43EC-4A80-A9F9-60866B59C89A}">
      <dgm:prSet/>
      <dgm:spPr/>
      <dgm:t>
        <a:bodyPr/>
        <a:lstStyle/>
        <a:p>
          <a:endParaRPr lang="en-GB" sz="800"/>
        </a:p>
      </dgm:t>
    </dgm:pt>
    <dgm:pt modelId="{CCD8A4E9-3A0C-450B-86C1-A9C2FDFC616F}" type="sibTrans" cxnId="{A80DB4C4-43EC-4A80-A9F9-60866B59C89A}">
      <dgm:prSet/>
      <dgm:spPr/>
      <dgm:t>
        <a:bodyPr/>
        <a:lstStyle/>
        <a:p>
          <a:endParaRPr lang="en-GB" sz="800"/>
        </a:p>
      </dgm:t>
    </dgm:pt>
    <dgm:pt modelId="{5D87A025-A344-4FAF-80BB-DFAE3E908EB3}">
      <dgm:prSet custT="1"/>
      <dgm:spPr/>
      <dgm:t>
        <a:bodyPr/>
        <a:lstStyle/>
        <a:p>
          <a:r>
            <a:rPr lang="en-GB" sz="800" dirty="0" smtClean="0"/>
            <a:t>Helium vessel</a:t>
          </a:r>
        </a:p>
        <a:p>
          <a:r>
            <a:rPr lang="en-GB" sz="800" b="1" dirty="0" smtClean="0"/>
            <a:t>(ACFHT)</a:t>
          </a:r>
          <a:endParaRPr lang="en-GB" sz="800" b="1" dirty="0"/>
        </a:p>
      </dgm:t>
    </dgm:pt>
    <dgm:pt modelId="{9A7CD3FD-E9A3-4A8D-8A10-7D27570FFC57}" type="parTrans" cxnId="{6B9F35CC-5FDA-4C43-8919-44286F5AC1D1}">
      <dgm:prSet/>
      <dgm:spPr/>
      <dgm:t>
        <a:bodyPr/>
        <a:lstStyle/>
        <a:p>
          <a:endParaRPr lang="en-GB" sz="800"/>
        </a:p>
      </dgm:t>
    </dgm:pt>
    <dgm:pt modelId="{9A3D37EC-1B60-49BB-B405-17013BCD3DFE}" type="sibTrans" cxnId="{6B9F35CC-5FDA-4C43-8919-44286F5AC1D1}">
      <dgm:prSet/>
      <dgm:spPr/>
      <dgm:t>
        <a:bodyPr/>
        <a:lstStyle/>
        <a:p>
          <a:endParaRPr lang="en-GB" sz="800"/>
        </a:p>
      </dgm:t>
    </dgm:pt>
    <dgm:pt modelId="{EAB12328-BC6C-4692-93A5-B149917452B6}">
      <dgm:prSet custT="1"/>
      <dgm:spPr/>
      <dgm:t>
        <a:bodyPr/>
        <a:lstStyle/>
        <a:p>
          <a:r>
            <a:rPr lang="en-GB" sz="800" dirty="0" smtClean="0"/>
            <a:t>External supports</a:t>
          </a:r>
        </a:p>
        <a:p>
          <a:r>
            <a:rPr lang="en-GB" sz="800" dirty="0" smtClean="0"/>
            <a:t>(HACF)</a:t>
          </a:r>
          <a:endParaRPr lang="en-GB" sz="800" dirty="0"/>
        </a:p>
      </dgm:t>
    </dgm:pt>
    <dgm:pt modelId="{DEF72889-57E2-44C8-8A64-2AE24A9ADF8E}" type="parTrans" cxnId="{3F144588-3073-452F-9F0A-28F649AA9535}">
      <dgm:prSet/>
      <dgm:spPr/>
      <dgm:t>
        <a:bodyPr/>
        <a:lstStyle/>
        <a:p>
          <a:endParaRPr lang="en-GB" sz="800"/>
        </a:p>
      </dgm:t>
    </dgm:pt>
    <dgm:pt modelId="{E6AB0A94-BB30-4604-95DA-C3CE310E01DB}" type="sibTrans" cxnId="{3F144588-3073-452F-9F0A-28F649AA9535}">
      <dgm:prSet/>
      <dgm:spPr/>
      <dgm:t>
        <a:bodyPr/>
        <a:lstStyle/>
        <a:p>
          <a:endParaRPr lang="en-GB" sz="800"/>
        </a:p>
      </dgm:t>
    </dgm:pt>
    <dgm:pt modelId="{9E6E4A8F-0E7E-4156-A536-67FCF69ADC0C}">
      <dgm:prSet custT="1"/>
      <dgm:spPr/>
      <dgm:t>
        <a:bodyPr/>
        <a:lstStyle/>
        <a:p>
          <a:r>
            <a:rPr lang="en-GB" sz="800" dirty="0" smtClean="0"/>
            <a:t>Instrumentation</a:t>
          </a:r>
        </a:p>
        <a:p>
          <a:r>
            <a:rPr lang="en-GB" sz="800" dirty="0" smtClean="0"/>
            <a:t>(ACFIS)</a:t>
          </a:r>
          <a:endParaRPr lang="en-GB" sz="800" dirty="0"/>
        </a:p>
      </dgm:t>
    </dgm:pt>
    <dgm:pt modelId="{FAA2186D-5E45-42EC-A42F-C125F60AE226}" type="parTrans" cxnId="{AB6FDE8B-01B2-49C8-B868-3A416E7A4C9D}">
      <dgm:prSet/>
      <dgm:spPr/>
      <dgm:t>
        <a:bodyPr/>
        <a:lstStyle/>
        <a:p>
          <a:endParaRPr lang="en-GB" sz="800"/>
        </a:p>
      </dgm:t>
    </dgm:pt>
    <dgm:pt modelId="{6DF36A98-ED8A-49FC-B6B8-33DCC6C02BA2}" type="sibTrans" cxnId="{AB6FDE8B-01B2-49C8-B868-3A416E7A4C9D}">
      <dgm:prSet/>
      <dgm:spPr/>
      <dgm:t>
        <a:bodyPr/>
        <a:lstStyle/>
        <a:p>
          <a:endParaRPr lang="en-GB" sz="800"/>
        </a:p>
      </dgm:t>
    </dgm:pt>
    <dgm:pt modelId="{02BBB0C1-B176-45E7-A87D-B563FC7CBA9B}">
      <dgm:prSet custT="1"/>
      <dgm:spPr/>
      <dgm:t>
        <a:bodyPr/>
        <a:lstStyle/>
        <a:p>
          <a:r>
            <a:rPr lang="en-GB" sz="800" dirty="0" smtClean="0"/>
            <a:t>Crab cavities</a:t>
          </a:r>
        </a:p>
        <a:p>
          <a:r>
            <a:rPr lang="en-GB" sz="800" b="1" dirty="0" smtClean="0"/>
            <a:t>(ACF)</a:t>
          </a:r>
          <a:endParaRPr lang="en-GB" sz="800" b="1" dirty="0"/>
        </a:p>
      </dgm:t>
    </dgm:pt>
    <dgm:pt modelId="{D8907FC3-2827-476C-8D94-2A906B0ACEC8}" type="parTrans" cxnId="{72E2DBA9-186A-4E0C-9F05-3D336A9EAB21}">
      <dgm:prSet/>
      <dgm:spPr/>
      <dgm:t>
        <a:bodyPr/>
        <a:lstStyle/>
        <a:p>
          <a:endParaRPr lang="en-GB" sz="800"/>
        </a:p>
      </dgm:t>
    </dgm:pt>
    <dgm:pt modelId="{507B0B49-887D-4AE2-912C-0CA7EA718BD7}" type="sibTrans" cxnId="{72E2DBA9-186A-4E0C-9F05-3D336A9EAB21}">
      <dgm:prSet/>
      <dgm:spPr/>
      <dgm:t>
        <a:bodyPr/>
        <a:lstStyle/>
        <a:p>
          <a:endParaRPr lang="en-GB" sz="800"/>
        </a:p>
      </dgm:t>
    </dgm:pt>
    <dgm:pt modelId="{926027CA-A80F-40DF-A197-9714F20355D3}">
      <dgm:prSet custT="1"/>
      <dgm:spPr/>
      <dgm:t>
        <a:bodyPr/>
        <a:lstStyle/>
        <a:p>
          <a:r>
            <a:rPr lang="en-GB" sz="800" dirty="0" smtClean="0"/>
            <a:t>Tuning system</a:t>
          </a:r>
        </a:p>
        <a:p>
          <a:r>
            <a:rPr lang="en-GB" sz="800" b="1" dirty="0" smtClean="0"/>
            <a:t>(ACFTU)</a:t>
          </a:r>
          <a:endParaRPr lang="en-GB" sz="800" b="1" dirty="0"/>
        </a:p>
      </dgm:t>
    </dgm:pt>
    <dgm:pt modelId="{494CAB23-F955-47F5-AD75-5D9009160DF7}" type="parTrans" cxnId="{C0390D99-17F1-47E0-819C-9CC27377ABE1}">
      <dgm:prSet/>
      <dgm:spPr/>
      <dgm:t>
        <a:bodyPr/>
        <a:lstStyle/>
        <a:p>
          <a:endParaRPr lang="en-GB" sz="800"/>
        </a:p>
      </dgm:t>
    </dgm:pt>
    <dgm:pt modelId="{E1E91270-15CE-4309-8896-0A9B5ABAC1EC}" type="sibTrans" cxnId="{C0390D99-17F1-47E0-819C-9CC27377ABE1}">
      <dgm:prSet/>
      <dgm:spPr/>
      <dgm:t>
        <a:bodyPr/>
        <a:lstStyle/>
        <a:p>
          <a:endParaRPr lang="en-GB" sz="800"/>
        </a:p>
      </dgm:t>
    </dgm:pt>
    <dgm:pt modelId="{AEA05AF6-AB80-4127-8651-2FA1D45E8192}">
      <dgm:prSet custT="1"/>
      <dgm:spPr/>
      <dgm:t>
        <a:bodyPr/>
        <a:lstStyle/>
        <a:p>
          <a:r>
            <a:rPr lang="en-GB" sz="800" dirty="0" smtClean="0"/>
            <a:t>HOM couplers</a:t>
          </a:r>
        </a:p>
        <a:p>
          <a:r>
            <a:rPr lang="en-GB" sz="800" b="1" dirty="0" smtClean="0"/>
            <a:t>(ACFHC)</a:t>
          </a:r>
          <a:endParaRPr lang="en-GB" sz="800" b="1" dirty="0"/>
        </a:p>
      </dgm:t>
    </dgm:pt>
    <dgm:pt modelId="{9137A62A-12D3-45DC-A43F-1ABF2D083F10}" type="parTrans" cxnId="{C6C90992-01D7-4E9E-A9E4-27550D0C09FF}">
      <dgm:prSet/>
      <dgm:spPr/>
      <dgm:t>
        <a:bodyPr/>
        <a:lstStyle/>
        <a:p>
          <a:endParaRPr lang="en-GB" sz="800"/>
        </a:p>
      </dgm:t>
    </dgm:pt>
    <dgm:pt modelId="{9D7C6C62-643A-40DB-B811-56469895AA1F}" type="sibTrans" cxnId="{C6C90992-01D7-4E9E-A9E4-27550D0C09FF}">
      <dgm:prSet/>
      <dgm:spPr/>
      <dgm:t>
        <a:bodyPr/>
        <a:lstStyle/>
        <a:p>
          <a:endParaRPr lang="en-GB" sz="800"/>
        </a:p>
      </dgm:t>
    </dgm:pt>
    <dgm:pt modelId="{9AC7573A-D88E-4697-86BD-EFCF3D4EE506}">
      <dgm:prSet custT="1"/>
      <dgm:spPr/>
      <dgm:t>
        <a:bodyPr/>
        <a:lstStyle/>
        <a:p>
          <a:r>
            <a:rPr lang="en-GB" sz="800" dirty="0" smtClean="0"/>
            <a:t>Vacuum valves</a:t>
          </a:r>
        </a:p>
        <a:p>
          <a:r>
            <a:rPr lang="en-GB" sz="800" dirty="0" smtClean="0"/>
            <a:t>(VVG)</a:t>
          </a:r>
          <a:endParaRPr lang="en-GB" sz="800" dirty="0"/>
        </a:p>
      </dgm:t>
    </dgm:pt>
    <dgm:pt modelId="{99916B27-45DE-497D-866C-BF9222DAA63C}" type="parTrans" cxnId="{2D091B9C-0C85-45B3-B8FC-DC9F643D5616}">
      <dgm:prSet/>
      <dgm:spPr/>
      <dgm:t>
        <a:bodyPr/>
        <a:lstStyle/>
        <a:p>
          <a:endParaRPr lang="en-GB" sz="800"/>
        </a:p>
      </dgm:t>
    </dgm:pt>
    <dgm:pt modelId="{38785A16-A1E1-4C0A-8AD1-09268C1D1019}" type="sibTrans" cxnId="{2D091B9C-0C85-45B3-B8FC-DC9F643D5616}">
      <dgm:prSet/>
      <dgm:spPr/>
      <dgm:t>
        <a:bodyPr/>
        <a:lstStyle/>
        <a:p>
          <a:endParaRPr lang="en-GB" sz="800"/>
        </a:p>
      </dgm:t>
    </dgm:pt>
    <dgm:pt modelId="{50E7AA42-8E0B-485E-BD85-C394F9DC813D}">
      <dgm:prSet custT="1"/>
      <dgm:spPr/>
      <dgm:t>
        <a:bodyPr/>
        <a:lstStyle/>
        <a:p>
          <a:r>
            <a:rPr lang="en-GB" sz="800" dirty="0" smtClean="0"/>
            <a:t>SPS prototype</a:t>
          </a:r>
        </a:p>
        <a:p>
          <a:r>
            <a:rPr lang="en-GB" sz="800" dirty="0" smtClean="0"/>
            <a:t>(idem to LHC)</a:t>
          </a:r>
          <a:endParaRPr lang="en-GB" sz="800" dirty="0"/>
        </a:p>
      </dgm:t>
    </dgm:pt>
    <dgm:pt modelId="{1BC1B26C-6E7E-4027-8EAF-F57E57C0B6DB}" type="parTrans" cxnId="{2C544667-47FB-44BB-90C7-37EEDDF85CAC}">
      <dgm:prSet/>
      <dgm:spPr/>
      <dgm:t>
        <a:bodyPr/>
        <a:lstStyle/>
        <a:p>
          <a:endParaRPr lang="en-GB"/>
        </a:p>
      </dgm:t>
    </dgm:pt>
    <dgm:pt modelId="{0F9F013F-2637-4051-AFD1-6EA4767EB854}" type="sibTrans" cxnId="{2C544667-47FB-44BB-90C7-37EEDDF85CAC}">
      <dgm:prSet/>
      <dgm:spPr/>
      <dgm:t>
        <a:bodyPr/>
        <a:lstStyle/>
        <a:p>
          <a:endParaRPr lang="en-GB"/>
        </a:p>
      </dgm:t>
    </dgm:pt>
    <dgm:pt modelId="{6C89E177-53BD-4CD7-BF6B-D89EA2D6A527}">
      <dgm:prSet custT="1"/>
      <dgm:spPr/>
      <dgm:t>
        <a:bodyPr/>
        <a:lstStyle/>
        <a:p>
          <a:r>
            <a:rPr lang="en-GB" sz="800" b="0" dirty="0" smtClean="0"/>
            <a:t>Main coupler (ACFMC)</a:t>
          </a:r>
          <a:endParaRPr lang="en-GB" sz="800" b="0" dirty="0"/>
        </a:p>
      </dgm:t>
    </dgm:pt>
    <dgm:pt modelId="{1E2931CD-2E5D-4E2F-80E4-2F6C36F93BF6}" type="parTrans" cxnId="{17E5ECF2-80AE-4EE1-B0B4-3D03B7EC7D11}">
      <dgm:prSet/>
      <dgm:spPr/>
      <dgm:t>
        <a:bodyPr/>
        <a:lstStyle/>
        <a:p>
          <a:endParaRPr lang="en-GB"/>
        </a:p>
      </dgm:t>
    </dgm:pt>
    <dgm:pt modelId="{2DA1B687-744E-46F5-BA40-2929BEEB2566}" type="sibTrans" cxnId="{17E5ECF2-80AE-4EE1-B0B4-3D03B7EC7D11}">
      <dgm:prSet/>
      <dgm:spPr/>
      <dgm:t>
        <a:bodyPr/>
        <a:lstStyle/>
        <a:p>
          <a:endParaRPr lang="en-GB"/>
        </a:p>
      </dgm:t>
    </dgm:pt>
    <dgm:pt modelId="{A638744A-086A-4C59-8001-8C72F569A237}">
      <dgm:prSet/>
      <dgm:spPr/>
      <dgm:t>
        <a:bodyPr/>
        <a:lstStyle/>
        <a:p>
          <a:r>
            <a:rPr lang="en-GB" dirty="0" smtClean="0"/>
            <a:t>RF services</a:t>
          </a:r>
        </a:p>
        <a:p>
          <a:r>
            <a:rPr lang="en-GB" dirty="0" smtClean="0"/>
            <a:t>(ACFSV)</a:t>
          </a:r>
        </a:p>
      </dgm:t>
    </dgm:pt>
    <dgm:pt modelId="{8F7A9513-AE67-449B-A0C3-BE3D07DA9AC5}" type="parTrans" cxnId="{CAE78B70-9BF0-4926-8D46-5D82BD7323BE}">
      <dgm:prSet/>
      <dgm:spPr/>
      <dgm:t>
        <a:bodyPr/>
        <a:lstStyle/>
        <a:p>
          <a:endParaRPr lang="en-GB"/>
        </a:p>
      </dgm:t>
    </dgm:pt>
    <dgm:pt modelId="{33D12E67-39EA-4EF0-9CFE-AE3295DB24F4}" type="sibTrans" cxnId="{CAE78B70-9BF0-4926-8D46-5D82BD7323BE}">
      <dgm:prSet/>
      <dgm:spPr/>
      <dgm:t>
        <a:bodyPr/>
        <a:lstStyle/>
        <a:p>
          <a:endParaRPr lang="en-GB"/>
        </a:p>
      </dgm:t>
    </dgm:pt>
    <dgm:pt modelId="{8D53C013-DCF1-4E71-977C-3A1458E74CAC}">
      <dgm:prSet/>
      <dgm:spPr/>
      <dgm:t>
        <a:bodyPr/>
        <a:lstStyle/>
        <a:p>
          <a:r>
            <a:rPr lang="en-GB" dirty="0" smtClean="0"/>
            <a:t>LLRF &amp; Fast Controls</a:t>
          </a:r>
        </a:p>
        <a:p>
          <a:r>
            <a:rPr lang="en-GB" dirty="0" smtClean="0"/>
            <a:t>(ALL)</a:t>
          </a:r>
          <a:endParaRPr lang="en-GB" dirty="0"/>
        </a:p>
      </dgm:t>
    </dgm:pt>
    <dgm:pt modelId="{3B0CB50A-C829-49D9-83EC-E95FA5C4285E}" type="parTrans" cxnId="{3BA92FE2-9234-40B2-BDAC-3741C5C2D044}">
      <dgm:prSet/>
      <dgm:spPr/>
      <dgm:t>
        <a:bodyPr/>
        <a:lstStyle/>
        <a:p>
          <a:endParaRPr lang="en-GB"/>
        </a:p>
      </dgm:t>
    </dgm:pt>
    <dgm:pt modelId="{E99ABA74-1B71-4CC5-BE77-2FB80AEC28C3}" type="sibTrans" cxnId="{3BA92FE2-9234-40B2-BDAC-3741C5C2D044}">
      <dgm:prSet/>
      <dgm:spPr/>
      <dgm:t>
        <a:bodyPr/>
        <a:lstStyle/>
        <a:p>
          <a:endParaRPr lang="en-GB"/>
        </a:p>
      </dgm:t>
    </dgm:pt>
    <dgm:pt modelId="{B2DAD8BE-9A7E-4FE7-86EA-9EE401BBEFA8}">
      <dgm:prSet/>
      <dgm:spPr/>
      <dgm:t>
        <a:bodyPr/>
        <a:lstStyle/>
        <a:p>
          <a:r>
            <a:rPr lang="en-GB" dirty="0" smtClean="0"/>
            <a:t>RF racks</a:t>
          </a:r>
        </a:p>
        <a:p>
          <a:r>
            <a:rPr lang="en-GB" dirty="0" smtClean="0"/>
            <a:t>(AY)</a:t>
          </a:r>
          <a:endParaRPr lang="en-GB" dirty="0"/>
        </a:p>
      </dgm:t>
    </dgm:pt>
    <dgm:pt modelId="{30EC4B51-B08B-42A2-8CAC-9FA4045E78E5}" type="parTrans" cxnId="{35FA4DFF-CC87-4640-A951-8157171E6448}">
      <dgm:prSet/>
      <dgm:spPr/>
      <dgm:t>
        <a:bodyPr/>
        <a:lstStyle/>
        <a:p>
          <a:endParaRPr lang="en-GB"/>
        </a:p>
      </dgm:t>
    </dgm:pt>
    <dgm:pt modelId="{53F722AC-0BA0-42EA-AC4A-0F6EC848BE59}" type="sibTrans" cxnId="{35FA4DFF-CC87-4640-A951-8157171E6448}">
      <dgm:prSet/>
      <dgm:spPr/>
      <dgm:t>
        <a:bodyPr/>
        <a:lstStyle/>
        <a:p>
          <a:endParaRPr lang="en-GB"/>
        </a:p>
      </dgm:t>
    </dgm:pt>
    <dgm:pt modelId="{F00EC611-8B0E-4942-8DF1-429F20F7F8C2}">
      <dgm:prSet/>
      <dgm:spPr/>
      <dgm:t>
        <a:bodyPr/>
        <a:lstStyle/>
        <a:p>
          <a:r>
            <a:rPr lang="en-GB" dirty="0" smtClean="0"/>
            <a:t>Transmission lines</a:t>
          </a:r>
        </a:p>
        <a:p>
          <a:r>
            <a:rPr lang="en-GB" dirty="0" smtClean="0"/>
            <a:t>(ACFWG)</a:t>
          </a:r>
          <a:endParaRPr lang="en-GB" dirty="0"/>
        </a:p>
      </dgm:t>
    </dgm:pt>
    <dgm:pt modelId="{12A67CF0-3DEE-4B30-8A2D-B865EC581DD0}" type="parTrans" cxnId="{BE63479D-27DA-4804-9151-560A08557CAE}">
      <dgm:prSet/>
      <dgm:spPr/>
      <dgm:t>
        <a:bodyPr/>
        <a:lstStyle/>
        <a:p>
          <a:endParaRPr lang="en-GB"/>
        </a:p>
      </dgm:t>
    </dgm:pt>
    <dgm:pt modelId="{67F6DED2-01BF-41C3-A569-200FEA867881}" type="sibTrans" cxnId="{BE63479D-27DA-4804-9151-560A08557CAE}">
      <dgm:prSet/>
      <dgm:spPr/>
      <dgm:t>
        <a:bodyPr/>
        <a:lstStyle/>
        <a:p>
          <a:endParaRPr lang="en-GB"/>
        </a:p>
      </dgm:t>
    </dgm:pt>
    <dgm:pt modelId="{69455AAB-1E8B-425D-AE39-4632DBAADADA}">
      <dgm:prSet/>
      <dgm:spPr/>
      <dgm:t>
        <a:bodyPr/>
        <a:lstStyle/>
        <a:p>
          <a:r>
            <a:rPr lang="en-GB" dirty="0" smtClean="0"/>
            <a:t>Pick-ups</a:t>
          </a:r>
        </a:p>
        <a:p>
          <a:r>
            <a:rPr lang="en-GB" dirty="0" smtClean="0"/>
            <a:t>(APW)</a:t>
          </a:r>
          <a:endParaRPr lang="en-GB" dirty="0"/>
        </a:p>
      </dgm:t>
    </dgm:pt>
    <dgm:pt modelId="{7AFAE9DE-EA06-4240-B044-5ADD2B838B2B}" type="parTrans" cxnId="{208F9E95-519A-45EB-8B94-C051991EAF8F}">
      <dgm:prSet/>
      <dgm:spPr/>
      <dgm:t>
        <a:bodyPr/>
        <a:lstStyle/>
        <a:p>
          <a:endParaRPr lang="en-GB"/>
        </a:p>
      </dgm:t>
    </dgm:pt>
    <dgm:pt modelId="{873FC99F-AB80-4AA4-AF8F-212239AA855E}" type="sibTrans" cxnId="{208F9E95-519A-45EB-8B94-C051991EAF8F}">
      <dgm:prSet/>
      <dgm:spPr/>
      <dgm:t>
        <a:bodyPr/>
        <a:lstStyle/>
        <a:p>
          <a:endParaRPr lang="en-GB"/>
        </a:p>
      </dgm:t>
    </dgm:pt>
    <dgm:pt modelId="{09232892-3B32-4C11-9B06-789702A44313}">
      <dgm:prSet/>
      <dgm:spPr/>
      <dgm:t>
        <a:bodyPr/>
        <a:lstStyle/>
        <a:p>
          <a:r>
            <a:rPr lang="en-GB" dirty="0" smtClean="0"/>
            <a:t>Slow controls</a:t>
          </a:r>
        </a:p>
        <a:p>
          <a:r>
            <a:rPr lang="en-GB" dirty="0" smtClean="0"/>
            <a:t>(AS)</a:t>
          </a:r>
          <a:endParaRPr lang="en-GB" dirty="0"/>
        </a:p>
      </dgm:t>
    </dgm:pt>
    <dgm:pt modelId="{4E70DF0C-F3A1-46DE-B139-8CB27E27145F}" type="parTrans" cxnId="{8567062E-B494-436B-822C-80044853AABF}">
      <dgm:prSet/>
      <dgm:spPr/>
      <dgm:t>
        <a:bodyPr/>
        <a:lstStyle/>
        <a:p>
          <a:endParaRPr lang="en-GB"/>
        </a:p>
      </dgm:t>
    </dgm:pt>
    <dgm:pt modelId="{B7C8AAEE-19DE-45B8-B975-97C59CB0A09B}" type="sibTrans" cxnId="{8567062E-B494-436B-822C-80044853AABF}">
      <dgm:prSet/>
      <dgm:spPr/>
      <dgm:t>
        <a:bodyPr/>
        <a:lstStyle/>
        <a:p>
          <a:endParaRPr lang="en-GB"/>
        </a:p>
      </dgm:t>
    </dgm:pt>
    <dgm:pt modelId="{EBB936DF-4156-4D66-BE39-84E71D3ACC3F}">
      <dgm:prSet custT="1"/>
      <dgm:spPr/>
      <dgm:t>
        <a:bodyPr/>
        <a:lstStyle/>
        <a:p>
          <a:r>
            <a:rPr lang="en-GB" sz="800" dirty="0" smtClean="0"/>
            <a:t>Dressed cavities</a:t>
          </a:r>
        </a:p>
        <a:p>
          <a:r>
            <a:rPr lang="en-GB" sz="800" b="1" dirty="0" smtClean="0"/>
            <a:t>(ACFDC)</a:t>
          </a:r>
          <a:endParaRPr lang="en-GB" sz="800" b="1" dirty="0"/>
        </a:p>
      </dgm:t>
    </dgm:pt>
    <dgm:pt modelId="{24FB20DB-FBEE-4F9A-A1E3-B00EB3D9DA58}" type="sibTrans" cxnId="{4726F426-CAD0-4917-ADF4-9BB36E340FA2}">
      <dgm:prSet/>
      <dgm:spPr/>
      <dgm:t>
        <a:bodyPr/>
        <a:lstStyle/>
        <a:p>
          <a:endParaRPr lang="en-GB" sz="800"/>
        </a:p>
      </dgm:t>
    </dgm:pt>
    <dgm:pt modelId="{852AB3FC-97E8-4EE4-94BB-6FA8B7CF24EE}" type="parTrans" cxnId="{4726F426-CAD0-4917-ADF4-9BB36E340FA2}">
      <dgm:prSet/>
      <dgm:spPr/>
      <dgm:t>
        <a:bodyPr/>
        <a:lstStyle/>
        <a:p>
          <a:endParaRPr lang="en-GB" sz="800"/>
        </a:p>
      </dgm:t>
    </dgm:pt>
    <dgm:pt modelId="{3F40FDF6-AA22-44E1-9EE1-AF74DEF97C74}">
      <dgm:prSet custT="1"/>
      <dgm:spPr/>
      <dgm:t>
        <a:bodyPr/>
        <a:lstStyle/>
        <a:p>
          <a:r>
            <a:rPr lang="en-GB" sz="800" i="1" dirty="0" smtClean="0">
              <a:solidFill>
                <a:schemeClr val="bg1">
                  <a:lumMod val="50000"/>
                </a:schemeClr>
              </a:solidFill>
            </a:rPr>
            <a:t>Magnetic shield</a:t>
          </a:r>
          <a:endParaRPr lang="en-GB" sz="800" i="1" dirty="0">
            <a:solidFill>
              <a:schemeClr val="bg1">
                <a:lumMod val="50000"/>
              </a:schemeClr>
            </a:solidFill>
          </a:endParaRPr>
        </a:p>
      </dgm:t>
    </dgm:pt>
    <dgm:pt modelId="{EB5EC535-3B17-4289-A9F5-145D9295A805}" type="sibTrans" cxnId="{02D335EA-D28E-4DC4-BF66-3ECE42B9953F}">
      <dgm:prSet/>
      <dgm:spPr/>
      <dgm:t>
        <a:bodyPr/>
        <a:lstStyle/>
        <a:p>
          <a:endParaRPr lang="en-GB" sz="800"/>
        </a:p>
      </dgm:t>
    </dgm:pt>
    <dgm:pt modelId="{F2F94BA8-6178-49EA-9780-516C804AC8C0}" type="parTrans" cxnId="{02D335EA-D28E-4DC4-BF66-3ECE42B9953F}">
      <dgm:prSet/>
      <dgm:spPr/>
      <dgm:t>
        <a:bodyPr/>
        <a:lstStyle/>
        <a:p>
          <a:endParaRPr lang="en-GB" sz="800"/>
        </a:p>
      </dgm:t>
    </dgm:pt>
    <dgm:pt modelId="{18B2BB54-477C-4D44-92E9-496E40B14383}">
      <dgm:prSet custT="1"/>
      <dgm:spPr/>
      <dgm:t>
        <a:bodyPr/>
        <a:lstStyle/>
        <a:p>
          <a:r>
            <a:rPr lang="en-GB" sz="800" i="1" dirty="0" smtClean="0">
              <a:solidFill>
                <a:schemeClr val="bg1">
                  <a:lumMod val="50000"/>
                </a:schemeClr>
              </a:solidFill>
            </a:rPr>
            <a:t>Thermal shield</a:t>
          </a:r>
          <a:endParaRPr lang="en-GB" sz="800" i="1" dirty="0">
            <a:solidFill>
              <a:schemeClr val="bg1">
                <a:lumMod val="50000"/>
              </a:schemeClr>
            </a:solidFill>
          </a:endParaRPr>
        </a:p>
      </dgm:t>
    </dgm:pt>
    <dgm:pt modelId="{70DA0EE9-3EF7-4852-8EE0-3C92D76F1517}" type="sibTrans" cxnId="{8E7B1031-78B6-49CC-8AEF-89C85C1CC8C9}">
      <dgm:prSet/>
      <dgm:spPr/>
      <dgm:t>
        <a:bodyPr/>
        <a:lstStyle/>
        <a:p>
          <a:endParaRPr lang="en-GB" sz="800"/>
        </a:p>
      </dgm:t>
    </dgm:pt>
    <dgm:pt modelId="{DF246696-6D86-486A-ADF7-29C21C448773}" type="parTrans" cxnId="{8E7B1031-78B6-49CC-8AEF-89C85C1CC8C9}">
      <dgm:prSet/>
      <dgm:spPr/>
      <dgm:t>
        <a:bodyPr/>
        <a:lstStyle/>
        <a:p>
          <a:endParaRPr lang="en-GB" sz="800"/>
        </a:p>
      </dgm:t>
    </dgm:pt>
    <dgm:pt modelId="{8542890C-BBE4-49F8-A78B-1A6DA76C16A9}">
      <dgm:prSet custT="1"/>
      <dgm:spPr/>
      <dgm:t>
        <a:bodyPr/>
        <a:lstStyle/>
        <a:p>
          <a:r>
            <a:rPr lang="en-GB" sz="800" i="1" dirty="0" smtClean="0">
              <a:solidFill>
                <a:schemeClr val="bg1">
                  <a:lumMod val="50000"/>
                </a:schemeClr>
              </a:solidFill>
            </a:rPr>
            <a:t>Supports</a:t>
          </a:r>
          <a:endParaRPr lang="en-GB" sz="800" i="1" dirty="0">
            <a:solidFill>
              <a:schemeClr val="bg1">
                <a:lumMod val="50000"/>
              </a:schemeClr>
            </a:solidFill>
          </a:endParaRPr>
        </a:p>
      </dgm:t>
    </dgm:pt>
    <dgm:pt modelId="{46C45E39-7C0D-4345-A93D-A83C71FAD165}" type="sibTrans" cxnId="{331BA6DC-FE1A-462A-B934-B7118E2AFE14}">
      <dgm:prSet/>
      <dgm:spPr/>
      <dgm:t>
        <a:bodyPr/>
        <a:lstStyle/>
        <a:p>
          <a:endParaRPr lang="en-GB" sz="800"/>
        </a:p>
      </dgm:t>
    </dgm:pt>
    <dgm:pt modelId="{AEC2BEF9-AE02-4B1A-9379-867E2D9FA86E}" type="parTrans" cxnId="{331BA6DC-FE1A-462A-B934-B7118E2AFE14}">
      <dgm:prSet/>
      <dgm:spPr/>
      <dgm:t>
        <a:bodyPr/>
        <a:lstStyle/>
        <a:p>
          <a:endParaRPr lang="en-GB" sz="800"/>
        </a:p>
      </dgm:t>
    </dgm:pt>
    <dgm:pt modelId="{3B3B18F0-38DA-47E2-A0CD-62074B475D2E}">
      <dgm:prSet custT="1"/>
      <dgm:spPr/>
      <dgm:t>
        <a:bodyPr/>
        <a:lstStyle/>
        <a:p>
          <a:r>
            <a:rPr lang="en-GB" sz="800" i="1" dirty="0" smtClean="0">
              <a:solidFill>
                <a:schemeClr val="bg1">
                  <a:lumMod val="50000"/>
                </a:schemeClr>
              </a:solidFill>
            </a:rPr>
            <a:t>Cryogenic circuits</a:t>
          </a:r>
          <a:endParaRPr lang="en-GB" sz="800" i="1" dirty="0">
            <a:solidFill>
              <a:schemeClr val="bg1">
                <a:lumMod val="50000"/>
              </a:schemeClr>
            </a:solidFill>
          </a:endParaRPr>
        </a:p>
      </dgm:t>
    </dgm:pt>
    <dgm:pt modelId="{2C96A3D3-22BF-47E3-BB56-13D2C6DC55DD}" type="sibTrans" cxnId="{1CA0B509-FF82-409F-AA41-61B108CAC6C2}">
      <dgm:prSet/>
      <dgm:spPr/>
      <dgm:t>
        <a:bodyPr/>
        <a:lstStyle/>
        <a:p>
          <a:endParaRPr lang="en-GB" sz="800"/>
        </a:p>
      </dgm:t>
    </dgm:pt>
    <dgm:pt modelId="{EF2BD0E3-9E61-471B-9649-371AD190DFC9}" type="parTrans" cxnId="{1CA0B509-FF82-409F-AA41-61B108CAC6C2}">
      <dgm:prSet/>
      <dgm:spPr/>
      <dgm:t>
        <a:bodyPr/>
        <a:lstStyle/>
        <a:p>
          <a:endParaRPr lang="en-GB" sz="800"/>
        </a:p>
      </dgm:t>
    </dgm:pt>
    <dgm:pt modelId="{C36E58E8-5345-4B62-B971-FA4A8FE54E7D}" type="pres">
      <dgm:prSet presAssocID="{363E0F49-08CC-495B-B3B4-1DA93E0483D0}" presName="hierChild1" presStyleCnt="0">
        <dgm:presLayoutVars>
          <dgm:orgChart val="1"/>
          <dgm:chPref val="1"/>
          <dgm:dir/>
          <dgm:animOne val="branch"/>
          <dgm:animLvl val="lvl"/>
          <dgm:resizeHandles/>
        </dgm:presLayoutVars>
      </dgm:prSet>
      <dgm:spPr/>
      <dgm:t>
        <a:bodyPr/>
        <a:lstStyle/>
        <a:p>
          <a:endParaRPr lang="en-GB"/>
        </a:p>
      </dgm:t>
    </dgm:pt>
    <dgm:pt modelId="{878F64FA-EEB4-48AE-ACB9-AE579EBD6345}" type="pres">
      <dgm:prSet presAssocID="{A849312B-1B6B-4059-BBD0-DF6ABF8A07B0}" presName="hierRoot1" presStyleCnt="0">
        <dgm:presLayoutVars>
          <dgm:hierBranch val="init"/>
        </dgm:presLayoutVars>
      </dgm:prSet>
      <dgm:spPr/>
      <dgm:t>
        <a:bodyPr/>
        <a:lstStyle/>
        <a:p>
          <a:endParaRPr lang="en-GB"/>
        </a:p>
      </dgm:t>
    </dgm:pt>
    <dgm:pt modelId="{CEDCE4EB-1FB5-4F97-99AD-AED03637BBF3}" type="pres">
      <dgm:prSet presAssocID="{A849312B-1B6B-4059-BBD0-DF6ABF8A07B0}" presName="rootComposite1" presStyleCnt="0"/>
      <dgm:spPr/>
      <dgm:t>
        <a:bodyPr/>
        <a:lstStyle/>
        <a:p>
          <a:endParaRPr lang="en-GB"/>
        </a:p>
      </dgm:t>
    </dgm:pt>
    <dgm:pt modelId="{1B538F34-A806-4FC3-98EC-19020EFA406A}" type="pres">
      <dgm:prSet presAssocID="{A849312B-1B6B-4059-BBD0-DF6ABF8A07B0}" presName="rootText1" presStyleLbl="node0" presStyleIdx="0" presStyleCnt="1">
        <dgm:presLayoutVars>
          <dgm:chPref val="3"/>
        </dgm:presLayoutVars>
      </dgm:prSet>
      <dgm:spPr/>
      <dgm:t>
        <a:bodyPr/>
        <a:lstStyle/>
        <a:p>
          <a:endParaRPr lang="en-GB"/>
        </a:p>
      </dgm:t>
    </dgm:pt>
    <dgm:pt modelId="{F35FD115-71E6-4AD9-8E34-0332F6ABFBF7}" type="pres">
      <dgm:prSet presAssocID="{A849312B-1B6B-4059-BBD0-DF6ABF8A07B0}" presName="rootConnector1" presStyleLbl="node1" presStyleIdx="0" presStyleCnt="0"/>
      <dgm:spPr/>
      <dgm:t>
        <a:bodyPr/>
        <a:lstStyle/>
        <a:p>
          <a:endParaRPr lang="en-GB"/>
        </a:p>
      </dgm:t>
    </dgm:pt>
    <dgm:pt modelId="{8B477B6E-5F8F-4C91-93CF-B16949639B30}" type="pres">
      <dgm:prSet presAssocID="{A849312B-1B6B-4059-BBD0-DF6ABF8A07B0}" presName="hierChild2" presStyleCnt="0"/>
      <dgm:spPr/>
      <dgm:t>
        <a:bodyPr/>
        <a:lstStyle/>
        <a:p>
          <a:endParaRPr lang="en-GB"/>
        </a:p>
      </dgm:t>
    </dgm:pt>
    <dgm:pt modelId="{5DC9F3AD-B5F2-4EA9-AAD1-AF2C49138683}" type="pres">
      <dgm:prSet presAssocID="{D8907FC3-2827-476C-8D94-2A906B0ACEC8}" presName="Name37" presStyleLbl="parChTrans1D2" presStyleIdx="0" presStyleCnt="1"/>
      <dgm:spPr/>
      <dgm:t>
        <a:bodyPr/>
        <a:lstStyle/>
        <a:p>
          <a:endParaRPr lang="en-GB"/>
        </a:p>
      </dgm:t>
    </dgm:pt>
    <dgm:pt modelId="{020DCE76-73BD-4642-8D3F-BF500DCB06E0}" type="pres">
      <dgm:prSet presAssocID="{02BBB0C1-B176-45E7-A87D-B563FC7CBA9B}" presName="hierRoot2" presStyleCnt="0">
        <dgm:presLayoutVars>
          <dgm:hierBranch val="init"/>
        </dgm:presLayoutVars>
      </dgm:prSet>
      <dgm:spPr/>
      <dgm:t>
        <a:bodyPr/>
        <a:lstStyle/>
        <a:p>
          <a:endParaRPr lang="en-GB"/>
        </a:p>
      </dgm:t>
    </dgm:pt>
    <dgm:pt modelId="{D90C2D49-CA28-4CD1-9D31-FDE3CFE6977B}" type="pres">
      <dgm:prSet presAssocID="{02BBB0C1-B176-45E7-A87D-B563FC7CBA9B}" presName="rootComposite" presStyleCnt="0"/>
      <dgm:spPr/>
      <dgm:t>
        <a:bodyPr/>
        <a:lstStyle/>
        <a:p>
          <a:endParaRPr lang="en-GB"/>
        </a:p>
      </dgm:t>
    </dgm:pt>
    <dgm:pt modelId="{2CDC8CB5-2907-49D3-920D-16B3383A6563}" type="pres">
      <dgm:prSet presAssocID="{02BBB0C1-B176-45E7-A87D-B563FC7CBA9B}" presName="rootText" presStyleLbl="node2" presStyleIdx="0" presStyleCnt="1">
        <dgm:presLayoutVars>
          <dgm:chPref val="3"/>
        </dgm:presLayoutVars>
      </dgm:prSet>
      <dgm:spPr/>
      <dgm:t>
        <a:bodyPr/>
        <a:lstStyle/>
        <a:p>
          <a:endParaRPr lang="en-GB"/>
        </a:p>
      </dgm:t>
    </dgm:pt>
    <dgm:pt modelId="{910793F6-2875-47DF-B8B7-8EC44E9AD8FD}" type="pres">
      <dgm:prSet presAssocID="{02BBB0C1-B176-45E7-A87D-B563FC7CBA9B}" presName="rootConnector" presStyleLbl="node2" presStyleIdx="0" presStyleCnt="1"/>
      <dgm:spPr/>
      <dgm:t>
        <a:bodyPr/>
        <a:lstStyle/>
        <a:p>
          <a:endParaRPr lang="en-GB"/>
        </a:p>
      </dgm:t>
    </dgm:pt>
    <dgm:pt modelId="{C1949AE8-C45B-4AB3-86C7-BB9AA635576E}" type="pres">
      <dgm:prSet presAssocID="{02BBB0C1-B176-45E7-A87D-B563FC7CBA9B}" presName="hierChild4" presStyleCnt="0"/>
      <dgm:spPr/>
      <dgm:t>
        <a:bodyPr/>
        <a:lstStyle/>
        <a:p>
          <a:endParaRPr lang="en-GB"/>
        </a:p>
      </dgm:t>
    </dgm:pt>
    <dgm:pt modelId="{71F9FB4B-51AB-4A8B-B255-D8531AA0D69C}" type="pres">
      <dgm:prSet presAssocID="{A5825CF9-41D8-417F-B9B9-AA4D94FF70A2}" presName="Name37" presStyleLbl="parChTrans1D3" presStyleIdx="0" presStyleCnt="2"/>
      <dgm:spPr/>
      <dgm:t>
        <a:bodyPr/>
        <a:lstStyle/>
        <a:p>
          <a:endParaRPr lang="en-GB"/>
        </a:p>
      </dgm:t>
    </dgm:pt>
    <dgm:pt modelId="{14906DD1-B27A-4724-98E4-F82CF1B0BF15}" type="pres">
      <dgm:prSet presAssocID="{7274235B-6E9D-43CC-870D-518053199228}" presName="hierRoot2" presStyleCnt="0">
        <dgm:presLayoutVars>
          <dgm:hierBranch val="init"/>
        </dgm:presLayoutVars>
      </dgm:prSet>
      <dgm:spPr/>
      <dgm:t>
        <a:bodyPr/>
        <a:lstStyle/>
        <a:p>
          <a:endParaRPr lang="en-GB"/>
        </a:p>
      </dgm:t>
    </dgm:pt>
    <dgm:pt modelId="{F819E8F4-4858-4BCE-B9BE-E75DE6E5CFC6}" type="pres">
      <dgm:prSet presAssocID="{7274235B-6E9D-43CC-870D-518053199228}" presName="rootComposite" presStyleCnt="0"/>
      <dgm:spPr/>
      <dgm:t>
        <a:bodyPr/>
        <a:lstStyle/>
        <a:p>
          <a:endParaRPr lang="en-GB"/>
        </a:p>
      </dgm:t>
    </dgm:pt>
    <dgm:pt modelId="{3FC41AC0-3C82-4503-9D77-B7F85D0D054D}" type="pres">
      <dgm:prSet presAssocID="{7274235B-6E9D-43CC-870D-518053199228}" presName="rootText" presStyleLbl="node3" presStyleIdx="0" presStyleCnt="2">
        <dgm:presLayoutVars>
          <dgm:chPref val="3"/>
        </dgm:presLayoutVars>
      </dgm:prSet>
      <dgm:spPr/>
      <dgm:t>
        <a:bodyPr/>
        <a:lstStyle/>
        <a:p>
          <a:endParaRPr lang="en-GB"/>
        </a:p>
      </dgm:t>
    </dgm:pt>
    <dgm:pt modelId="{399ABE6D-EF08-44E4-9097-33572A450BD8}" type="pres">
      <dgm:prSet presAssocID="{7274235B-6E9D-43CC-870D-518053199228}" presName="rootConnector" presStyleLbl="node3" presStyleIdx="0" presStyleCnt="2"/>
      <dgm:spPr/>
      <dgm:t>
        <a:bodyPr/>
        <a:lstStyle/>
        <a:p>
          <a:endParaRPr lang="en-GB"/>
        </a:p>
      </dgm:t>
    </dgm:pt>
    <dgm:pt modelId="{734F81B6-2847-4F6A-8BA7-BBE3541C36E9}" type="pres">
      <dgm:prSet presAssocID="{7274235B-6E9D-43CC-870D-518053199228}" presName="hierChild4" presStyleCnt="0"/>
      <dgm:spPr/>
      <dgm:t>
        <a:bodyPr/>
        <a:lstStyle/>
        <a:p>
          <a:endParaRPr lang="en-GB"/>
        </a:p>
      </dgm:t>
    </dgm:pt>
    <dgm:pt modelId="{B42CE04B-5122-472A-B6C0-725C46BC39D5}" type="pres">
      <dgm:prSet presAssocID="{6609F8AD-6F7C-4724-ACD1-319C5CD3E31D}" presName="Name37" presStyleLbl="parChTrans1D4" presStyleIdx="0" presStyleCnt="22"/>
      <dgm:spPr/>
      <dgm:t>
        <a:bodyPr/>
        <a:lstStyle/>
        <a:p>
          <a:endParaRPr lang="en-GB"/>
        </a:p>
      </dgm:t>
    </dgm:pt>
    <dgm:pt modelId="{651BE961-4BA4-4E17-ABEE-0B19CB3467F1}" type="pres">
      <dgm:prSet presAssocID="{7D96EDEA-202D-46F8-AE78-19A765DEFB71}" presName="hierRoot2" presStyleCnt="0">
        <dgm:presLayoutVars>
          <dgm:hierBranch val="init"/>
        </dgm:presLayoutVars>
      </dgm:prSet>
      <dgm:spPr/>
      <dgm:t>
        <a:bodyPr/>
        <a:lstStyle/>
        <a:p>
          <a:endParaRPr lang="en-GB"/>
        </a:p>
      </dgm:t>
    </dgm:pt>
    <dgm:pt modelId="{521B84B1-4ED1-428F-A9A0-062BB6B083B1}" type="pres">
      <dgm:prSet presAssocID="{7D96EDEA-202D-46F8-AE78-19A765DEFB71}" presName="rootComposite" presStyleCnt="0"/>
      <dgm:spPr/>
      <dgm:t>
        <a:bodyPr/>
        <a:lstStyle/>
        <a:p>
          <a:endParaRPr lang="en-GB"/>
        </a:p>
      </dgm:t>
    </dgm:pt>
    <dgm:pt modelId="{CFD9E1BA-8B14-46F5-B105-96C367B1F49F}" type="pres">
      <dgm:prSet presAssocID="{7D96EDEA-202D-46F8-AE78-19A765DEFB71}" presName="rootText" presStyleLbl="node4" presStyleIdx="0" presStyleCnt="22">
        <dgm:presLayoutVars>
          <dgm:chPref val="3"/>
        </dgm:presLayoutVars>
      </dgm:prSet>
      <dgm:spPr/>
      <dgm:t>
        <a:bodyPr/>
        <a:lstStyle/>
        <a:p>
          <a:endParaRPr lang="en-GB"/>
        </a:p>
      </dgm:t>
    </dgm:pt>
    <dgm:pt modelId="{45D3AE3A-B13C-4A2C-B895-4E1B068F6585}" type="pres">
      <dgm:prSet presAssocID="{7D96EDEA-202D-46F8-AE78-19A765DEFB71}" presName="rootConnector" presStyleLbl="node4" presStyleIdx="0" presStyleCnt="22"/>
      <dgm:spPr/>
      <dgm:t>
        <a:bodyPr/>
        <a:lstStyle/>
        <a:p>
          <a:endParaRPr lang="en-GB"/>
        </a:p>
      </dgm:t>
    </dgm:pt>
    <dgm:pt modelId="{36A30AF1-4EAE-44FE-A4F5-F8E6CBEE5055}" type="pres">
      <dgm:prSet presAssocID="{7D96EDEA-202D-46F8-AE78-19A765DEFB71}" presName="hierChild4" presStyleCnt="0"/>
      <dgm:spPr/>
      <dgm:t>
        <a:bodyPr/>
        <a:lstStyle/>
        <a:p>
          <a:endParaRPr lang="en-GB"/>
        </a:p>
      </dgm:t>
    </dgm:pt>
    <dgm:pt modelId="{16DE02BA-4492-4F29-B6A3-4DFA3594F1E4}" type="pres">
      <dgm:prSet presAssocID="{FB43B50B-DBCB-498F-AFD3-B312AD687738}" presName="Name37" presStyleLbl="parChTrans1D4" presStyleIdx="1" presStyleCnt="22"/>
      <dgm:spPr/>
      <dgm:t>
        <a:bodyPr/>
        <a:lstStyle/>
        <a:p>
          <a:endParaRPr lang="en-GB"/>
        </a:p>
      </dgm:t>
    </dgm:pt>
    <dgm:pt modelId="{A1DF1B44-7B09-4AEB-9E2E-EC5EE1DB0AB7}" type="pres">
      <dgm:prSet presAssocID="{1CFFF4AE-AEC2-4F27-ACAB-1B62A63DB27A}" presName="hierRoot2" presStyleCnt="0">
        <dgm:presLayoutVars>
          <dgm:hierBranch val="init"/>
        </dgm:presLayoutVars>
      </dgm:prSet>
      <dgm:spPr/>
      <dgm:t>
        <a:bodyPr/>
        <a:lstStyle/>
        <a:p>
          <a:endParaRPr lang="en-GB"/>
        </a:p>
      </dgm:t>
    </dgm:pt>
    <dgm:pt modelId="{D5235E9A-3969-4849-8E6B-8234B1BD1779}" type="pres">
      <dgm:prSet presAssocID="{1CFFF4AE-AEC2-4F27-ACAB-1B62A63DB27A}" presName="rootComposite" presStyleCnt="0"/>
      <dgm:spPr/>
      <dgm:t>
        <a:bodyPr/>
        <a:lstStyle/>
        <a:p>
          <a:endParaRPr lang="en-GB"/>
        </a:p>
      </dgm:t>
    </dgm:pt>
    <dgm:pt modelId="{B498FB2D-CCAF-4BAE-837C-4EE7FBECC727}" type="pres">
      <dgm:prSet presAssocID="{1CFFF4AE-AEC2-4F27-ACAB-1B62A63DB27A}" presName="rootText" presStyleLbl="node4" presStyleIdx="1" presStyleCnt="22" custScaleX="116208">
        <dgm:presLayoutVars>
          <dgm:chPref val="3"/>
        </dgm:presLayoutVars>
      </dgm:prSet>
      <dgm:spPr/>
      <dgm:t>
        <a:bodyPr/>
        <a:lstStyle/>
        <a:p>
          <a:endParaRPr lang="en-GB"/>
        </a:p>
      </dgm:t>
    </dgm:pt>
    <dgm:pt modelId="{F91B7C44-0946-4C8E-8173-0258FC7C7A08}" type="pres">
      <dgm:prSet presAssocID="{1CFFF4AE-AEC2-4F27-ACAB-1B62A63DB27A}" presName="rootConnector" presStyleLbl="node4" presStyleIdx="1" presStyleCnt="22"/>
      <dgm:spPr/>
      <dgm:t>
        <a:bodyPr/>
        <a:lstStyle/>
        <a:p>
          <a:endParaRPr lang="en-GB"/>
        </a:p>
      </dgm:t>
    </dgm:pt>
    <dgm:pt modelId="{F8F297B8-0B0C-4F4E-8EF4-595827F2A9F3}" type="pres">
      <dgm:prSet presAssocID="{1CFFF4AE-AEC2-4F27-ACAB-1B62A63DB27A}" presName="hierChild4" presStyleCnt="0"/>
      <dgm:spPr/>
      <dgm:t>
        <a:bodyPr/>
        <a:lstStyle/>
        <a:p>
          <a:endParaRPr lang="en-GB"/>
        </a:p>
      </dgm:t>
    </dgm:pt>
    <dgm:pt modelId="{E6DE3CC7-BD31-4033-AEA2-858B44CB65E3}" type="pres">
      <dgm:prSet presAssocID="{1CFFF4AE-AEC2-4F27-ACAB-1B62A63DB27A}" presName="hierChild5" presStyleCnt="0"/>
      <dgm:spPr/>
      <dgm:t>
        <a:bodyPr/>
        <a:lstStyle/>
        <a:p>
          <a:endParaRPr lang="en-GB"/>
        </a:p>
      </dgm:t>
    </dgm:pt>
    <dgm:pt modelId="{82DB6011-D7FB-46DA-8050-F45CE9EAFEA1}" type="pres">
      <dgm:prSet presAssocID="{DEF72889-57E2-44C8-8A64-2AE24A9ADF8E}" presName="Name37" presStyleLbl="parChTrans1D4" presStyleIdx="2" presStyleCnt="22"/>
      <dgm:spPr/>
      <dgm:t>
        <a:bodyPr/>
        <a:lstStyle/>
        <a:p>
          <a:endParaRPr lang="en-GB"/>
        </a:p>
      </dgm:t>
    </dgm:pt>
    <dgm:pt modelId="{C4956ADE-F112-4022-A1CF-97D311FD8DF4}" type="pres">
      <dgm:prSet presAssocID="{EAB12328-BC6C-4692-93A5-B149917452B6}" presName="hierRoot2" presStyleCnt="0">
        <dgm:presLayoutVars>
          <dgm:hierBranch val="init"/>
        </dgm:presLayoutVars>
      </dgm:prSet>
      <dgm:spPr/>
      <dgm:t>
        <a:bodyPr/>
        <a:lstStyle/>
        <a:p>
          <a:endParaRPr lang="en-GB"/>
        </a:p>
      </dgm:t>
    </dgm:pt>
    <dgm:pt modelId="{34781CED-B7D0-4186-9BDE-5FBB5D658D49}" type="pres">
      <dgm:prSet presAssocID="{EAB12328-BC6C-4692-93A5-B149917452B6}" presName="rootComposite" presStyleCnt="0"/>
      <dgm:spPr/>
      <dgm:t>
        <a:bodyPr/>
        <a:lstStyle/>
        <a:p>
          <a:endParaRPr lang="en-GB"/>
        </a:p>
      </dgm:t>
    </dgm:pt>
    <dgm:pt modelId="{EAB2BC26-91FF-4C26-BDA0-DF44F98CA1CD}" type="pres">
      <dgm:prSet presAssocID="{EAB12328-BC6C-4692-93A5-B149917452B6}" presName="rootText" presStyleLbl="node4" presStyleIdx="2" presStyleCnt="22" custScaleY="141371">
        <dgm:presLayoutVars>
          <dgm:chPref val="3"/>
        </dgm:presLayoutVars>
      </dgm:prSet>
      <dgm:spPr/>
      <dgm:t>
        <a:bodyPr/>
        <a:lstStyle/>
        <a:p>
          <a:endParaRPr lang="en-GB"/>
        </a:p>
      </dgm:t>
    </dgm:pt>
    <dgm:pt modelId="{0F0F62FB-AFB1-4CEC-BBAE-F60617EB1549}" type="pres">
      <dgm:prSet presAssocID="{EAB12328-BC6C-4692-93A5-B149917452B6}" presName="rootConnector" presStyleLbl="node4" presStyleIdx="2" presStyleCnt="22"/>
      <dgm:spPr/>
      <dgm:t>
        <a:bodyPr/>
        <a:lstStyle/>
        <a:p>
          <a:endParaRPr lang="en-GB"/>
        </a:p>
      </dgm:t>
    </dgm:pt>
    <dgm:pt modelId="{3F81971F-F2E4-49C5-9100-63D867469E77}" type="pres">
      <dgm:prSet presAssocID="{EAB12328-BC6C-4692-93A5-B149917452B6}" presName="hierChild4" presStyleCnt="0"/>
      <dgm:spPr/>
      <dgm:t>
        <a:bodyPr/>
        <a:lstStyle/>
        <a:p>
          <a:endParaRPr lang="en-GB"/>
        </a:p>
      </dgm:t>
    </dgm:pt>
    <dgm:pt modelId="{6576948F-77AC-47A1-AAF2-6EE45F839119}" type="pres">
      <dgm:prSet presAssocID="{EAB12328-BC6C-4692-93A5-B149917452B6}" presName="hierChild5" presStyleCnt="0"/>
      <dgm:spPr/>
      <dgm:t>
        <a:bodyPr/>
        <a:lstStyle/>
        <a:p>
          <a:endParaRPr lang="en-GB"/>
        </a:p>
      </dgm:t>
    </dgm:pt>
    <dgm:pt modelId="{DAA62301-F7EA-43A0-85B1-2FCB977B95FF}" type="pres">
      <dgm:prSet presAssocID="{B161555F-5AA5-4F90-A4BC-B99B640C5D57}" presName="Name37" presStyleLbl="parChTrans1D4" presStyleIdx="3" presStyleCnt="22"/>
      <dgm:spPr/>
      <dgm:t>
        <a:bodyPr/>
        <a:lstStyle/>
        <a:p>
          <a:endParaRPr lang="en-GB"/>
        </a:p>
      </dgm:t>
    </dgm:pt>
    <dgm:pt modelId="{533AE0EA-84FF-43C7-B37F-3E1CD3984A83}" type="pres">
      <dgm:prSet presAssocID="{37B187F0-5E3A-4326-8D97-036CE5153C17}" presName="hierRoot2" presStyleCnt="0">
        <dgm:presLayoutVars>
          <dgm:hierBranch val="init"/>
        </dgm:presLayoutVars>
      </dgm:prSet>
      <dgm:spPr/>
      <dgm:t>
        <a:bodyPr/>
        <a:lstStyle/>
        <a:p>
          <a:endParaRPr lang="en-GB"/>
        </a:p>
      </dgm:t>
    </dgm:pt>
    <dgm:pt modelId="{2BD9EC7C-8A09-48E4-A24C-59C310CDD1F7}" type="pres">
      <dgm:prSet presAssocID="{37B187F0-5E3A-4326-8D97-036CE5153C17}" presName="rootComposite" presStyleCnt="0"/>
      <dgm:spPr/>
      <dgm:t>
        <a:bodyPr/>
        <a:lstStyle/>
        <a:p>
          <a:endParaRPr lang="en-GB"/>
        </a:p>
      </dgm:t>
    </dgm:pt>
    <dgm:pt modelId="{DD80D840-84FB-4E4A-B7D1-C9269AE2B9FC}" type="pres">
      <dgm:prSet presAssocID="{37B187F0-5E3A-4326-8D97-036CE5153C17}" presName="rootText" presStyleLbl="node4" presStyleIdx="3" presStyleCnt="22" custScaleY="157390">
        <dgm:presLayoutVars>
          <dgm:chPref val="3"/>
        </dgm:presLayoutVars>
      </dgm:prSet>
      <dgm:spPr/>
      <dgm:t>
        <a:bodyPr/>
        <a:lstStyle/>
        <a:p>
          <a:endParaRPr lang="en-GB"/>
        </a:p>
      </dgm:t>
    </dgm:pt>
    <dgm:pt modelId="{125199C8-44BA-430B-906A-F5EA6C51444B}" type="pres">
      <dgm:prSet presAssocID="{37B187F0-5E3A-4326-8D97-036CE5153C17}" presName="rootConnector" presStyleLbl="node4" presStyleIdx="3" presStyleCnt="22"/>
      <dgm:spPr/>
      <dgm:t>
        <a:bodyPr/>
        <a:lstStyle/>
        <a:p>
          <a:endParaRPr lang="en-GB"/>
        </a:p>
      </dgm:t>
    </dgm:pt>
    <dgm:pt modelId="{7C917EAB-7638-45AA-91F0-8BAA7055C78C}" type="pres">
      <dgm:prSet presAssocID="{37B187F0-5E3A-4326-8D97-036CE5153C17}" presName="hierChild4" presStyleCnt="0"/>
      <dgm:spPr/>
      <dgm:t>
        <a:bodyPr/>
        <a:lstStyle/>
        <a:p>
          <a:endParaRPr lang="en-GB"/>
        </a:p>
      </dgm:t>
    </dgm:pt>
    <dgm:pt modelId="{DBBFB8B0-6EA5-4ADC-B783-96FA8705ECA3}" type="pres">
      <dgm:prSet presAssocID="{EF2BD0E3-9E61-471B-9649-371AD190DFC9}" presName="Name37" presStyleLbl="parChTrans1D4" presStyleIdx="4" presStyleCnt="22"/>
      <dgm:spPr/>
      <dgm:t>
        <a:bodyPr/>
        <a:lstStyle/>
        <a:p>
          <a:endParaRPr lang="en-GB"/>
        </a:p>
      </dgm:t>
    </dgm:pt>
    <dgm:pt modelId="{DC4E4D88-8378-46DE-B16C-35D74B759879}" type="pres">
      <dgm:prSet presAssocID="{3B3B18F0-38DA-47E2-A0CD-62074B475D2E}" presName="hierRoot2" presStyleCnt="0">
        <dgm:presLayoutVars>
          <dgm:hierBranch val="init"/>
        </dgm:presLayoutVars>
      </dgm:prSet>
      <dgm:spPr/>
      <dgm:t>
        <a:bodyPr/>
        <a:lstStyle/>
        <a:p>
          <a:endParaRPr lang="en-GB"/>
        </a:p>
      </dgm:t>
    </dgm:pt>
    <dgm:pt modelId="{15B3E753-EBE7-45C8-8280-27D998612907}" type="pres">
      <dgm:prSet presAssocID="{3B3B18F0-38DA-47E2-A0CD-62074B475D2E}" presName="rootComposite" presStyleCnt="0"/>
      <dgm:spPr/>
      <dgm:t>
        <a:bodyPr/>
        <a:lstStyle/>
        <a:p>
          <a:endParaRPr lang="en-GB"/>
        </a:p>
      </dgm:t>
    </dgm:pt>
    <dgm:pt modelId="{4D1B4AEF-A10C-454F-ABDA-DE75BEC4427A}" type="pres">
      <dgm:prSet presAssocID="{3B3B18F0-38DA-47E2-A0CD-62074B475D2E}" presName="rootText" presStyleLbl="node4" presStyleIdx="4" presStyleCnt="22">
        <dgm:presLayoutVars>
          <dgm:chPref val="3"/>
        </dgm:presLayoutVars>
      </dgm:prSet>
      <dgm:spPr/>
      <dgm:t>
        <a:bodyPr/>
        <a:lstStyle/>
        <a:p>
          <a:endParaRPr lang="en-GB"/>
        </a:p>
      </dgm:t>
    </dgm:pt>
    <dgm:pt modelId="{824B47E0-34F3-4B6F-BEA2-EE8F66AAA227}" type="pres">
      <dgm:prSet presAssocID="{3B3B18F0-38DA-47E2-A0CD-62074B475D2E}" presName="rootConnector" presStyleLbl="node4" presStyleIdx="4" presStyleCnt="22"/>
      <dgm:spPr/>
      <dgm:t>
        <a:bodyPr/>
        <a:lstStyle/>
        <a:p>
          <a:endParaRPr lang="en-GB"/>
        </a:p>
      </dgm:t>
    </dgm:pt>
    <dgm:pt modelId="{D85D8840-85DB-46D4-86D7-B86A1FCA127F}" type="pres">
      <dgm:prSet presAssocID="{3B3B18F0-38DA-47E2-A0CD-62074B475D2E}" presName="hierChild4" presStyleCnt="0"/>
      <dgm:spPr/>
      <dgm:t>
        <a:bodyPr/>
        <a:lstStyle/>
        <a:p>
          <a:endParaRPr lang="en-GB"/>
        </a:p>
      </dgm:t>
    </dgm:pt>
    <dgm:pt modelId="{EA34CAE4-8202-40CC-B925-ED65951FE0DA}" type="pres">
      <dgm:prSet presAssocID="{3B3B18F0-38DA-47E2-A0CD-62074B475D2E}" presName="hierChild5" presStyleCnt="0"/>
      <dgm:spPr/>
      <dgm:t>
        <a:bodyPr/>
        <a:lstStyle/>
        <a:p>
          <a:endParaRPr lang="en-GB"/>
        </a:p>
      </dgm:t>
    </dgm:pt>
    <dgm:pt modelId="{614FF4B1-FFA9-4D07-B77D-D31952CFC6F5}" type="pres">
      <dgm:prSet presAssocID="{AEC2BEF9-AE02-4B1A-9379-867E2D9FA86E}" presName="Name37" presStyleLbl="parChTrans1D4" presStyleIdx="5" presStyleCnt="22"/>
      <dgm:spPr/>
      <dgm:t>
        <a:bodyPr/>
        <a:lstStyle/>
        <a:p>
          <a:endParaRPr lang="en-GB"/>
        </a:p>
      </dgm:t>
    </dgm:pt>
    <dgm:pt modelId="{372BAFE0-91FD-454F-A308-59D299FA505E}" type="pres">
      <dgm:prSet presAssocID="{8542890C-BBE4-49F8-A78B-1A6DA76C16A9}" presName="hierRoot2" presStyleCnt="0">
        <dgm:presLayoutVars>
          <dgm:hierBranch val="init"/>
        </dgm:presLayoutVars>
      </dgm:prSet>
      <dgm:spPr/>
      <dgm:t>
        <a:bodyPr/>
        <a:lstStyle/>
        <a:p>
          <a:endParaRPr lang="en-GB"/>
        </a:p>
      </dgm:t>
    </dgm:pt>
    <dgm:pt modelId="{814B316C-E172-4DE1-9460-D7432596BB70}" type="pres">
      <dgm:prSet presAssocID="{8542890C-BBE4-49F8-A78B-1A6DA76C16A9}" presName="rootComposite" presStyleCnt="0"/>
      <dgm:spPr/>
      <dgm:t>
        <a:bodyPr/>
        <a:lstStyle/>
        <a:p>
          <a:endParaRPr lang="en-GB"/>
        </a:p>
      </dgm:t>
    </dgm:pt>
    <dgm:pt modelId="{32B92AC9-1DA1-44AB-A26E-29C5FBE87260}" type="pres">
      <dgm:prSet presAssocID="{8542890C-BBE4-49F8-A78B-1A6DA76C16A9}" presName="rootText" presStyleLbl="node4" presStyleIdx="5" presStyleCnt="22">
        <dgm:presLayoutVars>
          <dgm:chPref val="3"/>
        </dgm:presLayoutVars>
      </dgm:prSet>
      <dgm:spPr/>
      <dgm:t>
        <a:bodyPr/>
        <a:lstStyle/>
        <a:p>
          <a:endParaRPr lang="en-GB"/>
        </a:p>
      </dgm:t>
    </dgm:pt>
    <dgm:pt modelId="{5DB53F8B-D514-45EA-B1A8-83D56745ED71}" type="pres">
      <dgm:prSet presAssocID="{8542890C-BBE4-49F8-A78B-1A6DA76C16A9}" presName="rootConnector" presStyleLbl="node4" presStyleIdx="5" presStyleCnt="22"/>
      <dgm:spPr/>
      <dgm:t>
        <a:bodyPr/>
        <a:lstStyle/>
        <a:p>
          <a:endParaRPr lang="en-GB"/>
        </a:p>
      </dgm:t>
    </dgm:pt>
    <dgm:pt modelId="{DC805501-3FBC-4A39-999E-F56590FBDEF9}" type="pres">
      <dgm:prSet presAssocID="{8542890C-BBE4-49F8-A78B-1A6DA76C16A9}" presName="hierChild4" presStyleCnt="0"/>
      <dgm:spPr/>
      <dgm:t>
        <a:bodyPr/>
        <a:lstStyle/>
        <a:p>
          <a:endParaRPr lang="en-GB"/>
        </a:p>
      </dgm:t>
    </dgm:pt>
    <dgm:pt modelId="{0C5A074E-F136-4434-94FA-9480847B6598}" type="pres">
      <dgm:prSet presAssocID="{8542890C-BBE4-49F8-A78B-1A6DA76C16A9}" presName="hierChild5" presStyleCnt="0"/>
      <dgm:spPr/>
      <dgm:t>
        <a:bodyPr/>
        <a:lstStyle/>
        <a:p>
          <a:endParaRPr lang="en-GB"/>
        </a:p>
      </dgm:t>
    </dgm:pt>
    <dgm:pt modelId="{967C9006-775E-4673-B51F-F9FD199D4AC0}" type="pres">
      <dgm:prSet presAssocID="{DF246696-6D86-486A-ADF7-29C21C448773}" presName="Name37" presStyleLbl="parChTrans1D4" presStyleIdx="6" presStyleCnt="22"/>
      <dgm:spPr/>
      <dgm:t>
        <a:bodyPr/>
        <a:lstStyle/>
        <a:p>
          <a:endParaRPr lang="en-GB"/>
        </a:p>
      </dgm:t>
    </dgm:pt>
    <dgm:pt modelId="{167375C8-21A5-446B-9202-EEA6D7D8E519}" type="pres">
      <dgm:prSet presAssocID="{18B2BB54-477C-4D44-92E9-496E40B14383}" presName="hierRoot2" presStyleCnt="0">
        <dgm:presLayoutVars>
          <dgm:hierBranch val="init"/>
        </dgm:presLayoutVars>
      </dgm:prSet>
      <dgm:spPr/>
      <dgm:t>
        <a:bodyPr/>
        <a:lstStyle/>
        <a:p>
          <a:endParaRPr lang="en-GB"/>
        </a:p>
      </dgm:t>
    </dgm:pt>
    <dgm:pt modelId="{200B30F5-43D7-45F6-91E6-F2D6CA813F65}" type="pres">
      <dgm:prSet presAssocID="{18B2BB54-477C-4D44-92E9-496E40B14383}" presName="rootComposite" presStyleCnt="0"/>
      <dgm:spPr/>
      <dgm:t>
        <a:bodyPr/>
        <a:lstStyle/>
        <a:p>
          <a:endParaRPr lang="en-GB"/>
        </a:p>
      </dgm:t>
    </dgm:pt>
    <dgm:pt modelId="{2806056A-97F0-4C2B-BE11-88122210C48F}" type="pres">
      <dgm:prSet presAssocID="{18B2BB54-477C-4D44-92E9-496E40B14383}" presName="rootText" presStyleLbl="node4" presStyleIdx="6" presStyleCnt="22">
        <dgm:presLayoutVars>
          <dgm:chPref val="3"/>
        </dgm:presLayoutVars>
      </dgm:prSet>
      <dgm:spPr/>
      <dgm:t>
        <a:bodyPr/>
        <a:lstStyle/>
        <a:p>
          <a:endParaRPr lang="en-GB"/>
        </a:p>
      </dgm:t>
    </dgm:pt>
    <dgm:pt modelId="{6DBB8ACD-57A9-483A-AD8E-BE3C59225A74}" type="pres">
      <dgm:prSet presAssocID="{18B2BB54-477C-4D44-92E9-496E40B14383}" presName="rootConnector" presStyleLbl="node4" presStyleIdx="6" presStyleCnt="22"/>
      <dgm:spPr/>
      <dgm:t>
        <a:bodyPr/>
        <a:lstStyle/>
        <a:p>
          <a:endParaRPr lang="en-GB"/>
        </a:p>
      </dgm:t>
    </dgm:pt>
    <dgm:pt modelId="{AD4BFC27-E336-46C5-A0CA-22A124D14535}" type="pres">
      <dgm:prSet presAssocID="{18B2BB54-477C-4D44-92E9-496E40B14383}" presName="hierChild4" presStyleCnt="0"/>
      <dgm:spPr/>
      <dgm:t>
        <a:bodyPr/>
        <a:lstStyle/>
        <a:p>
          <a:endParaRPr lang="en-GB"/>
        </a:p>
      </dgm:t>
    </dgm:pt>
    <dgm:pt modelId="{2A3DBEA3-C9E2-4206-8FE0-BE35278213FC}" type="pres">
      <dgm:prSet presAssocID="{18B2BB54-477C-4D44-92E9-496E40B14383}" presName="hierChild5" presStyleCnt="0"/>
      <dgm:spPr/>
      <dgm:t>
        <a:bodyPr/>
        <a:lstStyle/>
        <a:p>
          <a:endParaRPr lang="en-GB"/>
        </a:p>
      </dgm:t>
    </dgm:pt>
    <dgm:pt modelId="{89D20962-BD9C-423D-A837-F568A785EB5D}" type="pres">
      <dgm:prSet presAssocID="{F2F94BA8-6178-49EA-9780-516C804AC8C0}" presName="Name37" presStyleLbl="parChTrans1D4" presStyleIdx="7" presStyleCnt="22"/>
      <dgm:spPr/>
      <dgm:t>
        <a:bodyPr/>
        <a:lstStyle/>
        <a:p>
          <a:endParaRPr lang="en-GB"/>
        </a:p>
      </dgm:t>
    </dgm:pt>
    <dgm:pt modelId="{AF4B891C-C415-47E8-BA35-FA95E8E5D1AD}" type="pres">
      <dgm:prSet presAssocID="{3F40FDF6-AA22-44E1-9EE1-AF74DEF97C74}" presName="hierRoot2" presStyleCnt="0">
        <dgm:presLayoutVars>
          <dgm:hierBranch val="init"/>
        </dgm:presLayoutVars>
      </dgm:prSet>
      <dgm:spPr/>
      <dgm:t>
        <a:bodyPr/>
        <a:lstStyle/>
        <a:p>
          <a:endParaRPr lang="en-GB"/>
        </a:p>
      </dgm:t>
    </dgm:pt>
    <dgm:pt modelId="{FBB37C59-5DA1-4B3F-9150-6C56B0C26BA0}" type="pres">
      <dgm:prSet presAssocID="{3F40FDF6-AA22-44E1-9EE1-AF74DEF97C74}" presName="rootComposite" presStyleCnt="0"/>
      <dgm:spPr/>
      <dgm:t>
        <a:bodyPr/>
        <a:lstStyle/>
        <a:p>
          <a:endParaRPr lang="en-GB"/>
        </a:p>
      </dgm:t>
    </dgm:pt>
    <dgm:pt modelId="{1E5F56BE-8807-4060-8032-E31181980E5A}" type="pres">
      <dgm:prSet presAssocID="{3F40FDF6-AA22-44E1-9EE1-AF74DEF97C74}" presName="rootText" presStyleLbl="node4" presStyleIdx="7" presStyleCnt="22">
        <dgm:presLayoutVars>
          <dgm:chPref val="3"/>
        </dgm:presLayoutVars>
      </dgm:prSet>
      <dgm:spPr/>
      <dgm:t>
        <a:bodyPr/>
        <a:lstStyle/>
        <a:p>
          <a:endParaRPr lang="en-GB"/>
        </a:p>
      </dgm:t>
    </dgm:pt>
    <dgm:pt modelId="{6DA260BC-591E-4532-B104-96FE7F77A56E}" type="pres">
      <dgm:prSet presAssocID="{3F40FDF6-AA22-44E1-9EE1-AF74DEF97C74}" presName="rootConnector" presStyleLbl="node4" presStyleIdx="7" presStyleCnt="22"/>
      <dgm:spPr/>
      <dgm:t>
        <a:bodyPr/>
        <a:lstStyle/>
        <a:p>
          <a:endParaRPr lang="en-GB"/>
        </a:p>
      </dgm:t>
    </dgm:pt>
    <dgm:pt modelId="{DAE9804E-03BE-4091-B729-38078F4BEC68}" type="pres">
      <dgm:prSet presAssocID="{3F40FDF6-AA22-44E1-9EE1-AF74DEF97C74}" presName="hierChild4" presStyleCnt="0"/>
      <dgm:spPr/>
      <dgm:t>
        <a:bodyPr/>
        <a:lstStyle/>
        <a:p>
          <a:endParaRPr lang="en-GB"/>
        </a:p>
      </dgm:t>
    </dgm:pt>
    <dgm:pt modelId="{AB0929E9-D635-4524-A6A1-F60C2A2A0009}" type="pres">
      <dgm:prSet presAssocID="{3F40FDF6-AA22-44E1-9EE1-AF74DEF97C74}" presName="hierChild5" presStyleCnt="0"/>
      <dgm:spPr/>
      <dgm:t>
        <a:bodyPr/>
        <a:lstStyle/>
        <a:p>
          <a:endParaRPr lang="en-GB"/>
        </a:p>
      </dgm:t>
    </dgm:pt>
    <dgm:pt modelId="{66381AB2-72AB-4DEB-8CDD-CFC5C255024F}" type="pres">
      <dgm:prSet presAssocID="{37B187F0-5E3A-4326-8D97-036CE5153C17}" presName="hierChild5" presStyleCnt="0"/>
      <dgm:spPr/>
      <dgm:t>
        <a:bodyPr/>
        <a:lstStyle/>
        <a:p>
          <a:endParaRPr lang="en-GB"/>
        </a:p>
      </dgm:t>
    </dgm:pt>
    <dgm:pt modelId="{EAA5E05E-701A-4929-ACC0-B1385EA615BE}" type="pres">
      <dgm:prSet presAssocID="{852AB3FC-97E8-4EE4-94BB-6FA8B7CF24EE}" presName="Name37" presStyleLbl="parChTrans1D4" presStyleIdx="8" presStyleCnt="22"/>
      <dgm:spPr/>
      <dgm:t>
        <a:bodyPr/>
        <a:lstStyle/>
        <a:p>
          <a:endParaRPr lang="en-GB"/>
        </a:p>
      </dgm:t>
    </dgm:pt>
    <dgm:pt modelId="{6622D844-8260-4B4F-A7C9-C2DBC63E2354}" type="pres">
      <dgm:prSet presAssocID="{EBB936DF-4156-4D66-BE39-84E71D3ACC3F}" presName="hierRoot2" presStyleCnt="0">
        <dgm:presLayoutVars>
          <dgm:hierBranch val="init"/>
        </dgm:presLayoutVars>
      </dgm:prSet>
      <dgm:spPr/>
      <dgm:t>
        <a:bodyPr/>
        <a:lstStyle/>
        <a:p>
          <a:endParaRPr lang="en-GB"/>
        </a:p>
      </dgm:t>
    </dgm:pt>
    <dgm:pt modelId="{52F60B17-B8D5-467C-BBAE-1E146D2CEA2A}" type="pres">
      <dgm:prSet presAssocID="{EBB936DF-4156-4D66-BE39-84E71D3ACC3F}" presName="rootComposite" presStyleCnt="0"/>
      <dgm:spPr/>
      <dgm:t>
        <a:bodyPr/>
        <a:lstStyle/>
        <a:p>
          <a:endParaRPr lang="en-GB"/>
        </a:p>
      </dgm:t>
    </dgm:pt>
    <dgm:pt modelId="{5A44C7F0-5383-4369-99DC-1988C1865491}" type="pres">
      <dgm:prSet presAssocID="{EBB936DF-4156-4D66-BE39-84E71D3ACC3F}" presName="rootText" presStyleLbl="node4" presStyleIdx="8" presStyleCnt="22" custScaleX="131711">
        <dgm:presLayoutVars>
          <dgm:chPref val="3"/>
        </dgm:presLayoutVars>
      </dgm:prSet>
      <dgm:spPr/>
      <dgm:t>
        <a:bodyPr/>
        <a:lstStyle/>
        <a:p>
          <a:endParaRPr lang="en-GB"/>
        </a:p>
      </dgm:t>
    </dgm:pt>
    <dgm:pt modelId="{E041CF6B-7FE1-42C7-83DE-3A14682B5308}" type="pres">
      <dgm:prSet presAssocID="{EBB936DF-4156-4D66-BE39-84E71D3ACC3F}" presName="rootConnector" presStyleLbl="node4" presStyleIdx="8" presStyleCnt="22"/>
      <dgm:spPr/>
      <dgm:t>
        <a:bodyPr/>
        <a:lstStyle/>
        <a:p>
          <a:endParaRPr lang="en-GB"/>
        </a:p>
      </dgm:t>
    </dgm:pt>
    <dgm:pt modelId="{A7D95129-7EEE-4A10-AD06-117176BFC3FF}" type="pres">
      <dgm:prSet presAssocID="{EBB936DF-4156-4D66-BE39-84E71D3ACC3F}" presName="hierChild4" presStyleCnt="0"/>
      <dgm:spPr/>
      <dgm:t>
        <a:bodyPr/>
        <a:lstStyle/>
        <a:p>
          <a:endParaRPr lang="en-GB"/>
        </a:p>
      </dgm:t>
    </dgm:pt>
    <dgm:pt modelId="{97D70C8D-83FB-4D04-8EE2-6E2F764382F2}" type="pres">
      <dgm:prSet presAssocID="{CBD01CFD-4465-445B-86E5-B38C0A15AF89}" presName="Name37" presStyleLbl="parChTrans1D4" presStyleIdx="9" presStyleCnt="22"/>
      <dgm:spPr/>
      <dgm:t>
        <a:bodyPr/>
        <a:lstStyle/>
        <a:p>
          <a:endParaRPr lang="en-GB"/>
        </a:p>
      </dgm:t>
    </dgm:pt>
    <dgm:pt modelId="{6085E606-EDB5-49D5-9861-996797E84D5F}" type="pres">
      <dgm:prSet presAssocID="{EB8B55EF-62D9-40EF-AD21-5A41FFE6317E}" presName="hierRoot2" presStyleCnt="0">
        <dgm:presLayoutVars>
          <dgm:hierBranch val="init"/>
        </dgm:presLayoutVars>
      </dgm:prSet>
      <dgm:spPr/>
      <dgm:t>
        <a:bodyPr/>
        <a:lstStyle/>
        <a:p>
          <a:endParaRPr lang="en-GB"/>
        </a:p>
      </dgm:t>
    </dgm:pt>
    <dgm:pt modelId="{589F98EA-0D82-4D35-B4F4-903C4E34B0FC}" type="pres">
      <dgm:prSet presAssocID="{EB8B55EF-62D9-40EF-AD21-5A41FFE6317E}" presName="rootComposite" presStyleCnt="0"/>
      <dgm:spPr/>
      <dgm:t>
        <a:bodyPr/>
        <a:lstStyle/>
        <a:p>
          <a:endParaRPr lang="en-GB"/>
        </a:p>
      </dgm:t>
    </dgm:pt>
    <dgm:pt modelId="{425680EC-E28F-4F1B-B575-8758E260FE10}" type="pres">
      <dgm:prSet presAssocID="{EB8B55EF-62D9-40EF-AD21-5A41FFE6317E}" presName="rootText" presStyleLbl="node4" presStyleIdx="9" presStyleCnt="22" custScaleX="191569">
        <dgm:presLayoutVars>
          <dgm:chPref val="3"/>
        </dgm:presLayoutVars>
      </dgm:prSet>
      <dgm:spPr/>
      <dgm:t>
        <a:bodyPr/>
        <a:lstStyle/>
        <a:p>
          <a:endParaRPr lang="en-GB"/>
        </a:p>
      </dgm:t>
    </dgm:pt>
    <dgm:pt modelId="{20F718FA-29FB-41DE-AF0D-06A15EF9AB1B}" type="pres">
      <dgm:prSet presAssocID="{EB8B55EF-62D9-40EF-AD21-5A41FFE6317E}" presName="rootConnector" presStyleLbl="node4" presStyleIdx="9" presStyleCnt="22"/>
      <dgm:spPr/>
      <dgm:t>
        <a:bodyPr/>
        <a:lstStyle/>
        <a:p>
          <a:endParaRPr lang="en-GB"/>
        </a:p>
      </dgm:t>
    </dgm:pt>
    <dgm:pt modelId="{3B4B229F-89D9-4349-99E9-DA47212DDBD1}" type="pres">
      <dgm:prSet presAssocID="{EB8B55EF-62D9-40EF-AD21-5A41FFE6317E}" presName="hierChild4" presStyleCnt="0"/>
      <dgm:spPr/>
      <dgm:t>
        <a:bodyPr/>
        <a:lstStyle/>
        <a:p>
          <a:endParaRPr lang="en-GB"/>
        </a:p>
      </dgm:t>
    </dgm:pt>
    <dgm:pt modelId="{B6C1AB2E-2827-41C9-BF10-99E9E59F3D02}" type="pres">
      <dgm:prSet presAssocID="{EB8B55EF-62D9-40EF-AD21-5A41FFE6317E}" presName="hierChild5" presStyleCnt="0"/>
      <dgm:spPr/>
      <dgm:t>
        <a:bodyPr/>
        <a:lstStyle/>
        <a:p>
          <a:endParaRPr lang="en-GB"/>
        </a:p>
      </dgm:t>
    </dgm:pt>
    <dgm:pt modelId="{E52130EE-4C31-4292-A696-C73587F5AB5A}" type="pres">
      <dgm:prSet presAssocID="{494CAB23-F955-47F5-AD75-5D9009160DF7}" presName="Name37" presStyleLbl="parChTrans1D4" presStyleIdx="10" presStyleCnt="22"/>
      <dgm:spPr/>
      <dgm:t>
        <a:bodyPr/>
        <a:lstStyle/>
        <a:p>
          <a:endParaRPr lang="en-GB"/>
        </a:p>
      </dgm:t>
    </dgm:pt>
    <dgm:pt modelId="{737A4F7F-2499-4A9D-A56F-73B5F91F84F8}" type="pres">
      <dgm:prSet presAssocID="{926027CA-A80F-40DF-A197-9714F20355D3}" presName="hierRoot2" presStyleCnt="0">
        <dgm:presLayoutVars>
          <dgm:hierBranch val="init"/>
        </dgm:presLayoutVars>
      </dgm:prSet>
      <dgm:spPr/>
      <dgm:t>
        <a:bodyPr/>
        <a:lstStyle/>
        <a:p>
          <a:endParaRPr lang="en-GB"/>
        </a:p>
      </dgm:t>
    </dgm:pt>
    <dgm:pt modelId="{C8BF5B3D-C8A7-41CF-AD2A-BF862C3713E5}" type="pres">
      <dgm:prSet presAssocID="{926027CA-A80F-40DF-A197-9714F20355D3}" presName="rootComposite" presStyleCnt="0"/>
      <dgm:spPr/>
      <dgm:t>
        <a:bodyPr/>
        <a:lstStyle/>
        <a:p>
          <a:endParaRPr lang="en-GB"/>
        </a:p>
      </dgm:t>
    </dgm:pt>
    <dgm:pt modelId="{6EBDBA5F-48E5-4504-A41A-9FF034692218}" type="pres">
      <dgm:prSet presAssocID="{926027CA-A80F-40DF-A197-9714F20355D3}" presName="rootText" presStyleLbl="node4" presStyleIdx="10" presStyleCnt="22">
        <dgm:presLayoutVars>
          <dgm:chPref val="3"/>
        </dgm:presLayoutVars>
      </dgm:prSet>
      <dgm:spPr/>
      <dgm:t>
        <a:bodyPr/>
        <a:lstStyle/>
        <a:p>
          <a:endParaRPr lang="en-GB"/>
        </a:p>
      </dgm:t>
    </dgm:pt>
    <dgm:pt modelId="{E4DBA9CB-4745-41C5-A3C4-B5264365E0D7}" type="pres">
      <dgm:prSet presAssocID="{926027CA-A80F-40DF-A197-9714F20355D3}" presName="rootConnector" presStyleLbl="node4" presStyleIdx="10" presStyleCnt="22"/>
      <dgm:spPr/>
      <dgm:t>
        <a:bodyPr/>
        <a:lstStyle/>
        <a:p>
          <a:endParaRPr lang="en-GB"/>
        </a:p>
      </dgm:t>
    </dgm:pt>
    <dgm:pt modelId="{5A0B68D2-E30F-4084-A6FC-DA24B76863AF}" type="pres">
      <dgm:prSet presAssocID="{926027CA-A80F-40DF-A197-9714F20355D3}" presName="hierChild4" presStyleCnt="0"/>
      <dgm:spPr/>
      <dgm:t>
        <a:bodyPr/>
        <a:lstStyle/>
        <a:p>
          <a:endParaRPr lang="en-GB"/>
        </a:p>
      </dgm:t>
    </dgm:pt>
    <dgm:pt modelId="{3FF46249-2884-4841-9D03-19BEB0E6E636}" type="pres">
      <dgm:prSet presAssocID="{926027CA-A80F-40DF-A197-9714F20355D3}" presName="hierChild5" presStyleCnt="0"/>
      <dgm:spPr/>
      <dgm:t>
        <a:bodyPr/>
        <a:lstStyle/>
        <a:p>
          <a:endParaRPr lang="en-GB"/>
        </a:p>
      </dgm:t>
    </dgm:pt>
    <dgm:pt modelId="{C2B828DD-8B1F-4ACD-9DAA-E89D66EB24E4}" type="pres">
      <dgm:prSet presAssocID="{9A7CD3FD-E9A3-4A8D-8A10-7D27570FFC57}" presName="Name37" presStyleLbl="parChTrans1D4" presStyleIdx="11" presStyleCnt="22"/>
      <dgm:spPr/>
      <dgm:t>
        <a:bodyPr/>
        <a:lstStyle/>
        <a:p>
          <a:endParaRPr lang="en-GB"/>
        </a:p>
      </dgm:t>
    </dgm:pt>
    <dgm:pt modelId="{EEB055DF-CF90-4720-96A5-FE67F2656025}" type="pres">
      <dgm:prSet presAssocID="{5D87A025-A344-4FAF-80BB-DFAE3E908EB3}" presName="hierRoot2" presStyleCnt="0">
        <dgm:presLayoutVars>
          <dgm:hierBranch val="init"/>
        </dgm:presLayoutVars>
      </dgm:prSet>
      <dgm:spPr/>
      <dgm:t>
        <a:bodyPr/>
        <a:lstStyle/>
        <a:p>
          <a:endParaRPr lang="en-GB"/>
        </a:p>
      </dgm:t>
    </dgm:pt>
    <dgm:pt modelId="{68E8165C-0E64-4331-927D-4FB4BC9FD682}" type="pres">
      <dgm:prSet presAssocID="{5D87A025-A344-4FAF-80BB-DFAE3E908EB3}" presName="rootComposite" presStyleCnt="0"/>
      <dgm:spPr/>
      <dgm:t>
        <a:bodyPr/>
        <a:lstStyle/>
        <a:p>
          <a:endParaRPr lang="en-GB"/>
        </a:p>
      </dgm:t>
    </dgm:pt>
    <dgm:pt modelId="{160D7765-D14F-4E91-925E-D0B3CB9858FA}" type="pres">
      <dgm:prSet presAssocID="{5D87A025-A344-4FAF-80BB-DFAE3E908EB3}" presName="rootText" presStyleLbl="node4" presStyleIdx="11" presStyleCnt="22">
        <dgm:presLayoutVars>
          <dgm:chPref val="3"/>
        </dgm:presLayoutVars>
      </dgm:prSet>
      <dgm:spPr/>
      <dgm:t>
        <a:bodyPr/>
        <a:lstStyle/>
        <a:p>
          <a:endParaRPr lang="en-GB"/>
        </a:p>
      </dgm:t>
    </dgm:pt>
    <dgm:pt modelId="{845C963E-6C40-4309-81DC-920DD268473E}" type="pres">
      <dgm:prSet presAssocID="{5D87A025-A344-4FAF-80BB-DFAE3E908EB3}" presName="rootConnector" presStyleLbl="node4" presStyleIdx="11" presStyleCnt="22"/>
      <dgm:spPr/>
      <dgm:t>
        <a:bodyPr/>
        <a:lstStyle/>
        <a:p>
          <a:endParaRPr lang="en-GB"/>
        </a:p>
      </dgm:t>
    </dgm:pt>
    <dgm:pt modelId="{7B271575-CA6B-46E8-9008-4197EAA53571}" type="pres">
      <dgm:prSet presAssocID="{5D87A025-A344-4FAF-80BB-DFAE3E908EB3}" presName="hierChild4" presStyleCnt="0"/>
      <dgm:spPr/>
      <dgm:t>
        <a:bodyPr/>
        <a:lstStyle/>
        <a:p>
          <a:endParaRPr lang="en-GB"/>
        </a:p>
      </dgm:t>
    </dgm:pt>
    <dgm:pt modelId="{08F6EFD8-617B-416A-9AF8-1A6D501C9215}" type="pres">
      <dgm:prSet presAssocID="{5D87A025-A344-4FAF-80BB-DFAE3E908EB3}" presName="hierChild5" presStyleCnt="0"/>
      <dgm:spPr/>
      <dgm:t>
        <a:bodyPr/>
        <a:lstStyle/>
        <a:p>
          <a:endParaRPr lang="en-GB"/>
        </a:p>
      </dgm:t>
    </dgm:pt>
    <dgm:pt modelId="{F2715545-4038-4DF0-8323-714DB76DCA67}" type="pres">
      <dgm:prSet presAssocID="{9137A62A-12D3-45DC-A43F-1ABF2D083F10}" presName="Name37" presStyleLbl="parChTrans1D4" presStyleIdx="12" presStyleCnt="22"/>
      <dgm:spPr/>
      <dgm:t>
        <a:bodyPr/>
        <a:lstStyle/>
        <a:p>
          <a:endParaRPr lang="en-GB"/>
        </a:p>
      </dgm:t>
    </dgm:pt>
    <dgm:pt modelId="{BAC12E45-E3CA-4382-81E4-666AE95349B3}" type="pres">
      <dgm:prSet presAssocID="{AEA05AF6-AB80-4127-8651-2FA1D45E8192}" presName="hierRoot2" presStyleCnt="0">
        <dgm:presLayoutVars>
          <dgm:hierBranch val="init"/>
        </dgm:presLayoutVars>
      </dgm:prSet>
      <dgm:spPr/>
      <dgm:t>
        <a:bodyPr/>
        <a:lstStyle/>
        <a:p>
          <a:endParaRPr lang="en-GB"/>
        </a:p>
      </dgm:t>
    </dgm:pt>
    <dgm:pt modelId="{3B648231-A7CF-4A35-BD68-E07DD65448D2}" type="pres">
      <dgm:prSet presAssocID="{AEA05AF6-AB80-4127-8651-2FA1D45E8192}" presName="rootComposite" presStyleCnt="0"/>
      <dgm:spPr/>
      <dgm:t>
        <a:bodyPr/>
        <a:lstStyle/>
        <a:p>
          <a:endParaRPr lang="en-GB"/>
        </a:p>
      </dgm:t>
    </dgm:pt>
    <dgm:pt modelId="{FA776052-6016-48DD-877D-A80194B7E81C}" type="pres">
      <dgm:prSet presAssocID="{AEA05AF6-AB80-4127-8651-2FA1D45E8192}" presName="rootText" presStyleLbl="node4" presStyleIdx="12" presStyleCnt="22">
        <dgm:presLayoutVars>
          <dgm:chPref val="3"/>
        </dgm:presLayoutVars>
      </dgm:prSet>
      <dgm:spPr/>
      <dgm:t>
        <a:bodyPr/>
        <a:lstStyle/>
        <a:p>
          <a:endParaRPr lang="en-GB"/>
        </a:p>
      </dgm:t>
    </dgm:pt>
    <dgm:pt modelId="{C76A5B1C-3500-48C2-A1E8-6EED815BE452}" type="pres">
      <dgm:prSet presAssocID="{AEA05AF6-AB80-4127-8651-2FA1D45E8192}" presName="rootConnector" presStyleLbl="node4" presStyleIdx="12" presStyleCnt="22"/>
      <dgm:spPr/>
      <dgm:t>
        <a:bodyPr/>
        <a:lstStyle/>
        <a:p>
          <a:endParaRPr lang="en-GB"/>
        </a:p>
      </dgm:t>
    </dgm:pt>
    <dgm:pt modelId="{F036FC96-6C0A-41B5-9425-995729D9031E}" type="pres">
      <dgm:prSet presAssocID="{AEA05AF6-AB80-4127-8651-2FA1D45E8192}" presName="hierChild4" presStyleCnt="0"/>
      <dgm:spPr/>
      <dgm:t>
        <a:bodyPr/>
        <a:lstStyle/>
        <a:p>
          <a:endParaRPr lang="en-GB"/>
        </a:p>
      </dgm:t>
    </dgm:pt>
    <dgm:pt modelId="{8BC86B3C-0C9E-4F9E-AB2E-56B92A71D030}" type="pres">
      <dgm:prSet presAssocID="{AEA05AF6-AB80-4127-8651-2FA1D45E8192}" presName="hierChild5" presStyleCnt="0"/>
      <dgm:spPr/>
      <dgm:t>
        <a:bodyPr/>
        <a:lstStyle/>
        <a:p>
          <a:endParaRPr lang="en-GB"/>
        </a:p>
      </dgm:t>
    </dgm:pt>
    <dgm:pt modelId="{091579F1-5D19-4660-87CA-807292E26695}" type="pres">
      <dgm:prSet presAssocID="{EBB936DF-4156-4D66-BE39-84E71D3ACC3F}" presName="hierChild5" presStyleCnt="0"/>
      <dgm:spPr/>
      <dgm:t>
        <a:bodyPr/>
        <a:lstStyle/>
        <a:p>
          <a:endParaRPr lang="en-GB"/>
        </a:p>
      </dgm:t>
    </dgm:pt>
    <dgm:pt modelId="{A3AA2B34-B8D9-4231-A05E-70211E9DB70E}" type="pres">
      <dgm:prSet presAssocID="{FAA2186D-5E45-42EC-A42F-C125F60AE226}" presName="Name37" presStyleLbl="parChTrans1D4" presStyleIdx="13" presStyleCnt="22"/>
      <dgm:spPr/>
      <dgm:t>
        <a:bodyPr/>
        <a:lstStyle/>
        <a:p>
          <a:endParaRPr lang="en-GB"/>
        </a:p>
      </dgm:t>
    </dgm:pt>
    <dgm:pt modelId="{AF118D17-4A23-4B39-B223-9C6537323C2A}" type="pres">
      <dgm:prSet presAssocID="{9E6E4A8F-0E7E-4156-A536-67FCF69ADC0C}" presName="hierRoot2" presStyleCnt="0">
        <dgm:presLayoutVars>
          <dgm:hierBranch val="init"/>
        </dgm:presLayoutVars>
      </dgm:prSet>
      <dgm:spPr/>
      <dgm:t>
        <a:bodyPr/>
        <a:lstStyle/>
        <a:p>
          <a:endParaRPr lang="en-GB"/>
        </a:p>
      </dgm:t>
    </dgm:pt>
    <dgm:pt modelId="{36635313-5B8B-4DDF-86EE-FF6C02740EE5}" type="pres">
      <dgm:prSet presAssocID="{9E6E4A8F-0E7E-4156-A536-67FCF69ADC0C}" presName="rootComposite" presStyleCnt="0"/>
      <dgm:spPr/>
      <dgm:t>
        <a:bodyPr/>
        <a:lstStyle/>
        <a:p>
          <a:endParaRPr lang="en-GB"/>
        </a:p>
      </dgm:t>
    </dgm:pt>
    <dgm:pt modelId="{8F48D5A6-03A6-4E9D-BB56-229BAFD872EA}" type="pres">
      <dgm:prSet presAssocID="{9E6E4A8F-0E7E-4156-A536-67FCF69ADC0C}" presName="rootText" presStyleLbl="node4" presStyleIdx="13" presStyleCnt="22" custScaleX="126011">
        <dgm:presLayoutVars>
          <dgm:chPref val="3"/>
        </dgm:presLayoutVars>
      </dgm:prSet>
      <dgm:spPr/>
      <dgm:t>
        <a:bodyPr/>
        <a:lstStyle/>
        <a:p>
          <a:endParaRPr lang="en-GB"/>
        </a:p>
      </dgm:t>
    </dgm:pt>
    <dgm:pt modelId="{7FBFC5F2-91C4-4B79-8295-80CE26226601}" type="pres">
      <dgm:prSet presAssocID="{9E6E4A8F-0E7E-4156-A536-67FCF69ADC0C}" presName="rootConnector" presStyleLbl="node4" presStyleIdx="13" presStyleCnt="22"/>
      <dgm:spPr/>
      <dgm:t>
        <a:bodyPr/>
        <a:lstStyle/>
        <a:p>
          <a:endParaRPr lang="en-GB"/>
        </a:p>
      </dgm:t>
    </dgm:pt>
    <dgm:pt modelId="{ABCB7B9E-5E9F-45D5-827E-262164EA8734}" type="pres">
      <dgm:prSet presAssocID="{9E6E4A8F-0E7E-4156-A536-67FCF69ADC0C}" presName="hierChild4" presStyleCnt="0"/>
      <dgm:spPr/>
      <dgm:t>
        <a:bodyPr/>
        <a:lstStyle/>
        <a:p>
          <a:endParaRPr lang="en-GB"/>
        </a:p>
      </dgm:t>
    </dgm:pt>
    <dgm:pt modelId="{B6241E04-6825-41A0-AC75-765EB3307D6C}" type="pres">
      <dgm:prSet presAssocID="{9E6E4A8F-0E7E-4156-A536-67FCF69ADC0C}" presName="hierChild5" presStyleCnt="0"/>
      <dgm:spPr/>
      <dgm:t>
        <a:bodyPr/>
        <a:lstStyle/>
        <a:p>
          <a:endParaRPr lang="en-GB"/>
        </a:p>
      </dgm:t>
    </dgm:pt>
    <dgm:pt modelId="{5B13641E-A814-4B47-A623-3FB6D30E989A}" type="pres">
      <dgm:prSet presAssocID="{1E2931CD-2E5D-4E2F-80E4-2F6C36F93BF6}" presName="Name37" presStyleLbl="parChTrans1D4" presStyleIdx="14" presStyleCnt="22"/>
      <dgm:spPr/>
      <dgm:t>
        <a:bodyPr/>
        <a:lstStyle/>
        <a:p>
          <a:endParaRPr lang="en-GB"/>
        </a:p>
      </dgm:t>
    </dgm:pt>
    <dgm:pt modelId="{95357A8C-A0D9-4C19-820F-09FCD80841BF}" type="pres">
      <dgm:prSet presAssocID="{6C89E177-53BD-4CD7-BF6B-D89EA2D6A527}" presName="hierRoot2" presStyleCnt="0">
        <dgm:presLayoutVars>
          <dgm:hierBranch val="init"/>
        </dgm:presLayoutVars>
      </dgm:prSet>
      <dgm:spPr/>
    </dgm:pt>
    <dgm:pt modelId="{1B0F973C-96AA-42C4-951B-83B0F09C5D7E}" type="pres">
      <dgm:prSet presAssocID="{6C89E177-53BD-4CD7-BF6B-D89EA2D6A527}" presName="rootComposite" presStyleCnt="0"/>
      <dgm:spPr/>
    </dgm:pt>
    <dgm:pt modelId="{68C37874-C372-45C3-8CD8-DFCE8153E28B}" type="pres">
      <dgm:prSet presAssocID="{6C89E177-53BD-4CD7-BF6B-D89EA2D6A527}" presName="rootText" presStyleLbl="node4" presStyleIdx="14" presStyleCnt="22">
        <dgm:presLayoutVars>
          <dgm:chPref val="3"/>
        </dgm:presLayoutVars>
      </dgm:prSet>
      <dgm:spPr/>
      <dgm:t>
        <a:bodyPr/>
        <a:lstStyle/>
        <a:p>
          <a:endParaRPr lang="en-GB"/>
        </a:p>
      </dgm:t>
    </dgm:pt>
    <dgm:pt modelId="{8D60DB21-17B2-456B-BABD-30DCEAE516A0}" type="pres">
      <dgm:prSet presAssocID="{6C89E177-53BD-4CD7-BF6B-D89EA2D6A527}" presName="rootConnector" presStyleLbl="node4" presStyleIdx="14" presStyleCnt="22"/>
      <dgm:spPr/>
      <dgm:t>
        <a:bodyPr/>
        <a:lstStyle/>
        <a:p>
          <a:endParaRPr lang="en-GB"/>
        </a:p>
      </dgm:t>
    </dgm:pt>
    <dgm:pt modelId="{88601A6B-9CEF-4CEF-BAE0-167E2A9F8AE3}" type="pres">
      <dgm:prSet presAssocID="{6C89E177-53BD-4CD7-BF6B-D89EA2D6A527}" presName="hierChild4" presStyleCnt="0"/>
      <dgm:spPr/>
    </dgm:pt>
    <dgm:pt modelId="{750CB7D4-9D80-4D84-9686-BBCBA0D615C7}" type="pres">
      <dgm:prSet presAssocID="{6C89E177-53BD-4CD7-BF6B-D89EA2D6A527}" presName="hierChild5" presStyleCnt="0"/>
      <dgm:spPr/>
    </dgm:pt>
    <dgm:pt modelId="{9FC8A674-0DCB-4FFE-A171-61417C520F82}" type="pres">
      <dgm:prSet presAssocID="{99916B27-45DE-497D-866C-BF9222DAA63C}" presName="Name37" presStyleLbl="parChTrans1D4" presStyleIdx="15" presStyleCnt="22"/>
      <dgm:spPr/>
      <dgm:t>
        <a:bodyPr/>
        <a:lstStyle/>
        <a:p>
          <a:endParaRPr lang="en-GB"/>
        </a:p>
      </dgm:t>
    </dgm:pt>
    <dgm:pt modelId="{B309C02B-76FF-4027-AEB7-027A70B430C8}" type="pres">
      <dgm:prSet presAssocID="{9AC7573A-D88E-4697-86BD-EFCF3D4EE506}" presName="hierRoot2" presStyleCnt="0">
        <dgm:presLayoutVars>
          <dgm:hierBranch val="init"/>
        </dgm:presLayoutVars>
      </dgm:prSet>
      <dgm:spPr/>
      <dgm:t>
        <a:bodyPr/>
        <a:lstStyle/>
        <a:p>
          <a:endParaRPr lang="en-GB"/>
        </a:p>
      </dgm:t>
    </dgm:pt>
    <dgm:pt modelId="{2527D5AB-145F-4300-87F1-403D2280DE58}" type="pres">
      <dgm:prSet presAssocID="{9AC7573A-D88E-4697-86BD-EFCF3D4EE506}" presName="rootComposite" presStyleCnt="0"/>
      <dgm:spPr/>
      <dgm:t>
        <a:bodyPr/>
        <a:lstStyle/>
        <a:p>
          <a:endParaRPr lang="en-GB"/>
        </a:p>
      </dgm:t>
    </dgm:pt>
    <dgm:pt modelId="{887820D3-034B-4E04-9D1C-1283902881A4}" type="pres">
      <dgm:prSet presAssocID="{9AC7573A-D88E-4697-86BD-EFCF3D4EE506}" presName="rootText" presStyleLbl="node4" presStyleIdx="15" presStyleCnt="22" custScaleX="115977">
        <dgm:presLayoutVars>
          <dgm:chPref val="3"/>
        </dgm:presLayoutVars>
      </dgm:prSet>
      <dgm:spPr/>
      <dgm:t>
        <a:bodyPr/>
        <a:lstStyle/>
        <a:p>
          <a:endParaRPr lang="en-GB"/>
        </a:p>
      </dgm:t>
    </dgm:pt>
    <dgm:pt modelId="{D505A6C9-8000-41EC-A247-A8B624C3D820}" type="pres">
      <dgm:prSet presAssocID="{9AC7573A-D88E-4697-86BD-EFCF3D4EE506}" presName="rootConnector" presStyleLbl="node4" presStyleIdx="15" presStyleCnt="22"/>
      <dgm:spPr/>
      <dgm:t>
        <a:bodyPr/>
        <a:lstStyle/>
        <a:p>
          <a:endParaRPr lang="en-GB"/>
        </a:p>
      </dgm:t>
    </dgm:pt>
    <dgm:pt modelId="{0F13FD42-FE8E-4F47-BA81-9DB8B80265DB}" type="pres">
      <dgm:prSet presAssocID="{9AC7573A-D88E-4697-86BD-EFCF3D4EE506}" presName="hierChild4" presStyleCnt="0"/>
      <dgm:spPr/>
      <dgm:t>
        <a:bodyPr/>
        <a:lstStyle/>
        <a:p>
          <a:endParaRPr lang="en-GB"/>
        </a:p>
      </dgm:t>
    </dgm:pt>
    <dgm:pt modelId="{0E1E9F3A-B5FE-4F9F-B23B-CB809CD6CE2D}" type="pres">
      <dgm:prSet presAssocID="{9AC7573A-D88E-4697-86BD-EFCF3D4EE506}" presName="hierChild5" presStyleCnt="0"/>
      <dgm:spPr/>
      <dgm:t>
        <a:bodyPr/>
        <a:lstStyle/>
        <a:p>
          <a:endParaRPr lang="en-GB"/>
        </a:p>
      </dgm:t>
    </dgm:pt>
    <dgm:pt modelId="{845C543C-96FA-42A6-9E63-AF6232E95F9C}" type="pres">
      <dgm:prSet presAssocID="{7D96EDEA-202D-46F8-AE78-19A765DEFB71}" presName="hierChild5" presStyleCnt="0"/>
      <dgm:spPr/>
      <dgm:t>
        <a:bodyPr/>
        <a:lstStyle/>
        <a:p>
          <a:endParaRPr lang="en-GB"/>
        </a:p>
      </dgm:t>
    </dgm:pt>
    <dgm:pt modelId="{7DBC5506-1661-401A-A1F0-6D23068F69B5}" type="pres">
      <dgm:prSet presAssocID="{8F7A9513-AE67-449B-A0C3-BE3D07DA9AC5}" presName="Name37" presStyleLbl="parChTrans1D4" presStyleIdx="16" presStyleCnt="22"/>
      <dgm:spPr/>
      <dgm:t>
        <a:bodyPr/>
        <a:lstStyle/>
        <a:p>
          <a:endParaRPr lang="en-GB"/>
        </a:p>
      </dgm:t>
    </dgm:pt>
    <dgm:pt modelId="{64C5BB3A-30AA-4D9B-BD1F-7459EFD1E258}" type="pres">
      <dgm:prSet presAssocID="{A638744A-086A-4C59-8001-8C72F569A237}" presName="hierRoot2" presStyleCnt="0">
        <dgm:presLayoutVars>
          <dgm:hierBranch val="init"/>
        </dgm:presLayoutVars>
      </dgm:prSet>
      <dgm:spPr/>
    </dgm:pt>
    <dgm:pt modelId="{EA53A77C-7250-4E0C-BC14-E7DDE418AE73}" type="pres">
      <dgm:prSet presAssocID="{A638744A-086A-4C59-8001-8C72F569A237}" presName="rootComposite" presStyleCnt="0"/>
      <dgm:spPr/>
    </dgm:pt>
    <dgm:pt modelId="{A681044C-E175-4200-B4F3-9224F95E5360}" type="pres">
      <dgm:prSet presAssocID="{A638744A-086A-4C59-8001-8C72F569A237}" presName="rootText" presStyleLbl="node4" presStyleIdx="16" presStyleCnt="22">
        <dgm:presLayoutVars>
          <dgm:chPref val="3"/>
        </dgm:presLayoutVars>
      </dgm:prSet>
      <dgm:spPr/>
      <dgm:t>
        <a:bodyPr/>
        <a:lstStyle/>
        <a:p>
          <a:endParaRPr lang="en-GB"/>
        </a:p>
      </dgm:t>
    </dgm:pt>
    <dgm:pt modelId="{63845532-2289-47D5-833F-54C9BC0921D6}" type="pres">
      <dgm:prSet presAssocID="{A638744A-086A-4C59-8001-8C72F569A237}" presName="rootConnector" presStyleLbl="node4" presStyleIdx="16" presStyleCnt="22"/>
      <dgm:spPr/>
      <dgm:t>
        <a:bodyPr/>
        <a:lstStyle/>
        <a:p>
          <a:endParaRPr lang="en-GB"/>
        </a:p>
      </dgm:t>
    </dgm:pt>
    <dgm:pt modelId="{47A493F0-9E15-40A7-A924-6571A95C6111}" type="pres">
      <dgm:prSet presAssocID="{A638744A-086A-4C59-8001-8C72F569A237}" presName="hierChild4" presStyleCnt="0"/>
      <dgm:spPr/>
    </dgm:pt>
    <dgm:pt modelId="{449F2A29-ABD5-4A10-AE9E-3BF6FF692FC5}" type="pres">
      <dgm:prSet presAssocID="{3B0CB50A-C829-49D9-83EC-E95FA5C4285E}" presName="Name37" presStyleLbl="parChTrans1D4" presStyleIdx="17" presStyleCnt="22"/>
      <dgm:spPr/>
      <dgm:t>
        <a:bodyPr/>
        <a:lstStyle/>
        <a:p>
          <a:endParaRPr lang="en-GB"/>
        </a:p>
      </dgm:t>
    </dgm:pt>
    <dgm:pt modelId="{8DD315B2-E7C8-480D-B03B-60D8A135A091}" type="pres">
      <dgm:prSet presAssocID="{8D53C013-DCF1-4E71-977C-3A1458E74CAC}" presName="hierRoot2" presStyleCnt="0">
        <dgm:presLayoutVars>
          <dgm:hierBranch val="init"/>
        </dgm:presLayoutVars>
      </dgm:prSet>
      <dgm:spPr/>
    </dgm:pt>
    <dgm:pt modelId="{8DF701CE-5A95-45E6-A407-5562A15C8B87}" type="pres">
      <dgm:prSet presAssocID="{8D53C013-DCF1-4E71-977C-3A1458E74CAC}" presName="rootComposite" presStyleCnt="0"/>
      <dgm:spPr/>
    </dgm:pt>
    <dgm:pt modelId="{E503AA45-42B3-45DC-B6A5-F16FFA560A9F}" type="pres">
      <dgm:prSet presAssocID="{8D53C013-DCF1-4E71-977C-3A1458E74CAC}" presName="rootText" presStyleLbl="node4" presStyleIdx="17" presStyleCnt="22">
        <dgm:presLayoutVars>
          <dgm:chPref val="3"/>
        </dgm:presLayoutVars>
      </dgm:prSet>
      <dgm:spPr/>
      <dgm:t>
        <a:bodyPr/>
        <a:lstStyle/>
        <a:p>
          <a:endParaRPr lang="en-GB"/>
        </a:p>
      </dgm:t>
    </dgm:pt>
    <dgm:pt modelId="{CE2854A4-BB67-451C-9AF5-4380991C635D}" type="pres">
      <dgm:prSet presAssocID="{8D53C013-DCF1-4E71-977C-3A1458E74CAC}" presName="rootConnector" presStyleLbl="node4" presStyleIdx="17" presStyleCnt="22"/>
      <dgm:spPr/>
      <dgm:t>
        <a:bodyPr/>
        <a:lstStyle/>
        <a:p>
          <a:endParaRPr lang="en-GB"/>
        </a:p>
      </dgm:t>
    </dgm:pt>
    <dgm:pt modelId="{B90BFD48-0193-4D52-937E-7FF8E4A67A2B}" type="pres">
      <dgm:prSet presAssocID="{8D53C013-DCF1-4E71-977C-3A1458E74CAC}" presName="hierChild4" presStyleCnt="0"/>
      <dgm:spPr/>
    </dgm:pt>
    <dgm:pt modelId="{5FEC05E8-FA22-4170-BCEA-57821F48A01F}" type="pres">
      <dgm:prSet presAssocID="{8D53C013-DCF1-4E71-977C-3A1458E74CAC}" presName="hierChild5" presStyleCnt="0"/>
      <dgm:spPr/>
    </dgm:pt>
    <dgm:pt modelId="{F6320BEE-9259-4505-938F-28F44071F81F}" type="pres">
      <dgm:prSet presAssocID="{30EC4B51-B08B-42A2-8CAC-9FA4045E78E5}" presName="Name37" presStyleLbl="parChTrans1D4" presStyleIdx="18" presStyleCnt="22"/>
      <dgm:spPr/>
      <dgm:t>
        <a:bodyPr/>
        <a:lstStyle/>
        <a:p>
          <a:endParaRPr lang="en-GB"/>
        </a:p>
      </dgm:t>
    </dgm:pt>
    <dgm:pt modelId="{7EB16DFD-26EA-4D1D-8D7F-ED6F9D115FB3}" type="pres">
      <dgm:prSet presAssocID="{B2DAD8BE-9A7E-4FE7-86EA-9EE401BBEFA8}" presName="hierRoot2" presStyleCnt="0">
        <dgm:presLayoutVars>
          <dgm:hierBranch val="init"/>
        </dgm:presLayoutVars>
      </dgm:prSet>
      <dgm:spPr/>
    </dgm:pt>
    <dgm:pt modelId="{7D53A5CE-AE17-40AC-AFCB-AB8CD0ACE721}" type="pres">
      <dgm:prSet presAssocID="{B2DAD8BE-9A7E-4FE7-86EA-9EE401BBEFA8}" presName="rootComposite" presStyleCnt="0"/>
      <dgm:spPr/>
    </dgm:pt>
    <dgm:pt modelId="{FC9CC6AF-BBB5-4C45-9D4D-02C98C329FC2}" type="pres">
      <dgm:prSet presAssocID="{B2DAD8BE-9A7E-4FE7-86EA-9EE401BBEFA8}" presName="rootText" presStyleLbl="node4" presStyleIdx="18" presStyleCnt="22">
        <dgm:presLayoutVars>
          <dgm:chPref val="3"/>
        </dgm:presLayoutVars>
      </dgm:prSet>
      <dgm:spPr/>
      <dgm:t>
        <a:bodyPr/>
        <a:lstStyle/>
        <a:p>
          <a:endParaRPr lang="en-GB"/>
        </a:p>
      </dgm:t>
    </dgm:pt>
    <dgm:pt modelId="{92923563-370D-42D4-A879-32931A437951}" type="pres">
      <dgm:prSet presAssocID="{B2DAD8BE-9A7E-4FE7-86EA-9EE401BBEFA8}" presName="rootConnector" presStyleLbl="node4" presStyleIdx="18" presStyleCnt="22"/>
      <dgm:spPr/>
      <dgm:t>
        <a:bodyPr/>
        <a:lstStyle/>
        <a:p>
          <a:endParaRPr lang="en-GB"/>
        </a:p>
      </dgm:t>
    </dgm:pt>
    <dgm:pt modelId="{87B285E8-1687-4681-A4A4-A42C1928B5E4}" type="pres">
      <dgm:prSet presAssocID="{B2DAD8BE-9A7E-4FE7-86EA-9EE401BBEFA8}" presName="hierChild4" presStyleCnt="0"/>
      <dgm:spPr/>
    </dgm:pt>
    <dgm:pt modelId="{168133BA-97EC-4535-A981-0C9477B62529}" type="pres">
      <dgm:prSet presAssocID="{B2DAD8BE-9A7E-4FE7-86EA-9EE401BBEFA8}" presName="hierChild5" presStyleCnt="0"/>
      <dgm:spPr/>
    </dgm:pt>
    <dgm:pt modelId="{7287841C-8318-41B1-B90E-72F8520796B1}" type="pres">
      <dgm:prSet presAssocID="{4E70DF0C-F3A1-46DE-B139-8CB27E27145F}" presName="Name37" presStyleLbl="parChTrans1D4" presStyleIdx="19" presStyleCnt="22"/>
      <dgm:spPr/>
      <dgm:t>
        <a:bodyPr/>
        <a:lstStyle/>
        <a:p>
          <a:endParaRPr lang="en-GB"/>
        </a:p>
      </dgm:t>
    </dgm:pt>
    <dgm:pt modelId="{CFACE1A3-17D9-4A5B-ADEB-98CC3E44AF45}" type="pres">
      <dgm:prSet presAssocID="{09232892-3B32-4C11-9B06-789702A44313}" presName="hierRoot2" presStyleCnt="0">
        <dgm:presLayoutVars>
          <dgm:hierBranch val="init"/>
        </dgm:presLayoutVars>
      </dgm:prSet>
      <dgm:spPr/>
    </dgm:pt>
    <dgm:pt modelId="{B5810EFB-37E9-49EF-8E60-C61F06359D4C}" type="pres">
      <dgm:prSet presAssocID="{09232892-3B32-4C11-9B06-789702A44313}" presName="rootComposite" presStyleCnt="0"/>
      <dgm:spPr/>
    </dgm:pt>
    <dgm:pt modelId="{036D3960-EF9A-4767-B8E0-F4CEF82AE27D}" type="pres">
      <dgm:prSet presAssocID="{09232892-3B32-4C11-9B06-789702A44313}" presName="rootText" presStyleLbl="node4" presStyleIdx="19" presStyleCnt="22">
        <dgm:presLayoutVars>
          <dgm:chPref val="3"/>
        </dgm:presLayoutVars>
      </dgm:prSet>
      <dgm:spPr/>
      <dgm:t>
        <a:bodyPr/>
        <a:lstStyle/>
        <a:p>
          <a:endParaRPr lang="en-GB"/>
        </a:p>
      </dgm:t>
    </dgm:pt>
    <dgm:pt modelId="{2AE949EB-3D76-4BD7-B48A-E27D3AF516E7}" type="pres">
      <dgm:prSet presAssocID="{09232892-3B32-4C11-9B06-789702A44313}" presName="rootConnector" presStyleLbl="node4" presStyleIdx="19" presStyleCnt="22"/>
      <dgm:spPr/>
      <dgm:t>
        <a:bodyPr/>
        <a:lstStyle/>
        <a:p>
          <a:endParaRPr lang="en-GB"/>
        </a:p>
      </dgm:t>
    </dgm:pt>
    <dgm:pt modelId="{99BB85CE-F720-4866-B2E2-5B0560D1AD17}" type="pres">
      <dgm:prSet presAssocID="{09232892-3B32-4C11-9B06-789702A44313}" presName="hierChild4" presStyleCnt="0"/>
      <dgm:spPr/>
    </dgm:pt>
    <dgm:pt modelId="{21C7142E-FFD6-473A-96DA-0F11BC948B3D}" type="pres">
      <dgm:prSet presAssocID="{09232892-3B32-4C11-9B06-789702A44313}" presName="hierChild5" presStyleCnt="0"/>
      <dgm:spPr/>
    </dgm:pt>
    <dgm:pt modelId="{FD5D7AA2-DB51-44C4-858D-74E3B67C29F9}" type="pres">
      <dgm:prSet presAssocID="{12A67CF0-3DEE-4B30-8A2D-B865EC581DD0}" presName="Name37" presStyleLbl="parChTrans1D4" presStyleIdx="20" presStyleCnt="22"/>
      <dgm:spPr/>
      <dgm:t>
        <a:bodyPr/>
        <a:lstStyle/>
        <a:p>
          <a:endParaRPr lang="en-GB"/>
        </a:p>
      </dgm:t>
    </dgm:pt>
    <dgm:pt modelId="{92EA4AB3-901F-401C-A85A-81786D4AC979}" type="pres">
      <dgm:prSet presAssocID="{F00EC611-8B0E-4942-8DF1-429F20F7F8C2}" presName="hierRoot2" presStyleCnt="0">
        <dgm:presLayoutVars>
          <dgm:hierBranch val="init"/>
        </dgm:presLayoutVars>
      </dgm:prSet>
      <dgm:spPr/>
    </dgm:pt>
    <dgm:pt modelId="{F9120842-D7D2-4501-B4A9-50E5A94F7C5F}" type="pres">
      <dgm:prSet presAssocID="{F00EC611-8B0E-4942-8DF1-429F20F7F8C2}" presName="rootComposite" presStyleCnt="0"/>
      <dgm:spPr/>
    </dgm:pt>
    <dgm:pt modelId="{E09550CE-C74C-4DDD-931D-A2CE5DFFDBC7}" type="pres">
      <dgm:prSet presAssocID="{F00EC611-8B0E-4942-8DF1-429F20F7F8C2}" presName="rootText" presStyleLbl="node4" presStyleIdx="20" presStyleCnt="22">
        <dgm:presLayoutVars>
          <dgm:chPref val="3"/>
        </dgm:presLayoutVars>
      </dgm:prSet>
      <dgm:spPr/>
      <dgm:t>
        <a:bodyPr/>
        <a:lstStyle/>
        <a:p>
          <a:endParaRPr lang="en-GB"/>
        </a:p>
      </dgm:t>
    </dgm:pt>
    <dgm:pt modelId="{11A6B399-5DB8-45F8-BB0F-7A1BDF29C296}" type="pres">
      <dgm:prSet presAssocID="{F00EC611-8B0E-4942-8DF1-429F20F7F8C2}" presName="rootConnector" presStyleLbl="node4" presStyleIdx="20" presStyleCnt="22"/>
      <dgm:spPr/>
      <dgm:t>
        <a:bodyPr/>
        <a:lstStyle/>
        <a:p>
          <a:endParaRPr lang="en-GB"/>
        </a:p>
      </dgm:t>
    </dgm:pt>
    <dgm:pt modelId="{921A90C2-9D1D-4E00-B390-D61FEBA493BC}" type="pres">
      <dgm:prSet presAssocID="{F00EC611-8B0E-4942-8DF1-429F20F7F8C2}" presName="hierChild4" presStyleCnt="0"/>
      <dgm:spPr/>
    </dgm:pt>
    <dgm:pt modelId="{0728CBC8-13AE-42BA-A94B-25C45150EDB9}" type="pres">
      <dgm:prSet presAssocID="{F00EC611-8B0E-4942-8DF1-429F20F7F8C2}" presName="hierChild5" presStyleCnt="0"/>
      <dgm:spPr/>
    </dgm:pt>
    <dgm:pt modelId="{E1676D97-5389-4BF9-A731-E1589F7E67EA}" type="pres">
      <dgm:prSet presAssocID="{7AFAE9DE-EA06-4240-B044-5ADD2B838B2B}" presName="Name37" presStyleLbl="parChTrans1D4" presStyleIdx="21" presStyleCnt="22"/>
      <dgm:spPr/>
      <dgm:t>
        <a:bodyPr/>
        <a:lstStyle/>
        <a:p>
          <a:endParaRPr lang="en-GB"/>
        </a:p>
      </dgm:t>
    </dgm:pt>
    <dgm:pt modelId="{62D702C5-8973-405B-9050-778F74E19BB6}" type="pres">
      <dgm:prSet presAssocID="{69455AAB-1E8B-425D-AE39-4632DBAADADA}" presName="hierRoot2" presStyleCnt="0">
        <dgm:presLayoutVars>
          <dgm:hierBranch val="init"/>
        </dgm:presLayoutVars>
      </dgm:prSet>
      <dgm:spPr/>
    </dgm:pt>
    <dgm:pt modelId="{BF87612E-1690-4E68-B44B-9502DFB199A3}" type="pres">
      <dgm:prSet presAssocID="{69455AAB-1E8B-425D-AE39-4632DBAADADA}" presName="rootComposite" presStyleCnt="0"/>
      <dgm:spPr/>
    </dgm:pt>
    <dgm:pt modelId="{9142D60A-8154-49E1-964E-8C2436926B97}" type="pres">
      <dgm:prSet presAssocID="{69455AAB-1E8B-425D-AE39-4632DBAADADA}" presName="rootText" presStyleLbl="node4" presStyleIdx="21" presStyleCnt="22">
        <dgm:presLayoutVars>
          <dgm:chPref val="3"/>
        </dgm:presLayoutVars>
      </dgm:prSet>
      <dgm:spPr/>
      <dgm:t>
        <a:bodyPr/>
        <a:lstStyle/>
        <a:p>
          <a:endParaRPr lang="en-GB"/>
        </a:p>
      </dgm:t>
    </dgm:pt>
    <dgm:pt modelId="{A0542049-11B5-42C9-9707-F0216B581350}" type="pres">
      <dgm:prSet presAssocID="{69455AAB-1E8B-425D-AE39-4632DBAADADA}" presName="rootConnector" presStyleLbl="node4" presStyleIdx="21" presStyleCnt="22"/>
      <dgm:spPr/>
      <dgm:t>
        <a:bodyPr/>
        <a:lstStyle/>
        <a:p>
          <a:endParaRPr lang="en-GB"/>
        </a:p>
      </dgm:t>
    </dgm:pt>
    <dgm:pt modelId="{4DB2FFB6-65CF-442C-ABE2-E010C9151153}" type="pres">
      <dgm:prSet presAssocID="{69455AAB-1E8B-425D-AE39-4632DBAADADA}" presName="hierChild4" presStyleCnt="0"/>
      <dgm:spPr/>
    </dgm:pt>
    <dgm:pt modelId="{71AF6EE2-65AF-4640-94F5-5EEBDF677834}" type="pres">
      <dgm:prSet presAssocID="{69455AAB-1E8B-425D-AE39-4632DBAADADA}" presName="hierChild5" presStyleCnt="0"/>
      <dgm:spPr/>
    </dgm:pt>
    <dgm:pt modelId="{4C5239E3-7DB7-4A45-8700-D92FF2A9FC36}" type="pres">
      <dgm:prSet presAssocID="{A638744A-086A-4C59-8001-8C72F569A237}" presName="hierChild5" presStyleCnt="0"/>
      <dgm:spPr/>
    </dgm:pt>
    <dgm:pt modelId="{1C123191-D7F4-4DC8-AC60-FD3AE36FFA77}" type="pres">
      <dgm:prSet presAssocID="{7274235B-6E9D-43CC-870D-518053199228}" presName="hierChild5" presStyleCnt="0"/>
      <dgm:spPr/>
      <dgm:t>
        <a:bodyPr/>
        <a:lstStyle/>
        <a:p>
          <a:endParaRPr lang="en-GB"/>
        </a:p>
      </dgm:t>
    </dgm:pt>
    <dgm:pt modelId="{DA9872CC-9DA8-457D-B986-BE022682D2C9}" type="pres">
      <dgm:prSet presAssocID="{1BC1B26C-6E7E-4027-8EAF-F57E57C0B6DB}" presName="Name37" presStyleLbl="parChTrans1D3" presStyleIdx="1" presStyleCnt="2"/>
      <dgm:spPr/>
      <dgm:t>
        <a:bodyPr/>
        <a:lstStyle/>
        <a:p>
          <a:endParaRPr lang="en-GB"/>
        </a:p>
      </dgm:t>
    </dgm:pt>
    <dgm:pt modelId="{ABAEB877-2E16-4BE7-909D-715871A9BB9D}" type="pres">
      <dgm:prSet presAssocID="{50E7AA42-8E0B-485E-BD85-C394F9DC813D}" presName="hierRoot2" presStyleCnt="0">
        <dgm:presLayoutVars>
          <dgm:hierBranch val="init"/>
        </dgm:presLayoutVars>
      </dgm:prSet>
      <dgm:spPr/>
    </dgm:pt>
    <dgm:pt modelId="{71446711-824A-4A25-82FF-A023747822F6}" type="pres">
      <dgm:prSet presAssocID="{50E7AA42-8E0B-485E-BD85-C394F9DC813D}" presName="rootComposite" presStyleCnt="0"/>
      <dgm:spPr/>
    </dgm:pt>
    <dgm:pt modelId="{0D191D96-CF9E-499C-8BBE-19B86D2791DD}" type="pres">
      <dgm:prSet presAssocID="{50E7AA42-8E0B-485E-BD85-C394F9DC813D}" presName="rootText" presStyleLbl="node3" presStyleIdx="1" presStyleCnt="2" custScaleX="128854">
        <dgm:presLayoutVars>
          <dgm:chPref val="3"/>
        </dgm:presLayoutVars>
      </dgm:prSet>
      <dgm:spPr/>
      <dgm:t>
        <a:bodyPr/>
        <a:lstStyle/>
        <a:p>
          <a:endParaRPr lang="en-GB"/>
        </a:p>
      </dgm:t>
    </dgm:pt>
    <dgm:pt modelId="{DBC34C67-2E7D-4890-8C7D-0AB0D5C93BE9}" type="pres">
      <dgm:prSet presAssocID="{50E7AA42-8E0B-485E-BD85-C394F9DC813D}" presName="rootConnector" presStyleLbl="node3" presStyleIdx="1" presStyleCnt="2"/>
      <dgm:spPr/>
      <dgm:t>
        <a:bodyPr/>
        <a:lstStyle/>
        <a:p>
          <a:endParaRPr lang="en-GB"/>
        </a:p>
      </dgm:t>
    </dgm:pt>
    <dgm:pt modelId="{6FD5BB3B-AD25-4237-9059-03690B3AAC71}" type="pres">
      <dgm:prSet presAssocID="{50E7AA42-8E0B-485E-BD85-C394F9DC813D}" presName="hierChild4" presStyleCnt="0"/>
      <dgm:spPr/>
    </dgm:pt>
    <dgm:pt modelId="{4C94A706-39F3-4F18-8CF0-98F51F645AFF}" type="pres">
      <dgm:prSet presAssocID="{50E7AA42-8E0B-485E-BD85-C394F9DC813D}" presName="hierChild5" presStyleCnt="0"/>
      <dgm:spPr/>
    </dgm:pt>
    <dgm:pt modelId="{D6F06FD0-ABAB-49D7-9970-017A8FDB6091}" type="pres">
      <dgm:prSet presAssocID="{02BBB0C1-B176-45E7-A87D-B563FC7CBA9B}" presName="hierChild5" presStyleCnt="0"/>
      <dgm:spPr/>
      <dgm:t>
        <a:bodyPr/>
        <a:lstStyle/>
        <a:p>
          <a:endParaRPr lang="en-GB"/>
        </a:p>
      </dgm:t>
    </dgm:pt>
    <dgm:pt modelId="{1CDE1265-1274-44E5-8546-B37373D9DFA9}" type="pres">
      <dgm:prSet presAssocID="{A849312B-1B6B-4059-BBD0-DF6ABF8A07B0}" presName="hierChild3" presStyleCnt="0"/>
      <dgm:spPr/>
      <dgm:t>
        <a:bodyPr/>
        <a:lstStyle/>
        <a:p>
          <a:endParaRPr lang="en-GB"/>
        </a:p>
      </dgm:t>
    </dgm:pt>
  </dgm:ptLst>
  <dgm:cxnLst>
    <dgm:cxn modelId="{15E11550-AFC4-4003-ABBC-4E515BD62CDC}" srcId="{7D96EDEA-202D-46F8-AE78-19A765DEFB71}" destId="{37B187F0-5E3A-4326-8D97-036CE5153C17}" srcOrd="2" destOrd="0" parTransId="{B161555F-5AA5-4F90-A4BC-B99B640C5D57}" sibTransId="{D5D634B0-1825-4B46-B509-2886AC9E2680}"/>
    <dgm:cxn modelId="{91F5776C-D32D-4B9E-8736-6C45D0C26449}" type="presOf" srcId="{EF2BD0E3-9E61-471B-9649-371AD190DFC9}" destId="{DBBFB8B0-6EA5-4ADC-B783-96FA8705ECA3}" srcOrd="0" destOrd="0" presId="urn:microsoft.com/office/officeart/2005/8/layout/orgChart1"/>
    <dgm:cxn modelId="{2E63F40E-83B6-4E75-AC69-AEFA555ED4F4}" type="presOf" srcId="{7D96EDEA-202D-46F8-AE78-19A765DEFB71}" destId="{45D3AE3A-B13C-4A2C-B895-4E1B068F6585}" srcOrd="1" destOrd="0" presId="urn:microsoft.com/office/officeart/2005/8/layout/orgChart1"/>
    <dgm:cxn modelId="{696F32BE-05D3-4E74-9DD9-215DF9D2AB1B}" type="presOf" srcId="{8542890C-BBE4-49F8-A78B-1A6DA76C16A9}" destId="{5DB53F8B-D514-45EA-B1A8-83D56745ED71}" srcOrd="1" destOrd="0" presId="urn:microsoft.com/office/officeart/2005/8/layout/orgChart1"/>
    <dgm:cxn modelId="{621FBB2E-7EB3-4307-8F09-94FBCB0473D4}" type="presOf" srcId="{B2DAD8BE-9A7E-4FE7-86EA-9EE401BBEFA8}" destId="{92923563-370D-42D4-A879-32931A437951}" srcOrd="1" destOrd="0" presId="urn:microsoft.com/office/officeart/2005/8/layout/orgChart1"/>
    <dgm:cxn modelId="{E9167BA6-1A8D-4CDE-873D-314C27A4368A}" type="presOf" srcId="{9137A62A-12D3-45DC-A43F-1ABF2D083F10}" destId="{F2715545-4038-4DF0-8323-714DB76DCA67}" srcOrd="0" destOrd="0" presId="urn:microsoft.com/office/officeart/2005/8/layout/orgChart1"/>
    <dgm:cxn modelId="{708C53A3-7A31-4544-9384-83EFC11D154E}" type="presOf" srcId="{1CFFF4AE-AEC2-4F27-ACAB-1B62A63DB27A}" destId="{B498FB2D-CCAF-4BAE-837C-4EE7FBECC727}" srcOrd="0" destOrd="0" presId="urn:microsoft.com/office/officeart/2005/8/layout/orgChart1"/>
    <dgm:cxn modelId="{881E6FED-BA3E-48B4-8074-8DF51657DC6F}" type="presOf" srcId="{9AC7573A-D88E-4697-86BD-EFCF3D4EE506}" destId="{D505A6C9-8000-41EC-A247-A8B624C3D820}" srcOrd="1" destOrd="0" presId="urn:microsoft.com/office/officeart/2005/8/layout/orgChart1"/>
    <dgm:cxn modelId="{790C9F23-F12C-401B-B701-633E3E475498}" type="presOf" srcId="{8542890C-BBE4-49F8-A78B-1A6DA76C16A9}" destId="{32B92AC9-1DA1-44AB-A26E-29C5FBE87260}" srcOrd="0" destOrd="0" presId="urn:microsoft.com/office/officeart/2005/8/layout/orgChart1"/>
    <dgm:cxn modelId="{17E5ECF2-80AE-4EE1-B0B4-3D03B7EC7D11}" srcId="{7D96EDEA-202D-46F8-AE78-19A765DEFB71}" destId="{6C89E177-53BD-4CD7-BF6B-D89EA2D6A527}" srcOrd="5" destOrd="0" parTransId="{1E2931CD-2E5D-4E2F-80E4-2F6C36F93BF6}" sibTransId="{2DA1B687-744E-46F5-BA40-2929BEEB2566}"/>
    <dgm:cxn modelId="{2E09FDE7-72FE-4339-B496-614F3D101138}" type="presOf" srcId="{B2DAD8BE-9A7E-4FE7-86EA-9EE401BBEFA8}" destId="{FC9CC6AF-BBB5-4C45-9D4D-02C98C329FC2}" srcOrd="0" destOrd="0" presId="urn:microsoft.com/office/officeart/2005/8/layout/orgChart1"/>
    <dgm:cxn modelId="{86813E54-74C8-4AF5-B7EE-CCC8AC28CFBE}" type="presOf" srcId="{8D53C013-DCF1-4E71-977C-3A1458E74CAC}" destId="{CE2854A4-BB67-451C-9AF5-4380991C635D}" srcOrd="1" destOrd="0" presId="urn:microsoft.com/office/officeart/2005/8/layout/orgChart1"/>
    <dgm:cxn modelId="{0B098305-835F-47F4-9C32-9BA6365E4F0A}" type="presOf" srcId="{F2F94BA8-6178-49EA-9780-516C804AC8C0}" destId="{89D20962-BD9C-423D-A837-F568A785EB5D}" srcOrd="0" destOrd="0" presId="urn:microsoft.com/office/officeart/2005/8/layout/orgChart1"/>
    <dgm:cxn modelId="{C48F6380-6647-4DBB-B24A-45BB68AFF398}" type="presOf" srcId="{8F7A9513-AE67-449B-A0C3-BE3D07DA9AC5}" destId="{7DBC5506-1661-401A-A1F0-6D23068F69B5}" srcOrd="0" destOrd="0" presId="urn:microsoft.com/office/officeart/2005/8/layout/orgChart1"/>
    <dgm:cxn modelId="{1C333295-B59F-452D-AB63-EF3CBE7E51EF}" srcId="{7274235B-6E9D-43CC-870D-518053199228}" destId="{7D96EDEA-202D-46F8-AE78-19A765DEFB71}" srcOrd="0" destOrd="0" parTransId="{6609F8AD-6F7C-4724-ACD1-319C5CD3E31D}" sibTransId="{AFBFBE2C-DEEF-49CB-8ECB-E797CB4853E1}"/>
    <dgm:cxn modelId="{7BDF7E1E-62A4-48CE-8B87-D9D8CCAC7207}" type="presOf" srcId="{494CAB23-F955-47F5-AD75-5D9009160DF7}" destId="{E52130EE-4C31-4292-A696-C73587F5AB5A}" srcOrd="0" destOrd="0" presId="urn:microsoft.com/office/officeart/2005/8/layout/orgChart1"/>
    <dgm:cxn modelId="{121BE65F-6650-4BE7-9B0B-18921B9BF7D8}" type="presOf" srcId="{69455AAB-1E8B-425D-AE39-4632DBAADADA}" destId="{9142D60A-8154-49E1-964E-8C2436926B97}" srcOrd="0" destOrd="0" presId="urn:microsoft.com/office/officeart/2005/8/layout/orgChart1"/>
    <dgm:cxn modelId="{FA9F6DEA-45CC-4011-83FF-B6BF72F86663}" type="presOf" srcId="{09232892-3B32-4C11-9B06-789702A44313}" destId="{2AE949EB-3D76-4BD7-B48A-E27D3AF516E7}" srcOrd="1" destOrd="0" presId="urn:microsoft.com/office/officeart/2005/8/layout/orgChart1"/>
    <dgm:cxn modelId="{063C18C9-E06D-4D95-9CCE-47AED76B1722}" type="presOf" srcId="{852AB3FC-97E8-4EE4-94BB-6FA8B7CF24EE}" destId="{EAA5E05E-701A-4929-ACC0-B1385EA615BE}" srcOrd="0" destOrd="0" presId="urn:microsoft.com/office/officeart/2005/8/layout/orgChart1"/>
    <dgm:cxn modelId="{79B3B220-B8FA-4C1B-86AC-909B1880EAE6}" type="presOf" srcId="{5D87A025-A344-4FAF-80BB-DFAE3E908EB3}" destId="{845C963E-6C40-4309-81DC-920DD268473E}" srcOrd="1" destOrd="0" presId="urn:microsoft.com/office/officeart/2005/8/layout/orgChart1"/>
    <dgm:cxn modelId="{35FA4DFF-CC87-4640-A951-8157171E6448}" srcId="{A638744A-086A-4C59-8001-8C72F569A237}" destId="{B2DAD8BE-9A7E-4FE7-86EA-9EE401BBEFA8}" srcOrd="1" destOrd="0" parTransId="{30EC4B51-B08B-42A2-8CAC-9FA4045E78E5}" sibTransId="{53F722AC-0BA0-42EA-AC4A-0F6EC848BE59}"/>
    <dgm:cxn modelId="{2AC69494-6596-49E6-897D-4EA5B9A4A32E}" type="presOf" srcId="{AEA05AF6-AB80-4127-8651-2FA1D45E8192}" destId="{FA776052-6016-48DD-877D-A80194B7E81C}" srcOrd="0" destOrd="0" presId="urn:microsoft.com/office/officeart/2005/8/layout/orgChart1"/>
    <dgm:cxn modelId="{D3E21A74-5C58-4592-8172-7D56149E6EA5}" type="presOf" srcId="{363E0F49-08CC-495B-B3B4-1DA93E0483D0}" destId="{C36E58E8-5345-4B62-B971-FA4A8FE54E7D}" srcOrd="0" destOrd="0" presId="urn:microsoft.com/office/officeart/2005/8/layout/orgChart1"/>
    <dgm:cxn modelId="{352240CC-F793-4C92-9B3D-80C42B661BE0}" type="presOf" srcId="{EAB12328-BC6C-4692-93A5-B149917452B6}" destId="{EAB2BC26-91FF-4C26-BDA0-DF44F98CA1CD}" srcOrd="0" destOrd="0" presId="urn:microsoft.com/office/officeart/2005/8/layout/orgChart1"/>
    <dgm:cxn modelId="{292D6CB7-96CC-47F0-9929-28DC68E63059}" type="presOf" srcId="{A849312B-1B6B-4059-BBD0-DF6ABF8A07B0}" destId="{F35FD115-71E6-4AD9-8E34-0332F6ABFBF7}" srcOrd="1" destOrd="0" presId="urn:microsoft.com/office/officeart/2005/8/layout/orgChart1"/>
    <dgm:cxn modelId="{1B57CD2C-9998-464B-B1C0-7E9BD99B0B51}" type="presOf" srcId="{18B2BB54-477C-4D44-92E9-496E40B14383}" destId="{2806056A-97F0-4C2B-BE11-88122210C48F}" srcOrd="0" destOrd="0" presId="urn:microsoft.com/office/officeart/2005/8/layout/orgChart1"/>
    <dgm:cxn modelId="{8E6FB8CD-8229-4769-9A99-90D2FFD651C6}" type="presOf" srcId="{EAB12328-BC6C-4692-93A5-B149917452B6}" destId="{0F0F62FB-AFB1-4CEC-BBAE-F60617EB1549}" srcOrd="1" destOrd="0" presId="urn:microsoft.com/office/officeart/2005/8/layout/orgChart1"/>
    <dgm:cxn modelId="{E4D36411-9AB0-4134-8317-FA289EEA7E35}" type="presOf" srcId="{A638744A-086A-4C59-8001-8C72F569A237}" destId="{63845532-2289-47D5-833F-54C9BC0921D6}" srcOrd="1" destOrd="0" presId="urn:microsoft.com/office/officeart/2005/8/layout/orgChart1"/>
    <dgm:cxn modelId="{9B111A86-D597-402E-8CF0-352C37C620FA}" type="presOf" srcId="{50E7AA42-8E0B-485E-BD85-C394F9DC813D}" destId="{DBC34C67-2E7D-4890-8C7D-0AB0D5C93BE9}" srcOrd="1" destOrd="0" presId="urn:microsoft.com/office/officeart/2005/8/layout/orgChart1"/>
    <dgm:cxn modelId="{71BB4A23-3ED1-4B4E-B024-0DB768CC7918}" type="presOf" srcId="{CBD01CFD-4465-445B-86E5-B38C0A15AF89}" destId="{97D70C8D-83FB-4D04-8EE2-6E2F764382F2}" srcOrd="0" destOrd="0" presId="urn:microsoft.com/office/officeart/2005/8/layout/orgChart1"/>
    <dgm:cxn modelId="{C2565FD6-4BC2-4566-B86C-761F410153CD}" type="presOf" srcId="{7D96EDEA-202D-46F8-AE78-19A765DEFB71}" destId="{CFD9E1BA-8B14-46F5-B105-96C367B1F49F}" srcOrd="0" destOrd="0" presId="urn:microsoft.com/office/officeart/2005/8/layout/orgChart1"/>
    <dgm:cxn modelId="{331BA6DC-FE1A-462A-B934-B7118E2AFE14}" srcId="{37B187F0-5E3A-4326-8D97-036CE5153C17}" destId="{8542890C-BBE4-49F8-A78B-1A6DA76C16A9}" srcOrd="1" destOrd="0" parTransId="{AEC2BEF9-AE02-4B1A-9379-867E2D9FA86E}" sibTransId="{46C45E39-7C0D-4345-A93D-A83C71FAD165}"/>
    <dgm:cxn modelId="{CAE78B70-9BF0-4926-8D46-5D82BD7323BE}" srcId="{7274235B-6E9D-43CC-870D-518053199228}" destId="{A638744A-086A-4C59-8001-8C72F569A237}" srcOrd="1" destOrd="0" parTransId="{8F7A9513-AE67-449B-A0C3-BE3D07DA9AC5}" sibTransId="{33D12E67-39EA-4EF0-9CFE-AE3295DB24F4}"/>
    <dgm:cxn modelId="{347C6D9E-BB5C-4B31-B4A3-58B7E511A518}" type="presOf" srcId="{4E70DF0C-F3A1-46DE-B139-8CB27E27145F}" destId="{7287841C-8318-41B1-B90E-72F8520796B1}" srcOrd="0" destOrd="0" presId="urn:microsoft.com/office/officeart/2005/8/layout/orgChart1"/>
    <dgm:cxn modelId="{F20B3BCE-9818-472C-A819-E17D7A948B2E}" type="presOf" srcId="{7274235B-6E9D-43CC-870D-518053199228}" destId="{399ABE6D-EF08-44E4-9097-33572A450BD8}" srcOrd="1" destOrd="0" presId="urn:microsoft.com/office/officeart/2005/8/layout/orgChart1"/>
    <dgm:cxn modelId="{C6D562E3-1493-45A6-9FA0-A916D5AE9734}" type="presOf" srcId="{EBB936DF-4156-4D66-BE39-84E71D3ACC3F}" destId="{5A44C7F0-5383-4369-99DC-1988C1865491}" srcOrd="0" destOrd="0" presId="urn:microsoft.com/office/officeart/2005/8/layout/orgChart1"/>
    <dgm:cxn modelId="{A1A010EE-8A39-484F-A0E7-6E9C562B1EA6}" type="presOf" srcId="{D8907FC3-2827-476C-8D94-2A906B0ACEC8}" destId="{5DC9F3AD-B5F2-4EA9-AAD1-AF2C49138683}" srcOrd="0" destOrd="0" presId="urn:microsoft.com/office/officeart/2005/8/layout/orgChart1"/>
    <dgm:cxn modelId="{76E02886-827E-4FA6-9BD8-6C0929DB8AC1}" srcId="{7D96EDEA-202D-46F8-AE78-19A765DEFB71}" destId="{1CFFF4AE-AEC2-4F27-ACAB-1B62A63DB27A}" srcOrd="0" destOrd="0" parTransId="{FB43B50B-DBCB-498F-AFD3-B312AD687738}" sibTransId="{EC883BCD-B6B3-4CDA-B6E5-AEA2D766C1B0}"/>
    <dgm:cxn modelId="{1CA0B509-FF82-409F-AA41-61B108CAC6C2}" srcId="{37B187F0-5E3A-4326-8D97-036CE5153C17}" destId="{3B3B18F0-38DA-47E2-A0CD-62074B475D2E}" srcOrd="0" destOrd="0" parTransId="{EF2BD0E3-9E61-471B-9649-371AD190DFC9}" sibTransId="{2C96A3D3-22BF-47E3-BB56-13D2C6DC55DD}"/>
    <dgm:cxn modelId="{05CC7B09-1223-4B81-A4D3-352CD89FAA21}" srcId="{363E0F49-08CC-495B-B3B4-1DA93E0483D0}" destId="{A849312B-1B6B-4059-BBD0-DF6ABF8A07B0}" srcOrd="0" destOrd="0" parTransId="{E7F4C0F5-8271-4FE4-9F01-FF6AC0C72767}" sibTransId="{5BF3BB2D-95CD-45A0-B122-E96A472673B6}"/>
    <dgm:cxn modelId="{2D091B9C-0C85-45B3-B8FC-DC9F643D5616}" srcId="{7D96EDEA-202D-46F8-AE78-19A765DEFB71}" destId="{9AC7573A-D88E-4697-86BD-EFCF3D4EE506}" srcOrd="6" destOrd="0" parTransId="{99916B27-45DE-497D-866C-BF9222DAA63C}" sibTransId="{38785A16-A1E1-4C0A-8AD1-09268C1D1019}"/>
    <dgm:cxn modelId="{F2412AD5-67AE-4247-9B23-10314C86408F}" type="presOf" srcId="{6C89E177-53BD-4CD7-BF6B-D89EA2D6A527}" destId="{8D60DB21-17B2-456B-BABD-30DCEAE516A0}" srcOrd="1" destOrd="0" presId="urn:microsoft.com/office/officeart/2005/8/layout/orgChart1"/>
    <dgm:cxn modelId="{F41CD1D1-E6AA-4445-9C96-7F10F1C762EF}" type="presOf" srcId="{69455AAB-1E8B-425D-AE39-4632DBAADADA}" destId="{A0542049-11B5-42C9-9707-F0216B581350}" srcOrd="1" destOrd="0" presId="urn:microsoft.com/office/officeart/2005/8/layout/orgChart1"/>
    <dgm:cxn modelId="{7E411B36-2911-411F-B95E-46B709FD6D0F}" type="presOf" srcId="{FAA2186D-5E45-42EC-A42F-C125F60AE226}" destId="{A3AA2B34-B8D9-4231-A05E-70211E9DB70E}" srcOrd="0" destOrd="0" presId="urn:microsoft.com/office/officeart/2005/8/layout/orgChart1"/>
    <dgm:cxn modelId="{F19E0CF0-E93F-4655-8408-3CA92B168FC9}" type="presOf" srcId="{7AFAE9DE-EA06-4240-B044-5ADD2B838B2B}" destId="{E1676D97-5389-4BF9-A731-E1589F7E67EA}" srcOrd="0" destOrd="0" presId="urn:microsoft.com/office/officeart/2005/8/layout/orgChart1"/>
    <dgm:cxn modelId="{4C27AD6F-5936-499E-98CA-F55AA417BB58}" srcId="{02BBB0C1-B176-45E7-A87D-B563FC7CBA9B}" destId="{7274235B-6E9D-43CC-870D-518053199228}" srcOrd="0" destOrd="0" parTransId="{A5825CF9-41D8-417F-B9B9-AA4D94FF70A2}" sibTransId="{9BAE5547-4964-41FB-8D30-95EAD8D15E34}"/>
    <dgm:cxn modelId="{AB6FDE8B-01B2-49C8-B868-3A416E7A4C9D}" srcId="{7D96EDEA-202D-46F8-AE78-19A765DEFB71}" destId="{9E6E4A8F-0E7E-4156-A536-67FCF69ADC0C}" srcOrd="4" destOrd="0" parTransId="{FAA2186D-5E45-42EC-A42F-C125F60AE226}" sibTransId="{6DF36A98-ED8A-49FC-B6B8-33DCC6C02BA2}"/>
    <dgm:cxn modelId="{6B9F35CC-5FDA-4C43-8919-44286F5AC1D1}" srcId="{EBB936DF-4156-4D66-BE39-84E71D3ACC3F}" destId="{5D87A025-A344-4FAF-80BB-DFAE3E908EB3}" srcOrd="2" destOrd="0" parTransId="{9A7CD3FD-E9A3-4A8D-8A10-7D27570FFC57}" sibTransId="{9A3D37EC-1B60-49BB-B405-17013BCD3DFE}"/>
    <dgm:cxn modelId="{7F5A202B-0A07-444E-8D6B-4E1DCEFD7A25}" type="presOf" srcId="{AEA05AF6-AB80-4127-8651-2FA1D45E8192}" destId="{C76A5B1C-3500-48C2-A1E8-6EED815BE452}" srcOrd="1" destOrd="0" presId="urn:microsoft.com/office/officeart/2005/8/layout/orgChart1"/>
    <dgm:cxn modelId="{D1579F2B-D2B7-4727-919C-110FEBE9E985}" type="presOf" srcId="{3F40FDF6-AA22-44E1-9EE1-AF74DEF97C74}" destId="{1E5F56BE-8807-4060-8032-E31181980E5A}" srcOrd="0" destOrd="0" presId="urn:microsoft.com/office/officeart/2005/8/layout/orgChart1"/>
    <dgm:cxn modelId="{0B3222BB-964B-4FE3-B699-1643C6D02976}" type="presOf" srcId="{12A67CF0-3DEE-4B30-8A2D-B865EC581DD0}" destId="{FD5D7AA2-DB51-44C4-858D-74E3B67C29F9}" srcOrd="0" destOrd="0" presId="urn:microsoft.com/office/officeart/2005/8/layout/orgChart1"/>
    <dgm:cxn modelId="{2DCEC187-C7A8-4751-9979-594A5D498BCE}" type="presOf" srcId="{B161555F-5AA5-4F90-A4BC-B99B640C5D57}" destId="{DAA62301-F7EA-43A0-85B1-2FCB977B95FF}" srcOrd="0" destOrd="0" presId="urn:microsoft.com/office/officeart/2005/8/layout/orgChart1"/>
    <dgm:cxn modelId="{02D335EA-D28E-4DC4-BF66-3ECE42B9953F}" srcId="{37B187F0-5E3A-4326-8D97-036CE5153C17}" destId="{3F40FDF6-AA22-44E1-9EE1-AF74DEF97C74}" srcOrd="3" destOrd="0" parTransId="{F2F94BA8-6178-49EA-9780-516C804AC8C0}" sibTransId="{EB5EC535-3B17-4289-A9F5-145D9295A805}"/>
    <dgm:cxn modelId="{ACDC2A9E-BC02-4B12-82BF-E0FFB0CCEAA0}" type="presOf" srcId="{9A7CD3FD-E9A3-4A8D-8A10-7D27570FFC57}" destId="{C2B828DD-8B1F-4ACD-9DAA-E89D66EB24E4}" srcOrd="0" destOrd="0" presId="urn:microsoft.com/office/officeart/2005/8/layout/orgChart1"/>
    <dgm:cxn modelId="{BBDE049D-6875-4FEF-9A8C-2A1126580806}" type="presOf" srcId="{3B3B18F0-38DA-47E2-A0CD-62074B475D2E}" destId="{4D1B4AEF-A10C-454F-ABDA-DE75BEC4427A}" srcOrd="0" destOrd="0" presId="urn:microsoft.com/office/officeart/2005/8/layout/orgChart1"/>
    <dgm:cxn modelId="{BC8EA8B7-31CE-4F51-BE06-8BBCDB168F30}" type="presOf" srcId="{50E7AA42-8E0B-485E-BD85-C394F9DC813D}" destId="{0D191D96-CF9E-499C-8BBE-19B86D2791DD}" srcOrd="0" destOrd="0" presId="urn:microsoft.com/office/officeart/2005/8/layout/orgChart1"/>
    <dgm:cxn modelId="{D191D495-D8EF-4D6F-9385-40540C70F725}" type="presOf" srcId="{DEF72889-57E2-44C8-8A64-2AE24A9ADF8E}" destId="{82DB6011-D7FB-46DA-8050-F45CE9EAFEA1}" srcOrd="0" destOrd="0" presId="urn:microsoft.com/office/officeart/2005/8/layout/orgChart1"/>
    <dgm:cxn modelId="{E2E5015E-B6A9-467A-B533-197C9614815B}" type="presOf" srcId="{6C89E177-53BD-4CD7-BF6B-D89EA2D6A527}" destId="{68C37874-C372-45C3-8CD8-DFCE8153E28B}" srcOrd="0" destOrd="0" presId="urn:microsoft.com/office/officeart/2005/8/layout/orgChart1"/>
    <dgm:cxn modelId="{8E7B1031-78B6-49CC-8AEF-89C85C1CC8C9}" srcId="{37B187F0-5E3A-4326-8D97-036CE5153C17}" destId="{18B2BB54-477C-4D44-92E9-496E40B14383}" srcOrd="2" destOrd="0" parTransId="{DF246696-6D86-486A-ADF7-29C21C448773}" sibTransId="{70DA0EE9-3EF7-4852-8EE0-3C92D76F1517}"/>
    <dgm:cxn modelId="{5F1F9798-2A64-4400-9E2A-50361645A634}" type="presOf" srcId="{3F40FDF6-AA22-44E1-9EE1-AF74DEF97C74}" destId="{6DA260BC-591E-4532-B104-96FE7F77A56E}" srcOrd="1" destOrd="0" presId="urn:microsoft.com/office/officeart/2005/8/layout/orgChart1"/>
    <dgm:cxn modelId="{4512882C-287F-4505-A158-7D3DDC29DECF}" type="presOf" srcId="{37B187F0-5E3A-4326-8D97-036CE5153C17}" destId="{DD80D840-84FB-4E4A-B7D1-C9269AE2B9FC}" srcOrd="0" destOrd="0" presId="urn:microsoft.com/office/officeart/2005/8/layout/orgChart1"/>
    <dgm:cxn modelId="{44B0205B-2B0F-47A6-9ABC-97AB48E213F1}" type="presOf" srcId="{37B187F0-5E3A-4326-8D97-036CE5153C17}" destId="{125199C8-44BA-430B-906A-F5EA6C51444B}" srcOrd="1" destOrd="0" presId="urn:microsoft.com/office/officeart/2005/8/layout/orgChart1"/>
    <dgm:cxn modelId="{6F47E975-3CC0-496C-908B-D63B1342C0AC}" type="presOf" srcId="{1BC1B26C-6E7E-4027-8EAF-F57E57C0B6DB}" destId="{DA9872CC-9DA8-457D-B986-BE022682D2C9}" srcOrd="0" destOrd="0" presId="urn:microsoft.com/office/officeart/2005/8/layout/orgChart1"/>
    <dgm:cxn modelId="{892D064E-CAEF-4BFD-8B13-F78907455E1C}" type="presOf" srcId="{5D87A025-A344-4FAF-80BB-DFAE3E908EB3}" destId="{160D7765-D14F-4E91-925E-D0B3CB9858FA}" srcOrd="0" destOrd="0" presId="urn:microsoft.com/office/officeart/2005/8/layout/orgChart1"/>
    <dgm:cxn modelId="{72E2DBA9-186A-4E0C-9F05-3D336A9EAB21}" srcId="{A849312B-1B6B-4059-BBD0-DF6ABF8A07B0}" destId="{02BBB0C1-B176-45E7-A87D-B563FC7CBA9B}" srcOrd="0" destOrd="0" parTransId="{D8907FC3-2827-476C-8D94-2A906B0ACEC8}" sibTransId="{507B0B49-887D-4AE2-912C-0CA7EA718BD7}"/>
    <dgm:cxn modelId="{02B4C32E-AAF6-4F70-966F-69D1BDFFB942}" type="presOf" srcId="{7274235B-6E9D-43CC-870D-518053199228}" destId="{3FC41AC0-3C82-4503-9D77-B7F85D0D054D}" srcOrd="0" destOrd="0" presId="urn:microsoft.com/office/officeart/2005/8/layout/orgChart1"/>
    <dgm:cxn modelId="{C6C90992-01D7-4E9E-A9E4-27550D0C09FF}" srcId="{EBB936DF-4156-4D66-BE39-84E71D3ACC3F}" destId="{AEA05AF6-AB80-4127-8651-2FA1D45E8192}" srcOrd="3" destOrd="0" parTransId="{9137A62A-12D3-45DC-A43F-1ABF2D083F10}" sibTransId="{9D7C6C62-643A-40DB-B811-56469895AA1F}"/>
    <dgm:cxn modelId="{A0670559-7E5B-4F8A-B523-1434B4437FE1}" type="presOf" srcId="{18B2BB54-477C-4D44-92E9-496E40B14383}" destId="{6DBB8ACD-57A9-483A-AD8E-BE3C59225A74}" srcOrd="1" destOrd="0" presId="urn:microsoft.com/office/officeart/2005/8/layout/orgChart1"/>
    <dgm:cxn modelId="{8F479859-385E-4908-BC1E-D60FDF57A9C4}" type="presOf" srcId="{F00EC611-8B0E-4942-8DF1-429F20F7F8C2}" destId="{E09550CE-C74C-4DDD-931D-A2CE5DFFDBC7}" srcOrd="0" destOrd="0" presId="urn:microsoft.com/office/officeart/2005/8/layout/orgChart1"/>
    <dgm:cxn modelId="{F04ECB35-33DD-410D-A7FE-25435BE9146E}" type="presOf" srcId="{9E6E4A8F-0E7E-4156-A536-67FCF69ADC0C}" destId="{7FBFC5F2-91C4-4B79-8295-80CE26226601}" srcOrd="1" destOrd="0" presId="urn:microsoft.com/office/officeart/2005/8/layout/orgChart1"/>
    <dgm:cxn modelId="{208F9E95-519A-45EB-8B94-C051991EAF8F}" srcId="{A638744A-086A-4C59-8001-8C72F569A237}" destId="{69455AAB-1E8B-425D-AE39-4632DBAADADA}" srcOrd="4" destOrd="0" parTransId="{7AFAE9DE-EA06-4240-B044-5ADD2B838B2B}" sibTransId="{873FC99F-AB80-4AA4-AF8F-212239AA855E}"/>
    <dgm:cxn modelId="{62A559EE-948E-4479-8C79-20C2C5731DDA}" type="presOf" srcId="{99916B27-45DE-497D-866C-BF9222DAA63C}" destId="{9FC8A674-0DCB-4FFE-A171-61417C520F82}" srcOrd="0" destOrd="0" presId="urn:microsoft.com/office/officeart/2005/8/layout/orgChart1"/>
    <dgm:cxn modelId="{2C544667-47FB-44BB-90C7-37EEDDF85CAC}" srcId="{02BBB0C1-B176-45E7-A87D-B563FC7CBA9B}" destId="{50E7AA42-8E0B-485E-BD85-C394F9DC813D}" srcOrd="1" destOrd="0" parTransId="{1BC1B26C-6E7E-4027-8EAF-F57E57C0B6DB}" sibTransId="{0F9F013F-2637-4051-AFD1-6EA4767EB854}"/>
    <dgm:cxn modelId="{E81A49BB-68B4-4109-8CFC-F84759356205}" type="presOf" srcId="{30EC4B51-B08B-42A2-8CAC-9FA4045E78E5}" destId="{F6320BEE-9259-4505-938F-28F44071F81F}" srcOrd="0" destOrd="0" presId="urn:microsoft.com/office/officeart/2005/8/layout/orgChart1"/>
    <dgm:cxn modelId="{98988D96-BF41-4937-B375-F6487E840255}" type="presOf" srcId="{AEC2BEF9-AE02-4B1A-9379-867E2D9FA86E}" destId="{614FF4B1-FFA9-4D07-B77D-D31952CFC6F5}" srcOrd="0" destOrd="0" presId="urn:microsoft.com/office/officeart/2005/8/layout/orgChart1"/>
    <dgm:cxn modelId="{DE26D9B6-4AA2-403D-82A9-5CD8F431B0C3}" type="presOf" srcId="{09232892-3B32-4C11-9B06-789702A44313}" destId="{036D3960-EF9A-4767-B8E0-F4CEF82AE27D}" srcOrd="0" destOrd="0" presId="urn:microsoft.com/office/officeart/2005/8/layout/orgChart1"/>
    <dgm:cxn modelId="{8567062E-B494-436B-822C-80044853AABF}" srcId="{A638744A-086A-4C59-8001-8C72F569A237}" destId="{09232892-3B32-4C11-9B06-789702A44313}" srcOrd="2" destOrd="0" parTransId="{4E70DF0C-F3A1-46DE-B139-8CB27E27145F}" sibTransId="{B7C8AAEE-19DE-45B8-B975-97C59CB0A09B}"/>
    <dgm:cxn modelId="{69DE2EF9-154E-4004-AB88-45AE2963DC66}" type="presOf" srcId="{02BBB0C1-B176-45E7-A87D-B563FC7CBA9B}" destId="{910793F6-2875-47DF-B8B7-8EC44E9AD8FD}" srcOrd="1" destOrd="0" presId="urn:microsoft.com/office/officeart/2005/8/layout/orgChart1"/>
    <dgm:cxn modelId="{4B4A093D-AB5F-4748-878E-F8AA0FED044F}" type="presOf" srcId="{3B0CB50A-C829-49D9-83EC-E95FA5C4285E}" destId="{449F2A29-ABD5-4A10-AE9E-3BF6FF692FC5}" srcOrd="0" destOrd="0" presId="urn:microsoft.com/office/officeart/2005/8/layout/orgChart1"/>
    <dgm:cxn modelId="{AB321B1C-28A2-4374-BE76-097A265C8925}" type="presOf" srcId="{F00EC611-8B0E-4942-8DF1-429F20F7F8C2}" destId="{11A6B399-5DB8-45F8-BB0F-7A1BDF29C296}" srcOrd="1" destOrd="0" presId="urn:microsoft.com/office/officeart/2005/8/layout/orgChart1"/>
    <dgm:cxn modelId="{3F144588-3073-452F-9F0A-28F649AA9535}" srcId="{7D96EDEA-202D-46F8-AE78-19A765DEFB71}" destId="{EAB12328-BC6C-4692-93A5-B149917452B6}" srcOrd="1" destOrd="0" parTransId="{DEF72889-57E2-44C8-8A64-2AE24A9ADF8E}" sibTransId="{E6AB0A94-BB30-4604-95DA-C3CE310E01DB}"/>
    <dgm:cxn modelId="{BE63479D-27DA-4804-9151-560A08557CAE}" srcId="{A638744A-086A-4C59-8001-8C72F569A237}" destId="{F00EC611-8B0E-4942-8DF1-429F20F7F8C2}" srcOrd="3" destOrd="0" parTransId="{12A67CF0-3DEE-4B30-8A2D-B865EC581DD0}" sibTransId="{67F6DED2-01BF-41C3-A569-200FEA867881}"/>
    <dgm:cxn modelId="{C0390D99-17F1-47E0-819C-9CC27377ABE1}" srcId="{EBB936DF-4156-4D66-BE39-84E71D3ACC3F}" destId="{926027CA-A80F-40DF-A197-9714F20355D3}" srcOrd="1" destOrd="0" parTransId="{494CAB23-F955-47F5-AD75-5D9009160DF7}" sibTransId="{E1E91270-15CE-4309-8896-0A9B5ABAC1EC}"/>
    <dgm:cxn modelId="{9309F5A2-EBF3-493C-A513-73F898F861C4}" type="presOf" srcId="{EB8B55EF-62D9-40EF-AD21-5A41FFE6317E}" destId="{20F718FA-29FB-41DE-AF0D-06A15EF9AB1B}" srcOrd="1" destOrd="0" presId="urn:microsoft.com/office/officeart/2005/8/layout/orgChart1"/>
    <dgm:cxn modelId="{F0EC8049-AA59-4502-AB34-700664067B4D}" type="presOf" srcId="{DF246696-6D86-486A-ADF7-29C21C448773}" destId="{967C9006-775E-4673-B51F-F9FD199D4AC0}" srcOrd="0" destOrd="0" presId="urn:microsoft.com/office/officeart/2005/8/layout/orgChart1"/>
    <dgm:cxn modelId="{D1A3435E-B55D-4F60-A038-F912C7AFE802}" type="presOf" srcId="{1CFFF4AE-AEC2-4F27-ACAB-1B62A63DB27A}" destId="{F91B7C44-0946-4C8E-8173-0258FC7C7A08}" srcOrd="1" destOrd="0" presId="urn:microsoft.com/office/officeart/2005/8/layout/orgChart1"/>
    <dgm:cxn modelId="{10AC432C-694E-4AFA-97CA-AC9ED097622B}" type="presOf" srcId="{8D53C013-DCF1-4E71-977C-3A1458E74CAC}" destId="{E503AA45-42B3-45DC-B6A5-F16FFA560A9F}" srcOrd="0" destOrd="0" presId="urn:microsoft.com/office/officeart/2005/8/layout/orgChart1"/>
    <dgm:cxn modelId="{3BA92FE2-9234-40B2-BDAC-3741C5C2D044}" srcId="{A638744A-086A-4C59-8001-8C72F569A237}" destId="{8D53C013-DCF1-4E71-977C-3A1458E74CAC}" srcOrd="0" destOrd="0" parTransId="{3B0CB50A-C829-49D9-83EC-E95FA5C4285E}" sibTransId="{E99ABA74-1B71-4CC5-BE77-2FB80AEC28C3}"/>
    <dgm:cxn modelId="{47A8D65B-DA17-4303-A375-21170B98E76F}" type="presOf" srcId="{A849312B-1B6B-4059-BBD0-DF6ABF8A07B0}" destId="{1B538F34-A806-4FC3-98EC-19020EFA406A}" srcOrd="0" destOrd="0" presId="urn:microsoft.com/office/officeart/2005/8/layout/orgChart1"/>
    <dgm:cxn modelId="{0FD71B45-E612-4EF8-98CF-68FB97C0BEDB}" type="presOf" srcId="{3B3B18F0-38DA-47E2-A0CD-62074B475D2E}" destId="{824B47E0-34F3-4B6F-BEA2-EE8F66AAA227}" srcOrd="1" destOrd="0" presId="urn:microsoft.com/office/officeart/2005/8/layout/orgChart1"/>
    <dgm:cxn modelId="{4558202C-FFC8-44F1-9026-E980B1EFB6EF}" type="presOf" srcId="{6609F8AD-6F7C-4724-ACD1-319C5CD3E31D}" destId="{B42CE04B-5122-472A-B6C0-725C46BC39D5}" srcOrd="0" destOrd="0" presId="urn:microsoft.com/office/officeart/2005/8/layout/orgChart1"/>
    <dgm:cxn modelId="{28FA143F-4152-487C-B0BE-34EA26C33605}" type="presOf" srcId="{EBB936DF-4156-4D66-BE39-84E71D3ACC3F}" destId="{E041CF6B-7FE1-42C7-83DE-3A14682B5308}" srcOrd="1" destOrd="0" presId="urn:microsoft.com/office/officeart/2005/8/layout/orgChart1"/>
    <dgm:cxn modelId="{517EF329-8D50-4D2B-B183-0085C24EE8B2}" type="presOf" srcId="{02BBB0C1-B176-45E7-A87D-B563FC7CBA9B}" destId="{2CDC8CB5-2907-49D3-920D-16B3383A6563}" srcOrd="0" destOrd="0" presId="urn:microsoft.com/office/officeart/2005/8/layout/orgChart1"/>
    <dgm:cxn modelId="{688FE995-4FBA-4AB2-8868-BB8F9ACB8B0D}" type="presOf" srcId="{926027CA-A80F-40DF-A197-9714F20355D3}" destId="{E4DBA9CB-4745-41C5-A3C4-B5264365E0D7}" srcOrd="1" destOrd="0" presId="urn:microsoft.com/office/officeart/2005/8/layout/orgChart1"/>
    <dgm:cxn modelId="{8A5C4696-EFDC-4A0A-93FE-149FD7738FFA}" type="presOf" srcId="{926027CA-A80F-40DF-A197-9714F20355D3}" destId="{6EBDBA5F-48E5-4504-A41A-9FF034692218}" srcOrd="0" destOrd="0" presId="urn:microsoft.com/office/officeart/2005/8/layout/orgChart1"/>
    <dgm:cxn modelId="{071FF7B1-5F45-437D-8F21-42AD70EC8D09}" type="presOf" srcId="{FB43B50B-DBCB-498F-AFD3-B312AD687738}" destId="{16DE02BA-4492-4F29-B6A3-4DFA3594F1E4}" srcOrd="0" destOrd="0" presId="urn:microsoft.com/office/officeart/2005/8/layout/orgChart1"/>
    <dgm:cxn modelId="{EF2C8BE6-F014-41A1-914C-8AEC391BAE0D}" type="presOf" srcId="{9AC7573A-D88E-4697-86BD-EFCF3D4EE506}" destId="{887820D3-034B-4E04-9D1C-1283902881A4}" srcOrd="0" destOrd="0" presId="urn:microsoft.com/office/officeart/2005/8/layout/orgChart1"/>
    <dgm:cxn modelId="{9D64F247-6EC0-4967-B6E5-BCFDB0266F14}" type="presOf" srcId="{A638744A-086A-4C59-8001-8C72F569A237}" destId="{A681044C-E175-4200-B4F3-9224F95E5360}" srcOrd="0" destOrd="0" presId="urn:microsoft.com/office/officeart/2005/8/layout/orgChart1"/>
    <dgm:cxn modelId="{066522B0-5A9A-4CB0-A247-4CC467D268C0}" type="presOf" srcId="{EB8B55EF-62D9-40EF-AD21-5A41FFE6317E}" destId="{425680EC-E28F-4F1B-B575-8758E260FE10}" srcOrd="0" destOrd="0" presId="urn:microsoft.com/office/officeart/2005/8/layout/orgChart1"/>
    <dgm:cxn modelId="{51379610-BE99-4BBC-91C2-F83FA03E0F99}" type="presOf" srcId="{A5825CF9-41D8-417F-B9B9-AA4D94FF70A2}" destId="{71F9FB4B-51AB-4A8B-B255-D8531AA0D69C}" srcOrd="0" destOrd="0" presId="urn:microsoft.com/office/officeart/2005/8/layout/orgChart1"/>
    <dgm:cxn modelId="{A80DB4C4-43EC-4A80-A9F9-60866B59C89A}" srcId="{EBB936DF-4156-4D66-BE39-84E71D3ACC3F}" destId="{EB8B55EF-62D9-40EF-AD21-5A41FFE6317E}" srcOrd="0" destOrd="0" parTransId="{CBD01CFD-4465-445B-86E5-B38C0A15AF89}" sibTransId="{CCD8A4E9-3A0C-450B-86C1-A9C2FDFC616F}"/>
    <dgm:cxn modelId="{9547F65E-274A-4605-A3E6-C374AD277983}" type="presOf" srcId="{1E2931CD-2E5D-4E2F-80E4-2F6C36F93BF6}" destId="{5B13641E-A814-4B47-A623-3FB6D30E989A}" srcOrd="0" destOrd="0" presId="urn:microsoft.com/office/officeart/2005/8/layout/orgChart1"/>
    <dgm:cxn modelId="{4726F426-CAD0-4917-ADF4-9BB36E340FA2}" srcId="{7D96EDEA-202D-46F8-AE78-19A765DEFB71}" destId="{EBB936DF-4156-4D66-BE39-84E71D3ACC3F}" srcOrd="3" destOrd="0" parTransId="{852AB3FC-97E8-4EE4-94BB-6FA8B7CF24EE}" sibTransId="{24FB20DB-FBEE-4F9A-A1E3-B00EB3D9DA58}"/>
    <dgm:cxn modelId="{9A34351A-37EF-4B51-896B-EEE766B370F8}" type="presOf" srcId="{9E6E4A8F-0E7E-4156-A536-67FCF69ADC0C}" destId="{8F48D5A6-03A6-4E9D-BB56-229BAFD872EA}" srcOrd="0" destOrd="0" presId="urn:microsoft.com/office/officeart/2005/8/layout/orgChart1"/>
    <dgm:cxn modelId="{5A65D1C6-0A87-4176-89F5-A3AF90E7AD66}" type="presParOf" srcId="{C36E58E8-5345-4B62-B971-FA4A8FE54E7D}" destId="{878F64FA-EEB4-48AE-ACB9-AE579EBD6345}" srcOrd="0" destOrd="0" presId="urn:microsoft.com/office/officeart/2005/8/layout/orgChart1"/>
    <dgm:cxn modelId="{2D9B085C-5DB2-432F-9C79-45D4C8744D57}" type="presParOf" srcId="{878F64FA-EEB4-48AE-ACB9-AE579EBD6345}" destId="{CEDCE4EB-1FB5-4F97-99AD-AED03637BBF3}" srcOrd="0" destOrd="0" presId="urn:microsoft.com/office/officeart/2005/8/layout/orgChart1"/>
    <dgm:cxn modelId="{43ACCB66-0571-4754-86C9-60D6F481A371}" type="presParOf" srcId="{CEDCE4EB-1FB5-4F97-99AD-AED03637BBF3}" destId="{1B538F34-A806-4FC3-98EC-19020EFA406A}" srcOrd="0" destOrd="0" presId="urn:microsoft.com/office/officeart/2005/8/layout/orgChart1"/>
    <dgm:cxn modelId="{653FFF70-8C13-4CAC-816F-DFFA0E71423B}" type="presParOf" srcId="{CEDCE4EB-1FB5-4F97-99AD-AED03637BBF3}" destId="{F35FD115-71E6-4AD9-8E34-0332F6ABFBF7}" srcOrd="1" destOrd="0" presId="urn:microsoft.com/office/officeart/2005/8/layout/orgChart1"/>
    <dgm:cxn modelId="{41F69867-283F-41AA-A931-DD605927DBA5}" type="presParOf" srcId="{878F64FA-EEB4-48AE-ACB9-AE579EBD6345}" destId="{8B477B6E-5F8F-4C91-93CF-B16949639B30}" srcOrd="1" destOrd="0" presId="urn:microsoft.com/office/officeart/2005/8/layout/orgChart1"/>
    <dgm:cxn modelId="{9540ABE3-DB51-4627-9AB5-A1BDF9C4952E}" type="presParOf" srcId="{8B477B6E-5F8F-4C91-93CF-B16949639B30}" destId="{5DC9F3AD-B5F2-4EA9-AAD1-AF2C49138683}" srcOrd="0" destOrd="0" presId="urn:microsoft.com/office/officeart/2005/8/layout/orgChart1"/>
    <dgm:cxn modelId="{F831D52A-6F02-4D89-BDE0-C09714F1DA79}" type="presParOf" srcId="{8B477B6E-5F8F-4C91-93CF-B16949639B30}" destId="{020DCE76-73BD-4642-8D3F-BF500DCB06E0}" srcOrd="1" destOrd="0" presId="urn:microsoft.com/office/officeart/2005/8/layout/orgChart1"/>
    <dgm:cxn modelId="{CA19BE18-8306-4A82-A5CA-BC66979731A9}" type="presParOf" srcId="{020DCE76-73BD-4642-8D3F-BF500DCB06E0}" destId="{D90C2D49-CA28-4CD1-9D31-FDE3CFE6977B}" srcOrd="0" destOrd="0" presId="urn:microsoft.com/office/officeart/2005/8/layout/orgChart1"/>
    <dgm:cxn modelId="{DEA11BC4-AE28-47F1-BAEB-CAF633387E59}" type="presParOf" srcId="{D90C2D49-CA28-4CD1-9D31-FDE3CFE6977B}" destId="{2CDC8CB5-2907-49D3-920D-16B3383A6563}" srcOrd="0" destOrd="0" presId="urn:microsoft.com/office/officeart/2005/8/layout/orgChart1"/>
    <dgm:cxn modelId="{42AA7E00-214D-4367-BF25-280CF7374631}" type="presParOf" srcId="{D90C2D49-CA28-4CD1-9D31-FDE3CFE6977B}" destId="{910793F6-2875-47DF-B8B7-8EC44E9AD8FD}" srcOrd="1" destOrd="0" presId="urn:microsoft.com/office/officeart/2005/8/layout/orgChart1"/>
    <dgm:cxn modelId="{CC21F53B-64F8-4B1B-A2AD-75E8C476E3E1}" type="presParOf" srcId="{020DCE76-73BD-4642-8D3F-BF500DCB06E0}" destId="{C1949AE8-C45B-4AB3-86C7-BB9AA635576E}" srcOrd="1" destOrd="0" presId="urn:microsoft.com/office/officeart/2005/8/layout/orgChart1"/>
    <dgm:cxn modelId="{F43185F5-6AC0-4158-91CD-0B9D9E086EAD}" type="presParOf" srcId="{C1949AE8-C45B-4AB3-86C7-BB9AA635576E}" destId="{71F9FB4B-51AB-4A8B-B255-D8531AA0D69C}" srcOrd="0" destOrd="0" presId="urn:microsoft.com/office/officeart/2005/8/layout/orgChart1"/>
    <dgm:cxn modelId="{8BA6B101-D30C-4AC3-BC8D-AFA019EA60B0}" type="presParOf" srcId="{C1949AE8-C45B-4AB3-86C7-BB9AA635576E}" destId="{14906DD1-B27A-4724-98E4-F82CF1B0BF15}" srcOrd="1" destOrd="0" presId="urn:microsoft.com/office/officeart/2005/8/layout/orgChart1"/>
    <dgm:cxn modelId="{F48BE6A3-F55F-409E-8AD7-617D8874216B}" type="presParOf" srcId="{14906DD1-B27A-4724-98E4-F82CF1B0BF15}" destId="{F819E8F4-4858-4BCE-B9BE-E75DE6E5CFC6}" srcOrd="0" destOrd="0" presId="urn:microsoft.com/office/officeart/2005/8/layout/orgChart1"/>
    <dgm:cxn modelId="{7BA0754B-F961-4A56-A981-FA5F06B62F20}" type="presParOf" srcId="{F819E8F4-4858-4BCE-B9BE-E75DE6E5CFC6}" destId="{3FC41AC0-3C82-4503-9D77-B7F85D0D054D}" srcOrd="0" destOrd="0" presId="urn:microsoft.com/office/officeart/2005/8/layout/orgChart1"/>
    <dgm:cxn modelId="{10A87C08-043C-455D-A603-4F1D6CCC3CC6}" type="presParOf" srcId="{F819E8F4-4858-4BCE-B9BE-E75DE6E5CFC6}" destId="{399ABE6D-EF08-44E4-9097-33572A450BD8}" srcOrd="1" destOrd="0" presId="urn:microsoft.com/office/officeart/2005/8/layout/orgChart1"/>
    <dgm:cxn modelId="{25E039E8-D520-48B9-8569-EDD82F98508F}" type="presParOf" srcId="{14906DD1-B27A-4724-98E4-F82CF1B0BF15}" destId="{734F81B6-2847-4F6A-8BA7-BBE3541C36E9}" srcOrd="1" destOrd="0" presId="urn:microsoft.com/office/officeart/2005/8/layout/orgChart1"/>
    <dgm:cxn modelId="{D2D5790A-CB6D-46F7-A9F7-49835E8BCFA8}" type="presParOf" srcId="{734F81B6-2847-4F6A-8BA7-BBE3541C36E9}" destId="{B42CE04B-5122-472A-B6C0-725C46BC39D5}" srcOrd="0" destOrd="0" presId="urn:microsoft.com/office/officeart/2005/8/layout/orgChart1"/>
    <dgm:cxn modelId="{5CB7BFA1-61B4-4F23-8169-BE6292463201}" type="presParOf" srcId="{734F81B6-2847-4F6A-8BA7-BBE3541C36E9}" destId="{651BE961-4BA4-4E17-ABEE-0B19CB3467F1}" srcOrd="1" destOrd="0" presId="urn:microsoft.com/office/officeart/2005/8/layout/orgChart1"/>
    <dgm:cxn modelId="{03C943B1-3E59-40B3-B7F9-83715DD90454}" type="presParOf" srcId="{651BE961-4BA4-4E17-ABEE-0B19CB3467F1}" destId="{521B84B1-4ED1-428F-A9A0-062BB6B083B1}" srcOrd="0" destOrd="0" presId="urn:microsoft.com/office/officeart/2005/8/layout/orgChart1"/>
    <dgm:cxn modelId="{AD231859-27A8-436B-9521-2A9B2313EC34}" type="presParOf" srcId="{521B84B1-4ED1-428F-A9A0-062BB6B083B1}" destId="{CFD9E1BA-8B14-46F5-B105-96C367B1F49F}" srcOrd="0" destOrd="0" presId="urn:microsoft.com/office/officeart/2005/8/layout/orgChart1"/>
    <dgm:cxn modelId="{95C9EEBB-6444-482D-B148-F9713D1E26C9}" type="presParOf" srcId="{521B84B1-4ED1-428F-A9A0-062BB6B083B1}" destId="{45D3AE3A-B13C-4A2C-B895-4E1B068F6585}" srcOrd="1" destOrd="0" presId="urn:microsoft.com/office/officeart/2005/8/layout/orgChart1"/>
    <dgm:cxn modelId="{C812288C-7947-4557-BBD2-080BCAF9E87E}" type="presParOf" srcId="{651BE961-4BA4-4E17-ABEE-0B19CB3467F1}" destId="{36A30AF1-4EAE-44FE-A4F5-F8E6CBEE5055}" srcOrd="1" destOrd="0" presId="urn:microsoft.com/office/officeart/2005/8/layout/orgChart1"/>
    <dgm:cxn modelId="{29907E7C-639F-4263-B7B6-6F92C3266AE6}" type="presParOf" srcId="{36A30AF1-4EAE-44FE-A4F5-F8E6CBEE5055}" destId="{16DE02BA-4492-4F29-B6A3-4DFA3594F1E4}" srcOrd="0" destOrd="0" presId="urn:microsoft.com/office/officeart/2005/8/layout/orgChart1"/>
    <dgm:cxn modelId="{F80AF6F6-79BF-4813-900D-688867EBF0D3}" type="presParOf" srcId="{36A30AF1-4EAE-44FE-A4F5-F8E6CBEE5055}" destId="{A1DF1B44-7B09-4AEB-9E2E-EC5EE1DB0AB7}" srcOrd="1" destOrd="0" presId="urn:microsoft.com/office/officeart/2005/8/layout/orgChart1"/>
    <dgm:cxn modelId="{178E4AF1-DF68-4825-B51B-DA8BDDF3D56B}" type="presParOf" srcId="{A1DF1B44-7B09-4AEB-9E2E-EC5EE1DB0AB7}" destId="{D5235E9A-3969-4849-8E6B-8234B1BD1779}" srcOrd="0" destOrd="0" presId="urn:microsoft.com/office/officeart/2005/8/layout/orgChart1"/>
    <dgm:cxn modelId="{B29BDDFE-C048-47FD-A955-632EE8C51B5E}" type="presParOf" srcId="{D5235E9A-3969-4849-8E6B-8234B1BD1779}" destId="{B498FB2D-CCAF-4BAE-837C-4EE7FBECC727}" srcOrd="0" destOrd="0" presId="urn:microsoft.com/office/officeart/2005/8/layout/orgChart1"/>
    <dgm:cxn modelId="{697F4D45-EA04-49E5-AF02-7D78D3247E88}" type="presParOf" srcId="{D5235E9A-3969-4849-8E6B-8234B1BD1779}" destId="{F91B7C44-0946-4C8E-8173-0258FC7C7A08}" srcOrd="1" destOrd="0" presId="urn:microsoft.com/office/officeart/2005/8/layout/orgChart1"/>
    <dgm:cxn modelId="{2B9FA18F-C7FC-4ED8-977B-D00D7A8E0F89}" type="presParOf" srcId="{A1DF1B44-7B09-4AEB-9E2E-EC5EE1DB0AB7}" destId="{F8F297B8-0B0C-4F4E-8EF4-595827F2A9F3}" srcOrd="1" destOrd="0" presId="urn:microsoft.com/office/officeart/2005/8/layout/orgChart1"/>
    <dgm:cxn modelId="{6D088415-6A9A-4E16-961B-BE5128E091F0}" type="presParOf" srcId="{A1DF1B44-7B09-4AEB-9E2E-EC5EE1DB0AB7}" destId="{E6DE3CC7-BD31-4033-AEA2-858B44CB65E3}" srcOrd="2" destOrd="0" presId="urn:microsoft.com/office/officeart/2005/8/layout/orgChart1"/>
    <dgm:cxn modelId="{65402D00-0056-45CB-B6C2-D0BCFDF2F72C}" type="presParOf" srcId="{36A30AF1-4EAE-44FE-A4F5-F8E6CBEE5055}" destId="{82DB6011-D7FB-46DA-8050-F45CE9EAFEA1}" srcOrd="2" destOrd="0" presId="urn:microsoft.com/office/officeart/2005/8/layout/orgChart1"/>
    <dgm:cxn modelId="{09B5EA27-1DC7-49FF-A423-D077ADAD1435}" type="presParOf" srcId="{36A30AF1-4EAE-44FE-A4F5-F8E6CBEE5055}" destId="{C4956ADE-F112-4022-A1CF-97D311FD8DF4}" srcOrd="3" destOrd="0" presId="urn:microsoft.com/office/officeart/2005/8/layout/orgChart1"/>
    <dgm:cxn modelId="{D1C25241-6A87-4C5F-BF4F-899D5C7CC587}" type="presParOf" srcId="{C4956ADE-F112-4022-A1CF-97D311FD8DF4}" destId="{34781CED-B7D0-4186-9BDE-5FBB5D658D49}" srcOrd="0" destOrd="0" presId="urn:microsoft.com/office/officeart/2005/8/layout/orgChart1"/>
    <dgm:cxn modelId="{30ED9726-1A22-4036-ADD0-AEF23BA0FFC6}" type="presParOf" srcId="{34781CED-B7D0-4186-9BDE-5FBB5D658D49}" destId="{EAB2BC26-91FF-4C26-BDA0-DF44F98CA1CD}" srcOrd="0" destOrd="0" presId="urn:microsoft.com/office/officeart/2005/8/layout/orgChart1"/>
    <dgm:cxn modelId="{70BF0F5A-5375-4656-9AB6-7EDCB0E34D85}" type="presParOf" srcId="{34781CED-B7D0-4186-9BDE-5FBB5D658D49}" destId="{0F0F62FB-AFB1-4CEC-BBAE-F60617EB1549}" srcOrd="1" destOrd="0" presId="urn:microsoft.com/office/officeart/2005/8/layout/orgChart1"/>
    <dgm:cxn modelId="{09E6E3FF-84FD-46EA-902F-58652F105ED1}" type="presParOf" srcId="{C4956ADE-F112-4022-A1CF-97D311FD8DF4}" destId="{3F81971F-F2E4-49C5-9100-63D867469E77}" srcOrd="1" destOrd="0" presId="urn:microsoft.com/office/officeart/2005/8/layout/orgChart1"/>
    <dgm:cxn modelId="{FAF63E95-8174-4A16-9A43-F4725405FD70}" type="presParOf" srcId="{C4956ADE-F112-4022-A1CF-97D311FD8DF4}" destId="{6576948F-77AC-47A1-AAF2-6EE45F839119}" srcOrd="2" destOrd="0" presId="urn:microsoft.com/office/officeart/2005/8/layout/orgChart1"/>
    <dgm:cxn modelId="{E5FFF961-A784-4F52-B809-1EAFE68E559E}" type="presParOf" srcId="{36A30AF1-4EAE-44FE-A4F5-F8E6CBEE5055}" destId="{DAA62301-F7EA-43A0-85B1-2FCB977B95FF}" srcOrd="4" destOrd="0" presId="urn:microsoft.com/office/officeart/2005/8/layout/orgChart1"/>
    <dgm:cxn modelId="{580352D5-C00B-44E5-9061-FAE5D4322F18}" type="presParOf" srcId="{36A30AF1-4EAE-44FE-A4F5-F8E6CBEE5055}" destId="{533AE0EA-84FF-43C7-B37F-3E1CD3984A83}" srcOrd="5" destOrd="0" presId="urn:microsoft.com/office/officeart/2005/8/layout/orgChart1"/>
    <dgm:cxn modelId="{F29F97D7-78EA-4F0C-9691-46630B966EE9}" type="presParOf" srcId="{533AE0EA-84FF-43C7-B37F-3E1CD3984A83}" destId="{2BD9EC7C-8A09-48E4-A24C-59C310CDD1F7}" srcOrd="0" destOrd="0" presId="urn:microsoft.com/office/officeart/2005/8/layout/orgChart1"/>
    <dgm:cxn modelId="{FADA322F-E943-44DE-A3A4-0F621F8335BE}" type="presParOf" srcId="{2BD9EC7C-8A09-48E4-A24C-59C310CDD1F7}" destId="{DD80D840-84FB-4E4A-B7D1-C9269AE2B9FC}" srcOrd="0" destOrd="0" presId="urn:microsoft.com/office/officeart/2005/8/layout/orgChart1"/>
    <dgm:cxn modelId="{AD1B264E-A437-472F-81D3-E10B5A9686B7}" type="presParOf" srcId="{2BD9EC7C-8A09-48E4-A24C-59C310CDD1F7}" destId="{125199C8-44BA-430B-906A-F5EA6C51444B}" srcOrd="1" destOrd="0" presId="urn:microsoft.com/office/officeart/2005/8/layout/orgChart1"/>
    <dgm:cxn modelId="{7A9B8CA5-3098-4EE0-AAFC-3CE7D50063CB}" type="presParOf" srcId="{533AE0EA-84FF-43C7-B37F-3E1CD3984A83}" destId="{7C917EAB-7638-45AA-91F0-8BAA7055C78C}" srcOrd="1" destOrd="0" presId="urn:microsoft.com/office/officeart/2005/8/layout/orgChart1"/>
    <dgm:cxn modelId="{B330298E-665C-4936-BB30-0ACCC20891FD}" type="presParOf" srcId="{7C917EAB-7638-45AA-91F0-8BAA7055C78C}" destId="{DBBFB8B0-6EA5-4ADC-B783-96FA8705ECA3}" srcOrd="0" destOrd="0" presId="urn:microsoft.com/office/officeart/2005/8/layout/orgChart1"/>
    <dgm:cxn modelId="{97A740A2-B99A-4C4C-BAA1-58082ADC530C}" type="presParOf" srcId="{7C917EAB-7638-45AA-91F0-8BAA7055C78C}" destId="{DC4E4D88-8378-46DE-B16C-35D74B759879}" srcOrd="1" destOrd="0" presId="urn:microsoft.com/office/officeart/2005/8/layout/orgChart1"/>
    <dgm:cxn modelId="{E468DD8B-2897-41F4-A7BA-92DC09FE7EEA}" type="presParOf" srcId="{DC4E4D88-8378-46DE-B16C-35D74B759879}" destId="{15B3E753-EBE7-45C8-8280-27D998612907}" srcOrd="0" destOrd="0" presId="urn:microsoft.com/office/officeart/2005/8/layout/orgChart1"/>
    <dgm:cxn modelId="{40A82210-E779-414A-9A12-0490A551E168}" type="presParOf" srcId="{15B3E753-EBE7-45C8-8280-27D998612907}" destId="{4D1B4AEF-A10C-454F-ABDA-DE75BEC4427A}" srcOrd="0" destOrd="0" presId="urn:microsoft.com/office/officeart/2005/8/layout/orgChart1"/>
    <dgm:cxn modelId="{EC180624-2A75-4AD6-87FB-4CDBA6F8C3E9}" type="presParOf" srcId="{15B3E753-EBE7-45C8-8280-27D998612907}" destId="{824B47E0-34F3-4B6F-BEA2-EE8F66AAA227}" srcOrd="1" destOrd="0" presId="urn:microsoft.com/office/officeart/2005/8/layout/orgChart1"/>
    <dgm:cxn modelId="{06BEDFF0-DEF2-406F-9F71-100FBA3099CE}" type="presParOf" srcId="{DC4E4D88-8378-46DE-B16C-35D74B759879}" destId="{D85D8840-85DB-46D4-86D7-B86A1FCA127F}" srcOrd="1" destOrd="0" presId="urn:microsoft.com/office/officeart/2005/8/layout/orgChart1"/>
    <dgm:cxn modelId="{2A7104CB-EE3D-499D-8DBC-D0A081F8DBA0}" type="presParOf" srcId="{DC4E4D88-8378-46DE-B16C-35D74B759879}" destId="{EA34CAE4-8202-40CC-B925-ED65951FE0DA}" srcOrd="2" destOrd="0" presId="urn:microsoft.com/office/officeart/2005/8/layout/orgChart1"/>
    <dgm:cxn modelId="{9AB3E037-8F35-4228-A915-99127962E793}" type="presParOf" srcId="{7C917EAB-7638-45AA-91F0-8BAA7055C78C}" destId="{614FF4B1-FFA9-4D07-B77D-D31952CFC6F5}" srcOrd="2" destOrd="0" presId="urn:microsoft.com/office/officeart/2005/8/layout/orgChart1"/>
    <dgm:cxn modelId="{92F8C80F-FDC9-428A-8B23-4C0C38BDF5F8}" type="presParOf" srcId="{7C917EAB-7638-45AA-91F0-8BAA7055C78C}" destId="{372BAFE0-91FD-454F-A308-59D299FA505E}" srcOrd="3" destOrd="0" presId="urn:microsoft.com/office/officeart/2005/8/layout/orgChart1"/>
    <dgm:cxn modelId="{1DBEF474-AE43-4896-8D91-C779D97A6C80}" type="presParOf" srcId="{372BAFE0-91FD-454F-A308-59D299FA505E}" destId="{814B316C-E172-4DE1-9460-D7432596BB70}" srcOrd="0" destOrd="0" presId="urn:microsoft.com/office/officeart/2005/8/layout/orgChart1"/>
    <dgm:cxn modelId="{D2F434D2-3C38-43B7-9D21-A4439D9DF2B7}" type="presParOf" srcId="{814B316C-E172-4DE1-9460-D7432596BB70}" destId="{32B92AC9-1DA1-44AB-A26E-29C5FBE87260}" srcOrd="0" destOrd="0" presId="urn:microsoft.com/office/officeart/2005/8/layout/orgChart1"/>
    <dgm:cxn modelId="{7D7CDAD6-3EC3-4BB7-AD0F-655C45C7AD09}" type="presParOf" srcId="{814B316C-E172-4DE1-9460-D7432596BB70}" destId="{5DB53F8B-D514-45EA-B1A8-83D56745ED71}" srcOrd="1" destOrd="0" presId="urn:microsoft.com/office/officeart/2005/8/layout/orgChart1"/>
    <dgm:cxn modelId="{FB699E3E-D910-4C1C-99C6-8725EEA1F3DA}" type="presParOf" srcId="{372BAFE0-91FD-454F-A308-59D299FA505E}" destId="{DC805501-3FBC-4A39-999E-F56590FBDEF9}" srcOrd="1" destOrd="0" presId="urn:microsoft.com/office/officeart/2005/8/layout/orgChart1"/>
    <dgm:cxn modelId="{0F19B93F-FF39-4D66-87D8-04EF0D7A3547}" type="presParOf" srcId="{372BAFE0-91FD-454F-A308-59D299FA505E}" destId="{0C5A074E-F136-4434-94FA-9480847B6598}" srcOrd="2" destOrd="0" presId="urn:microsoft.com/office/officeart/2005/8/layout/orgChart1"/>
    <dgm:cxn modelId="{3A500426-1704-4F80-95DC-DBA47A33598C}" type="presParOf" srcId="{7C917EAB-7638-45AA-91F0-8BAA7055C78C}" destId="{967C9006-775E-4673-B51F-F9FD199D4AC0}" srcOrd="4" destOrd="0" presId="urn:microsoft.com/office/officeart/2005/8/layout/orgChart1"/>
    <dgm:cxn modelId="{8309BC13-6A92-4DFE-B35A-C2CFACEB263B}" type="presParOf" srcId="{7C917EAB-7638-45AA-91F0-8BAA7055C78C}" destId="{167375C8-21A5-446B-9202-EEA6D7D8E519}" srcOrd="5" destOrd="0" presId="urn:microsoft.com/office/officeart/2005/8/layout/orgChart1"/>
    <dgm:cxn modelId="{3F3E4D0A-637C-4188-820C-396CC7387BA4}" type="presParOf" srcId="{167375C8-21A5-446B-9202-EEA6D7D8E519}" destId="{200B30F5-43D7-45F6-91E6-F2D6CA813F65}" srcOrd="0" destOrd="0" presId="urn:microsoft.com/office/officeart/2005/8/layout/orgChart1"/>
    <dgm:cxn modelId="{A31DBCF3-A5D1-4510-B0BC-A629E209A262}" type="presParOf" srcId="{200B30F5-43D7-45F6-91E6-F2D6CA813F65}" destId="{2806056A-97F0-4C2B-BE11-88122210C48F}" srcOrd="0" destOrd="0" presId="urn:microsoft.com/office/officeart/2005/8/layout/orgChart1"/>
    <dgm:cxn modelId="{CAFCBACA-E6FE-4E65-85A0-1C7D2610FEE9}" type="presParOf" srcId="{200B30F5-43D7-45F6-91E6-F2D6CA813F65}" destId="{6DBB8ACD-57A9-483A-AD8E-BE3C59225A74}" srcOrd="1" destOrd="0" presId="urn:microsoft.com/office/officeart/2005/8/layout/orgChart1"/>
    <dgm:cxn modelId="{79E3EC72-0133-41A1-ACA2-8F3CD8666383}" type="presParOf" srcId="{167375C8-21A5-446B-9202-EEA6D7D8E519}" destId="{AD4BFC27-E336-46C5-A0CA-22A124D14535}" srcOrd="1" destOrd="0" presId="urn:microsoft.com/office/officeart/2005/8/layout/orgChart1"/>
    <dgm:cxn modelId="{D56ACF77-0121-4CC2-9720-ED7EE17209C4}" type="presParOf" srcId="{167375C8-21A5-446B-9202-EEA6D7D8E519}" destId="{2A3DBEA3-C9E2-4206-8FE0-BE35278213FC}" srcOrd="2" destOrd="0" presId="urn:microsoft.com/office/officeart/2005/8/layout/orgChart1"/>
    <dgm:cxn modelId="{5F161B40-99E1-4481-9406-45235487F38F}" type="presParOf" srcId="{7C917EAB-7638-45AA-91F0-8BAA7055C78C}" destId="{89D20962-BD9C-423D-A837-F568A785EB5D}" srcOrd="6" destOrd="0" presId="urn:microsoft.com/office/officeart/2005/8/layout/orgChart1"/>
    <dgm:cxn modelId="{B2012DE1-458F-496C-9841-EE5DD4D818F4}" type="presParOf" srcId="{7C917EAB-7638-45AA-91F0-8BAA7055C78C}" destId="{AF4B891C-C415-47E8-BA35-FA95E8E5D1AD}" srcOrd="7" destOrd="0" presId="urn:microsoft.com/office/officeart/2005/8/layout/orgChart1"/>
    <dgm:cxn modelId="{888F96B3-046E-4B66-9D50-4772BEA13C5D}" type="presParOf" srcId="{AF4B891C-C415-47E8-BA35-FA95E8E5D1AD}" destId="{FBB37C59-5DA1-4B3F-9150-6C56B0C26BA0}" srcOrd="0" destOrd="0" presId="urn:microsoft.com/office/officeart/2005/8/layout/orgChart1"/>
    <dgm:cxn modelId="{D7FB2F1A-1645-404A-8921-5437226D46C5}" type="presParOf" srcId="{FBB37C59-5DA1-4B3F-9150-6C56B0C26BA0}" destId="{1E5F56BE-8807-4060-8032-E31181980E5A}" srcOrd="0" destOrd="0" presId="urn:microsoft.com/office/officeart/2005/8/layout/orgChart1"/>
    <dgm:cxn modelId="{BCF45D57-CB85-4597-9E84-8A79672A098E}" type="presParOf" srcId="{FBB37C59-5DA1-4B3F-9150-6C56B0C26BA0}" destId="{6DA260BC-591E-4532-B104-96FE7F77A56E}" srcOrd="1" destOrd="0" presId="urn:microsoft.com/office/officeart/2005/8/layout/orgChart1"/>
    <dgm:cxn modelId="{56EC19A2-C3E2-482B-9575-C25838026E9E}" type="presParOf" srcId="{AF4B891C-C415-47E8-BA35-FA95E8E5D1AD}" destId="{DAE9804E-03BE-4091-B729-38078F4BEC68}" srcOrd="1" destOrd="0" presId="urn:microsoft.com/office/officeart/2005/8/layout/orgChart1"/>
    <dgm:cxn modelId="{C117B7BC-2A66-4D29-B9E4-80A4A5041D93}" type="presParOf" srcId="{AF4B891C-C415-47E8-BA35-FA95E8E5D1AD}" destId="{AB0929E9-D635-4524-A6A1-F60C2A2A0009}" srcOrd="2" destOrd="0" presId="urn:microsoft.com/office/officeart/2005/8/layout/orgChart1"/>
    <dgm:cxn modelId="{43F6E976-287D-49CB-894B-9DE2642C9D21}" type="presParOf" srcId="{533AE0EA-84FF-43C7-B37F-3E1CD3984A83}" destId="{66381AB2-72AB-4DEB-8CDD-CFC5C255024F}" srcOrd="2" destOrd="0" presId="urn:microsoft.com/office/officeart/2005/8/layout/orgChart1"/>
    <dgm:cxn modelId="{78AB650C-9BCD-44E7-9A23-864D7805293E}" type="presParOf" srcId="{36A30AF1-4EAE-44FE-A4F5-F8E6CBEE5055}" destId="{EAA5E05E-701A-4929-ACC0-B1385EA615BE}" srcOrd="6" destOrd="0" presId="urn:microsoft.com/office/officeart/2005/8/layout/orgChart1"/>
    <dgm:cxn modelId="{3EF3919C-66D9-43B2-9610-DB67F734BAB8}" type="presParOf" srcId="{36A30AF1-4EAE-44FE-A4F5-F8E6CBEE5055}" destId="{6622D844-8260-4B4F-A7C9-C2DBC63E2354}" srcOrd="7" destOrd="0" presId="urn:microsoft.com/office/officeart/2005/8/layout/orgChart1"/>
    <dgm:cxn modelId="{F97282FE-60FC-446D-B3E1-5F186AE81261}" type="presParOf" srcId="{6622D844-8260-4B4F-A7C9-C2DBC63E2354}" destId="{52F60B17-B8D5-467C-BBAE-1E146D2CEA2A}" srcOrd="0" destOrd="0" presId="urn:microsoft.com/office/officeart/2005/8/layout/orgChart1"/>
    <dgm:cxn modelId="{4D03DC2B-174D-477B-AEF6-653D79713A70}" type="presParOf" srcId="{52F60B17-B8D5-467C-BBAE-1E146D2CEA2A}" destId="{5A44C7F0-5383-4369-99DC-1988C1865491}" srcOrd="0" destOrd="0" presId="urn:microsoft.com/office/officeart/2005/8/layout/orgChart1"/>
    <dgm:cxn modelId="{22210A88-0DA1-4A9D-B432-F37B4F371CA2}" type="presParOf" srcId="{52F60B17-B8D5-467C-BBAE-1E146D2CEA2A}" destId="{E041CF6B-7FE1-42C7-83DE-3A14682B5308}" srcOrd="1" destOrd="0" presId="urn:microsoft.com/office/officeart/2005/8/layout/orgChart1"/>
    <dgm:cxn modelId="{39C57037-AD79-45A8-A581-977FA9E8B632}" type="presParOf" srcId="{6622D844-8260-4B4F-A7C9-C2DBC63E2354}" destId="{A7D95129-7EEE-4A10-AD06-117176BFC3FF}" srcOrd="1" destOrd="0" presId="urn:microsoft.com/office/officeart/2005/8/layout/orgChart1"/>
    <dgm:cxn modelId="{F5EEFE39-DDF2-4D0F-AB2B-B0DC2F81AC3A}" type="presParOf" srcId="{A7D95129-7EEE-4A10-AD06-117176BFC3FF}" destId="{97D70C8D-83FB-4D04-8EE2-6E2F764382F2}" srcOrd="0" destOrd="0" presId="urn:microsoft.com/office/officeart/2005/8/layout/orgChart1"/>
    <dgm:cxn modelId="{48DEBF8A-BFF7-4C66-88A9-D6A262E12A1A}" type="presParOf" srcId="{A7D95129-7EEE-4A10-AD06-117176BFC3FF}" destId="{6085E606-EDB5-49D5-9861-996797E84D5F}" srcOrd="1" destOrd="0" presId="urn:microsoft.com/office/officeart/2005/8/layout/orgChart1"/>
    <dgm:cxn modelId="{4D3C11C4-C70F-47B5-8785-ED79D103D08E}" type="presParOf" srcId="{6085E606-EDB5-49D5-9861-996797E84D5F}" destId="{589F98EA-0D82-4D35-B4F4-903C4E34B0FC}" srcOrd="0" destOrd="0" presId="urn:microsoft.com/office/officeart/2005/8/layout/orgChart1"/>
    <dgm:cxn modelId="{DCFFDA11-0BD1-42FA-8437-9F4081BBEF83}" type="presParOf" srcId="{589F98EA-0D82-4D35-B4F4-903C4E34B0FC}" destId="{425680EC-E28F-4F1B-B575-8758E260FE10}" srcOrd="0" destOrd="0" presId="urn:microsoft.com/office/officeart/2005/8/layout/orgChart1"/>
    <dgm:cxn modelId="{E329CFCD-6863-4096-B4BB-D2E767F81F5D}" type="presParOf" srcId="{589F98EA-0D82-4D35-B4F4-903C4E34B0FC}" destId="{20F718FA-29FB-41DE-AF0D-06A15EF9AB1B}" srcOrd="1" destOrd="0" presId="urn:microsoft.com/office/officeart/2005/8/layout/orgChart1"/>
    <dgm:cxn modelId="{BD5585A9-36EF-460E-B775-42DC77E85C89}" type="presParOf" srcId="{6085E606-EDB5-49D5-9861-996797E84D5F}" destId="{3B4B229F-89D9-4349-99E9-DA47212DDBD1}" srcOrd="1" destOrd="0" presId="urn:microsoft.com/office/officeart/2005/8/layout/orgChart1"/>
    <dgm:cxn modelId="{EA7DED7B-F40E-4298-B8C8-4F203FE3B5C4}" type="presParOf" srcId="{6085E606-EDB5-49D5-9861-996797E84D5F}" destId="{B6C1AB2E-2827-41C9-BF10-99E9E59F3D02}" srcOrd="2" destOrd="0" presId="urn:microsoft.com/office/officeart/2005/8/layout/orgChart1"/>
    <dgm:cxn modelId="{D87EF2C3-CA54-4EFA-857C-AD20EC4423A8}" type="presParOf" srcId="{A7D95129-7EEE-4A10-AD06-117176BFC3FF}" destId="{E52130EE-4C31-4292-A696-C73587F5AB5A}" srcOrd="2" destOrd="0" presId="urn:microsoft.com/office/officeart/2005/8/layout/orgChart1"/>
    <dgm:cxn modelId="{93B4CA94-2FC7-4B22-875E-0492084C66D0}" type="presParOf" srcId="{A7D95129-7EEE-4A10-AD06-117176BFC3FF}" destId="{737A4F7F-2499-4A9D-A56F-73B5F91F84F8}" srcOrd="3" destOrd="0" presId="urn:microsoft.com/office/officeart/2005/8/layout/orgChart1"/>
    <dgm:cxn modelId="{19DA7427-B474-4F84-8E2E-712449624AC1}" type="presParOf" srcId="{737A4F7F-2499-4A9D-A56F-73B5F91F84F8}" destId="{C8BF5B3D-C8A7-41CF-AD2A-BF862C3713E5}" srcOrd="0" destOrd="0" presId="urn:microsoft.com/office/officeart/2005/8/layout/orgChart1"/>
    <dgm:cxn modelId="{4FE354BD-D73B-492A-9596-7C6E99F41061}" type="presParOf" srcId="{C8BF5B3D-C8A7-41CF-AD2A-BF862C3713E5}" destId="{6EBDBA5F-48E5-4504-A41A-9FF034692218}" srcOrd="0" destOrd="0" presId="urn:microsoft.com/office/officeart/2005/8/layout/orgChart1"/>
    <dgm:cxn modelId="{1AD6EE0A-3C9C-4726-A304-25F406BF5D53}" type="presParOf" srcId="{C8BF5B3D-C8A7-41CF-AD2A-BF862C3713E5}" destId="{E4DBA9CB-4745-41C5-A3C4-B5264365E0D7}" srcOrd="1" destOrd="0" presId="urn:microsoft.com/office/officeart/2005/8/layout/orgChart1"/>
    <dgm:cxn modelId="{20F182FB-CC7C-4717-ADB1-F2C3AFCDA367}" type="presParOf" srcId="{737A4F7F-2499-4A9D-A56F-73B5F91F84F8}" destId="{5A0B68D2-E30F-4084-A6FC-DA24B76863AF}" srcOrd="1" destOrd="0" presId="urn:microsoft.com/office/officeart/2005/8/layout/orgChart1"/>
    <dgm:cxn modelId="{1A80D861-BDFF-4CD6-9BE4-59F09CCA7AF6}" type="presParOf" srcId="{737A4F7F-2499-4A9D-A56F-73B5F91F84F8}" destId="{3FF46249-2884-4841-9D03-19BEB0E6E636}" srcOrd="2" destOrd="0" presId="urn:microsoft.com/office/officeart/2005/8/layout/orgChart1"/>
    <dgm:cxn modelId="{B8B724BD-0EBC-4163-BFEE-9A8469A7D04D}" type="presParOf" srcId="{A7D95129-7EEE-4A10-AD06-117176BFC3FF}" destId="{C2B828DD-8B1F-4ACD-9DAA-E89D66EB24E4}" srcOrd="4" destOrd="0" presId="urn:microsoft.com/office/officeart/2005/8/layout/orgChart1"/>
    <dgm:cxn modelId="{EFF3A837-56A7-49EC-90A8-99565DCAF74A}" type="presParOf" srcId="{A7D95129-7EEE-4A10-AD06-117176BFC3FF}" destId="{EEB055DF-CF90-4720-96A5-FE67F2656025}" srcOrd="5" destOrd="0" presId="urn:microsoft.com/office/officeart/2005/8/layout/orgChart1"/>
    <dgm:cxn modelId="{F53DFA7E-524B-43CA-BBD9-1E2349EB7A68}" type="presParOf" srcId="{EEB055DF-CF90-4720-96A5-FE67F2656025}" destId="{68E8165C-0E64-4331-927D-4FB4BC9FD682}" srcOrd="0" destOrd="0" presId="urn:microsoft.com/office/officeart/2005/8/layout/orgChart1"/>
    <dgm:cxn modelId="{34127713-C345-4BF3-942F-8B3F7B0C0FE7}" type="presParOf" srcId="{68E8165C-0E64-4331-927D-4FB4BC9FD682}" destId="{160D7765-D14F-4E91-925E-D0B3CB9858FA}" srcOrd="0" destOrd="0" presId="urn:microsoft.com/office/officeart/2005/8/layout/orgChart1"/>
    <dgm:cxn modelId="{9F8C3F3B-7CCA-4686-AB40-7751C8E7B1ED}" type="presParOf" srcId="{68E8165C-0E64-4331-927D-4FB4BC9FD682}" destId="{845C963E-6C40-4309-81DC-920DD268473E}" srcOrd="1" destOrd="0" presId="urn:microsoft.com/office/officeart/2005/8/layout/orgChart1"/>
    <dgm:cxn modelId="{A7E1C79C-A7EB-44A7-905F-A3FD835E4D63}" type="presParOf" srcId="{EEB055DF-CF90-4720-96A5-FE67F2656025}" destId="{7B271575-CA6B-46E8-9008-4197EAA53571}" srcOrd="1" destOrd="0" presId="urn:microsoft.com/office/officeart/2005/8/layout/orgChart1"/>
    <dgm:cxn modelId="{EC5DA437-CFE3-4FAD-8874-938F29BD5B1C}" type="presParOf" srcId="{EEB055DF-CF90-4720-96A5-FE67F2656025}" destId="{08F6EFD8-617B-416A-9AF8-1A6D501C9215}" srcOrd="2" destOrd="0" presId="urn:microsoft.com/office/officeart/2005/8/layout/orgChart1"/>
    <dgm:cxn modelId="{DE9E0998-462B-4F61-87D7-A57AA25D5A05}" type="presParOf" srcId="{A7D95129-7EEE-4A10-AD06-117176BFC3FF}" destId="{F2715545-4038-4DF0-8323-714DB76DCA67}" srcOrd="6" destOrd="0" presId="urn:microsoft.com/office/officeart/2005/8/layout/orgChart1"/>
    <dgm:cxn modelId="{FDFD8562-F5CA-43B1-AB23-E16023A8463B}" type="presParOf" srcId="{A7D95129-7EEE-4A10-AD06-117176BFC3FF}" destId="{BAC12E45-E3CA-4382-81E4-666AE95349B3}" srcOrd="7" destOrd="0" presId="urn:microsoft.com/office/officeart/2005/8/layout/orgChart1"/>
    <dgm:cxn modelId="{CD6B9683-A0B1-4BC6-8E2C-27BC813341A9}" type="presParOf" srcId="{BAC12E45-E3CA-4382-81E4-666AE95349B3}" destId="{3B648231-A7CF-4A35-BD68-E07DD65448D2}" srcOrd="0" destOrd="0" presId="urn:microsoft.com/office/officeart/2005/8/layout/orgChart1"/>
    <dgm:cxn modelId="{67FEE685-18BC-477D-BD39-11AE89DC0DA2}" type="presParOf" srcId="{3B648231-A7CF-4A35-BD68-E07DD65448D2}" destId="{FA776052-6016-48DD-877D-A80194B7E81C}" srcOrd="0" destOrd="0" presId="urn:microsoft.com/office/officeart/2005/8/layout/orgChart1"/>
    <dgm:cxn modelId="{DB4DB707-32BC-4158-9972-D7261959D855}" type="presParOf" srcId="{3B648231-A7CF-4A35-BD68-E07DD65448D2}" destId="{C76A5B1C-3500-48C2-A1E8-6EED815BE452}" srcOrd="1" destOrd="0" presId="urn:microsoft.com/office/officeart/2005/8/layout/orgChart1"/>
    <dgm:cxn modelId="{09FE6AA1-43DA-4AA0-947F-00E7E24B42AD}" type="presParOf" srcId="{BAC12E45-E3CA-4382-81E4-666AE95349B3}" destId="{F036FC96-6C0A-41B5-9425-995729D9031E}" srcOrd="1" destOrd="0" presId="urn:microsoft.com/office/officeart/2005/8/layout/orgChart1"/>
    <dgm:cxn modelId="{53FAD285-03E3-4853-8377-D2CA9D5D7884}" type="presParOf" srcId="{BAC12E45-E3CA-4382-81E4-666AE95349B3}" destId="{8BC86B3C-0C9E-4F9E-AB2E-56B92A71D030}" srcOrd="2" destOrd="0" presId="urn:microsoft.com/office/officeart/2005/8/layout/orgChart1"/>
    <dgm:cxn modelId="{45B55466-AB28-41C4-80F4-16F8A8E53D6B}" type="presParOf" srcId="{6622D844-8260-4B4F-A7C9-C2DBC63E2354}" destId="{091579F1-5D19-4660-87CA-807292E26695}" srcOrd="2" destOrd="0" presId="urn:microsoft.com/office/officeart/2005/8/layout/orgChart1"/>
    <dgm:cxn modelId="{F4225ADB-B62D-4AD8-A558-D2293741D490}" type="presParOf" srcId="{36A30AF1-4EAE-44FE-A4F5-F8E6CBEE5055}" destId="{A3AA2B34-B8D9-4231-A05E-70211E9DB70E}" srcOrd="8" destOrd="0" presId="urn:microsoft.com/office/officeart/2005/8/layout/orgChart1"/>
    <dgm:cxn modelId="{F0458386-42E7-4E5E-AC60-C900FF9B7C41}" type="presParOf" srcId="{36A30AF1-4EAE-44FE-A4F5-F8E6CBEE5055}" destId="{AF118D17-4A23-4B39-B223-9C6537323C2A}" srcOrd="9" destOrd="0" presId="urn:microsoft.com/office/officeart/2005/8/layout/orgChart1"/>
    <dgm:cxn modelId="{87431543-D7D1-4E09-A03F-16250643BA67}" type="presParOf" srcId="{AF118D17-4A23-4B39-B223-9C6537323C2A}" destId="{36635313-5B8B-4DDF-86EE-FF6C02740EE5}" srcOrd="0" destOrd="0" presId="urn:microsoft.com/office/officeart/2005/8/layout/orgChart1"/>
    <dgm:cxn modelId="{E0045EAE-1314-4A51-9621-58EAC3C85334}" type="presParOf" srcId="{36635313-5B8B-4DDF-86EE-FF6C02740EE5}" destId="{8F48D5A6-03A6-4E9D-BB56-229BAFD872EA}" srcOrd="0" destOrd="0" presId="urn:microsoft.com/office/officeart/2005/8/layout/orgChart1"/>
    <dgm:cxn modelId="{6F027F5B-8B49-47F5-8C2E-B597C83D7559}" type="presParOf" srcId="{36635313-5B8B-4DDF-86EE-FF6C02740EE5}" destId="{7FBFC5F2-91C4-4B79-8295-80CE26226601}" srcOrd="1" destOrd="0" presId="urn:microsoft.com/office/officeart/2005/8/layout/orgChart1"/>
    <dgm:cxn modelId="{0D1BC390-EAB0-4A4E-9C2E-63F11D4174E1}" type="presParOf" srcId="{AF118D17-4A23-4B39-B223-9C6537323C2A}" destId="{ABCB7B9E-5E9F-45D5-827E-262164EA8734}" srcOrd="1" destOrd="0" presId="urn:microsoft.com/office/officeart/2005/8/layout/orgChart1"/>
    <dgm:cxn modelId="{109C3C8D-A358-486D-A1E4-A62505C0DE13}" type="presParOf" srcId="{AF118D17-4A23-4B39-B223-9C6537323C2A}" destId="{B6241E04-6825-41A0-AC75-765EB3307D6C}" srcOrd="2" destOrd="0" presId="urn:microsoft.com/office/officeart/2005/8/layout/orgChart1"/>
    <dgm:cxn modelId="{A0C89CD0-5E8D-4FD1-951C-218F45A43742}" type="presParOf" srcId="{36A30AF1-4EAE-44FE-A4F5-F8E6CBEE5055}" destId="{5B13641E-A814-4B47-A623-3FB6D30E989A}" srcOrd="10" destOrd="0" presId="urn:microsoft.com/office/officeart/2005/8/layout/orgChart1"/>
    <dgm:cxn modelId="{BC22F7CE-E517-46D1-8287-FE508930B1BD}" type="presParOf" srcId="{36A30AF1-4EAE-44FE-A4F5-F8E6CBEE5055}" destId="{95357A8C-A0D9-4C19-820F-09FCD80841BF}" srcOrd="11" destOrd="0" presId="urn:microsoft.com/office/officeart/2005/8/layout/orgChart1"/>
    <dgm:cxn modelId="{7C530DE5-F053-4EEE-B3EF-275254F9DF83}" type="presParOf" srcId="{95357A8C-A0D9-4C19-820F-09FCD80841BF}" destId="{1B0F973C-96AA-42C4-951B-83B0F09C5D7E}" srcOrd="0" destOrd="0" presId="urn:microsoft.com/office/officeart/2005/8/layout/orgChart1"/>
    <dgm:cxn modelId="{9ECAB5D5-ED9F-41DA-8C62-FAD5011746B9}" type="presParOf" srcId="{1B0F973C-96AA-42C4-951B-83B0F09C5D7E}" destId="{68C37874-C372-45C3-8CD8-DFCE8153E28B}" srcOrd="0" destOrd="0" presId="urn:microsoft.com/office/officeart/2005/8/layout/orgChart1"/>
    <dgm:cxn modelId="{96AF3FBF-5318-4A6A-A598-C562845F4566}" type="presParOf" srcId="{1B0F973C-96AA-42C4-951B-83B0F09C5D7E}" destId="{8D60DB21-17B2-456B-BABD-30DCEAE516A0}" srcOrd="1" destOrd="0" presId="urn:microsoft.com/office/officeart/2005/8/layout/orgChart1"/>
    <dgm:cxn modelId="{F4F7F077-8DDC-4DE6-9614-B027770E8D87}" type="presParOf" srcId="{95357A8C-A0D9-4C19-820F-09FCD80841BF}" destId="{88601A6B-9CEF-4CEF-BAE0-167E2A9F8AE3}" srcOrd="1" destOrd="0" presId="urn:microsoft.com/office/officeart/2005/8/layout/orgChart1"/>
    <dgm:cxn modelId="{CA24FFFA-113A-4AD6-B83B-9CCD0EFE2279}" type="presParOf" srcId="{95357A8C-A0D9-4C19-820F-09FCD80841BF}" destId="{750CB7D4-9D80-4D84-9686-BBCBA0D615C7}" srcOrd="2" destOrd="0" presId="urn:microsoft.com/office/officeart/2005/8/layout/orgChart1"/>
    <dgm:cxn modelId="{AC1CE18D-4BC5-4064-870F-43D657BFA844}" type="presParOf" srcId="{36A30AF1-4EAE-44FE-A4F5-F8E6CBEE5055}" destId="{9FC8A674-0DCB-4FFE-A171-61417C520F82}" srcOrd="12" destOrd="0" presId="urn:microsoft.com/office/officeart/2005/8/layout/orgChart1"/>
    <dgm:cxn modelId="{4391EB03-BCE0-4847-B597-EC5DDE746A91}" type="presParOf" srcId="{36A30AF1-4EAE-44FE-A4F5-F8E6CBEE5055}" destId="{B309C02B-76FF-4027-AEB7-027A70B430C8}" srcOrd="13" destOrd="0" presId="urn:microsoft.com/office/officeart/2005/8/layout/orgChart1"/>
    <dgm:cxn modelId="{2962B0B5-9FA7-4E4C-A232-E3D3EF055980}" type="presParOf" srcId="{B309C02B-76FF-4027-AEB7-027A70B430C8}" destId="{2527D5AB-145F-4300-87F1-403D2280DE58}" srcOrd="0" destOrd="0" presId="urn:microsoft.com/office/officeart/2005/8/layout/orgChart1"/>
    <dgm:cxn modelId="{F30985DB-CC87-4055-8497-D75F54271EC0}" type="presParOf" srcId="{2527D5AB-145F-4300-87F1-403D2280DE58}" destId="{887820D3-034B-4E04-9D1C-1283902881A4}" srcOrd="0" destOrd="0" presId="urn:microsoft.com/office/officeart/2005/8/layout/orgChart1"/>
    <dgm:cxn modelId="{2D5DCDAD-BB3D-4262-BFE0-155E094758B4}" type="presParOf" srcId="{2527D5AB-145F-4300-87F1-403D2280DE58}" destId="{D505A6C9-8000-41EC-A247-A8B624C3D820}" srcOrd="1" destOrd="0" presId="urn:microsoft.com/office/officeart/2005/8/layout/orgChart1"/>
    <dgm:cxn modelId="{25511364-4DF9-49DB-8DCD-EFB8B54B13E6}" type="presParOf" srcId="{B309C02B-76FF-4027-AEB7-027A70B430C8}" destId="{0F13FD42-FE8E-4F47-BA81-9DB8B80265DB}" srcOrd="1" destOrd="0" presId="urn:microsoft.com/office/officeart/2005/8/layout/orgChart1"/>
    <dgm:cxn modelId="{25645EE8-3934-4665-9521-E238E447BEC8}" type="presParOf" srcId="{B309C02B-76FF-4027-AEB7-027A70B430C8}" destId="{0E1E9F3A-B5FE-4F9F-B23B-CB809CD6CE2D}" srcOrd="2" destOrd="0" presId="urn:microsoft.com/office/officeart/2005/8/layout/orgChart1"/>
    <dgm:cxn modelId="{C4B89C5A-8200-4FC7-ABB5-4A4A0ED47442}" type="presParOf" srcId="{651BE961-4BA4-4E17-ABEE-0B19CB3467F1}" destId="{845C543C-96FA-42A6-9E63-AF6232E95F9C}" srcOrd="2" destOrd="0" presId="urn:microsoft.com/office/officeart/2005/8/layout/orgChart1"/>
    <dgm:cxn modelId="{86FE55AC-403A-42E5-ADAD-CEF66619145F}" type="presParOf" srcId="{734F81B6-2847-4F6A-8BA7-BBE3541C36E9}" destId="{7DBC5506-1661-401A-A1F0-6D23068F69B5}" srcOrd="2" destOrd="0" presId="urn:microsoft.com/office/officeart/2005/8/layout/orgChart1"/>
    <dgm:cxn modelId="{5EAF5365-7A0A-4FDF-8683-38F29627E459}" type="presParOf" srcId="{734F81B6-2847-4F6A-8BA7-BBE3541C36E9}" destId="{64C5BB3A-30AA-4D9B-BD1F-7459EFD1E258}" srcOrd="3" destOrd="0" presId="urn:microsoft.com/office/officeart/2005/8/layout/orgChart1"/>
    <dgm:cxn modelId="{C9A23D57-8D3D-43DB-9884-D37F03D25044}" type="presParOf" srcId="{64C5BB3A-30AA-4D9B-BD1F-7459EFD1E258}" destId="{EA53A77C-7250-4E0C-BC14-E7DDE418AE73}" srcOrd="0" destOrd="0" presId="urn:microsoft.com/office/officeart/2005/8/layout/orgChart1"/>
    <dgm:cxn modelId="{DC361A1E-501B-4FDA-AF1B-C9B9F106C944}" type="presParOf" srcId="{EA53A77C-7250-4E0C-BC14-E7DDE418AE73}" destId="{A681044C-E175-4200-B4F3-9224F95E5360}" srcOrd="0" destOrd="0" presId="urn:microsoft.com/office/officeart/2005/8/layout/orgChart1"/>
    <dgm:cxn modelId="{BDA89DB0-3EF4-4015-BBDE-255FD6D712C3}" type="presParOf" srcId="{EA53A77C-7250-4E0C-BC14-E7DDE418AE73}" destId="{63845532-2289-47D5-833F-54C9BC0921D6}" srcOrd="1" destOrd="0" presId="urn:microsoft.com/office/officeart/2005/8/layout/orgChart1"/>
    <dgm:cxn modelId="{A199672B-B525-420C-BE9A-116844A7B5B1}" type="presParOf" srcId="{64C5BB3A-30AA-4D9B-BD1F-7459EFD1E258}" destId="{47A493F0-9E15-40A7-A924-6571A95C6111}" srcOrd="1" destOrd="0" presId="urn:microsoft.com/office/officeart/2005/8/layout/orgChart1"/>
    <dgm:cxn modelId="{195F24E1-07F7-4546-AD77-ABAAE998848A}" type="presParOf" srcId="{47A493F0-9E15-40A7-A924-6571A95C6111}" destId="{449F2A29-ABD5-4A10-AE9E-3BF6FF692FC5}" srcOrd="0" destOrd="0" presId="urn:microsoft.com/office/officeart/2005/8/layout/orgChart1"/>
    <dgm:cxn modelId="{AE14A9BE-4600-445F-A332-804E07FF5A6A}" type="presParOf" srcId="{47A493F0-9E15-40A7-A924-6571A95C6111}" destId="{8DD315B2-E7C8-480D-B03B-60D8A135A091}" srcOrd="1" destOrd="0" presId="urn:microsoft.com/office/officeart/2005/8/layout/orgChart1"/>
    <dgm:cxn modelId="{D2EA04AC-765B-4C0C-80DF-1A765B6585DB}" type="presParOf" srcId="{8DD315B2-E7C8-480D-B03B-60D8A135A091}" destId="{8DF701CE-5A95-45E6-A407-5562A15C8B87}" srcOrd="0" destOrd="0" presId="urn:microsoft.com/office/officeart/2005/8/layout/orgChart1"/>
    <dgm:cxn modelId="{19A23A6B-0981-403F-B61B-E95CD0E9B0CF}" type="presParOf" srcId="{8DF701CE-5A95-45E6-A407-5562A15C8B87}" destId="{E503AA45-42B3-45DC-B6A5-F16FFA560A9F}" srcOrd="0" destOrd="0" presId="urn:microsoft.com/office/officeart/2005/8/layout/orgChart1"/>
    <dgm:cxn modelId="{76739DA1-FE8E-4DCC-BEE3-0373F326893C}" type="presParOf" srcId="{8DF701CE-5A95-45E6-A407-5562A15C8B87}" destId="{CE2854A4-BB67-451C-9AF5-4380991C635D}" srcOrd="1" destOrd="0" presId="urn:microsoft.com/office/officeart/2005/8/layout/orgChart1"/>
    <dgm:cxn modelId="{80C2319C-4B8F-428D-9296-AC1197473564}" type="presParOf" srcId="{8DD315B2-E7C8-480D-B03B-60D8A135A091}" destId="{B90BFD48-0193-4D52-937E-7FF8E4A67A2B}" srcOrd="1" destOrd="0" presId="urn:microsoft.com/office/officeart/2005/8/layout/orgChart1"/>
    <dgm:cxn modelId="{F26124BC-A118-40C8-9C60-000D67D8CE13}" type="presParOf" srcId="{8DD315B2-E7C8-480D-B03B-60D8A135A091}" destId="{5FEC05E8-FA22-4170-BCEA-57821F48A01F}" srcOrd="2" destOrd="0" presId="urn:microsoft.com/office/officeart/2005/8/layout/orgChart1"/>
    <dgm:cxn modelId="{CD973E9F-3A6A-4C92-9D72-3162CEC21525}" type="presParOf" srcId="{47A493F0-9E15-40A7-A924-6571A95C6111}" destId="{F6320BEE-9259-4505-938F-28F44071F81F}" srcOrd="2" destOrd="0" presId="urn:microsoft.com/office/officeart/2005/8/layout/orgChart1"/>
    <dgm:cxn modelId="{40D1EEBE-377C-423D-AFAB-4A074A823DC4}" type="presParOf" srcId="{47A493F0-9E15-40A7-A924-6571A95C6111}" destId="{7EB16DFD-26EA-4D1D-8D7F-ED6F9D115FB3}" srcOrd="3" destOrd="0" presId="urn:microsoft.com/office/officeart/2005/8/layout/orgChart1"/>
    <dgm:cxn modelId="{A650EB00-AA2A-466A-986B-24606BCA110E}" type="presParOf" srcId="{7EB16DFD-26EA-4D1D-8D7F-ED6F9D115FB3}" destId="{7D53A5CE-AE17-40AC-AFCB-AB8CD0ACE721}" srcOrd="0" destOrd="0" presId="urn:microsoft.com/office/officeart/2005/8/layout/orgChart1"/>
    <dgm:cxn modelId="{C4A370B1-E24F-445B-92C5-800E2756C7BA}" type="presParOf" srcId="{7D53A5CE-AE17-40AC-AFCB-AB8CD0ACE721}" destId="{FC9CC6AF-BBB5-4C45-9D4D-02C98C329FC2}" srcOrd="0" destOrd="0" presId="urn:microsoft.com/office/officeart/2005/8/layout/orgChart1"/>
    <dgm:cxn modelId="{9B820DBA-22B6-4136-A939-C0739BE7A3BC}" type="presParOf" srcId="{7D53A5CE-AE17-40AC-AFCB-AB8CD0ACE721}" destId="{92923563-370D-42D4-A879-32931A437951}" srcOrd="1" destOrd="0" presId="urn:microsoft.com/office/officeart/2005/8/layout/orgChart1"/>
    <dgm:cxn modelId="{9686C115-0F1D-4ACA-99B3-8FE8C65DDF40}" type="presParOf" srcId="{7EB16DFD-26EA-4D1D-8D7F-ED6F9D115FB3}" destId="{87B285E8-1687-4681-A4A4-A42C1928B5E4}" srcOrd="1" destOrd="0" presId="urn:microsoft.com/office/officeart/2005/8/layout/orgChart1"/>
    <dgm:cxn modelId="{00E0F1C3-875A-47FD-950A-FCBAA3F602F4}" type="presParOf" srcId="{7EB16DFD-26EA-4D1D-8D7F-ED6F9D115FB3}" destId="{168133BA-97EC-4535-A981-0C9477B62529}" srcOrd="2" destOrd="0" presId="urn:microsoft.com/office/officeart/2005/8/layout/orgChart1"/>
    <dgm:cxn modelId="{BD894DDD-E2A8-4E28-8D06-B3EC8AA5648B}" type="presParOf" srcId="{47A493F0-9E15-40A7-A924-6571A95C6111}" destId="{7287841C-8318-41B1-B90E-72F8520796B1}" srcOrd="4" destOrd="0" presId="urn:microsoft.com/office/officeart/2005/8/layout/orgChart1"/>
    <dgm:cxn modelId="{64C4B68C-7A1E-4A61-B433-AEFEEDC55E0A}" type="presParOf" srcId="{47A493F0-9E15-40A7-A924-6571A95C6111}" destId="{CFACE1A3-17D9-4A5B-ADEB-98CC3E44AF45}" srcOrd="5" destOrd="0" presId="urn:microsoft.com/office/officeart/2005/8/layout/orgChart1"/>
    <dgm:cxn modelId="{56981AD1-29AB-4B88-83D6-B655FD9E8E8E}" type="presParOf" srcId="{CFACE1A3-17D9-4A5B-ADEB-98CC3E44AF45}" destId="{B5810EFB-37E9-49EF-8E60-C61F06359D4C}" srcOrd="0" destOrd="0" presId="urn:microsoft.com/office/officeart/2005/8/layout/orgChart1"/>
    <dgm:cxn modelId="{73406BBE-590C-4A4D-93AD-AC8F3386376E}" type="presParOf" srcId="{B5810EFB-37E9-49EF-8E60-C61F06359D4C}" destId="{036D3960-EF9A-4767-B8E0-F4CEF82AE27D}" srcOrd="0" destOrd="0" presId="urn:microsoft.com/office/officeart/2005/8/layout/orgChart1"/>
    <dgm:cxn modelId="{84776C0F-D3A3-4E80-A07E-27749489E0FB}" type="presParOf" srcId="{B5810EFB-37E9-49EF-8E60-C61F06359D4C}" destId="{2AE949EB-3D76-4BD7-B48A-E27D3AF516E7}" srcOrd="1" destOrd="0" presId="urn:microsoft.com/office/officeart/2005/8/layout/orgChart1"/>
    <dgm:cxn modelId="{9D34891A-852D-4052-9239-4D740905FC04}" type="presParOf" srcId="{CFACE1A3-17D9-4A5B-ADEB-98CC3E44AF45}" destId="{99BB85CE-F720-4866-B2E2-5B0560D1AD17}" srcOrd="1" destOrd="0" presId="urn:microsoft.com/office/officeart/2005/8/layout/orgChart1"/>
    <dgm:cxn modelId="{ACED1119-A632-4DBB-85B7-85780B54223E}" type="presParOf" srcId="{CFACE1A3-17D9-4A5B-ADEB-98CC3E44AF45}" destId="{21C7142E-FFD6-473A-96DA-0F11BC948B3D}" srcOrd="2" destOrd="0" presId="urn:microsoft.com/office/officeart/2005/8/layout/orgChart1"/>
    <dgm:cxn modelId="{3DAE38D6-0FC3-4B70-BFF6-83A360605812}" type="presParOf" srcId="{47A493F0-9E15-40A7-A924-6571A95C6111}" destId="{FD5D7AA2-DB51-44C4-858D-74E3B67C29F9}" srcOrd="6" destOrd="0" presId="urn:microsoft.com/office/officeart/2005/8/layout/orgChart1"/>
    <dgm:cxn modelId="{A6624A8B-6A60-4A0B-A8A1-25B3612A50D2}" type="presParOf" srcId="{47A493F0-9E15-40A7-A924-6571A95C6111}" destId="{92EA4AB3-901F-401C-A85A-81786D4AC979}" srcOrd="7" destOrd="0" presId="urn:microsoft.com/office/officeart/2005/8/layout/orgChart1"/>
    <dgm:cxn modelId="{36E66ABB-AA4B-4E6D-A562-EA403BACDAFA}" type="presParOf" srcId="{92EA4AB3-901F-401C-A85A-81786D4AC979}" destId="{F9120842-D7D2-4501-B4A9-50E5A94F7C5F}" srcOrd="0" destOrd="0" presId="urn:microsoft.com/office/officeart/2005/8/layout/orgChart1"/>
    <dgm:cxn modelId="{DADB8FB4-0780-44C4-BCD4-24F78B2246D3}" type="presParOf" srcId="{F9120842-D7D2-4501-B4A9-50E5A94F7C5F}" destId="{E09550CE-C74C-4DDD-931D-A2CE5DFFDBC7}" srcOrd="0" destOrd="0" presId="urn:microsoft.com/office/officeart/2005/8/layout/orgChart1"/>
    <dgm:cxn modelId="{A99200ED-0066-482B-9282-80E5A8FFBBED}" type="presParOf" srcId="{F9120842-D7D2-4501-B4A9-50E5A94F7C5F}" destId="{11A6B399-5DB8-45F8-BB0F-7A1BDF29C296}" srcOrd="1" destOrd="0" presId="urn:microsoft.com/office/officeart/2005/8/layout/orgChart1"/>
    <dgm:cxn modelId="{31461E5C-933B-48C4-84A0-4B1926EB8B02}" type="presParOf" srcId="{92EA4AB3-901F-401C-A85A-81786D4AC979}" destId="{921A90C2-9D1D-4E00-B390-D61FEBA493BC}" srcOrd="1" destOrd="0" presId="urn:microsoft.com/office/officeart/2005/8/layout/orgChart1"/>
    <dgm:cxn modelId="{7458A1A9-1AC7-4FF3-9E6D-520318BF92F7}" type="presParOf" srcId="{92EA4AB3-901F-401C-A85A-81786D4AC979}" destId="{0728CBC8-13AE-42BA-A94B-25C45150EDB9}" srcOrd="2" destOrd="0" presId="urn:microsoft.com/office/officeart/2005/8/layout/orgChart1"/>
    <dgm:cxn modelId="{045678E1-7760-45B7-8DF0-E1616F4440B9}" type="presParOf" srcId="{47A493F0-9E15-40A7-A924-6571A95C6111}" destId="{E1676D97-5389-4BF9-A731-E1589F7E67EA}" srcOrd="8" destOrd="0" presId="urn:microsoft.com/office/officeart/2005/8/layout/orgChart1"/>
    <dgm:cxn modelId="{B1C5F746-C40B-463C-B364-14E1E38F96D5}" type="presParOf" srcId="{47A493F0-9E15-40A7-A924-6571A95C6111}" destId="{62D702C5-8973-405B-9050-778F74E19BB6}" srcOrd="9" destOrd="0" presId="urn:microsoft.com/office/officeart/2005/8/layout/orgChart1"/>
    <dgm:cxn modelId="{62483F82-659B-4DC4-AAF3-8D99BC227094}" type="presParOf" srcId="{62D702C5-8973-405B-9050-778F74E19BB6}" destId="{BF87612E-1690-4E68-B44B-9502DFB199A3}" srcOrd="0" destOrd="0" presId="urn:microsoft.com/office/officeart/2005/8/layout/orgChart1"/>
    <dgm:cxn modelId="{3059FAAF-D298-4110-B80E-C83C58FB9E98}" type="presParOf" srcId="{BF87612E-1690-4E68-B44B-9502DFB199A3}" destId="{9142D60A-8154-49E1-964E-8C2436926B97}" srcOrd="0" destOrd="0" presId="urn:microsoft.com/office/officeart/2005/8/layout/orgChart1"/>
    <dgm:cxn modelId="{3092BE46-F3C8-42D1-BA78-DD128985E2F3}" type="presParOf" srcId="{BF87612E-1690-4E68-B44B-9502DFB199A3}" destId="{A0542049-11B5-42C9-9707-F0216B581350}" srcOrd="1" destOrd="0" presId="urn:microsoft.com/office/officeart/2005/8/layout/orgChart1"/>
    <dgm:cxn modelId="{D6D08CA2-6890-4705-BB92-B689779AA958}" type="presParOf" srcId="{62D702C5-8973-405B-9050-778F74E19BB6}" destId="{4DB2FFB6-65CF-442C-ABE2-E010C9151153}" srcOrd="1" destOrd="0" presId="urn:microsoft.com/office/officeart/2005/8/layout/orgChart1"/>
    <dgm:cxn modelId="{A27438B2-D9D7-48FC-96DC-A01370B1C036}" type="presParOf" srcId="{62D702C5-8973-405B-9050-778F74E19BB6}" destId="{71AF6EE2-65AF-4640-94F5-5EEBDF677834}" srcOrd="2" destOrd="0" presId="urn:microsoft.com/office/officeart/2005/8/layout/orgChart1"/>
    <dgm:cxn modelId="{66E26445-0FFB-419F-B48F-86B47C4B426B}" type="presParOf" srcId="{64C5BB3A-30AA-4D9B-BD1F-7459EFD1E258}" destId="{4C5239E3-7DB7-4A45-8700-D92FF2A9FC36}" srcOrd="2" destOrd="0" presId="urn:microsoft.com/office/officeart/2005/8/layout/orgChart1"/>
    <dgm:cxn modelId="{9B15B190-7471-43BB-972B-F41FF26ACFFD}" type="presParOf" srcId="{14906DD1-B27A-4724-98E4-F82CF1B0BF15}" destId="{1C123191-D7F4-4DC8-AC60-FD3AE36FFA77}" srcOrd="2" destOrd="0" presId="urn:microsoft.com/office/officeart/2005/8/layout/orgChart1"/>
    <dgm:cxn modelId="{C4419853-B3CC-437B-8C5C-20E0947D55AA}" type="presParOf" srcId="{C1949AE8-C45B-4AB3-86C7-BB9AA635576E}" destId="{DA9872CC-9DA8-457D-B986-BE022682D2C9}" srcOrd="2" destOrd="0" presId="urn:microsoft.com/office/officeart/2005/8/layout/orgChart1"/>
    <dgm:cxn modelId="{24A57BF8-E665-4228-9005-4AB410793BB4}" type="presParOf" srcId="{C1949AE8-C45B-4AB3-86C7-BB9AA635576E}" destId="{ABAEB877-2E16-4BE7-909D-715871A9BB9D}" srcOrd="3" destOrd="0" presId="urn:microsoft.com/office/officeart/2005/8/layout/orgChart1"/>
    <dgm:cxn modelId="{C7A1CD2E-5621-46C0-BDC6-8BB49FF39FD5}" type="presParOf" srcId="{ABAEB877-2E16-4BE7-909D-715871A9BB9D}" destId="{71446711-824A-4A25-82FF-A023747822F6}" srcOrd="0" destOrd="0" presId="urn:microsoft.com/office/officeart/2005/8/layout/orgChart1"/>
    <dgm:cxn modelId="{259A69C5-8AD0-4188-A0FB-D85E4FFA49F0}" type="presParOf" srcId="{71446711-824A-4A25-82FF-A023747822F6}" destId="{0D191D96-CF9E-499C-8BBE-19B86D2791DD}" srcOrd="0" destOrd="0" presId="urn:microsoft.com/office/officeart/2005/8/layout/orgChart1"/>
    <dgm:cxn modelId="{9D9FB31C-A7AB-449B-9749-5320B0848C3B}" type="presParOf" srcId="{71446711-824A-4A25-82FF-A023747822F6}" destId="{DBC34C67-2E7D-4890-8C7D-0AB0D5C93BE9}" srcOrd="1" destOrd="0" presId="urn:microsoft.com/office/officeart/2005/8/layout/orgChart1"/>
    <dgm:cxn modelId="{E7791274-ED09-4895-A402-AF9688EFB942}" type="presParOf" srcId="{ABAEB877-2E16-4BE7-909D-715871A9BB9D}" destId="{6FD5BB3B-AD25-4237-9059-03690B3AAC71}" srcOrd="1" destOrd="0" presId="urn:microsoft.com/office/officeart/2005/8/layout/orgChart1"/>
    <dgm:cxn modelId="{3727EA3F-DD3C-4C69-BE62-91ABF46ED5CD}" type="presParOf" srcId="{ABAEB877-2E16-4BE7-909D-715871A9BB9D}" destId="{4C94A706-39F3-4F18-8CF0-98F51F645AFF}" srcOrd="2" destOrd="0" presId="urn:microsoft.com/office/officeart/2005/8/layout/orgChart1"/>
    <dgm:cxn modelId="{5DB4D8EF-7779-4C63-952A-BE992D619C8E}" type="presParOf" srcId="{020DCE76-73BD-4642-8D3F-BF500DCB06E0}" destId="{D6F06FD0-ABAB-49D7-9970-017A8FDB6091}" srcOrd="2" destOrd="0" presId="urn:microsoft.com/office/officeart/2005/8/layout/orgChart1"/>
    <dgm:cxn modelId="{8523A9DB-F173-4516-9445-EED6F117298E}" type="presParOf" srcId="{878F64FA-EEB4-48AE-ACB9-AE579EBD6345}" destId="{1CDE1265-1274-44E5-8546-B37373D9DFA9}"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F3C425-7889-40B4-9D04-304D786349C8}">
      <dsp:nvSpPr>
        <dsp:cNvPr id="0" name=""/>
        <dsp:cNvSpPr/>
      </dsp:nvSpPr>
      <dsp:spPr>
        <a:xfrm>
          <a:off x="4113212" y="889105"/>
          <a:ext cx="3216936" cy="372207"/>
        </a:xfrm>
        <a:custGeom>
          <a:avLst/>
          <a:gdLst/>
          <a:ahLst/>
          <a:cxnLst/>
          <a:rect l="0" t="0" r="0" b="0"/>
          <a:pathLst>
            <a:path>
              <a:moveTo>
                <a:pt x="0" y="0"/>
              </a:moveTo>
              <a:lnTo>
                <a:pt x="0" y="186103"/>
              </a:lnTo>
              <a:lnTo>
                <a:pt x="3216936" y="186103"/>
              </a:lnTo>
              <a:lnTo>
                <a:pt x="3216936" y="37220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2DFBC1-7958-40C1-B3D6-9E2D9F6E8C6A}">
      <dsp:nvSpPr>
        <dsp:cNvPr id="0" name=""/>
        <dsp:cNvSpPr/>
      </dsp:nvSpPr>
      <dsp:spPr>
        <a:xfrm>
          <a:off x="4113212" y="889105"/>
          <a:ext cx="1072312" cy="372207"/>
        </a:xfrm>
        <a:custGeom>
          <a:avLst/>
          <a:gdLst/>
          <a:ahLst/>
          <a:cxnLst/>
          <a:rect l="0" t="0" r="0" b="0"/>
          <a:pathLst>
            <a:path>
              <a:moveTo>
                <a:pt x="0" y="0"/>
              </a:moveTo>
              <a:lnTo>
                <a:pt x="0" y="186103"/>
              </a:lnTo>
              <a:lnTo>
                <a:pt x="1072312" y="186103"/>
              </a:lnTo>
              <a:lnTo>
                <a:pt x="1072312" y="37220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308170-07F8-471F-8234-FA9C5D1595F4}">
      <dsp:nvSpPr>
        <dsp:cNvPr id="0" name=""/>
        <dsp:cNvSpPr/>
      </dsp:nvSpPr>
      <dsp:spPr>
        <a:xfrm>
          <a:off x="3067539" y="889105"/>
          <a:ext cx="1045672" cy="372207"/>
        </a:xfrm>
        <a:custGeom>
          <a:avLst/>
          <a:gdLst/>
          <a:ahLst/>
          <a:cxnLst/>
          <a:rect l="0" t="0" r="0" b="0"/>
          <a:pathLst>
            <a:path>
              <a:moveTo>
                <a:pt x="1045672" y="0"/>
              </a:moveTo>
              <a:lnTo>
                <a:pt x="1045672" y="186103"/>
              </a:lnTo>
              <a:lnTo>
                <a:pt x="0" y="186103"/>
              </a:lnTo>
              <a:lnTo>
                <a:pt x="0" y="37220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F73C4C-7292-4B57-B3E5-D67B627C8319}">
      <dsp:nvSpPr>
        <dsp:cNvPr id="0" name=""/>
        <dsp:cNvSpPr/>
      </dsp:nvSpPr>
      <dsp:spPr>
        <a:xfrm>
          <a:off x="187308" y="2147521"/>
          <a:ext cx="265862" cy="2073727"/>
        </a:xfrm>
        <a:custGeom>
          <a:avLst/>
          <a:gdLst/>
          <a:ahLst/>
          <a:cxnLst/>
          <a:rect l="0" t="0" r="0" b="0"/>
          <a:pathLst>
            <a:path>
              <a:moveTo>
                <a:pt x="0" y="0"/>
              </a:moveTo>
              <a:lnTo>
                <a:pt x="0" y="2073727"/>
              </a:lnTo>
              <a:lnTo>
                <a:pt x="265862" y="2073727"/>
              </a:lnTo>
            </a:path>
          </a:pathLst>
        </a:custGeom>
        <a:noFill/>
        <a:ln w="25400" cap="flat" cmpd="sng"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F9FB4B-51AB-4A8B-B255-D8531AA0D69C}">
      <dsp:nvSpPr>
        <dsp:cNvPr id="0" name=""/>
        <dsp:cNvSpPr/>
      </dsp:nvSpPr>
      <dsp:spPr>
        <a:xfrm>
          <a:off x="187308" y="2147521"/>
          <a:ext cx="265862" cy="815311"/>
        </a:xfrm>
        <a:custGeom>
          <a:avLst/>
          <a:gdLst/>
          <a:ahLst/>
          <a:cxnLst/>
          <a:rect l="0" t="0" r="0" b="0"/>
          <a:pathLst>
            <a:path>
              <a:moveTo>
                <a:pt x="0" y="0"/>
              </a:moveTo>
              <a:lnTo>
                <a:pt x="0" y="815311"/>
              </a:lnTo>
              <a:lnTo>
                <a:pt x="265862" y="815311"/>
              </a:lnTo>
            </a:path>
          </a:pathLst>
        </a:custGeom>
        <a:noFill/>
        <a:ln w="25400" cap="flat" cmpd="sng"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89F174-33A6-430F-85A4-EA4C4B6F2E19}">
      <dsp:nvSpPr>
        <dsp:cNvPr id="0" name=""/>
        <dsp:cNvSpPr/>
      </dsp:nvSpPr>
      <dsp:spPr>
        <a:xfrm>
          <a:off x="896275" y="889105"/>
          <a:ext cx="3216936" cy="372207"/>
        </a:xfrm>
        <a:custGeom>
          <a:avLst/>
          <a:gdLst/>
          <a:ahLst/>
          <a:cxnLst/>
          <a:rect l="0" t="0" r="0" b="0"/>
          <a:pathLst>
            <a:path>
              <a:moveTo>
                <a:pt x="3216936" y="0"/>
              </a:moveTo>
              <a:lnTo>
                <a:pt x="3216936" y="186103"/>
              </a:lnTo>
              <a:lnTo>
                <a:pt x="0" y="186103"/>
              </a:lnTo>
              <a:lnTo>
                <a:pt x="0" y="37220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FCA6C3-2485-4B67-BE99-E1168B11DC44}">
      <dsp:nvSpPr>
        <dsp:cNvPr id="0" name=""/>
        <dsp:cNvSpPr/>
      </dsp:nvSpPr>
      <dsp:spPr>
        <a:xfrm>
          <a:off x="3227003" y="2896"/>
          <a:ext cx="1772417" cy="886208"/>
        </a:xfrm>
        <a:prstGeom prst="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smtClean="0"/>
            <a:t>WP4</a:t>
          </a:r>
          <a:endParaRPr lang="en-GB" sz="1600" kern="1200" dirty="0"/>
        </a:p>
      </dsp:txBody>
      <dsp:txXfrm>
        <a:off x="3227003" y="2896"/>
        <a:ext cx="1772417" cy="886208"/>
      </dsp:txXfrm>
    </dsp:sp>
    <dsp:sp modelId="{0BACA144-3D79-4CA9-A519-0FE3A3B27F2B}">
      <dsp:nvSpPr>
        <dsp:cNvPr id="0" name=""/>
        <dsp:cNvSpPr/>
      </dsp:nvSpPr>
      <dsp:spPr>
        <a:xfrm>
          <a:off x="10067" y="1261312"/>
          <a:ext cx="1772417" cy="886208"/>
        </a:xfrm>
        <a:prstGeom prst="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smtClean="0"/>
            <a:t>Crab cavities</a:t>
          </a:r>
          <a:endParaRPr lang="en-GB" sz="1600" kern="1200" dirty="0"/>
        </a:p>
      </dsp:txBody>
      <dsp:txXfrm>
        <a:off x="10067" y="1261312"/>
        <a:ext cx="1772417" cy="886208"/>
      </dsp:txXfrm>
    </dsp:sp>
    <dsp:sp modelId="{3FC41AC0-3C82-4503-9D77-B7F85D0D054D}">
      <dsp:nvSpPr>
        <dsp:cNvPr id="0" name=""/>
        <dsp:cNvSpPr/>
      </dsp:nvSpPr>
      <dsp:spPr>
        <a:xfrm>
          <a:off x="453171" y="2519728"/>
          <a:ext cx="1772417" cy="886208"/>
        </a:xfrm>
        <a:prstGeom prst="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smtClean="0"/>
            <a:t>SPS</a:t>
          </a:r>
          <a:endParaRPr lang="en-GB" sz="1600" kern="1200" dirty="0"/>
        </a:p>
      </dsp:txBody>
      <dsp:txXfrm>
        <a:off x="453171" y="2519728"/>
        <a:ext cx="1772417" cy="886208"/>
      </dsp:txXfrm>
    </dsp:sp>
    <dsp:sp modelId="{F47CF993-CE76-45B8-8008-57D0F839573A}">
      <dsp:nvSpPr>
        <dsp:cNvPr id="0" name=""/>
        <dsp:cNvSpPr/>
      </dsp:nvSpPr>
      <dsp:spPr>
        <a:xfrm>
          <a:off x="453171" y="3778144"/>
          <a:ext cx="1772417" cy="886208"/>
        </a:xfrm>
        <a:prstGeom prst="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smtClean="0"/>
            <a:t>LHC</a:t>
          </a:r>
          <a:endParaRPr lang="en-GB" sz="1600" kern="1200" dirty="0"/>
        </a:p>
      </dsp:txBody>
      <dsp:txXfrm>
        <a:off x="453171" y="3778144"/>
        <a:ext cx="1772417" cy="886208"/>
      </dsp:txXfrm>
    </dsp:sp>
    <dsp:sp modelId="{28A9AC09-0DC1-4519-8569-420F1EACF09D}">
      <dsp:nvSpPr>
        <dsp:cNvPr id="0" name=""/>
        <dsp:cNvSpPr/>
      </dsp:nvSpPr>
      <dsp:spPr>
        <a:xfrm>
          <a:off x="2181331" y="1261312"/>
          <a:ext cx="1772417" cy="886208"/>
        </a:xfrm>
        <a:prstGeom prst="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smtClean="0"/>
            <a:t>Harmonic system</a:t>
          </a:r>
          <a:endParaRPr lang="en-GB" sz="1600" kern="1200" dirty="0"/>
        </a:p>
      </dsp:txBody>
      <dsp:txXfrm>
        <a:off x="2181331" y="1261312"/>
        <a:ext cx="1772417" cy="886208"/>
      </dsp:txXfrm>
    </dsp:sp>
    <dsp:sp modelId="{43615DE3-B1B5-4E30-9101-86BC5EB47773}">
      <dsp:nvSpPr>
        <dsp:cNvPr id="0" name=""/>
        <dsp:cNvSpPr/>
      </dsp:nvSpPr>
      <dsp:spPr>
        <a:xfrm>
          <a:off x="4299316" y="1261312"/>
          <a:ext cx="1772417" cy="886208"/>
        </a:xfrm>
        <a:prstGeom prst="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smtClean="0"/>
            <a:t>Wide-band feedback</a:t>
          </a:r>
          <a:endParaRPr lang="en-GB" sz="1600" kern="1200" dirty="0"/>
        </a:p>
      </dsp:txBody>
      <dsp:txXfrm>
        <a:off x="4299316" y="1261312"/>
        <a:ext cx="1772417" cy="886208"/>
      </dsp:txXfrm>
    </dsp:sp>
    <dsp:sp modelId="{76FEDCCD-060C-4E8A-B245-8572903B03F2}">
      <dsp:nvSpPr>
        <dsp:cNvPr id="0" name=""/>
        <dsp:cNvSpPr/>
      </dsp:nvSpPr>
      <dsp:spPr>
        <a:xfrm>
          <a:off x="6443940" y="1261312"/>
          <a:ext cx="1772417" cy="886208"/>
        </a:xfrm>
        <a:prstGeom prst="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smtClean="0"/>
            <a:t>RF services</a:t>
          </a:r>
          <a:endParaRPr lang="en-GB" sz="1600" kern="1200" dirty="0"/>
        </a:p>
      </dsp:txBody>
      <dsp:txXfrm>
        <a:off x="6443940" y="1261312"/>
        <a:ext cx="1772417" cy="8862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9872CC-9DA8-457D-B986-BE022682D2C9}">
      <dsp:nvSpPr>
        <dsp:cNvPr id="0" name=""/>
        <dsp:cNvSpPr/>
      </dsp:nvSpPr>
      <dsp:spPr>
        <a:xfrm>
          <a:off x="5219712" y="1072524"/>
          <a:ext cx="402342" cy="139656"/>
        </a:xfrm>
        <a:custGeom>
          <a:avLst/>
          <a:gdLst/>
          <a:ahLst/>
          <a:cxnLst/>
          <a:rect l="0" t="0" r="0" b="0"/>
          <a:pathLst>
            <a:path>
              <a:moveTo>
                <a:pt x="0" y="0"/>
              </a:moveTo>
              <a:lnTo>
                <a:pt x="0" y="69828"/>
              </a:lnTo>
              <a:lnTo>
                <a:pt x="402342" y="69828"/>
              </a:lnTo>
              <a:lnTo>
                <a:pt x="402342"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676D97-5389-4BF9-A731-E1589F7E67EA}">
      <dsp:nvSpPr>
        <dsp:cNvPr id="0" name=""/>
        <dsp:cNvSpPr/>
      </dsp:nvSpPr>
      <dsp:spPr>
        <a:xfrm>
          <a:off x="6131133" y="2016866"/>
          <a:ext cx="99754" cy="2194596"/>
        </a:xfrm>
        <a:custGeom>
          <a:avLst/>
          <a:gdLst/>
          <a:ahLst/>
          <a:cxnLst/>
          <a:rect l="0" t="0" r="0" b="0"/>
          <a:pathLst>
            <a:path>
              <a:moveTo>
                <a:pt x="0" y="0"/>
              </a:moveTo>
              <a:lnTo>
                <a:pt x="0" y="2194596"/>
              </a:lnTo>
              <a:lnTo>
                <a:pt x="99754" y="219459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5D7AA2-DB51-44C4-858D-74E3B67C29F9}">
      <dsp:nvSpPr>
        <dsp:cNvPr id="0" name=""/>
        <dsp:cNvSpPr/>
      </dsp:nvSpPr>
      <dsp:spPr>
        <a:xfrm>
          <a:off x="6131133" y="2016866"/>
          <a:ext cx="99754" cy="1722425"/>
        </a:xfrm>
        <a:custGeom>
          <a:avLst/>
          <a:gdLst/>
          <a:ahLst/>
          <a:cxnLst/>
          <a:rect l="0" t="0" r="0" b="0"/>
          <a:pathLst>
            <a:path>
              <a:moveTo>
                <a:pt x="0" y="0"/>
              </a:moveTo>
              <a:lnTo>
                <a:pt x="0" y="1722425"/>
              </a:lnTo>
              <a:lnTo>
                <a:pt x="99754" y="172242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87841C-8318-41B1-B90E-72F8520796B1}">
      <dsp:nvSpPr>
        <dsp:cNvPr id="0" name=""/>
        <dsp:cNvSpPr/>
      </dsp:nvSpPr>
      <dsp:spPr>
        <a:xfrm>
          <a:off x="6131133" y="2016866"/>
          <a:ext cx="99754" cy="1250254"/>
        </a:xfrm>
        <a:custGeom>
          <a:avLst/>
          <a:gdLst/>
          <a:ahLst/>
          <a:cxnLst/>
          <a:rect l="0" t="0" r="0" b="0"/>
          <a:pathLst>
            <a:path>
              <a:moveTo>
                <a:pt x="0" y="0"/>
              </a:moveTo>
              <a:lnTo>
                <a:pt x="0" y="1250254"/>
              </a:lnTo>
              <a:lnTo>
                <a:pt x="99754" y="125025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6320BEE-9259-4505-938F-28F44071F81F}">
      <dsp:nvSpPr>
        <dsp:cNvPr id="0" name=""/>
        <dsp:cNvSpPr/>
      </dsp:nvSpPr>
      <dsp:spPr>
        <a:xfrm>
          <a:off x="6131133" y="2016866"/>
          <a:ext cx="99754" cy="778084"/>
        </a:xfrm>
        <a:custGeom>
          <a:avLst/>
          <a:gdLst/>
          <a:ahLst/>
          <a:cxnLst/>
          <a:rect l="0" t="0" r="0" b="0"/>
          <a:pathLst>
            <a:path>
              <a:moveTo>
                <a:pt x="0" y="0"/>
              </a:moveTo>
              <a:lnTo>
                <a:pt x="0" y="778084"/>
              </a:lnTo>
              <a:lnTo>
                <a:pt x="99754" y="77808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9F2A29-ABD5-4A10-AE9E-3BF6FF692FC5}">
      <dsp:nvSpPr>
        <dsp:cNvPr id="0" name=""/>
        <dsp:cNvSpPr/>
      </dsp:nvSpPr>
      <dsp:spPr>
        <a:xfrm>
          <a:off x="6131133" y="2016866"/>
          <a:ext cx="99754" cy="305913"/>
        </a:xfrm>
        <a:custGeom>
          <a:avLst/>
          <a:gdLst/>
          <a:ahLst/>
          <a:cxnLst/>
          <a:rect l="0" t="0" r="0" b="0"/>
          <a:pathLst>
            <a:path>
              <a:moveTo>
                <a:pt x="0" y="0"/>
              </a:moveTo>
              <a:lnTo>
                <a:pt x="0" y="305913"/>
              </a:lnTo>
              <a:lnTo>
                <a:pt x="99754" y="305913"/>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BC5506-1661-401A-A1F0-6D23068F69B5}">
      <dsp:nvSpPr>
        <dsp:cNvPr id="0" name=""/>
        <dsp:cNvSpPr/>
      </dsp:nvSpPr>
      <dsp:spPr>
        <a:xfrm>
          <a:off x="4721426" y="1544695"/>
          <a:ext cx="1675718" cy="139656"/>
        </a:xfrm>
        <a:custGeom>
          <a:avLst/>
          <a:gdLst/>
          <a:ahLst/>
          <a:cxnLst/>
          <a:rect l="0" t="0" r="0" b="0"/>
          <a:pathLst>
            <a:path>
              <a:moveTo>
                <a:pt x="0" y="0"/>
              </a:moveTo>
              <a:lnTo>
                <a:pt x="0" y="69828"/>
              </a:lnTo>
              <a:lnTo>
                <a:pt x="1675718" y="69828"/>
              </a:lnTo>
              <a:lnTo>
                <a:pt x="1675718"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C8A674-0DCB-4FFE-A171-61417C520F82}">
      <dsp:nvSpPr>
        <dsp:cNvPr id="0" name=""/>
        <dsp:cNvSpPr/>
      </dsp:nvSpPr>
      <dsp:spPr>
        <a:xfrm>
          <a:off x="3045707" y="2016866"/>
          <a:ext cx="2659883" cy="139656"/>
        </a:xfrm>
        <a:custGeom>
          <a:avLst/>
          <a:gdLst/>
          <a:ahLst/>
          <a:cxnLst/>
          <a:rect l="0" t="0" r="0" b="0"/>
          <a:pathLst>
            <a:path>
              <a:moveTo>
                <a:pt x="0" y="0"/>
              </a:moveTo>
              <a:lnTo>
                <a:pt x="0" y="69828"/>
              </a:lnTo>
              <a:lnTo>
                <a:pt x="2659883" y="69828"/>
              </a:lnTo>
              <a:lnTo>
                <a:pt x="2659883"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13641E-A814-4B47-A623-3FB6D30E989A}">
      <dsp:nvSpPr>
        <dsp:cNvPr id="0" name=""/>
        <dsp:cNvSpPr/>
      </dsp:nvSpPr>
      <dsp:spPr>
        <a:xfrm>
          <a:off x="3045707" y="2016866"/>
          <a:ext cx="1802072" cy="139656"/>
        </a:xfrm>
        <a:custGeom>
          <a:avLst/>
          <a:gdLst/>
          <a:ahLst/>
          <a:cxnLst/>
          <a:rect l="0" t="0" r="0" b="0"/>
          <a:pathLst>
            <a:path>
              <a:moveTo>
                <a:pt x="0" y="0"/>
              </a:moveTo>
              <a:lnTo>
                <a:pt x="0" y="69828"/>
              </a:lnTo>
              <a:lnTo>
                <a:pt x="1802072" y="69828"/>
              </a:lnTo>
              <a:lnTo>
                <a:pt x="1802072"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AA2B34-B8D9-4231-A05E-70211E9DB70E}">
      <dsp:nvSpPr>
        <dsp:cNvPr id="0" name=""/>
        <dsp:cNvSpPr/>
      </dsp:nvSpPr>
      <dsp:spPr>
        <a:xfrm>
          <a:off x="3045707" y="2016866"/>
          <a:ext cx="910897" cy="139656"/>
        </a:xfrm>
        <a:custGeom>
          <a:avLst/>
          <a:gdLst/>
          <a:ahLst/>
          <a:cxnLst/>
          <a:rect l="0" t="0" r="0" b="0"/>
          <a:pathLst>
            <a:path>
              <a:moveTo>
                <a:pt x="0" y="0"/>
              </a:moveTo>
              <a:lnTo>
                <a:pt x="0" y="69828"/>
              </a:lnTo>
              <a:lnTo>
                <a:pt x="910897" y="69828"/>
              </a:lnTo>
              <a:lnTo>
                <a:pt x="910897"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715545-4038-4DF0-8323-714DB76DCA67}">
      <dsp:nvSpPr>
        <dsp:cNvPr id="0" name=""/>
        <dsp:cNvSpPr/>
      </dsp:nvSpPr>
      <dsp:spPr>
        <a:xfrm>
          <a:off x="2609618" y="2489036"/>
          <a:ext cx="131387" cy="1722425"/>
        </a:xfrm>
        <a:custGeom>
          <a:avLst/>
          <a:gdLst/>
          <a:ahLst/>
          <a:cxnLst/>
          <a:rect l="0" t="0" r="0" b="0"/>
          <a:pathLst>
            <a:path>
              <a:moveTo>
                <a:pt x="0" y="0"/>
              </a:moveTo>
              <a:lnTo>
                <a:pt x="0" y="1722425"/>
              </a:lnTo>
              <a:lnTo>
                <a:pt x="131387" y="172242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B828DD-8B1F-4ACD-9DAA-E89D66EB24E4}">
      <dsp:nvSpPr>
        <dsp:cNvPr id="0" name=""/>
        <dsp:cNvSpPr/>
      </dsp:nvSpPr>
      <dsp:spPr>
        <a:xfrm>
          <a:off x="2609618" y="2489036"/>
          <a:ext cx="131387" cy="1250254"/>
        </a:xfrm>
        <a:custGeom>
          <a:avLst/>
          <a:gdLst/>
          <a:ahLst/>
          <a:cxnLst/>
          <a:rect l="0" t="0" r="0" b="0"/>
          <a:pathLst>
            <a:path>
              <a:moveTo>
                <a:pt x="0" y="0"/>
              </a:moveTo>
              <a:lnTo>
                <a:pt x="0" y="1250254"/>
              </a:lnTo>
              <a:lnTo>
                <a:pt x="131387" y="125025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2130EE-4C31-4292-A696-C73587F5AB5A}">
      <dsp:nvSpPr>
        <dsp:cNvPr id="0" name=""/>
        <dsp:cNvSpPr/>
      </dsp:nvSpPr>
      <dsp:spPr>
        <a:xfrm>
          <a:off x="2609618" y="2489036"/>
          <a:ext cx="131387" cy="778084"/>
        </a:xfrm>
        <a:custGeom>
          <a:avLst/>
          <a:gdLst/>
          <a:ahLst/>
          <a:cxnLst/>
          <a:rect l="0" t="0" r="0" b="0"/>
          <a:pathLst>
            <a:path>
              <a:moveTo>
                <a:pt x="0" y="0"/>
              </a:moveTo>
              <a:lnTo>
                <a:pt x="0" y="778084"/>
              </a:lnTo>
              <a:lnTo>
                <a:pt x="131387" y="77808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70C8D-83FB-4D04-8EE2-6E2F764382F2}">
      <dsp:nvSpPr>
        <dsp:cNvPr id="0" name=""/>
        <dsp:cNvSpPr/>
      </dsp:nvSpPr>
      <dsp:spPr>
        <a:xfrm>
          <a:off x="2609618" y="2489036"/>
          <a:ext cx="131387" cy="305913"/>
        </a:xfrm>
        <a:custGeom>
          <a:avLst/>
          <a:gdLst/>
          <a:ahLst/>
          <a:cxnLst/>
          <a:rect l="0" t="0" r="0" b="0"/>
          <a:pathLst>
            <a:path>
              <a:moveTo>
                <a:pt x="0" y="0"/>
              </a:moveTo>
              <a:lnTo>
                <a:pt x="0" y="305913"/>
              </a:lnTo>
              <a:lnTo>
                <a:pt x="131387" y="305913"/>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A5E05E-701A-4929-ACC0-B1385EA615BE}">
      <dsp:nvSpPr>
        <dsp:cNvPr id="0" name=""/>
        <dsp:cNvSpPr/>
      </dsp:nvSpPr>
      <dsp:spPr>
        <a:xfrm>
          <a:off x="2914265" y="2016866"/>
          <a:ext cx="91440" cy="139656"/>
        </a:xfrm>
        <a:custGeom>
          <a:avLst/>
          <a:gdLst/>
          <a:ahLst/>
          <a:cxnLst/>
          <a:rect l="0" t="0" r="0" b="0"/>
          <a:pathLst>
            <a:path>
              <a:moveTo>
                <a:pt x="131442" y="0"/>
              </a:moveTo>
              <a:lnTo>
                <a:pt x="131442" y="69828"/>
              </a:lnTo>
              <a:lnTo>
                <a:pt x="45720" y="69828"/>
              </a:lnTo>
              <a:lnTo>
                <a:pt x="45720"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D20962-BD9C-423D-A837-F568A785EB5D}">
      <dsp:nvSpPr>
        <dsp:cNvPr id="0" name=""/>
        <dsp:cNvSpPr/>
      </dsp:nvSpPr>
      <dsp:spPr>
        <a:xfrm>
          <a:off x="1783844" y="2679866"/>
          <a:ext cx="99754" cy="1722425"/>
        </a:xfrm>
        <a:custGeom>
          <a:avLst/>
          <a:gdLst/>
          <a:ahLst/>
          <a:cxnLst/>
          <a:rect l="0" t="0" r="0" b="0"/>
          <a:pathLst>
            <a:path>
              <a:moveTo>
                <a:pt x="0" y="0"/>
              </a:moveTo>
              <a:lnTo>
                <a:pt x="0" y="1722425"/>
              </a:lnTo>
              <a:lnTo>
                <a:pt x="99754" y="1722425"/>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7C9006-775E-4673-B51F-F9FD199D4AC0}">
      <dsp:nvSpPr>
        <dsp:cNvPr id="0" name=""/>
        <dsp:cNvSpPr/>
      </dsp:nvSpPr>
      <dsp:spPr>
        <a:xfrm>
          <a:off x="1783844" y="2679866"/>
          <a:ext cx="99754" cy="1250254"/>
        </a:xfrm>
        <a:custGeom>
          <a:avLst/>
          <a:gdLst/>
          <a:ahLst/>
          <a:cxnLst/>
          <a:rect l="0" t="0" r="0" b="0"/>
          <a:pathLst>
            <a:path>
              <a:moveTo>
                <a:pt x="0" y="0"/>
              </a:moveTo>
              <a:lnTo>
                <a:pt x="0" y="1250254"/>
              </a:lnTo>
              <a:lnTo>
                <a:pt x="99754" y="125025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4FF4B1-FFA9-4D07-B77D-D31952CFC6F5}">
      <dsp:nvSpPr>
        <dsp:cNvPr id="0" name=""/>
        <dsp:cNvSpPr/>
      </dsp:nvSpPr>
      <dsp:spPr>
        <a:xfrm>
          <a:off x="1783844" y="2679866"/>
          <a:ext cx="99754" cy="778084"/>
        </a:xfrm>
        <a:custGeom>
          <a:avLst/>
          <a:gdLst/>
          <a:ahLst/>
          <a:cxnLst/>
          <a:rect l="0" t="0" r="0" b="0"/>
          <a:pathLst>
            <a:path>
              <a:moveTo>
                <a:pt x="0" y="0"/>
              </a:moveTo>
              <a:lnTo>
                <a:pt x="0" y="778084"/>
              </a:lnTo>
              <a:lnTo>
                <a:pt x="99754" y="778084"/>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BFB8B0-6EA5-4ADC-B783-96FA8705ECA3}">
      <dsp:nvSpPr>
        <dsp:cNvPr id="0" name=""/>
        <dsp:cNvSpPr/>
      </dsp:nvSpPr>
      <dsp:spPr>
        <a:xfrm>
          <a:off x="1783844" y="2679866"/>
          <a:ext cx="99754" cy="305913"/>
        </a:xfrm>
        <a:custGeom>
          <a:avLst/>
          <a:gdLst/>
          <a:ahLst/>
          <a:cxnLst/>
          <a:rect l="0" t="0" r="0" b="0"/>
          <a:pathLst>
            <a:path>
              <a:moveTo>
                <a:pt x="0" y="0"/>
              </a:moveTo>
              <a:lnTo>
                <a:pt x="0" y="305913"/>
              </a:lnTo>
              <a:lnTo>
                <a:pt x="99754" y="305913"/>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A62301-F7EA-43A0-85B1-2FCB977B95FF}">
      <dsp:nvSpPr>
        <dsp:cNvPr id="0" name=""/>
        <dsp:cNvSpPr/>
      </dsp:nvSpPr>
      <dsp:spPr>
        <a:xfrm>
          <a:off x="2049856" y="2016866"/>
          <a:ext cx="995851" cy="139656"/>
        </a:xfrm>
        <a:custGeom>
          <a:avLst/>
          <a:gdLst/>
          <a:ahLst/>
          <a:cxnLst/>
          <a:rect l="0" t="0" r="0" b="0"/>
          <a:pathLst>
            <a:path>
              <a:moveTo>
                <a:pt x="995851" y="0"/>
              </a:moveTo>
              <a:lnTo>
                <a:pt x="995851" y="69828"/>
              </a:lnTo>
              <a:lnTo>
                <a:pt x="0" y="69828"/>
              </a:lnTo>
              <a:lnTo>
                <a:pt x="0"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DB6011-D7FB-46DA-8050-F45CE9EAFEA1}">
      <dsp:nvSpPr>
        <dsp:cNvPr id="0" name=""/>
        <dsp:cNvSpPr/>
      </dsp:nvSpPr>
      <dsp:spPr>
        <a:xfrm>
          <a:off x="1245170" y="2016866"/>
          <a:ext cx="1800536" cy="139656"/>
        </a:xfrm>
        <a:custGeom>
          <a:avLst/>
          <a:gdLst/>
          <a:ahLst/>
          <a:cxnLst/>
          <a:rect l="0" t="0" r="0" b="0"/>
          <a:pathLst>
            <a:path>
              <a:moveTo>
                <a:pt x="1800536" y="0"/>
              </a:moveTo>
              <a:lnTo>
                <a:pt x="1800536" y="69828"/>
              </a:lnTo>
              <a:lnTo>
                <a:pt x="0" y="69828"/>
              </a:lnTo>
              <a:lnTo>
                <a:pt x="0"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DE02BA-4492-4F29-B6A3-4DFA3594F1E4}">
      <dsp:nvSpPr>
        <dsp:cNvPr id="0" name=""/>
        <dsp:cNvSpPr/>
      </dsp:nvSpPr>
      <dsp:spPr>
        <a:xfrm>
          <a:off x="386591" y="2016866"/>
          <a:ext cx="2659115" cy="139656"/>
        </a:xfrm>
        <a:custGeom>
          <a:avLst/>
          <a:gdLst/>
          <a:ahLst/>
          <a:cxnLst/>
          <a:rect l="0" t="0" r="0" b="0"/>
          <a:pathLst>
            <a:path>
              <a:moveTo>
                <a:pt x="2659115" y="0"/>
              </a:moveTo>
              <a:lnTo>
                <a:pt x="2659115" y="69828"/>
              </a:lnTo>
              <a:lnTo>
                <a:pt x="0" y="69828"/>
              </a:lnTo>
              <a:lnTo>
                <a:pt x="0"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2CE04B-5122-472A-B6C0-725C46BC39D5}">
      <dsp:nvSpPr>
        <dsp:cNvPr id="0" name=""/>
        <dsp:cNvSpPr/>
      </dsp:nvSpPr>
      <dsp:spPr>
        <a:xfrm>
          <a:off x="3045707" y="1544695"/>
          <a:ext cx="1675718" cy="139656"/>
        </a:xfrm>
        <a:custGeom>
          <a:avLst/>
          <a:gdLst/>
          <a:ahLst/>
          <a:cxnLst/>
          <a:rect l="0" t="0" r="0" b="0"/>
          <a:pathLst>
            <a:path>
              <a:moveTo>
                <a:pt x="1675718" y="0"/>
              </a:moveTo>
              <a:lnTo>
                <a:pt x="1675718" y="69828"/>
              </a:lnTo>
              <a:lnTo>
                <a:pt x="0" y="69828"/>
              </a:lnTo>
              <a:lnTo>
                <a:pt x="0"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F9FB4B-51AB-4A8B-B255-D8531AA0D69C}">
      <dsp:nvSpPr>
        <dsp:cNvPr id="0" name=""/>
        <dsp:cNvSpPr/>
      </dsp:nvSpPr>
      <dsp:spPr>
        <a:xfrm>
          <a:off x="4721426" y="1072524"/>
          <a:ext cx="498286" cy="139656"/>
        </a:xfrm>
        <a:custGeom>
          <a:avLst/>
          <a:gdLst/>
          <a:ahLst/>
          <a:cxnLst/>
          <a:rect l="0" t="0" r="0" b="0"/>
          <a:pathLst>
            <a:path>
              <a:moveTo>
                <a:pt x="498286" y="0"/>
              </a:moveTo>
              <a:lnTo>
                <a:pt x="498286" y="69828"/>
              </a:lnTo>
              <a:lnTo>
                <a:pt x="0" y="69828"/>
              </a:lnTo>
              <a:lnTo>
                <a:pt x="0" y="13965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C9F3AD-B5F2-4EA9-AAD1-AF2C49138683}">
      <dsp:nvSpPr>
        <dsp:cNvPr id="0" name=""/>
        <dsp:cNvSpPr/>
      </dsp:nvSpPr>
      <dsp:spPr>
        <a:xfrm>
          <a:off x="5173992" y="600353"/>
          <a:ext cx="91440" cy="139656"/>
        </a:xfrm>
        <a:custGeom>
          <a:avLst/>
          <a:gdLst/>
          <a:ahLst/>
          <a:cxnLst/>
          <a:rect l="0" t="0" r="0" b="0"/>
          <a:pathLst>
            <a:path>
              <a:moveTo>
                <a:pt x="45720" y="0"/>
              </a:moveTo>
              <a:lnTo>
                <a:pt x="45720" y="139656"/>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538F34-A806-4FC3-98EC-19020EFA406A}">
      <dsp:nvSpPr>
        <dsp:cNvPr id="0" name=""/>
        <dsp:cNvSpPr/>
      </dsp:nvSpPr>
      <dsp:spPr>
        <a:xfrm>
          <a:off x="4887198" y="267839"/>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WP4</a:t>
          </a:r>
          <a:endParaRPr lang="en-GB" sz="800" kern="1200" dirty="0"/>
        </a:p>
      </dsp:txBody>
      <dsp:txXfrm>
        <a:off x="4887198" y="267839"/>
        <a:ext cx="665029" cy="332514"/>
      </dsp:txXfrm>
    </dsp:sp>
    <dsp:sp modelId="{2CDC8CB5-2907-49D3-920D-16B3383A6563}">
      <dsp:nvSpPr>
        <dsp:cNvPr id="0" name=""/>
        <dsp:cNvSpPr/>
      </dsp:nvSpPr>
      <dsp:spPr>
        <a:xfrm>
          <a:off x="4887198" y="740010"/>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Crab cavities</a:t>
          </a:r>
        </a:p>
        <a:p>
          <a:pPr lvl="0" algn="ctr" defTabSz="355600">
            <a:lnSpc>
              <a:spcPct val="90000"/>
            </a:lnSpc>
            <a:spcBef>
              <a:spcPct val="0"/>
            </a:spcBef>
            <a:spcAft>
              <a:spcPct val="35000"/>
            </a:spcAft>
          </a:pPr>
          <a:r>
            <a:rPr lang="en-GB" sz="800" b="1" kern="1200" dirty="0" smtClean="0"/>
            <a:t>(ACF)</a:t>
          </a:r>
          <a:endParaRPr lang="en-GB" sz="800" b="1" kern="1200" dirty="0"/>
        </a:p>
      </dsp:txBody>
      <dsp:txXfrm>
        <a:off x="4887198" y="740010"/>
        <a:ext cx="665029" cy="332514"/>
      </dsp:txXfrm>
    </dsp:sp>
    <dsp:sp modelId="{3FC41AC0-3C82-4503-9D77-B7F85D0D054D}">
      <dsp:nvSpPr>
        <dsp:cNvPr id="0" name=""/>
        <dsp:cNvSpPr/>
      </dsp:nvSpPr>
      <dsp:spPr>
        <a:xfrm>
          <a:off x="4388911" y="1212180"/>
          <a:ext cx="665029" cy="332514"/>
        </a:xfrm>
        <a:prstGeom prst="rect">
          <a:avLst/>
        </a:prstGeom>
        <a:solidFill>
          <a:srgbClr val="00B050"/>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LHC</a:t>
          </a:r>
        </a:p>
        <a:p>
          <a:pPr lvl="0" algn="ctr" defTabSz="355600">
            <a:lnSpc>
              <a:spcPct val="90000"/>
            </a:lnSpc>
            <a:spcBef>
              <a:spcPct val="0"/>
            </a:spcBef>
            <a:spcAft>
              <a:spcPct val="35000"/>
            </a:spcAft>
          </a:pPr>
          <a:r>
            <a:rPr lang="en-GB" sz="800" kern="1200" dirty="0" smtClean="0"/>
            <a:t>(ACF)</a:t>
          </a:r>
          <a:endParaRPr lang="en-GB" sz="800" kern="1200" dirty="0"/>
        </a:p>
      </dsp:txBody>
      <dsp:txXfrm>
        <a:off x="4388911" y="1212180"/>
        <a:ext cx="665029" cy="332514"/>
      </dsp:txXfrm>
    </dsp:sp>
    <dsp:sp modelId="{CFD9E1BA-8B14-46F5-B105-96C367B1F49F}">
      <dsp:nvSpPr>
        <dsp:cNvPr id="0" name=""/>
        <dsp:cNvSpPr/>
      </dsp:nvSpPr>
      <dsp:spPr>
        <a:xfrm>
          <a:off x="2713192" y="1684351"/>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err="1" smtClean="0"/>
            <a:t>Cryomodule</a:t>
          </a:r>
          <a:endParaRPr lang="en-GB" sz="800" kern="1200" dirty="0" smtClean="0"/>
        </a:p>
        <a:p>
          <a:pPr lvl="0" algn="ctr" defTabSz="355600">
            <a:lnSpc>
              <a:spcPct val="90000"/>
            </a:lnSpc>
            <a:spcBef>
              <a:spcPct val="0"/>
            </a:spcBef>
            <a:spcAft>
              <a:spcPct val="35000"/>
            </a:spcAft>
          </a:pPr>
          <a:r>
            <a:rPr lang="en-GB" sz="800" b="1" kern="1200" dirty="0" smtClean="0"/>
            <a:t>(ACFGA)</a:t>
          </a:r>
          <a:endParaRPr lang="en-GB" sz="800" b="1" kern="1200" dirty="0"/>
        </a:p>
      </dsp:txBody>
      <dsp:txXfrm>
        <a:off x="2713192" y="1684351"/>
        <a:ext cx="665029" cy="332514"/>
      </dsp:txXfrm>
    </dsp:sp>
    <dsp:sp modelId="{B498FB2D-CCAF-4BAE-837C-4EE7FBECC727}">
      <dsp:nvSpPr>
        <dsp:cNvPr id="0" name=""/>
        <dsp:cNvSpPr/>
      </dsp:nvSpPr>
      <dsp:spPr>
        <a:xfrm>
          <a:off x="182" y="2156522"/>
          <a:ext cx="772817"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Vacuum vessel </a:t>
          </a:r>
          <a:r>
            <a:rPr lang="en-GB" sz="800" b="1" kern="1200" dirty="0" smtClean="0"/>
            <a:t>(ACFVT)</a:t>
          </a:r>
          <a:endParaRPr lang="en-GB" sz="800" b="1" kern="1200" dirty="0"/>
        </a:p>
      </dsp:txBody>
      <dsp:txXfrm>
        <a:off x="182" y="2156522"/>
        <a:ext cx="772817" cy="332514"/>
      </dsp:txXfrm>
    </dsp:sp>
    <dsp:sp modelId="{EAB2BC26-91FF-4C26-BDA0-DF44F98CA1CD}">
      <dsp:nvSpPr>
        <dsp:cNvPr id="0" name=""/>
        <dsp:cNvSpPr/>
      </dsp:nvSpPr>
      <dsp:spPr>
        <a:xfrm>
          <a:off x="912656" y="2156522"/>
          <a:ext cx="665029" cy="470079"/>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External supports</a:t>
          </a:r>
        </a:p>
        <a:p>
          <a:pPr lvl="0" algn="ctr" defTabSz="355600">
            <a:lnSpc>
              <a:spcPct val="90000"/>
            </a:lnSpc>
            <a:spcBef>
              <a:spcPct val="0"/>
            </a:spcBef>
            <a:spcAft>
              <a:spcPct val="35000"/>
            </a:spcAft>
          </a:pPr>
          <a:r>
            <a:rPr lang="en-GB" sz="800" kern="1200" dirty="0" smtClean="0"/>
            <a:t>(HACF)</a:t>
          </a:r>
          <a:endParaRPr lang="en-GB" sz="800" kern="1200" dirty="0"/>
        </a:p>
      </dsp:txBody>
      <dsp:txXfrm>
        <a:off x="912656" y="2156522"/>
        <a:ext cx="665029" cy="470079"/>
      </dsp:txXfrm>
    </dsp:sp>
    <dsp:sp modelId="{DD80D840-84FB-4E4A-B7D1-C9269AE2B9FC}">
      <dsp:nvSpPr>
        <dsp:cNvPr id="0" name=""/>
        <dsp:cNvSpPr/>
      </dsp:nvSpPr>
      <dsp:spPr>
        <a:xfrm>
          <a:off x="1717341" y="2156522"/>
          <a:ext cx="665029" cy="52334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Cryostat components</a:t>
          </a:r>
        </a:p>
        <a:p>
          <a:pPr lvl="0" algn="ctr" defTabSz="355600">
            <a:lnSpc>
              <a:spcPct val="90000"/>
            </a:lnSpc>
            <a:spcBef>
              <a:spcPct val="0"/>
            </a:spcBef>
            <a:spcAft>
              <a:spcPct val="35000"/>
            </a:spcAft>
          </a:pPr>
          <a:r>
            <a:rPr lang="en-GB" sz="800" kern="1200" dirty="0" smtClean="0"/>
            <a:t>(ACFAC)</a:t>
          </a:r>
          <a:endParaRPr lang="en-GB" sz="800" kern="1200" dirty="0"/>
        </a:p>
      </dsp:txBody>
      <dsp:txXfrm>
        <a:off x="1717341" y="2156522"/>
        <a:ext cx="665029" cy="523344"/>
      </dsp:txXfrm>
    </dsp:sp>
    <dsp:sp modelId="{4D1B4AEF-A10C-454F-ABDA-DE75BEC4427A}">
      <dsp:nvSpPr>
        <dsp:cNvPr id="0" name=""/>
        <dsp:cNvSpPr/>
      </dsp:nvSpPr>
      <dsp:spPr>
        <a:xfrm>
          <a:off x="1883598" y="2819522"/>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i="1" kern="1200" dirty="0" smtClean="0">
              <a:solidFill>
                <a:schemeClr val="bg1">
                  <a:lumMod val="50000"/>
                </a:schemeClr>
              </a:solidFill>
            </a:rPr>
            <a:t>Cryogenic circuits</a:t>
          </a:r>
          <a:endParaRPr lang="en-GB" sz="800" i="1" kern="1200" dirty="0">
            <a:solidFill>
              <a:schemeClr val="bg1">
                <a:lumMod val="50000"/>
              </a:schemeClr>
            </a:solidFill>
          </a:endParaRPr>
        </a:p>
      </dsp:txBody>
      <dsp:txXfrm>
        <a:off x="1883598" y="2819522"/>
        <a:ext cx="665029" cy="332514"/>
      </dsp:txXfrm>
    </dsp:sp>
    <dsp:sp modelId="{32B92AC9-1DA1-44AB-A26E-29C5FBE87260}">
      <dsp:nvSpPr>
        <dsp:cNvPr id="0" name=""/>
        <dsp:cNvSpPr/>
      </dsp:nvSpPr>
      <dsp:spPr>
        <a:xfrm>
          <a:off x="1883598" y="3291693"/>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i="1" kern="1200" dirty="0" smtClean="0">
              <a:solidFill>
                <a:schemeClr val="bg1">
                  <a:lumMod val="50000"/>
                </a:schemeClr>
              </a:solidFill>
            </a:rPr>
            <a:t>Supports</a:t>
          </a:r>
          <a:endParaRPr lang="en-GB" sz="800" i="1" kern="1200" dirty="0">
            <a:solidFill>
              <a:schemeClr val="bg1">
                <a:lumMod val="50000"/>
              </a:schemeClr>
            </a:solidFill>
          </a:endParaRPr>
        </a:p>
      </dsp:txBody>
      <dsp:txXfrm>
        <a:off x="1883598" y="3291693"/>
        <a:ext cx="665029" cy="332514"/>
      </dsp:txXfrm>
    </dsp:sp>
    <dsp:sp modelId="{2806056A-97F0-4C2B-BE11-88122210C48F}">
      <dsp:nvSpPr>
        <dsp:cNvPr id="0" name=""/>
        <dsp:cNvSpPr/>
      </dsp:nvSpPr>
      <dsp:spPr>
        <a:xfrm>
          <a:off x="1883598" y="3763864"/>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i="1" kern="1200" dirty="0" smtClean="0">
              <a:solidFill>
                <a:schemeClr val="bg1">
                  <a:lumMod val="50000"/>
                </a:schemeClr>
              </a:solidFill>
            </a:rPr>
            <a:t>Thermal shield</a:t>
          </a:r>
          <a:endParaRPr lang="en-GB" sz="800" i="1" kern="1200" dirty="0">
            <a:solidFill>
              <a:schemeClr val="bg1">
                <a:lumMod val="50000"/>
              </a:schemeClr>
            </a:solidFill>
          </a:endParaRPr>
        </a:p>
      </dsp:txBody>
      <dsp:txXfrm>
        <a:off x="1883598" y="3763864"/>
        <a:ext cx="665029" cy="332514"/>
      </dsp:txXfrm>
    </dsp:sp>
    <dsp:sp modelId="{1E5F56BE-8807-4060-8032-E31181980E5A}">
      <dsp:nvSpPr>
        <dsp:cNvPr id="0" name=""/>
        <dsp:cNvSpPr/>
      </dsp:nvSpPr>
      <dsp:spPr>
        <a:xfrm>
          <a:off x="1883598" y="4236035"/>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i="1" kern="1200" dirty="0" smtClean="0">
              <a:solidFill>
                <a:schemeClr val="bg1">
                  <a:lumMod val="50000"/>
                </a:schemeClr>
              </a:solidFill>
            </a:rPr>
            <a:t>Magnetic shield</a:t>
          </a:r>
          <a:endParaRPr lang="en-GB" sz="800" i="1" kern="1200" dirty="0">
            <a:solidFill>
              <a:schemeClr val="bg1">
                <a:lumMod val="50000"/>
              </a:schemeClr>
            </a:solidFill>
          </a:endParaRPr>
        </a:p>
      </dsp:txBody>
      <dsp:txXfrm>
        <a:off x="1883598" y="4236035"/>
        <a:ext cx="665029" cy="332514"/>
      </dsp:txXfrm>
    </dsp:sp>
    <dsp:sp modelId="{5A44C7F0-5383-4369-99DC-1988C1865491}">
      <dsp:nvSpPr>
        <dsp:cNvPr id="0" name=""/>
        <dsp:cNvSpPr/>
      </dsp:nvSpPr>
      <dsp:spPr>
        <a:xfrm>
          <a:off x="2522026" y="2156522"/>
          <a:ext cx="875916"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Dressed cavities</a:t>
          </a:r>
        </a:p>
        <a:p>
          <a:pPr lvl="0" algn="ctr" defTabSz="355600">
            <a:lnSpc>
              <a:spcPct val="90000"/>
            </a:lnSpc>
            <a:spcBef>
              <a:spcPct val="0"/>
            </a:spcBef>
            <a:spcAft>
              <a:spcPct val="35000"/>
            </a:spcAft>
          </a:pPr>
          <a:r>
            <a:rPr lang="en-GB" sz="800" b="1" kern="1200" dirty="0" smtClean="0"/>
            <a:t>(ACFDC)</a:t>
          </a:r>
          <a:endParaRPr lang="en-GB" sz="800" b="1" kern="1200" dirty="0"/>
        </a:p>
      </dsp:txBody>
      <dsp:txXfrm>
        <a:off x="2522026" y="2156522"/>
        <a:ext cx="875916" cy="332514"/>
      </dsp:txXfrm>
    </dsp:sp>
    <dsp:sp modelId="{425680EC-E28F-4F1B-B575-8758E260FE10}">
      <dsp:nvSpPr>
        <dsp:cNvPr id="0" name=""/>
        <dsp:cNvSpPr/>
      </dsp:nvSpPr>
      <dsp:spPr>
        <a:xfrm>
          <a:off x="2741005" y="2628692"/>
          <a:ext cx="127398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Bare cavities with interfaces</a:t>
          </a:r>
        </a:p>
        <a:p>
          <a:pPr lvl="0" algn="ctr" defTabSz="355600">
            <a:lnSpc>
              <a:spcPct val="90000"/>
            </a:lnSpc>
            <a:spcBef>
              <a:spcPct val="0"/>
            </a:spcBef>
            <a:spcAft>
              <a:spcPct val="35000"/>
            </a:spcAft>
          </a:pPr>
          <a:r>
            <a:rPr lang="en-GB" sz="800" b="1" kern="1200" dirty="0" smtClean="0"/>
            <a:t>(ACFCA)</a:t>
          </a:r>
          <a:endParaRPr lang="en-GB" sz="800" b="1" kern="1200" dirty="0"/>
        </a:p>
      </dsp:txBody>
      <dsp:txXfrm>
        <a:off x="2741005" y="2628692"/>
        <a:ext cx="1273989" cy="332514"/>
      </dsp:txXfrm>
    </dsp:sp>
    <dsp:sp modelId="{6EBDBA5F-48E5-4504-A41A-9FF034692218}">
      <dsp:nvSpPr>
        <dsp:cNvPr id="0" name=""/>
        <dsp:cNvSpPr/>
      </dsp:nvSpPr>
      <dsp:spPr>
        <a:xfrm>
          <a:off x="2741005" y="3100863"/>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Tuning system</a:t>
          </a:r>
        </a:p>
        <a:p>
          <a:pPr lvl="0" algn="ctr" defTabSz="355600">
            <a:lnSpc>
              <a:spcPct val="90000"/>
            </a:lnSpc>
            <a:spcBef>
              <a:spcPct val="0"/>
            </a:spcBef>
            <a:spcAft>
              <a:spcPct val="35000"/>
            </a:spcAft>
          </a:pPr>
          <a:r>
            <a:rPr lang="en-GB" sz="800" b="1" kern="1200" dirty="0" smtClean="0"/>
            <a:t>(ACFTU)</a:t>
          </a:r>
          <a:endParaRPr lang="en-GB" sz="800" b="1" kern="1200" dirty="0"/>
        </a:p>
      </dsp:txBody>
      <dsp:txXfrm>
        <a:off x="2741005" y="3100863"/>
        <a:ext cx="665029" cy="332514"/>
      </dsp:txXfrm>
    </dsp:sp>
    <dsp:sp modelId="{160D7765-D14F-4E91-925E-D0B3CB9858FA}">
      <dsp:nvSpPr>
        <dsp:cNvPr id="0" name=""/>
        <dsp:cNvSpPr/>
      </dsp:nvSpPr>
      <dsp:spPr>
        <a:xfrm>
          <a:off x="2741005" y="3573034"/>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Helium vessel</a:t>
          </a:r>
        </a:p>
        <a:p>
          <a:pPr lvl="0" algn="ctr" defTabSz="355600">
            <a:lnSpc>
              <a:spcPct val="90000"/>
            </a:lnSpc>
            <a:spcBef>
              <a:spcPct val="0"/>
            </a:spcBef>
            <a:spcAft>
              <a:spcPct val="35000"/>
            </a:spcAft>
          </a:pPr>
          <a:r>
            <a:rPr lang="en-GB" sz="800" b="1" kern="1200" dirty="0" smtClean="0"/>
            <a:t>(ACFHT)</a:t>
          </a:r>
          <a:endParaRPr lang="en-GB" sz="800" b="1" kern="1200" dirty="0"/>
        </a:p>
      </dsp:txBody>
      <dsp:txXfrm>
        <a:off x="2741005" y="3573034"/>
        <a:ext cx="665029" cy="332514"/>
      </dsp:txXfrm>
    </dsp:sp>
    <dsp:sp modelId="{FA776052-6016-48DD-877D-A80194B7E81C}">
      <dsp:nvSpPr>
        <dsp:cNvPr id="0" name=""/>
        <dsp:cNvSpPr/>
      </dsp:nvSpPr>
      <dsp:spPr>
        <a:xfrm>
          <a:off x="2741005" y="4045205"/>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HOM couplers</a:t>
          </a:r>
        </a:p>
        <a:p>
          <a:pPr lvl="0" algn="ctr" defTabSz="355600">
            <a:lnSpc>
              <a:spcPct val="90000"/>
            </a:lnSpc>
            <a:spcBef>
              <a:spcPct val="0"/>
            </a:spcBef>
            <a:spcAft>
              <a:spcPct val="35000"/>
            </a:spcAft>
          </a:pPr>
          <a:r>
            <a:rPr lang="en-GB" sz="800" b="1" kern="1200" dirty="0" smtClean="0"/>
            <a:t>(ACFHC)</a:t>
          </a:r>
          <a:endParaRPr lang="en-GB" sz="800" b="1" kern="1200" dirty="0"/>
        </a:p>
      </dsp:txBody>
      <dsp:txXfrm>
        <a:off x="2741005" y="4045205"/>
        <a:ext cx="665029" cy="332514"/>
      </dsp:txXfrm>
    </dsp:sp>
    <dsp:sp modelId="{8F48D5A6-03A6-4E9D-BB56-229BAFD872EA}">
      <dsp:nvSpPr>
        <dsp:cNvPr id="0" name=""/>
        <dsp:cNvSpPr/>
      </dsp:nvSpPr>
      <dsp:spPr>
        <a:xfrm>
          <a:off x="3537599" y="2156522"/>
          <a:ext cx="83800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Instrumentation</a:t>
          </a:r>
        </a:p>
        <a:p>
          <a:pPr lvl="0" algn="ctr" defTabSz="355600">
            <a:lnSpc>
              <a:spcPct val="90000"/>
            </a:lnSpc>
            <a:spcBef>
              <a:spcPct val="0"/>
            </a:spcBef>
            <a:spcAft>
              <a:spcPct val="35000"/>
            </a:spcAft>
          </a:pPr>
          <a:r>
            <a:rPr lang="en-GB" sz="800" kern="1200" dirty="0" smtClean="0"/>
            <a:t>(ACFIS)</a:t>
          </a:r>
          <a:endParaRPr lang="en-GB" sz="800" kern="1200" dirty="0"/>
        </a:p>
      </dsp:txBody>
      <dsp:txXfrm>
        <a:off x="3537599" y="2156522"/>
        <a:ext cx="838009" cy="332514"/>
      </dsp:txXfrm>
    </dsp:sp>
    <dsp:sp modelId="{68C37874-C372-45C3-8CD8-DFCE8153E28B}">
      <dsp:nvSpPr>
        <dsp:cNvPr id="0" name=""/>
        <dsp:cNvSpPr/>
      </dsp:nvSpPr>
      <dsp:spPr>
        <a:xfrm>
          <a:off x="4515265" y="2156522"/>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b="0" kern="1200" dirty="0" smtClean="0"/>
            <a:t>Main coupler (ACFMC)</a:t>
          </a:r>
          <a:endParaRPr lang="en-GB" sz="800" b="0" kern="1200" dirty="0"/>
        </a:p>
      </dsp:txBody>
      <dsp:txXfrm>
        <a:off x="4515265" y="2156522"/>
        <a:ext cx="665029" cy="332514"/>
      </dsp:txXfrm>
    </dsp:sp>
    <dsp:sp modelId="{887820D3-034B-4E04-9D1C-1283902881A4}">
      <dsp:nvSpPr>
        <dsp:cNvPr id="0" name=""/>
        <dsp:cNvSpPr/>
      </dsp:nvSpPr>
      <dsp:spPr>
        <a:xfrm>
          <a:off x="5319950" y="2156522"/>
          <a:ext cx="771280"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Vacuum valves</a:t>
          </a:r>
        </a:p>
        <a:p>
          <a:pPr lvl="0" algn="ctr" defTabSz="355600">
            <a:lnSpc>
              <a:spcPct val="90000"/>
            </a:lnSpc>
            <a:spcBef>
              <a:spcPct val="0"/>
            </a:spcBef>
            <a:spcAft>
              <a:spcPct val="35000"/>
            </a:spcAft>
          </a:pPr>
          <a:r>
            <a:rPr lang="en-GB" sz="800" kern="1200" dirty="0" smtClean="0"/>
            <a:t>(VVG)</a:t>
          </a:r>
          <a:endParaRPr lang="en-GB" sz="800" kern="1200" dirty="0"/>
        </a:p>
      </dsp:txBody>
      <dsp:txXfrm>
        <a:off x="5319950" y="2156522"/>
        <a:ext cx="771280" cy="332514"/>
      </dsp:txXfrm>
    </dsp:sp>
    <dsp:sp modelId="{A681044C-E175-4200-B4F3-9224F95E5360}">
      <dsp:nvSpPr>
        <dsp:cNvPr id="0" name=""/>
        <dsp:cNvSpPr/>
      </dsp:nvSpPr>
      <dsp:spPr>
        <a:xfrm>
          <a:off x="6064630" y="1684351"/>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kern="1200" dirty="0" smtClean="0"/>
            <a:t>RF services</a:t>
          </a:r>
        </a:p>
        <a:p>
          <a:pPr lvl="0" algn="ctr" defTabSz="266700">
            <a:lnSpc>
              <a:spcPct val="90000"/>
            </a:lnSpc>
            <a:spcBef>
              <a:spcPct val="0"/>
            </a:spcBef>
            <a:spcAft>
              <a:spcPct val="35000"/>
            </a:spcAft>
          </a:pPr>
          <a:r>
            <a:rPr lang="en-GB" sz="600" kern="1200" dirty="0" smtClean="0"/>
            <a:t>(ACFSV)</a:t>
          </a:r>
        </a:p>
      </dsp:txBody>
      <dsp:txXfrm>
        <a:off x="6064630" y="1684351"/>
        <a:ext cx="665029" cy="332514"/>
      </dsp:txXfrm>
    </dsp:sp>
    <dsp:sp modelId="{E503AA45-42B3-45DC-B6A5-F16FFA560A9F}">
      <dsp:nvSpPr>
        <dsp:cNvPr id="0" name=""/>
        <dsp:cNvSpPr/>
      </dsp:nvSpPr>
      <dsp:spPr>
        <a:xfrm>
          <a:off x="6230887" y="2156522"/>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kern="1200" dirty="0" smtClean="0"/>
            <a:t>LLRF &amp; Fast Controls</a:t>
          </a:r>
        </a:p>
        <a:p>
          <a:pPr lvl="0" algn="ctr" defTabSz="266700">
            <a:lnSpc>
              <a:spcPct val="90000"/>
            </a:lnSpc>
            <a:spcBef>
              <a:spcPct val="0"/>
            </a:spcBef>
            <a:spcAft>
              <a:spcPct val="35000"/>
            </a:spcAft>
          </a:pPr>
          <a:r>
            <a:rPr lang="en-GB" sz="600" kern="1200" dirty="0" smtClean="0"/>
            <a:t>(ALL)</a:t>
          </a:r>
          <a:endParaRPr lang="en-GB" sz="600" kern="1200" dirty="0"/>
        </a:p>
      </dsp:txBody>
      <dsp:txXfrm>
        <a:off x="6230887" y="2156522"/>
        <a:ext cx="665029" cy="332514"/>
      </dsp:txXfrm>
    </dsp:sp>
    <dsp:sp modelId="{FC9CC6AF-BBB5-4C45-9D4D-02C98C329FC2}">
      <dsp:nvSpPr>
        <dsp:cNvPr id="0" name=""/>
        <dsp:cNvSpPr/>
      </dsp:nvSpPr>
      <dsp:spPr>
        <a:xfrm>
          <a:off x="6230887" y="2628692"/>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kern="1200" dirty="0" smtClean="0"/>
            <a:t>RF racks</a:t>
          </a:r>
        </a:p>
        <a:p>
          <a:pPr lvl="0" algn="ctr" defTabSz="266700">
            <a:lnSpc>
              <a:spcPct val="90000"/>
            </a:lnSpc>
            <a:spcBef>
              <a:spcPct val="0"/>
            </a:spcBef>
            <a:spcAft>
              <a:spcPct val="35000"/>
            </a:spcAft>
          </a:pPr>
          <a:r>
            <a:rPr lang="en-GB" sz="600" kern="1200" dirty="0" smtClean="0"/>
            <a:t>(AY)</a:t>
          </a:r>
          <a:endParaRPr lang="en-GB" sz="600" kern="1200" dirty="0"/>
        </a:p>
      </dsp:txBody>
      <dsp:txXfrm>
        <a:off x="6230887" y="2628692"/>
        <a:ext cx="665029" cy="332514"/>
      </dsp:txXfrm>
    </dsp:sp>
    <dsp:sp modelId="{036D3960-EF9A-4767-B8E0-F4CEF82AE27D}">
      <dsp:nvSpPr>
        <dsp:cNvPr id="0" name=""/>
        <dsp:cNvSpPr/>
      </dsp:nvSpPr>
      <dsp:spPr>
        <a:xfrm>
          <a:off x="6230887" y="3100863"/>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kern="1200" dirty="0" smtClean="0"/>
            <a:t>Slow controls</a:t>
          </a:r>
        </a:p>
        <a:p>
          <a:pPr lvl="0" algn="ctr" defTabSz="266700">
            <a:lnSpc>
              <a:spcPct val="90000"/>
            </a:lnSpc>
            <a:spcBef>
              <a:spcPct val="0"/>
            </a:spcBef>
            <a:spcAft>
              <a:spcPct val="35000"/>
            </a:spcAft>
          </a:pPr>
          <a:r>
            <a:rPr lang="en-GB" sz="600" kern="1200" dirty="0" smtClean="0"/>
            <a:t>(AS)</a:t>
          </a:r>
          <a:endParaRPr lang="en-GB" sz="600" kern="1200" dirty="0"/>
        </a:p>
      </dsp:txBody>
      <dsp:txXfrm>
        <a:off x="6230887" y="3100863"/>
        <a:ext cx="665029" cy="332514"/>
      </dsp:txXfrm>
    </dsp:sp>
    <dsp:sp modelId="{E09550CE-C74C-4DDD-931D-A2CE5DFFDBC7}">
      <dsp:nvSpPr>
        <dsp:cNvPr id="0" name=""/>
        <dsp:cNvSpPr/>
      </dsp:nvSpPr>
      <dsp:spPr>
        <a:xfrm>
          <a:off x="6230887" y="3573034"/>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kern="1200" dirty="0" smtClean="0"/>
            <a:t>Transmission lines</a:t>
          </a:r>
        </a:p>
        <a:p>
          <a:pPr lvl="0" algn="ctr" defTabSz="266700">
            <a:lnSpc>
              <a:spcPct val="90000"/>
            </a:lnSpc>
            <a:spcBef>
              <a:spcPct val="0"/>
            </a:spcBef>
            <a:spcAft>
              <a:spcPct val="35000"/>
            </a:spcAft>
          </a:pPr>
          <a:r>
            <a:rPr lang="en-GB" sz="600" kern="1200" dirty="0" smtClean="0"/>
            <a:t>(ACFWG)</a:t>
          </a:r>
          <a:endParaRPr lang="en-GB" sz="600" kern="1200" dirty="0"/>
        </a:p>
      </dsp:txBody>
      <dsp:txXfrm>
        <a:off x="6230887" y="3573034"/>
        <a:ext cx="665029" cy="332514"/>
      </dsp:txXfrm>
    </dsp:sp>
    <dsp:sp modelId="{9142D60A-8154-49E1-964E-8C2436926B97}">
      <dsp:nvSpPr>
        <dsp:cNvPr id="0" name=""/>
        <dsp:cNvSpPr/>
      </dsp:nvSpPr>
      <dsp:spPr>
        <a:xfrm>
          <a:off x="6230887" y="4045205"/>
          <a:ext cx="665029"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kern="1200" dirty="0" smtClean="0"/>
            <a:t>Pick-ups</a:t>
          </a:r>
        </a:p>
        <a:p>
          <a:pPr lvl="0" algn="ctr" defTabSz="266700">
            <a:lnSpc>
              <a:spcPct val="90000"/>
            </a:lnSpc>
            <a:spcBef>
              <a:spcPct val="0"/>
            </a:spcBef>
            <a:spcAft>
              <a:spcPct val="35000"/>
            </a:spcAft>
          </a:pPr>
          <a:r>
            <a:rPr lang="en-GB" sz="600" kern="1200" dirty="0" smtClean="0"/>
            <a:t>(APW)</a:t>
          </a:r>
          <a:endParaRPr lang="en-GB" sz="600" kern="1200" dirty="0"/>
        </a:p>
      </dsp:txBody>
      <dsp:txXfrm>
        <a:off x="6230887" y="4045205"/>
        <a:ext cx="665029" cy="332514"/>
      </dsp:txXfrm>
    </dsp:sp>
    <dsp:sp modelId="{0D191D96-CF9E-499C-8BBE-19B86D2791DD}">
      <dsp:nvSpPr>
        <dsp:cNvPr id="0" name=""/>
        <dsp:cNvSpPr/>
      </dsp:nvSpPr>
      <dsp:spPr>
        <a:xfrm>
          <a:off x="5193596" y="1212180"/>
          <a:ext cx="856916" cy="332514"/>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GB" sz="800" kern="1200" dirty="0" smtClean="0"/>
            <a:t>SPS prototype</a:t>
          </a:r>
        </a:p>
        <a:p>
          <a:pPr lvl="0" algn="ctr" defTabSz="355600">
            <a:lnSpc>
              <a:spcPct val="90000"/>
            </a:lnSpc>
            <a:spcBef>
              <a:spcPct val="0"/>
            </a:spcBef>
            <a:spcAft>
              <a:spcPct val="35000"/>
            </a:spcAft>
          </a:pPr>
          <a:r>
            <a:rPr lang="en-GB" sz="800" kern="1200" dirty="0" smtClean="0"/>
            <a:t>(idem to LHC)</a:t>
          </a:r>
          <a:endParaRPr lang="en-GB" sz="800" kern="1200" dirty="0"/>
        </a:p>
      </dsp:txBody>
      <dsp:txXfrm>
        <a:off x="5193596" y="1212180"/>
        <a:ext cx="856916" cy="33251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CD457-2C93-4605-B86D-F519940C8090}" type="datetimeFigureOut">
              <a:rPr lang="en-GB" smtClean="0"/>
              <a:t>26/06/2015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a:buChar char="•"/>
            </a:pPr>
            <a:r>
              <a:rPr lang="en-GB" sz="1200" dirty="0" smtClean="0"/>
              <a:t>A decisive increase of LHC luminosity is needed to maintain scientific progress and to explore full machine capacity</a:t>
            </a:r>
          </a:p>
          <a:p>
            <a:pPr marL="285750" indent="-285750" algn="just">
              <a:buFont typeface="Arial"/>
              <a:buChar char="•"/>
            </a:pPr>
            <a:endParaRPr lang="en-GB" sz="1200" dirty="0" smtClean="0"/>
          </a:p>
          <a:p>
            <a:pPr marL="285750" indent="-285750" algn="just">
              <a:buFont typeface="Arial"/>
              <a:buChar char="•"/>
            </a:pPr>
            <a:r>
              <a:rPr lang="en-GB" sz="1200" dirty="0" smtClean="0"/>
              <a:t>The European Strategy for Particle Physics in 2013 had confirmed as first priority in the large scale scientific activity the exploitation of the </a:t>
            </a:r>
            <a:r>
              <a:rPr lang="en-GB" sz="1200" i="1" dirty="0" smtClean="0"/>
              <a:t>full potential of the LHC, including the high-luminosity upgrade of the machine and detectors </a:t>
            </a:r>
            <a:endParaRPr lang="en-GB" sz="1200" dirty="0" smtClean="0"/>
          </a:p>
          <a:p>
            <a:pPr marL="285750" indent="-285750" algn="just">
              <a:buFont typeface="Arial"/>
              <a:buChar char="•"/>
            </a:pPr>
            <a:endParaRPr lang="en-GB" sz="1200" dirty="0" smtClean="0"/>
          </a:p>
          <a:p>
            <a:pPr marL="285750" indent="-285750" algn="just">
              <a:buFont typeface="Arial"/>
              <a:buChar char="•"/>
            </a:pPr>
            <a:r>
              <a:rPr lang="en-GB" sz="1200" dirty="0" smtClean="0"/>
              <a:t>The importance of the LHC luminosity upgrade for the future of High Energy Physics has been also re-affirmed by the May 2014 recommendation by the Particle Physics Project Prioritization Panel (P5) to the High Energy Physics Advisory Panel (HEPAP) which in turn advises the US Department of Energy (DOE). The recommendation, a critical step in the updating of the USA strategy for HEP, states the following: </a:t>
            </a:r>
            <a:r>
              <a:rPr lang="en-GB" sz="1200" i="1" dirty="0" smtClean="0"/>
              <a:t>“Recommendation 10: … The LHC upgrades constitute our highest-priority near-term large project.”</a:t>
            </a:r>
            <a:endParaRPr lang="en-US" sz="1200" dirty="0" smtClean="0"/>
          </a:p>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3</a:t>
            </a:fld>
            <a:endParaRPr lang="en-GB"/>
          </a:p>
        </p:txBody>
      </p:sp>
    </p:spTree>
    <p:extLst>
      <p:ext uri="{BB962C8B-B14F-4D97-AF65-F5344CB8AC3E}">
        <p14:creationId xmlns:p14="http://schemas.microsoft.com/office/powerpoint/2010/main" val="1701711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93A8158-63FD-4623-8167-50FAE5F7E327}" type="slidenum">
              <a:rPr lang="en-GB" smtClean="0"/>
              <a:t>25</a:t>
            </a:fld>
            <a:endParaRPr lang="en-GB"/>
          </a:p>
        </p:txBody>
      </p:sp>
    </p:spTree>
    <p:extLst>
      <p:ext uri="{BB962C8B-B14F-4D97-AF65-F5344CB8AC3E}">
        <p14:creationId xmlns:p14="http://schemas.microsoft.com/office/powerpoint/2010/main" val="41818749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B8790F7-05F6-4469-8C1C-284A27402220}" type="slidenum">
              <a:rPr lang="en-GB" smtClean="0"/>
              <a:t>26</a:t>
            </a:fld>
            <a:endParaRPr lang="en-GB"/>
          </a:p>
        </p:txBody>
      </p:sp>
    </p:spTree>
    <p:extLst>
      <p:ext uri="{BB962C8B-B14F-4D97-AF65-F5344CB8AC3E}">
        <p14:creationId xmlns:p14="http://schemas.microsoft.com/office/powerpoint/2010/main" val="2004237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Advances</a:t>
            </a:r>
            <a:r>
              <a:rPr lang="en-US" baseline="0" dirty="0" smtClean="0"/>
              <a:t> in accelerator technologies advance the energy level by factor 10 every 6 y</a:t>
            </a:r>
          </a:p>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30</a:t>
            </a:fld>
            <a:endParaRPr lang="en-GB"/>
          </a:p>
        </p:txBody>
      </p:sp>
    </p:spTree>
    <p:extLst>
      <p:ext uri="{BB962C8B-B14F-4D97-AF65-F5344CB8AC3E}">
        <p14:creationId xmlns:p14="http://schemas.microsoft.com/office/powerpoint/2010/main" val="58069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Advances</a:t>
            </a:r>
            <a:r>
              <a:rPr lang="en-US" baseline="0" dirty="0" smtClean="0"/>
              <a:t> in accelerator technologies advance the energy level by factor 10 every 6 y</a:t>
            </a:r>
          </a:p>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31</a:t>
            </a:fld>
            <a:endParaRPr lang="en-GB"/>
          </a:p>
        </p:txBody>
      </p:sp>
    </p:spTree>
    <p:extLst>
      <p:ext uri="{BB962C8B-B14F-4D97-AF65-F5344CB8AC3E}">
        <p14:creationId xmlns:p14="http://schemas.microsoft.com/office/powerpoint/2010/main" val="25903027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smtClean="0"/>
              <a:t>Dip</a:t>
            </a:r>
            <a:r>
              <a:rPr lang="fr-CH" dirty="0" smtClean="0"/>
              <a:t> in 2021.</a:t>
            </a:r>
            <a:r>
              <a:rPr lang="fr-CH" baseline="0" dirty="0" smtClean="0"/>
              <a:t> </a:t>
            </a:r>
            <a:r>
              <a:rPr lang="fr-CH" baseline="0" dirty="0" err="1" smtClean="0"/>
              <a:t>Big</a:t>
            </a:r>
            <a:r>
              <a:rPr lang="fr-CH" baseline="0" dirty="0" smtClean="0"/>
              <a:t> </a:t>
            </a:r>
            <a:r>
              <a:rPr lang="fr-CH" baseline="0" dirty="0" err="1" smtClean="0"/>
              <a:t>contributors</a:t>
            </a:r>
            <a:r>
              <a:rPr lang="fr-CH" baseline="0" dirty="0" smtClean="0"/>
              <a:t> </a:t>
            </a:r>
            <a:r>
              <a:rPr lang="fr-CH" baseline="0" dirty="0" err="1" smtClean="0"/>
              <a:t>like</a:t>
            </a:r>
            <a:r>
              <a:rPr lang="fr-CH" baseline="0" dirty="0" smtClean="0"/>
              <a:t> WP3,4, 11,6A (show </a:t>
            </a:r>
            <a:r>
              <a:rPr lang="fr-CH" baseline="0" dirty="0" err="1" smtClean="0"/>
              <a:t>their</a:t>
            </a:r>
            <a:r>
              <a:rPr lang="fr-CH" baseline="0" dirty="0" smtClean="0"/>
              <a:t> global </a:t>
            </a:r>
            <a:r>
              <a:rPr lang="fr-CH" baseline="0" dirty="0" err="1" smtClean="0"/>
              <a:t>spending</a:t>
            </a:r>
            <a:r>
              <a:rPr lang="fr-CH" baseline="0" dirty="0" smtClean="0"/>
              <a:t> profile) </a:t>
            </a:r>
            <a:r>
              <a:rPr lang="fr-CH" baseline="0" dirty="0" err="1" smtClean="0"/>
              <a:t>will</a:t>
            </a:r>
            <a:r>
              <a:rPr lang="fr-CH" baseline="0" dirty="0" smtClean="0"/>
              <a:t> have engage </a:t>
            </a:r>
            <a:r>
              <a:rPr lang="fr-CH" baseline="0" dirty="0" err="1" smtClean="0"/>
              <a:t>much</a:t>
            </a:r>
            <a:r>
              <a:rPr lang="fr-CH" baseline="0" dirty="0" smtClean="0"/>
              <a:t> of the money by </a:t>
            </a:r>
            <a:r>
              <a:rPr lang="fr-CH" baseline="0" dirty="0" err="1" smtClean="0"/>
              <a:t>then</a:t>
            </a:r>
            <a:r>
              <a:rPr lang="fr-CH" baseline="0" dirty="0" smtClean="0"/>
              <a:t>, </a:t>
            </a:r>
            <a:r>
              <a:rPr lang="fr-CH" baseline="0" dirty="0" err="1" smtClean="0"/>
              <a:t>while</a:t>
            </a:r>
            <a:r>
              <a:rPr lang="fr-CH" baseline="0" dirty="0" smtClean="0"/>
              <a:t> </a:t>
            </a:r>
            <a:r>
              <a:rPr lang="fr-CH" baseline="0" dirty="0" err="1" smtClean="0"/>
              <a:t>another</a:t>
            </a:r>
            <a:r>
              <a:rPr lang="fr-CH" baseline="0" dirty="0" smtClean="0"/>
              <a:t> </a:t>
            </a:r>
            <a:r>
              <a:rPr lang="fr-CH" baseline="0" dirty="0" err="1" smtClean="0"/>
              <a:t>big</a:t>
            </a:r>
            <a:r>
              <a:rPr lang="fr-CH" baseline="0" dirty="0" smtClean="0"/>
              <a:t> </a:t>
            </a:r>
            <a:r>
              <a:rPr lang="fr-CH" baseline="0" dirty="0" err="1" smtClean="0"/>
              <a:t>contributor</a:t>
            </a:r>
            <a:r>
              <a:rPr lang="fr-CH" baseline="0" dirty="0" smtClean="0"/>
              <a:t> WP9 and 6B </a:t>
            </a:r>
            <a:r>
              <a:rPr lang="fr-CH" baseline="0" dirty="0" err="1" smtClean="0"/>
              <a:t>willstart</a:t>
            </a:r>
            <a:r>
              <a:rPr lang="fr-CH" baseline="0" dirty="0" smtClean="0"/>
              <a:t> </a:t>
            </a:r>
            <a:r>
              <a:rPr lang="fr-CH" baseline="0" dirty="0" err="1" smtClean="0"/>
              <a:t>launching</a:t>
            </a:r>
            <a:r>
              <a:rPr lang="fr-CH" baseline="0" dirty="0" smtClean="0"/>
              <a:t> </a:t>
            </a:r>
            <a:r>
              <a:rPr lang="fr-CH" baseline="0" dirty="0" err="1" smtClean="0"/>
              <a:t>big</a:t>
            </a:r>
            <a:r>
              <a:rPr lang="fr-CH" baseline="0" dirty="0" smtClean="0"/>
              <a:t> </a:t>
            </a:r>
            <a:r>
              <a:rPr lang="fr-CH" baseline="0" dirty="0" err="1" smtClean="0"/>
              <a:t>contracts</a:t>
            </a:r>
            <a:r>
              <a:rPr lang="fr-CH" baseline="0" dirty="0" smtClean="0"/>
              <a:t> for the </a:t>
            </a:r>
            <a:r>
              <a:rPr lang="fr-CH" baseline="0" dirty="0" err="1" smtClean="0"/>
              <a:t>refrigerators</a:t>
            </a:r>
            <a:r>
              <a:rPr lang="fr-CH" baseline="0" dirty="0" smtClean="0"/>
              <a:t> in P1 and P5 and power </a:t>
            </a:r>
            <a:r>
              <a:rPr lang="fr-CH" baseline="0" dirty="0" err="1" smtClean="0"/>
              <a:t>converters</a:t>
            </a:r>
            <a:r>
              <a:rPr lang="fr-CH" baseline="0" dirty="0" smtClean="0"/>
              <a:t>.</a:t>
            </a:r>
          </a:p>
          <a:p>
            <a:endParaRPr lang="fr-CH" baseline="0" dirty="0" smtClean="0"/>
          </a:p>
          <a:p>
            <a:r>
              <a:rPr lang="fr-CH" baseline="0" dirty="0" smtClean="0"/>
              <a:t>&lt;2021 : in-house </a:t>
            </a:r>
            <a:r>
              <a:rPr lang="fr-CH" baseline="0" dirty="0" err="1" smtClean="0"/>
              <a:t>procurement</a:t>
            </a:r>
            <a:endParaRPr lang="fr-CH" baseline="0" dirty="0" smtClean="0"/>
          </a:p>
          <a:p>
            <a:r>
              <a:rPr lang="fr-CH" baseline="0" dirty="0" smtClean="0"/>
              <a:t>&gt;2021 : </a:t>
            </a:r>
            <a:r>
              <a:rPr lang="fr-CH" baseline="0" dirty="0" err="1" smtClean="0"/>
              <a:t>outside</a:t>
            </a:r>
            <a:r>
              <a:rPr lang="fr-CH" baseline="0" dirty="0" smtClean="0"/>
              <a:t> </a:t>
            </a:r>
            <a:r>
              <a:rPr lang="fr-CH" baseline="0" dirty="0" err="1" smtClean="0"/>
              <a:t>procurement</a:t>
            </a:r>
            <a:r>
              <a:rPr lang="fr-CH" baseline="0" dirty="0" smtClean="0"/>
              <a:t> – </a:t>
            </a:r>
            <a:r>
              <a:rPr lang="fr-CH" baseline="0" dirty="0" err="1" smtClean="0"/>
              <a:t>industrial</a:t>
            </a:r>
            <a:r>
              <a:rPr lang="fr-CH" baseline="0" dirty="0" smtClean="0"/>
              <a:t> </a:t>
            </a:r>
            <a:r>
              <a:rPr lang="fr-CH" baseline="0" dirty="0" err="1" smtClean="0"/>
              <a:t>equipment</a:t>
            </a:r>
            <a:r>
              <a:rPr lang="fr-CH" baseline="0" dirty="0" smtClean="0"/>
              <a:t> </a:t>
            </a:r>
            <a:r>
              <a:rPr lang="fr-CH" baseline="0" dirty="0" err="1" smtClean="0"/>
              <a:t>purchase</a:t>
            </a:r>
            <a:endParaRPr lang="fr-CH" baseline="0" dirty="0" smtClean="0"/>
          </a:p>
          <a:p>
            <a:endParaRPr lang="en-GB" dirty="0"/>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35</a:t>
            </a:fld>
            <a:endParaRPr lang="en-GB"/>
          </a:p>
        </p:txBody>
      </p:sp>
    </p:spTree>
    <p:extLst>
      <p:ext uri="{BB962C8B-B14F-4D97-AF65-F5344CB8AC3E}">
        <p14:creationId xmlns:p14="http://schemas.microsoft.com/office/powerpoint/2010/main" val="2967650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Not</a:t>
            </a:r>
            <a:r>
              <a:rPr lang="fr-CH" baseline="0" dirty="0" smtClean="0"/>
              <a:t> all procurements – Some In kind</a:t>
            </a:r>
          </a:p>
          <a:p>
            <a:endParaRPr lang="fr-CH" baseline="0" dirty="0" smtClean="0"/>
          </a:p>
          <a:p>
            <a:endParaRPr lang="en-GB" dirty="0"/>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36</a:t>
            </a:fld>
            <a:endParaRPr lang="en-GB"/>
          </a:p>
        </p:txBody>
      </p:sp>
    </p:spTree>
    <p:extLst>
      <p:ext uri="{BB962C8B-B14F-4D97-AF65-F5344CB8AC3E}">
        <p14:creationId xmlns:p14="http://schemas.microsoft.com/office/powerpoint/2010/main" val="3794601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WP03 : </a:t>
            </a:r>
            <a:r>
              <a:rPr lang="fr-CH" dirty="0" err="1" smtClean="0"/>
              <a:t>most</a:t>
            </a:r>
            <a:r>
              <a:rPr lang="fr-CH" dirty="0" smtClean="0"/>
              <a:t> </a:t>
            </a:r>
            <a:r>
              <a:rPr lang="fr-CH" dirty="0" err="1" smtClean="0"/>
              <a:t>spending</a:t>
            </a:r>
            <a:r>
              <a:rPr lang="fr-CH" dirty="0" smtClean="0"/>
              <a:t> in GOODS, </a:t>
            </a:r>
            <a:r>
              <a:rPr lang="fr-CH" dirty="0" err="1" smtClean="0"/>
              <a:t>purchase</a:t>
            </a:r>
            <a:r>
              <a:rPr lang="fr-CH" dirty="0" smtClean="0"/>
              <a:t> of </a:t>
            </a:r>
            <a:r>
              <a:rPr lang="fr-CH" dirty="0" err="1" smtClean="0"/>
              <a:t>cables</a:t>
            </a:r>
            <a:r>
              <a:rPr lang="fr-CH" dirty="0" smtClean="0"/>
              <a:t>, </a:t>
            </a:r>
            <a:r>
              <a:rPr lang="fr-CH" dirty="0" err="1" smtClean="0"/>
              <a:t>cabling</a:t>
            </a:r>
            <a:r>
              <a:rPr lang="fr-CH" dirty="0" smtClean="0"/>
              <a:t> </a:t>
            </a:r>
            <a:r>
              <a:rPr lang="fr-CH" dirty="0" err="1" smtClean="0"/>
              <a:t>activities</a:t>
            </a:r>
            <a:r>
              <a:rPr lang="fr-CH" dirty="0" smtClean="0"/>
              <a:t> and components for Q1,Q2,Q3 </a:t>
            </a:r>
            <a:r>
              <a:rPr lang="fr-CH" dirty="0" err="1" smtClean="0"/>
              <a:t>magnets</a:t>
            </a:r>
            <a:r>
              <a:rPr lang="fr-CH" dirty="0" smtClean="0"/>
              <a:t> till 2020</a:t>
            </a:r>
          </a:p>
          <a:p>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WP11 : </a:t>
            </a:r>
            <a:r>
              <a:rPr lang="fr-CH" dirty="0" err="1" smtClean="0"/>
              <a:t>most</a:t>
            </a:r>
            <a:r>
              <a:rPr lang="fr-CH" dirty="0" smtClean="0"/>
              <a:t> </a:t>
            </a:r>
            <a:r>
              <a:rPr lang="fr-CH" dirty="0" err="1" smtClean="0"/>
              <a:t>spending</a:t>
            </a:r>
            <a:r>
              <a:rPr lang="fr-CH" dirty="0" smtClean="0"/>
              <a:t> in GOODS, </a:t>
            </a:r>
            <a:r>
              <a:rPr lang="fr-CH" dirty="0" err="1" smtClean="0"/>
              <a:t>purchase</a:t>
            </a:r>
            <a:r>
              <a:rPr lang="fr-CH" dirty="0" smtClean="0"/>
              <a:t> of </a:t>
            </a:r>
            <a:r>
              <a:rPr lang="fr-CH" dirty="0" err="1" smtClean="0"/>
              <a:t>cables</a:t>
            </a:r>
            <a:r>
              <a:rPr lang="fr-CH" dirty="0" smtClean="0"/>
              <a:t>, </a:t>
            </a:r>
            <a:r>
              <a:rPr lang="fr-CH" dirty="0" err="1" smtClean="0"/>
              <a:t>cabling</a:t>
            </a:r>
            <a:r>
              <a:rPr lang="fr-CH" dirty="0" smtClean="0"/>
              <a:t> </a:t>
            </a:r>
            <a:r>
              <a:rPr lang="fr-CH" dirty="0" err="1" smtClean="0"/>
              <a:t>activities</a:t>
            </a:r>
            <a:r>
              <a:rPr lang="fr-CH" dirty="0" smtClean="0"/>
              <a:t> and components for 11T </a:t>
            </a:r>
            <a:r>
              <a:rPr lang="fr-CH" dirty="0" err="1" smtClean="0"/>
              <a:t>series</a:t>
            </a:r>
            <a:r>
              <a:rPr lang="fr-CH" dirty="0" smtClean="0"/>
              <a:t> </a:t>
            </a:r>
            <a:r>
              <a:rPr lang="fr-CH" dirty="0" err="1" smtClean="0"/>
              <a:t>magnets</a:t>
            </a:r>
            <a:r>
              <a:rPr lang="fr-CH" dirty="0" smtClean="0"/>
              <a:t> till 2020</a:t>
            </a:r>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WP6B: Major contribution of </a:t>
            </a:r>
            <a:r>
              <a:rPr lang="fr-CH" dirty="0" err="1" smtClean="0"/>
              <a:t>family</a:t>
            </a:r>
            <a:r>
              <a:rPr lang="fr-CH" dirty="0" smtClean="0"/>
              <a:t> of 4-quadrant </a:t>
            </a:r>
            <a:r>
              <a:rPr lang="fr-CH" dirty="0" err="1" smtClean="0"/>
              <a:t>converters</a:t>
            </a:r>
            <a:r>
              <a:rPr lang="fr-CH" dirty="0" smtClean="0"/>
              <a:t> and high-</a:t>
            </a:r>
            <a:r>
              <a:rPr lang="fr-CH" baseline="0" dirty="0" err="1" smtClean="0"/>
              <a:t>current</a:t>
            </a:r>
            <a:r>
              <a:rPr lang="fr-CH" baseline="0" dirty="0" smtClean="0"/>
              <a:t> </a:t>
            </a:r>
            <a:r>
              <a:rPr lang="fr-CH" baseline="0" dirty="0" err="1" smtClean="0"/>
              <a:t>converters</a:t>
            </a:r>
            <a:r>
              <a:rPr lang="fr-CH" baseline="0" dirty="0" smtClean="0"/>
              <a:t> </a:t>
            </a:r>
            <a:r>
              <a:rPr lang="fr-CH" baseline="0" dirty="0" err="1" smtClean="0"/>
              <a:t>between</a:t>
            </a:r>
            <a:r>
              <a:rPr lang="fr-CH" baseline="0" dirty="0" smtClean="0"/>
              <a:t> 2021 and 2023</a:t>
            </a: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WP4: </a:t>
            </a:r>
            <a:r>
              <a:rPr lang="fr-CH" dirty="0" err="1" smtClean="0"/>
              <a:t>big</a:t>
            </a:r>
            <a:r>
              <a:rPr lang="fr-CH" dirty="0" smtClean="0"/>
              <a:t> </a:t>
            </a:r>
            <a:r>
              <a:rPr lang="fr-CH" dirty="0" err="1" smtClean="0"/>
              <a:t>purchases</a:t>
            </a:r>
            <a:r>
              <a:rPr lang="fr-CH" dirty="0" smtClean="0"/>
              <a:t> </a:t>
            </a:r>
            <a:r>
              <a:rPr lang="fr-CH" dirty="0" err="1" smtClean="0"/>
              <a:t>after</a:t>
            </a:r>
            <a:r>
              <a:rPr lang="fr-CH" dirty="0" smtClean="0"/>
              <a:t> 2019 – </a:t>
            </a:r>
            <a:r>
              <a:rPr lang="fr-CH" dirty="0" err="1" smtClean="0"/>
              <a:t>implementation</a:t>
            </a:r>
            <a:r>
              <a:rPr lang="fr-CH" dirty="0" smtClean="0"/>
              <a:t> of </a:t>
            </a:r>
            <a:r>
              <a:rPr lang="fr-CH" dirty="0" err="1" smtClean="0"/>
              <a:t>results</a:t>
            </a:r>
            <a:r>
              <a:rPr lang="fr-CH" dirty="0" smtClean="0"/>
              <a:t> </a:t>
            </a:r>
            <a:r>
              <a:rPr lang="fr-CH" dirty="0" err="1" smtClean="0"/>
              <a:t>form</a:t>
            </a:r>
            <a:r>
              <a:rPr lang="fr-CH" dirty="0" smtClean="0"/>
              <a:t> SPS tests</a:t>
            </a:r>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WP9: </a:t>
            </a:r>
            <a:r>
              <a:rPr lang="fr-CH" dirty="0" err="1" smtClean="0"/>
              <a:t>big</a:t>
            </a:r>
            <a:r>
              <a:rPr lang="fr-CH" dirty="0" smtClean="0"/>
              <a:t> </a:t>
            </a:r>
            <a:r>
              <a:rPr lang="fr-CH" dirty="0" err="1" smtClean="0"/>
              <a:t>contracts</a:t>
            </a:r>
            <a:r>
              <a:rPr lang="fr-CH" dirty="0" smtClean="0"/>
              <a:t> for P1/P5 </a:t>
            </a:r>
            <a:r>
              <a:rPr lang="fr-CH" dirty="0" err="1" smtClean="0"/>
              <a:t>refrigerators</a:t>
            </a:r>
            <a:r>
              <a:rPr lang="fr-CH" dirty="0" smtClean="0"/>
              <a:t> </a:t>
            </a:r>
            <a:r>
              <a:rPr lang="fr-CH" dirty="0" err="1" smtClean="0"/>
              <a:t>after</a:t>
            </a:r>
            <a:r>
              <a:rPr lang="fr-CH" dirty="0" smtClean="0"/>
              <a:t> 2021 – CE</a:t>
            </a:r>
            <a:r>
              <a:rPr lang="fr-CH" baseline="0" dirty="0" smtClean="0"/>
              <a:t> to </a:t>
            </a:r>
            <a:r>
              <a:rPr lang="fr-CH" baseline="0" dirty="0" err="1" smtClean="0"/>
              <a:t>be</a:t>
            </a:r>
            <a:r>
              <a:rPr lang="fr-CH" baseline="0" dirty="0" smtClean="0"/>
              <a:t> </a:t>
            </a:r>
            <a:r>
              <a:rPr lang="fr-CH" baseline="0" dirty="0" err="1" smtClean="0"/>
              <a:t>finished</a:t>
            </a:r>
            <a:r>
              <a:rPr lang="fr-CH" baseline="0" dirty="0" smtClean="0"/>
              <a:t> by </a:t>
            </a:r>
            <a:r>
              <a:rPr lang="fr-CH" baseline="0" dirty="0" err="1" smtClean="0"/>
              <a:t>then</a:t>
            </a: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baseline="0" dirty="0" smtClean="0"/>
              <a:t>WP5: </a:t>
            </a:r>
            <a:r>
              <a:rPr lang="fr-CH" baseline="0" dirty="0" err="1" smtClean="0"/>
              <a:t>purchase</a:t>
            </a:r>
            <a:r>
              <a:rPr lang="fr-CH" baseline="0" dirty="0" smtClean="0"/>
              <a:t> of TCTPM and TCL (IR </a:t>
            </a:r>
            <a:r>
              <a:rPr lang="fr-CH" baseline="0" dirty="0" err="1" smtClean="0"/>
              <a:t>cleaning</a:t>
            </a:r>
            <a:r>
              <a:rPr lang="fr-CH"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WP6A : R&amp;D </a:t>
            </a:r>
            <a:r>
              <a:rPr lang="fr-CH" dirty="0" err="1" smtClean="0"/>
              <a:t>before</a:t>
            </a:r>
            <a:r>
              <a:rPr lang="fr-CH" dirty="0" smtClean="0"/>
              <a:t> 2017, </a:t>
            </a:r>
            <a:r>
              <a:rPr lang="fr-CH" dirty="0" err="1" smtClean="0"/>
              <a:t>purchasing</a:t>
            </a:r>
            <a:r>
              <a:rPr lang="fr-CH" dirty="0" smtClean="0"/>
              <a:t> </a:t>
            </a:r>
            <a:r>
              <a:rPr lang="fr-CH" dirty="0" err="1" smtClean="0"/>
              <a:t>cables</a:t>
            </a:r>
            <a:r>
              <a:rPr lang="fr-CH" dirty="0" smtClean="0"/>
              <a:t> cryostats</a:t>
            </a:r>
            <a:r>
              <a:rPr lang="fr-CH" baseline="0" dirty="0" smtClean="0"/>
              <a:t> and main components </a:t>
            </a:r>
            <a:r>
              <a:rPr lang="fr-CH" baseline="0" dirty="0" err="1" smtClean="0"/>
              <a:t>between</a:t>
            </a:r>
            <a:r>
              <a:rPr lang="fr-CH" baseline="0" dirty="0" smtClean="0"/>
              <a:t> 2017 and 2021.</a:t>
            </a:r>
          </a:p>
          <a:p>
            <a:pPr marL="0" marR="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H" dirty="0" smtClean="0"/>
          </a:p>
          <a:p>
            <a:endParaRPr lang="fr-CH" dirty="0" smtClean="0"/>
          </a:p>
          <a:p>
            <a:endParaRPr lang="fr-CH" dirty="0" smtClean="0"/>
          </a:p>
          <a:p>
            <a:endParaRPr lang="en-GB" dirty="0"/>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37</a:t>
            </a:fld>
            <a:endParaRPr lang="en-GB"/>
          </a:p>
        </p:txBody>
      </p:sp>
    </p:spTree>
    <p:extLst>
      <p:ext uri="{BB962C8B-B14F-4D97-AF65-F5344CB8AC3E}">
        <p14:creationId xmlns:p14="http://schemas.microsoft.com/office/powerpoint/2010/main" val="15838015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Advances</a:t>
            </a:r>
            <a:r>
              <a:rPr lang="en-US" baseline="0" dirty="0" smtClean="0"/>
              <a:t> in accelerator technologies advance the energy level by factor 10 every 6 y</a:t>
            </a:r>
          </a:p>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47</a:t>
            </a:fld>
            <a:endParaRPr lang="en-GB"/>
          </a:p>
        </p:txBody>
      </p:sp>
    </p:spTree>
    <p:extLst>
      <p:ext uri="{BB962C8B-B14F-4D97-AF65-F5344CB8AC3E}">
        <p14:creationId xmlns:p14="http://schemas.microsoft.com/office/powerpoint/2010/main" val="17880359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49</a:t>
            </a:fld>
            <a:endParaRPr lang="en-GB"/>
          </a:p>
        </p:txBody>
      </p:sp>
    </p:spTree>
    <p:extLst>
      <p:ext uri="{BB962C8B-B14F-4D97-AF65-F5344CB8AC3E}">
        <p14:creationId xmlns:p14="http://schemas.microsoft.com/office/powerpoint/2010/main" val="462006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algn="just"/>
            <a:r>
              <a:rPr lang="en-GB" sz="1000" b="1" dirty="0" smtClean="0"/>
              <a:t>Inner Triplet Magnets:</a:t>
            </a:r>
            <a:r>
              <a:rPr lang="en-GB" sz="1000" dirty="0" smtClean="0"/>
              <a:t> Actual radiation damage on the Inner Triplets Magnets is expected already at the level of integrated dose of LHC.    The replacement of the triplet must be anticipated before damage occurs, because of the serious and long intervention (requiring one to two years shutdown)</a:t>
            </a:r>
          </a:p>
          <a:p>
            <a:pPr lvl="0" algn="just"/>
            <a:endParaRPr lang="en-US" sz="1000" dirty="0" smtClean="0"/>
          </a:p>
          <a:p>
            <a:pPr lvl="0" algn="just"/>
            <a:r>
              <a:rPr lang="en-US" sz="1000" b="1" dirty="0" smtClean="0"/>
              <a:t>Collimation:</a:t>
            </a:r>
            <a:r>
              <a:rPr lang="en-US" sz="1000" dirty="0" smtClean="0"/>
              <a:t> The present collimation system will need an upgrade that takes in account the increased beam intensities and the need to protect the new triplets in IR1 and IR5.  This would require the replacement of some of the LHC main dipoles with dipoles of equal bending strength (</a:t>
            </a:r>
            <a:r>
              <a:rPr lang="en-US" sz="1000" dirty="0" smtClean="0">
                <a:sym typeface="Symbol"/>
              </a:rPr>
              <a:t></a:t>
            </a:r>
            <a:r>
              <a:rPr lang="en-US" sz="1000" dirty="0" smtClean="0"/>
              <a:t>120 </a:t>
            </a:r>
            <a:r>
              <a:rPr lang="en-US" sz="1000" dirty="0" err="1" smtClean="0"/>
              <a:t>T</a:t>
            </a:r>
            <a:r>
              <a:rPr lang="en-US" sz="1000" dirty="0" err="1" smtClean="0">
                <a:sym typeface="Symbol"/>
              </a:rPr>
              <a:t></a:t>
            </a:r>
            <a:r>
              <a:rPr lang="en-US" sz="1000" dirty="0" err="1" smtClean="0"/>
              <a:t>m</a:t>
            </a:r>
            <a:r>
              <a:rPr lang="en-US" sz="1000" dirty="0" smtClean="0"/>
              <a:t>), but obtained by a </a:t>
            </a:r>
            <a:r>
              <a:rPr lang="en-US" sz="1000" b="1" dirty="0" smtClean="0"/>
              <a:t>higher field (11 T) and shorter length (11 m) </a:t>
            </a:r>
            <a:r>
              <a:rPr lang="en-US" sz="1000" dirty="0" smtClean="0"/>
              <a:t>than those of the LHC dipoles (8.3 T and 14.2 m), gaining in this way enough room for installing the new special collimators. </a:t>
            </a:r>
            <a:endParaRPr lang="en-GB" sz="1000" dirty="0" smtClean="0"/>
          </a:p>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solidFill>
                  <a:prstClr val="black"/>
                </a:solidFill>
              </a:rPr>
              <a:pPr/>
              <a:t>50</a:t>
            </a:fld>
            <a:endParaRPr lang="en-GB">
              <a:solidFill>
                <a:prstClr val="black"/>
              </a:solidFill>
            </a:endParaRPr>
          </a:p>
        </p:txBody>
      </p:sp>
    </p:spTree>
    <p:extLst>
      <p:ext uri="{BB962C8B-B14F-4D97-AF65-F5344CB8AC3E}">
        <p14:creationId xmlns:p14="http://schemas.microsoft.com/office/powerpoint/2010/main" val="4169849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a:buChar char="•"/>
            </a:pPr>
            <a:r>
              <a:rPr lang="en-GB" sz="1200" dirty="0" smtClean="0"/>
              <a:t>A decisive increase of LHC luminosity is needed to maintain scientific progress and to explore full machine capacity</a:t>
            </a:r>
          </a:p>
          <a:p>
            <a:pPr marL="0" indent="0" algn="just">
              <a:buFont typeface="Arial"/>
              <a:buNone/>
            </a:pPr>
            <a:endParaRPr lang="en-GB" sz="1200" dirty="0" smtClean="0"/>
          </a:p>
        </p:txBody>
      </p:sp>
      <p:sp>
        <p:nvSpPr>
          <p:cNvPr id="4" name="Slide Number Placeholder 3"/>
          <p:cNvSpPr>
            <a:spLocks noGrp="1"/>
          </p:cNvSpPr>
          <p:nvPr>
            <p:ph type="sldNum" sz="quarter" idx="10"/>
          </p:nvPr>
        </p:nvSpPr>
        <p:spPr/>
        <p:txBody>
          <a:bodyPr/>
          <a:lstStyle/>
          <a:p>
            <a:fld id="{5AAD5AE1-8DAA-4720-851B-5749129BDBE5}" type="slidenum">
              <a:rPr lang="en-GB" smtClean="0"/>
              <a:t>4</a:t>
            </a:fld>
            <a:endParaRPr lang="en-GB"/>
          </a:p>
        </p:txBody>
      </p:sp>
    </p:spTree>
    <p:extLst>
      <p:ext uri="{BB962C8B-B14F-4D97-AF65-F5344CB8AC3E}">
        <p14:creationId xmlns:p14="http://schemas.microsoft.com/office/powerpoint/2010/main" val="87650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algn="just"/>
            <a:r>
              <a:rPr lang="en-GB" sz="1000" b="1" dirty="0" smtClean="0"/>
              <a:t>Inner Triplet Magnets:</a:t>
            </a:r>
            <a:r>
              <a:rPr lang="en-GB" sz="1000" dirty="0" smtClean="0"/>
              <a:t> Actual radiation damage on the Inner Triplets Magnets is expected already at the level of integrated dose of LHC.    The replacement of the triplet must be anticipated before damage occurs, because of the serious and long intervention (requiring one to two years shutdown)</a:t>
            </a:r>
          </a:p>
          <a:p>
            <a:pPr lvl="0" algn="just"/>
            <a:endParaRPr lang="en-US" sz="1000" dirty="0" smtClean="0"/>
          </a:p>
          <a:p>
            <a:pPr lvl="0" algn="just"/>
            <a:r>
              <a:rPr lang="en-US" sz="1000" b="1" dirty="0" smtClean="0"/>
              <a:t>Collimation:</a:t>
            </a:r>
            <a:r>
              <a:rPr lang="en-US" sz="1000" dirty="0" smtClean="0"/>
              <a:t> The present collimation system will need an upgrade that takes in account the increased beam intensities and the need to protect the new triplets in IR1 and IR5.  This would require the replacement of some of the LHC main dipoles with dipoles of equal bending strength (</a:t>
            </a:r>
            <a:r>
              <a:rPr lang="en-US" sz="1000" dirty="0" smtClean="0">
                <a:sym typeface="Symbol"/>
              </a:rPr>
              <a:t></a:t>
            </a:r>
            <a:r>
              <a:rPr lang="en-US" sz="1000" dirty="0" smtClean="0"/>
              <a:t>120 </a:t>
            </a:r>
            <a:r>
              <a:rPr lang="en-US" sz="1000" dirty="0" err="1" smtClean="0"/>
              <a:t>T</a:t>
            </a:r>
            <a:r>
              <a:rPr lang="en-US" sz="1000" dirty="0" err="1" smtClean="0">
                <a:sym typeface="Symbol"/>
              </a:rPr>
              <a:t></a:t>
            </a:r>
            <a:r>
              <a:rPr lang="en-US" sz="1000" dirty="0" err="1" smtClean="0"/>
              <a:t>m</a:t>
            </a:r>
            <a:r>
              <a:rPr lang="en-US" sz="1000" dirty="0" smtClean="0"/>
              <a:t>), but obtained by a </a:t>
            </a:r>
            <a:r>
              <a:rPr lang="en-US" sz="1000" b="1" dirty="0" smtClean="0"/>
              <a:t>higher field (11 T) and shorter length (11 m) </a:t>
            </a:r>
            <a:r>
              <a:rPr lang="en-US" sz="1000" dirty="0" smtClean="0"/>
              <a:t>than those of the LHC dipoles (8.3 T and 14.2 m), gaining in this way enough room for installing the new special collimators. </a:t>
            </a:r>
            <a:endParaRPr lang="en-GB" sz="1000" dirty="0" smtClean="0"/>
          </a:p>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solidFill>
                  <a:prstClr val="black"/>
                </a:solidFill>
              </a:rPr>
              <a:pPr/>
              <a:t>62</a:t>
            </a:fld>
            <a:endParaRPr lang="en-GB">
              <a:solidFill>
                <a:prstClr val="black"/>
              </a:solidFill>
            </a:endParaRPr>
          </a:p>
        </p:txBody>
      </p:sp>
    </p:spTree>
    <p:extLst>
      <p:ext uri="{BB962C8B-B14F-4D97-AF65-F5344CB8AC3E}">
        <p14:creationId xmlns:p14="http://schemas.microsoft.com/office/powerpoint/2010/main" val="3915762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a:buChar char="•"/>
            </a:pPr>
            <a:r>
              <a:rPr lang="en-GB" sz="1200" dirty="0" smtClean="0"/>
              <a:t>The European Strategy for Particle Physics in 2013 had confirmed as first priority in the large scale scientific activity the exploitation of the </a:t>
            </a:r>
            <a:r>
              <a:rPr lang="en-GB" sz="1200" i="1" dirty="0" smtClean="0"/>
              <a:t>full potential of the LHC, including the high-luminosity upgrade of the machine and detectors </a:t>
            </a:r>
            <a:endParaRPr lang="en-GB" sz="1200" dirty="0" smtClean="0"/>
          </a:p>
          <a:p>
            <a:pPr marL="285750" indent="-285750" algn="just">
              <a:buFont typeface="Arial"/>
              <a:buChar char="•"/>
            </a:pPr>
            <a:endParaRPr lang="en-GB" sz="1200" dirty="0" smtClean="0"/>
          </a:p>
          <a:p>
            <a:pPr marL="285750" indent="-285750" algn="just">
              <a:buFont typeface="Arial"/>
              <a:buChar char="•"/>
            </a:pPr>
            <a:r>
              <a:rPr lang="en-GB" sz="1200" dirty="0" smtClean="0"/>
              <a:t>The importance of the LHC luminosity upgrade for the future of High Energy Physics has been also re-affirmed by the May 2014 recommendation by the Particle Physics Project Prioritization Panel (P5) to the High Energy Physics Advisory Panel (HEPAP) which in turn advises the US Department of Energy (DOE). The recommendation, a critical step in the updating of the USA strategy for HEP, states the following: </a:t>
            </a:r>
            <a:r>
              <a:rPr lang="en-GB" sz="1200" i="1" dirty="0" smtClean="0"/>
              <a:t>“Recommendation 10: … The LHC upgrades constitute our highest-priority near-term large project.”</a:t>
            </a:r>
            <a:endParaRPr lang="en-US" sz="1200" dirty="0" smtClean="0"/>
          </a:p>
          <a:p>
            <a:endParaRPr lang="en-GB" dirty="0" smtClean="0"/>
          </a:p>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5</a:t>
            </a:fld>
            <a:endParaRPr lang="en-GB"/>
          </a:p>
        </p:txBody>
      </p:sp>
    </p:spTree>
    <p:extLst>
      <p:ext uri="{BB962C8B-B14F-4D97-AF65-F5344CB8AC3E}">
        <p14:creationId xmlns:p14="http://schemas.microsoft.com/office/powerpoint/2010/main" val="4211962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a:buChar char="•"/>
            </a:pPr>
            <a:r>
              <a:rPr lang="en-GB" sz="1200" dirty="0" smtClean="0"/>
              <a:t>The European Strategy for Particle Physics in 2013 had confirmed as first priority in the large scale scientific activity the exploitation of the </a:t>
            </a:r>
            <a:r>
              <a:rPr lang="en-GB" sz="1200" i="1" dirty="0" smtClean="0"/>
              <a:t>full potential of the LHC, including the high-luminosity upgrade of the machine and detectors </a:t>
            </a:r>
            <a:endParaRPr lang="en-GB" sz="1200" dirty="0" smtClean="0"/>
          </a:p>
          <a:p>
            <a:pPr marL="285750" indent="-285750" algn="just">
              <a:buFont typeface="Arial"/>
              <a:buChar char="•"/>
            </a:pPr>
            <a:endParaRPr lang="en-GB" sz="1200" dirty="0" smtClean="0"/>
          </a:p>
          <a:p>
            <a:pPr marL="285750" indent="-285750" algn="just">
              <a:buFont typeface="Arial"/>
              <a:buChar char="•"/>
            </a:pPr>
            <a:r>
              <a:rPr lang="en-GB" sz="1200" dirty="0" smtClean="0"/>
              <a:t>The importance of the LHC luminosity upgrade for the future of High Energy Physics has been also re-affirmed by the May 2014 recommendation by the Particle Physics Project Prioritization Panel (P5) to the High Energy Physics Advisory Panel (HEPAP) which in turn advises the US Department of Energy (DOE). The recommendation, a critical step in the updating of the USA strategy for HEP, states the following: </a:t>
            </a:r>
            <a:r>
              <a:rPr lang="en-GB" sz="1200" i="1" dirty="0" smtClean="0"/>
              <a:t>“Recommendation 10: … The LHC upgrades constitute our highest-priority near-term large project.”</a:t>
            </a:r>
            <a:endParaRPr lang="en-US" sz="1200" dirty="0" smtClean="0"/>
          </a:p>
          <a:p>
            <a:endParaRPr lang="en-GB" dirty="0" smtClean="0"/>
          </a:p>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6</a:t>
            </a:fld>
            <a:endParaRPr lang="en-GB"/>
          </a:p>
        </p:txBody>
      </p:sp>
    </p:spTree>
    <p:extLst>
      <p:ext uri="{BB962C8B-B14F-4D97-AF65-F5344CB8AC3E}">
        <p14:creationId xmlns:p14="http://schemas.microsoft.com/office/powerpoint/2010/main" val="2601868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000" b="1" dirty="0" smtClean="0"/>
              <a:t>Inner Triplet Magnets:</a:t>
            </a:r>
            <a:r>
              <a:rPr lang="en-GB" sz="1000" dirty="0" smtClean="0"/>
              <a:t> Actual radiation damage on the Inner Triplets Magnets is expected already at the level of integrated dose of LHC.    The replacement of the triplet must be anticipated before damage occurs, because of the serious and long intervention (requiring one to two years shutdown)</a:t>
            </a:r>
          </a:p>
          <a:p>
            <a:pPr lvl="0" algn="just"/>
            <a:endParaRPr lang="en-US" sz="1000" dirty="0" smtClean="0"/>
          </a:p>
          <a:p>
            <a:pPr lvl="0" algn="just"/>
            <a:r>
              <a:rPr lang="en-US" sz="1000" b="1" dirty="0" smtClean="0"/>
              <a:t>Collimation:</a:t>
            </a:r>
            <a:r>
              <a:rPr lang="en-US" sz="1000" dirty="0" smtClean="0"/>
              <a:t> The present collimation system will need an upgrade that takes in account the increased beam intensities and the need to protect the new triplets in IR1 and IR5.  This would require the replacement of some of the LHC main dipoles with dipoles of equal bending strength (</a:t>
            </a:r>
            <a:r>
              <a:rPr lang="en-US" sz="1000" dirty="0" smtClean="0">
                <a:sym typeface="Symbol"/>
              </a:rPr>
              <a:t></a:t>
            </a:r>
            <a:r>
              <a:rPr lang="en-US" sz="1000" dirty="0" smtClean="0"/>
              <a:t>120 </a:t>
            </a:r>
            <a:r>
              <a:rPr lang="en-US" sz="1000" dirty="0" err="1" smtClean="0"/>
              <a:t>T</a:t>
            </a:r>
            <a:r>
              <a:rPr lang="en-US" sz="1000" dirty="0" err="1" smtClean="0">
                <a:sym typeface="Symbol"/>
              </a:rPr>
              <a:t></a:t>
            </a:r>
            <a:r>
              <a:rPr lang="en-US" sz="1000" dirty="0" err="1" smtClean="0"/>
              <a:t>m</a:t>
            </a:r>
            <a:r>
              <a:rPr lang="en-US" sz="1000" dirty="0" smtClean="0"/>
              <a:t>), but obtained by a </a:t>
            </a:r>
            <a:r>
              <a:rPr lang="en-US" sz="1000" b="1" dirty="0" smtClean="0"/>
              <a:t>higher field (11 T) and shorter length (11 m) </a:t>
            </a:r>
            <a:r>
              <a:rPr lang="en-US" sz="1000" dirty="0" smtClean="0"/>
              <a:t>than those of the LHC dipoles (8.3 T and 14.2 m), gaining in this way enough room for installing the new special collimators. </a:t>
            </a:r>
            <a:endParaRPr lang="en-GB" sz="1000" dirty="0" smtClean="0"/>
          </a:p>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12</a:t>
            </a:fld>
            <a:endParaRPr lang="en-GB"/>
          </a:p>
        </p:txBody>
      </p:sp>
    </p:spTree>
    <p:extLst>
      <p:ext uri="{BB962C8B-B14F-4D97-AF65-F5344CB8AC3E}">
        <p14:creationId xmlns:p14="http://schemas.microsoft.com/office/powerpoint/2010/main" val="65736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R2E and SC links for remote powering of cold circuits</a:t>
            </a:r>
            <a:r>
              <a:rPr lang="en-US" i="1" dirty="0" smtClean="0"/>
              <a:t>:</a:t>
            </a:r>
            <a:r>
              <a:rPr lang="en-US" dirty="0" smtClean="0"/>
              <a:t> replacement of radiation sensitive electronic boards of the power converter system with radiation-hard cards and the displacement of power converters/equipment to distant locations out of the tunnel  thanks to a novel technology: superconducting links (SCLs) made from HTS (YBCO or Bi-2223) or MgB</a:t>
            </a:r>
            <a:r>
              <a:rPr lang="en-US" baseline="-25000" dirty="0" smtClean="0"/>
              <a:t>2</a:t>
            </a:r>
            <a:r>
              <a:rPr lang="en-US" dirty="0" smtClean="0"/>
              <a:t> superconductors. </a:t>
            </a:r>
          </a:p>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18</a:t>
            </a:fld>
            <a:endParaRPr lang="en-GB"/>
          </a:p>
        </p:txBody>
      </p:sp>
    </p:spTree>
    <p:extLst>
      <p:ext uri="{BB962C8B-B14F-4D97-AF65-F5344CB8AC3E}">
        <p14:creationId xmlns:p14="http://schemas.microsoft.com/office/powerpoint/2010/main" val="1369975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p:txBody>
      </p:sp>
      <p:sp>
        <p:nvSpPr>
          <p:cNvPr id="4" name="Slide Number Placeholder 3"/>
          <p:cNvSpPr>
            <a:spLocks noGrp="1"/>
          </p:cNvSpPr>
          <p:nvPr>
            <p:ph type="sldNum" sz="quarter" idx="10"/>
          </p:nvPr>
        </p:nvSpPr>
        <p:spPr/>
        <p:txBody>
          <a:bodyPr/>
          <a:lstStyle/>
          <a:p>
            <a:fld id="{45C02256-4583-4BCE-B52E-317021D659CB}" type="slidenum">
              <a:rPr lang="en-GB" smtClean="0"/>
              <a:t>19</a:t>
            </a:fld>
            <a:endParaRPr lang="en-GB"/>
          </a:p>
        </p:txBody>
      </p:sp>
    </p:spTree>
    <p:extLst>
      <p:ext uri="{BB962C8B-B14F-4D97-AF65-F5344CB8AC3E}">
        <p14:creationId xmlns:p14="http://schemas.microsoft.com/office/powerpoint/2010/main" val="1357210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20</a:t>
            </a:fld>
            <a:endParaRPr lang="en-GB"/>
          </a:p>
        </p:txBody>
      </p:sp>
    </p:spTree>
    <p:extLst>
      <p:ext uri="{BB962C8B-B14F-4D97-AF65-F5344CB8AC3E}">
        <p14:creationId xmlns:p14="http://schemas.microsoft.com/office/powerpoint/2010/main" val="2978257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E4CBDB8-12EA-48E8-A29C-B72079CF48B8}" type="slidenum">
              <a:rPr lang="en-GB" smtClean="0"/>
              <a:pPr/>
              <a:t>23</a:t>
            </a:fld>
            <a:endParaRPr lang="en-GB"/>
          </a:p>
        </p:txBody>
      </p:sp>
    </p:spTree>
    <p:extLst>
      <p:ext uri="{BB962C8B-B14F-4D97-AF65-F5344CB8AC3E}">
        <p14:creationId xmlns:p14="http://schemas.microsoft.com/office/powerpoint/2010/main" val="20434662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Tree>
    <p:extLst>
      <p:ext uri="{BB962C8B-B14F-4D97-AF65-F5344CB8AC3E}">
        <p14:creationId xmlns:p14="http://schemas.microsoft.com/office/powerpoint/2010/main" val="354287930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dirty="0"/>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11905436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extLst>
      <p:ext uri="{BB962C8B-B14F-4D97-AF65-F5344CB8AC3E}">
        <p14:creationId xmlns:p14="http://schemas.microsoft.com/office/powerpoint/2010/main" val="1180447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35578561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8"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36381266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7291446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9277959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8"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27857947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6"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37884513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2" y="2108488"/>
            <a:ext cx="3817931" cy="1840885"/>
          </a:xfrm>
          <a:prstGeom prst="rect">
            <a:avLst/>
          </a:prstGeom>
        </p:spPr>
      </p:pic>
    </p:spTree>
    <p:extLst>
      <p:ext uri="{BB962C8B-B14F-4D97-AF65-F5344CB8AC3E}">
        <p14:creationId xmlns:p14="http://schemas.microsoft.com/office/powerpoint/2010/main" val="398358987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ody Slide with content">
    <p:spTree>
      <p:nvGrpSpPr>
        <p:cNvPr id="1" name=""/>
        <p:cNvGrpSpPr/>
        <p:nvPr/>
      </p:nvGrpSpPr>
      <p:grpSpPr>
        <a:xfrm>
          <a:off x="0" y="0"/>
          <a:ext cx="0" cy="0"/>
          <a:chOff x="0" y="0"/>
          <a:chExt cx="0" cy="0"/>
        </a:xfrm>
      </p:grpSpPr>
      <p:grpSp>
        <p:nvGrpSpPr>
          <p:cNvPr id="45" name="Group 44"/>
          <p:cNvGrpSpPr/>
          <p:nvPr userDrawn="1"/>
        </p:nvGrpSpPr>
        <p:grpSpPr>
          <a:xfrm>
            <a:off x="179513" y="188640"/>
            <a:ext cx="8783308" cy="6480720"/>
            <a:chOff x="179512" y="188640"/>
            <a:chExt cx="8783308" cy="6480720"/>
          </a:xfrm>
        </p:grpSpPr>
        <p:sp>
          <p:nvSpPr>
            <p:cNvPr id="8" name="Rounded Rectangle 7"/>
            <p:cNvSpPr/>
            <p:nvPr userDrawn="1"/>
          </p:nvSpPr>
          <p:spPr>
            <a:xfrm>
              <a:off x="6813967" y="188641"/>
              <a:ext cx="2148853" cy="298789"/>
            </a:xfrm>
            <a:prstGeom prst="roundRect">
              <a:avLst>
                <a:gd name="adj" fmla="val 40183"/>
              </a:avLst>
            </a:prstGeom>
            <a:noFill/>
            <a:ln w="19050" cmpd="sng">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cxnSp>
          <p:nvCxnSpPr>
            <p:cNvPr id="9" name="Straight Connector 8"/>
            <p:cNvCxnSpPr/>
            <p:nvPr userDrawn="1"/>
          </p:nvCxnSpPr>
          <p:spPr>
            <a:xfrm flipH="1">
              <a:off x="8125588" y="217599"/>
              <a:ext cx="2096" cy="240983"/>
            </a:xfrm>
            <a:prstGeom prst="line">
              <a:avLst/>
            </a:prstGeom>
            <a:ln w="95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7650476" y="217599"/>
              <a:ext cx="2096" cy="240983"/>
            </a:xfrm>
            <a:prstGeom prst="line">
              <a:avLst/>
            </a:prstGeom>
            <a:ln w="95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userDrawn="1"/>
          </p:nvSpPr>
          <p:spPr>
            <a:xfrm>
              <a:off x="8100392" y="472229"/>
              <a:ext cx="432048" cy="220467"/>
            </a:xfrm>
            <a:prstGeom prst="rect">
              <a:avLst/>
            </a:prstGeom>
            <a:noFill/>
          </p:spPr>
          <p:txBody>
            <a:bodyPr wrap="square" lIns="0" tIns="36000" rIns="0" bIns="36000" rtlCol="0">
              <a:noAutofit/>
            </a:bodyPr>
            <a:lstStyle/>
            <a:p>
              <a:pPr algn="l"/>
              <a:r>
                <a:rPr lang="en-GB" sz="750" baseline="0" dirty="0" smtClean="0">
                  <a:solidFill>
                    <a:schemeClr val="tx1">
                      <a:lumMod val="75000"/>
                      <a:lumOff val="25000"/>
                    </a:schemeClr>
                  </a:solidFill>
                </a:rPr>
                <a:t>Page:</a:t>
              </a:r>
              <a:endParaRPr lang="fr-FR" sz="750" baseline="0" dirty="0">
                <a:solidFill>
                  <a:schemeClr val="tx1">
                    <a:lumMod val="75000"/>
                    <a:lumOff val="25000"/>
                  </a:schemeClr>
                </a:solidFill>
              </a:endParaRPr>
            </a:p>
          </p:txBody>
        </p:sp>
        <p:sp>
          <p:nvSpPr>
            <p:cNvPr id="12" name="TextBox 11"/>
            <p:cNvSpPr txBox="1"/>
            <p:nvPr userDrawn="1"/>
          </p:nvSpPr>
          <p:spPr>
            <a:xfrm>
              <a:off x="6818088" y="188640"/>
              <a:ext cx="832318" cy="101566"/>
            </a:xfrm>
            <a:prstGeom prst="rect">
              <a:avLst/>
            </a:prstGeom>
            <a:noFill/>
          </p:spPr>
          <p:txBody>
            <a:bodyPr wrap="square" lIns="0" tIns="7200" rIns="0" bIns="0" rtlCol="0">
              <a:noAutofit/>
            </a:bodyPr>
            <a:lstStyle/>
            <a:p>
              <a:pPr algn="ctr"/>
              <a:r>
                <a:rPr lang="en-GB" sz="450" baseline="0" dirty="0" smtClean="0">
                  <a:solidFill>
                    <a:srgbClr val="262626"/>
                  </a:solidFill>
                  <a:latin typeface="Verdana"/>
                  <a:cs typeface="Verdana"/>
                </a:rPr>
                <a:t>EDMS No.</a:t>
              </a:r>
              <a:endParaRPr lang="fr-FR" sz="450" baseline="0" dirty="0">
                <a:solidFill>
                  <a:srgbClr val="262626"/>
                </a:solidFill>
                <a:latin typeface="Verdana"/>
                <a:cs typeface="Verdana"/>
              </a:endParaRPr>
            </a:p>
          </p:txBody>
        </p:sp>
        <p:sp>
          <p:nvSpPr>
            <p:cNvPr id="13" name="TextBox 12"/>
            <p:cNvSpPr txBox="1"/>
            <p:nvPr userDrawn="1"/>
          </p:nvSpPr>
          <p:spPr>
            <a:xfrm>
              <a:off x="7650476" y="188640"/>
              <a:ext cx="470123" cy="101566"/>
            </a:xfrm>
            <a:prstGeom prst="rect">
              <a:avLst/>
            </a:prstGeom>
            <a:noFill/>
          </p:spPr>
          <p:txBody>
            <a:bodyPr wrap="square" lIns="0" tIns="7200" rIns="0" bIns="0" rtlCol="0">
              <a:noAutofit/>
            </a:bodyPr>
            <a:lstStyle/>
            <a:p>
              <a:pPr algn="ctr"/>
              <a:r>
                <a:rPr lang="en-GB" sz="450" baseline="0" dirty="0" smtClean="0">
                  <a:solidFill>
                    <a:srgbClr val="262626"/>
                  </a:solidFill>
                  <a:latin typeface="Verdana"/>
                  <a:cs typeface="Verdana"/>
                </a:rPr>
                <a:t>REV.</a:t>
              </a:r>
              <a:endParaRPr lang="fr-FR" sz="450" baseline="0" dirty="0">
                <a:solidFill>
                  <a:srgbClr val="262626"/>
                </a:solidFill>
                <a:latin typeface="Verdana"/>
                <a:cs typeface="Verdana"/>
              </a:endParaRPr>
            </a:p>
          </p:txBody>
        </p:sp>
        <p:sp>
          <p:nvSpPr>
            <p:cNvPr id="14" name="TextBox 13"/>
            <p:cNvSpPr txBox="1"/>
            <p:nvPr userDrawn="1"/>
          </p:nvSpPr>
          <p:spPr>
            <a:xfrm>
              <a:off x="8125588" y="188640"/>
              <a:ext cx="836599" cy="101566"/>
            </a:xfrm>
            <a:prstGeom prst="rect">
              <a:avLst/>
            </a:prstGeom>
            <a:noFill/>
          </p:spPr>
          <p:txBody>
            <a:bodyPr wrap="square" lIns="0" tIns="7200" rIns="0" bIns="0" rtlCol="0">
              <a:noAutofit/>
            </a:bodyPr>
            <a:lstStyle/>
            <a:p>
              <a:pPr algn="ctr"/>
              <a:r>
                <a:rPr lang="en-GB" sz="450" baseline="0" dirty="0" smtClean="0">
                  <a:solidFill>
                    <a:srgbClr val="262626"/>
                  </a:solidFill>
                  <a:latin typeface="Verdana"/>
                  <a:cs typeface="Verdana"/>
                </a:rPr>
                <a:t>VALIDITY</a:t>
              </a:r>
              <a:endParaRPr lang="fr-FR" sz="450" baseline="0" dirty="0">
                <a:solidFill>
                  <a:srgbClr val="262626"/>
                </a:solidFill>
                <a:latin typeface="Verdana"/>
                <a:cs typeface="Verdana"/>
              </a:endParaRPr>
            </a:p>
          </p:txBody>
        </p:sp>
        <p:pic>
          <p:nvPicPr>
            <p:cNvPr id="16" name="Picture 15"/>
            <p:cNvPicPr/>
            <p:nvPr userDrawn="1"/>
          </p:nvPicPr>
          <p:blipFill>
            <a:blip r:embed="rId2" cstate="email">
              <a:extLst>
                <a:ext uri="{28A0092B-C50C-407E-A947-70E740481C1C}">
                  <a14:useLocalDpi xmlns:a14="http://schemas.microsoft.com/office/drawing/2010/main" val="0"/>
                </a:ext>
              </a:extLst>
            </a:blip>
            <a:stretch>
              <a:fillRect/>
            </a:stretch>
          </p:blipFill>
          <p:spPr>
            <a:xfrm>
              <a:off x="179512" y="188640"/>
              <a:ext cx="360000" cy="360000"/>
            </a:xfrm>
            <a:prstGeom prst="rect">
              <a:avLst/>
            </a:prstGeom>
          </p:spPr>
        </p:pic>
        <p:sp>
          <p:nvSpPr>
            <p:cNvPr id="25" name="Rounded Rectangle 24"/>
            <p:cNvSpPr/>
            <p:nvPr userDrawn="1"/>
          </p:nvSpPr>
          <p:spPr>
            <a:xfrm>
              <a:off x="179512" y="692696"/>
              <a:ext cx="8776071" cy="5976664"/>
            </a:xfrm>
            <a:prstGeom prst="roundRect">
              <a:avLst>
                <a:gd name="adj" fmla="val 3270"/>
              </a:avLst>
            </a:prstGeom>
            <a:noFill/>
            <a:ln w="19050" cmpd="sng">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grpSp>
      <p:sp>
        <p:nvSpPr>
          <p:cNvPr id="6" name="Slide Number Placeholder 5"/>
          <p:cNvSpPr>
            <a:spLocks noGrp="1"/>
          </p:cNvSpPr>
          <p:nvPr>
            <p:ph type="sldNum" sz="quarter" idx="12"/>
          </p:nvPr>
        </p:nvSpPr>
        <p:spPr>
          <a:xfrm>
            <a:off x="8532440" y="476674"/>
            <a:ext cx="432048" cy="216025"/>
          </a:xfrm>
          <a:prstGeom prst="rect">
            <a:avLst/>
          </a:prstGeom>
        </p:spPr>
        <p:txBody>
          <a:bodyPr lIns="72000" tIns="36000" rIns="72000" bIns="36000"/>
          <a:lstStyle>
            <a:lvl1pPr>
              <a:defRPr sz="750">
                <a:solidFill>
                  <a:schemeClr val="tx1">
                    <a:lumMod val="85000"/>
                    <a:lumOff val="15000"/>
                  </a:schemeClr>
                </a:solidFill>
              </a:defRPr>
            </a:lvl1pPr>
          </a:lstStyle>
          <a:p>
            <a:fld id="{E69F408B-A04E-4D23-B255-6B0A20F302DD}" type="slidenum">
              <a:rPr lang="fr-FR" smtClean="0"/>
              <a:pPr/>
              <a:t>‹#›</a:t>
            </a:fld>
            <a:endParaRPr lang="fr-FR" dirty="0"/>
          </a:p>
        </p:txBody>
      </p:sp>
      <p:sp>
        <p:nvSpPr>
          <p:cNvPr id="3" name="Content Placeholder 2"/>
          <p:cNvSpPr>
            <a:spLocks noGrp="1"/>
          </p:cNvSpPr>
          <p:nvPr>
            <p:ph idx="1" hasCustomPrompt="1"/>
          </p:nvPr>
        </p:nvSpPr>
        <p:spPr>
          <a:xfrm>
            <a:off x="179513" y="692696"/>
            <a:ext cx="8784976" cy="5976664"/>
          </a:xfrm>
          <a:prstGeom prst="rect">
            <a:avLst/>
          </a:prstGeom>
        </p:spPr>
        <p:txBody>
          <a:bodyPr/>
          <a:lstStyle>
            <a:lvl1pPr marL="203597" indent="-133350">
              <a:spcBef>
                <a:spcPts val="150"/>
              </a:spcBef>
              <a:defRPr sz="1800">
                <a:solidFill>
                  <a:schemeClr val="tx1">
                    <a:lumMod val="85000"/>
                    <a:lumOff val="15000"/>
                  </a:schemeClr>
                </a:solidFill>
              </a:defRPr>
            </a:lvl1pPr>
            <a:lvl2pPr marL="470297" indent="-203597">
              <a:spcBef>
                <a:spcPts val="150"/>
              </a:spcBef>
              <a:buFont typeface="Arial"/>
              <a:buChar char="•"/>
              <a:defRPr sz="1800">
                <a:solidFill>
                  <a:schemeClr val="tx1">
                    <a:lumMod val="85000"/>
                    <a:lumOff val="15000"/>
                  </a:schemeClr>
                </a:solidFill>
              </a:defRPr>
            </a:lvl2pPr>
            <a:lvl3pPr marL="672704" indent="-133350">
              <a:spcBef>
                <a:spcPts val="150"/>
              </a:spcBef>
              <a:buFont typeface="Arial"/>
              <a:buChar char="•"/>
              <a:defRPr sz="1800">
                <a:solidFill>
                  <a:schemeClr val="tx1">
                    <a:lumMod val="85000"/>
                    <a:lumOff val="15000"/>
                  </a:schemeClr>
                </a:solidFill>
              </a:defRPr>
            </a:lvl3pPr>
            <a:lvl4pPr marL="1009650" indent="-203597">
              <a:spcBef>
                <a:spcPts val="150"/>
              </a:spcBef>
              <a:buFont typeface="Arial"/>
              <a:buChar char="•"/>
              <a:defRPr sz="1800">
                <a:solidFill>
                  <a:schemeClr val="tx1">
                    <a:lumMod val="85000"/>
                    <a:lumOff val="15000"/>
                  </a:schemeClr>
                </a:solidFill>
              </a:defRPr>
            </a:lvl4pPr>
            <a:lvl5pPr marL="1276350" indent="-196454">
              <a:spcBef>
                <a:spcPts val="150"/>
              </a:spcBef>
              <a:buFont typeface="Arial"/>
              <a:buChar char="•"/>
              <a:defRPr sz="1800">
                <a:solidFill>
                  <a:schemeClr val="tx1">
                    <a:lumMod val="85000"/>
                    <a:lumOff val="15000"/>
                  </a:schemeClr>
                </a:solidFill>
              </a:defRPr>
            </a:lvl5pPr>
          </a:lstStyle>
          <a:p>
            <a:pPr lvl="0"/>
            <a:r>
              <a:rPr lang="en-US" dirty="0" smtClean="0"/>
              <a:t>[Click to edit document body]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21" name="Footer Placeholder 2"/>
          <p:cNvSpPr>
            <a:spLocks noGrp="1"/>
          </p:cNvSpPr>
          <p:nvPr>
            <p:ph type="ftr" sz="quarter" idx="3"/>
          </p:nvPr>
        </p:nvSpPr>
        <p:spPr>
          <a:xfrm>
            <a:off x="6811296" y="273607"/>
            <a:ext cx="2155724" cy="204183"/>
          </a:xfrm>
          <a:prstGeom prst="rect">
            <a:avLst/>
          </a:prstGeom>
        </p:spPr>
        <p:txBody>
          <a:bodyPr vert="horz" lIns="144000" tIns="0" rIns="0" bIns="0" rtlCol="0" anchor="ctr" anchorCtr="0"/>
          <a:lstStyle>
            <a:lvl1pPr algn="l">
              <a:defRPr sz="900" b="1">
                <a:solidFill>
                  <a:schemeClr val="tx1">
                    <a:lumMod val="85000"/>
                    <a:lumOff val="15000"/>
                  </a:schemeClr>
                </a:solidFill>
              </a:defRPr>
            </a:lvl1pPr>
          </a:lstStyle>
          <a:p>
            <a:r>
              <a:rPr lang="en-US" smtClean="0"/>
              <a:t>1234567         0.1         DRAFT</a:t>
            </a:r>
            <a:endParaRPr lang="en-US" dirty="0"/>
          </a:p>
        </p:txBody>
      </p:sp>
    </p:spTree>
    <p:extLst>
      <p:ext uri="{BB962C8B-B14F-4D97-AF65-F5344CB8AC3E}">
        <p14:creationId xmlns:p14="http://schemas.microsoft.com/office/powerpoint/2010/main" val="4156607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
        <p:nvSpPr>
          <p:cNvPr id="5" name="Footer Placeholder 4"/>
          <p:cNvSpPr>
            <a:spLocks noGrp="1"/>
          </p:cNvSpPr>
          <p:nvPr>
            <p:ph type="ftr" sz="quarter" idx="3"/>
          </p:nvPr>
        </p:nvSpPr>
        <p:spPr>
          <a:xfrm>
            <a:off x="2841673" y="6565184"/>
            <a:ext cx="3981157" cy="365125"/>
          </a:xfrm>
          <a:prstGeom prst="rect">
            <a:avLst/>
          </a:prstGeom>
        </p:spPr>
        <p:txBody>
          <a:bodyPr vert="horz" lIns="91440" tIns="45720" rIns="91440" bIns="45720" rtlCol="0" anchor="ctr"/>
          <a:lstStyle>
            <a:lvl1pPr algn="ctr">
              <a:defRPr sz="1200" b="1">
                <a:solidFill>
                  <a:schemeClr val="tx1"/>
                </a:solidFill>
              </a:defRPr>
            </a:lvl1pPr>
          </a:lstStyle>
          <a:p>
            <a:r>
              <a:rPr lang="en-GB" smtClean="0"/>
              <a:t>L. Rossi @ HL C&amp;S Review - 9 March 2015</a:t>
            </a:r>
            <a:endParaRPr lang="en-GB" dirty="0"/>
          </a:p>
        </p:txBody>
      </p:sp>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ctr"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5.xml"/><Relationship Id="rId4" Type="http://schemas.openxmlformats.org/officeDocument/2006/relationships/image" Target="../media/image42.jpeg"/></Relationships>
</file>

<file path=ppt/slides/_rels/slide1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5.xml"/><Relationship Id="rId5" Type="http://schemas.openxmlformats.org/officeDocument/2006/relationships/image" Target="../media/image59.jpeg"/><Relationship Id="rId4"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jpeg"/><Relationship Id="rId4" Type="http://schemas.openxmlformats.org/officeDocument/2006/relationships/image" Target="../media/image61.jpeg"/></Relationships>
</file>

<file path=ppt/slides/_rels/slide1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68.jpeg"/><Relationship Id="rId5" Type="http://schemas.openxmlformats.org/officeDocument/2006/relationships/image" Target="../media/image67.png"/><Relationship Id="rId4" Type="http://schemas.openxmlformats.org/officeDocument/2006/relationships/image" Target="../media/image6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56.png"/><Relationship Id="rId7" Type="http://schemas.openxmlformats.org/officeDocument/2006/relationships/image" Target="../media/image72.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71.png"/><Relationship Id="rId5" Type="http://schemas.openxmlformats.org/officeDocument/2006/relationships/image" Target="../media/image70.png"/><Relationship Id="rId10" Type="http://schemas.openxmlformats.org/officeDocument/2006/relationships/image" Target="../media/image74.jpeg"/><Relationship Id="rId4" Type="http://schemas.openxmlformats.org/officeDocument/2006/relationships/image" Target="../media/image69.emf"/><Relationship Id="rId9" Type="http://schemas.openxmlformats.org/officeDocument/2006/relationships/image" Target="../media/image73.png"/></Relationships>
</file>

<file path=ppt/slides/_rels/slide21.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png"/><Relationship Id="rId1" Type="http://schemas.openxmlformats.org/officeDocument/2006/relationships/slideLayout" Target="../slideLayouts/slideLayout5.xml"/><Relationship Id="rId4" Type="http://schemas.openxmlformats.org/officeDocument/2006/relationships/image" Target="../media/image77.emf"/></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79.jpeg"/></Relationships>
</file>

<file path=ppt/slides/_rels/slide24.xml.rels><?xml version="1.0" encoding="UTF-8" standalone="yes"?>
<Relationships xmlns="http://schemas.openxmlformats.org/package/2006/relationships"><Relationship Id="rId3" Type="http://schemas.openxmlformats.org/officeDocument/2006/relationships/oleObject" Target="SMARTEAM://_STFILE_C:/SMARTEAMProd_Tmp/bvazquez/CAD000706574.CATProduct%25VERS_1"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0.wmf"/></Relationships>
</file>

<file path=ppt/slides/_rels/slide2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87.jpeg"/><Relationship Id="rId4" Type="http://schemas.openxmlformats.org/officeDocument/2006/relationships/image" Target="../media/image86.jpeg"/></Relationships>
</file>

<file path=ppt/slides/_rels/slide2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96.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7.jpeg"/><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11.xml"/><Relationship Id="rId1" Type="http://schemas.openxmlformats.org/officeDocument/2006/relationships/vmlDrawing" Target="../drawings/vmlDrawing2.v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98.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99.wmf"/><Relationship Id="rId4" Type="http://schemas.openxmlformats.org/officeDocument/2006/relationships/oleObject" Target="../embeddings/oleObject2.bin"/></Relationships>
</file>

<file path=ppt/slides/_rels/slide43.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4" Type="http://schemas.openxmlformats.org/officeDocument/2006/relationships/image" Target="../media/image101.png"/></Relationships>
</file>

<file path=ppt/slides/_rels/slide4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06.png"/><Relationship Id="rId4" Type="http://schemas.openxmlformats.org/officeDocument/2006/relationships/image" Target="../media/image10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7" Type="http://schemas.openxmlformats.org/officeDocument/2006/relationships/image" Target="../media/image110.emf"/><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6" Type="http://schemas.openxmlformats.org/officeDocument/2006/relationships/image" Target="../media/image109.emf"/><Relationship Id="rId5" Type="http://schemas.openxmlformats.org/officeDocument/2006/relationships/image" Target="../media/image108.emf"/><Relationship Id="rId4" Type="http://schemas.openxmlformats.org/officeDocument/2006/relationships/image" Target="../media/image107.jpeg"/></Relationships>
</file>

<file path=ppt/slides/_rels/slide52.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5" Type="http://schemas.openxmlformats.org/officeDocument/2006/relationships/image" Target="../media/image111.emf"/><Relationship Id="rId4" Type="http://schemas.openxmlformats.org/officeDocument/2006/relationships/image" Target="../media/image107.jpeg"/></Relationships>
</file>

<file path=ppt/slides/_rels/slide53.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5" Type="http://schemas.openxmlformats.org/officeDocument/2006/relationships/image" Target="../media/image112.emf"/><Relationship Id="rId4" Type="http://schemas.openxmlformats.org/officeDocument/2006/relationships/image" Target="../media/image107.jpeg"/></Relationships>
</file>

<file path=ppt/slides/_rels/slide54.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5" Type="http://schemas.openxmlformats.org/officeDocument/2006/relationships/image" Target="../media/image101.png"/><Relationship Id="rId4" Type="http://schemas.openxmlformats.org/officeDocument/2006/relationships/image" Target="../media/image107.jpeg"/></Relationships>
</file>

<file path=ppt/slides/_rels/slide55.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5" Type="http://schemas.openxmlformats.org/officeDocument/2006/relationships/image" Target="../media/image113.emf"/><Relationship Id="rId4" Type="http://schemas.openxmlformats.org/officeDocument/2006/relationships/image" Target="../media/image107.jpeg"/></Relationships>
</file>

<file path=ppt/slides/_rels/slide56.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5" Type="http://schemas.openxmlformats.org/officeDocument/2006/relationships/image" Target="../media/image114.emf"/><Relationship Id="rId4" Type="http://schemas.openxmlformats.org/officeDocument/2006/relationships/image" Target="../media/image107.jpeg"/></Relationships>
</file>

<file path=ppt/slides/_rels/slide57.xml.rels><?xml version="1.0" encoding="UTF-8" standalone="yes"?>
<Relationships xmlns="http://schemas.openxmlformats.org/package/2006/relationships"><Relationship Id="rId8" Type="http://schemas.openxmlformats.org/officeDocument/2006/relationships/image" Target="../media/image118.emf"/><Relationship Id="rId3" Type="http://schemas.openxmlformats.org/officeDocument/2006/relationships/hyperlink" Target="https://indico.cern.ch/event/387162/" TargetMode="External"/><Relationship Id="rId7" Type="http://schemas.openxmlformats.org/officeDocument/2006/relationships/image" Target="../media/image117.emf"/><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6" Type="http://schemas.openxmlformats.org/officeDocument/2006/relationships/image" Target="../media/image116.emf"/><Relationship Id="rId5" Type="http://schemas.openxmlformats.org/officeDocument/2006/relationships/image" Target="../media/image115.emf"/><Relationship Id="rId4" Type="http://schemas.openxmlformats.org/officeDocument/2006/relationships/image" Target="../media/image107.jpeg"/></Relationships>
</file>

<file path=ppt/slides/_rels/slide58.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5" Type="http://schemas.openxmlformats.org/officeDocument/2006/relationships/image" Target="../media/image119.emf"/><Relationship Id="rId4" Type="http://schemas.openxmlformats.org/officeDocument/2006/relationships/image" Target="../media/image107.jpeg"/></Relationships>
</file>

<file path=ppt/slides/_rels/slide59.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5" Type="http://schemas.openxmlformats.org/officeDocument/2006/relationships/image" Target="../media/image120.emf"/><Relationship Id="rId4" Type="http://schemas.openxmlformats.org/officeDocument/2006/relationships/image" Target="../media/image107.jpeg"/></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5" Type="http://schemas.openxmlformats.org/officeDocument/2006/relationships/image" Target="../media/image121.emf"/><Relationship Id="rId4" Type="http://schemas.openxmlformats.org/officeDocument/2006/relationships/image" Target="../media/image107.jpeg"/></Relationships>
</file>

<file path=ppt/slides/_rels/slide61.xml.rels><?xml version="1.0" encoding="UTF-8" standalone="yes"?>
<Relationships xmlns="http://schemas.openxmlformats.org/package/2006/relationships"><Relationship Id="rId3" Type="http://schemas.openxmlformats.org/officeDocument/2006/relationships/hyperlink" Target="https://indico.cern.ch/event/387162/" TargetMode="External"/><Relationship Id="rId2" Type="http://schemas.openxmlformats.org/officeDocument/2006/relationships/hyperlink" Target="mailto:HL-LHC_Knowledge_and_Industry@cern.ch" TargetMode="External"/><Relationship Id="rId1" Type="http://schemas.openxmlformats.org/officeDocument/2006/relationships/slideLayout" Target="../slideLayouts/slideLayout2.xml"/><Relationship Id="rId5" Type="http://schemas.openxmlformats.org/officeDocument/2006/relationships/image" Target="../media/image122.emf"/><Relationship Id="rId4" Type="http://schemas.openxmlformats.org/officeDocument/2006/relationships/image" Target="../media/image107.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2.jpeg"/><Relationship Id="rId18" Type="http://schemas.openxmlformats.org/officeDocument/2006/relationships/image" Target="../media/image27.png"/><Relationship Id="rId3" Type="http://schemas.openxmlformats.org/officeDocument/2006/relationships/image" Target="../media/image13.gif"/><Relationship Id="rId21" Type="http://schemas.openxmlformats.org/officeDocument/2006/relationships/image" Target="../media/image30.png"/><Relationship Id="rId7" Type="http://schemas.openxmlformats.org/officeDocument/2006/relationships/image" Target="../media/image17.gif"/><Relationship Id="rId12" Type="http://schemas.openxmlformats.org/officeDocument/2006/relationships/image" Target="../media/image21.png"/><Relationship Id="rId17" Type="http://schemas.openxmlformats.org/officeDocument/2006/relationships/image" Target="../media/image26.png"/><Relationship Id="rId25" Type="http://schemas.openxmlformats.org/officeDocument/2006/relationships/image" Target="../media/image34.jpeg"/><Relationship Id="rId2" Type="http://schemas.openxmlformats.org/officeDocument/2006/relationships/image" Target="../media/image12.jpeg"/><Relationship Id="rId16" Type="http://schemas.openxmlformats.org/officeDocument/2006/relationships/image" Target="../media/image25.jpeg"/><Relationship Id="rId20" Type="http://schemas.openxmlformats.org/officeDocument/2006/relationships/image" Target="../media/image29.gif"/><Relationship Id="rId1" Type="http://schemas.openxmlformats.org/officeDocument/2006/relationships/slideLayout" Target="../slideLayouts/slideLayout7.xml"/><Relationship Id="rId6" Type="http://schemas.openxmlformats.org/officeDocument/2006/relationships/image" Target="../media/image16.gif"/><Relationship Id="rId11" Type="http://schemas.openxmlformats.org/officeDocument/2006/relationships/image" Target="../media/image20.png"/><Relationship Id="rId24" Type="http://schemas.openxmlformats.org/officeDocument/2006/relationships/image" Target="../media/image33.png"/><Relationship Id="rId5" Type="http://schemas.openxmlformats.org/officeDocument/2006/relationships/image" Target="../media/image15.gif"/><Relationship Id="rId15" Type="http://schemas.openxmlformats.org/officeDocument/2006/relationships/image" Target="../media/image24.gif"/><Relationship Id="rId23" Type="http://schemas.openxmlformats.org/officeDocument/2006/relationships/image" Target="../media/image32.jpeg"/><Relationship Id="rId10" Type="http://schemas.openxmlformats.org/officeDocument/2006/relationships/image" Target="../media/image19.jpeg"/><Relationship Id="rId19" Type="http://schemas.openxmlformats.org/officeDocument/2006/relationships/image" Target="../media/image28.png"/><Relationship Id="rId4" Type="http://schemas.openxmlformats.org/officeDocument/2006/relationships/image" Target="../media/image14.jpeg"/><Relationship Id="rId9" Type="http://schemas.openxmlformats.org/officeDocument/2006/relationships/hyperlink" Target="http://www.kek.jp/" TargetMode="External"/><Relationship Id="rId14" Type="http://schemas.openxmlformats.org/officeDocument/2006/relationships/image" Target="../media/image23.png"/><Relationship Id="rId22"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08310" y="594804"/>
            <a:ext cx="4187115" cy="3817397"/>
          </a:xfrm>
        </p:spPr>
        <p:txBody>
          <a:bodyPr/>
          <a:lstStyle/>
          <a:p>
            <a:r>
              <a:rPr lang="en-GB" sz="3600" dirty="0" err="1"/>
              <a:t>HiLumi</a:t>
            </a:r>
            <a:r>
              <a:rPr lang="en-GB" sz="3600" dirty="0"/>
              <a:t> LHC project presentation and Forthcoming procurement overview and schedule details</a:t>
            </a:r>
          </a:p>
        </p:txBody>
      </p:sp>
      <p:sp>
        <p:nvSpPr>
          <p:cNvPr id="3" name="Subtitle 2"/>
          <p:cNvSpPr>
            <a:spLocks noGrp="1"/>
          </p:cNvSpPr>
          <p:nvPr>
            <p:ph type="subTitle" idx="1"/>
          </p:nvPr>
        </p:nvSpPr>
        <p:spPr>
          <a:xfrm>
            <a:off x="457200" y="4412202"/>
            <a:ext cx="8229600" cy="1585828"/>
          </a:xfrm>
        </p:spPr>
        <p:txBody>
          <a:bodyPr>
            <a:normAutofit lnSpcReduction="10000"/>
          </a:bodyPr>
          <a:lstStyle/>
          <a:p>
            <a:r>
              <a:rPr lang="fr-CH" sz="2400" dirty="0" smtClean="0"/>
              <a:t>Isabel Bejar Alonso  - CERN</a:t>
            </a:r>
          </a:p>
          <a:p>
            <a:r>
              <a:rPr lang="fr-CH" sz="2400" dirty="0" smtClean="0"/>
              <a:t>HL-LHC </a:t>
            </a:r>
            <a:r>
              <a:rPr lang="fr-CH" sz="2400" dirty="0" err="1" smtClean="0"/>
              <a:t>Technical</a:t>
            </a:r>
            <a:r>
              <a:rPr lang="fr-CH" sz="2400" dirty="0" smtClean="0"/>
              <a:t> </a:t>
            </a:r>
            <a:r>
              <a:rPr lang="fr-CH" sz="2400" dirty="0" err="1" smtClean="0"/>
              <a:t>Coordinator</a:t>
            </a:r>
            <a:endParaRPr lang="fr-CH" sz="2400" dirty="0" smtClean="0"/>
          </a:p>
          <a:p>
            <a:r>
              <a:rPr lang="fr-CH" sz="2400" dirty="0" smtClean="0"/>
              <a:t>On </a:t>
            </a:r>
            <a:r>
              <a:rPr lang="fr-CH" sz="2400" dirty="0" err="1" smtClean="0"/>
              <a:t>behalf</a:t>
            </a:r>
            <a:r>
              <a:rPr lang="fr-CH" sz="2400" dirty="0" smtClean="0"/>
              <a:t> of the HL-LHC project</a:t>
            </a:r>
            <a:r>
              <a:rPr lang="fr-CH" sz="2400" dirty="0"/>
              <a:t> </a:t>
            </a:r>
            <a:r>
              <a:rPr lang="fr-CH" sz="2400" dirty="0" smtClean="0"/>
              <a:t>team</a:t>
            </a:r>
          </a:p>
          <a:p>
            <a:endParaRPr lang="fr-CH" sz="1800" dirty="0"/>
          </a:p>
          <a:p>
            <a:r>
              <a:rPr lang="fr-CH" sz="2400" dirty="0" smtClean="0">
                <a:solidFill>
                  <a:srgbClr val="0089B5"/>
                </a:solidFill>
              </a:rPr>
              <a:t>Geneva –  26 </a:t>
            </a:r>
            <a:r>
              <a:rPr lang="fr-CH" sz="2400" dirty="0" err="1" smtClean="0">
                <a:solidFill>
                  <a:srgbClr val="0089B5"/>
                </a:solidFill>
              </a:rPr>
              <a:t>June</a:t>
            </a:r>
            <a:r>
              <a:rPr lang="fr-CH" sz="2400" dirty="0" smtClean="0">
                <a:solidFill>
                  <a:srgbClr val="0089B5"/>
                </a:solidFill>
              </a:rPr>
              <a:t> 2015 </a:t>
            </a:r>
            <a:endParaRPr lang="en-GB" sz="2400" dirty="0">
              <a:solidFill>
                <a:srgbClr val="0089B5"/>
              </a:solidFill>
            </a:endParaRPr>
          </a:p>
        </p:txBody>
      </p:sp>
    </p:spTree>
    <p:extLst>
      <p:ext uri="{BB962C8B-B14F-4D97-AF65-F5344CB8AC3E}">
        <p14:creationId xmlns:p14="http://schemas.microsoft.com/office/powerpoint/2010/main" val="25558688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10</a:t>
            </a:fld>
            <a:endParaRPr lang="en-US"/>
          </a:p>
        </p:txBody>
      </p:sp>
      <p:sp>
        <p:nvSpPr>
          <p:cNvPr id="4" name="Content Placeholder 3"/>
          <p:cNvSpPr>
            <a:spLocks noGrp="1"/>
          </p:cNvSpPr>
          <p:nvPr>
            <p:ph idx="1"/>
          </p:nvPr>
        </p:nvSpPr>
        <p:spPr>
          <a:xfrm>
            <a:off x="579120" y="1438487"/>
            <a:ext cx="8229600" cy="3399648"/>
          </a:xfrm>
        </p:spPr>
        <p:txBody>
          <a:bodyPr>
            <a:normAutofit/>
          </a:bodyPr>
          <a:lstStyle/>
          <a:p>
            <a:pPr marL="0" indent="0">
              <a:buNone/>
            </a:pPr>
            <a:r>
              <a:rPr lang="en-GB" sz="6000" dirty="0" smtClean="0"/>
              <a:t>The HL-LHC Project</a:t>
            </a:r>
          </a:p>
          <a:p>
            <a:pPr marL="0" indent="0">
              <a:buNone/>
            </a:pPr>
            <a:r>
              <a:rPr lang="en-GB" sz="4400" dirty="0" smtClean="0">
                <a:solidFill>
                  <a:schemeClr val="tx2">
                    <a:lumMod val="60000"/>
                    <a:lumOff val="40000"/>
                  </a:schemeClr>
                </a:solidFill>
              </a:rPr>
              <a:t>Main components</a:t>
            </a:r>
            <a:endParaRPr lang="en-GB" sz="4400" dirty="0">
              <a:solidFill>
                <a:schemeClr val="tx2">
                  <a:lumMod val="60000"/>
                  <a:lumOff val="40000"/>
                </a:schemeClr>
              </a:solidFill>
            </a:endParaRPr>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40541539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57200" y="850910"/>
            <a:ext cx="8229600" cy="5301205"/>
          </a:xfrm>
          <a:prstGeom prst="rect">
            <a:avLst/>
          </a:prstGeom>
          <a:solidFill>
            <a:srgbClr val="56A2BF"/>
          </a:solidFill>
        </p:spPr>
      </p:pic>
      <p:sp>
        <p:nvSpPr>
          <p:cNvPr id="2" name="Slide Number Placeholder 1"/>
          <p:cNvSpPr>
            <a:spLocks noGrp="1"/>
          </p:cNvSpPr>
          <p:nvPr>
            <p:ph type="sldNum" sz="quarter" idx="12"/>
          </p:nvPr>
        </p:nvSpPr>
        <p:spPr/>
        <p:txBody>
          <a:bodyPr/>
          <a:lstStyle/>
          <a:p>
            <a:fld id="{0FA004B2-1541-5046-B6F2-22AF56585712}" type="slidenum">
              <a:rPr lang="en-US" smtClean="0"/>
              <a:t>11</a:t>
            </a:fld>
            <a:endParaRPr lang="en-US"/>
          </a:p>
        </p:txBody>
      </p:sp>
      <p:sp>
        <p:nvSpPr>
          <p:cNvPr id="3" name="Title 2"/>
          <p:cNvSpPr>
            <a:spLocks noGrp="1"/>
          </p:cNvSpPr>
          <p:nvPr>
            <p:ph type="title"/>
          </p:nvPr>
        </p:nvSpPr>
        <p:spPr>
          <a:xfrm>
            <a:off x="457200" y="46032"/>
            <a:ext cx="8229600" cy="914400"/>
          </a:xfrm>
        </p:spPr>
        <p:txBody>
          <a:bodyPr/>
          <a:lstStyle/>
          <a:p>
            <a:r>
              <a:rPr lang="fr-CH" dirty="0" err="1" smtClean="0"/>
              <a:t>Many</a:t>
            </a:r>
            <a:r>
              <a:rPr lang="fr-CH" dirty="0" smtClean="0"/>
              <a:t> points </a:t>
            </a:r>
            <a:r>
              <a:rPr lang="fr-CH" dirty="0" err="1" smtClean="0"/>
              <a:t>around</a:t>
            </a:r>
            <a:r>
              <a:rPr lang="fr-CH" dirty="0" smtClean="0"/>
              <a:t> the ring</a:t>
            </a:r>
            <a:endParaRPr lang="en-GB" dirty="0"/>
          </a:p>
        </p:txBody>
      </p:sp>
      <p:sp>
        <p:nvSpPr>
          <p:cNvPr id="6" name="Oval 5"/>
          <p:cNvSpPr/>
          <p:nvPr/>
        </p:nvSpPr>
        <p:spPr>
          <a:xfrm rot="360541">
            <a:off x="2845482" y="5330805"/>
            <a:ext cx="1773936" cy="466345"/>
          </a:xfrm>
          <a:prstGeom prst="ellipse">
            <a:avLst/>
          </a:prstGeom>
          <a:solidFill>
            <a:srgbClr val="56A2BF">
              <a:alpha val="50000"/>
            </a:srgbClr>
          </a:solidFill>
          <a:ln w="44450">
            <a:solidFill>
              <a:srgbClr val="284579"/>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p:cNvSpPr/>
          <p:nvPr/>
        </p:nvSpPr>
        <p:spPr>
          <a:xfrm rot="360541">
            <a:off x="4741224" y="1532137"/>
            <a:ext cx="1773936" cy="466345"/>
          </a:xfrm>
          <a:prstGeom prst="ellipse">
            <a:avLst/>
          </a:prstGeom>
          <a:solidFill>
            <a:srgbClr val="56A2BF">
              <a:alpha val="50000"/>
            </a:srgbClr>
          </a:solidFill>
          <a:ln w="44450">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rot="20927602">
            <a:off x="2547862" y="1553478"/>
            <a:ext cx="1773936" cy="466345"/>
          </a:xfrm>
          <a:prstGeom prst="ellipse">
            <a:avLst/>
          </a:prstGeom>
          <a:solidFill>
            <a:srgbClr val="56A2BF">
              <a:alpha val="50000"/>
            </a:srgbClr>
          </a:solidFill>
          <a:ln w="47625">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p:cNvSpPr/>
          <p:nvPr/>
        </p:nvSpPr>
        <p:spPr>
          <a:xfrm rot="20269642">
            <a:off x="5633631" y="5139834"/>
            <a:ext cx="1277835" cy="279210"/>
          </a:xfrm>
          <a:prstGeom prst="ellipse">
            <a:avLst/>
          </a:prstGeom>
          <a:solidFill>
            <a:srgbClr val="56A2BF">
              <a:alpha val="30000"/>
            </a:srgbClr>
          </a:solidFill>
          <a:ln w="25400">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rot="2464575">
            <a:off x="947041" y="4524120"/>
            <a:ext cx="1277835" cy="279210"/>
          </a:xfrm>
          <a:prstGeom prst="ellipse">
            <a:avLst/>
          </a:prstGeom>
          <a:solidFill>
            <a:srgbClr val="56A2BF">
              <a:alpha val="30000"/>
            </a:srgbClr>
          </a:solidFill>
          <a:ln w="25400">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p:cNvSpPr/>
          <p:nvPr/>
        </p:nvSpPr>
        <p:spPr>
          <a:xfrm rot="2359930">
            <a:off x="6610610" y="2421469"/>
            <a:ext cx="1277835" cy="279210"/>
          </a:xfrm>
          <a:prstGeom prst="ellipse">
            <a:avLst/>
          </a:prstGeom>
          <a:solidFill>
            <a:srgbClr val="56A2BF">
              <a:alpha val="10000"/>
            </a:srgbClr>
          </a:solidFill>
          <a:ln w="25400">
            <a:solidFill>
              <a:srgbClr val="3861AA"/>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 name="Group 6"/>
          <p:cNvGrpSpPr/>
          <p:nvPr/>
        </p:nvGrpSpPr>
        <p:grpSpPr>
          <a:xfrm>
            <a:off x="3834208" y="2133334"/>
            <a:ext cx="1487377" cy="2603736"/>
            <a:chOff x="3834208" y="2133334"/>
            <a:chExt cx="1487377" cy="2603736"/>
          </a:xfrm>
        </p:grpSpPr>
        <p:sp>
          <p:nvSpPr>
            <p:cNvPr id="4" name="Up Arrow 3"/>
            <p:cNvSpPr/>
            <p:nvPr/>
          </p:nvSpPr>
          <p:spPr>
            <a:xfrm rot="2047274">
              <a:off x="4859801" y="2133334"/>
              <a:ext cx="461784" cy="51490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Up Arrow 11"/>
            <p:cNvSpPr/>
            <p:nvPr/>
          </p:nvSpPr>
          <p:spPr>
            <a:xfrm rot="12734922">
              <a:off x="3834208" y="4222165"/>
              <a:ext cx="461784" cy="51490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0430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12</a:t>
            </a:fld>
            <a:endParaRPr lang="en-US"/>
          </a:p>
        </p:txBody>
      </p:sp>
      <p:sp>
        <p:nvSpPr>
          <p:cNvPr id="3" name="Title 2"/>
          <p:cNvSpPr>
            <a:spLocks noGrp="1"/>
          </p:cNvSpPr>
          <p:nvPr>
            <p:ph type="title"/>
          </p:nvPr>
        </p:nvSpPr>
        <p:spPr>
          <a:xfrm>
            <a:off x="145773" y="126048"/>
            <a:ext cx="8938260" cy="914400"/>
          </a:xfrm>
        </p:spPr>
        <p:txBody>
          <a:bodyPr/>
          <a:lstStyle/>
          <a:p>
            <a:pPr algn="l"/>
            <a:r>
              <a:rPr lang="fr-CH" sz="3600" dirty="0" smtClean="0"/>
              <a:t>The </a:t>
            </a:r>
            <a:r>
              <a:rPr lang="fr-CH" sz="3600" dirty="0" err="1" smtClean="0"/>
              <a:t>largest</a:t>
            </a:r>
            <a:r>
              <a:rPr lang="fr-CH" sz="3600" dirty="0" smtClean="0"/>
              <a:t> HEP </a:t>
            </a:r>
            <a:r>
              <a:rPr lang="fr-CH" sz="3600" dirty="0" err="1" smtClean="0"/>
              <a:t>accelerator</a:t>
            </a:r>
            <a:r>
              <a:rPr lang="fr-CH" sz="3600" dirty="0" smtClean="0"/>
              <a:t> in construction</a:t>
            </a:r>
            <a:endParaRPr lang="en-GB" sz="3600" dirty="0"/>
          </a:p>
        </p:txBody>
      </p:sp>
      <p:pic>
        <p:nvPicPr>
          <p:cNvPr id="6" name="Picture 3" descr="layout_ir5_herve"/>
          <p:cNvPicPr>
            <a:picLocks noChangeAspect="1" noChangeArrowheads="1"/>
          </p:cNvPicPr>
          <p:nvPr/>
        </p:nvPicPr>
        <p:blipFill rotWithShape="1">
          <a:blip r:embed="rId3" cstate="print"/>
          <a:srcRect t="17392"/>
          <a:stretch/>
        </p:blipFill>
        <p:spPr bwMode="auto">
          <a:xfrm>
            <a:off x="0" y="2171700"/>
            <a:ext cx="9144000" cy="915352"/>
          </a:xfrm>
          <a:prstGeom prst="rect">
            <a:avLst/>
          </a:prstGeom>
          <a:noFill/>
          <a:ln w="9525">
            <a:noFill/>
            <a:miter lim="800000"/>
            <a:headEnd/>
            <a:tailEnd/>
          </a:ln>
        </p:spPr>
      </p:pic>
      <p:sp>
        <p:nvSpPr>
          <p:cNvPr id="7" name="Rounded Rectangle 6"/>
          <p:cNvSpPr/>
          <p:nvPr/>
        </p:nvSpPr>
        <p:spPr>
          <a:xfrm>
            <a:off x="6048756" y="3310861"/>
            <a:ext cx="2969514" cy="215589"/>
          </a:xfrm>
          <a:prstGeom prst="roundRect">
            <a:avLst/>
          </a:prstGeom>
          <a:solidFill>
            <a:schemeClr val="tx1">
              <a:lumMod val="65000"/>
              <a:lumOff val="35000"/>
            </a:schemeClr>
          </a:solidFill>
          <a:ln>
            <a:solidFill>
              <a:schemeClr val="tx1">
                <a:lumMod val="65000"/>
                <a:lumOff val="35000"/>
              </a:schemeClr>
            </a:solidFill>
          </a:ln>
        </p:spPr>
        <p:style>
          <a:lnRef idx="1">
            <a:schemeClr val="dk1"/>
          </a:lnRef>
          <a:fillRef idx="3">
            <a:schemeClr val="dk1"/>
          </a:fillRef>
          <a:effectRef idx="2">
            <a:schemeClr val="dk1"/>
          </a:effectRef>
          <a:fontRef idx="minor">
            <a:schemeClr val="lt1"/>
          </a:fontRef>
        </p:style>
        <p:txBody>
          <a:bodyPr rtlCol="0" anchor="ctr"/>
          <a:lstStyle/>
          <a:p>
            <a:pPr algn="ctr"/>
            <a:r>
              <a:rPr lang="fr-CH" sz="1400" b="1" dirty="0" smtClean="0"/>
              <a:t>Interaction </a:t>
            </a:r>
            <a:r>
              <a:rPr lang="fr-CH" sz="1400" b="1" dirty="0" err="1" smtClean="0"/>
              <a:t>Region</a:t>
            </a:r>
            <a:r>
              <a:rPr lang="fr-CH" sz="1400" b="1" dirty="0" smtClean="0"/>
              <a:t> (ITR)</a:t>
            </a:r>
            <a:endParaRPr lang="en-GB" sz="1400" b="1" dirty="0"/>
          </a:p>
        </p:txBody>
      </p:sp>
      <p:sp>
        <p:nvSpPr>
          <p:cNvPr id="8" name="Rounded Rectangle 7"/>
          <p:cNvSpPr/>
          <p:nvPr/>
        </p:nvSpPr>
        <p:spPr>
          <a:xfrm>
            <a:off x="3703320" y="3298527"/>
            <a:ext cx="2231136" cy="227923"/>
          </a:xfrm>
          <a:prstGeom prst="roundRect">
            <a:avLst/>
          </a:prstGeom>
          <a:solidFill>
            <a:schemeClr val="tx1">
              <a:lumMod val="65000"/>
              <a:lumOff val="35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fr-CH" sz="1400" b="1" dirty="0" err="1" smtClean="0"/>
              <a:t>Matching</a:t>
            </a:r>
            <a:r>
              <a:rPr lang="fr-CH" sz="1400" b="1" dirty="0" smtClean="0"/>
              <a:t> Section (MS)</a:t>
            </a:r>
            <a:endParaRPr lang="en-GB" sz="1400" b="1" dirty="0"/>
          </a:p>
        </p:txBody>
      </p:sp>
      <p:sp>
        <p:nvSpPr>
          <p:cNvPr id="9" name="Rounded Rectangle 8"/>
          <p:cNvSpPr/>
          <p:nvPr/>
        </p:nvSpPr>
        <p:spPr>
          <a:xfrm>
            <a:off x="457200" y="3288932"/>
            <a:ext cx="3125724" cy="237518"/>
          </a:xfrm>
          <a:prstGeom prst="roundRect">
            <a:avLst/>
          </a:prstGeom>
          <a:solidFill>
            <a:schemeClr val="tx1">
              <a:lumMod val="65000"/>
              <a:lumOff val="35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fr-CH" sz="1400" b="1" dirty="0" smtClean="0"/>
              <a:t>Dispersion </a:t>
            </a:r>
            <a:r>
              <a:rPr lang="fr-CH" sz="1400" b="1" dirty="0" err="1" smtClean="0"/>
              <a:t>Suppressor</a:t>
            </a:r>
            <a:r>
              <a:rPr lang="fr-CH" sz="1400" b="1" dirty="0" smtClean="0"/>
              <a:t> (DS)</a:t>
            </a:r>
            <a:endParaRPr lang="en-GB" sz="1400" b="1" dirty="0"/>
          </a:p>
        </p:txBody>
      </p:sp>
      <p:sp>
        <p:nvSpPr>
          <p:cNvPr id="10" name="Oval 9"/>
          <p:cNvSpPr/>
          <p:nvPr/>
        </p:nvSpPr>
        <p:spPr>
          <a:xfrm>
            <a:off x="8606790" y="2631531"/>
            <a:ext cx="605790" cy="435133"/>
          </a:xfrm>
          <a:prstGeom prst="ellipse">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1200" b="1" dirty="0" smtClean="0">
                <a:solidFill>
                  <a:schemeClr val="tx1"/>
                </a:solidFill>
              </a:rPr>
              <a:t>ATLAS</a:t>
            </a:r>
          </a:p>
          <a:p>
            <a:pPr algn="ctr"/>
            <a:r>
              <a:rPr lang="fr-CH" sz="1200" b="1" dirty="0" smtClean="0">
                <a:solidFill>
                  <a:schemeClr val="tx1"/>
                </a:solidFill>
              </a:rPr>
              <a:t>CMS</a:t>
            </a:r>
            <a:endParaRPr lang="en-GB" sz="1200" b="1" dirty="0">
              <a:solidFill>
                <a:schemeClr val="tx1"/>
              </a:solidFill>
            </a:endParaRPr>
          </a:p>
        </p:txBody>
      </p:sp>
      <p:sp>
        <p:nvSpPr>
          <p:cNvPr id="11" name="TextBox 10"/>
          <p:cNvSpPr txBox="1"/>
          <p:nvPr/>
        </p:nvSpPr>
        <p:spPr>
          <a:xfrm>
            <a:off x="6159843" y="5864176"/>
            <a:ext cx="2690192" cy="461665"/>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CH" sz="2400" b="1" dirty="0" smtClean="0"/>
              <a:t>&gt; 1.2 km of LHC !!</a:t>
            </a:r>
            <a:endParaRPr lang="en-GB" sz="2400" b="1" dirty="0"/>
          </a:p>
        </p:txBody>
      </p:sp>
      <p:pic>
        <p:nvPicPr>
          <p:cNvPr id="12" name="Picture 11"/>
          <p:cNvPicPr>
            <a:picLocks noChangeAspect="1"/>
          </p:cNvPicPr>
          <p:nvPr/>
        </p:nvPicPr>
        <p:blipFill>
          <a:blip r:embed="rId4"/>
          <a:stretch>
            <a:fillRect/>
          </a:stretch>
        </p:blipFill>
        <p:spPr>
          <a:xfrm>
            <a:off x="2468864" y="1276597"/>
            <a:ext cx="1114060" cy="985160"/>
          </a:xfrm>
          <a:prstGeom prst="rect">
            <a:avLst/>
          </a:prstGeom>
          <a:ln w="38100">
            <a:solidFill>
              <a:srgbClr val="FF0000"/>
            </a:solidFill>
          </a:ln>
        </p:spPr>
      </p:pic>
      <p:pic>
        <p:nvPicPr>
          <p:cNvPr id="14" name="Picture 13"/>
          <p:cNvPicPr>
            <a:picLocks noChangeAspect="1"/>
          </p:cNvPicPr>
          <p:nvPr/>
        </p:nvPicPr>
        <p:blipFill>
          <a:blip r:embed="rId5"/>
          <a:stretch>
            <a:fillRect/>
          </a:stretch>
        </p:blipFill>
        <p:spPr>
          <a:xfrm>
            <a:off x="7558769" y="1040130"/>
            <a:ext cx="1338987" cy="1132522"/>
          </a:xfrm>
          <a:prstGeom prst="rect">
            <a:avLst/>
          </a:prstGeom>
          <a:noFill/>
          <a:ln w="38100">
            <a:solidFill>
              <a:schemeClr val="accent6"/>
            </a:solidFill>
          </a:ln>
        </p:spPr>
      </p:pic>
      <p:pic>
        <p:nvPicPr>
          <p:cNvPr id="15" name="Picture 14"/>
          <p:cNvPicPr>
            <a:picLocks noChangeAspect="1"/>
          </p:cNvPicPr>
          <p:nvPr/>
        </p:nvPicPr>
        <p:blipFill>
          <a:blip r:embed="rId6"/>
          <a:stretch>
            <a:fillRect/>
          </a:stretch>
        </p:blipFill>
        <p:spPr>
          <a:xfrm>
            <a:off x="4572000" y="1082227"/>
            <a:ext cx="1829793" cy="1084224"/>
          </a:xfrm>
          <a:prstGeom prst="rect">
            <a:avLst/>
          </a:prstGeom>
          <a:ln w="38100">
            <a:solidFill>
              <a:srgbClr val="00B050"/>
            </a:solidFill>
          </a:ln>
        </p:spPr>
      </p:pic>
      <p:sp>
        <p:nvSpPr>
          <p:cNvPr id="16" name="TextBox 15"/>
          <p:cNvSpPr txBox="1"/>
          <p:nvPr/>
        </p:nvSpPr>
        <p:spPr>
          <a:xfrm>
            <a:off x="6197347" y="3729871"/>
            <a:ext cx="2615184" cy="203132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smtClean="0"/>
              <a:t>Complete change and new lay-out</a:t>
            </a:r>
          </a:p>
          <a:p>
            <a:pPr marL="342900" indent="-342900">
              <a:buAutoNum type="arabicPeriod"/>
            </a:pPr>
            <a:r>
              <a:rPr lang="fr-CH" b="1" dirty="0" smtClean="0"/>
              <a:t> TAS</a:t>
            </a:r>
          </a:p>
          <a:p>
            <a:pPr marL="342900" indent="-342900">
              <a:buAutoNum type="arabicPeriod"/>
            </a:pPr>
            <a:r>
              <a:rPr lang="fr-CH" b="1" dirty="0" smtClean="0"/>
              <a:t>Q1-Q2-Q3</a:t>
            </a:r>
          </a:p>
          <a:p>
            <a:pPr marL="342900" indent="-342900">
              <a:buAutoNum type="arabicPeriod"/>
            </a:pPr>
            <a:r>
              <a:rPr lang="fr-CH" b="1" dirty="0" smtClean="0"/>
              <a:t>D1</a:t>
            </a:r>
          </a:p>
          <a:p>
            <a:pPr marL="342900" indent="-342900">
              <a:buAutoNum type="arabicPeriod"/>
            </a:pPr>
            <a:r>
              <a:rPr lang="fr-CH" b="1" dirty="0" smtClean="0"/>
              <a:t>All correctors</a:t>
            </a:r>
          </a:p>
          <a:p>
            <a:pPr marL="342900" indent="-342900">
              <a:buAutoNum type="arabicPeriod"/>
            </a:pPr>
            <a:r>
              <a:rPr lang="fr-CH" b="1" dirty="0" smtClean="0"/>
              <a:t>Heavy </a:t>
            </a:r>
            <a:r>
              <a:rPr lang="fr-CH" b="1" dirty="0" err="1" smtClean="0"/>
              <a:t>shielding</a:t>
            </a:r>
            <a:r>
              <a:rPr lang="fr-CH" b="1" dirty="0" smtClean="0"/>
              <a:t> (W)</a:t>
            </a:r>
            <a:endParaRPr lang="en-GB" b="1" dirty="0"/>
          </a:p>
        </p:txBody>
      </p:sp>
      <p:sp>
        <p:nvSpPr>
          <p:cNvPr id="18" name="TextBox 17"/>
          <p:cNvSpPr txBox="1"/>
          <p:nvPr/>
        </p:nvSpPr>
        <p:spPr>
          <a:xfrm>
            <a:off x="3582924" y="3679577"/>
            <a:ext cx="2351532" cy="286232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smtClean="0"/>
              <a:t>Complete change and new lay-out</a:t>
            </a:r>
          </a:p>
          <a:p>
            <a:pPr marL="342900" indent="-342900">
              <a:buAutoNum type="arabicPeriod"/>
            </a:pPr>
            <a:r>
              <a:rPr lang="fr-CH" b="1" dirty="0" smtClean="0"/>
              <a:t>TAN</a:t>
            </a:r>
          </a:p>
          <a:p>
            <a:pPr marL="342900" indent="-342900">
              <a:buAutoNum type="arabicPeriod"/>
            </a:pPr>
            <a:r>
              <a:rPr lang="fr-CH" b="1" dirty="0" smtClean="0"/>
              <a:t>D2</a:t>
            </a:r>
          </a:p>
          <a:p>
            <a:pPr marL="342900" indent="-342900">
              <a:buAutoNum type="arabicPeriod"/>
            </a:pPr>
            <a:r>
              <a:rPr lang="fr-CH" b="1" dirty="0" smtClean="0"/>
              <a:t>CC</a:t>
            </a:r>
          </a:p>
          <a:p>
            <a:pPr marL="342900" indent="-342900">
              <a:buAutoNum type="arabicPeriod"/>
            </a:pPr>
            <a:r>
              <a:rPr lang="fr-CH" b="1" dirty="0" smtClean="0"/>
              <a:t>Q4</a:t>
            </a:r>
          </a:p>
          <a:p>
            <a:pPr marL="342900" indent="-342900">
              <a:buAutoNum type="arabicPeriod"/>
            </a:pPr>
            <a:r>
              <a:rPr lang="fr-CH" b="1" dirty="0" smtClean="0"/>
              <a:t>All correctors</a:t>
            </a:r>
          </a:p>
          <a:p>
            <a:pPr marL="342900" indent="-342900">
              <a:buAutoNum type="arabicPeriod"/>
            </a:pPr>
            <a:r>
              <a:rPr lang="fr-CH" b="1" dirty="0" smtClean="0"/>
              <a:t>Q5 (Q6 @1.9 K?)</a:t>
            </a:r>
          </a:p>
          <a:p>
            <a:pPr marL="342900" indent="-342900">
              <a:buAutoNum type="arabicPeriod"/>
            </a:pPr>
            <a:r>
              <a:rPr lang="fr-CH" b="1" dirty="0" smtClean="0"/>
              <a:t>New MQ in P6</a:t>
            </a:r>
          </a:p>
          <a:p>
            <a:pPr marL="342900" indent="-342900">
              <a:buAutoNum type="arabicPeriod"/>
            </a:pPr>
            <a:r>
              <a:rPr lang="fr-CH" b="1" dirty="0" smtClean="0"/>
              <a:t>New </a:t>
            </a:r>
            <a:r>
              <a:rPr lang="fr-CH" b="1" dirty="0" err="1" smtClean="0"/>
              <a:t>collimators</a:t>
            </a:r>
            <a:endParaRPr lang="fr-CH" b="1" dirty="0" smtClean="0"/>
          </a:p>
        </p:txBody>
      </p:sp>
      <p:sp>
        <p:nvSpPr>
          <p:cNvPr id="19" name="TextBox 18"/>
          <p:cNvSpPr txBox="1"/>
          <p:nvPr/>
        </p:nvSpPr>
        <p:spPr>
          <a:xfrm>
            <a:off x="594391" y="3763166"/>
            <a:ext cx="2560289" cy="147732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smtClean="0"/>
              <a:t>Modifications</a:t>
            </a:r>
          </a:p>
          <a:p>
            <a:pPr marL="342900" indent="-342900">
              <a:buAutoNum type="arabicPeriod"/>
            </a:pPr>
            <a:r>
              <a:rPr lang="fr-CH" b="1" dirty="0" smtClean="0"/>
              <a:t>In IP2: new DS collimation </a:t>
            </a:r>
            <a:r>
              <a:rPr lang="fr-CH" b="1" dirty="0" err="1" smtClean="0"/>
              <a:t>with</a:t>
            </a:r>
            <a:r>
              <a:rPr lang="fr-CH" b="1" dirty="0" smtClean="0"/>
              <a:t> 11 T</a:t>
            </a:r>
          </a:p>
          <a:p>
            <a:pPr marL="342900" indent="-342900">
              <a:buAutoNum type="arabicPeriod"/>
            </a:pPr>
            <a:r>
              <a:rPr lang="fr-CH" b="1" dirty="0" smtClean="0"/>
              <a:t>In IP7 new DS collimation </a:t>
            </a:r>
            <a:r>
              <a:rPr lang="fr-CH" b="1" dirty="0" err="1" smtClean="0"/>
              <a:t>with</a:t>
            </a:r>
            <a:r>
              <a:rPr lang="fr-CH" b="1" dirty="0" smtClean="0"/>
              <a:t> 11 T</a:t>
            </a:r>
          </a:p>
        </p:txBody>
      </p:sp>
      <p:sp>
        <p:nvSpPr>
          <p:cNvPr id="17" name="TextBox 16"/>
          <p:cNvSpPr txBox="1"/>
          <p:nvPr/>
        </p:nvSpPr>
        <p:spPr>
          <a:xfrm>
            <a:off x="580512" y="5429112"/>
            <a:ext cx="2560289" cy="120032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err="1" smtClean="0"/>
              <a:t>Cryogenics</a:t>
            </a:r>
            <a:r>
              <a:rPr lang="fr-CH" b="1" dirty="0" smtClean="0"/>
              <a:t>, Protection, Interface, Vacuum, Diagnostics, </a:t>
            </a:r>
            <a:r>
              <a:rPr lang="fr-CH" b="1" dirty="0" err="1" smtClean="0"/>
              <a:t>Inj</a:t>
            </a:r>
            <a:r>
              <a:rPr lang="fr-CH" b="1" dirty="0" smtClean="0"/>
              <a:t>/</a:t>
            </a:r>
            <a:r>
              <a:rPr lang="fr-CH" b="1" dirty="0" err="1" smtClean="0"/>
              <a:t>Extr</a:t>
            </a:r>
            <a:r>
              <a:rPr lang="fr-CH" b="1" dirty="0" smtClean="0"/>
              <a:t>… extension of </a:t>
            </a:r>
            <a:r>
              <a:rPr lang="fr-CH" b="1" dirty="0" err="1" smtClean="0"/>
              <a:t>infrastr</a:t>
            </a:r>
            <a:r>
              <a:rPr lang="fr-CH" b="1" dirty="0" smtClean="0"/>
              <a:t>.</a:t>
            </a:r>
          </a:p>
        </p:txBody>
      </p:sp>
      <p:sp>
        <p:nvSpPr>
          <p:cNvPr id="5" name="Rectangle 4"/>
          <p:cNvSpPr/>
          <p:nvPr/>
        </p:nvSpPr>
        <p:spPr>
          <a:xfrm>
            <a:off x="6533769" y="4571781"/>
            <a:ext cx="1156976" cy="316024"/>
          </a:xfrm>
          <a:prstGeom prst="rect">
            <a:avLst/>
          </a:prstGeom>
          <a:noFill/>
          <a:ln w="381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3614471" y="4807671"/>
            <a:ext cx="1144219" cy="303068"/>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a:off x="983114" y="4379257"/>
            <a:ext cx="1128490" cy="245146"/>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1" name="Straight Arrow Connector 20"/>
          <p:cNvCxnSpPr/>
          <p:nvPr/>
        </p:nvCxnSpPr>
        <p:spPr>
          <a:xfrm flipV="1">
            <a:off x="4421080" y="3169328"/>
            <a:ext cx="4057095" cy="17755"/>
          </a:xfrm>
          <a:prstGeom prst="straightConnector1">
            <a:avLst/>
          </a:prstGeom>
          <a:ln>
            <a:headEnd type="stealth"/>
            <a:tailEnd type="triangle"/>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195457" y="2961052"/>
            <a:ext cx="772969" cy="324000"/>
          </a:xfrm>
          <a:prstGeom prst="rect">
            <a:avLst/>
          </a:prstGeom>
          <a:solidFill>
            <a:schemeClr val="bg1"/>
          </a:solidFill>
        </p:spPr>
        <p:txBody>
          <a:bodyPr wrap="none" rtlCol="0">
            <a:spAutoFit/>
          </a:bodyPr>
          <a:lstStyle/>
          <a:p>
            <a:r>
              <a:rPr lang="en-GB" dirty="0" smtClean="0">
                <a:solidFill>
                  <a:srgbClr val="0089B5"/>
                </a:solidFill>
              </a:rPr>
              <a:t>200 m</a:t>
            </a:r>
            <a:endParaRPr lang="en-GB" dirty="0">
              <a:solidFill>
                <a:srgbClr val="0089B5"/>
              </a:solidFill>
            </a:endParaRPr>
          </a:p>
        </p:txBody>
      </p:sp>
    </p:spTree>
    <p:extLst>
      <p:ext uri="{BB962C8B-B14F-4D97-AF65-F5344CB8AC3E}">
        <p14:creationId xmlns:p14="http://schemas.microsoft.com/office/powerpoint/2010/main" val="9194777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52629" y="1934431"/>
            <a:ext cx="7155771" cy="20115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50888" y="3936619"/>
            <a:ext cx="7157513" cy="21414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274638"/>
            <a:ext cx="8229600" cy="914400"/>
          </a:xfrm>
        </p:spPr>
        <p:txBody>
          <a:bodyPr>
            <a:normAutofit fontScale="90000"/>
          </a:bodyPr>
          <a:lstStyle/>
          <a:p>
            <a:r>
              <a:rPr lang="fr-CH" dirty="0" smtClean="0"/>
              <a:t>New Insertion </a:t>
            </a:r>
            <a:r>
              <a:rPr lang="fr-CH" dirty="0" err="1" smtClean="0"/>
              <a:t>Region</a:t>
            </a:r>
            <a:r>
              <a:rPr lang="fr-CH" dirty="0" smtClean="0"/>
              <a:t> </a:t>
            </a:r>
            <a:r>
              <a:rPr lang="fr-CH" dirty="0" err="1" smtClean="0"/>
              <a:t>lay</a:t>
            </a:r>
            <a:r>
              <a:rPr lang="fr-CH" dirty="0" smtClean="0"/>
              <a:t> out </a:t>
            </a:r>
            <a:br>
              <a:rPr lang="fr-CH" dirty="0" smtClean="0"/>
            </a:br>
            <a:r>
              <a:rPr lang="fr-CH" sz="3100" dirty="0" smtClean="0"/>
              <a:t>(TAS, TAN, Q5 and </a:t>
            </a:r>
            <a:r>
              <a:rPr lang="fr-CH" sz="3100" dirty="0" err="1" smtClean="0"/>
              <a:t>collimators</a:t>
            </a:r>
            <a:r>
              <a:rPr lang="fr-CH" sz="3100" dirty="0" smtClean="0"/>
              <a:t> </a:t>
            </a:r>
            <a:r>
              <a:rPr lang="fr-CH" sz="3100" dirty="0" err="1" smtClean="0"/>
              <a:t>omitted</a:t>
            </a:r>
            <a:r>
              <a:rPr lang="fr-CH" sz="3100" dirty="0" smtClean="0"/>
              <a:t>)</a:t>
            </a:r>
            <a:endParaRPr lang="en-GB" sz="3100" dirty="0"/>
          </a:p>
        </p:txBody>
      </p:sp>
      <p:sp>
        <p:nvSpPr>
          <p:cNvPr id="4" name="Rectangle 3"/>
          <p:cNvSpPr txBox="1">
            <a:spLocks noChangeArrowheads="1"/>
          </p:cNvSpPr>
          <p:nvPr/>
        </p:nvSpPr>
        <p:spPr>
          <a:xfrm>
            <a:off x="457200" y="1600200"/>
            <a:ext cx="82296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fr-CH" smtClean="0">
              <a:sym typeface="Symbol" pitchFamily="18" charset="2"/>
            </a:endParaRPr>
          </a:p>
          <a:p>
            <a:endParaRPr lang="fr-CH" smtClean="0">
              <a:sym typeface="Symbol" pitchFamily="18" charset="2"/>
            </a:endParaRPr>
          </a:p>
          <a:p>
            <a:endParaRPr lang="fr-CH" smtClean="0">
              <a:sym typeface="Symbol" pitchFamily="18" charset="2"/>
            </a:endParaRPr>
          </a:p>
          <a:p>
            <a:endParaRPr lang="fr-CH" smtClean="0">
              <a:sym typeface="Symbol" pitchFamily="18" charset="2"/>
            </a:endParaRPr>
          </a:p>
          <a:p>
            <a:endParaRPr lang="fr-CH" smtClean="0">
              <a:sym typeface="Symbol" pitchFamily="18" charset="2"/>
            </a:endParaRPr>
          </a:p>
          <a:p>
            <a:endParaRPr lang="fr-CH" dirty="0" smtClean="0">
              <a:sym typeface="Symbol" pitchFamily="18" charset="2"/>
            </a:endParaRPr>
          </a:p>
        </p:txBody>
      </p:sp>
      <p:sp>
        <p:nvSpPr>
          <p:cNvPr id="5" name="TextBox 4"/>
          <p:cNvSpPr txBox="1"/>
          <p:nvPr/>
        </p:nvSpPr>
        <p:spPr>
          <a:xfrm>
            <a:off x="7840093" y="2573856"/>
            <a:ext cx="550151" cy="369332"/>
          </a:xfrm>
          <a:prstGeom prst="rect">
            <a:avLst/>
          </a:prstGeom>
          <a:noFill/>
        </p:spPr>
        <p:txBody>
          <a:bodyPr wrap="none" rtlCol="0">
            <a:spAutoFit/>
          </a:bodyPr>
          <a:lstStyle/>
          <a:p>
            <a:r>
              <a:rPr lang="fr-CH" b="1" dirty="0" smtClean="0">
                <a:solidFill>
                  <a:srgbClr val="C00000"/>
                </a:solidFill>
              </a:rPr>
              <a:t>LHC</a:t>
            </a:r>
            <a:endParaRPr lang="en-GB" b="1" dirty="0">
              <a:solidFill>
                <a:srgbClr val="C00000"/>
              </a:solidFill>
            </a:endParaRPr>
          </a:p>
        </p:txBody>
      </p:sp>
      <p:sp>
        <p:nvSpPr>
          <p:cNvPr id="6" name="TextBox 5"/>
          <p:cNvSpPr txBox="1"/>
          <p:nvPr/>
        </p:nvSpPr>
        <p:spPr>
          <a:xfrm>
            <a:off x="7895636" y="4675082"/>
            <a:ext cx="846707" cy="369332"/>
          </a:xfrm>
          <a:prstGeom prst="rect">
            <a:avLst/>
          </a:prstGeom>
          <a:noFill/>
        </p:spPr>
        <p:txBody>
          <a:bodyPr wrap="none" rtlCol="0">
            <a:spAutoFit/>
          </a:bodyPr>
          <a:lstStyle/>
          <a:p>
            <a:r>
              <a:rPr lang="fr-CH" b="1" dirty="0" smtClean="0">
                <a:solidFill>
                  <a:srgbClr val="C00000"/>
                </a:solidFill>
              </a:rPr>
              <a:t>HL LHC</a:t>
            </a:r>
            <a:endParaRPr lang="en-GB" b="1" dirty="0">
              <a:solidFill>
                <a:srgbClr val="C00000"/>
              </a:solidFill>
            </a:endParaRPr>
          </a:p>
        </p:txBody>
      </p:sp>
      <p:sp>
        <p:nvSpPr>
          <p:cNvPr id="11" name="ZoneTexte 4"/>
          <p:cNvSpPr txBox="1"/>
          <p:nvPr/>
        </p:nvSpPr>
        <p:spPr>
          <a:xfrm>
            <a:off x="1571777" y="6034396"/>
            <a:ext cx="5967371" cy="338554"/>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sz="1600" b="1" dirty="0" err="1" smtClean="0"/>
              <a:t>Thick</a:t>
            </a:r>
            <a:r>
              <a:rPr lang="fr-CH" sz="1600" b="1" dirty="0" smtClean="0"/>
              <a:t> boxes are </a:t>
            </a:r>
            <a:r>
              <a:rPr lang="fr-CH" sz="1600" b="1" dirty="0" err="1" smtClean="0"/>
              <a:t>magnetic</a:t>
            </a:r>
            <a:r>
              <a:rPr lang="fr-CH" sz="1600" b="1" dirty="0" smtClean="0"/>
              <a:t> </a:t>
            </a:r>
            <a:r>
              <a:rPr lang="fr-CH" sz="1600" b="1" dirty="0" err="1" smtClean="0"/>
              <a:t>lengths</a:t>
            </a:r>
            <a:r>
              <a:rPr lang="fr-CH" sz="1600" b="1" dirty="0" smtClean="0"/>
              <a:t> -- </a:t>
            </a:r>
            <a:r>
              <a:rPr lang="fr-CH" sz="1600" b="1" dirty="0" err="1" smtClean="0"/>
              <a:t>Thin</a:t>
            </a:r>
            <a:r>
              <a:rPr lang="fr-CH" sz="1600" b="1" dirty="0" smtClean="0"/>
              <a:t> boxes are cryostats</a:t>
            </a:r>
            <a:endParaRPr lang="en-GB" sz="1600" b="1" dirty="0"/>
          </a:p>
        </p:txBody>
      </p:sp>
      <p:sp>
        <p:nvSpPr>
          <p:cNvPr id="12" name="TextBox 11"/>
          <p:cNvSpPr txBox="1"/>
          <p:nvPr/>
        </p:nvSpPr>
        <p:spPr>
          <a:xfrm>
            <a:off x="838200" y="1238569"/>
            <a:ext cx="4121760"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b="1" dirty="0" smtClean="0"/>
              <a:t>Longer Quads; </a:t>
            </a:r>
            <a:r>
              <a:rPr lang="fr-CH" b="1" dirty="0" err="1" smtClean="0"/>
              <a:t>Shorter</a:t>
            </a:r>
            <a:r>
              <a:rPr lang="fr-CH" b="1" dirty="0" smtClean="0"/>
              <a:t> D1 (</a:t>
            </a:r>
            <a:r>
              <a:rPr lang="fr-CH" b="1" dirty="0" err="1" smtClean="0"/>
              <a:t>thanks</a:t>
            </a:r>
            <a:r>
              <a:rPr lang="fr-CH" b="1" dirty="0" smtClean="0"/>
              <a:t> to SC)</a:t>
            </a:r>
          </a:p>
          <a:p>
            <a:r>
              <a:rPr lang="fr-CH" b="1" dirty="0"/>
              <a:t>I</a:t>
            </a:r>
            <a:r>
              <a:rPr lang="fr-CH" b="1" dirty="0" smtClean="0"/>
              <a:t>nteraction </a:t>
            </a:r>
            <a:r>
              <a:rPr lang="fr-CH" b="1" dirty="0" err="1" smtClean="0"/>
              <a:t>region</a:t>
            </a:r>
            <a:r>
              <a:rPr lang="fr-CH" b="1" dirty="0" smtClean="0"/>
              <a:t> </a:t>
            </a:r>
            <a:r>
              <a:rPr lang="fr-CH" b="1" dirty="0" err="1" smtClean="0"/>
              <a:t>length</a:t>
            </a:r>
            <a:r>
              <a:rPr lang="fr-CH" b="1" dirty="0" smtClean="0"/>
              <a:t> </a:t>
            </a:r>
            <a:r>
              <a:rPr lang="fr-CH" b="1" dirty="0" err="1" smtClean="0"/>
              <a:t>is</a:t>
            </a:r>
            <a:r>
              <a:rPr lang="fr-CH" b="1" dirty="0" smtClean="0"/>
              <a:t> </a:t>
            </a:r>
            <a:r>
              <a:rPr lang="fr-CH" b="1" dirty="0" err="1" smtClean="0"/>
              <a:t>unchanged</a:t>
            </a:r>
            <a:r>
              <a:rPr lang="fr-CH" b="1" dirty="0" smtClean="0"/>
              <a:t> </a:t>
            </a:r>
            <a:endParaRPr lang="en-GB" b="1" dirty="0"/>
          </a:p>
        </p:txBody>
      </p:sp>
      <p:sp>
        <p:nvSpPr>
          <p:cNvPr id="3" name="Oval 2"/>
          <p:cNvSpPr/>
          <p:nvPr/>
        </p:nvSpPr>
        <p:spPr>
          <a:xfrm>
            <a:off x="0" y="2636912"/>
            <a:ext cx="867520"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b="1" dirty="0" smtClean="0"/>
              <a:t>ATLAS</a:t>
            </a:r>
          </a:p>
          <a:p>
            <a:pPr algn="ctr"/>
            <a:r>
              <a:rPr lang="fr-CH" sz="1200" b="1" dirty="0" smtClean="0"/>
              <a:t>CMS</a:t>
            </a:r>
            <a:endParaRPr lang="en-GB" sz="1200" b="1" dirty="0"/>
          </a:p>
        </p:txBody>
      </p:sp>
      <p:sp>
        <p:nvSpPr>
          <p:cNvPr id="13" name="Oval 12"/>
          <p:cNvSpPr/>
          <p:nvPr/>
        </p:nvSpPr>
        <p:spPr>
          <a:xfrm>
            <a:off x="0" y="4648987"/>
            <a:ext cx="867520"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b="1" dirty="0" smtClean="0"/>
              <a:t>ATLAS</a:t>
            </a:r>
          </a:p>
          <a:p>
            <a:pPr algn="ctr"/>
            <a:r>
              <a:rPr lang="fr-CH" sz="1200" b="1" dirty="0" smtClean="0"/>
              <a:t>CMS</a:t>
            </a:r>
            <a:endParaRPr lang="en-GB" sz="1200" b="1" dirty="0"/>
          </a:p>
        </p:txBody>
      </p:sp>
      <p:pic>
        <p:nvPicPr>
          <p:cNvPr id="7" name="Picture 6"/>
          <p:cNvPicPr>
            <a:picLocks noChangeAspect="1"/>
          </p:cNvPicPr>
          <p:nvPr/>
        </p:nvPicPr>
        <p:blipFill rotWithShape="1">
          <a:blip r:embed="rId4" cstate="email">
            <a:extLst>
              <a:ext uri="{28A0092B-C50C-407E-A947-70E740481C1C}">
                <a14:useLocalDpi xmlns:a14="http://schemas.microsoft.com/office/drawing/2010/main" val="0"/>
              </a:ext>
            </a:extLst>
          </a:blip>
          <a:srcRect t="17258" b="19557"/>
          <a:stretch/>
        </p:blipFill>
        <p:spPr>
          <a:xfrm>
            <a:off x="5043617" y="1246578"/>
            <a:ext cx="2591623" cy="1228411"/>
          </a:xfrm>
          <a:prstGeom prst="rect">
            <a:avLst/>
          </a:prstGeom>
        </p:spPr>
      </p:pic>
      <p:sp>
        <p:nvSpPr>
          <p:cNvPr id="14" name="Slide Number Placeholder 13"/>
          <p:cNvSpPr>
            <a:spLocks noGrp="1"/>
          </p:cNvSpPr>
          <p:nvPr>
            <p:ph type="sldNum" sz="quarter" idx="12"/>
          </p:nvPr>
        </p:nvSpPr>
        <p:spPr/>
        <p:txBody>
          <a:bodyPr/>
          <a:lstStyle/>
          <a:p>
            <a:fld id="{0FA004B2-1541-5046-B6F2-22AF56585712}" type="slidenum">
              <a:rPr lang="en-US" smtClean="0"/>
              <a:t>13</a:t>
            </a:fld>
            <a:endParaRPr lang="en-US"/>
          </a:p>
        </p:txBody>
      </p:sp>
      <p:sp>
        <p:nvSpPr>
          <p:cNvPr id="15" name="TextBox 14"/>
          <p:cNvSpPr txBox="1"/>
          <p:nvPr/>
        </p:nvSpPr>
        <p:spPr>
          <a:xfrm>
            <a:off x="7539148" y="3988322"/>
            <a:ext cx="1325880"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fr-CH" dirty="0" smtClean="0"/>
              <a:t>E. Todesco</a:t>
            </a:r>
            <a:endParaRPr lang="en-GB" dirty="0"/>
          </a:p>
        </p:txBody>
      </p:sp>
    </p:spTree>
    <p:extLst>
      <p:ext uri="{BB962C8B-B14F-4D97-AF65-F5344CB8AC3E}">
        <p14:creationId xmlns:p14="http://schemas.microsoft.com/office/powerpoint/2010/main" val="50660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0000" t="14357" r="13333"/>
          <a:stretch/>
        </p:blipFill>
        <p:spPr bwMode="auto">
          <a:xfrm>
            <a:off x="6824133" y="23018"/>
            <a:ext cx="2286000" cy="3915576"/>
          </a:xfrm>
          <a:prstGeom prst="rect">
            <a:avLst/>
          </a:prstGeom>
          <a:noFill/>
          <a:ln w="9525">
            <a:solidFill>
              <a:sysClr val="windowText" lastClr="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5400" y="311587"/>
            <a:ext cx="6019800" cy="914400"/>
          </a:xfrm>
        </p:spPr>
        <p:txBody>
          <a:bodyPr/>
          <a:lstStyle/>
          <a:p>
            <a:r>
              <a:rPr lang="en-US" dirty="0" smtClean="0"/>
              <a:t>Working on the Inner triplet magnets </a:t>
            </a:r>
            <a:endParaRPr lang="en-US" dirty="0"/>
          </a:p>
        </p:txBody>
      </p:sp>
      <p:sp>
        <p:nvSpPr>
          <p:cNvPr id="3" name="Content Placeholder 2"/>
          <p:cNvSpPr>
            <a:spLocks noGrp="1"/>
          </p:cNvSpPr>
          <p:nvPr>
            <p:ph idx="1"/>
          </p:nvPr>
        </p:nvSpPr>
        <p:spPr>
          <a:xfrm>
            <a:off x="25400" y="1605393"/>
            <a:ext cx="6705600" cy="2358601"/>
          </a:xfrm>
        </p:spPr>
        <p:txBody>
          <a:bodyPr>
            <a:normAutofit/>
          </a:bodyPr>
          <a:lstStyle/>
          <a:p>
            <a:pPr marL="0" indent="0">
              <a:buNone/>
            </a:pPr>
            <a:endParaRPr lang="en-US" dirty="0" smtClean="0"/>
          </a:p>
          <a:p>
            <a:pPr lvl="1"/>
            <a:r>
              <a:rPr lang="en-US" sz="2400" dirty="0" smtClean="0"/>
              <a:t>1 mechanical model </a:t>
            </a:r>
          </a:p>
          <a:p>
            <a:pPr marL="457200" lvl="1" indent="0">
              <a:buNone/>
            </a:pPr>
            <a:r>
              <a:rPr lang="en-US" sz="2400" dirty="0"/>
              <a:t> </a:t>
            </a:r>
            <a:r>
              <a:rPr lang="en-US" sz="2400" dirty="0" smtClean="0"/>
              <a:t>  (15 cm long)</a:t>
            </a:r>
          </a:p>
          <a:p>
            <a:pPr lvl="1"/>
            <a:r>
              <a:rPr lang="en-US" sz="2400" dirty="0" smtClean="0"/>
              <a:t>2 short model structures with dummy coils</a:t>
            </a:r>
          </a:p>
        </p:txBody>
      </p:sp>
      <p:sp>
        <p:nvSpPr>
          <p:cNvPr id="4" name="Date Placeholder 3"/>
          <p:cNvSpPr>
            <a:spLocks noGrp="1"/>
          </p:cNvSpPr>
          <p:nvPr>
            <p:ph type="dt" sz="half" idx="4294967295"/>
          </p:nvPr>
        </p:nvSpPr>
        <p:spPr>
          <a:xfrm>
            <a:off x="6934200" y="6324600"/>
            <a:ext cx="1146175" cy="365125"/>
          </a:xfrm>
          <a:prstGeom prst="rect">
            <a:avLst/>
          </a:prstGeom>
        </p:spPr>
        <p:txBody>
          <a:bodyPr/>
          <a:lstStyle/>
          <a:p>
            <a:pPr>
              <a:defRPr/>
            </a:pPr>
            <a:r>
              <a:rPr lang="en-US" smtClean="0">
                <a:solidFill>
                  <a:srgbClr val="1F497D"/>
                </a:solidFill>
              </a:rPr>
              <a:t>May 11, 2015</a:t>
            </a:r>
            <a:endParaRPr lang="en-US" dirty="0">
              <a:solidFill>
                <a:srgbClr val="1F497D"/>
              </a:solidFill>
            </a:endParaRPr>
          </a:p>
        </p:txBody>
      </p:sp>
      <p:sp>
        <p:nvSpPr>
          <p:cNvPr id="5" name="Footer Placeholder 4"/>
          <p:cNvSpPr>
            <a:spLocks noGrp="1"/>
          </p:cNvSpPr>
          <p:nvPr>
            <p:ph type="ftr" sz="quarter" idx="4294967295"/>
          </p:nvPr>
        </p:nvSpPr>
        <p:spPr>
          <a:xfrm>
            <a:off x="3124200" y="6324600"/>
            <a:ext cx="2895600" cy="365125"/>
          </a:xfrm>
          <a:prstGeom prst="rect">
            <a:avLst/>
          </a:prstGeom>
        </p:spPr>
        <p:txBody>
          <a:bodyPr/>
          <a:lstStyle/>
          <a:p>
            <a:pPr>
              <a:defRPr/>
            </a:pPr>
            <a:r>
              <a:rPr lang="en-US" dirty="0" smtClean="0">
                <a:solidFill>
                  <a:srgbClr val="1F497D"/>
                </a:solidFill>
              </a:rPr>
              <a:t>Recent Magnet Results &amp; Plans</a:t>
            </a:r>
            <a:endParaRPr lang="en-US" dirty="0">
              <a:solidFill>
                <a:srgbClr val="1F497D"/>
              </a:solidFill>
            </a:endParaRPr>
          </a:p>
        </p:txBody>
      </p:sp>
      <p:sp>
        <p:nvSpPr>
          <p:cNvPr id="6" name="Slide Number Placeholder 5"/>
          <p:cNvSpPr>
            <a:spLocks noGrp="1"/>
          </p:cNvSpPr>
          <p:nvPr>
            <p:ph type="sldNum" sz="quarter" idx="12"/>
          </p:nvPr>
        </p:nvSpPr>
        <p:spPr/>
        <p:txBody>
          <a:bodyPr/>
          <a:lstStyle/>
          <a:p>
            <a:pPr>
              <a:defRPr/>
            </a:pPr>
            <a:fld id="{83B49E4E-039F-472C-94D3-961E32C09AC1}" type="slidenum">
              <a:rPr lang="en-US" smtClean="0">
                <a:solidFill>
                  <a:srgbClr val="1F497D"/>
                </a:solidFill>
              </a:rPr>
              <a:pPr>
                <a:defRPr/>
              </a:pPr>
              <a:t>14</a:t>
            </a:fld>
            <a:endParaRPr lang="en-US" dirty="0">
              <a:solidFill>
                <a:srgbClr val="1F497D"/>
              </a:solidFill>
            </a:endParaRPr>
          </a:p>
        </p:txBody>
      </p:sp>
      <p:pic>
        <p:nvPicPr>
          <p:cNvPr id="8" name="Picture 7" descr="E:\mjuchno\Dropbox\work\MQXF\dummy\Photos\small\WP_20150305_022.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b="19222"/>
          <a:stretch/>
        </p:blipFill>
        <p:spPr bwMode="auto">
          <a:xfrm>
            <a:off x="3830638" y="4800600"/>
            <a:ext cx="4953435" cy="18891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4"/>
          <a:stretch>
            <a:fillRect/>
          </a:stretch>
        </p:blipFill>
        <p:spPr>
          <a:xfrm>
            <a:off x="947209" y="3974571"/>
            <a:ext cx="2883429" cy="2883429"/>
          </a:xfrm>
          <a:prstGeom prst="rect">
            <a:avLst/>
          </a:prstGeom>
        </p:spPr>
      </p:pic>
      <p:pic>
        <p:nvPicPr>
          <p:cNvPr id="12" name="Picture 2"/>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20155" t="6425" r="20403" b="6465"/>
          <a:stretch/>
        </p:blipFill>
        <p:spPr bwMode="auto">
          <a:xfrm>
            <a:off x="4343400" y="1167341"/>
            <a:ext cx="2173287" cy="210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ight Arrow 12"/>
          <p:cNvSpPr/>
          <p:nvPr/>
        </p:nvSpPr>
        <p:spPr>
          <a:xfrm>
            <a:off x="3314700" y="2213770"/>
            <a:ext cx="723900" cy="127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rot="20546895">
            <a:off x="5962649" y="3523019"/>
            <a:ext cx="723900" cy="127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rot="5400000">
            <a:off x="4801857" y="4211968"/>
            <a:ext cx="723900" cy="1168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rot="9406611">
            <a:off x="3968221" y="3952759"/>
            <a:ext cx="723900" cy="127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505200" y="2895600"/>
            <a:ext cx="838691" cy="369332"/>
          </a:xfrm>
          <a:prstGeom prst="rect">
            <a:avLst/>
          </a:prstGeom>
          <a:noFill/>
          <a:ln>
            <a:solidFill>
              <a:schemeClr val="accent1"/>
            </a:solidFill>
          </a:ln>
        </p:spPr>
        <p:txBody>
          <a:bodyPr wrap="none" rtlCol="0">
            <a:spAutoFit/>
          </a:bodyPr>
          <a:lstStyle/>
          <a:p>
            <a:r>
              <a:rPr lang="en-US" dirty="0" smtClean="0"/>
              <a:t>CERN</a:t>
            </a:r>
            <a:endParaRPr lang="en-US" dirty="0"/>
          </a:p>
        </p:txBody>
      </p:sp>
      <p:sp>
        <p:nvSpPr>
          <p:cNvPr id="17" name="TextBox 16"/>
          <p:cNvSpPr txBox="1"/>
          <p:nvPr/>
        </p:nvSpPr>
        <p:spPr>
          <a:xfrm>
            <a:off x="3830638" y="4406140"/>
            <a:ext cx="838691" cy="369332"/>
          </a:xfrm>
          <a:prstGeom prst="rect">
            <a:avLst/>
          </a:prstGeom>
          <a:noFill/>
          <a:ln>
            <a:solidFill>
              <a:schemeClr val="accent1"/>
            </a:solidFill>
          </a:ln>
        </p:spPr>
        <p:txBody>
          <a:bodyPr wrap="none" rtlCol="0">
            <a:spAutoFit/>
          </a:bodyPr>
          <a:lstStyle/>
          <a:p>
            <a:r>
              <a:rPr lang="en-US" dirty="0" smtClean="0"/>
              <a:t>CERN</a:t>
            </a:r>
            <a:endParaRPr lang="en-US" dirty="0"/>
          </a:p>
        </p:txBody>
      </p:sp>
      <p:sp>
        <p:nvSpPr>
          <p:cNvPr id="18" name="TextBox 17"/>
          <p:cNvSpPr txBox="1"/>
          <p:nvPr/>
        </p:nvSpPr>
        <p:spPr>
          <a:xfrm>
            <a:off x="6811187" y="3955098"/>
            <a:ext cx="787395" cy="369332"/>
          </a:xfrm>
          <a:prstGeom prst="rect">
            <a:avLst/>
          </a:prstGeom>
          <a:noFill/>
          <a:ln>
            <a:solidFill>
              <a:schemeClr val="accent1"/>
            </a:solidFill>
          </a:ln>
        </p:spPr>
        <p:txBody>
          <a:bodyPr wrap="none" rtlCol="0">
            <a:spAutoFit/>
          </a:bodyPr>
          <a:lstStyle/>
          <a:p>
            <a:r>
              <a:rPr lang="en-US" dirty="0" smtClean="0"/>
              <a:t>LARP</a:t>
            </a:r>
            <a:endParaRPr lang="en-US" dirty="0"/>
          </a:p>
        </p:txBody>
      </p:sp>
    </p:spTree>
    <p:extLst>
      <p:ext uri="{BB962C8B-B14F-4D97-AF65-F5344CB8AC3E}">
        <p14:creationId xmlns:p14="http://schemas.microsoft.com/office/powerpoint/2010/main" val="3400440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239368" y="4238672"/>
            <a:ext cx="1913044" cy="1441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0FA004B2-1541-5046-B6F2-22AF56585712}" type="slidenum">
              <a:rPr lang="en-US" smtClean="0"/>
              <a:t>15</a:t>
            </a:fld>
            <a:endParaRPr lang="en-US"/>
          </a:p>
        </p:txBody>
      </p:sp>
      <p:sp>
        <p:nvSpPr>
          <p:cNvPr id="3" name="Title 2"/>
          <p:cNvSpPr>
            <a:spLocks noGrp="1"/>
          </p:cNvSpPr>
          <p:nvPr>
            <p:ph type="title"/>
          </p:nvPr>
        </p:nvSpPr>
        <p:spPr/>
        <p:txBody>
          <a:bodyPr/>
          <a:lstStyle/>
          <a:p>
            <a:r>
              <a:rPr lang="fr-CH" dirty="0" smtClean="0"/>
              <a:t>The HL-LHC Nb-T </a:t>
            </a:r>
            <a:r>
              <a:rPr lang="fr-CH" dirty="0" err="1" smtClean="0"/>
              <a:t>magnet</a:t>
            </a:r>
            <a:r>
              <a:rPr lang="fr-CH" dirty="0" smtClean="0"/>
              <a:t> zoo…</a:t>
            </a:r>
            <a:endParaRPr lang="en-GB"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96864" y="1447800"/>
            <a:ext cx="2263014" cy="222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944814" y="1647825"/>
            <a:ext cx="2610274" cy="202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883918" y="1647825"/>
            <a:ext cx="3018781" cy="202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 y="3975100"/>
            <a:ext cx="2210825" cy="1930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963427" y="3975099"/>
            <a:ext cx="2001555" cy="1930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Arrow Connector 10"/>
          <p:cNvCxnSpPr/>
          <p:nvPr/>
        </p:nvCxnSpPr>
        <p:spPr bwMode="auto">
          <a:xfrm flipV="1">
            <a:off x="6671128" y="4807140"/>
            <a:ext cx="0" cy="304195"/>
          </a:xfrm>
          <a:prstGeom prst="straightConnector1">
            <a:avLst/>
          </a:prstGeom>
          <a:solidFill>
            <a:schemeClr val="accent1"/>
          </a:solidFill>
          <a:ln w="22225" cap="flat" cmpd="sng" algn="ctr">
            <a:solidFill>
              <a:srgbClr val="FF0000"/>
            </a:solidFill>
            <a:prstDash val="solid"/>
            <a:round/>
            <a:headEnd type="none" w="med" len="med"/>
            <a:tailEnd type="arrow"/>
          </a:ln>
          <a:effectLst/>
        </p:spPr>
      </p:cxnSp>
      <p:cxnSp>
        <p:nvCxnSpPr>
          <p:cNvPr id="13" name="Straight Arrow Connector 12"/>
          <p:cNvCxnSpPr/>
          <p:nvPr/>
        </p:nvCxnSpPr>
        <p:spPr bwMode="auto">
          <a:xfrm flipV="1">
            <a:off x="6081092" y="4781962"/>
            <a:ext cx="0" cy="304195"/>
          </a:xfrm>
          <a:prstGeom prst="straightConnector1">
            <a:avLst/>
          </a:prstGeom>
          <a:solidFill>
            <a:schemeClr val="accent1"/>
          </a:solidFill>
          <a:ln w="22225" cap="flat" cmpd="sng" algn="ctr">
            <a:solidFill>
              <a:srgbClr val="FF0000"/>
            </a:solidFill>
            <a:prstDash val="solid"/>
            <a:round/>
            <a:headEnd type="none" w="med" len="med"/>
            <a:tailEnd type="arrow"/>
          </a:ln>
          <a:effectLst/>
        </p:spPr>
      </p:cxnSp>
      <p:cxnSp>
        <p:nvCxnSpPr>
          <p:cNvPr id="14" name="Straight Arrow Connector 13"/>
          <p:cNvCxnSpPr/>
          <p:nvPr/>
        </p:nvCxnSpPr>
        <p:spPr bwMode="auto">
          <a:xfrm flipV="1">
            <a:off x="1195614" y="4800600"/>
            <a:ext cx="0" cy="368077"/>
          </a:xfrm>
          <a:prstGeom prst="straightConnector1">
            <a:avLst/>
          </a:prstGeom>
          <a:solidFill>
            <a:schemeClr val="accent1"/>
          </a:solidFill>
          <a:ln w="22225" cap="flat" cmpd="sng" algn="ctr">
            <a:solidFill>
              <a:srgbClr val="FF0000"/>
            </a:solidFill>
            <a:prstDash val="solid"/>
            <a:round/>
            <a:headEnd type="none" w="med" len="med"/>
            <a:tailEnd type="arrow"/>
          </a:ln>
          <a:effectLst/>
        </p:spPr>
      </p:cxnSp>
      <p:cxnSp>
        <p:nvCxnSpPr>
          <p:cNvPr id="15" name="Straight Arrow Connector 14"/>
          <p:cNvCxnSpPr/>
          <p:nvPr/>
        </p:nvCxnSpPr>
        <p:spPr bwMode="auto">
          <a:xfrm flipV="1">
            <a:off x="1767114" y="4783255"/>
            <a:ext cx="0" cy="368077"/>
          </a:xfrm>
          <a:prstGeom prst="straightConnector1">
            <a:avLst/>
          </a:prstGeom>
          <a:solidFill>
            <a:schemeClr val="accent1"/>
          </a:solidFill>
          <a:ln w="22225" cap="flat" cmpd="sng" algn="ctr">
            <a:solidFill>
              <a:srgbClr val="FF0000"/>
            </a:solidFill>
            <a:prstDash val="solid"/>
            <a:round/>
            <a:headEnd type="none" w="med" len="med"/>
            <a:tailEnd type="arrow"/>
          </a:ln>
          <a:effectLst/>
        </p:spPr>
      </p:cxnSp>
      <p:cxnSp>
        <p:nvCxnSpPr>
          <p:cNvPr id="16" name="Straight Arrow Connector 15"/>
          <p:cNvCxnSpPr/>
          <p:nvPr/>
        </p:nvCxnSpPr>
        <p:spPr bwMode="auto">
          <a:xfrm>
            <a:off x="1453771" y="2400078"/>
            <a:ext cx="0" cy="393922"/>
          </a:xfrm>
          <a:prstGeom prst="straightConnector1">
            <a:avLst/>
          </a:prstGeom>
          <a:solidFill>
            <a:schemeClr val="accent1"/>
          </a:solidFill>
          <a:ln w="22225" cap="flat" cmpd="sng" algn="ctr">
            <a:solidFill>
              <a:srgbClr val="FF0000"/>
            </a:solidFill>
            <a:prstDash val="solid"/>
            <a:round/>
            <a:headEnd type="none" w="med" len="med"/>
            <a:tailEnd type="arrow"/>
          </a:ln>
          <a:effectLst/>
        </p:spPr>
      </p:cxnSp>
      <p:sp>
        <p:nvSpPr>
          <p:cNvPr id="7" name="TextBox 6"/>
          <p:cNvSpPr txBox="1"/>
          <p:nvPr/>
        </p:nvSpPr>
        <p:spPr>
          <a:xfrm>
            <a:off x="777741" y="1078468"/>
            <a:ext cx="1010213" cy="369332"/>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fr-CH" b="1" dirty="0" smtClean="0"/>
              <a:t>D1 (KEK)</a:t>
            </a:r>
            <a:endParaRPr lang="en-GB" b="1" dirty="0"/>
          </a:p>
        </p:txBody>
      </p:sp>
      <p:sp>
        <p:nvSpPr>
          <p:cNvPr id="19" name="TextBox 18"/>
          <p:cNvSpPr txBox="1"/>
          <p:nvPr/>
        </p:nvSpPr>
        <p:spPr>
          <a:xfrm>
            <a:off x="2496378" y="1124506"/>
            <a:ext cx="3231462" cy="369332"/>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fr-CH" b="1" dirty="0" err="1" smtClean="0"/>
              <a:t>Nested</a:t>
            </a:r>
            <a:r>
              <a:rPr lang="fr-CH" b="1" dirty="0" smtClean="0"/>
              <a:t> </a:t>
            </a:r>
            <a:r>
              <a:rPr lang="fr-CH" b="1" dirty="0" err="1"/>
              <a:t>o</a:t>
            </a:r>
            <a:r>
              <a:rPr lang="fr-CH" b="1" dirty="0" err="1" smtClean="0"/>
              <a:t>rbit</a:t>
            </a:r>
            <a:r>
              <a:rPr lang="fr-CH" b="1" dirty="0" smtClean="0"/>
              <a:t> corrector (CIEMAT)</a:t>
            </a:r>
            <a:endParaRPr lang="en-GB" b="1" dirty="0"/>
          </a:p>
        </p:txBody>
      </p:sp>
      <p:sp>
        <p:nvSpPr>
          <p:cNvPr id="20" name="TextBox 19"/>
          <p:cNvSpPr txBox="1"/>
          <p:nvPr/>
        </p:nvSpPr>
        <p:spPr>
          <a:xfrm>
            <a:off x="5833118" y="1123434"/>
            <a:ext cx="3323346" cy="369332"/>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fr-CH" b="1" dirty="0" smtClean="0"/>
              <a:t>HO correctors: </a:t>
            </a:r>
            <a:r>
              <a:rPr lang="fr-CH" b="1" dirty="0" err="1" smtClean="0"/>
              <a:t>superferric</a:t>
            </a:r>
            <a:r>
              <a:rPr lang="fr-CH" b="1" dirty="0" smtClean="0"/>
              <a:t> (INFN)</a:t>
            </a:r>
            <a:endParaRPr lang="en-GB" b="1" dirty="0"/>
          </a:p>
        </p:txBody>
      </p:sp>
      <p:sp>
        <p:nvSpPr>
          <p:cNvPr id="21" name="TextBox 20"/>
          <p:cNvSpPr txBox="1"/>
          <p:nvPr/>
        </p:nvSpPr>
        <p:spPr>
          <a:xfrm>
            <a:off x="907819" y="6066828"/>
            <a:ext cx="1116011" cy="369332"/>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fr-CH" b="1" dirty="0" smtClean="0"/>
              <a:t>D2 (INFN)</a:t>
            </a:r>
            <a:endParaRPr lang="en-GB" b="1" dirty="0"/>
          </a:p>
        </p:txBody>
      </p:sp>
      <p:sp>
        <p:nvSpPr>
          <p:cNvPr id="22" name="TextBox 21"/>
          <p:cNvSpPr txBox="1"/>
          <p:nvPr/>
        </p:nvSpPr>
        <p:spPr>
          <a:xfrm>
            <a:off x="3622231" y="6029529"/>
            <a:ext cx="1028230" cy="369332"/>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fr-CH" b="1" dirty="0" smtClean="0"/>
              <a:t>Q4 (CEA)</a:t>
            </a:r>
            <a:endParaRPr lang="en-GB" b="1" dirty="0"/>
          </a:p>
        </p:txBody>
      </p:sp>
      <p:sp>
        <p:nvSpPr>
          <p:cNvPr id="23" name="TextBox 22"/>
          <p:cNvSpPr txBox="1"/>
          <p:nvPr/>
        </p:nvSpPr>
        <p:spPr>
          <a:xfrm>
            <a:off x="7063014" y="6020601"/>
            <a:ext cx="882421" cy="369332"/>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fr-CH" b="1" dirty="0" smtClean="0"/>
              <a:t>D2 </a:t>
            </a:r>
            <a:r>
              <a:rPr lang="fr-CH" b="1" dirty="0" err="1" smtClean="0"/>
              <a:t>corr</a:t>
            </a:r>
            <a:endParaRPr lang="en-GB" b="1" dirty="0"/>
          </a:p>
        </p:txBody>
      </p:sp>
      <p:pic>
        <p:nvPicPr>
          <p:cNvPr id="24" name="Picture 2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203212" y="4240592"/>
            <a:ext cx="1940788" cy="1453401"/>
          </a:xfrm>
          <a:prstGeom prst="rect">
            <a:avLst/>
          </a:prstGeom>
        </p:spPr>
      </p:pic>
      <p:cxnSp>
        <p:nvCxnSpPr>
          <p:cNvPr id="25" name="Straight Arrow Connector 24"/>
          <p:cNvCxnSpPr/>
          <p:nvPr/>
        </p:nvCxnSpPr>
        <p:spPr bwMode="auto">
          <a:xfrm>
            <a:off x="8068128" y="4832541"/>
            <a:ext cx="0" cy="279016"/>
          </a:xfrm>
          <a:prstGeom prst="straightConnector1">
            <a:avLst/>
          </a:prstGeom>
          <a:solidFill>
            <a:schemeClr val="accent1"/>
          </a:solidFill>
          <a:ln w="22225" cap="flat" cmpd="sng" algn="ctr">
            <a:solidFill>
              <a:srgbClr val="FF0000"/>
            </a:solidFill>
            <a:prstDash val="solid"/>
            <a:round/>
            <a:headEnd type="none" w="med" len="med"/>
            <a:tailEnd type="arrow"/>
          </a:ln>
          <a:effectLst/>
        </p:spPr>
      </p:cxnSp>
      <p:cxnSp>
        <p:nvCxnSpPr>
          <p:cNvPr id="27" name="Straight Arrow Connector 26"/>
          <p:cNvCxnSpPr/>
          <p:nvPr/>
        </p:nvCxnSpPr>
        <p:spPr bwMode="auto">
          <a:xfrm flipV="1">
            <a:off x="8665028" y="4807140"/>
            <a:ext cx="0" cy="304195"/>
          </a:xfrm>
          <a:prstGeom prst="straightConnector1">
            <a:avLst/>
          </a:prstGeom>
          <a:solidFill>
            <a:schemeClr val="accent1"/>
          </a:solidFill>
          <a:ln w="22225"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25794779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16</a:t>
            </a:fld>
            <a:endParaRPr lang="en-US"/>
          </a:p>
        </p:txBody>
      </p:sp>
      <p:sp>
        <p:nvSpPr>
          <p:cNvPr id="3" name="Title 2"/>
          <p:cNvSpPr>
            <a:spLocks noGrp="1"/>
          </p:cNvSpPr>
          <p:nvPr>
            <p:ph type="title"/>
          </p:nvPr>
        </p:nvSpPr>
        <p:spPr>
          <a:xfrm>
            <a:off x="457200" y="209554"/>
            <a:ext cx="8229600" cy="729569"/>
          </a:xfrm>
        </p:spPr>
        <p:txBody>
          <a:bodyPr/>
          <a:lstStyle/>
          <a:p>
            <a:r>
              <a:rPr lang="en-US" noProof="0" dirty="0" smtClean="0"/>
              <a:t>Crab cavities</a:t>
            </a:r>
            <a:endParaRPr lang="en-US" noProof="0" dirty="0"/>
          </a:p>
        </p:txBody>
      </p:sp>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0629" y="897617"/>
            <a:ext cx="4596493" cy="2941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790" t="1865" r="11130" b="6104"/>
          <a:stretch/>
        </p:blipFill>
        <p:spPr bwMode="auto">
          <a:xfrm>
            <a:off x="3600434" y="3224883"/>
            <a:ext cx="5355771" cy="3200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00556" y="3839585"/>
            <a:ext cx="2284023" cy="646331"/>
          </a:xfrm>
          <a:prstGeom prst="rect">
            <a:avLst/>
          </a:prstGeom>
          <a:noFill/>
        </p:spPr>
        <p:txBody>
          <a:bodyPr wrap="none" rtlCol="0">
            <a:spAutoFit/>
          </a:bodyPr>
          <a:lstStyle/>
          <a:p>
            <a:r>
              <a:rPr lang="en-GB" dirty="0" smtClean="0"/>
              <a:t>Double Quarter Wave,</a:t>
            </a:r>
          </a:p>
          <a:p>
            <a:r>
              <a:rPr lang="en-GB" dirty="0" smtClean="0"/>
              <a:t>Vertical Deflection</a:t>
            </a:r>
            <a:endParaRPr lang="en-GB" dirty="0"/>
          </a:p>
        </p:txBody>
      </p:sp>
      <p:sp>
        <p:nvSpPr>
          <p:cNvPr id="10" name="TextBox 9"/>
          <p:cNvSpPr txBox="1"/>
          <p:nvPr/>
        </p:nvSpPr>
        <p:spPr>
          <a:xfrm>
            <a:off x="1632431" y="5631391"/>
            <a:ext cx="2168351" cy="646331"/>
          </a:xfrm>
          <a:prstGeom prst="rect">
            <a:avLst/>
          </a:prstGeom>
          <a:noFill/>
        </p:spPr>
        <p:txBody>
          <a:bodyPr wrap="none" rtlCol="0">
            <a:spAutoFit/>
          </a:bodyPr>
          <a:lstStyle/>
          <a:p>
            <a:r>
              <a:rPr lang="en-GB" dirty="0" smtClean="0"/>
              <a:t>RF Dipole</a:t>
            </a:r>
          </a:p>
          <a:p>
            <a:r>
              <a:rPr lang="en-GB" dirty="0"/>
              <a:t>H</a:t>
            </a:r>
            <a:r>
              <a:rPr lang="en-GB" dirty="0" smtClean="0"/>
              <a:t>orizontal Deflection</a:t>
            </a:r>
            <a:endParaRPr lang="en-GB" dirty="0"/>
          </a:p>
        </p:txBody>
      </p:sp>
      <p:sp>
        <p:nvSpPr>
          <p:cNvPr id="7" name="TextBox 6"/>
          <p:cNvSpPr txBox="1"/>
          <p:nvPr/>
        </p:nvSpPr>
        <p:spPr>
          <a:xfrm>
            <a:off x="4913836" y="1046284"/>
            <a:ext cx="4016611" cy="646331"/>
          </a:xfrm>
          <a:prstGeom prst="rect">
            <a:avLst/>
          </a:prstGeom>
          <a:noFill/>
        </p:spPr>
        <p:txBody>
          <a:bodyPr wrap="square" rtlCol="0">
            <a:spAutoFit/>
          </a:bodyPr>
          <a:lstStyle/>
          <a:p>
            <a:r>
              <a:rPr lang="en-GB" dirty="0" smtClean="0"/>
              <a:t>Mostly standardized interfaces and common platform</a:t>
            </a:r>
          </a:p>
        </p:txBody>
      </p:sp>
      <p:sp>
        <p:nvSpPr>
          <p:cNvPr id="12" name="TextBox 11"/>
          <p:cNvSpPr txBox="1"/>
          <p:nvPr/>
        </p:nvSpPr>
        <p:spPr>
          <a:xfrm>
            <a:off x="4965352" y="1906936"/>
            <a:ext cx="2887009" cy="923330"/>
          </a:xfrm>
          <a:prstGeom prst="rect">
            <a:avLst/>
          </a:prstGeom>
          <a:noFill/>
        </p:spPr>
        <p:txBody>
          <a:bodyPr wrap="none" rtlCol="0">
            <a:spAutoFit/>
          </a:bodyPr>
          <a:lstStyle/>
          <a:p>
            <a:r>
              <a:rPr lang="en-GB" dirty="0" smtClean="0"/>
              <a:t>Main differences</a:t>
            </a:r>
          </a:p>
          <a:p>
            <a:pPr marL="285750" indent="-285750">
              <a:buFont typeface="Wingdings" panose="05000000000000000000" pitchFamily="2" charset="2"/>
              <a:buChar char="§"/>
            </a:pPr>
            <a:r>
              <a:rPr lang="en-GB" dirty="0" smtClean="0"/>
              <a:t>Cavity symmetry &amp; length</a:t>
            </a:r>
          </a:p>
          <a:p>
            <a:pPr marL="285750" indent="-285750">
              <a:buFont typeface="Wingdings" panose="05000000000000000000" pitchFamily="2" charset="2"/>
              <a:buChar char="§"/>
            </a:pPr>
            <a:r>
              <a:rPr lang="en-GB" dirty="0" smtClean="0"/>
              <a:t>HOM couplers</a:t>
            </a:r>
            <a:endParaRPr lang="en-GB" dirty="0"/>
          </a:p>
        </p:txBody>
      </p:sp>
    </p:spTree>
    <p:extLst>
      <p:ext uri="{BB962C8B-B14F-4D97-AF65-F5344CB8AC3E}">
        <p14:creationId xmlns:p14="http://schemas.microsoft.com/office/powerpoint/2010/main" val="33268839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17</a:t>
            </a:fld>
            <a:endParaRPr lang="en-US"/>
          </a:p>
        </p:txBody>
      </p:sp>
      <p:sp>
        <p:nvSpPr>
          <p:cNvPr id="3" name="Title 2"/>
          <p:cNvSpPr>
            <a:spLocks noGrp="1"/>
          </p:cNvSpPr>
          <p:nvPr>
            <p:ph type="title"/>
          </p:nvPr>
        </p:nvSpPr>
        <p:spPr/>
        <p:txBody>
          <a:bodyPr>
            <a:normAutofit/>
          </a:bodyPr>
          <a:lstStyle/>
          <a:p>
            <a:r>
              <a:rPr lang="fr-CH" dirty="0" err="1"/>
              <a:t>L</a:t>
            </a:r>
            <a:r>
              <a:rPr lang="fr-CH" dirty="0" err="1" smtClean="0"/>
              <a:t>ow</a:t>
            </a:r>
            <a:r>
              <a:rPr lang="fr-CH" dirty="0" smtClean="0"/>
              <a:t> </a:t>
            </a:r>
            <a:r>
              <a:rPr lang="fr-CH" dirty="0" err="1" smtClean="0"/>
              <a:t>impedence</a:t>
            </a:r>
            <a:r>
              <a:rPr lang="fr-CH" dirty="0" smtClean="0"/>
              <a:t> </a:t>
            </a:r>
            <a:r>
              <a:rPr lang="fr-CH" dirty="0" err="1" smtClean="0"/>
              <a:t>collimators</a:t>
            </a:r>
            <a:r>
              <a:rPr lang="fr-CH" dirty="0" smtClean="0"/>
              <a:t>(LS2 &amp; LS3)</a:t>
            </a:r>
            <a:endParaRPr lang="en-GB"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10900" y="983839"/>
            <a:ext cx="8645525" cy="55594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rc 7"/>
          <p:cNvSpPr/>
          <p:nvPr/>
        </p:nvSpPr>
        <p:spPr>
          <a:xfrm rot="7909834" flipH="1" flipV="1">
            <a:off x="719900" y="2651869"/>
            <a:ext cx="2009045" cy="907424"/>
          </a:xfrm>
          <a:prstGeom prst="arc">
            <a:avLst>
              <a:gd name="adj1" fmla="val 13416251"/>
              <a:gd name="adj2" fmla="val 19252834"/>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Arc 8"/>
          <p:cNvSpPr/>
          <p:nvPr/>
        </p:nvSpPr>
        <p:spPr>
          <a:xfrm rot="18417317" flipH="1" flipV="1">
            <a:off x="6379072" y="4185256"/>
            <a:ext cx="1841165" cy="907424"/>
          </a:xfrm>
          <a:prstGeom prst="arc">
            <a:avLst>
              <a:gd name="adj1" fmla="val 12753780"/>
              <a:gd name="adj2" fmla="val 19204022"/>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Arc 10"/>
          <p:cNvSpPr/>
          <p:nvPr/>
        </p:nvSpPr>
        <p:spPr>
          <a:xfrm rot="2621102" flipH="1" flipV="1">
            <a:off x="237184" y="4137244"/>
            <a:ext cx="3277294" cy="1112053"/>
          </a:xfrm>
          <a:prstGeom prst="arc">
            <a:avLst>
              <a:gd name="adj1" fmla="val 13617790"/>
              <a:gd name="adj2" fmla="val 18389695"/>
            </a:avLst>
          </a:prstGeom>
          <a:ln w="4445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11"/>
          <p:cNvSpPr/>
          <p:nvPr/>
        </p:nvSpPr>
        <p:spPr>
          <a:xfrm rot="10255638" flipH="1" flipV="1">
            <a:off x="2029466" y="1910639"/>
            <a:ext cx="2829952" cy="907424"/>
          </a:xfrm>
          <a:prstGeom prst="arc">
            <a:avLst>
              <a:gd name="adj1" fmla="val 14023531"/>
              <a:gd name="adj2" fmla="val 18669366"/>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2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l="24022" t="5208" b="13672"/>
          <a:stretch>
            <a:fillRect/>
          </a:stretch>
        </p:blipFill>
        <p:spPr bwMode="auto">
          <a:xfrm>
            <a:off x="2390632" y="2388194"/>
            <a:ext cx="3512607" cy="2813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2" name="Picture 10"/>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633662" y="2503677"/>
            <a:ext cx="1536805" cy="106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1"/>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633663" y="3624013"/>
            <a:ext cx="1536804" cy="119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328160" y="4638968"/>
            <a:ext cx="1842307" cy="307777"/>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fr-CH" sz="1400" dirty="0" smtClean="0"/>
              <a:t>New </a:t>
            </a:r>
            <a:r>
              <a:rPr lang="fr-CH" sz="1400" dirty="0" err="1" smtClean="0"/>
              <a:t>material</a:t>
            </a:r>
            <a:r>
              <a:rPr lang="fr-CH" sz="1400" dirty="0" smtClean="0"/>
              <a:t>: </a:t>
            </a:r>
            <a:r>
              <a:rPr lang="fr-CH" sz="1400" dirty="0" err="1" smtClean="0"/>
              <a:t>MoGr</a:t>
            </a:r>
            <a:endParaRPr lang="en-GB" sz="1400" dirty="0"/>
          </a:p>
        </p:txBody>
      </p:sp>
      <p:cxnSp>
        <p:nvCxnSpPr>
          <p:cNvPr id="27" name="Straight Arrow Connector 26"/>
          <p:cNvCxnSpPr/>
          <p:nvPr/>
        </p:nvCxnSpPr>
        <p:spPr>
          <a:xfrm>
            <a:off x="6383644" y="3937000"/>
            <a:ext cx="1380289" cy="584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6265333" y="4521200"/>
            <a:ext cx="1168400" cy="4894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1861787" y="2620097"/>
            <a:ext cx="502311" cy="2370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flipH="1" flipV="1">
            <a:off x="1505857" y="2838545"/>
            <a:ext cx="821266" cy="3386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849533" y="5549900"/>
            <a:ext cx="2294467"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sz="2000" b="1" dirty="0" err="1" smtClean="0"/>
              <a:t>Reduce</a:t>
            </a:r>
            <a:r>
              <a:rPr lang="fr-CH" sz="2000" b="1" dirty="0" smtClean="0"/>
              <a:t> </a:t>
            </a:r>
            <a:r>
              <a:rPr lang="fr-CH" sz="2000" b="1" dirty="0" err="1" smtClean="0"/>
              <a:t>impedance</a:t>
            </a:r>
            <a:r>
              <a:rPr lang="fr-CH" sz="2000" b="1" dirty="0" smtClean="0"/>
              <a:t> by &gt; 2)</a:t>
            </a:r>
          </a:p>
          <a:p>
            <a:r>
              <a:rPr lang="fr-CH" sz="2000" b="1" dirty="0" smtClean="0"/>
              <a:t>S. Redaelli et al.</a:t>
            </a:r>
            <a:endParaRPr lang="en-GB" sz="2000" b="1" dirty="0"/>
          </a:p>
        </p:txBody>
      </p:sp>
    </p:spTree>
    <p:extLst>
      <p:ext uri="{BB962C8B-B14F-4D97-AF65-F5344CB8AC3E}">
        <p14:creationId xmlns:p14="http://schemas.microsoft.com/office/powerpoint/2010/main" val="18268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18</a:t>
            </a:fld>
            <a:endParaRPr lang="en-US"/>
          </a:p>
        </p:txBody>
      </p:sp>
      <p:sp>
        <p:nvSpPr>
          <p:cNvPr id="3" name="Title 2"/>
          <p:cNvSpPr>
            <a:spLocks noGrp="1"/>
          </p:cNvSpPr>
          <p:nvPr>
            <p:ph type="title"/>
          </p:nvPr>
        </p:nvSpPr>
        <p:spPr/>
        <p:txBody>
          <a:bodyPr/>
          <a:lstStyle/>
          <a:p>
            <a:r>
              <a:rPr lang="fr-CH" dirty="0" err="1" smtClean="0"/>
              <a:t>Increasing</a:t>
            </a:r>
            <a:r>
              <a:rPr lang="fr-CH" dirty="0" smtClean="0"/>
              <a:t> </a:t>
            </a:r>
            <a:r>
              <a:rPr lang="fr-CH" dirty="0" err="1" smtClean="0"/>
              <a:t>availability</a:t>
            </a:r>
            <a:r>
              <a:rPr lang="fr-CH" dirty="0" smtClean="0"/>
              <a:t> </a:t>
            </a:r>
            <a:endParaRPr lang="en-GB" dirty="0"/>
          </a:p>
        </p:txBody>
      </p:sp>
      <p:sp>
        <p:nvSpPr>
          <p:cNvPr id="7" name="Arc 6"/>
          <p:cNvSpPr/>
          <p:nvPr/>
        </p:nvSpPr>
        <p:spPr>
          <a:xfrm rot="255920" flipH="1" flipV="1">
            <a:off x="2356386" y="5129731"/>
            <a:ext cx="3236854" cy="907424"/>
          </a:xfrm>
          <a:prstGeom prst="arc">
            <a:avLst>
              <a:gd name="adj1" fmla="val 13169963"/>
              <a:gd name="adj2" fmla="val 20133032"/>
            </a:avLst>
          </a:prstGeom>
          <a:ln w="4445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Arc 7"/>
          <p:cNvSpPr/>
          <p:nvPr/>
        </p:nvSpPr>
        <p:spPr>
          <a:xfrm rot="7909834" flipH="1" flipV="1">
            <a:off x="719900" y="2651869"/>
            <a:ext cx="2009045" cy="907424"/>
          </a:xfrm>
          <a:prstGeom prst="arc">
            <a:avLst>
              <a:gd name="adj1" fmla="val 13416251"/>
              <a:gd name="adj2" fmla="val 19252834"/>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Arc 9"/>
          <p:cNvSpPr/>
          <p:nvPr/>
        </p:nvSpPr>
        <p:spPr>
          <a:xfrm rot="868990" flipH="1">
            <a:off x="4512080" y="1957992"/>
            <a:ext cx="2343611" cy="495448"/>
          </a:xfrm>
          <a:prstGeom prst="arc">
            <a:avLst>
              <a:gd name="adj1" fmla="val 11973192"/>
              <a:gd name="adj2" fmla="val 20412766"/>
            </a:avLst>
          </a:prstGeom>
          <a:ln w="4445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Arc 10"/>
          <p:cNvSpPr/>
          <p:nvPr/>
        </p:nvSpPr>
        <p:spPr>
          <a:xfrm rot="2621102" flipH="1" flipV="1">
            <a:off x="237184" y="4137244"/>
            <a:ext cx="3277294" cy="1112053"/>
          </a:xfrm>
          <a:prstGeom prst="arc">
            <a:avLst>
              <a:gd name="adj1" fmla="val 13617790"/>
              <a:gd name="adj2" fmla="val 18389695"/>
            </a:avLst>
          </a:prstGeom>
          <a:ln w="4445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11"/>
          <p:cNvSpPr/>
          <p:nvPr/>
        </p:nvSpPr>
        <p:spPr>
          <a:xfrm rot="10255638" flipH="1" flipV="1">
            <a:off x="2029466" y="1910639"/>
            <a:ext cx="2829952" cy="907424"/>
          </a:xfrm>
          <a:prstGeom prst="arc">
            <a:avLst>
              <a:gd name="adj1" fmla="val 14023531"/>
              <a:gd name="adj2" fmla="val 18669366"/>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21" name="Picture 20" descr="POINT5.jpg"/>
          <p:cNvPicPr>
            <a:picLocks noChangeAspect="1"/>
          </p:cNvPicPr>
          <p:nvPr/>
        </p:nvPicPr>
        <p:blipFill>
          <a:blip r:embed="rId3" cstate="print"/>
          <a:stretch>
            <a:fillRect/>
          </a:stretch>
        </p:blipFill>
        <p:spPr>
          <a:xfrm>
            <a:off x="1137155" y="3110042"/>
            <a:ext cx="6705600" cy="3429000"/>
          </a:xfrm>
          <a:prstGeom prst="rect">
            <a:avLst/>
          </a:prstGeom>
        </p:spPr>
      </p:pic>
      <p:pic>
        <p:nvPicPr>
          <p:cNvPr id="28" name="Picture 2" descr="D:\Amalia\Photoes_LHC\0608018_10.jpg"/>
          <p:cNvPicPr>
            <a:picLocks noChangeAspect="1" noChangeArrowheads="1"/>
          </p:cNvPicPr>
          <p:nvPr/>
        </p:nvPicPr>
        <p:blipFill>
          <a:blip r:embed="rId4" cstate="print"/>
          <a:srcRect r="20029"/>
          <a:stretch>
            <a:fillRect/>
          </a:stretch>
        </p:blipFill>
        <p:spPr bwMode="auto">
          <a:xfrm>
            <a:off x="2369179" y="1857692"/>
            <a:ext cx="1828800" cy="1530373"/>
          </a:xfrm>
          <a:prstGeom prst="rect">
            <a:avLst/>
          </a:prstGeom>
          <a:noFill/>
        </p:spPr>
      </p:pic>
      <p:sp>
        <p:nvSpPr>
          <p:cNvPr id="29" name="TextBox 28"/>
          <p:cNvSpPr txBox="1"/>
          <p:nvPr/>
        </p:nvSpPr>
        <p:spPr>
          <a:xfrm>
            <a:off x="3115631" y="3700592"/>
            <a:ext cx="1082348" cy="369332"/>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en-US" b="1" dirty="0" smtClean="0"/>
              <a:t>2</a:t>
            </a:r>
            <a:r>
              <a:rPr lang="en-US" b="1" dirty="0" smtClean="0">
                <a:sym typeface="Symbol"/>
              </a:rPr>
              <a:t>150 kA</a:t>
            </a:r>
            <a:endParaRPr lang="en-US" b="1" dirty="0"/>
          </a:p>
        </p:txBody>
      </p:sp>
      <p:pic>
        <p:nvPicPr>
          <p:cNvPr id="30" name="Picture 29" descr="POINT5Surs.jpg"/>
          <p:cNvPicPr>
            <a:picLocks noChangeAspect="1"/>
          </p:cNvPicPr>
          <p:nvPr/>
        </p:nvPicPr>
        <p:blipFill>
          <a:blip r:embed="rId5" cstate="print"/>
          <a:stretch>
            <a:fillRect/>
          </a:stretch>
        </p:blipFill>
        <p:spPr>
          <a:xfrm>
            <a:off x="4429883" y="1220850"/>
            <a:ext cx="2706624" cy="1938528"/>
          </a:xfrm>
          <a:prstGeom prst="rect">
            <a:avLst/>
          </a:prstGeom>
        </p:spPr>
      </p:pic>
      <p:pic>
        <p:nvPicPr>
          <p:cNvPr id="31"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14954" y="1953691"/>
            <a:ext cx="2054225"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5430004" y="3116479"/>
            <a:ext cx="3684292" cy="1077218"/>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fr-CH" sz="1600" b="1" dirty="0" smtClean="0"/>
              <a:t>4 pairs  150(+/- 75) kA for MS–  LS3 </a:t>
            </a:r>
          </a:p>
          <a:p>
            <a:r>
              <a:rPr lang="fr-CH" sz="1600" b="1" dirty="0" smtClean="0"/>
              <a:t>4 pairs  100(+/-50) kA for ITR – LS3</a:t>
            </a:r>
          </a:p>
          <a:p>
            <a:r>
              <a:rPr lang="fr-CH" sz="1600" b="1" dirty="0" smtClean="0">
                <a:solidFill>
                  <a:srgbClr val="5BC1E6"/>
                </a:solidFill>
              </a:rPr>
              <a:t>All </a:t>
            </a:r>
            <a:r>
              <a:rPr lang="fr-CH" sz="1600" b="1" dirty="0" err="1" smtClean="0">
                <a:solidFill>
                  <a:srgbClr val="5BC1E6"/>
                </a:solidFill>
              </a:rPr>
              <a:t>lines</a:t>
            </a:r>
            <a:r>
              <a:rPr lang="fr-CH" sz="1600" b="1" dirty="0" smtClean="0">
                <a:solidFill>
                  <a:srgbClr val="5BC1E6"/>
                </a:solidFill>
              </a:rPr>
              <a:t> in MgB</a:t>
            </a:r>
            <a:r>
              <a:rPr lang="fr-CH" sz="1600" b="1" baseline="-25000" dirty="0" smtClean="0">
                <a:solidFill>
                  <a:srgbClr val="5BC1E6"/>
                </a:solidFill>
              </a:rPr>
              <a:t>2 </a:t>
            </a:r>
            <a:r>
              <a:rPr lang="fr-CH" sz="1600" b="1" dirty="0" smtClean="0">
                <a:solidFill>
                  <a:srgbClr val="5BC1E6"/>
                </a:solidFill>
              </a:rPr>
              <a:t>(or HTS) </a:t>
            </a:r>
            <a:br>
              <a:rPr lang="fr-CH" sz="1600" b="1" dirty="0" smtClean="0">
                <a:solidFill>
                  <a:srgbClr val="5BC1E6"/>
                </a:solidFill>
              </a:rPr>
            </a:br>
            <a:r>
              <a:rPr lang="fr-CH" sz="1600" b="1" dirty="0" err="1" smtClean="0"/>
              <a:t>tens</a:t>
            </a:r>
            <a:r>
              <a:rPr lang="fr-CH" sz="1600" b="1" dirty="0" smtClean="0"/>
              <a:t> of 6-18 kA </a:t>
            </a:r>
            <a:r>
              <a:rPr lang="fr-CH" sz="1600" b="1" dirty="0" err="1" smtClean="0"/>
              <a:t>CLs</a:t>
            </a:r>
            <a:r>
              <a:rPr lang="fr-CH" sz="1600" b="1" dirty="0" smtClean="0"/>
              <a:t> pairs in HTS</a:t>
            </a:r>
          </a:p>
        </p:txBody>
      </p:sp>
      <p:sp>
        <p:nvSpPr>
          <p:cNvPr id="6" name="TextBox 5"/>
          <p:cNvSpPr txBox="1"/>
          <p:nvPr/>
        </p:nvSpPr>
        <p:spPr>
          <a:xfrm>
            <a:off x="0" y="3494946"/>
            <a:ext cx="3014907"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CH" sz="1400" b="1" dirty="0" smtClean="0"/>
              <a:t>Baseline: </a:t>
            </a:r>
            <a:r>
              <a:rPr lang="fr-CH" sz="1400" b="1" dirty="0" err="1"/>
              <a:t>removal</a:t>
            </a:r>
            <a:r>
              <a:rPr lang="fr-CH" sz="1400" b="1" dirty="0"/>
              <a:t> to Double </a:t>
            </a:r>
            <a:r>
              <a:rPr lang="fr-CH" sz="1400" b="1" dirty="0" err="1"/>
              <a:t>Decker</a:t>
            </a:r>
            <a:r>
              <a:rPr lang="fr-CH" sz="1400" b="1" dirty="0"/>
              <a:t> Underground</a:t>
            </a:r>
          </a:p>
        </p:txBody>
      </p:sp>
      <p:pic>
        <p:nvPicPr>
          <p:cNvPr id="13" name="Picture 1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730282" y="1215180"/>
            <a:ext cx="2224946" cy="1806392"/>
          </a:xfrm>
          <a:prstGeom prst="rect">
            <a:avLst/>
          </a:prstGeom>
        </p:spPr>
      </p:pic>
    </p:spTree>
    <p:extLst>
      <p:ext uri="{BB962C8B-B14F-4D97-AF65-F5344CB8AC3E}">
        <p14:creationId xmlns:p14="http://schemas.microsoft.com/office/powerpoint/2010/main" val="3570973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fld id="{0FA004B2-1541-5046-B6F2-22AF56585712}" type="slidenum">
              <a:rPr lang="en-US" smtClean="0"/>
              <a:t>19</a:t>
            </a:fld>
            <a:endParaRPr lang="en-US"/>
          </a:p>
        </p:txBody>
      </p:sp>
      <p:sp>
        <p:nvSpPr>
          <p:cNvPr id="2" name="Title 1"/>
          <p:cNvSpPr>
            <a:spLocks noGrp="1"/>
          </p:cNvSpPr>
          <p:nvPr>
            <p:ph type="title"/>
          </p:nvPr>
        </p:nvSpPr>
        <p:spPr>
          <a:xfrm>
            <a:off x="457200" y="89576"/>
            <a:ext cx="8229600" cy="914400"/>
          </a:xfrm>
        </p:spPr>
        <p:txBody>
          <a:bodyPr>
            <a:noAutofit/>
          </a:bodyPr>
          <a:lstStyle/>
          <a:p>
            <a:r>
              <a:rPr lang="fr-CH" dirty="0" err="1" smtClean="0"/>
              <a:t>Eliminating</a:t>
            </a:r>
            <a:r>
              <a:rPr lang="fr-CH" dirty="0" smtClean="0"/>
              <a:t> </a:t>
            </a:r>
            <a:r>
              <a:rPr lang="fr-CH" dirty="0" err="1" smtClean="0"/>
              <a:t>Technical</a:t>
            </a:r>
            <a:r>
              <a:rPr lang="fr-CH" dirty="0" smtClean="0"/>
              <a:t> </a:t>
            </a:r>
            <a:r>
              <a:rPr lang="fr-CH" dirty="0" err="1" smtClean="0"/>
              <a:t>bottlenecks</a:t>
            </a:r>
            <a:r>
              <a:rPr lang="fr-CH" dirty="0" smtClean="0"/>
              <a:t>  </a:t>
            </a:r>
            <a:r>
              <a:rPr lang="fr-CH" dirty="0" err="1" smtClean="0"/>
              <a:t>Cryogenics</a:t>
            </a:r>
            <a:r>
              <a:rPr lang="fr-CH" dirty="0" smtClean="0"/>
              <a:t> P4 and for IT</a:t>
            </a:r>
            <a:endParaRPr lang="en-GB" dirty="0"/>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07704" y="1074106"/>
            <a:ext cx="5629672" cy="55988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311980" y="194882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6" name="TextBox 5"/>
          <p:cNvSpPr txBox="1"/>
          <p:nvPr/>
        </p:nvSpPr>
        <p:spPr>
          <a:xfrm>
            <a:off x="4724400" y="194882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8" name="TextBox 7"/>
          <p:cNvSpPr txBox="1"/>
          <p:nvPr/>
        </p:nvSpPr>
        <p:spPr>
          <a:xfrm>
            <a:off x="4724400" y="553877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9" name="TextBox 8"/>
          <p:cNvSpPr txBox="1"/>
          <p:nvPr/>
        </p:nvSpPr>
        <p:spPr>
          <a:xfrm>
            <a:off x="4309120" y="553877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10" name="TextBox 9"/>
          <p:cNvSpPr txBox="1"/>
          <p:nvPr/>
        </p:nvSpPr>
        <p:spPr>
          <a:xfrm>
            <a:off x="5943012" y="486916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11" name="TextBox 10"/>
          <p:cNvSpPr txBox="1"/>
          <p:nvPr/>
        </p:nvSpPr>
        <p:spPr>
          <a:xfrm>
            <a:off x="5580112" y="522542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12" name="TextBox 11"/>
          <p:cNvSpPr txBox="1"/>
          <p:nvPr/>
        </p:nvSpPr>
        <p:spPr>
          <a:xfrm>
            <a:off x="3449960" y="522542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sp>
        <p:nvSpPr>
          <p:cNvPr id="13" name="TextBox 12"/>
          <p:cNvSpPr txBox="1"/>
          <p:nvPr/>
        </p:nvSpPr>
        <p:spPr>
          <a:xfrm>
            <a:off x="3059832" y="4869160"/>
            <a:ext cx="360040" cy="313350"/>
          </a:xfrm>
          <a:prstGeom prst="rect">
            <a:avLst/>
          </a:prstGeom>
        </p:spPr>
        <p:style>
          <a:lnRef idx="3">
            <a:schemeClr val="lt1"/>
          </a:lnRef>
          <a:fillRef idx="1">
            <a:schemeClr val="accent2"/>
          </a:fillRef>
          <a:effectRef idx="1">
            <a:schemeClr val="accent2"/>
          </a:effectRef>
          <a:fontRef idx="minor">
            <a:schemeClr val="lt1"/>
          </a:fontRef>
        </p:style>
        <p:txBody>
          <a:bodyPr wrap="square" lIns="36000" tIns="18000" rIns="36000" bIns="18000" rtlCol="0" anchor="ctr" anchorCtr="0">
            <a:spAutoFit/>
          </a:bodyPr>
          <a:lstStyle/>
          <a:p>
            <a:pPr algn="ctr"/>
            <a:r>
              <a:rPr lang="fr-CH" dirty="0" smtClean="0"/>
              <a:t>IT</a:t>
            </a:r>
            <a:endParaRPr lang="en-GB" dirty="0"/>
          </a:p>
        </p:txBody>
      </p:sp>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68751" y="1052736"/>
            <a:ext cx="2875249" cy="2232248"/>
          </a:xfrm>
          <a:prstGeom prst="rect">
            <a:avLst/>
          </a:prstGeom>
        </p:spPr>
      </p:pic>
      <p:sp>
        <p:nvSpPr>
          <p:cNvPr id="16" name="TextBox 15"/>
          <p:cNvSpPr txBox="1"/>
          <p:nvPr/>
        </p:nvSpPr>
        <p:spPr>
          <a:xfrm>
            <a:off x="3419872" y="2238340"/>
            <a:ext cx="360040" cy="313350"/>
          </a:xfrm>
          <a:prstGeom prst="rect">
            <a:avLst/>
          </a:prstGeom>
        </p:spPr>
        <p:style>
          <a:lnRef idx="3">
            <a:schemeClr val="lt1"/>
          </a:lnRef>
          <a:fillRef idx="1">
            <a:schemeClr val="accent1"/>
          </a:fillRef>
          <a:effectRef idx="1">
            <a:schemeClr val="accent1"/>
          </a:effectRef>
          <a:fontRef idx="minor">
            <a:schemeClr val="lt1"/>
          </a:fontRef>
        </p:style>
        <p:txBody>
          <a:bodyPr wrap="square" lIns="36000" tIns="18000" rIns="36000" bIns="18000" rtlCol="0" anchor="ctr" anchorCtr="0">
            <a:spAutoFit/>
          </a:bodyPr>
          <a:lstStyle/>
          <a:p>
            <a:pPr algn="ctr"/>
            <a:r>
              <a:rPr lang="fr-CH" dirty="0" smtClean="0"/>
              <a:t>RF</a:t>
            </a:r>
            <a:endParaRPr lang="en-GB" dirty="0"/>
          </a:p>
        </p:txBody>
      </p:sp>
      <p:sp>
        <p:nvSpPr>
          <p:cNvPr id="17" name="TextBox 16"/>
          <p:cNvSpPr txBox="1"/>
          <p:nvPr/>
        </p:nvSpPr>
        <p:spPr>
          <a:xfrm>
            <a:off x="3090312" y="2612650"/>
            <a:ext cx="360040" cy="313350"/>
          </a:xfrm>
          <a:prstGeom prst="rect">
            <a:avLst/>
          </a:prstGeom>
        </p:spPr>
        <p:style>
          <a:lnRef idx="3">
            <a:schemeClr val="lt1"/>
          </a:lnRef>
          <a:fillRef idx="1">
            <a:schemeClr val="accent1"/>
          </a:fillRef>
          <a:effectRef idx="1">
            <a:schemeClr val="accent1"/>
          </a:effectRef>
          <a:fontRef idx="minor">
            <a:schemeClr val="lt1"/>
          </a:fontRef>
        </p:style>
        <p:txBody>
          <a:bodyPr wrap="square" lIns="36000" tIns="18000" rIns="36000" bIns="18000" rtlCol="0" anchor="ctr" anchorCtr="0">
            <a:spAutoFit/>
          </a:bodyPr>
          <a:lstStyle/>
          <a:p>
            <a:pPr algn="ctr"/>
            <a:r>
              <a:rPr lang="fr-CH" dirty="0" smtClean="0"/>
              <a:t>RF</a:t>
            </a:r>
            <a:endParaRPr lang="en-GB" dirty="0"/>
          </a:p>
        </p:txBody>
      </p:sp>
      <p:pic>
        <p:nvPicPr>
          <p:cNvPr id="102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 y="898004"/>
            <a:ext cx="2915816" cy="21891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Horizontal Scroll 2"/>
          <p:cNvSpPr/>
          <p:nvPr/>
        </p:nvSpPr>
        <p:spPr>
          <a:xfrm>
            <a:off x="-1" y="3306522"/>
            <a:ext cx="2696933" cy="2472485"/>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smtClean="0"/>
              <a:t>Never good to couple RF </a:t>
            </a:r>
            <a:r>
              <a:rPr lang="fr-CH" sz="1600" dirty="0" err="1" smtClean="0"/>
              <a:t>with</a:t>
            </a:r>
            <a:r>
              <a:rPr lang="fr-CH" sz="1600" dirty="0" smtClean="0"/>
              <a:t> </a:t>
            </a:r>
            <a:r>
              <a:rPr lang="fr-CH" sz="1600" dirty="0" err="1" smtClean="0"/>
              <a:t>Magnets</a:t>
            </a:r>
            <a:r>
              <a:rPr lang="fr-CH" sz="1600" dirty="0" smtClean="0"/>
              <a:t> !</a:t>
            </a:r>
          </a:p>
          <a:p>
            <a:pPr algn="ctr"/>
            <a:r>
              <a:rPr lang="fr-CH" sz="1600" dirty="0" err="1" smtClean="0"/>
              <a:t>Reduction</a:t>
            </a:r>
            <a:r>
              <a:rPr lang="fr-CH" sz="1600" dirty="0" smtClean="0"/>
              <a:t> of </a:t>
            </a:r>
            <a:r>
              <a:rPr lang="fr-CH" sz="1600" dirty="0" err="1" smtClean="0"/>
              <a:t>availabe</a:t>
            </a:r>
            <a:r>
              <a:rPr lang="fr-CH" sz="1600" dirty="0" smtClean="0"/>
              <a:t> </a:t>
            </a:r>
            <a:r>
              <a:rPr lang="fr-CH" sz="1600" dirty="0" err="1" smtClean="0"/>
              <a:t>cryo</a:t>
            </a:r>
            <a:r>
              <a:rPr lang="fr-CH" sz="1600" dirty="0" smtClean="0"/>
              <a:t>-power and </a:t>
            </a:r>
            <a:r>
              <a:rPr lang="fr-CH" sz="1600" dirty="0" err="1" smtClean="0"/>
              <a:t>coupling</a:t>
            </a:r>
            <a:r>
              <a:rPr lang="fr-CH" sz="1600" dirty="0" smtClean="0"/>
              <a:t> of the RF </a:t>
            </a:r>
            <a:r>
              <a:rPr lang="fr-CH" sz="1600" dirty="0" err="1" smtClean="0"/>
              <a:t>with</a:t>
            </a:r>
            <a:r>
              <a:rPr lang="fr-CH" sz="1600" dirty="0" smtClean="0"/>
              <a:t> the Arc (</a:t>
            </a:r>
            <a:r>
              <a:rPr lang="fr-CH" sz="1600" dirty="0"/>
              <a:t>thermal </a:t>
            </a:r>
            <a:r>
              <a:rPr lang="fr-CH" sz="1600" dirty="0" smtClean="0"/>
              <a:t>cycle </a:t>
            </a:r>
            <a:r>
              <a:rPr lang="fr-CH" sz="1600" dirty="0" err="1" smtClean="0"/>
              <a:t>requires</a:t>
            </a:r>
            <a:r>
              <a:rPr lang="fr-CH" sz="1600" dirty="0" smtClean="0"/>
              <a:t> &gt; 3 </a:t>
            </a:r>
            <a:r>
              <a:rPr lang="fr-CH" sz="1600" dirty="0" err="1" smtClean="0"/>
              <a:t>months</a:t>
            </a:r>
            <a:r>
              <a:rPr lang="fr-CH" sz="1600" dirty="0" smtClean="0"/>
              <a:t> and tests)</a:t>
            </a:r>
          </a:p>
        </p:txBody>
      </p:sp>
      <p:pic>
        <p:nvPicPr>
          <p:cNvPr id="18" name="Picture 17"/>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303052" y="4581248"/>
            <a:ext cx="2840948" cy="1891033"/>
          </a:xfrm>
          <a:prstGeom prst="rect">
            <a:avLst/>
          </a:prstGeom>
        </p:spPr>
      </p:pic>
    </p:spTree>
    <p:extLst>
      <p:ext uri="{BB962C8B-B14F-4D97-AF65-F5344CB8AC3E}">
        <p14:creationId xmlns:p14="http://schemas.microsoft.com/office/powerpoint/2010/main" val="757091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a:t>
            </a:fld>
            <a:endParaRPr lang="en-US"/>
          </a:p>
        </p:txBody>
      </p:sp>
      <p:sp>
        <p:nvSpPr>
          <p:cNvPr id="4" name="Content Placeholder 3"/>
          <p:cNvSpPr>
            <a:spLocks noGrp="1"/>
          </p:cNvSpPr>
          <p:nvPr>
            <p:ph idx="1"/>
          </p:nvPr>
        </p:nvSpPr>
        <p:spPr>
          <a:xfrm>
            <a:off x="579120" y="1438487"/>
            <a:ext cx="8229600" cy="3399648"/>
          </a:xfrm>
        </p:spPr>
        <p:txBody>
          <a:bodyPr>
            <a:normAutofit/>
          </a:bodyPr>
          <a:lstStyle/>
          <a:p>
            <a:pPr marL="0" indent="0">
              <a:buNone/>
            </a:pPr>
            <a:r>
              <a:rPr lang="en-GB" sz="6000" dirty="0" smtClean="0"/>
              <a:t>The HL-LHC Project</a:t>
            </a:r>
          </a:p>
          <a:p>
            <a:pPr marL="0" indent="0">
              <a:buNone/>
            </a:pPr>
            <a:r>
              <a:rPr lang="en-GB" sz="4400" dirty="0" smtClean="0">
                <a:solidFill>
                  <a:schemeClr val="tx2">
                    <a:lumMod val="60000"/>
                    <a:lumOff val="40000"/>
                  </a:schemeClr>
                </a:solidFill>
              </a:rPr>
              <a:t>Goals, schedule and technologies</a:t>
            </a:r>
            <a:endParaRPr lang="en-GB" sz="4400" dirty="0">
              <a:solidFill>
                <a:schemeClr val="tx2">
                  <a:lumMod val="60000"/>
                  <a:lumOff val="40000"/>
                </a:schemeClr>
              </a:solidFill>
            </a:endParaRPr>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34925393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20</a:t>
            </a:fld>
            <a:endParaRPr lang="en-US"/>
          </a:p>
        </p:txBody>
      </p:sp>
      <p:sp>
        <p:nvSpPr>
          <p:cNvPr id="3" name="Title 2"/>
          <p:cNvSpPr>
            <a:spLocks noGrp="1"/>
          </p:cNvSpPr>
          <p:nvPr>
            <p:ph type="title"/>
          </p:nvPr>
        </p:nvSpPr>
        <p:spPr>
          <a:xfrm>
            <a:off x="457200" y="24260"/>
            <a:ext cx="8229600" cy="914400"/>
          </a:xfrm>
        </p:spPr>
        <p:txBody>
          <a:bodyPr>
            <a:normAutofit/>
          </a:bodyPr>
          <a:lstStyle/>
          <a:p>
            <a:r>
              <a:rPr lang="en-GB" dirty="0" smtClean="0"/>
              <a:t>11 T Magnets</a:t>
            </a:r>
            <a:endParaRPr lang="en-GB" dirty="0"/>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10900" y="960662"/>
            <a:ext cx="8645525" cy="5559425"/>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Arc 7"/>
          <p:cNvSpPr/>
          <p:nvPr/>
        </p:nvSpPr>
        <p:spPr>
          <a:xfrm rot="7909834" flipH="1" flipV="1">
            <a:off x="719900" y="2651869"/>
            <a:ext cx="2009045" cy="907424"/>
          </a:xfrm>
          <a:prstGeom prst="arc">
            <a:avLst>
              <a:gd name="adj1" fmla="val 13416251"/>
              <a:gd name="adj2" fmla="val 19252834"/>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Arc 8"/>
          <p:cNvSpPr/>
          <p:nvPr/>
        </p:nvSpPr>
        <p:spPr>
          <a:xfrm rot="18417317" flipH="1" flipV="1">
            <a:off x="6379072" y="4185256"/>
            <a:ext cx="1841165" cy="907424"/>
          </a:xfrm>
          <a:prstGeom prst="arc">
            <a:avLst>
              <a:gd name="adj1" fmla="val 12753780"/>
              <a:gd name="adj2" fmla="val 19204022"/>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Arc 10"/>
          <p:cNvSpPr/>
          <p:nvPr/>
        </p:nvSpPr>
        <p:spPr>
          <a:xfrm rot="2621102" flipH="1" flipV="1">
            <a:off x="237184" y="4137244"/>
            <a:ext cx="3277294" cy="1112053"/>
          </a:xfrm>
          <a:prstGeom prst="arc">
            <a:avLst>
              <a:gd name="adj1" fmla="val 13617790"/>
              <a:gd name="adj2" fmla="val 18389695"/>
            </a:avLst>
          </a:prstGeom>
          <a:ln w="4445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11"/>
          <p:cNvSpPr/>
          <p:nvPr/>
        </p:nvSpPr>
        <p:spPr>
          <a:xfrm rot="10255638" flipH="1" flipV="1">
            <a:off x="2029466" y="1910639"/>
            <a:ext cx="2829952" cy="907424"/>
          </a:xfrm>
          <a:prstGeom prst="arc">
            <a:avLst>
              <a:gd name="adj1" fmla="val 14023531"/>
              <a:gd name="adj2" fmla="val 18669366"/>
            </a:avLst>
          </a:prstGeom>
          <a:ln w="444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13576" y="1112068"/>
            <a:ext cx="1403900" cy="10381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10800000" flipV="1">
            <a:off x="1920709" y="3695504"/>
            <a:ext cx="5606715" cy="7409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17" name="Group 9"/>
          <p:cNvGrpSpPr>
            <a:grpSpLocks noChangeAspect="1"/>
          </p:cNvGrpSpPr>
          <p:nvPr/>
        </p:nvGrpSpPr>
        <p:grpSpPr bwMode="auto">
          <a:xfrm>
            <a:off x="431622" y="5391089"/>
            <a:ext cx="1090047" cy="1035890"/>
            <a:chOff x="2937780" y="3163369"/>
            <a:chExt cx="1501691" cy="1428353"/>
          </a:xfrm>
        </p:grpSpPr>
        <p:pic>
          <p:nvPicPr>
            <p:cNvPr id="18" name="Picture 9" descr="6Bl_NC_BYoke2ACryo.png"/>
            <p:cNvPicPr>
              <a:picLocks noChangeAspect="1"/>
            </p:cNvPicPr>
            <p:nvPr/>
          </p:nvPicPr>
          <p:blipFill>
            <a:blip r:embed="rId6" cstate="email">
              <a:extLst>
                <a:ext uri="{28A0092B-C50C-407E-A947-70E740481C1C}">
                  <a14:useLocalDpi xmlns:a14="http://schemas.microsoft.com/office/drawing/2010/main" val="0"/>
                </a:ext>
              </a:extLst>
            </a:blip>
            <a:srcRect l="24754" t="14047"/>
            <a:stretch>
              <a:fillRect/>
            </a:stretch>
          </p:blipFill>
          <p:spPr bwMode="auto">
            <a:xfrm>
              <a:off x="2937780" y="3163369"/>
              <a:ext cx="1501691" cy="14283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TextBox 8"/>
            <p:cNvSpPr txBox="1">
              <a:spLocks noChangeArrowheads="1"/>
            </p:cNvSpPr>
            <p:nvPr/>
          </p:nvSpPr>
          <p:spPr bwMode="auto">
            <a:xfrm>
              <a:off x="3013167" y="4142380"/>
              <a:ext cx="118891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Times New Roman" charset="0"/>
                  <a:ea typeface="ＭＳ Ｐゴシック" charset="0"/>
                  <a:cs typeface="ＭＳ Ｐゴシック" charset="0"/>
                </a:defRPr>
              </a:lvl1pPr>
              <a:lvl2pPr marL="742950" indent="-285750">
                <a:defRPr sz="1400">
                  <a:solidFill>
                    <a:schemeClr val="tx1"/>
                  </a:solidFill>
                  <a:latin typeface="Times New Roman" charset="0"/>
                  <a:ea typeface="ＭＳ Ｐゴシック" charset="0"/>
                </a:defRPr>
              </a:lvl2pPr>
              <a:lvl3pPr marL="1143000" indent="-228600">
                <a:defRPr sz="1400">
                  <a:solidFill>
                    <a:schemeClr val="tx1"/>
                  </a:solidFill>
                  <a:latin typeface="Times New Roman" charset="0"/>
                  <a:ea typeface="ＭＳ Ｐゴシック" charset="0"/>
                </a:defRPr>
              </a:lvl3pPr>
              <a:lvl4pPr marL="1600200" indent="-228600">
                <a:defRPr sz="1400">
                  <a:solidFill>
                    <a:schemeClr val="tx1"/>
                  </a:solidFill>
                  <a:latin typeface="Times New Roman" charset="0"/>
                  <a:ea typeface="ＭＳ Ｐゴシック" charset="0"/>
                </a:defRPr>
              </a:lvl4pPr>
              <a:lvl5pPr marL="2057400" indent="-228600">
                <a:defRPr sz="1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400">
                  <a:solidFill>
                    <a:schemeClr val="tx1"/>
                  </a:solidFill>
                  <a:latin typeface="Times New Roman" charset="0"/>
                  <a:ea typeface="ＭＳ Ｐゴシック" charset="0"/>
                </a:defRPr>
              </a:lvl9pPr>
            </a:lstStyle>
            <a:p>
              <a:r>
                <a:rPr lang="en-US" dirty="0"/>
                <a:t>11 T Nb</a:t>
              </a:r>
              <a:r>
                <a:rPr lang="en-US" baseline="-25000" dirty="0"/>
                <a:t>3</a:t>
              </a:r>
              <a:r>
                <a:rPr lang="en-US" dirty="0"/>
                <a:t>Sn</a:t>
              </a:r>
            </a:p>
          </p:txBody>
        </p:sp>
      </p:grpSp>
      <p:pic>
        <p:nvPicPr>
          <p:cNvPr id="13" name="Picture 12"/>
          <p:cNvPicPr>
            <a:picLocks noChangeAspect="1"/>
          </p:cNvPicPr>
          <p:nvPr/>
        </p:nvPicPr>
        <p:blipFill>
          <a:blip r:embed="rId7"/>
          <a:stretch>
            <a:fillRect/>
          </a:stretch>
        </p:blipFill>
        <p:spPr>
          <a:xfrm rot="10800000" flipV="1">
            <a:off x="1924189" y="4397348"/>
            <a:ext cx="5604737" cy="708549"/>
          </a:xfrm>
          <a:prstGeom prst="rect">
            <a:avLst/>
          </a:prstGeom>
        </p:spPr>
      </p:pic>
      <p:pic>
        <p:nvPicPr>
          <p:cNvPr id="22" name="Picture 21"/>
          <p:cNvPicPr>
            <a:picLocks noChangeAspect="1"/>
          </p:cNvPicPr>
          <p:nvPr/>
        </p:nvPicPr>
        <p:blipFill>
          <a:blip r:embed="rId8"/>
          <a:stretch>
            <a:fillRect/>
          </a:stretch>
        </p:blipFill>
        <p:spPr>
          <a:xfrm>
            <a:off x="7417476" y="995113"/>
            <a:ext cx="1497924" cy="1324610"/>
          </a:xfrm>
          <a:prstGeom prst="rect">
            <a:avLst/>
          </a:prstGeom>
        </p:spPr>
      </p:pic>
      <p:pic>
        <p:nvPicPr>
          <p:cNvPr id="25" name="Picture 2"/>
          <p:cNvPicPr>
            <a:picLocks noChangeAspect="1" noChangeArrowheads="1"/>
          </p:cNvPicPr>
          <p:nvPr/>
        </p:nvPicPr>
        <p:blipFill rotWithShape="1">
          <a:blip r:embed="rId9" cstate="email">
            <a:clrChange>
              <a:clrFrom>
                <a:srgbClr val="FFFFFF"/>
              </a:clrFrom>
              <a:clrTo>
                <a:srgbClr val="FFFFFF">
                  <a:alpha val="0"/>
                </a:srgbClr>
              </a:clrTo>
            </a:clrChange>
            <a:extLst>
              <a:ext uri="{28A0092B-C50C-407E-A947-70E740481C1C}">
                <a14:useLocalDpi xmlns:a14="http://schemas.microsoft.com/office/drawing/2010/main" val="0"/>
              </a:ext>
            </a:extLst>
          </a:blip>
          <a:srcRect l="2346" t="19935" r="824" b="4735"/>
          <a:stretch/>
        </p:blipFill>
        <p:spPr bwMode="auto">
          <a:xfrm>
            <a:off x="1875831" y="2573227"/>
            <a:ext cx="5025386" cy="11365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5" name="Straight Connector 14"/>
          <p:cNvCxnSpPr/>
          <p:nvPr/>
        </p:nvCxnSpPr>
        <p:spPr bwMode="auto">
          <a:xfrm flipV="1">
            <a:off x="6172478" y="2100515"/>
            <a:ext cx="1244998" cy="748167"/>
          </a:xfrm>
          <a:prstGeom prst="line">
            <a:avLst/>
          </a:prstGeom>
          <a:ln w="34925" cap="flat" cmpd="sng" algn="ctr">
            <a:solidFill>
              <a:srgbClr val="3861AA"/>
            </a:solidFill>
            <a:prstDash val="solid"/>
            <a:round/>
            <a:headEnd type="triangle" w="lg" len="lg"/>
            <a:tailEnd type="none" w="med" len="med"/>
          </a:ln>
          <a:effectLst/>
        </p:spPr>
        <p:style>
          <a:lnRef idx="2">
            <a:schemeClr val="accent1"/>
          </a:lnRef>
          <a:fillRef idx="0">
            <a:schemeClr val="accent1"/>
          </a:fillRef>
          <a:effectRef idx="1">
            <a:schemeClr val="accent1"/>
          </a:effectRef>
          <a:fontRef idx="minor">
            <a:schemeClr val="tx1"/>
          </a:fontRef>
        </p:style>
      </p:cxnSp>
      <p:pic>
        <p:nvPicPr>
          <p:cNvPr id="21" name="Picture 4"/>
          <p:cNvPicPr>
            <a:picLocks noChangeAspect="1" noChangeArrowheads="1"/>
          </p:cNvPicPr>
          <p:nvPr/>
        </p:nvPicPr>
        <p:blipFill>
          <a:blip r:embed="rId10" cstate="email">
            <a:extLst>
              <a:ext uri="{28A0092B-C50C-407E-A947-70E740481C1C}">
                <a14:useLocalDpi xmlns:a14="http://schemas.microsoft.com/office/drawing/2010/main" val="0"/>
              </a:ext>
            </a:extLst>
          </a:blip>
          <a:srcRect l="24022" t="5208" b="13672"/>
          <a:stretch>
            <a:fillRect/>
          </a:stretch>
        </p:blipFill>
        <p:spPr bwMode="auto">
          <a:xfrm>
            <a:off x="306804" y="960662"/>
            <a:ext cx="1668820" cy="13368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3052704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21</a:t>
            </a:fld>
            <a:endParaRPr lang="en-US"/>
          </a:p>
        </p:txBody>
      </p:sp>
      <p:sp>
        <p:nvSpPr>
          <p:cNvPr id="3" name="Title 2"/>
          <p:cNvSpPr>
            <a:spLocks noGrp="1"/>
          </p:cNvSpPr>
          <p:nvPr>
            <p:ph type="title"/>
          </p:nvPr>
        </p:nvSpPr>
        <p:spPr/>
        <p:txBody>
          <a:bodyPr/>
          <a:lstStyle/>
          <a:p>
            <a:r>
              <a:rPr lang="fr-CH" dirty="0" smtClean="0"/>
              <a:t>Bam diagnostic </a:t>
            </a:r>
            <a:r>
              <a:rPr lang="fr-CH" dirty="0" err="1" smtClean="0"/>
              <a:t>improvement</a:t>
            </a:r>
            <a:endParaRPr lang="en-GB" dirty="0"/>
          </a:p>
        </p:txBody>
      </p:sp>
      <p:sp>
        <p:nvSpPr>
          <p:cNvPr id="5" name="Text Placeholder 2"/>
          <p:cNvSpPr txBox="1">
            <a:spLocks/>
          </p:cNvSpPr>
          <p:nvPr/>
        </p:nvSpPr>
        <p:spPr>
          <a:xfrm>
            <a:off x="790329" y="1426300"/>
            <a:ext cx="7409169" cy="4752072"/>
          </a:xfrm>
          <a:prstGeom prst="rect">
            <a:avLst/>
          </a:prstGeom>
        </p:spPr>
        <p:txBody>
          <a:bodyPr vert="horz">
            <a:normAutofit fontScale="55000" lnSpcReduction="20000"/>
          </a:bodyPr>
          <a:lstStyle>
            <a:lvl1pPr marL="357188" indent="-320675" algn="l" rtl="0" eaLnBrk="1" latinLnBrk="0" hangingPunct="1">
              <a:spcBef>
                <a:spcPct val="20000"/>
              </a:spcBef>
              <a:buClrTx/>
              <a:buSzPct val="100000"/>
              <a:buFont typeface="Arial"/>
              <a:buChar char="•"/>
              <a:defRPr kumimoji="0" lang="en-US" sz="3000" kern="1200" dirty="0" smtClean="0">
                <a:solidFill>
                  <a:schemeClr val="tx1"/>
                </a:solidFill>
                <a:latin typeface="+mj-lt"/>
                <a:ea typeface="+mj-ea"/>
                <a:cs typeface="+mj-cs"/>
              </a:defRPr>
            </a:lvl1pPr>
            <a:lvl2pPr marL="715963" indent="-268288" algn="l" rtl="0" eaLnBrk="1" latinLnBrk="0" hangingPunct="1">
              <a:spcBef>
                <a:spcPct val="20000"/>
              </a:spcBef>
              <a:buClrTx/>
              <a:buSzPct val="90000"/>
              <a:buFont typeface="Arial" panose="020B0604020202020204" pitchFamily="34" charset="0"/>
              <a:buChar char="•"/>
              <a:defRPr kumimoji="0" sz="2600" kern="1200">
                <a:solidFill>
                  <a:schemeClr val="accent6"/>
                </a:solidFill>
                <a:latin typeface="+mn-lt"/>
                <a:ea typeface="+mn-ea"/>
                <a:cs typeface="+mn-cs"/>
              </a:defRPr>
            </a:lvl2pPr>
            <a:lvl3pPr marL="985838" indent="-236538" algn="l" rtl="0" eaLnBrk="1" latinLnBrk="0" hangingPunct="1">
              <a:spcBef>
                <a:spcPct val="20000"/>
              </a:spcBef>
              <a:buClrTx/>
              <a:buSzPct val="85000"/>
              <a:buFont typeface="Arial"/>
              <a:buChar char="•"/>
              <a:defRPr kumimoji="0" sz="2400" kern="1200">
                <a:solidFill>
                  <a:schemeClr val="accent6"/>
                </a:solidFill>
                <a:latin typeface="+mn-lt"/>
                <a:ea typeface="+mn-ea"/>
                <a:cs typeface="+mn-cs"/>
              </a:defRPr>
            </a:lvl3pPr>
            <a:lvl4pPr marL="1255713" indent="-214313" algn="l" rtl="0" eaLnBrk="1" latinLnBrk="0" hangingPunct="1">
              <a:spcBef>
                <a:spcPct val="20000"/>
              </a:spcBef>
              <a:buClrTx/>
              <a:buSzPct val="90000"/>
              <a:buFont typeface="Arial"/>
              <a:buChar char="•"/>
              <a:defRPr kumimoji="0" sz="2000" kern="1200">
                <a:solidFill>
                  <a:schemeClr val="tx1"/>
                </a:solidFill>
                <a:latin typeface="+mn-lt"/>
                <a:ea typeface="+mn-ea"/>
                <a:cs typeface="+mn-cs"/>
              </a:defRPr>
            </a:lvl4pPr>
            <a:lvl5pPr marL="1527175" indent="-220663" algn="l" rtl="0" eaLnBrk="1" latinLnBrk="0" hangingPunct="1">
              <a:spcBef>
                <a:spcPct val="20000"/>
              </a:spcBef>
              <a:buClrTx/>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57188" marR="0" lvl="0" indent="-320675" algn="l" defTabSz="914400" rtl="0" eaLnBrk="1" fontAlgn="auto" latinLnBrk="0" hangingPunct="1">
              <a:lnSpc>
                <a:spcPct val="100000"/>
              </a:lnSpc>
              <a:spcBef>
                <a:spcPct val="20000"/>
              </a:spcBef>
              <a:spcAft>
                <a:spcPts val="0"/>
              </a:spcAft>
              <a:buClrTx/>
              <a:buSzPct val="100000"/>
              <a:buFont typeface="Arial"/>
              <a:buChar char="•"/>
              <a:tabLst/>
              <a:defRPr/>
            </a:pPr>
            <a:r>
              <a:rPr kumimoji="0" lang="en-GB" sz="3000" b="0" i="0" u="none" strike="noStrike" kern="1200" cap="none" spc="0" normalizeH="0" baseline="0" noProof="0" dirty="0" smtClean="0">
                <a:ln>
                  <a:noFill/>
                </a:ln>
                <a:solidFill>
                  <a:srgbClr val="0055A0"/>
                </a:solidFill>
                <a:effectLst/>
                <a:uLnTx/>
                <a:uFillTx/>
                <a:latin typeface="Arial"/>
              </a:rPr>
              <a:t>Cryogenic BLMs &amp; Radiation Hard Electronics</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4D4D4D"/>
                </a:solidFill>
                <a:effectLst/>
                <a:uLnTx/>
                <a:uFillTx/>
                <a:latin typeface="Arial"/>
              </a:rPr>
              <a:t>Cryogenic BLMs</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FF0000"/>
                </a:solidFill>
                <a:effectLst/>
                <a:uLnTx/>
                <a:uFillTx/>
                <a:latin typeface="Arial"/>
              </a:rPr>
              <a:t>Radiation hard electronics</a:t>
            </a:r>
          </a:p>
          <a:p>
            <a:pPr marL="357188" marR="0" lvl="0" indent="-320675" algn="l" defTabSz="914400" rtl="0" eaLnBrk="1" fontAlgn="auto" latinLnBrk="0" hangingPunct="1">
              <a:lnSpc>
                <a:spcPct val="100000"/>
              </a:lnSpc>
              <a:spcBef>
                <a:spcPct val="20000"/>
              </a:spcBef>
              <a:spcAft>
                <a:spcPts val="0"/>
              </a:spcAft>
              <a:buClrTx/>
              <a:buSzPct val="100000"/>
              <a:buFont typeface="Arial"/>
              <a:buChar char="•"/>
              <a:tabLst/>
              <a:defRPr/>
            </a:pPr>
            <a:r>
              <a:rPr kumimoji="0" lang="en-GB" sz="3000" b="0" i="0" u="none" strike="noStrike" kern="1200" cap="none" spc="0" normalizeH="0" baseline="0" noProof="0" dirty="0" smtClean="0">
                <a:ln>
                  <a:noFill/>
                </a:ln>
                <a:solidFill>
                  <a:srgbClr val="0055A0"/>
                </a:solidFill>
                <a:effectLst/>
                <a:uLnTx/>
                <a:uFillTx/>
                <a:latin typeface="Arial"/>
              </a:rPr>
              <a:t>Fast </a:t>
            </a:r>
            <a:r>
              <a:rPr kumimoji="0" lang="en-GB" sz="3000" b="0" i="0" u="none" strike="noStrike" kern="1200" cap="none" spc="0" normalizeH="0" baseline="0" noProof="0" dirty="0" err="1" smtClean="0">
                <a:ln>
                  <a:noFill/>
                </a:ln>
                <a:solidFill>
                  <a:srgbClr val="0055A0"/>
                </a:solidFill>
                <a:effectLst/>
                <a:uLnTx/>
                <a:uFillTx/>
                <a:latin typeface="Arial"/>
              </a:rPr>
              <a:t>WireScanners</a:t>
            </a:r>
            <a:endParaRPr kumimoji="0" lang="en-GB" sz="3000" b="0" i="0" u="none" strike="noStrike" kern="1200" cap="none" spc="0" normalizeH="0" baseline="0" noProof="0" dirty="0" smtClean="0">
              <a:ln>
                <a:noFill/>
              </a:ln>
              <a:solidFill>
                <a:srgbClr val="0055A0"/>
              </a:solidFill>
              <a:effectLst/>
              <a:uLnTx/>
              <a:uFillTx/>
              <a:latin typeface="Arial"/>
            </a:endParaRPr>
          </a:p>
          <a:p>
            <a:pPr marL="357188" marR="0" lvl="0" indent="-320675" algn="l" defTabSz="914400" rtl="0" eaLnBrk="1" fontAlgn="auto" latinLnBrk="0" hangingPunct="1">
              <a:lnSpc>
                <a:spcPct val="100000"/>
              </a:lnSpc>
              <a:spcBef>
                <a:spcPct val="20000"/>
              </a:spcBef>
              <a:spcAft>
                <a:spcPts val="0"/>
              </a:spcAft>
              <a:buClrTx/>
              <a:buSzPct val="100000"/>
              <a:buFont typeface="Arial"/>
              <a:buChar char="•"/>
              <a:tabLst/>
              <a:defRPr/>
            </a:pPr>
            <a:r>
              <a:rPr kumimoji="0" lang="en-GB" sz="3000" b="0" i="0" u="none" strike="noStrike" kern="1200" cap="none" spc="0" normalizeH="0" baseline="0" noProof="0" dirty="0" smtClean="0">
                <a:ln>
                  <a:noFill/>
                </a:ln>
                <a:solidFill>
                  <a:srgbClr val="0055A0"/>
                </a:solidFill>
                <a:effectLst/>
                <a:uLnTx/>
                <a:uFillTx/>
                <a:latin typeface="Arial"/>
              </a:rPr>
              <a:t>Insertion Region BPMs</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4D4D4D"/>
                </a:solidFill>
                <a:effectLst/>
                <a:uLnTx/>
                <a:uFillTx/>
                <a:latin typeface="Arial"/>
              </a:rPr>
              <a:t>Cold directional couplers</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4D4D4D"/>
                </a:solidFill>
                <a:effectLst/>
                <a:uLnTx/>
                <a:uFillTx/>
                <a:latin typeface="Arial"/>
              </a:rPr>
              <a:t>Tungsten shielded cold directional couplers</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4D4D4D"/>
                </a:solidFill>
                <a:effectLst/>
                <a:uLnTx/>
                <a:uFillTx/>
                <a:latin typeface="Arial"/>
              </a:rPr>
              <a:t>Warm directional couplers</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FF0000"/>
                </a:solidFill>
                <a:effectLst/>
                <a:uLnTx/>
                <a:uFillTx/>
                <a:latin typeface="Arial"/>
              </a:rPr>
              <a:t>High precision electronics for insertion region BPMs</a:t>
            </a:r>
          </a:p>
          <a:p>
            <a:pPr marL="357188" marR="0" lvl="0" indent="-320675" algn="l" defTabSz="914400" rtl="0" eaLnBrk="1" fontAlgn="auto" latinLnBrk="0" hangingPunct="1">
              <a:lnSpc>
                <a:spcPct val="100000"/>
              </a:lnSpc>
              <a:spcBef>
                <a:spcPct val="20000"/>
              </a:spcBef>
              <a:spcAft>
                <a:spcPts val="0"/>
              </a:spcAft>
              <a:buClrTx/>
              <a:buSzPct val="100000"/>
              <a:buFont typeface="Arial"/>
              <a:buChar char="•"/>
              <a:tabLst/>
              <a:defRPr/>
            </a:pPr>
            <a:r>
              <a:rPr kumimoji="0" lang="en-GB" sz="3000" b="0" i="0" u="none" strike="noStrike" kern="1200" cap="none" spc="0" normalizeH="0" baseline="0" noProof="0" dirty="0" smtClean="0">
                <a:ln>
                  <a:noFill/>
                </a:ln>
                <a:solidFill>
                  <a:srgbClr val="FF0000"/>
                </a:solidFill>
                <a:effectLst/>
                <a:uLnTx/>
                <a:uFillTx/>
                <a:latin typeface="Arial"/>
              </a:rPr>
              <a:t>Luminosity Monitors</a:t>
            </a:r>
          </a:p>
          <a:p>
            <a:pPr marL="357188" marR="0" lvl="0" indent="-320675" algn="l" defTabSz="914400" rtl="0" eaLnBrk="1" fontAlgn="auto" latinLnBrk="0" hangingPunct="1">
              <a:lnSpc>
                <a:spcPct val="100000"/>
              </a:lnSpc>
              <a:spcBef>
                <a:spcPct val="20000"/>
              </a:spcBef>
              <a:spcAft>
                <a:spcPts val="0"/>
              </a:spcAft>
              <a:buClrTx/>
              <a:buSzPct val="100000"/>
              <a:buFont typeface="Arial"/>
              <a:buChar char="•"/>
              <a:tabLst/>
              <a:defRPr/>
            </a:pPr>
            <a:r>
              <a:rPr kumimoji="0" lang="en-GB" sz="3000" b="0" i="0" u="none" strike="noStrike" kern="1200" cap="none" spc="0" normalizeH="0" baseline="0" noProof="0" dirty="0" smtClean="0">
                <a:ln>
                  <a:noFill/>
                </a:ln>
                <a:solidFill>
                  <a:srgbClr val="FF0000"/>
                </a:solidFill>
                <a:effectLst/>
                <a:uLnTx/>
                <a:uFillTx/>
                <a:latin typeface="Arial"/>
              </a:rPr>
              <a:t>Diagnostics for Crab Cavities</a:t>
            </a:r>
          </a:p>
          <a:p>
            <a:pPr marL="357188" marR="0" lvl="0" indent="-320675" algn="l" defTabSz="914400" rtl="0" eaLnBrk="1" fontAlgn="auto" latinLnBrk="0" hangingPunct="1">
              <a:lnSpc>
                <a:spcPct val="100000"/>
              </a:lnSpc>
              <a:spcBef>
                <a:spcPct val="20000"/>
              </a:spcBef>
              <a:spcAft>
                <a:spcPts val="0"/>
              </a:spcAft>
              <a:buClrTx/>
              <a:buSzPct val="100000"/>
              <a:buFont typeface="Arial"/>
              <a:buChar char="•"/>
              <a:tabLst/>
              <a:defRPr/>
            </a:pPr>
            <a:r>
              <a:rPr kumimoji="0" lang="en-GB" sz="3000" b="0" i="0" u="none" strike="noStrike" kern="1200" cap="none" spc="0" normalizeH="0" baseline="0" noProof="0" dirty="0" smtClean="0">
                <a:ln>
                  <a:noFill/>
                </a:ln>
                <a:solidFill>
                  <a:srgbClr val="0055A0"/>
                </a:solidFill>
                <a:effectLst/>
                <a:uLnTx/>
                <a:uFillTx/>
                <a:latin typeface="Arial"/>
              </a:rPr>
              <a:t>Upgrade to Synchrotron Light Monitors</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4D4D4D"/>
                </a:solidFill>
                <a:effectLst/>
                <a:uLnTx/>
                <a:uFillTx/>
                <a:latin typeface="Arial"/>
              </a:rPr>
              <a:t>Upgrade to existing monitor</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4D4D4D"/>
                </a:solidFill>
                <a:effectLst/>
                <a:uLnTx/>
                <a:uFillTx/>
                <a:latin typeface="Arial"/>
              </a:rPr>
              <a:t>New light source</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FF0000"/>
                </a:solidFill>
                <a:effectLst/>
                <a:uLnTx/>
                <a:uFillTx/>
                <a:latin typeface="Arial"/>
              </a:rPr>
              <a:t>Halo diagnostics</a:t>
            </a:r>
          </a:p>
          <a:p>
            <a:pPr marL="357188" marR="0" lvl="0" indent="-320675" algn="l" defTabSz="914400" rtl="0" eaLnBrk="1" fontAlgn="auto" latinLnBrk="0" hangingPunct="1">
              <a:lnSpc>
                <a:spcPct val="100000"/>
              </a:lnSpc>
              <a:spcBef>
                <a:spcPct val="20000"/>
              </a:spcBef>
              <a:spcAft>
                <a:spcPts val="0"/>
              </a:spcAft>
              <a:buClrTx/>
              <a:buSzPct val="100000"/>
              <a:buFont typeface="Arial"/>
              <a:buChar char="•"/>
              <a:tabLst/>
              <a:defRPr/>
            </a:pPr>
            <a:r>
              <a:rPr kumimoji="0" lang="en-GB" sz="3000" b="0" i="0" u="none" strike="noStrike" kern="1200" cap="none" spc="0" normalizeH="0" baseline="0" noProof="0" dirty="0" smtClean="0">
                <a:ln>
                  <a:noFill/>
                </a:ln>
                <a:solidFill>
                  <a:srgbClr val="0055A0"/>
                </a:solidFill>
                <a:effectLst/>
                <a:uLnTx/>
                <a:uFillTx/>
                <a:latin typeface="Arial"/>
              </a:rPr>
              <a:t>Beam Gas Vertex Detector</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4D4D4D"/>
                </a:solidFill>
                <a:effectLst/>
                <a:uLnTx/>
                <a:uFillTx/>
                <a:latin typeface="Arial"/>
              </a:rPr>
              <a:t>Final Implementation</a:t>
            </a:r>
          </a:p>
          <a:p>
            <a:pPr marL="357188" marR="0" lvl="0" indent="-320675" algn="l" defTabSz="914400" rtl="0" eaLnBrk="1" fontAlgn="auto" latinLnBrk="0" hangingPunct="1">
              <a:lnSpc>
                <a:spcPct val="100000"/>
              </a:lnSpc>
              <a:spcBef>
                <a:spcPct val="20000"/>
              </a:spcBef>
              <a:spcAft>
                <a:spcPts val="0"/>
              </a:spcAft>
              <a:buClrTx/>
              <a:buSzPct val="100000"/>
              <a:buFont typeface="Arial"/>
              <a:buChar char="•"/>
              <a:tabLst/>
              <a:defRPr/>
            </a:pPr>
            <a:r>
              <a:rPr kumimoji="0" lang="en-GB" sz="3000" b="0" i="0" u="none" strike="noStrike" kern="1200" cap="none" spc="0" normalizeH="0" baseline="0" noProof="0" dirty="0" smtClean="0">
                <a:ln>
                  <a:noFill/>
                </a:ln>
                <a:solidFill>
                  <a:srgbClr val="FF0000"/>
                </a:solidFill>
                <a:effectLst/>
                <a:uLnTx/>
                <a:uFillTx/>
                <a:latin typeface="Arial"/>
              </a:rPr>
              <a:t>Long-Range Beam-Beam Compensator</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4D4D4D"/>
                </a:solidFill>
                <a:effectLst/>
                <a:uLnTx/>
                <a:uFillTx/>
                <a:latin typeface="Arial"/>
              </a:rPr>
              <a:t>Prototype</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GB" sz="2600" b="0" i="0" u="none" strike="noStrike" kern="1200" cap="none" spc="0" normalizeH="0" baseline="0" noProof="0" dirty="0" smtClean="0">
                <a:ln>
                  <a:noFill/>
                </a:ln>
                <a:solidFill>
                  <a:srgbClr val="4D4D4D"/>
                </a:solidFill>
                <a:effectLst/>
                <a:uLnTx/>
                <a:uFillTx/>
                <a:latin typeface="Arial"/>
              </a:rPr>
              <a:t>Final Implementation</a:t>
            </a:r>
          </a:p>
          <a:p>
            <a:pPr marL="715963" marR="0" lvl="1" indent="-268288" algn="l" defTabSz="914400"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endParaRPr kumimoji="0" lang="en-GB" sz="2600" b="0" i="0" u="none" strike="noStrike" kern="1200" cap="none" spc="0" normalizeH="0" baseline="0" noProof="0" dirty="0">
              <a:ln>
                <a:noFill/>
              </a:ln>
              <a:solidFill>
                <a:srgbClr val="4D4D4D"/>
              </a:solidFill>
              <a:effectLst/>
              <a:uLnTx/>
              <a:uFillTx/>
              <a:latin typeface="Arial"/>
            </a:endParaRPr>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029200" y="4376340"/>
            <a:ext cx="3981450" cy="1364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499246" y="2988468"/>
            <a:ext cx="2386013" cy="1387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499246" y="1189038"/>
            <a:ext cx="2275659" cy="151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54123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22</a:t>
            </a:fld>
            <a:endParaRPr lang="en-US"/>
          </a:p>
        </p:txBody>
      </p:sp>
      <p:sp>
        <p:nvSpPr>
          <p:cNvPr id="3" name="Title 2"/>
          <p:cNvSpPr>
            <a:spLocks noGrp="1"/>
          </p:cNvSpPr>
          <p:nvPr>
            <p:ph type="title"/>
          </p:nvPr>
        </p:nvSpPr>
        <p:spPr>
          <a:xfrm>
            <a:off x="457200" y="159802"/>
            <a:ext cx="8229600" cy="718615"/>
          </a:xfrm>
        </p:spPr>
        <p:txBody>
          <a:bodyPr/>
          <a:lstStyle/>
          <a:p>
            <a:r>
              <a:rPr lang="en-GB" dirty="0" smtClean="0"/>
              <a:t>And many other improvements</a:t>
            </a:r>
            <a:endParaRPr lang="en-GB" dirty="0"/>
          </a:p>
        </p:txBody>
      </p:sp>
      <p:sp>
        <p:nvSpPr>
          <p:cNvPr id="4" name="Content Placeholder 3"/>
          <p:cNvSpPr>
            <a:spLocks noGrp="1"/>
          </p:cNvSpPr>
          <p:nvPr>
            <p:ph idx="1"/>
          </p:nvPr>
        </p:nvSpPr>
        <p:spPr>
          <a:xfrm>
            <a:off x="269818" y="894287"/>
            <a:ext cx="8683682" cy="2191814"/>
          </a:xfrm>
        </p:spPr>
        <p:txBody>
          <a:bodyPr>
            <a:normAutofit/>
          </a:bodyPr>
          <a:lstStyle/>
          <a:p>
            <a:pPr lvl="0" algn="just"/>
            <a:r>
              <a:rPr lang="en-GB" sz="2000" b="1" dirty="0"/>
              <a:t>Machine protection:</a:t>
            </a:r>
            <a:r>
              <a:rPr lang="en-GB" sz="2000" dirty="0"/>
              <a:t> improved robustness to </a:t>
            </a:r>
            <a:r>
              <a:rPr lang="en-GB" sz="2000" dirty="0" err="1"/>
              <a:t>mis</a:t>
            </a:r>
            <a:r>
              <a:rPr lang="en-GB" sz="2000" dirty="0"/>
              <a:t>-injected beams, to kickers sparks will be required. The kicker system, collimation and TDI, is the main shield against severe beam induced damage. </a:t>
            </a:r>
          </a:p>
          <a:p>
            <a:pPr lvl="0" algn="just"/>
            <a:r>
              <a:rPr lang="en-GB" sz="2000" b="1" dirty="0"/>
              <a:t>Quench Protection System</a:t>
            </a:r>
            <a:r>
              <a:rPr lang="en-GB" sz="2000" dirty="0"/>
              <a:t> of SC </a:t>
            </a:r>
            <a:r>
              <a:rPr lang="en-GB" sz="2000" dirty="0" smtClean="0"/>
              <a:t>magnets to remake a </a:t>
            </a:r>
            <a:r>
              <a:rPr lang="en-GB" sz="2000" dirty="0"/>
              <a:t>20 years </a:t>
            </a:r>
            <a:r>
              <a:rPr lang="en-GB" sz="2000" dirty="0" smtClean="0"/>
              <a:t>old design.</a:t>
            </a:r>
            <a:endParaRPr lang="en-US" sz="2000" dirty="0"/>
          </a:p>
        </p:txBody>
      </p:sp>
      <p:pic>
        <p:nvPicPr>
          <p:cNvPr id="6" name="Picture 5"/>
          <p:cNvPicPr>
            <a:picLocks noChangeAspect="1"/>
          </p:cNvPicPr>
          <p:nvPr/>
        </p:nvPicPr>
        <p:blipFill>
          <a:blip r:embed="rId2"/>
          <a:stretch>
            <a:fillRect/>
          </a:stretch>
        </p:blipFill>
        <p:spPr>
          <a:xfrm>
            <a:off x="4999194" y="3441165"/>
            <a:ext cx="4697256" cy="3025799"/>
          </a:xfrm>
          <a:prstGeom prst="rect">
            <a:avLst/>
          </a:prstGeom>
          <a:solidFill>
            <a:srgbClr val="56A2BF"/>
          </a:solidFill>
        </p:spPr>
      </p:pic>
      <p:sp>
        <p:nvSpPr>
          <p:cNvPr id="7" name="Content Placeholder 3"/>
          <p:cNvSpPr txBox="1">
            <a:spLocks/>
          </p:cNvSpPr>
          <p:nvPr/>
        </p:nvSpPr>
        <p:spPr>
          <a:xfrm>
            <a:off x="269818" y="2533651"/>
            <a:ext cx="5064182" cy="3775710"/>
          </a:xfrm>
          <a:prstGeom prst="rect">
            <a:avLst/>
          </a:prstGeom>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Calibri" pitchFamily="34" charset="0"/>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Calibri" pitchFamily="34" charset="0"/>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Calibri"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2000" b="1" dirty="0" smtClean="0"/>
              <a:t>Remote manipulation:</a:t>
            </a:r>
            <a:r>
              <a:rPr lang="en-GB" sz="2000" dirty="0" smtClean="0"/>
              <a:t> the level of activation around 2020 requires development of special equipment to allow replacing/servicing collimators, magnets, vacuum components etc., according to ALARA principle. Remote manipulation, enhanced reality and supervision is the key to minimizing the radiation doses sustained during interventions.</a:t>
            </a:r>
          </a:p>
          <a:p>
            <a:pPr algn="just"/>
            <a:r>
              <a:rPr lang="en-GB" sz="2000" b="1" dirty="0" smtClean="0"/>
              <a:t>Vacuum</a:t>
            </a:r>
            <a:r>
              <a:rPr lang="en-GB" sz="2000" dirty="0" smtClean="0"/>
              <a:t> …</a:t>
            </a:r>
            <a:endParaRPr lang="en-US" sz="2000" dirty="0"/>
          </a:p>
        </p:txBody>
      </p:sp>
    </p:spTree>
    <p:extLst>
      <p:ext uri="{BB962C8B-B14F-4D97-AF65-F5344CB8AC3E}">
        <p14:creationId xmlns:p14="http://schemas.microsoft.com/office/powerpoint/2010/main" val="3674904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l="31275" t="17870" r="17320" b="16202"/>
          <a:stretch/>
        </p:blipFill>
        <p:spPr>
          <a:xfrm>
            <a:off x="35496" y="1099670"/>
            <a:ext cx="6768752" cy="5425673"/>
          </a:xfrm>
          <a:prstGeom prst="rect">
            <a:avLst/>
          </a:prstGeom>
        </p:spPr>
      </p:pic>
      <p:sp>
        <p:nvSpPr>
          <p:cNvPr id="10" name="Freeform 9"/>
          <p:cNvSpPr/>
          <p:nvPr/>
        </p:nvSpPr>
        <p:spPr>
          <a:xfrm>
            <a:off x="1695450" y="2838450"/>
            <a:ext cx="4038600" cy="3683000"/>
          </a:xfrm>
          <a:custGeom>
            <a:avLst/>
            <a:gdLst>
              <a:gd name="connsiteX0" fmla="*/ 2051050 w 4038600"/>
              <a:gd name="connsiteY0" fmla="*/ 1930400 h 3683000"/>
              <a:gd name="connsiteX1" fmla="*/ 1911350 w 4038600"/>
              <a:gd name="connsiteY1" fmla="*/ 2565400 h 3683000"/>
              <a:gd name="connsiteX2" fmla="*/ 1320800 w 4038600"/>
              <a:gd name="connsiteY2" fmla="*/ 2425700 h 3683000"/>
              <a:gd name="connsiteX3" fmla="*/ 1339850 w 4038600"/>
              <a:gd name="connsiteY3" fmla="*/ 2292350 h 3683000"/>
              <a:gd name="connsiteX4" fmla="*/ 742950 w 4038600"/>
              <a:gd name="connsiteY4" fmla="*/ 2184400 h 3683000"/>
              <a:gd name="connsiteX5" fmla="*/ 596900 w 4038600"/>
              <a:gd name="connsiteY5" fmla="*/ 2895600 h 3683000"/>
              <a:gd name="connsiteX6" fmla="*/ 463550 w 4038600"/>
              <a:gd name="connsiteY6" fmla="*/ 2901950 h 3683000"/>
              <a:gd name="connsiteX7" fmla="*/ 0 w 4038600"/>
              <a:gd name="connsiteY7" fmla="*/ 2832100 h 3683000"/>
              <a:gd name="connsiteX8" fmla="*/ 514350 w 4038600"/>
              <a:gd name="connsiteY8" fmla="*/ 3683000 h 3683000"/>
              <a:gd name="connsiteX9" fmla="*/ 1308100 w 4038600"/>
              <a:gd name="connsiteY9" fmla="*/ 3676650 h 3683000"/>
              <a:gd name="connsiteX10" fmla="*/ 3949700 w 4038600"/>
              <a:gd name="connsiteY10" fmla="*/ 1587500 h 3683000"/>
              <a:gd name="connsiteX11" fmla="*/ 4019550 w 4038600"/>
              <a:gd name="connsiteY11" fmla="*/ 1485900 h 3683000"/>
              <a:gd name="connsiteX12" fmla="*/ 4038600 w 4038600"/>
              <a:gd name="connsiteY12" fmla="*/ 1435100 h 3683000"/>
              <a:gd name="connsiteX13" fmla="*/ 3562350 w 4038600"/>
              <a:gd name="connsiteY13" fmla="*/ 660400 h 3683000"/>
              <a:gd name="connsiteX14" fmla="*/ 3225800 w 4038600"/>
              <a:gd name="connsiteY14" fmla="*/ 127000 h 3683000"/>
              <a:gd name="connsiteX15" fmla="*/ 3136900 w 4038600"/>
              <a:gd name="connsiteY15" fmla="*/ 0 h 3683000"/>
              <a:gd name="connsiteX16" fmla="*/ 3105150 w 4038600"/>
              <a:gd name="connsiteY16" fmla="*/ 25400 h 3683000"/>
              <a:gd name="connsiteX17" fmla="*/ 3111500 w 4038600"/>
              <a:gd name="connsiteY17" fmla="*/ 88900 h 3683000"/>
              <a:gd name="connsiteX18" fmla="*/ 3117850 w 4038600"/>
              <a:gd name="connsiteY18" fmla="*/ 196850 h 3683000"/>
              <a:gd name="connsiteX19" fmla="*/ 2882900 w 4038600"/>
              <a:gd name="connsiteY19" fmla="*/ 1428750 h 3683000"/>
              <a:gd name="connsiteX20" fmla="*/ 2794000 w 4038600"/>
              <a:gd name="connsiteY20" fmla="*/ 1568450 h 3683000"/>
              <a:gd name="connsiteX21" fmla="*/ 2692400 w 4038600"/>
              <a:gd name="connsiteY21" fmla="*/ 1708150 h 3683000"/>
              <a:gd name="connsiteX22" fmla="*/ 2552700 w 4038600"/>
              <a:gd name="connsiteY22" fmla="*/ 1771650 h 3683000"/>
              <a:gd name="connsiteX23" fmla="*/ 2254250 w 4038600"/>
              <a:gd name="connsiteY23" fmla="*/ 1866900 h 3683000"/>
              <a:gd name="connsiteX24" fmla="*/ 2051050 w 4038600"/>
              <a:gd name="connsiteY24" fmla="*/ 1930400 h 368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038600" h="3683000">
                <a:moveTo>
                  <a:pt x="2051050" y="1930400"/>
                </a:moveTo>
                <a:lnTo>
                  <a:pt x="1911350" y="2565400"/>
                </a:lnTo>
                <a:lnTo>
                  <a:pt x="1320800" y="2425700"/>
                </a:lnTo>
                <a:lnTo>
                  <a:pt x="1339850" y="2292350"/>
                </a:lnTo>
                <a:lnTo>
                  <a:pt x="742950" y="2184400"/>
                </a:lnTo>
                <a:lnTo>
                  <a:pt x="596900" y="2895600"/>
                </a:lnTo>
                <a:lnTo>
                  <a:pt x="463550" y="2901950"/>
                </a:lnTo>
                <a:lnTo>
                  <a:pt x="0" y="2832100"/>
                </a:lnTo>
                <a:lnTo>
                  <a:pt x="514350" y="3683000"/>
                </a:lnTo>
                <a:lnTo>
                  <a:pt x="1308100" y="3676650"/>
                </a:lnTo>
                <a:lnTo>
                  <a:pt x="3949700" y="1587500"/>
                </a:lnTo>
                <a:lnTo>
                  <a:pt x="4019550" y="1485900"/>
                </a:lnTo>
                <a:lnTo>
                  <a:pt x="4038600" y="1435100"/>
                </a:lnTo>
                <a:lnTo>
                  <a:pt x="3562350" y="660400"/>
                </a:lnTo>
                <a:lnTo>
                  <a:pt x="3225800" y="127000"/>
                </a:lnTo>
                <a:lnTo>
                  <a:pt x="3136900" y="0"/>
                </a:lnTo>
                <a:lnTo>
                  <a:pt x="3105150" y="25400"/>
                </a:lnTo>
                <a:lnTo>
                  <a:pt x="3111500" y="88900"/>
                </a:lnTo>
                <a:lnTo>
                  <a:pt x="3117850" y="196850"/>
                </a:lnTo>
                <a:lnTo>
                  <a:pt x="2882900" y="1428750"/>
                </a:lnTo>
                <a:lnTo>
                  <a:pt x="2794000" y="1568450"/>
                </a:lnTo>
                <a:lnTo>
                  <a:pt x="2692400" y="1708150"/>
                </a:lnTo>
                <a:lnTo>
                  <a:pt x="2552700" y="1771650"/>
                </a:lnTo>
                <a:lnTo>
                  <a:pt x="2254250" y="1866900"/>
                </a:lnTo>
                <a:lnTo>
                  <a:pt x="2051050" y="1930400"/>
                </a:lnTo>
                <a:close/>
              </a:path>
            </a:pathLst>
          </a:custGeom>
          <a:pattFill prst="pct20">
            <a:fgClr>
              <a:schemeClr val="accent3">
                <a:lumMod val="50000"/>
              </a:schemeClr>
            </a:fgClr>
            <a:bgClr>
              <a:schemeClr val="accent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Freeform 89"/>
          <p:cNvSpPr/>
          <p:nvPr/>
        </p:nvSpPr>
        <p:spPr>
          <a:xfrm>
            <a:off x="2362200" y="5014913"/>
            <a:ext cx="1566863" cy="652462"/>
          </a:xfrm>
          <a:custGeom>
            <a:avLst/>
            <a:gdLst>
              <a:gd name="connsiteX0" fmla="*/ 66675 w 1566863"/>
              <a:gd name="connsiteY0" fmla="*/ 0 h 652462"/>
              <a:gd name="connsiteX1" fmla="*/ 0 w 1566863"/>
              <a:gd name="connsiteY1" fmla="*/ 333375 h 652462"/>
              <a:gd name="connsiteX2" fmla="*/ 1566863 w 1566863"/>
              <a:gd name="connsiteY2" fmla="*/ 652462 h 652462"/>
              <a:gd name="connsiteX3" fmla="*/ 1276350 w 1566863"/>
              <a:gd name="connsiteY3" fmla="*/ 300037 h 652462"/>
              <a:gd name="connsiteX4" fmla="*/ 1266825 w 1566863"/>
              <a:gd name="connsiteY4" fmla="*/ 285750 h 652462"/>
              <a:gd name="connsiteX5" fmla="*/ 1247775 w 1566863"/>
              <a:gd name="connsiteY5" fmla="*/ 376237 h 652462"/>
              <a:gd name="connsiteX6" fmla="*/ 652463 w 1566863"/>
              <a:gd name="connsiteY6" fmla="*/ 242887 h 652462"/>
              <a:gd name="connsiteX7" fmla="*/ 676275 w 1566863"/>
              <a:gd name="connsiteY7" fmla="*/ 109537 h 652462"/>
              <a:gd name="connsiteX8" fmla="*/ 66675 w 1566863"/>
              <a:gd name="connsiteY8" fmla="*/ 0 h 6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863" h="652462">
                <a:moveTo>
                  <a:pt x="66675" y="0"/>
                </a:moveTo>
                <a:lnTo>
                  <a:pt x="0" y="333375"/>
                </a:lnTo>
                <a:lnTo>
                  <a:pt x="1566863" y="652462"/>
                </a:lnTo>
                <a:lnTo>
                  <a:pt x="1276350" y="300037"/>
                </a:lnTo>
                <a:lnTo>
                  <a:pt x="1266825" y="285750"/>
                </a:lnTo>
                <a:lnTo>
                  <a:pt x="1247775" y="376237"/>
                </a:lnTo>
                <a:lnTo>
                  <a:pt x="652463" y="242887"/>
                </a:lnTo>
                <a:lnTo>
                  <a:pt x="676275" y="109537"/>
                </a:lnTo>
                <a:lnTo>
                  <a:pt x="66675" y="0"/>
                </a:lnTo>
                <a:close/>
              </a:path>
            </a:pathLst>
          </a:custGeom>
          <a:blipFill dpi="0" rotWithShape="1">
            <a:blip r:embed="rId4" cstate="print">
              <a:alphaModFix amt="89000"/>
              <a:extLst>
                <a:ext uri="{BEBA8EAE-BF5A-486C-A8C5-ECC9F3942E4B}">
                  <a14:imgProps xmlns:a14="http://schemas.microsoft.com/office/drawing/2010/main">
                    <a14:imgLayer r:embed="rId5">
                      <a14:imgEffect>
                        <a14:sharpenSoften amount="49000"/>
                      </a14:imgEffect>
                    </a14:imgLayer>
                  </a14:imgProps>
                </a:ext>
              </a:extLst>
            </a:blip>
            <a:srcRect/>
            <a:tile tx="0" ty="0" sx="20000" sy="20000" flip="none" algn="tl"/>
          </a:bli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5"/>
          <p:cNvSpPr/>
          <p:nvPr/>
        </p:nvSpPr>
        <p:spPr>
          <a:xfrm>
            <a:off x="3638550" y="3295650"/>
            <a:ext cx="1843088" cy="2371725"/>
          </a:xfrm>
          <a:custGeom>
            <a:avLst/>
            <a:gdLst>
              <a:gd name="connsiteX0" fmla="*/ 1062038 w 1843088"/>
              <a:gd name="connsiteY0" fmla="*/ 338138 h 2371725"/>
              <a:gd name="connsiteX1" fmla="*/ 1285875 w 1843088"/>
              <a:gd name="connsiteY1" fmla="*/ 385763 h 2371725"/>
              <a:gd name="connsiteX2" fmla="*/ 1314450 w 1843088"/>
              <a:gd name="connsiteY2" fmla="*/ 266700 h 2371725"/>
              <a:gd name="connsiteX3" fmla="*/ 1381125 w 1843088"/>
              <a:gd name="connsiteY3" fmla="*/ 285750 h 2371725"/>
              <a:gd name="connsiteX4" fmla="*/ 1438275 w 1843088"/>
              <a:gd name="connsiteY4" fmla="*/ 38100 h 2371725"/>
              <a:gd name="connsiteX5" fmla="*/ 1500188 w 1843088"/>
              <a:gd name="connsiteY5" fmla="*/ 0 h 2371725"/>
              <a:gd name="connsiteX6" fmla="*/ 1766888 w 1843088"/>
              <a:gd name="connsiteY6" fmla="*/ 414338 h 2371725"/>
              <a:gd name="connsiteX7" fmla="*/ 1690688 w 1843088"/>
              <a:gd name="connsiteY7" fmla="*/ 661988 h 2371725"/>
              <a:gd name="connsiteX8" fmla="*/ 1843088 w 1843088"/>
              <a:gd name="connsiteY8" fmla="*/ 700088 h 2371725"/>
              <a:gd name="connsiteX9" fmla="*/ 1709738 w 1843088"/>
              <a:gd name="connsiteY9" fmla="*/ 1319213 h 2371725"/>
              <a:gd name="connsiteX10" fmla="*/ 1071563 w 1843088"/>
              <a:gd name="connsiteY10" fmla="*/ 1814513 h 2371725"/>
              <a:gd name="connsiteX11" fmla="*/ 1071563 w 1843088"/>
              <a:gd name="connsiteY11" fmla="*/ 1814513 h 2371725"/>
              <a:gd name="connsiteX12" fmla="*/ 1052513 w 1843088"/>
              <a:gd name="connsiteY12" fmla="*/ 1828800 h 2371725"/>
              <a:gd name="connsiteX13" fmla="*/ 1019175 w 1843088"/>
              <a:gd name="connsiteY13" fmla="*/ 1781175 h 2371725"/>
              <a:gd name="connsiteX14" fmla="*/ 285750 w 1843088"/>
              <a:gd name="connsiteY14" fmla="*/ 2371725 h 2371725"/>
              <a:gd name="connsiteX15" fmla="*/ 252413 w 1843088"/>
              <a:gd name="connsiteY15" fmla="*/ 2328863 h 2371725"/>
              <a:gd name="connsiteX16" fmla="*/ 995363 w 1843088"/>
              <a:gd name="connsiteY16" fmla="*/ 1733550 h 2371725"/>
              <a:gd name="connsiteX17" fmla="*/ 819150 w 1843088"/>
              <a:gd name="connsiteY17" fmla="*/ 1538288 h 2371725"/>
              <a:gd name="connsiteX18" fmla="*/ 71438 w 1843088"/>
              <a:gd name="connsiteY18" fmla="*/ 2119313 h 2371725"/>
              <a:gd name="connsiteX19" fmla="*/ 0 w 1843088"/>
              <a:gd name="connsiteY19" fmla="*/ 2019300 h 2371725"/>
              <a:gd name="connsiteX20" fmla="*/ 104775 w 1843088"/>
              <a:gd name="connsiteY20" fmla="*/ 1466850 h 2371725"/>
              <a:gd name="connsiteX21" fmla="*/ 152400 w 1843088"/>
              <a:gd name="connsiteY21" fmla="*/ 1452563 h 2371725"/>
              <a:gd name="connsiteX22" fmla="*/ 633413 w 1843088"/>
              <a:gd name="connsiteY22" fmla="*/ 1295400 h 2371725"/>
              <a:gd name="connsiteX23" fmla="*/ 762000 w 1843088"/>
              <a:gd name="connsiteY23" fmla="*/ 1214438 h 2371725"/>
              <a:gd name="connsiteX24" fmla="*/ 852488 w 1843088"/>
              <a:gd name="connsiteY24" fmla="*/ 1095375 h 2371725"/>
              <a:gd name="connsiteX25" fmla="*/ 933450 w 1843088"/>
              <a:gd name="connsiteY25" fmla="*/ 966788 h 2371725"/>
              <a:gd name="connsiteX26" fmla="*/ 1062038 w 1843088"/>
              <a:gd name="connsiteY26" fmla="*/ 338138 h 237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3088" h="2371725">
                <a:moveTo>
                  <a:pt x="1062038" y="338138"/>
                </a:moveTo>
                <a:lnTo>
                  <a:pt x="1285875" y="385763"/>
                </a:lnTo>
                <a:lnTo>
                  <a:pt x="1314450" y="266700"/>
                </a:lnTo>
                <a:lnTo>
                  <a:pt x="1381125" y="285750"/>
                </a:lnTo>
                <a:lnTo>
                  <a:pt x="1438275" y="38100"/>
                </a:lnTo>
                <a:lnTo>
                  <a:pt x="1500188" y="0"/>
                </a:lnTo>
                <a:lnTo>
                  <a:pt x="1766888" y="414338"/>
                </a:lnTo>
                <a:lnTo>
                  <a:pt x="1690688" y="661988"/>
                </a:lnTo>
                <a:lnTo>
                  <a:pt x="1843088" y="700088"/>
                </a:lnTo>
                <a:lnTo>
                  <a:pt x="1709738" y="1319213"/>
                </a:lnTo>
                <a:lnTo>
                  <a:pt x="1071563" y="1814513"/>
                </a:lnTo>
                <a:lnTo>
                  <a:pt x="1071563" y="1814513"/>
                </a:lnTo>
                <a:lnTo>
                  <a:pt x="1052513" y="1828800"/>
                </a:lnTo>
                <a:lnTo>
                  <a:pt x="1019175" y="1781175"/>
                </a:lnTo>
                <a:lnTo>
                  <a:pt x="285750" y="2371725"/>
                </a:lnTo>
                <a:lnTo>
                  <a:pt x="252413" y="2328863"/>
                </a:lnTo>
                <a:lnTo>
                  <a:pt x="995363" y="1733550"/>
                </a:lnTo>
                <a:lnTo>
                  <a:pt x="819150" y="1538288"/>
                </a:lnTo>
                <a:lnTo>
                  <a:pt x="71438" y="2119313"/>
                </a:lnTo>
                <a:lnTo>
                  <a:pt x="0" y="2019300"/>
                </a:lnTo>
                <a:lnTo>
                  <a:pt x="104775" y="1466850"/>
                </a:lnTo>
                <a:lnTo>
                  <a:pt x="152400" y="1452563"/>
                </a:lnTo>
                <a:lnTo>
                  <a:pt x="633413" y="1295400"/>
                </a:lnTo>
                <a:lnTo>
                  <a:pt x="762000" y="1214438"/>
                </a:lnTo>
                <a:lnTo>
                  <a:pt x="852488" y="1095375"/>
                </a:lnTo>
                <a:lnTo>
                  <a:pt x="933450" y="966788"/>
                </a:lnTo>
                <a:lnTo>
                  <a:pt x="1062038" y="338138"/>
                </a:lnTo>
                <a:close/>
              </a:path>
            </a:pathLst>
          </a:custGeom>
          <a:blipFill dpi="0" rotWithShape="1">
            <a:blip r:embed="rId4" cstate="print">
              <a:alphaModFix amt="89000"/>
              <a:extLst>
                <a:ext uri="{BEBA8EAE-BF5A-486C-A8C5-ECC9F3942E4B}">
                  <a14:imgProps xmlns:a14="http://schemas.microsoft.com/office/drawing/2010/main">
                    <a14:imgLayer r:embed="rId5">
                      <a14:imgEffect>
                        <a14:sharpenSoften amount="49000"/>
                      </a14:imgEffect>
                    </a14:imgLayer>
                  </a14:imgProps>
                </a:ext>
              </a:extLst>
            </a:blip>
            <a:srcRect/>
            <a:tile tx="0" ty="0" sx="20000" sy="20000" flip="none" algn="tl"/>
          </a:bli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7" name="Title 1"/>
          <p:cNvSpPr>
            <a:spLocks noGrp="1"/>
          </p:cNvSpPr>
          <p:nvPr>
            <p:ph type="title"/>
          </p:nvPr>
        </p:nvSpPr>
        <p:spPr>
          <a:xfrm>
            <a:off x="-53248" y="262061"/>
            <a:ext cx="9252520" cy="720080"/>
          </a:xfrm>
        </p:spPr>
        <p:txBody>
          <a:bodyPr>
            <a:normAutofit/>
          </a:bodyPr>
          <a:lstStyle/>
          <a:p>
            <a:r>
              <a:rPr lang="en-US" dirty="0"/>
              <a:t>HL-LHC: SURFACE BUILDINGS</a:t>
            </a:r>
          </a:p>
        </p:txBody>
      </p:sp>
      <p:sp>
        <p:nvSpPr>
          <p:cNvPr id="110" name="Rectangle 109"/>
          <p:cNvSpPr/>
          <p:nvPr/>
        </p:nvSpPr>
        <p:spPr>
          <a:xfrm rot="6143253">
            <a:off x="4852996" y="3802450"/>
            <a:ext cx="360000" cy="7200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p:cNvSpPr/>
          <p:nvPr/>
        </p:nvSpPr>
        <p:spPr>
          <a:xfrm rot="16972137">
            <a:off x="4916814" y="3605546"/>
            <a:ext cx="180000" cy="5400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Rectangle 114"/>
          <p:cNvSpPr/>
          <p:nvPr/>
        </p:nvSpPr>
        <p:spPr>
          <a:xfrm rot="16929606">
            <a:off x="5127920" y="3638137"/>
            <a:ext cx="72000" cy="270000"/>
          </a:xfrm>
          <a:prstGeom prst="rect">
            <a:avLst/>
          </a:prstGeom>
          <a:solidFill>
            <a:srgbClr val="FFFF00"/>
          </a:solidFill>
          <a:ln w="63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Rectangle 116"/>
          <p:cNvSpPr/>
          <p:nvPr/>
        </p:nvSpPr>
        <p:spPr>
          <a:xfrm rot="16941305">
            <a:off x="4713767" y="4214630"/>
            <a:ext cx="364152" cy="589071"/>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p:cNvSpPr/>
          <p:nvPr/>
        </p:nvSpPr>
        <p:spPr>
          <a:xfrm rot="11479100">
            <a:off x="4796079" y="3134522"/>
            <a:ext cx="180000" cy="5400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Rectangle 126"/>
          <p:cNvSpPr/>
          <p:nvPr/>
        </p:nvSpPr>
        <p:spPr>
          <a:xfrm rot="16902218">
            <a:off x="4647225" y="3231013"/>
            <a:ext cx="508071" cy="230832"/>
          </a:xfrm>
          <a:prstGeom prst="rect">
            <a:avLst/>
          </a:prstGeom>
        </p:spPr>
        <p:txBody>
          <a:bodyPr wrap="square">
            <a:spAutoFit/>
          </a:bodyPr>
          <a:lstStyle/>
          <a:p>
            <a:r>
              <a:rPr lang="en-GB" sz="900" b="1" dirty="0" smtClean="0"/>
              <a:t>SE57</a:t>
            </a:r>
            <a:endParaRPr lang="en-GB" sz="900" b="1" dirty="0"/>
          </a:p>
        </p:txBody>
      </p:sp>
      <p:sp>
        <p:nvSpPr>
          <p:cNvPr id="132" name="Rectangle 131"/>
          <p:cNvSpPr/>
          <p:nvPr/>
        </p:nvSpPr>
        <p:spPr>
          <a:xfrm rot="-3780000" flipH="1">
            <a:off x="3166198" y="5125328"/>
            <a:ext cx="61406" cy="566933"/>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8"/>
          <p:cNvSpPr/>
          <p:nvPr/>
        </p:nvSpPr>
        <p:spPr>
          <a:xfrm>
            <a:off x="816764" y="1722983"/>
            <a:ext cx="3898900" cy="2946400"/>
          </a:xfrm>
          <a:custGeom>
            <a:avLst/>
            <a:gdLst>
              <a:gd name="connsiteX0" fmla="*/ 3200400 w 3898900"/>
              <a:gd name="connsiteY0" fmla="*/ 0 h 2946400"/>
              <a:gd name="connsiteX1" fmla="*/ 2870200 w 3898900"/>
              <a:gd name="connsiteY1" fmla="*/ 304800 h 2946400"/>
              <a:gd name="connsiteX2" fmla="*/ 2755900 w 3898900"/>
              <a:gd name="connsiteY2" fmla="*/ 419100 h 2946400"/>
              <a:gd name="connsiteX3" fmla="*/ 2368550 w 3898900"/>
              <a:gd name="connsiteY3" fmla="*/ 717550 h 2946400"/>
              <a:gd name="connsiteX4" fmla="*/ 2203450 w 3898900"/>
              <a:gd name="connsiteY4" fmla="*/ 787400 h 2946400"/>
              <a:gd name="connsiteX5" fmla="*/ 2089150 w 3898900"/>
              <a:gd name="connsiteY5" fmla="*/ 831850 h 2946400"/>
              <a:gd name="connsiteX6" fmla="*/ 1892300 w 3898900"/>
              <a:gd name="connsiteY6" fmla="*/ 838200 h 2946400"/>
              <a:gd name="connsiteX7" fmla="*/ 939800 w 3898900"/>
              <a:gd name="connsiteY7" fmla="*/ 635000 h 2946400"/>
              <a:gd name="connsiteX8" fmla="*/ 628650 w 3898900"/>
              <a:gd name="connsiteY8" fmla="*/ 558800 h 2946400"/>
              <a:gd name="connsiteX9" fmla="*/ 514350 w 3898900"/>
              <a:gd name="connsiteY9" fmla="*/ 565150 h 2946400"/>
              <a:gd name="connsiteX10" fmla="*/ 336550 w 3898900"/>
              <a:gd name="connsiteY10" fmla="*/ 660400 h 2946400"/>
              <a:gd name="connsiteX11" fmla="*/ 273050 w 3898900"/>
              <a:gd name="connsiteY11" fmla="*/ 774700 h 2946400"/>
              <a:gd name="connsiteX12" fmla="*/ 0 w 3898900"/>
              <a:gd name="connsiteY12" fmla="*/ 1968500 h 2946400"/>
              <a:gd name="connsiteX13" fmla="*/ 6350 w 3898900"/>
              <a:gd name="connsiteY13" fmla="*/ 2127250 h 2946400"/>
              <a:gd name="connsiteX14" fmla="*/ 82550 w 3898900"/>
              <a:gd name="connsiteY14" fmla="*/ 2273300 h 2946400"/>
              <a:gd name="connsiteX15" fmla="*/ 215900 w 3898900"/>
              <a:gd name="connsiteY15" fmla="*/ 2355850 h 2946400"/>
              <a:gd name="connsiteX16" fmla="*/ 400050 w 3898900"/>
              <a:gd name="connsiteY16" fmla="*/ 2432050 h 2946400"/>
              <a:gd name="connsiteX17" fmla="*/ 2774950 w 3898900"/>
              <a:gd name="connsiteY17" fmla="*/ 2946400 h 2946400"/>
              <a:gd name="connsiteX18" fmla="*/ 2901950 w 3898900"/>
              <a:gd name="connsiteY18" fmla="*/ 2946400 h 2946400"/>
              <a:gd name="connsiteX19" fmla="*/ 3333750 w 3898900"/>
              <a:gd name="connsiteY19" fmla="*/ 2825750 h 2946400"/>
              <a:gd name="connsiteX20" fmla="*/ 3492500 w 3898900"/>
              <a:gd name="connsiteY20" fmla="*/ 2749550 h 2946400"/>
              <a:gd name="connsiteX21" fmla="*/ 3619500 w 3898900"/>
              <a:gd name="connsiteY21" fmla="*/ 2628900 h 2946400"/>
              <a:gd name="connsiteX22" fmla="*/ 3886200 w 3898900"/>
              <a:gd name="connsiteY22" fmla="*/ 1390650 h 2946400"/>
              <a:gd name="connsiteX23" fmla="*/ 3898900 w 3898900"/>
              <a:gd name="connsiteY23" fmla="*/ 1193800 h 2946400"/>
              <a:gd name="connsiteX24" fmla="*/ 3816350 w 3898900"/>
              <a:gd name="connsiteY24" fmla="*/ 1003300 h 2946400"/>
              <a:gd name="connsiteX25" fmla="*/ 3333750 w 3898900"/>
              <a:gd name="connsiteY25" fmla="*/ 444500 h 2946400"/>
              <a:gd name="connsiteX26" fmla="*/ 3257550 w 3898900"/>
              <a:gd name="connsiteY26" fmla="*/ 330200 h 2946400"/>
              <a:gd name="connsiteX27" fmla="*/ 3257550 w 3898900"/>
              <a:gd name="connsiteY27" fmla="*/ 127000 h 2946400"/>
              <a:gd name="connsiteX28" fmla="*/ 3270250 w 3898900"/>
              <a:gd name="connsiteY28" fmla="*/ 44450 h 294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98900" h="2946400">
                <a:moveTo>
                  <a:pt x="3200400" y="0"/>
                </a:moveTo>
                <a:lnTo>
                  <a:pt x="2870200" y="304800"/>
                </a:lnTo>
                <a:lnTo>
                  <a:pt x="2755900" y="419100"/>
                </a:lnTo>
                <a:lnTo>
                  <a:pt x="2368550" y="717550"/>
                </a:lnTo>
                <a:lnTo>
                  <a:pt x="2203450" y="787400"/>
                </a:lnTo>
                <a:lnTo>
                  <a:pt x="2089150" y="831850"/>
                </a:lnTo>
                <a:lnTo>
                  <a:pt x="1892300" y="838200"/>
                </a:lnTo>
                <a:lnTo>
                  <a:pt x="939800" y="635000"/>
                </a:lnTo>
                <a:lnTo>
                  <a:pt x="628650" y="558800"/>
                </a:lnTo>
                <a:lnTo>
                  <a:pt x="514350" y="565150"/>
                </a:lnTo>
                <a:lnTo>
                  <a:pt x="336550" y="660400"/>
                </a:lnTo>
                <a:lnTo>
                  <a:pt x="273050" y="774700"/>
                </a:lnTo>
                <a:lnTo>
                  <a:pt x="0" y="1968500"/>
                </a:lnTo>
                <a:lnTo>
                  <a:pt x="6350" y="2127250"/>
                </a:lnTo>
                <a:lnTo>
                  <a:pt x="82550" y="2273300"/>
                </a:lnTo>
                <a:lnTo>
                  <a:pt x="215900" y="2355850"/>
                </a:lnTo>
                <a:lnTo>
                  <a:pt x="400050" y="2432050"/>
                </a:lnTo>
                <a:lnTo>
                  <a:pt x="2774950" y="2946400"/>
                </a:lnTo>
                <a:lnTo>
                  <a:pt x="2901950" y="2946400"/>
                </a:lnTo>
                <a:lnTo>
                  <a:pt x="3333750" y="2825750"/>
                </a:lnTo>
                <a:lnTo>
                  <a:pt x="3492500" y="2749550"/>
                </a:lnTo>
                <a:lnTo>
                  <a:pt x="3619500" y="2628900"/>
                </a:lnTo>
                <a:lnTo>
                  <a:pt x="3886200" y="1390650"/>
                </a:lnTo>
                <a:lnTo>
                  <a:pt x="3898900" y="1193800"/>
                </a:lnTo>
                <a:lnTo>
                  <a:pt x="3816350" y="1003300"/>
                </a:lnTo>
                <a:lnTo>
                  <a:pt x="3333750" y="444500"/>
                </a:lnTo>
                <a:lnTo>
                  <a:pt x="3257550" y="330200"/>
                </a:lnTo>
                <a:lnTo>
                  <a:pt x="3257550" y="127000"/>
                </a:lnTo>
                <a:lnTo>
                  <a:pt x="3270250" y="444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p:cNvSpPr/>
          <p:nvPr/>
        </p:nvSpPr>
        <p:spPr>
          <a:xfrm rot="3461888">
            <a:off x="203156" y="4618507"/>
            <a:ext cx="1518444" cy="276999"/>
          </a:xfrm>
          <a:prstGeom prst="rect">
            <a:avLst/>
          </a:prstGeom>
        </p:spPr>
        <p:txBody>
          <a:bodyPr wrap="square">
            <a:spAutoFit/>
          </a:bodyPr>
          <a:lstStyle/>
          <a:p>
            <a:pPr algn="ctr"/>
            <a:r>
              <a:rPr lang="en-US" sz="1200" dirty="0" smtClean="0">
                <a:solidFill>
                  <a:schemeClr val="bg1"/>
                </a:solidFill>
                <a:effectLst>
                  <a:outerShdw blurRad="38100" dist="38100" dir="2700000" algn="tl">
                    <a:srgbClr val="000000">
                      <a:alpha val="43137"/>
                    </a:srgbClr>
                  </a:outerShdw>
                </a:effectLst>
              </a:rPr>
              <a:t>Existing fenced limit</a:t>
            </a:r>
            <a:endParaRPr lang="en-US" sz="1200" dirty="0">
              <a:solidFill>
                <a:schemeClr val="bg1"/>
              </a:solidFill>
              <a:effectLst>
                <a:outerShdw blurRad="38100" dist="38100" dir="2700000" algn="tl">
                  <a:srgbClr val="000000">
                    <a:alpha val="43137"/>
                  </a:srgbClr>
                </a:outerShdw>
              </a:effectLst>
            </a:endParaRPr>
          </a:p>
        </p:txBody>
      </p:sp>
      <p:cxnSp>
        <p:nvCxnSpPr>
          <p:cNvPr id="69" name="Straight Arrow Connector 68"/>
          <p:cNvCxnSpPr/>
          <p:nvPr/>
        </p:nvCxnSpPr>
        <p:spPr>
          <a:xfrm>
            <a:off x="3219872" y="5922409"/>
            <a:ext cx="503827" cy="313593"/>
          </a:xfrm>
          <a:prstGeom prst="straightConnector1">
            <a:avLst/>
          </a:prstGeom>
          <a:ln w="15875">
            <a:solidFill>
              <a:srgbClr val="FF0000"/>
            </a:solidFill>
            <a:prstDash val="sysDash"/>
            <a:headEnd type="triangle" w="med" len="med"/>
            <a:tailEnd type="none"/>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rot="726186">
            <a:off x="1272279" y="1917973"/>
            <a:ext cx="1518444" cy="276999"/>
          </a:xfrm>
          <a:prstGeom prst="rect">
            <a:avLst/>
          </a:prstGeom>
        </p:spPr>
        <p:txBody>
          <a:bodyPr wrap="square">
            <a:spAutoFit/>
          </a:bodyPr>
          <a:lstStyle/>
          <a:p>
            <a:pPr algn="ctr"/>
            <a:r>
              <a:rPr lang="en-US" sz="1200" dirty="0" smtClean="0">
                <a:solidFill>
                  <a:schemeClr val="bg1"/>
                </a:solidFill>
                <a:effectLst>
                  <a:outerShdw blurRad="38100" dist="38100" dir="2700000" algn="tl">
                    <a:srgbClr val="000000">
                      <a:alpha val="43137"/>
                    </a:srgbClr>
                  </a:outerShdw>
                </a:effectLst>
              </a:rPr>
              <a:t>Existing fenced limit</a:t>
            </a:r>
            <a:endParaRPr lang="en-US" sz="1200" dirty="0">
              <a:solidFill>
                <a:schemeClr val="bg1"/>
              </a:solidFill>
              <a:effectLst>
                <a:outerShdw blurRad="38100" dist="38100" dir="2700000" algn="tl">
                  <a:srgbClr val="000000">
                    <a:alpha val="43137"/>
                  </a:srgbClr>
                </a:outerShdw>
              </a:effectLst>
            </a:endParaRPr>
          </a:p>
        </p:txBody>
      </p:sp>
      <p:sp>
        <p:nvSpPr>
          <p:cNvPr id="109" name="Freeform 108"/>
          <p:cNvSpPr/>
          <p:nvPr/>
        </p:nvSpPr>
        <p:spPr>
          <a:xfrm>
            <a:off x="576476" y="1375345"/>
            <a:ext cx="4678680" cy="4373880"/>
          </a:xfrm>
          <a:custGeom>
            <a:avLst/>
            <a:gdLst>
              <a:gd name="connsiteX0" fmla="*/ 0 w 4678680"/>
              <a:gd name="connsiteY0" fmla="*/ 2514600 h 4373880"/>
              <a:gd name="connsiteX1" fmla="*/ 365760 w 4678680"/>
              <a:gd name="connsiteY1" fmla="*/ 868680 h 4373880"/>
              <a:gd name="connsiteX2" fmla="*/ 495300 w 4678680"/>
              <a:gd name="connsiteY2" fmla="*/ 723900 h 4373880"/>
              <a:gd name="connsiteX3" fmla="*/ 670560 w 4678680"/>
              <a:gd name="connsiteY3" fmla="*/ 678180 h 4373880"/>
              <a:gd name="connsiteX4" fmla="*/ 784860 w 4678680"/>
              <a:gd name="connsiteY4" fmla="*/ 655320 h 4373880"/>
              <a:gd name="connsiteX5" fmla="*/ 2247900 w 4678680"/>
              <a:gd name="connsiteY5" fmla="*/ 967740 h 4373880"/>
              <a:gd name="connsiteX6" fmla="*/ 2392680 w 4678680"/>
              <a:gd name="connsiteY6" fmla="*/ 960120 h 4373880"/>
              <a:gd name="connsiteX7" fmla="*/ 2804160 w 4678680"/>
              <a:gd name="connsiteY7" fmla="*/ 662940 h 4373880"/>
              <a:gd name="connsiteX8" fmla="*/ 3017520 w 4678680"/>
              <a:gd name="connsiteY8" fmla="*/ 502920 h 4373880"/>
              <a:gd name="connsiteX9" fmla="*/ 2842260 w 4678680"/>
              <a:gd name="connsiteY9" fmla="*/ 274320 h 4373880"/>
              <a:gd name="connsiteX10" fmla="*/ 3200400 w 4678680"/>
              <a:gd name="connsiteY10" fmla="*/ 0 h 4373880"/>
              <a:gd name="connsiteX11" fmla="*/ 3314700 w 4678680"/>
              <a:gd name="connsiteY11" fmla="*/ 38100 h 4373880"/>
              <a:gd name="connsiteX12" fmla="*/ 3688080 w 4678680"/>
              <a:gd name="connsiteY12" fmla="*/ 594360 h 4373880"/>
              <a:gd name="connsiteX13" fmla="*/ 3909060 w 4678680"/>
              <a:gd name="connsiteY13" fmla="*/ 967740 h 4373880"/>
              <a:gd name="connsiteX14" fmla="*/ 4404360 w 4678680"/>
              <a:gd name="connsiteY14" fmla="*/ 1661160 h 4373880"/>
              <a:gd name="connsiteX15" fmla="*/ 4678680 w 4678680"/>
              <a:gd name="connsiteY15" fmla="*/ 2103120 h 4373880"/>
              <a:gd name="connsiteX16" fmla="*/ 4434840 w 4678680"/>
              <a:gd name="connsiteY16" fmla="*/ 3200400 h 4373880"/>
              <a:gd name="connsiteX17" fmla="*/ 3139440 w 4678680"/>
              <a:gd name="connsiteY17" fmla="*/ 4122420 h 4373880"/>
              <a:gd name="connsiteX18" fmla="*/ 1592580 w 4678680"/>
              <a:gd name="connsiteY18" fmla="*/ 4373880 h 4373880"/>
              <a:gd name="connsiteX19" fmla="*/ 1112520 w 4678680"/>
              <a:gd name="connsiteY19" fmla="*/ 4297680 h 4373880"/>
              <a:gd name="connsiteX20" fmla="*/ 0 w 4678680"/>
              <a:gd name="connsiteY20" fmla="*/ 2514600 h 4373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78680" h="4373880">
                <a:moveTo>
                  <a:pt x="0" y="2514600"/>
                </a:moveTo>
                <a:lnTo>
                  <a:pt x="365760" y="868680"/>
                </a:lnTo>
                <a:lnTo>
                  <a:pt x="495300" y="723900"/>
                </a:lnTo>
                <a:lnTo>
                  <a:pt x="670560" y="678180"/>
                </a:lnTo>
                <a:lnTo>
                  <a:pt x="784860" y="655320"/>
                </a:lnTo>
                <a:lnTo>
                  <a:pt x="2247900" y="967740"/>
                </a:lnTo>
                <a:lnTo>
                  <a:pt x="2392680" y="960120"/>
                </a:lnTo>
                <a:lnTo>
                  <a:pt x="2804160" y="662940"/>
                </a:lnTo>
                <a:lnTo>
                  <a:pt x="3017520" y="502920"/>
                </a:lnTo>
                <a:lnTo>
                  <a:pt x="2842260" y="274320"/>
                </a:lnTo>
                <a:lnTo>
                  <a:pt x="3200400" y="0"/>
                </a:lnTo>
                <a:lnTo>
                  <a:pt x="3314700" y="38100"/>
                </a:lnTo>
                <a:lnTo>
                  <a:pt x="3688080" y="594360"/>
                </a:lnTo>
                <a:lnTo>
                  <a:pt x="3909060" y="967740"/>
                </a:lnTo>
                <a:lnTo>
                  <a:pt x="4404360" y="1661160"/>
                </a:lnTo>
                <a:lnTo>
                  <a:pt x="4678680" y="2103120"/>
                </a:lnTo>
                <a:lnTo>
                  <a:pt x="4434840" y="3200400"/>
                </a:lnTo>
                <a:lnTo>
                  <a:pt x="3139440" y="4122420"/>
                </a:lnTo>
                <a:lnTo>
                  <a:pt x="1592580" y="4373880"/>
                </a:lnTo>
                <a:lnTo>
                  <a:pt x="1112520" y="4297680"/>
                </a:lnTo>
                <a:lnTo>
                  <a:pt x="0" y="2514600"/>
                </a:lnTo>
                <a:close/>
              </a:path>
            </a:pathLst>
          </a:custGeom>
          <a:noFill/>
          <a:ln w="3492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p:cNvSpPr/>
          <p:nvPr/>
        </p:nvSpPr>
        <p:spPr>
          <a:xfrm>
            <a:off x="6298740" y="1077808"/>
            <a:ext cx="1369604" cy="5452531"/>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Rectangle 117"/>
          <p:cNvSpPr/>
          <p:nvPr/>
        </p:nvSpPr>
        <p:spPr>
          <a:xfrm rot="735990">
            <a:off x="4799906" y="4426947"/>
            <a:ext cx="508071" cy="230832"/>
          </a:xfrm>
          <a:prstGeom prst="rect">
            <a:avLst/>
          </a:prstGeom>
        </p:spPr>
        <p:txBody>
          <a:bodyPr wrap="square">
            <a:spAutoFit/>
          </a:bodyPr>
          <a:lstStyle/>
          <a:p>
            <a:r>
              <a:rPr lang="en-GB" sz="900" b="1" dirty="0" smtClean="0"/>
              <a:t>SU57</a:t>
            </a:r>
            <a:endParaRPr lang="en-GB" sz="900" b="1" dirty="0"/>
          </a:p>
        </p:txBody>
      </p:sp>
      <p:sp>
        <p:nvSpPr>
          <p:cNvPr id="87" name="Rectangle 86"/>
          <p:cNvSpPr/>
          <p:nvPr/>
        </p:nvSpPr>
        <p:spPr>
          <a:xfrm>
            <a:off x="35496" y="1081404"/>
            <a:ext cx="2454518" cy="369332"/>
          </a:xfrm>
          <a:prstGeom prst="rect">
            <a:avLst/>
          </a:prstGeom>
          <a:solidFill>
            <a:schemeClr val="bg1"/>
          </a:solidFill>
        </p:spPr>
        <p:txBody>
          <a:bodyPr wrap="none">
            <a:spAutoFit/>
          </a:bodyPr>
          <a:lstStyle/>
          <a:p>
            <a:r>
              <a:rPr lang="en-US" b="1" dirty="0" smtClean="0">
                <a:solidFill>
                  <a:srgbClr val="C00000"/>
                </a:solidFill>
              </a:rPr>
              <a:t>SHAFT </a:t>
            </a:r>
            <a:r>
              <a:rPr lang="en-US" b="1" u="sng" dirty="0" smtClean="0">
                <a:solidFill>
                  <a:srgbClr val="C00000"/>
                </a:solidFill>
              </a:rPr>
              <a:t>INSIDE</a:t>
            </a:r>
            <a:r>
              <a:rPr lang="en-US" b="1" dirty="0" smtClean="0">
                <a:solidFill>
                  <a:srgbClr val="C00000"/>
                </a:solidFill>
              </a:rPr>
              <a:t> LHC RING</a:t>
            </a:r>
            <a:endParaRPr lang="en-GB" dirty="0"/>
          </a:p>
        </p:txBody>
      </p:sp>
      <p:sp>
        <p:nvSpPr>
          <p:cNvPr id="89" name="Rectangle 88"/>
          <p:cNvSpPr/>
          <p:nvPr/>
        </p:nvSpPr>
        <p:spPr>
          <a:xfrm rot="693945" flipH="1">
            <a:off x="5119001" y="4296705"/>
            <a:ext cx="90614" cy="174956"/>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Rectangle 90"/>
          <p:cNvSpPr/>
          <p:nvPr/>
        </p:nvSpPr>
        <p:spPr>
          <a:xfrm rot="6148919">
            <a:off x="4430943" y="2605890"/>
            <a:ext cx="45719" cy="806076"/>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Rectangle 91"/>
          <p:cNvSpPr/>
          <p:nvPr/>
        </p:nvSpPr>
        <p:spPr>
          <a:xfrm rot="8418304" flipH="1">
            <a:off x="3945281" y="2641825"/>
            <a:ext cx="45719" cy="329104"/>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p:cNvSpPr/>
          <p:nvPr/>
        </p:nvSpPr>
        <p:spPr>
          <a:xfrm>
            <a:off x="4587565" y="3566817"/>
            <a:ext cx="376237" cy="300037"/>
          </a:xfrm>
          <a:custGeom>
            <a:avLst/>
            <a:gdLst>
              <a:gd name="connsiteX0" fmla="*/ 14287 w 376237"/>
              <a:gd name="connsiteY0" fmla="*/ 0 h 300037"/>
              <a:gd name="connsiteX1" fmla="*/ 0 w 376237"/>
              <a:gd name="connsiteY1" fmla="*/ 138112 h 300037"/>
              <a:gd name="connsiteX2" fmla="*/ 23812 w 376237"/>
              <a:gd name="connsiteY2" fmla="*/ 204787 h 300037"/>
              <a:gd name="connsiteX3" fmla="*/ 200025 w 376237"/>
              <a:gd name="connsiteY3" fmla="*/ 261937 h 300037"/>
              <a:gd name="connsiteX4" fmla="*/ 376237 w 376237"/>
              <a:gd name="connsiteY4" fmla="*/ 300037 h 300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237" h="300037">
                <a:moveTo>
                  <a:pt x="14287" y="0"/>
                </a:moveTo>
                <a:lnTo>
                  <a:pt x="0" y="138112"/>
                </a:lnTo>
                <a:lnTo>
                  <a:pt x="23812" y="204787"/>
                </a:lnTo>
                <a:lnTo>
                  <a:pt x="200025" y="261937"/>
                </a:lnTo>
                <a:lnTo>
                  <a:pt x="376237" y="300037"/>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p:cNvSpPr/>
          <p:nvPr/>
        </p:nvSpPr>
        <p:spPr>
          <a:xfrm>
            <a:off x="4936481" y="5374998"/>
            <a:ext cx="1278208" cy="276999"/>
          </a:xfrm>
          <a:prstGeom prst="rect">
            <a:avLst/>
          </a:prstGeom>
        </p:spPr>
        <p:txBody>
          <a:bodyPr wrap="square">
            <a:spAutoFit/>
          </a:bodyPr>
          <a:lstStyle/>
          <a:p>
            <a:pPr algn="ctr"/>
            <a:r>
              <a:rPr lang="en-US" sz="1200" dirty="0" smtClean="0">
                <a:solidFill>
                  <a:schemeClr val="bg1"/>
                </a:solidFill>
                <a:effectLst>
                  <a:outerShdw blurRad="38100" dist="38100" dir="2700000" algn="tl">
                    <a:srgbClr val="000000">
                      <a:alpha val="43137"/>
                    </a:srgbClr>
                  </a:outerShdw>
                </a:effectLst>
              </a:rPr>
              <a:t>Landscaping Area</a:t>
            </a:r>
            <a:endParaRPr lang="en-US" sz="1200" dirty="0">
              <a:solidFill>
                <a:schemeClr val="bg1"/>
              </a:solidFill>
              <a:effectLst>
                <a:outerShdw blurRad="38100" dist="38100" dir="2700000" algn="tl">
                  <a:srgbClr val="000000">
                    <a:alpha val="43137"/>
                  </a:srgbClr>
                </a:outerShdw>
              </a:effectLst>
            </a:endParaRPr>
          </a:p>
        </p:txBody>
      </p:sp>
      <p:sp>
        <p:nvSpPr>
          <p:cNvPr id="137" name="Rectangle 136"/>
          <p:cNvSpPr/>
          <p:nvPr/>
        </p:nvSpPr>
        <p:spPr>
          <a:xfrm rot="715433">
            <a:off x="4775168" y="4656857"/>
            <a:ext cx="330891" cy="200055"/>
          </a:xfrm>
          <a:prstGeom prst="rect">
            <a:avLst/>
          </a:prstGeom>
        </p:spPr>
        <p:txBody>
          <a:bodyPr wrap="square">
            <a:spAutoFit/>
          </a:bodyPr>
          <a:lstStyle/>
          <a:p>
            <a:pPr algn="ctr"/>
            <a:r>
              <a:rPr lang="en-GB" sz="700" b="1" dirty="0" smtClean="0"/>
              <a:t>20</a:t>
            </a:r>
            <a:endParaRPr lang="en-GB" sz="700" b="1" dirty="0"/>
          </a:p>
        </p:txBody>
      </p:sp>
      <p:sp>
        <p:nvSpPr>
          <p:cNvPr id="138" name="Rectangle 137"/>
          <p:cNvSpPr/>
          <p:nvPr/>
        </p:nvSpPr>
        <p:spPr>
          <a:xfrm rot="715433">
            <a:off x="5080761" y="4474287"/>
            <a:ext cx="330891" cy="200055"/>
          </a:xfrm>
          <a:prstGeom prst="rect">
            <a:avLst/>
          </a:prstGeom>
        </p:spPr>
        <p:txBody>
          <a:bodyPr wrap="square">
            <a:spAutoFit/>
          </a:bodyPr>
          <a:lstStyle/>
          <a:p>
            <a:pPr algn="ctr"/>
            <a:r>
              <a:rPr lang="en-GB" sz="700" b="1" dirty="0" smtClean="0"/>
              <a:t>20</a:t>
            </a:r>
            <a:endParaRPr lang="en-GB" sz="700" b="1" dirty="0"/>
          </a:p>
        </p:txBody>
      </p:sp>
      <p:sp>
        <p:nvSpPr>
          <p:cNvPr id="142" name="Rectangle 141"/>
          <p:cNvSpPr/>
          <p:nvPr/>
        </p:nvSpPr>
        <p:spPr>
          <a:xfrm rot="715433">
            <a:off x="4770730" y="2988442"/>
            <a:ext cx="330891" cy="200055"/>
          </a:xfrm>
          <a:prstGeom prst="rect">
            <a:avLst/>
          </a:prstGeom>
        </p:spPr>
        <p:txBody>
          <a:bodyPr wrap="square">
            <a:spAutoFit/>
          </a:bodyPr>
          <a:lstStyle/>
          <a:p>
            <a:pPr algn="ctr"/>
            <a:r>
              <a:rPr lang="en-GB" sz="700" b="1" dirty="0" smtClean="0"/>
              <a:t>10</a:t>
            </a:r>
            <a:endParaRPr lang="en-GB" sz="700" b="1" dirty="0"/>
          </a:p>
        </p:txBody>
      </p:sp>
      <p:sp>
        <p:nvSpPr>
          <p:cNvPr id="141" name="Rectangle 140"/>
          <p:cNvSpPr/>
          <p:nvPr/>
        </p:nvSpPr>
        <p:spPr>
          <a:xfrm rot="6118235">
            <a:off x="4707233" y="4217441"/>
            <a:ext cx="72000" cy="226538"/>
          </a:xfrm>
          <a:prstGeom prst="rect">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8" name="Straight Connector 147"/>
          <p:cNvCxnSpPr/>
          <p:nvPr/>
        </p:nvCxnSpPr>
        <p:spPr>
          <a:xfrm flipH="1">
            <a:off x="4651875" y="4280120"/>
            <a:ext cx="14934" cy="70434"/>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49" name="Straight Connector 148"/>
          <p:cNvCxnSpPr/>
          <p:nvPr/>
        </p:nvCxnSpPr>
        <p:spPr>
          <a:xfrm flipH="1">
            <a:off x="4709334" y="4287279"/>
            <a:ext cx="14934" cy="70434"/>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51" name="Straight Connector 150"/>
          <p:cNvCxnSpPr/>
          <p:nvPr/>
        </p:nvCxnSpPr>
        <p:spPr>
          <a:xfrm flipH="1">
            <a:off x="4742315" y="4294077"/>
            <a:ext cx="14934" cy="70434"/>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52" name="Straight Connector 151"/>
          <p:cNvCxnSpPr/>
          <p:nvPr/>
        </p:nvCxnSpPr>
        <p:spPr>
          <a:xfrm flipH="1">
            <a:off x="4778700" y="4301523"/>
            <a:ext cx="14934" cy="70434"/>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53" name="Straight Connector 152"/>
          <p:cNvCxnSpPr/>
          <p:nvPr/>
        </p:nvCxnSpPr>
        <p:spPr>
          <a:xfrm flipH="1">
            <a:off x="4814553" y="4317970"/>
            <a:ext cx="14934" cy="70434"/>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13" name="Rectangle 112"/>
          <p:cNvSpPr/>
          <p:nvPr/>
        </p:nvSpPr>
        <p:spPr>
          <a:xfrm rot="753914">
            <a:off x="4700328" y="4014234"/>
            <a:ext cx="442458" cy="230832"/>
          </a:xfrm>
          <a:prstGeom prst="rect">
            <a:avLst/>
          </a:prstGeom>
        </p:spPr>
        <p:txBody>
          <a:bodyPr wrap="square">
            <a:spAutoFit/>
          </a:bodyPr>
          <a:lstStyle/>
          <a:p>
            <a:r>
              <a:rPr lang="en-GB" sz="900" b="1" dirty="0" smtClean="0"/>
              <a:t>SD57</a:t>
            </a:r>
            <a:endParaRPr lang="en-GB" sz="900" b="1" dirty="0"/>
          </a:p>
        </p:txBody>
      </p:sp>
      <p:sp>
        <p:nvSpPr>
          <p:cNvPr id="116" name="Rectangle 115"/>
          <p:cNvSpPr/>
          <p:nvPr/>
        </p:nvSpPr>
        <p:spPr>
          <a:xfrm rot="737734">
            <a:off x="4751609" y="3766053"/>
            <a:ext cx="508071" cy="230832"/>
          </a:xfrm>
          <a:prstGeom prst="rect">
            <a:avLst/>
          </a:prstGeom>
        </p:spPr>
        <p:txBody>
          <a:bodyPr wrap="square">
            <a:spAutoFit/>
          </a:bodyPr>
          <a:lstStyle/>
          <a:p>
            <a:r>
              <a:rPr lang="en-GB" sz="900" b="1" dirty="0" smtClean="0"/>
              <a:t>SDH57</a:t>
            </a:r>
            <a:endParaRPr lang="en-GB" sz="900" b="1" dirty="0"/>
          </a:p>
        </p:txBody>
      </p:sp>
      <p:sp>
        <p:nvSpPr>
          <p:cNvPr id="172" name="Rectangle 171"/>
          <p:cNvSpPr/>
          <p:nvPr/>
        </p:nvSpPr>
        <p:spPr>
          <a:xfrm rot="715433">
            <a:off x="4446203" y="3971965"/>
            <a:ext cx="330891" cy="200055"/>
          </a:xfrm>
          <a:prstGeom prst="rect">
            <a:avLst/>
          </a:prstGeom>
        </p:spPr>
        <p:txBody>
          <a:bodyPr wrap="square">
            <a:spAutoFit/>
          </a:bodyPr>
          <a:lstStyle/>
          <a:p>
            <a:pPr algn="ctr"/>
            <a:r>
              <a:rPr lang="en-GB" sz="700" b="1" dirty="0" smtClean="0"/>
              <a:t>20</a:t>
            </a:r>
            <a:endParaRPr lang="en-GB" sz="700" b="1" dirty="0"/>
          </a:p>
        </p:txBody>
      </p:sp>
      <p:sp>
        <p:nvSpPr>
          <p:cNvPr id="178" name="Rectangle 177"/>
          <p:cNvSpPr/>
          <p:nvPr/>
        </p:nvSpPr>
        <p:spPr>
          <a:xfrm rot="715433">
            <a:off x="4805694" y="4187595"/>
            <a:ext cx="330891" cy="200055"/>
          </a:xfrm>
          <a:prstGeom prst="rect">
            <a:avLst/>
          </a:prstGeom>
        </p:spPr>
        <p:txBody>
          <a:bodyPr wrap="square">
            <a:spAutoFit/>
          </a:bodyPr>
          <a:lstStyle/>
          <a:p>
            <a:pPr algn="ctr"/>
            <a:r>
              <a:rPr lang="en-GB" sz="700" b="1" dirty="0" smtClean="0"/>
              <a:t>40</a:t>
            </a:r>
            <a:endParaRPr lang="en-GB" sz="700" b="1" dirty="0"/>
          </a:p>
        </p:txBody>
      </p:sp>
      <p:sp>
        <p:nvSpPr>
          <p:cNvPr id="181" name="Rectangle 180"/>
          <p:cNvSpPr/>
          <p:nvPr/>
        </p:nvSpPr>
        <p:spPr>
          <a:xfrm rot="715433">
            <a:off x="4793556" y="3635881"/>
            <a:ext cx="330891" cy="200055"/>
          </a:xfrm>
          <a:prstGeom prst="rect">
            <a:avLst/>
          </a:prstGeom>
        </p:spPr>
        <p:txBody>
          <a:bodyPr wrap="square">
            <a:spAutoFit/>
          </a:bodyPr>
          <a:lstStyle/>
          <a:p>
            <a:pPr algn="ctr"/>
            <a:r>
              <a:rPr lang="en-GB" sz="700" b="1" dirty="0" smtClean="0"/>
              <a:t>30</a:t>
            </a:r>
            <a:endParaRPr lang="en-GB" sz="700" b="1" dirty="0"/>
          </a:p>
        </p:txBody>
      </p:sp>
      <p:sp>
        <p:nvSpPr>
          <p:cNvPr id="182" name="Rectangle 181"/>
          <p:cNvSpPr/>
          <p:nvPr/>
        </p:nvSpPr>
        <p:spPr>
          <a:xfrm rot="715433">
            <a:off x="5021726" y="3589377"/>
            <a:ext cx="330891" cy="200055"/>
          </a:xfrm>
          <a:prstGeom prst="rect">
            <a:avLst/>
          </a:prstGeom>
        </p:spPr>
        <p:txBody>
          <a:bodyPr wrap="square">
            <a:spAutoFit/>
          </a:bodyPr>
          <a:lstStyle/>
          <a:p>
            <a:pPr algn="ctr"/>
            <a:r>
              <a:rPr lang="en-GB" sz="700" b="1" dirty="0" smtClean="0"/>
              <a:t>15</a:t>
            </a:r>
            <a:endParaRPr lang="en-GB" sz="700" b="1" dirty="0"/>
          </a:p>
        </p:txBody>
      </p:sp>
      <p:sp>
        <p:nvSpPr>
          <p:cNvPr id="184" name="Rectangle 183"/>
          <p:cNvSpPr/>
          <p:nvPr/>
        </p:nvSpPr>
        <p:spPr>
          <a:xfrm rot="6148919">
            <a:off x="5021461" y="3599819"/>
            <a:ext cx="45719" cy="766039"/>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5" name="Rectangle 184"/>
          <p:cNvSpPr/>
          <p:nvPr/>
        </p:nvSpPr>
        <p:spPr>
          <a:xfrm rot="693945" flipH="1">
            <a:off x="4640614" y="3056321"/>
            <a:ext cx="52666" cy="1655473"/>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Rectangle 201"/>
          <p:cNvSpPr/>
          <p:nvPr/>
        </p:nvSpPr>
        <p:spPr>
          <a:xfrm rot="16930313">
            <a:off x="3203942" y="4891102"/>
            <a:ext cx="270000" cy="612000"/>
          </a:xfrm>
          <a:prstGeom prst="rect">
            <a:avLst/>
          </a:prstGeom>
          <a:solidFill>
            <a:srgbClr val="FFFF00"/>
          </a:solidFill>
          <a:ln w="63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Rectangle 202"/>
          <p:cNvSpPr/>
          <p:nvPr/>
        </p:nvSpPr>
        <p:spPr>
          <a:xfrm rot="737762">
            <a:off x="3163028" y="5131295"/>
            <a:ext cx="568082" cy="169277"/>
          </a:xfrm>
          <a:prstGeom prst="rect">
            <a:avLst/>
          </a:prstGeom>
        </p:spPr>
        <p:txBody>
          <a:bodyPr wrap="square">
            <a:spAutoFit/>
          </a:bodyPr>
          <a:lstStyle/>
          <a:p>
            <a:r>
              <a:rPr lang="en-GB" sz="500" b="1" dirty="0" smtClean="0"/>
              <a:t>SHE57</a:t>
            </a:r>
            <a:endParaRPr lang="en-GB" sz="500" b="1" dirty="0"/>
          </a:p>
        </p:txBody>
      </p:sp>
      <p:sp>
        <p:nvSpPr>
          <p:cNvPr id="204" name="Rectangle 203"/>
          <p:cNvSpPr/>
          <p:nvPr/>
        </p:nvSpPr>
        <p:spPr>
          <a:xfrm rot="715433">
            <a:off x="3137903" y="5277974"/>
            <a:ext cx="330891" cy="200055"/>
          </a:xfrm>
          <a:prstGeom prst="rect">
            <a:avLst/>
          </a:prstGeom>
        </p:spPr>
        <p:txBody>
          <a:bodyPr wrap="square">
            <a:spAutoFit/>
          </a:bodyPr>
          <a:lstStyle/>
          <a:p>
            <a:pPr algn="ctr"/>
            <a:r>
              <a:rPr lang="en-GB" sz="700" b="1" dirty="0" smtClean="0"/>
              <a:t>33</a:t>
            </a:r>
            <a:endParaRPr lang="en-GB" sz="700" b="1" dirty="0"/>
          </a:p>
        </p:txBody>
      </p:sp>
      <p:sp>
        <p:nvSpPr>
          <p:cNvPr id="205" name="Rectangle 204"/>
          <p:cNvSpPr/>
          <p:nvPr/>
        </p:nvSpPr>
        <p:spPr>
          <a:xfrm rot="715433">
            <a:off x="2823382" y="5021470"/>
            <a:ext cx="330891" cy="200055"/>
          </a:xfrm>
          <a:prstGeom prst="rect">
            <a:avLst/>
          </a:prstGeom>
        </p:spPr>
        <p:txBody>
          <a:bodyPr wrap="square">
            <a:spAutoFit/>
          </a:bodyPr>
          <a:lstStyle/>
          <a:p>
            <a:pPr algn="ctr"/>
            <a:r>
              <a:rPr lang="en-GB" sz="700" b="1" dirty="0" smtClean="0"/>
              <a:t>17</a:t>
            </a:r>
            <a:endParaRPr lang="en-GB" sz="700" b="1" dirty="0"/>
          </a:p>
        </p:txBody>
      </p:sp>
      <p:sp>
        <p:nvSpPr>
          <p:cNvPr id="206" name="Rectangle 205"/>
          <p:cNvSpPr/>
          <p:nvPr/>
        </p:nvSpPr>
        <p:spPr>
          <a:xfrm rot="715433">
            <a:off x="2754984" y="4738392"/>
            <a:ext cx="330891" cy="200055"/>
          </a:xfrm>
          <a:prstGeom prst="rect">
            <a:avLst/>
          </a:prstGeom>
        </p:spPr>
        <p:txBody>
          <a:bodyPr wrap="square">
            <a:spAutoFit/>
          </a:bodyPr>
          <a:lstStyle/>
          <a:p>
            <a:pPr algn="ctr"/>
            <a:r>
              <a:rPr lang="en-GB" sz="700" b="1" dirty="0" smtClean="0"/>
              <a:t>22</a:t>
            </a:r>
            <a:endParaRPr lang="en-GB" sz="700" b="1" dirty="0"/>
          </a:p>
        </p:txBody>
      </p:sp>
      <p:sp>
        <p:nvSpPr>
          <p:cNvPr id="207" name="Rectangle 206"/>
          <p:cNvSpPr/>
          <p:nvPr/>
        </p:nvSpPr>
        <p:spPr>
          <a:xfrm rot="715433">
            <a:off x="2445447" y="4829912"/>
            <a:ext cx="330891" cy="200055"/>
          </a:xfrm>
          <a:prstGeom prst="rect">
            <a:avLst/>
          </a:prstGeom>
        </p:spPr>
        <p:txBody>
          <a:bodyPr wrap="square">
            <a:spAutoFit/>
          </a:bodyPr>
          <a:lstStyle/>
          <a:p>
            <a:pPr algn="ctr"/>
            <a:r>
              <a:rPr lang="en-GB" sz="700" b="1" dirty="0" smtClean="0"/>
              <a:t>11</a:t>
            </a:r>
            <a:endParaRPr lang="en-GB" sz="700" b="1" dirty="0"/>
          </a:p>
        </p:txBody>
      </p:sp>
      <p:sp>
        <p:nvSpPr>
          <p:cNvPr id="208" name="Oval 207"/>
          <p:cNvSpPr/>
          <p:nvPr/>
        </p:nvSpPr>
        <p:spPr>
          <a:xfrm rot="5383301">
            <a:off x="5106392" y="4100911"/>
            <a:ext cx="198000" cy="209895"/>
          </a:xfrm>
          <a:prstGeom prst="ellipse">
            <a:avLst/>
          </a:prstGeom>
          <a:pattFill prst="dkDnDiag">
            <a:fgClr>
              <a:schemeClr val="accent2">
                <a:lumMod val="60000"/>
                <a:lumOff val="40000"/>
              </a:schemeClr>
            </a:fgClr>
            <a:bgClr>
              <a:schemeClr val="bg1"/>
            </a:bgClr>
          </a:pattFill>
          <a:ln w="158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3" name="Rectangle 182"/>
          <p:cNvSpPr/>
          <p:nvPr/>
        </p:nvSpPr>
        <p:spPr>
          <a:xfrm rot="715433">
            <a:off x="5181509" y="3710819"/>
            <a:ext cx="330891" cy="200055"/>
          </a:xfrm>
          <a:prstGeom prst="rect">
            <a:avLst/>
          </a:prstGeom>
        </p:spPr>
        <p:txBody>
          <a:bodyPr wrap="square">
            <a:spAutoFit/>
          </a:bodyPr>
          <a:lstStyle/>
          <a:p>
            <a:pPr algn="ctr"/>
            <a:r>
              <a:rPr lang="en-GB" sz="700" b="1" dirty="0" smtClean="0"/>
              <a:t>3</a:t>
            </a:r>
            <a:endParaRPr lang="en-GB" sz="700" b="1" dirty="0"/>
          </a:p>
        </p:txBody>
      </p:sp>
      <p:sp>
        <p:nvSpPr>
          <p:cNvPr id="219" name="Rectangle 218"/>
          <p:cNvSpPr/>
          <p:nvPr/>
        </p:nvSpPr>
        <p:spPr>
          <a:xfrm rot="3087699">
            <a:off x="3849107" y="4953921"/>
            <a:ext cx="270000" cy="9000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0" name="Rectangle 219"/>
          <p:cNvSpPr/>
          <p:nvPr/>
        </p:nvSpPr>
        <p:spPr>
          <a:xfrm rot="3079787">
            <a:off x="3938930" y="4415791"/>
            <a:ext cx="52021" cy="1385442"/>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1" name="Rectangle 220"/>
          <p:cNvSpPr/>
          <p:nvPr/>
        </p:nvSpPr>
        <p:spPr>
          <a:xfrm rot="19022628">
            <a:off x="4422930" y="4795655"/>
            <a:ext cx="330891" cy="200055"/>
          </a:xfrm>
          <a:prstGeom prst="rect">
            <a:avLst/>
          </a:prstGeom>
        </p:spPr>
        <p:txBody>
          <a:bodyPr wrap="square">
            <a:spAutoFit/>
          </a:bodyPr>
          <a:lstStyle/>
          <a:p>
            <a:pPr algn="ctr"/>
            <a:r>
              <a:rPr lang="en-GB" sz="700" b="1" dirty="0" smtClean="0"/>
              <a:t>15</a:t>
            </a:r>
            <a:endParaRPr lang="en-GB" sz="700" b="1" dirty="0"/>
          </a:p>
        </p:txBody>
      </p:sp>
      <p:sp>
        <p:nvSpPr>
          <p:cNvPr id="244" name="Rectangle 243"/>
          <p:cNvSpPr/>
          <p:nvPr/>
        </p:nvSpPr>
        <p:spPr>
          <a:xfrm rot="19271707">
            <a:off x="3984885" y="5346862"/>
            <a:ext cx="1278208" cy="276999"/>
          </a:xfrm>
          <a:prstGeom prst="rect">
            <a:avLst/>
          </a:prstGeom>
        </p:spPr>
        <p:txBody>
          <a:bodyPr wrap="square">
            <a:spAutoFit/>
          </a:bodyPr>
          <a:lstStyle/>
          <a:p>
            <a:pPr algn="ctr"/>
            <a:r>
              <a:rPr lang="en-US" sz="1200" dirty="0" smtClean="0">
                <a:solidFill>
                  <a:schemeClr val="bg1"/>
                </a:solidFill>
                <a:effectLst>
                  <a:outerShdw blurRad="38100" dist="38100" dir="2700000" algn="tl">
                    <a:srgbClr val="000000">
                      <a:alpha val="43137"/>
                    </a:srgbClr>
                  </a:outerShdw>
                </a:effectLst>
              </a:rPr>
              <a:t>New fenced limit</a:t>
            </a:r>
            <a:endParaRPr lang="en-US" sz="1200" dirty="0">
              <a:solidFill>
                <a:schemeClr val="bg1"/>
              </a:solidFill>
              <a:effectLst>
                <a:outerShdw blurRad="38100" dist="38100" dir="2700000" algn="tl">
                  <a:srgbClr val="000000">
                    <a:alpha val="43137"/>
                  </a:srgbClr>
                </a:outerShdw>
              </a:effectLst>
            </a:endParaRPr>
          </a:p>
        </p:txBody>
      </p:sp>
      <p:sp>
        <p:nvSpPr>
          <p:cNvPr id="106" name="TextBox 105"/>
          <p:cNvSpPr txBox="1"/>
          <p:nvPr/>
        </p:nvSpPr>
        <p:spPr>
          <a:xfrm>
            <a:off x="6256775" y="1084673"/>
            <a:ext cx="2840749" cy="4247317"/>
          </a:xfrm>
          <a:prstGeom prst="rect">
            <a:avLst/>
          </a:prstGeom>
          <a:noFill/>
        </p:spPr>
        <p:txBody>
          <a:bodyPr wrap="square" rtlCol="0">
            <a:spAutoFit/>
          </a:bodyPr>
          <a:lstStyle/>
          <a:p>
            <a:r>
              <a:rPr lang="en-GB" sz="2000" b="1" dirty="0" smtClean="0">
                <a:effectLst>
                  <a:outerShdw blurRad="38100" dist="38100" dir="2700000" algn="tl">
                    <a:srgbClr val="000000">
                      <a:alpha val="43137"/>
                    </a:srgbClr>
                  </a:outerShdw>
                </a:effectLst>
              </a:rPr>
              <a:t>Buildings requirements..</a:t>
            </a:r>
          </a:p>
          <a:p>
            <a:endParaRPr lang="fr-CH" sz="1000" dirty="0" smtClean="0"/>
          </a:p>
          <a:p>
            <a:pPr marL="171450" indent="-171450">
              <a:buFont typeface="Arial" panose="020B0604020202020204" pitchFamily="34" charset="0"/>
              <a:buChar char="•"/>
            </a:pPr>
            <a:r>
              <a:rPr lang="en-GB" sz="1200" b="1" u="sng" dirty="0" smtClean="0"/>
              <a:t>SFA</a:t>
            </a:r>
            <a:r>
              <a:rPr lang="en-GB" sz="1200" dirty="0" smtClean="0"/>
              <a:t>: Two additional cooling towers. Existing SF5 will be extended</a:t>
            </a:r>
            <a:r>
              <a:rPr lang="fr-CH" sz="1200" dirty="0" smtClean="0"/>
              <a:t>;</a:t>
            </a:r>
          </a:p>
          <a:p>
            <a:pPr marL="171450" indent="-171450">
              <a:buFont typeface="Arial" panose="020B0604020202020204" pitchFamily="34" charset="0"/>
              <a:buChar char="•"/>
            </a:pPr>
            <a:endParaRPr lang="fr-CH" sz="1200" dirty="0"/>
          </a:p>
          <a:p>
            <a:pPr marL="171450" indent="-171450">
              <a:buFont typeface="Arial" panose="020B0604020202020204" pitchFamily="34" charset="0"/>
              <a:buChar char="•"/>
            </a:pPr>
            <a:r>
              <a:rPr lang="en-GB" sz="1200" b="1" u="sng" dirty="0" smtClean="0"/>
              <a:t>SHE</a:t>
            </a:r>
            <a:r>
              <a:rPr lang="en-GB" sz="1200" dirty="0" smtClean="0"/>
              <a:t>: Helium tanks and platform close to the existing one</a:t>
            </a:r>
            <a:r>
              <a:rPr lang="fr-CH" sz="1200" dirty="0" smtClean="0"/>
              <a:t>;</a:t>
            </a:r>
          </a:p>
          <a:p>
            <a:pPr marL="171450" indent="-171450">
              <a:buFont typeface="Arial" panose="020B0604020202020204" pitchFamily="34" charset="0"/>
              <a:buChar char="•"/>
            </a:pPr>
            <a:endParaRPr lang="fr-CH" sz="1200" dirty="0"/>
          </a:p>
          <a:p>
            <a:pPr marL="171450" indent="-171450">
              <a:buFont typeface="Arial" panose="020B0604020202020204" pitchFamily="34" charset="0"/>
              <a:buChar char="•"/>
            </a:pPr>
            <a:r>
              <a:rPr lang="fr-CH" sz="1200" b="1" u="sng" dirty="0" smtClean="0"/>
              <a:t>SHM</a:t>
            </a:r>
            <a:r>
              <a:rPr lang="fr-CH" sz="1200" dirty="0" smtClean="0"/>
              <a:t>: </a:t>
            </a:r>
            <a:r>
              <a:rPr lang="en-GB" sz="1200" dirty="0" smtClean="0"/>
              <a:t>Close to the helium tanks. New TGs to route services towards the SD;</a:t>
            </a:r>
          </a:p>
          <a:p>
            <a:pPr marL="171450" indent="-171450">
              <a:buFont typeface="Arial" panose="020B0604020202020204" pitchFamily="34" charset="0"/>
              <a:buChar char="•"/>
            </a:pPr>
            <a:endParaRPr lang="fr-CH" sz="1200" dirty="0"/>
          </a:p>
          <a:p>
            <a:pPr marL="171450" indent="-171450">
              <a:buFont typeface="Arial" panose="020B0604020202020204" pitchFamily="34" charset="0"/>
              <a:buChar char="•"/>
            </a:pPr>
            <a:r>
              <a:rPr lang="en-GB" sz="1200" b="1" u="sng" dirty="0" smtClean="0"/>
              <a:t>SD-SDH</a:t>
            </a:r>
            <a:r>
              <a:rPr lang="en-GB" sz="1200" dirty="0" smtClean="0"/>
              <a:t>: Similar layout as for Point 4;</a:t>
            </a:r>
          </a:p>
          <a:p>
            <a:pPr marL="171450" indent="-171450">
              <a:buFont typeface="Arial" panose="020B0604020202020204" pitchFamily="34" charset="0"/>
              <a:buChar char="•"/>
            </a:pPr>
            <a:endParaRPr lang="en-GB" sz="1200" dirty="0" smtClean="0"/>
          </a:p>
          <a:p>
            <a:pPr marL="171450" indent="-171450">
              <a:buFont typeface="Arial" panose="020B0604020202020204" pitchFamily="34" charset="0"/>
              <a:buChar char="•"/>
            </a:pPr>
            <a:r>
              <a:rPr lang="en-GB" sz="1200" b="1" u="sng" dirty="0" smtClean="0"/>
              <a:t>SU</a:t>
            </a:r>
            <a:r>
              <a:rPr lang="en-GB" sz="1200" dirty="0" smtClean="0"/>
              <a:t>: Closes to the SD for easy pipes and ducts connection;</a:t>
            </a:r>
          </a:p>
          <a:p>
            <a:pPr marL="171450" indent="-171450">
              <a:buFont typeface="Arial" panose="020B0604020202020204" pitchFamily="34" charset="0"/>
              <a:buChar char="•"/>
            </a:pPr>
            <a:endParaRPr lang="fr-CH" sz="1200" dirty="0"/>
          </a:p>
          <a:p>
            <a:pPr marL="171450" indent="-171450">
              <a:buFont typeface="Arial" panose="020B0604020202020204" pitchFamily="34" charset="0"/>
              <a:buChar char="•"/>
            </a:pPr>
            <a:r>
              <a:rPr lang="en-GB" sz="1200" b="1" u="sng" dirty="0" smtClean="0"/>
              <a:t>SE</a:t>
            </a:r>
            <a:r>
              <a:rPr lang="en-GB" sz="1200" dirty="0" smtClean="0"/>
              <a:t>: In a central position between the SD and existing EL bld. Foresee a new TG towards SR;</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endParaRPr lang="fr-CH" sz="1200" dirty="0" smtClean="0"/>
          </a:p>
          <a:p>
            <a:pPr marL="171450" indent="-171450">
              <a:buFont typeface="Arial" panose="020B0604020202020204" pitchFamily="34" charset="0"/>
              <a:buChar char="•"/>
            </a:pPr>
            <a:endParaRPr lang="en-GB" sz="1200" dirty="0"/>
          </a:p>
        </p:txBody>
      </p:sp>
      <p:sp>
        <p:nvSpPr>
          <p:cNvPr id="107" name="TextBox 106"/>
          <p:cNvSpPr txBox="1"/>
          <p:nvPr/>
        </p:nvSpPr>
        <p:spPr>
          <a:xfrm>
            <a:off x="5567363" y="3495675"/>
            <a:ext cx="731377" cy="400110"/>
          </a:xfrm>
          <a:prstGeom prst="rect">
            <a:avLst/>
          </a:prstGeom>
          <a:solidFill>
            <a:schemeClr val="bg1"/>
          </a:solidFill>
          <a:ln w="15875">
            <a:solidFill>
              <a:srgbClr val="FF0000"/>
            </a:solidFill>
            <a:prstDash val="sysDash"/>
            <a:headEnd type="triangle" w="med" len="med"/>
            <a:tailEnd type="none"/>
          </a:ln>
        </p:spPr>
        <p:style>
          <a:lnRef idx="1">
            <a:schemeClr val="accent1"/>
          </a:lnRef>
          <a:fillRef idx="0">
            <a:schemeClr val="accent1"/>
          </a:fillRef>
          <a:effectRef idx="0">
            <a:schemeClr val="accent1"/>
          </a:effectRef>
          <a:fontRef idx="minor">
            <a:schemeClr val="tx1"/>
          </a:fontRef>
        </p:style>
        <p:txBody>
          <a:bodyPr wrap="square" rtlCol="0">
            <a:spAutoFit/>
          </a:bodyPr>
          <a:lstStyle/>
          <a:p>
            <a:r>
              <a:rPr lang="fr-CH" sz="1000" dirty="0" smtClean="0"/>
              <a:t>X=26.5m</a:t>
            </a:r>
          </a:p>
          <a:p>
            <a:r>
              <a:rPr lang="fr-CH" sz="1000" dirty="0" smtClean="0"/>
              <a:t>Y=182.5m</a:t>
            </a:r>
            <a:endParaRPr lang="en-GB" sz="1000" dirty="0"/>
          </a:p>
        </p:txBody>
      </p:sp>
      <p:cxnSp>
        <p:nvCxnSpPr>
          <p:cNvPr id="108" name="Straight Arrow Connector 107"/>
          <p:cNvCxnSpPr>
            <a:stCxn id="107" idx="1"/>
          </p:cNvCxnSpPr>
          <p:nvPr/>
        </p:nvCxnSpPr>
        <p:spPr>
          <a:xfrm flipH="1">
            <a:off x="5203434" y="3695730"/>
            <a:ext cx="363929" cy="515623"/>
          </a:xfrm>
          <a:prstGeom prst="straightConnector1">
            <a:avLst/>
          </a:prstGeom>
          <a:ln w="15875">
            <a:solidFill>
              <a:srgbClr val="FF0000"/>
            </a:solidFill>
            <a:prstDash val="sys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a:off x="5557461" y="4297073"/>
            <a:ext cx="17736" cy="1080928"/>
          </a:xfrm>
          <a:prstGeom prst="straightConnector1">
            <a:avLst/>
          </a:prstGeom>
          <a:ln w="15875">
            <a:solidFill>
              <a:srgbClr val="FF0000"/>
            </a:solidFill>
            <a:prstDash val="sysDash"/>
            <a:headEnd type="triangle" w="med" len="med"/>
            <a:tailEnd type="none"/>
          </a:ln>
        </p:spPr>
        <p:style>
          <a:lnRef idx="1">
            <a:schemeClr val="accent1"/>
          </a:lnRef>
          <a:fillRef idx="0">
            <a:schemeClr val="accent1"/>
          </a:fillRef>
          <a:effectRef idx="0">
            <a:schemeClr val="accent1"/>
          </a:effectRef>
          <a:fontRef idx="minor">
            <a:schemeClr val="tx1"/>
          </a:fontRef>
        </p:style>
      </p:cxnSp>
      <p:sp>
        <p:nvSpPr>
          <p:cNvPr id="179" name="Rectangle 178"/>
          <p:cNvSpPr/>
          <p:nvPr/>
        </p:nvSpPr>
        <p:spPr>
          <a:xfrm rot="715433">
            <a:off x="4506157" y="3700900"/>
            <a:ext cx="330891" cy="200055"/>
          </a:xfrm>
          <a:prstGeom prst="rect">
            <a:avLst/>
          </a:prstGeom>
        </p:spPr>
        <p:txBody>
          <a:bodyPr wrap="square">
            <a:spAutoFit/>
          </a:bodyPr>
          <a:lstStyle/>
          <a:p>
            <a:pPr algn="ctr"/>
            <a:r>
              <a:rPr lang="en-GB" sz="700" b="1" dirty="0" smtClean="0"/>
              <a:t>10</a:t>
            </a:r>
            <a:endParaRPr lang="en-GB" sz="700" b="1" dirty="0"/>
          </a:p>
        </p:txBody>
      </p:sp>
      <p:sp>
        <p:nvSpPr>
          <p:cNvPr id="139" name="Rectangle 138"/>
          <p:cNvSpPr/>
          <p:nvPr/>
        </p:nvSpPr>
        <p:spPr>
          <a:xfrm rot="16905537">
            <a:off x="4580250" y="3271232"/>
            <a:ext cx="330891" cy="200055"/>
          </a:xfrm>
          <a:prstGeom prst="rect">
            <a:avLst/>
          </a:prstGeom>
        </p:spPr>
        <p:txBody>
          <a:bodyPr wrap="square">
            <a:spAutoFit/>
          </a:bodyPr>
          <a:lstStyle/>
          <a:p>
            <a:pPr algn="ctr"/>
            <a:r>
              <a:rPr lang="en-GB" sz="700" b="1" dirty="0" smtClean="0"/>
              <a:t>30</a:t>
            </a:r>
            <a:endParaRPr lang="en-GB" sz="700" b="1" dirty="0"/>
          </a:p>
        </p:txBody>
      </p:sp>
      <p:sp>
        <p:nvSpPr>
          <p:cNvPr id="120" name="Rectangle 119"/>
          <p:cNvSpPr/>
          <p:nvPr/>
        </p:nvSpPr>
        <p:spPr>
          <a:xfrm rot="11502678">
            <a:off x="4973620" y="3307590"/>
            <a:ext cx="72000" cy="270000"/>
          </a:xfrm>
          <a:prstGeom prst="rect">
            <a:avLst/>
          </a:prstGeom>
          <a:solidFill>
            <a:srgbClr val="FFFF00"/>
          </a:solidFill>
          <a:ln w="63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1" name="Rectangle 120"/>
          <p:cNvSpPr/>
          <p:nvPr/>
        </p:nvSpPr>
        <p:spPr>
          <a:xfrm rot="715433">
            <a:off x="4935821" y="3353917"/>
            <a:ext cx="330891" cy="200055"/>
          </a:xfrm>
          <a:prstGeom prst="rect">
            <a:avLst/>
          </a:prstGeom>
        </p:spPr>
        <p:txBody>
          <a:bodyPr wrap="square">
            <a:spAutoFit/>
          </a:bodyPr>
          <a:lstStyle/>
          <a:p>
            <a:pPr algn="ctr"/>
            <a:r>
              <a:rPr lang="en-GB" sz="700" b="1" dirty="0" smtClean="0"/>
              <a:t>15</a:t>
            </a:r>
            <a:endParaRPr lang="en-GB" sz="700" b="1" dirty="0"/>
          </a:p>
        </p:txBody>
      </p:sp>
      <p:sp>
        <p:nvSpPr>
          <p:cNvPr id="122" name="Rectangle 121"/>
          <p:cNvSpPr/>
          <p:nvPr/>
        </p:nvSpPr>
        <p:spPr>
          <a:xfrm rot="715433">
            <a:off x="4892302" y="3158897"/>
            <a:ext cx="330891" cy="200055"/>
          </a:xfrm>
          <a:prstGeom prst="rect">
            <a:avLst/>
          </a:prstGeom>
        </p:spPr>
        <p:txBody>
          <a:bodyPr wrap="square">
            <a:spAutoFit/>
          </a:bodyPr>
          <a:lstStyle/>
          <a:p>
            <a:pPr algn="ctr"/>
            <a:r>
              <a:rPr lang="en-GB" sz="700" b="1" dirty="0" smtClean="0"/>
              <a:t>4</a:t>
            </a:r>
            <a:endParaRPr lang="en-GB" sz="700" b="1" dirty="0"/>
          </a:p>
        </p:txBody>
      </p:sp>
      <p:sp>
        <p:nvSpPr>
          <p:cNvPr id="123" name="Rectangle 122"/>
          <p:cNvSpPr/>
          <p:nvPr/>
        </p:nvSpPr>
        <p:spPr>
          <a:xfrm rot="19333750" flipH="1">
            <a:off x="4284375" y="4902602"/>
            <a:ext cx="48156" cy="206774"/>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p:cNvSpPr/>
          <p:nvPr/>
        </p:nvSpPr>
        <p:spPr>
          <a:xfrm rot="19240294" flipH="1">
            <a:off x="3536730" y="5517109"/>
            <a:ext cx="45719" cy="392905"/>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1" name="Rectangle 240"/>
          <p:cNvSpPr/>
          <p:nvPr/>
        </p:nvSpPr>
        <p:spPr>
          <a:xfrm rot="19258088">
            <a:off x="3684794" y="5304972"/>
            <a:ext cx="568082" cy="230832"/>
          </a:xfrm>
          <a:prstGeom prst="rect">
            <a:avLst/>
          </a:prstGeom>
        </p:spPr>
        <p:txBody>
          <a:bodyPr wrap="square">
            <a:spAutoFit/>
          </a:bodyPr>
          <a:lstStyle/>
          <a:p>
            <a:r>
              <a:rPr lang="en-GB" sz="900" b="1" dirty="0" smtClean="0"/>
              <a:t>SHM57</a:t>
            </a:r>
            <a:endParaRPr lang="en-GB" sz="900" b="1" dirty="0"/>
          </a:p>
        </p:txBody>
      </p:sp>
      <p:sp>
        <p:nvSpPr>
          <p:cNvPr id="4" name="Freeform 3"/>
          <p:cNvSpPr/>
          <p:nvPr/>
        </p:nvSpPr>
        <p:spPr>
          <a:xfrm>
            <a:off x="3017520" y="3474720"/>
            <a:ext cx="2727960" cy="3055620"/>
          </a:xfrm>
          <a:custGeom>
            <a:avLst/>
            <a:gdLst>
              <a:gd name="connsiteX0" fmla="*/ 2247900 w 2727960"/>
              <a:gd name="connsiteY0" fmla="*/ 0 h 3055620"/>
              <a:gd name="connsiteX1" fmla="*/ 2727960 w 2727960"/>
              <a:gd name="connsiteY1" fmla="*/ 807720 h 3055620"/>
              <a:gd name="connsiteX2" fmla="*/ 2636520 w 2727960"/>
              <a:gd name="connsiteY2" fmla="*/ 960120 h 3055620"/>
              <a:gd name="connsiteX3" fmla="*/ 0 w 2727960"/>
              <a:gd name="connsiteY3" fmla="*/ 3055620 h 3055620"/>
            </a:gdLst>
            <a:ahLst/>
            <a:cxnLst>
              <a:cxn ang="0">
                <a:pos x="connsiteX0" y="connsiteY0"/>
              </a:cxn>
              <a:cxn ang="0">
                <a:pos x="connsiteX1" y="connsiteY1"/>
              </a:cxn>
              <a:cxn ang="0">
                <a:pos x="connsiteX2" y="connsiteY2"/>
              </a:cxn>
              <a:cxn ang="0">
                <a:pos x="connsiteX3" y="connsiteY3"/>
              </a:cxn>
            </a:cxnLst>
            <a:rect l="l" t="t" r="r" b="b"/>
            <a:pathLst>
              <a:path w="2727960" h="3055620">
                <a:moveTo>
                  <a:pt x="2247900" y="0"/>
                </a:moveTo>
                <a:lnTo>
                  <a:pt x="2727960" y="807720"/>
                </a:lnTo>
                <a:lnTo>
                  <a:pt x="2636520" y="960120"/>
                </a:lnTo>
                <a:lnTo>
                  <a:pt x="0" y="3055620"/>
                </a:lnTo>
              </a:path>
            </a:pathLst>
          </a:custGeom>
          <a:noFill/>
          <a:ln w="34925">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p:cNvSpPr/>
          <p:nvPr/>
        </p:nvSpPr>
        <p:spPr>
          <a:xfrm>
            <a:off x="1699260" y="5684520"/>
            <a:ext cx="510540" cy="838200"/>
          </a:xfrm>
          <a:custGeom>
            <a:avLst/>
            <a:gdLst>
              <a:gd name="connsiteX0" fmla="*/ 0 w 510540"/>
              <a:gd name="connsiteY0" fmla="*/ 0 h 838200"/>
              <a:gd name="connsiteX1" fmla="*/ 510540 w 510540"/>
              <a:gd name="connsiteY1" fmla="*/ 838200 h 838200"/>
            </a:gdLst>
            <a:ahLst/>
            <a:cxnLst>
              <a:cxn ang="0">
                <a:pos x="connsiteX0" y="connsiteY0"/>
              </a:cxn>
              <a:cxn ang="0">
                <a:pos x="connsiteX1" y="connsiteY1"/>
              </a:cxn>
            </a:cxnLst>
            <a:rect l="l" t="t" r="r" b="b"/>
            <a:pathLst>
              <a:path w="510540" h="838200">
                <a:moveTo>
                  <a:pt x="0" y="0"/>
                </a:moveTo>
                <a:lnTo>
                  <a:pt x="510540" y="838200"/>
                </a:lnTo>
              </a:path>
            </a:pathLst>
          </a:custGeom>
          <a:noFill/>
          <a:ln w="34925">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4" name="Straight Connector 153"/>
          <p:cNvCxnSpPr/>
          <p:nvPr/>
        </p:nvCxnSpPr>
        <p:spPr>
          <a:xfrm flipH="1">
            <a:off x="4681577" y="4282753"/>
            <a:ext cx="14934" cy="70434"/>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55" name="Freeform 154"/>
          <p:cNvSpPr/>
          <p:nvPr/>
        </p:nvSpPr>
        <p:spPr>
          <a:xfrm>
            <a:off x="4523306" y="3887613"/>
            <a:ext cx="376237" cy="300037"/>
          </a:xfrm>
          <a:custGeom>
            <a:avLst/>
            <a:gdLst>
              <a:gd name="connsiteX0" fmla="*/ 14287 w 376237"/>
              <a:gd name="connsiteY0" fmla="*/ 0 h 300037"/>
              <a:gd name="connsiteX1" fmla="*/ 0 w 376237"/>
              <a:gd name="connsiteY1" fmla="*/ 138112 h 300037"/>
              <a:gd name="connsiteX2" fmla="*/ 23812 w 376237"/>
              <a:gd name="connsiteY2" fmla="*/ 204787 h 300037"/>
              <a:gd name="connsiteX3" fmla="*/ 200025 w 376237"/>
              <a:gd name="connsiteY3" fmla="*/ 261937 h 300037"/>
              <a:gd name="connsiteX4" fmla="*/ 376237 w 376237"/>
              <a:gd name="connsiteY4" fmla="*/ 300037 h 300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237" h="300037">
                <a:moveTo>
                  <a:pt x="14287" y="0"/>
                </a:moveTo>
                <a:lnTo>
                  <a:pt x="0" y="138112"/>
                </a:lnTo>
                <a:lnTo>
                  <a:pt x="23812" y="204787"/>
                </a:lnTo>
                <a:lnTo>
                  <a:pt x="200025" y="261937"/>
                </a:lnTo>
                <a:lnTo>
                  <a:pt x="376237" y="300037"/>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6" name="Freeform 155"/>
          <p:cNvSpPr/>
          <p:nvPr/>
        </p:nvSpPr>
        <p:spPr>
          <a:xfrm>
            <a:off x="4434597" y="4260516"/>
            <a:ext cx="376237" cy="300037"/>
          </a:xfrm>
          <a:custGeom>
            <a:avLst/>
            <a:gdLst>
              <a:gd name="connsiteX0" fmla="*/ 14287 w 376237"/>
              <a:gd name="connsiteY0" fmla="*/ 0 h 300037"/>
              <a:gd name="connsiteX1" fmla="*/ 0 w 376237"/>
              <a:gd name="connsiteY1" fmla="*/ 138112 h 300037"/>
              <a:gd name="connsiteX2" fmla="*/ 23812 w 376237"/>
              <a:gd name="connsiteY2" fmla="*/ 204787 h 300037"/>
              <a:gd name="connsiteX3" fmla="*/ 200025 w 376237"/>
              <a:gd name="connsiteY3" fmla="*/ 261937 h 300037"/>
              <a:gd name="connsiteX4" fmla="*/ 376237 w 376237"/>
              <a:gd name="connsiteY4" fmla="*/ 300037 h 300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237" h="300037">
                <a:moveTo>
                  <a:pt x="14287" y="0"/>
                </a:moveTo>
                <a:lnTo>
                  <a:pt x="0" y="138112"/>
                </a:lnTo>
                <a:lnTo>
                  <a:pt x="23812" y="204787"/>
                </a:lnTo>
                <a:lnTo>
                  <a:pt x="200025" y="261937"/>
                </a:lnTo>
                <a:lnTo>
                  <a:pt x="376237" y="300037"/>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8" name="Rectangle 157"/>
          <p:cNvSpPr/>
          <p:nvPr/>
        </p:nvSpPr>
        <p:spPr>
          <a:xfrm rot="727808">
            <a:off x="3736305" y="4744358"/>
            <a:ext cx="83494" cy="599558"/>
          </a:xfrm>
          <a:prstGeom prst="rect">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3" name="Straight Connector 162"/>
          <p:cNvCxnSpPr>
            <a:stCxn id="158" idx="1"/>
            <a:endCxn id="158" idx="3"/>
          </p:cNvCxnSpPr>
          <p:nvPr/>
        </p:nvCxnSpPr>
        <p:spPr>
          <a:xfrm>
            <a:off x="3737237" y="5035365"/>
            <a:ext cx="81630" cy="17544"/>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217" name="Rectangle 216"/>
          <p:cNvSpPr/>
          <p:nvPr/>
        </p:nvSpPr>
        <p:spPr>
          <a:xfrm rot="19188349">
            <a:off x="3907199" y="4956454"/>
            <a:ext cx="330891" cy="200055"/>
          </a:xfrm>
          <a:prstGeom prst="rect">
            <a:avLst/>
          </a:prstGeom>
        </p:spPr>
        <p:txBody>
          <a:bodyPr wrap="square">
            <a:spAutoFit/>
          </a:bodyPr>
          <a:lstStyle/>
          <a:p>
            <a:pPr algn="ctr"/>
            <a:r>
              <a:rPr lang="en-GB" sz="700" b="1" dirty="0" smtClean="0"/>
              <a:t>50</a:t>
            </a:r>
            <a:endParaRPr lang="en-GB" sz="700" b="1" dirty="0"/>
          </a:p>
        </p:txBody>
      </p:sp>
      <p:cxnSp>
        <p:nvCxnSpPr>
          <p:cNvPr id="187" name="Straight Connector 186"/>
          <p:cNvCxnSpPr/>
          <p:nvPr/>
        </p:nvCxnSpPr>
        <p:spPr>
          <a:xfrm>
            <a:off x="3766061" y="4903423"/>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88" name="Straight Connector 187"/>
          <p:cNvCxnSpPr/>
          <p:nvPr/>
        </p:nvCxnSpPr>
        <p:spPr>
          <a:xfrm>
            <a:off x="3777438" y="4872392"/>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89" name="Straight Connector 188"/>
          <p:cNvCxnSpPr/>
          <p:nvPr/>
        </p:nvCxnSpPr>
        <p:spPr>
          <a:xfrm>
            <a:off x="3781324" y="4846332"/>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90" name="Straight Connector 189"/>
          <p:cNvCxnSpPr/>
          <p:nvPr/>
        </p:nvCxnSpPr>
        <p:spPr>
          <a:xfrm>
            <a:off x="3788205" y="4789350"/>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91" name="Straight Connector 190"/>
          <p:cNvCxnSpPr/>
          <p:nvPr/>
        </p:nvCxnSpPr>
        <p:spPr>
          <a:xfrm>
            <a:off x="3781279" y="4813552"/>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92" name="Straight Connector 191"/>
          <p:cNvCxnSpPr/>
          <p:nvPr/>
        </p:nvCxnSpPr>
        <p:spPr>
          <a:xfrm>
            <a:off x="3748379" y="4962981"/>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93" name="Straight Connector 192"/>
          <p:cNvCxnSpPr/>
          <p:nvPr/>
        </p:nvCxnSpPr>
        <p:spPr>
          <a:xfrm>
            <a:off x="3751536" y="4991665"/>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94" name="Straight Connector 193"/>
          <p:cNvCxnSpPr/>
          <p:nvPr/>
        </p:nvCxnSpPr>
        <p:spPr>
          <a:xfrm>
            <a:off x="3745994" y="5025979"/>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97" name="Rectangle 196"/>
          <p:cNvSpPr/>
          <p:nvPr/>
        </p:nvSpPr>
        <p:spPr>
          <a:xfrm rot="4353459">
            <a:off x="4066596" y="4503764"/>
            <a:ext cx="45719" cy="349392"/>
          </a:xfrm>
          <a:prstGeom prst="rect">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4" name="Straight Connector 73"/>
          <p:cNvCxnSpPr>
            <a:stCxn id="197" idx="3"/>
            <a:endCxn id="197" idx="1"/>
          </p:cNvCxnSpPr>
          <p:nvPr/>
        </p:nvCxnSpPr>
        <p:spPr>
          <a:xfrm flipH="1" flipV="1">
            <a:off x="4082603" y="4656652"/>
            <a:ext cx="13705" cy="436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flipV="1">
            <a:off x="3997141" y="4682255"/>
            <a:ext cx="13705" cy="436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flipH="1" flipV="1">
            <a:off x="4166268" y="4633558"/>
            <a:ext cx="13705" cy="436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Freeform 80"/>
          <p:cNvSpPr/>
          <p:nvPr/>
        </p:nvSpPr>
        <p:spPr>
          <a:xfrm>
            <a:off x="3793331" y="4572000"/>
            <a:ext cx="531019" cy="269081"/>
          </a:xfrm>
          <a:custGeom>
            <a:avLst/>
            <a:gdLst>
              <a:gd name="connsiteX0" fmla="*/ 471488 w 531019"/>
              <a:gd name="connsiteY0" fmla="*/ 76200 h 269081"/>
              <a:gd name="connsiteX1" fmla="*/ 452438 w 531019"/>
              <a:gd name="connsiteY1" fmla="*/ 28575 h 269081"/>
              <a:gd name="connsiteX2" fmla="*/ 516732 w 531019"/>
              <a:gd name="connsiteY2" fmla="*/ 0 h 269081"/>
              <a:gd name="connsiteX3" fmla="*/ 531019 w 531019"/>
              <a:gd name="connsiteY3" fmla="*/ 92869 h 269081"/>
              <a:gd name="connsiteX4" fmla="*/ 511969 w 531019"/>
              <a:gd name="connsiteY4" fmla="*/ 133350 h 269081"/>
              <a:gd name="connsiteX5" fmla="*/ 328613 w 531019"/>
              <a:gd name="connsiteY5" fmla="*/ 269081 h 269081"/>
              <a:gd name="connsiteX6" fmla="*/ 0 w 531019"/>
              <a:gd name="connsiteY6" fmla="*/ 180975 h 269081"/>
              <a:gd name="connsiteX7" fmla="*/ 121444 w 531019"/>
              <a:gd name="connsiteY7" fmla="*/ 140494 h 269081"/>
              <a:gd name="connsiteX8" fmla="*/ 138113 w 531019"/>
              <a:gd name="connsiteY8" fmla="*/ 180975 h 269081"/>
              <a:gd name="connsiteX9" fmla="*/ 471488 w 531019"/>
              <a:gd name="connsiteY9" fmla="*/ 76200 h 26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1019" h="269081">
                <a:moveTo>
                  <a:pt x="471488" y="76200"/>
                </a:moveTo>
                <a:lnTo>
                  <a:pt x="452438" y="28575"/>
                </a:lnTo>
                <a:lnTo>
                  <a:pt x="516732" y="0"/>
                </a:lnTo>
                <a:lnTo>
                  <a:pt x="531019" y="92869"/>
                </a:lnTo>
                <a:lnTo>
                  <a:pt x="511969" y="133350"/>
                </a:lnTo>
                <a:lnTo>
                  <a:pt x="328613" y="269081"/>
                </a:lnTo>
                <a:lnTo>
                  <a:pt x="0" y="180975"/>
                </a:lnTo>
                <a:lnTo>
                  <a:pt x="121444" y="140494"/>
                </a:lnTo>
                <a:lnTo>
                  <a:pt x="138113" y="180975"/>
                </a:lnTo>
                <a:lnTo>
                  <a:pt x="471488" y="76200"/>
                </a:lnTo>
                <a:close/>
              </a:path>
            </a:pathLst>
          </a:custGeom>
          <a:pattFill prst="pct20">
            <a:fgClr>
              <a:schemeClr val="accent3">
                <a:lumMod val="50000"/>
              </a:schemeClr>
            </a:fgClr>
            <a:bgClr>
              <a:schemeClr val="accent3"/>
            </a:bgClr>
          </a:patt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Freeform 82"/>
          <p:cNvSpPr/>
          <p:nvPr/>
        </p:nvSpPr>
        <p:spPr>
          <a:xfrm>
            <a:off x="3938588" y="4438650"/>
            <a:ext cx="523875" cy="533400"/>
          </a:xfrm>
          <a:custGeom>
            <a:avLst/>
            <a:gdLst>
              <a:gd name="connsiteX0" fmla="*/ 511968 w 523875"/>
              <a:gd name="connsiteY0" fmla="*/ 0 h 533400"/>
              <a:gd name="connsiteX1" fmla="*/ 523875 w 523875"/>
              <a:gd name="connsiteY1" fmla="*/ 157163 h 533400"/>
              <a:gd name="connsiteX2" fmla="*/ 478631 w 523875"/>
              <a:gd name="connsiteY2" fmla="*/ 285750 h 533400"/>
              <a:gd name="connsiteX3" fmla="*/ 135731 w 523875"/>
              <a:gd name="connsiteY3" fmla="*/ 523875 h 533400"/>
              <a:gd name="connsiteX4" fmla="*/ 0 w 523875"/>
              <a:gd name="connsiteY4" fmla="*/ 53340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3875" h="533400">
                <a:moveTo>
                  <a:pt x="511968" y="0"/>
                </a:moveTo>
                <a:lnTo>
                  <a:pt x="523875" y="157163"/>
                </a:lnTo>
                <a:lnTo>
                  <a:pt x="478631" y="285750"/>
                </a:lnTo>
                <a:lnTo>
                  <a:pt x="135731" y="523875"/>
                </a:lnTo>
                <a:lnTo>
                  <a:pt x="0" y="53340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4" name="Rectangle 263"/>
          <p:cNvSpPr/>
          <p:nvPr/>
        </p:nvSpPr>
        <p:spPr>
          <a:xfrm>
            <a:off x="3350492" y="6063679"/>
            <a:ext cx="1725564" cy="461665"/>
          </a:xfrm>
          <a:prstGeom prst="rect">
            <a:avLst/>
          </a:prstGeom>
        </p:spPr>
        <p:txBody>
          <a:bodyPr wrap="square">
            <a:spAutoFit/>
          </a:bodyPr>
          <a:lstStyle/>
          <a:p>
            <a:pPr algn="ctr"/>
            <a:r>
              <a:rPr lang="en-US" sz="1200" dirty="0" smtClean="0">
                <a:solidFill>
                  <a:schemeClr val="bg1"/>
                </a:solidFill>
                <a:effectLst>
                  <a:outerShdw blurRad="38100" dist="38100" dir="2700000" algn="tl">
                    <a:srgbClr val="000000">
                      <a:alpha val="43137"/>
                    </a:srgbClr>
                  </a:outerShdw>
                </a:effectLst>
              </a:rPr>
              <a:t>New CE Worksite/Storage Area</a:t>
            </a:r>
            <a:endParaRPr lang="en-US" sz="1200" dirty="0">
              <a:solidFill>
                <a:schemeClr val="bg1"/>
              </a:solidFill>
              <a:effectLst>
                <a:outerShdw blurRad="38100" dist="38100" dir="2700000" algn="tl">
                  <a:srgbClr val="000000">
                    <a:alpha val="43137"/>
                  </a:srgbClr>
                </a:outerShdw>
              </a:effectLst>
            </a:endParaRPr>
          </a:p>
        </p:txBody>
      </p:sp>
      <p:sp>
        <p:nvSpPr>
          <p:cNvPr id="86" name="Freeform 85"/>
          <p:cNvSpPr/>
          <p:nvPr/>
        </p:nvSpPr>
        <p:spPr>
          <a:xfrm>
            <a:off x="1947863" y="4381500"/>
            <a:ext cx="328612" cy="1519238"/>
          </a:xfrm>
          <a:custGeom>
            <a:avLst/>
            <a:gdLst>
              <a:gd name="connsiteX0" fmla="*/ 328612 w 328612"/>
              <a:gd name="connsiteY0" fmla="*/ 0 h 1519238"/>
              <a:gd name="connsiteX1" fmla="*/ 66675 w 328612"/>
              <a:gd name="connsiteY1" fmla="*/ 1123950 h 1519238"/>
              <a:gd name="connsiteX2" fmla="*/ 0 w 328612"/>
              <a:gd name="connsiteY2" fmla="*/ 1395413 h 1519238"/>
              <a:gd name="connsiteX3" fmla="*/ 238125 w 328612"/>
              <a:gd name="connsiteY3" fmla="*/ 1519238 h 1519238"/>
            </a:gdLst>
            <a:ahLst/>
            <a:cxnLst>
              <a:cxn ang="0">
                <a:pos x="connsiteX0" y="connsiteY0"/>
              </a:cxn>
              <a:cxn ang="0">
                <a:pos x="connsiteX1" y="connsiteY1"/>
              </a:cxn>
              <a:cxn ang="0">
                <a:pos x="connsiteX2" y="connsiteY2"/>
              </a:cxn>
              <a:cxn ang="0">
                <a:pos x="connsiteX3" y="connsiteY3"/>
              </a:cxn>
            </a:cxnLst>
            <a:rect l="l" t="t" r="r" b="b"/>
            <a:pathLst>
              <a:path w="328612" h="1519238">
                <a:moveTo>
                  <a:pt x="328612" y="0"/>
                </a:moveTo>
                <a:lnTo>
                  <a:pt x="66675" y="1123950"/>
                </a:lnTo>
                <a:lnTo>
                  <a:pt x="0" y="1395413"/>
                </a:lnTo>
                <a:lnTo>
                  <a:pt x="238125" y="1519238"/>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0" name="Straight Connector 182"/>
          <p:cNvCxnSpPr/>
          <p:nvPr/>
        </p:nvCxnSpPr>
        <p:spPr>
          <a:xfrm>
            <a:off x="-11847" y="6525344"/>
            <a:ext cx="9144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3" name="Rounded Rectangle 92"/>
          <p:cNvSpPr/>
          <p:nvPr/>
        </p:nvSpPr>
        <p:spPr>
          <a:xfrm rot="727143">
            <a:off x="3087411" y="5078582"/>
            <a:ext cx="496800" cy="64800"/>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5" name="Rounded Rectangle 264"/>
          <p:cNvSpPr/>
          <p:nvPr/>
        </p:nvSpPr>
        <p:spPr>
          <a:xfrm rot="727143">
            <a:off x="3070900" y="5156466"/>
            <a:ext cx="496800" cy="64800"/>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6" name="Rounded Rectangle 265"/>
          <p:cNvSpPr/>
          <p:nvPr/>
        </p:nvSpPr>
        <p:spPr>
          <a:xfrm rot="727143">
            <a:off x="3053215" y="5232769"/>
            <a:ext cx="496800" cy="64800"/>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p:cNvGrpSpPr/>
          <p:nvPr/>
        </p:nvGrpSpPr>
        <p:grpSpPr>
          <a:xfrm rot="18596182">
            <a:off x="4389484" y="4713152"/>
            <a:ext cx="412731" cy="452095"/>
            <a:chOff x="2263608" y="4574166"/>
            <a:chExt cx="412731" cy="452095"/>
          </a:xfrm>
        </p:grpSpPr>
        <p:sp>
          <p:nvSpPr>
            <p:cNvPr id="200" name="Rectangle 199"/>
            <p:cNvSpPr/>
            <p:nvPr/>
          </p:nvSpPr>
          <p:spPr>
            <a:xfrm rot="16900051">
              <a:off x="2325582" y="4692236"/>
              <a:ext cx="272051" cy="3960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Rectangle 143"/>
            <p:cNvSpPr/>
            <p:nvPr/>
          </p:nvSpPr>
          <p:spPr>
            <a:xfrm rot="16900051">
              <a:off x="2431713" y="4520280"/>
              <a:ext cx="190739" cy="298512"/>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1" name="Rectangle 200"/>
          <p:cNvSpPr/>
          <p:nvPr/>
        </p:nvSpPr>
        <p:spPr>
          <a:xfrm rot="19292133">
            <a:off x="4309940" y="4765306"/>
            <a:ext cx="472914" cy="215444"/>
          </a:xfrm>
          <a:prstGeom prst="rect">
            <a:avLst/>
          </a:prstGeom>
        </p:spPr>
        <p:txBody>
          <a:bodyPr wrap="square">
            <a:spAutoFit/>
          </a:bodyPr>
          <a:lstStyle/>
          <a:p>
            <a:r>
              <a:rPr lang="en-GB" sz="800" b="1" dirty="0" smtClean="0"/>
              <a:t>SFA57</a:t>
            </a:r>
            <a:endParaRPr lang="en-GB" sz="800" b="1" dirty="0"/>
          </a:p>
        </p:txBody>
      </p:sp>
      <p:cxnSp>
        <p:nvCxnSpPr>
          <p:cNvPr id="145" name="Straight Connector 144"/>
          <p:cNvCxnSpPr/>
          <p:nvPr/>
        </p:nvCxnSpPr>
        <p:spPr>
          <a:xfrm>
            <a:off x="3727325" y="5118462"/>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46" name="Straight Connector 145"/>
          <p:cNvCxnSpPr/>
          <p:nvPr/>
        </p:nvCxnSpPr>
        <p:spPr>
          <a:xfrm>
            <a:off x="3678392" y="5293223"/>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47" name="Straight Connector 146"/>
          <p:cNvCxnSpPr/>
          <p:nvPr/>
        </p:nvCxnSpPr>
        <p:spPr>
          <a:xfrm>
            <a:off x="3707904" y="5216768"/>
            <a:ext cx="70392" cy="15130"/>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57" name="Straight Connector 156"/>
          <p:cNvCxnSpPr/>
          <p:nvPr/>
        </p:nvCxnSpPr>
        <p:spPr>
          <a:xfrm flipH="1" flipV="1">
            <a:off x="3707904" y="5157192"/>
            <a:ext cx="50845" cy="22761"/>
          </a:xfrm>
          <a:prstGeom prst="lin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59" name="Rectangle 158"/>
          <p:cNvSpPr/>
          <p:nvPr/>
        </p:nvSpPr>
        <p:spPr>
          <a:xfrm rot="780000" flipH="1">
            <a:off x="3024193" y="4420076"/>
            <a:ext cx="45719" cy="884377"/>
          </a:xfrm>
          <a:prstGeom prst="rect">
            <a:avLst/>
          </a:prstGeom>
          <a:solidFill>
            <a:schemeClr val="accent1">
              <a:lumMod val="60000"/>
              <a:lumOff val="40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198671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880319" y="6570509"/>
            <a:ext cx="457200" cy="320040"/>
          </a:xfrm>
        </p:spPr>
        <p:txBody>
          <a:bodyPr/>
          <a:lstStyle/>
          <a:p>
            <a:fld id="{0FA004B2-1541-5046-B6F2-22AF56585712}" type="slidenum">
              <a:rPr lang="en-US" smtClean="0"/>
              <a:t>24</a:t>
            </a:fld>
            <a:endParaRPr lang="en-US"/>
          </a:p>
        </p:txBody>
      </p:sp>
      <p:sp>
        <p:nvSpPr>
          <p:cNvPr id="3" name="Title 2"/>
          <p:cNvSpPr>
            <a:spLocks noGrp="1"/>
          </p:cNvSpPr>
          <p:nvPr>
            <p:ph type="title"/>
          </p:nvPr>
        </p:nvSpPr>
        <p:spPr>
          <a:xfrm>
            <a:off x="-1349281" y="307187"/>
            <a:ext cx="8229600" cy="914400"/>
          </a:xfrm>
        </p:spPr>
        <p:txBody>
          <a:bodyPr/>
          <a:lstStyle/>
          <a:p>
            <a:r>
              <a:rPr lang="en-GB" dirty="0" smtClean="0"/>
              <a:t/>
            </a:r>
            <a:br>
              <a:rPr lang="en-GB" dirty="0" smtClean="0"/>
            </a:br>
            <a:r>
              <a:rPr lang="en-GB" dirty="0" smtClean="0"/>
              <a:t>Technical Infrastructures</a:t>
            </a:r>
            <a:endParaRPr lang="en-GB" dirty="0"/>
          </a:p>
        </p:txBody>
      </p:sp>
      <p:sp>
        <p:nvSpPr>
          <p:cNvPr id="7" name="Content Placeholder 6"/>
          <p:cNvSpPr>
            <a:spLocks noGrp="1"/>
          </p:cNvSpPr>
          <p:nvPr>
            <p:ph idx="1"/>
          </p:nvPr>
        </p:nvSpPr>
        <p:spPr>
          <a:xfrm>
            <a:off x="-1349281" y="1221268"/>
            <a:ext cx="8229600" cy="5349240"/>
          </a:xfrm>
        </p:spPr>
        <p:txBody>
          <a:bodyPr/>
          <a:lstStyle/>
          <a:p>
            <a:endParaRPr lang="en-GB"/>
          </a:p>
        </p:txBody>
      </p:sp>
      <p:graphicFrame>
        <p:nvGraphicFramePr>
          <p:cNvPr id="8" name="Object 7"/>
          <p:cNvGraphicFramePr>
            <a:graphicFrameLocks noChangeAspect="1"/>
          </p:cNvGraphicFramePr>
          <p:nvPr>
            <p:extLst>
              <p:ext uri="{D42A27DB-BD31-4B8C-83A1-F6EECF244321}">
                <p14:modId xmlns:p14="http://schemas.microsoft.com/office/powerpoint/2010/main" val="2896882536"/>
              </p:ext>
            </p:extLst>
          </p:nvPr>
        </p:nvGraphicFramePr>
        <p:xfrm>
          <a:off x="-1813181" y="706317"/>
          <a:ext cx="12130414" cy="6039853"/>
        </p:xfrm>
        <a:graphic>
          <a:graphicData uri="http://schemas.openxmlformats.org/presentationml/2006/ole">
            <mc:AlternateContent xmlns:mc="http://schemas.openxmlformats.org/markup-compatibility/2006">
              <mc:Choice xmlns:v="urn:schemas-microsoft-com:vml" Requires="v">
                <p:oleObj spid="_x0000_s1050" name="Product" r:id="rId3" imgW="7215840" imgH="3591720" progId="CATIA.Product">
                  <p:link updateAutomatic="1"/>
                </p:oleObj>
              </mc:Choice>
              <mc:Fallback>
                <p:oleObj name="Product" r:id="rId3" imgW="7215840" imgH="3591720" progId="CATIA.Product">
                  <p:link updateAutomatic="1"/>
                  <p:pic>
                    <p:nvPicPr>
                      <p:cNvPr id="0" name=""/>
                      <p:cNvPicPr/>
                      <p:nvPr/>
                    </p:nvPicPr>
                    <p:blipFill>
                      <a:blip r:embed="rId4"/>
                      <a:stretch>
                        <a:fillRect/>
                      </a:stretch>
                    </p:blipFill>
                    <p:spPr>
                      <a:xfrm>
                        <a:off x="-1813181" y="706317"/>
                        <a:ext cx="12130414" cy="6039853"/>
                      </a:xfrm>
                      <a:prstGeom prst="rect">
                        <a:avLst/>
                      </a:prstGeom>
                    </p:spPr>
                  </p:pic>
                </p:oleObj>
              </mc:Fallback>
            </mc:AlternateContent>
          </a:graphicData>
        </a:graphic>
      </p:graphicFrame>
      <p:sp>
        <p:nvSpPr>
          <p:cNvPr id="10" name="TextBox 9"/>
          <p:cNvSpPr txBox="1"/>
          <p:nvPr/>
        </p:nvSpPr>
        <p:spPr>
          <a:xfrm>
            <a:off x="7344219" y="877540"/>
            <a:ext cx="1515979" cy="461665"/>
          </a:xfrm>
          <a:prstGeom prst="rect">
            <a:avLst/>
          </a:prstGeom>
          <a:noFill/>
          <a:ln>
            <a:solidFill>
              <a:schemeClr val="tx1"/>
            </a:solidFill>
          </a:ln>
        </p:spPr>
        <p:txBody>
          <a:bodyPr wrap="square" rtlCol="0">
            <a:spAutoFit/>
          </a:bodyPr>
          <a:lstStyle/>
          <a:p>
            <a:pPr algn="ctr"/>
            <a:r>
              <a:rPr lang="en-GB" sz="1200" dirty="0" smtClean="0"/>
              <a:t>EXISTING </a:t>
            </a:r>
            <a:r>
              <a:rPr lang="en-GB" sz="1200" dirty="0"/>
              <a:t>SURFACE</a:t>
            </a:r>
          </a:p>
          <a:p>
            <a:pPr algn="ctr"/>
            <a:r>
              <a:rPr lang="en-GB" sz="1200" dirty="0" smtClean="0"/>
              <a:t>BUILDINGS</a:t>
            </a:r>
          </a:p>
        </p:txBody>
      </p:sp>
      <p:cxnSp>
        <p:nvCxnSpPr>
          <p:cNvPr id="11" name="Straight Arrow Connector 10"/>
          <p:cNvCxnSpPr>
            <a:stCxn id="10" idx="1"/>
          </p:cNvCxnSpPr>
          <p:nvPr/>
        </p:nvCxnSpPr>
        <p:spPr>
          <a:xfrm flipH="1">
            <a:off x="5395105" y="1108373"/>
            <a:ext cx="1949114" cy="1854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3821" y="1624369"/>
            <a:ext cx="1515979" cy="461665"/>
          </a:xfrm>
          <a:prstGeom prst="rect">
            <a:avLst/>
          </a:prstGeom>
          <a:noFill/>
          <a:ln>
            <a:solidFill>
              <a:schemeClr val="tx1"/>
            </a:solidFill>
          </a:ln>
        </p:spPr>
        <p:txBody>
          <a:bodyPr wrap="square" rtlCol="0">
            <a:spAutoFit/>
          </a:bodyPr>
          <a:lstStyle/>
          <a:p>
            <a:pPr algn="ctr"/>
            <a:r>
              <a:rPr lang="en-GB" sz="1200" dirty="0" smtClean="0"/>
              <a:t>NEW </a:t>
            </a:r>
            <a:r>
              <a:rPr lang="en-GB" sz="1200" dirty="0"/>
              <a:t>SURFACE</a:t>
            </a:r>
          </a:p>
          <a:p>
            <a:pPr algn="ctr"/>
            <a:r>
              <a:rPr lang="en-GB" sz="1200" dirty="0" smtClean="0"/>
              <a:t>BUILDINGS</a:t>
            </a:r>
          </a:p>
        </p:txBody>
      </p:sp>
      <p:cxnSp>
        <p:nvCxnSpPr>
          <p:cNvPr id="13" name="Straight Arrow Connector 12"/>
          <p:cNvCxnSpPr/>
          <p:nvPr/>
        </p:nvCxnSpPr>
        <p:spPr>
          <a:xfrm flipV="1">
            <a:off x="1790678" y="1633022"/>
            <a:ext cx="1070257" cy="1758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19099" y="5009910"/>
            <a:ext cx="1868265" cy="461665"/>
          </a:xfrm>
          <a:prstGeom prst="rect">
            <a:avLst/>
          </a:prstGeom>
          <a:noFill/>
          <a:ln>
            <a:solidFill>
              <a:schemeClr val="tx1"/>
            </a:solidFill>
          </a:ln>
        </p:spPr>
        <p:txBody>
          <a:bodyPr wrap="square" rtlCol="0">
            <a:spAutoFit/>
          </a:bodyPr>
          <a:lstStyle/>
          <a:p>
            <a:pPr algn="ctr"/>
            <a:r>
              <a:rPr lang="en-GB" sz="1200" dirty="0" smtClean="0"/>
              <a:t>EXISTING UNDERGROUND</a:t>
            </a:r>
            <a:endParaRPr lang="en-GB" sz="1200" dirty="0"/>
          </a:p>
          <a:p>
            <a:pPr algn="ctr"/>
            <a:r>
              <a:rPr lang="en-GB" sz="1200" dirty="0" smtClean="0"/>
              <a:t>TUNNELS</a:t>
            </a:r>
          </a:p>
        </p:txBody>
      </p:sp>
      <p:cxnSp>
        <p:nvCxnSpPr>
          <p:cNvPr id="15" name="Straight Arrow Connector 14"/>
          <p:cNvCxnSpPr/>
          <p:nvPr/>
        </p:nvCxnSpPr>
        <p:spPr>
          <a:xfrm flipV="1">
            <a:off x="457199" y="3537749"/>
            <a:ext cx="1129225" cy="13038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571982" y="3696439"/>
            <a:ext cx="1572018" cy="461665"/>
          </a:xfrm>
          <a:prstGeom prst="rect">
            <a:avLst/>
          </a:prstGeom>
          <a:noFill/>
          <a:ln>
            <a:solidFill>
              <a:schemeClr val="tx1"/>
            </a:solidFill>
          </a:ln>
        </p:spPr>
        <p:txBody>
          <a:bodyPr wrap="square" rtlCol="0">
            <a:spAutoFit/>
          </a:bodyPr>
          <a:lstStyle/>
          <a:p>
            <a:pPr algn="ctr"/>
            <a:r>
              <a:rPr lang="en-GB" sz="1200" dirty="0" smtClean="0"/>
              <a:t>NEW UNDERGROUND</a:t>
            </a:r>
            <a:endParaRPr lang="en-GB" sz="1200" dirty="0"/>
          </a:p>
          <a:p>
            <a:pPr algn="ctr"/>
            <a:r>
              <a:rPr lang="en-GB" sz="1200" dirty="0" smtClean="0"/>
              <a:t>TUNNELS</a:t>
            </a:r>
          </a:p>
        </p:txBody>
      </p:sp>
      <p:cxnSp>
        <p:nvCxnSpPr>
          <p:cNvPr id="17" name="Straight Arrow Connector 16"/>
          <p:cNvCxnSpPr>
            <a:stCxn id="16" idx="1"/>
          </p:cNvCxnSpPr>
          <p:nvPr/>
        </p:nvCxnSpPr>
        <p:spPr>
          <a:xfrm flipH="1">
            <a:off x="6549298" y="3927272"/>
            <a:ext cx="1022684" cy="9397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itle 2"/>
          <p:cNvSpPr txBox="1">
            <a:spLocks/>
          </p:cNvSpPr>
          <p:nvPr/>
        </p:nvSpPr>
        <p:spPr>
          <a:xfrm>
            <a:off x="457200" y="24260"/>
            <a:ext cx="8229600" cy="914400"/>
          </a:xfrm>
          <a:prstGeom prst="rect">
            <a:avLst/>
          </a:prstGeom>
        </p:spPr>
        <p:txBody>
          <a:bodyPr vert="horz" lIns="36000" tIns="0" rIns="36000" bIns="0" rtlCol="0" anchor="ctr">
            <a:normAutofit/>
          </a:bodyPr>
          <a:lstStyle>
            <a:lvl1pPr algn="ctr" defTabSz="457200" rtl="0" eaLnBrk="1" latinLnBrk="0" hangingPunct="1">
              <a:spcBef>
                <a:spcPct val="0"/>
              </a:spcBef>
              <a:buNone/>
              <a:defRPr sz="4000" kern="1200" baseline="0">
                <a:solidFill>
                  <a:schemeClr val="tx1">
                    <a:lumMod val="75000"/>
                    <a:lumOff val="25000"/>
                  </a:schemeClr>
                </a:solidFill>
                <a:effectLst/>
                <a:latin typeface="Calibri" pitchFamily="34" charset="0"/>
                <a:ea typeface="+mj-ea"/>
                <a:cs typeface="+mj-cs"/>
              </a:defRPr>
            </a:lvl1pPr>
          </a:lstStyle>
          <a:p>
            <a:r>
              <a:rPr lang="en-GB" dirty="0" smtClean="0"/>
              <a:t>Technical infrastructures</a:t>
            </a:r>
            <a:endParaRPr lang="en-GB" dirty="0"/>
          </a:p>
        </p:txBody>
      </p:sp>
    </p:spTree>
    <p:extLst>
      <p:ext uri="{BB962C8B-B14F-4D97-AF65-F5344CB8AC3E}">
        <p14:creationId xmlns:p14="http://schemas.microsoft.com/office/powerpoint/2010/main" val="15981236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3195" y="921854"/>
            <a:ext cx="8654036" cy="4883615"/>
          </a:xfrm>
          <a:prstGeom prst="rect">
            <a:avLst/>
          </a:prstGeom>
        </p:spPr>
      </p:pic>
      <p:sp>
        <p:nvSpPr>
          <p:cNvPr id="3" name="Title 2"/>
          <p:cNvSpPr txBox="1">
            <a:spLocks/>
          </p:cNvSpPr>
          <p:nvPr/>
        </p:nvSpPr>
        <p:spPr>
          <a:xfrm>
            <a:off x="476786" y="97657"/>
            <a:ext cx="8226854" cy="940443"/>
          </a:xfrm>
          <a:prstGeom prst="rect">
            <a:avLst/>
          </a:prstGeom>
        </p:spPr>
        <p:txBody>
          <a:bodyPr vert="horz" lIns="36000" tIns="0" rIns="36000" bIns="0" rtlCol="0" anchor="ctr">
            <a:normAutofit/>
          </a:bodyPr>
          <a:lstStyle>
            <a:defPPr>
              <a:defRPr lang="en-US"/>
            </a:defPPr>
            <a:lvl1pPr algn="ctr">
              <a:spcBef>
                <a:spcPct val="0"/>
              </a:spcBef>
              <a:buNone/>
              <a:defRPr sz="4000" baseline="0">
                <a:solidFill>
                  <a:schemeClr val="tx1">
                    <a:lumMod val="75000"/>
                    <a:lumOff val="25000"/>
                  </a:schemeClr>
                </a:solidFill>
                <a:effectLst/>
                <a:latin typeface="Calibri" pitchFamily="34" charset="0"/>
                <a:ea typeface="+mj-ea"/>
                <a:cs typeface="+mj-cs"/>
              </a:defRPr>
            </a:lvl1pPr>
          </a:lstStyle>
          <a:p>
            <a:r>
              <a:rPr lang="en-GB" dirty="0" smtClean="0"/>
              <a:t>Underground Layout</a:t>
            </a:r>
            <a:endParaRPr lang="en-GB" dirty="0"/>
          </a:p>
        </p:txBody>
      </p:sp>
      <p:sp>
        <p:nvSpPr>
          <p:cNvPr id="2" name="Rectangle 1"/>
          <p:cNvSpPr/>
          <p:nvPr/>
        </p:nvSpPr>
        <p:spPr>
          <a:xfrm>
            <a:off x="476786" y="1078413"/>
            <a:ext cx="4976042" cy="400110"/>
          </a:xfrm>
          <a:prstGeom prst="rect">
            <a:avLst/>
          </a:prstGeom>
        </p:spPr>
        <p:txBody>
          <a:bodyPr wrap="none">
            <a:spAutoFit/>
          </a:bodyPr>
          <a:lstStyle/>
          <a:p>
            <a:r>
              <a:rPr lang="en-GB" sz="2000" dirty="0" smtClean="0"/>
              <a:t>Civil Engineering - New baseline – e.g. P1</a:t>
            </a:r>
            <a:endParaRPr lang="en-GB" sz="2000" dirty="0"/>
          </a:p>
        </p:txBody>
      </p:sp>
      <p:grpSp>
        <p:nvGrpSpPr>
          <p:cNvPr id="8" name="Group 7"/>
          <p:cNvGrpSpPr/>
          <p:nvPr/>
        </p:nvGrpSpPr>
        <p:grpSpPr>
          <a:xfrm>
            <a:off x="5406390" y="4129820"/>
            <a:ext cx="3415766" cy="1927574"/>
            <a:chOff x="5406390" y="4129820"/>
            <a:chExt cx="3415766" cy="1927574"/>
          </a:xfrm>
        </p:grpSpPr>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06390" y="4129821"/>
              <a:ext cx="3415766" cy="1927573"/>
            </a:xfrm>
            <a:prstGeom prst="borderCallout2">
              <a:avLst/>
            </a:prstGeom>
            <a:ln w="38100">
              <a:noFill/>
            </a:ln>
          </p:spPr>
        </p:pic>
        <p:sp>
          <p:nvSpPr>
            <p:cNvPr id="6" name="Rectangular Callout 5"/>
            <p:cNvSpPr/>
            <p:nvPr/>
          </p:nvSpPr>
          <p:spPr>
            <a:xfrm>
              <a:off x="5406390" y="4129820"/>
              <a:ext cx="3415766" cy="1927573"/>
            </a:xfrm>
            <a:prstGeom prst="borderCallout2">
              <a:avLst>
                <a:gd name="adj1" fmla="val -225"/>
                <a:gd name="adj2" fmla="val 80677"/>
                <a:gd name="adj3" fmla="val -32839"/>
                <a:gd name="adj4" fmla="val 79036"/>
                <a:gd name="adj5" fmla="val -51754"/>
                <a:gd name="adj6" fmla="val 59409"/>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grpSp>
        <p:nvGrpSpPr>
          <p:cNvPr id="11" name="Group 10"/>
          <p:cNvGrpSpPr/>
          <p:nvPr/>
        </p:nvGrpSpPr>
        <p:grpSpPr>
          <a:xfrm>
            <a:off x="240030" y="1452187"/>
            <a:ext cx="3080519" cy="2163473"/>
            <a:chOff x="240030" y="1452187"/>
            <a:chExt cx="3080519" cy="2163473"/>
          </a:xfrm>
        </p:grpSpPr>
        <p:pic>
          <p:nvPicPr>
            <p:cNvPr id="9" name="Picture 8"/>
            <p:cNvPicPr>
              <a:picLocks noChangeAspect="1"/>
            </p:cNvPicPr>
            <p:nvPr/>
          </p:nvPicPr>
          <p:blipFill rotWithShape="1">
            <a:blip r:embed="rId5" cstate="email">
              <a:extLst>
                <a:ext uri="{28A0092B-C50C-407E-A947-70E740481C1C}">
                  <a14:useLocalDpi xmlns:a14="http://schemas.microsoft.com/office/drawing/2010/main"/>
                </a:ext>
              </a:extLst>
            </a:blip>
            <a:srcRect l="15175"/>
            <a:stretch/>
          </p:blipFill>
          <p:spPr>
            <a:xfrm>
              <a:off x="240030" y="1452187"/>
              <a:ext cx="3057354" cy="2033963"/>
            </a:xfrm>
            <a:prstGeom prst="rect">
              <a:avLst/>
            </a:prstGeom>
          </p:spPr>
        </p:pic>
        <p:sp>
          <p:nvSpPr>
            <p:cNvPr id="10" name="Line Callout 2 9"/>
            <p:cNvSpPr/>
            <p:nvPr/>
          </p:nvSpPr>
          <p:spPr>
            <a:xfrm>
              <a:off x="263195" y="1555361"/>
              <a:ext cx="3057354" cy="2060299"/>
            </a:xfrm>
            <a:prstGeom prst="borderCallout2">
              <a:avLst>
                <a:gd name="adj1" fmla="val 10428"/>
                <a:gd name="adj2" fmla="val 101206"/>
                <a:gd name="adj3" fmla="val 10983"/>
                <a:gd name="adj4" fmla="val 171755"/>
                <a:gd name="adj5" fmla="val 52584"/>
                <a:gd name="adj6" fmla="val 215030"/>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 name="Group 13"/>
          <p:cNvGrpSpPr/>
          <p:nvPr/>
        </p:nvGrpSpPr>
        <p:grpSpPr>
          <a:xfrm>
            <a:off x="801212" y="4764287"/>
            <a:ext cx="3678620" cy="2075905"/>
            <a:chOff x="801212" y="4764287"/>
            <a:chExt cx="3678620" cy="2075905"/>
          </a:xfrm>
        </p:grpSpPr>
        <p:pic>
          <p:nvPicPr>
            <p:cNvPr id="12" name="Picture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01213" y="4764287"/>
              <a:ext cx="3678619" cy="2075905"/>
            </a:xfrm>
            <a:prstGeom prst="rect">
              <a:avLst/>
            </a:prstGeom>
          </p:spPr>
        </p:pic>
        <p:sp>
          <p:nvSpPr>
            <p:cNvPr id="13" name="Line Callout 2 12"/>
            <p:cNvSpPr/>
            <p:nvPr/>
          </p:nvSpPr>
          <p:spPr>
            <a:xfrm>
              <a:off x="801212" y="4764287"/>
              <a:ext cx="3678619" cy="2075905"/>
            </a:xfrm>
            <a:prstGeom prst="borderCallout2">
              <a:avLst>
                <a:gd name="adj1" fmla="val -521"/>
                <a:gd name="adj2" fmla="val 89853"/>
                <a:gd name="adj3" fmla="val -17590"/>
                <a:gd name="adj4" fmla="val 90840"/>
                <a:gd name="adj5" fmla="val -32396"/>
                <a:gd name="adj6" fmla="val 77946"/>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875032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t="11110" r="2374" b="7643"/>
          <a:stretch/>
        </p:blipFill>
        <p:spPr>
          <a:xfrm>
            <a:off x="5070509" y="3155751"/>
            <a:ext cx="3865134" cy="2466220"/>
          </a:xfrm>
          <a:prstGeom prst="rect">
            <a:avLst/>
          </a:prstGeom>
          <a:ln>
            <a:solidFill>
              <a:schemeClr val="tx1"/>
            </a:solidFill>
          </a:ln>
        </p:spPr>
      </p:pic>
      <p:pic>
        <p:nvPicPr>
          <p:cNvPr id="14" name="Picture 13"/>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l="12281" r="5742"/>
          <a:stretch/>
        </p:blipFill>
        <p:spPr>
          <a:xfrm>
            <a:off x="420360" y="2845965"/>
            <a:ext cx="4844847" cy="2878060"/>
          </a:xfrm>
          <a:prstGeom prst="rect">
            <a:avLst/>
          </a:prstGeom>
        </p:spPr>
      </p:pic>
      <p:sp>
        <p:nvSpPr>
          <p:cNvPr id="29" name="TextBox 28"/>
          <p:cNvSpPr txBox="1"/>
          <p:nvPr/>
        </p:nvSpPr>
        <p:spPr>
          <a:xfrm>
            <a:off x="449668" y="3057647"/>
            <a:ext cx="289281" cy="346249"/>
          </a:xfrm>
          <a:prstGeom prst="rect">
            <a:avLst/>
          </a:prstGeom>
          <a:solidFill>
            <a:schemeClr val="bg1"/>
          </a:solidFill>
        </p:spPr>
        <p:txBody>
          <a:bodyPr wrap="square" rtlCol="0">
            <a:spAutoFit/>
          </a:bodyPr>
          <a:lstStyle>
            <a:defPPr>
              <a:defRPr lang="en-US"/>
            </a:defPPr>
            <a:lvl1pPr>
              <a:defRPr sz="1100" b="1">
                <a:solidFill>
                  <a:srgbClr val="C00000"/>
                </a:solidFill>
              </a:defRPr>
            </a:lvl1pPr>
          </a:lstStyle>
          <a:p>
            <a:r>
              <a:rPr lang="en-GB" sz="825" dirty="0"/>
              <a:t>1.6</a:t>
            </a:r>
          </a:p>
        </p:txBody>
      </p:sp>
      <p:sp>
        <p:nvSpPr>
          <p:cNvPr id="3" name="TextBox 2"/>
          <p:cNvSpPr txBox="1"/>
          <p:nvPr/>
        </p:nvSpPr>
        <p:spPr>
          <a:xfrm>
            <a:off x="526412" y="1042117"/>
            <a:ext cx="2427136" cy="300082"/>
          </a:xfrm>
          <a:prstGeom prst="rect">
            <a:avLst/>
          </a:prstGeom>
          <a:noFill/>
        </p:spPr>
        <p:txBody>
          <a:bodyPr wrap="square" rtlCol="0">
            <a:spAutoFit/>
          </a:bodyPr>
          <a:lstStyle/>
          <a:p>
            <a:r>
              <a:rPr lang="en-GB" sz="1350" b="1" dirty="0">
                <a:solidFill>
                  <a:schemeClr val="accent5">
                    <a:lumMod val="75000"/>
                  </a:schemeClr>
                </a:solidFill>
              </a:rPr>
              <a:t>SD BUILDING</a:t>
            </a:r>
          </a:p>
        </p:txBody>
      </p:sp>
      <p:sp>
        <p:nvSpPr>
          <p:cNvPr id="8" name="TextBox 7"/>
          <p:cNvSpPr txBox="1"/>
          <p:nvPr/>
        </p:nvSpPr>
        <p:spPr>
          <a:xfrm>
            <a:off x="322852" y="1972327"/>
            <a:ext cx="3873379" cy="1131079"/>
          </a:xfrm>
          <a:prstGeom prst="rect">
            <a:avLst/>
          </a:prstGeom>
          <a:noFill/>
        </p:spPr>
        <p:txBody>
          <a:bodyPr wrap="square" rtlCol="0">
            <a:spAutoFit/>
          </a:bodyPr>
          <a:lstStyle/>
          <a:p>
            <a:r>
              <a:rPr lang="en-GB" sz="1350" dirty="0"/>
              <a:t>Elements delimiting height: </a:t>
            </a:r>
          </a:p>
          <a:p>
            <a:r>
              <a:rPr lang="en-GB" sz="1350" dirty="0"/>
              <a:t>	- Lift (8.1m) </a:t>
            </a:r>
            <a:r>
              <a:rPr lang="en-GB" sz="1350" dirty="0">
                <a:sym typeface="Wingdings" panose="05000000000000000000" pitchFamily="2" charset="2"/>
              </a:rPr>
              <a:t> height building 12m</a:t>
            </a:r>
          </a:p>
          <a:p>
            <a:r>
              <a:rPr lang="en-GB" sz="1350" dirty="0">
                <a:sym typeface="Wingdings" panose="05000000000000000000" pitchFamily="2" charset="2"/>
              </a:rPr>
              <a:t>	- Crane 25T  height building 15m</a:t>
            </a:r>
            <a:endParaRPr lang="en-GB" sz="1350" dirty="0"/>
          </a:p>
          <a:p>
            <a:endParaRPr lang="en-GB" sz="1350" dirty="0"/>
          </a:p>
          <a:p>
            <a:r>
              <a:rPr lang="en-GB" sz="1350" dirty="0"/>
              <a:t> </a:t>
            </a:r>
          </a:p>
        </p:txBody>
      </p:sp>
      <p:pic>
        <p:nvPicPr>
          <p:cNvPr id="15" name="Picture 14"/>
          <p:cNvPicPr>
            <a:picLocks noChangeAspect="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l="22513" r="14011"/>
          <a:stretch/>
        </p:blipFill>
        <p:spPr>
          <a:xfrm>
            <a:off x="6591690" y="1319117"/>
            <a:ext cx="2295674" cy="1761206"/>
          </a:xfrm>
          <a:prstGeom prst="rect">
            <a:avLst/>
          </a:prstGeom>
        </p:spPr>
      </p:pic>
      <p:sp>
        <p:nvSpPr>
          <p:cNvPr id="16" name="TextBox 15"/>
          <p:cNvSpPr txBox="1"/>
          <p:nvPr/>
        </p:nvSpPr>
        <p:spPr>
          <a:xfrm>
            <a:off x="2243890" y="3277350"/>
            <a:ext cx="2018249" cy="219291"/>
          </a:xfrm>
          <a:prstGeom prst="rect">
            <a:avLst/>
          </a:prstGeom>
          <a:solidFill>
            <a:schemeClr val="accent4">
              <a:lumMod val="20000"/>
              <a:lumOff val="80000"/>
            </a:schemeClr>
          </a:solidFill>
          <a:ln>
            <a:solidFill>
              <a:schemeClr val="tx1"/>
            </a:solidFill>
          </a:ln>
        </p:spPr>
        <p:txBody>
          <a:bodyPr wrap="square" rtlCol="0">
            <a:spAutoFit/>
          </a:bodyPr>
          <a:lstStyle/>
          <a:p>
            <a:pPr algn="ctr"/>
            <a:r>
              <a:rPr lang="en-GB" sz="825" dirty="0">
                <a:effectLst>
                  <a:outerShdw blurRad="38100" dist="38100" dir="2700000" algn="tl">
                    <a:srgbClr val="000000">
                      <a:alpha val="43137"/>
                    </a:srgbClr>
                  </a:outerShdw>
                </a:effectLst>
              </a:rPr>
              <a:t>CRANE AREA</a:t>
            </a:r>
          </a:p>
        </p:txBody>
      </p:sp>
      <p:sp>
        <p:nvSpPr>
          <p:cNvPr id="17" name="TextBox 16"/>
          <p:cNvSpPr txBox="1"/>
          <p:nvPr/>
        </p:nvSpPr>
        <p:spPr>
          <a:xfrm>
            <a:off x="4692286" y="2845965"/>
            <a:ext cx="439246" cy="219291"/>
          </a:xfrm>
          <a:prstGeom prst="rect">
            <a:avLst/>
          </a:prstGeom>
          <a:noFill/>
          <a:ln>
            <a:solidFill>
              <a:schemeClr val="tx1"/>
            </a:solidFill>
          </a:ln>
        </p:spPr>
        <p:txBody>
          <a:bodyPr wrap="square" rtlCol="0">
            <a:spAutoFit/>
          </a:bodyPr>
          <a:lstStyle/>
          <a:p>
            <a:pPr algn="ctr"/>
            <a:r>
              <a:rPr lang="en-GB" sz="825" dirty="0">
                <a:effectLst>
                  <a:outerShdw blurRad="38100" dist="38100" dir="2700000" algn="tl">
                    <a:srgbClr val="000000">
                      <a:alpha val="43137"/>
                    </a:srgbClr>
                  </a:outerShdw>
                </a:effectLst>
              </a:rPr>
              <a:t>LIFT</a:t>
            </a:r>
          </a:p>
        </p:txBody>
      </p:sp>
      <p:cxnSp>
        <p:nvCxnSpPr>
          <p:cNvPr id="19" name="Straight Arrow Connector 18"/>
          <p:cNvCxnSpPr>
            <a:stCxn id="17" idx="1"/>
          </p:cNvCxnSpPr>
          <p:nvPr/>
        </p:nvCxnSpPr>
        <p:spPr>
          <a:xfrm flipH="1">
            <a:off x="3773074" y="2955611"/>
            <a:ext cx="919212" cy="753124"/>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aphicFrame>
        <p:nvGraphicFramePr>
          <p:cNvPr id="10" name="Table 9"/>
          <p:cNvGraphicFramePr>
            <a:graphicFrameLocks noGrp="1"/>
          </p:cNvGraphicFramePr>
          <p:nvPr>
            <p:extLst/>
          </p:nvPr>
        </p:nvGraphicFramePr>
        <p:xfrm>
          <a:off x="318454" y="1492695"/>
          <a:ext cx="3839624" cy="463120"/>
        </p:xfrm>
        <a:graphic>
          <a:graphicData uri="http://schemas.openxmlformats.org/drawingml/2006/table">
            <a:tbl>
              <a:tblPr firstRow="1" bandRow="1">
                <a:tableStyleId>{5C22544A-7EE6-4342-B048-85BDC9FD1C3A}</a:tableStyleId>
              </a:tblPr>
              <a:tblGrid>
                <a:gridCol w="1709398"/>
                <a:gridCol w="935784"/>
                <a:gridCol w="546939"/>
                <a:gridCol w="647503"/>
              </a:tblGrid>
              <a:tr h="205740">
                <a:tc>
                  <a:txBody>
                    <a:bodyPr/>
                    <a:lstStyle/>
                    <a:p>
                      <a:pPr algn="ctr"/>
                      <a:r>
                        <a:rPr lang="en-GB" sz="900" b="1" dirty="0" smtClean="0">
                          <a:effectLst>
                            <a:outerShdw blurRad="38100" dist="38100" dir="2700000" algn="tl">
                              <a:srgbClr val="000000">
                                <a:alpha val="43137"/>
                              </a:srgbClr>
                            </a:outerShdw>
                          </a:effectLst>
                        </a:rPr>
                        <a:t>BUILDING</a:t>
                      </a:r>
                      <a:endParaRPr lang="en-GB" sz="900" b="1" dirty="0">
                        <a:effectLst>
                          <a:outerShdw blurRad="38100" dist="38100" dir="2700000" algn="tl">
                            <a:srgbClr val="000000">
                              <a:alpha val="43137"/>
                            </a:srgbClr>
                          </a:outerShdw>
                        </a:effectLst>
                      </a:endParaRPr>
                    </a:p>
                  </a:txBody>
                  <a:tcPr marL="68580" marR="68580" marT="34290" marB="34290" anchor="ctr"/>
                </a:tc>
                <a:tc>
                  <a:txBody>
                    <a:bodyPr/>
                    <a:lstStyle/>
                    <a:p>
                      <a:pPr algn="ctr"/>
                      <a:r>
                        <a:rPr lang="en-GB" sz="900" dirty="0" smtClean="0">
                          <a:effectLst>
                            <a:outerShdw blurRad="38100" dist="38100" dir="2700000" algn="tl">
                              <a:srgbClr val="000000">
                                <a:alpha val="43137"/>
                              </a:srgbClr>
                            </a:outerShdw>
                          </a:effectLst>
                        </a:rPr>
                        <a:t>DIMENSIONS</a:t>
                      </a:r>
                      <a:endParaRPr lang="en-GB" sz="900" dirty="0">
                        <a:effectLst>
                          <a:outerShdw blurRad="38100" dist="38100" dir="2700000" algn="tl">
                            <a:srgbClr val="000000">
                              <a:alpha val="43137"/>
                            </a:srgbClr>
                          </a:outerShdw>
                        </a:effectLst>
                      </a:endParaRPr>
                    </a:p>
                  </a:txBody>
                  <a:tcPr marL="68580" marR="68580" marT="34290" marB="34290" anchor="ctr"/>
                </a:tc>
                <a:tc>
                  <a:txBody>
                    <a:bodyPr/>
                    <a:lstStyle/>
                    <a:p>
                      <a:pPr algn="ctr"/>
                      <a:r>
                        <a:rPr lang="en-GB" sz="900" dirty="0" smtClean="0">
                          <a:effectLst>
                            <a:outerShdw blurRad="38100" dist="38100" dir="2700000" algn="tl">
                              <a:srgbClr val="000000">
                                <a:alpha val="43137"/>
                              </a:srgbClr>
                            </a:outerShdw>
                          </a:effectLst>
                        </a:rPr>
                        <a:t>HEIGHT</a:t>
                      </a:r>
                      <a:endParaRPr lang="en-GB" sz="900" dirty="0">
                        <a:effectLst>
                          <a:outerShdw blurRad="38100" dist="38100" dir="2700000" algn="tl">
                            <a:srgbClr val="000000">
                              <a:alpha val="43137"/>
                            </a:srgbClr>
                          </a:outerShdw>
                        </a:effectLst>
                      </a:endParaRPr>
                    </a:p>
                  </a:txBody>
                  <a:tcPr marL="68580" marR="68580" marT="34290" marB="34290" anchor="ctr"/>
                </a:tc>
                <a:tc>
                  <a:txBody>
                    <a:bodyPr/>
                    <a:lstStyle/>
                    <a:p>
                      <a:pPr algn="ctr"/>
                      <a:r>
                        <a:rPr lang="en-GB" sz="900" dirty="0" smtClean="0">
                          <a:effectLst>
                            <a:outerShdw blurRad="38100" dist="38100" dir="2700000" algn="tl">
                              <a:srgbClr val="000000">
                                <a:alpha val="43137"/>
                              </a:srgbClr>
                            </a:outerShdw>
                          </a:effectLst>
                        </a:rPr>
                        <a:t>AREA</a:t>
                      </a:r>
                      <a:endParaRPr lang="en-GB" sz="900" dirty="0">
                        <a:effectLst>
                          <a:outerShdw blurRad="38100" dist="38100" dir="2700000" algn="tl">
                            <a:srgbClr val="000000">
                              <a:alpha val="43137"/>
                            </a:srgbClr>
                          </a:outerShdw>
                        </a:effectLst>
                      </a:endParaRPr>
                    </a:p>
                  </a:txBody>
                  <a:tcPr marL="68580" marR="68580" marT="34290" marB="34290" anchor="ctr"/>
                </a:tc>
              </a:tr>
              <a:tr h="257380">
                <a:tc>
                  <a:txBody>
                    <a:bodyPr/>
                    <a:lstStyle/>
                    <a:p>
                      <a:pPr algn="ctr"/>
                      <a:r>
                        <a:rPr lang="en-GB" sz="900" b="1" dirty="0" smtClean="0">
                          <a:effectLst>
                            <a:outerShdw blurRad="38100" dist="38100" dir="2700000" algn="tl">
                              <a:srgbClr val="000000">
                                <a:alpha val="43137"/>
                              </a:srgbClr>
                            </a:outerShdw>
                          </a:effectLst>
                        </a:rPr>
                        <a:t>SD57</a:t>
                      </a:r>
                      <a:r>
                        <a:rPr lang="en-GB" sz="900" b="1" baseline="0" dirty="0" smtClean="0">
                          <a:effectLst>
                            <a:outerShdw blurRad="38100" dist="38100" dir="2700000" algn="tl">
                              <a:srgbClr val="000000">
                                <a:alpha val="43137"/>
                              </a:srgbClr>
                            </a:outerShdw>
                          </a:effectLst>
                        </a:rPr>
                        <a:t> </a:t>
                      </a:r>
                      <a:r>
                        <a:rPr lang="en-GB" sz="900" b="1" dirty="0" smtClean="0">
                          <a:effectLst>
                            <a:outerShdw blurRad="38100" dist="38100" dir="2700000" algn="tl">
                              <a:srgbClr val="000000">
                                <a:alpha val="43137"/>
                              </a:srgbClr>
                            </a:outerShdw>
                          </a:effectLst>
                        </a:rPr>
                        <a:t>(Lift)</a:t>
                      </a:r>
                      <a:endParaRPr lang="en-GB" sz="900" b="1" dirty="0">
                        <a:effectLst>
                          <a:outerShdw blurRad="38100" dist="38100" dir="2700000" algn="tl">
                            <a:srgbClr val="000000">
                              <a:alpha val="43137"/>
                            </a:srgbClr>
                          </a:outerShdw>
                        </a:effectLst>
                      </a:endParaRPr>
                    </a:p>
                  </a:txBody>
                  <a:tcPr marL="68580" marR="68580" marT="34290" marB="34290" anchor="ctr"/>
                </a:tc>
                <a:tc>
                  <a:txBody>
                    <a:bodyPr/>
                    <a:lstStyle/>
                    <a:p>
                      <a:pPr algn="ctr"/>
                      <a:r>
                        <a:rPr lang="en-GB" sz="900" dirty="0" smtClean="0"/>
                        <a:t>20x40m</a:t>
                      </a:r>
                      <a:endParaRPr lang="en-GB" sz="900" dirty="0"/>
                    </a:p>
                  </a:txBody>
                  <a:tcPr marL="68580" marR="68580" marT="34290" marB="34290" anchor="ctr"/>
                </a:tc>
                <a:tc>
                  <a:txBody>
                    <a:bodyPr/>
                    <a:lstStyle/>
                    <a:p>
                      <a:pPr algn="ctr"/>
                      <a:r>
                        <a:rPr lang="en-GB" sz="900" dirty="0" smtClean="0">
                          <a:solidFill>
                            <a:schemeClr val="tx1"/>
                          </a:solidFill>
                        </a:rPr>
                        <a:t>15.2m</a:t>
                      </a:r>
                      <a:endParaRPr lang="en-GB" sz="900" dirty="0">
                        <a:solidFill>
                          <a:schemeClr val="tx1"/>
                        </a:solidFill>
                      </a:endParaRPr>
                    </a:p>
                  </a:txBody>
                  <a:tcPr marL="68580" marR="68580" marT="34290" marB="34290" anchor="ctr"/>
                </a:tc>
                <a:tc>
                  <a:txBody>
                    <a:bodyPr/>
                    <a:lstStyle/>
                    <a:p>
                      <a:pPr algn="ctr"/>
                      <a:r>
                        <a:rPr lang="en-GB" sz="900" dirty="0" smtClean="0"/>
                        <a:t>~800m2</a:t>
                      </a:r>
                      <a:endParaRPr lang="en-GB" sz="900" dirty="0"/>
                    </a:p>
                  </a:txBody>
                  <a:tcPr marL="68580" marR="68580" marT="34290" marB="34290" anchor="ctr"/>
                </a:tc>
              </a:tr>
            </a:tbl>
          </a:graphicData>
        </a:graphic>
      </p:graphicFrame>
      <p:sp>
        <p:nvSpPr>
          <p:cNvPr id="2" name="Rectangle 1"/>
          <p:cNvSpPr/>
          <p:nvPr/>
        </p:nvSpPr>
        <p:spPr>
          <a:xfrm>
            <a:off x="5062042" y="3141970"/>
            <a:ext cx="817853" cy="276999"/>
          </a:xfrm>
          <a:prstGeom prst="rect">
            <a:avLst/>
          </a:prstGeom>
          <a:solidFill>
            <a:schemeClr val="bg1"/>
          </a:solidFill>
          <a:ln>
            <a:solidFill>
              <a:schemeClr val="tx1"/>
            </a:solidFill>
          </a:ln>
        </p:spPr>
        <p:txBody>
          <a:bodyPr wrap="none">
            <a:spAutoFit/>
          </a:bodyPr>
          <a:lstStyle/>
          <a:p>
            <a:r>
              <a:rPr lang="en-US" altLang="en-US" sz="1200" dirty="0">
                <a:effectLst>
                  <a:outerShdw blurRad="38100" dist="38100" dir="2700000" algn="tl">
                    <a:srgbClr val="000000">
                      <a:alpha val="43137"/>
                    </a:srgbClr>
                  </a:outerShdw>
                </a:effectLst>
                <a:latin typeface="Arial Narrow" charset="0"/>
              </a:rPr>
              <a:t>EN-HE-HM</a:t>
            </a:r>
          </a:p>
        </p:txBody>
      </p:sp>
      <p:sp>
        <p:nvSpPr>
          <p:cNvPr id="13" name="Content Placeholder 3"/>
          <p:cNvSpPr>
            <a:spLocks noGrp="1"/>
          </p:cNvSpPr>
          <p:nvPr>
            <p:ph idx="1"/>
          </p:nvPr>
        </p:nvSpPr>
        <p:spPr>
          <a:xfrm>
            <a:off x="5131532" y="4825147"/>
            <a:ext cx="2779174" cy="948776"/>
          </a:xfrm>
          <a:solidFill>
            <a:schemeClr val="bg1"/>
          </a:solidFill>
          <a:ln>
            <a:solidFill>
              <a:schemeClr val="tx1"/>
            </a:solidFill>
          </a:ln>
        </p:spPr>
        <p:txBody>
          <a:bodyPr>
            <a:noAutofit/>
          </a:bodyPr>
          <a:lstStyle/>
          <a:p>
            <a:r>
              <a:rPr lang="en-US" sz="900" dirty="0"/>
              <a:t>Span 20m</a:t>
            </a:r>
          </a:p>
          <a:p>
            <a:r>
              <a:rPr lang="en-US" sz="900" dirty="0"/>
              <a:t>Length 20m+-10m</a:t>
            </a:r>
          </a:p>
          <a:p>
            <a:r>
              <a:rPr lang="en-US" sz="900" dirty="0"/>
              <a:t>Lifting height into the shaft: 110m</a:t>
            </a:r>
          </a:p>
          <a:p>
            <a:r>
              <a:rPr lang="en-US" sz="900" dirty="0"/>
              <a:t>Clearance under lifting beam in the building: 10m (top of lift machinery is at 9m)</a:t>
            </a:r>
          </a:p>
          <a:p>
            <a:pPr>
              <a:buFont typeface="Wingdings" panose="05000000000000000000" pitchFamily="2" charset="2"/>
              <a:buChar char="à"/>
            </a:pPr>
            <a:r>
              <a:rPr lang="en-US" sz="900" b="1" dirty="0">
                <a:sym typeface="Wingdings" panose="05000000000000000000" pitchFamily="2" charset="2"/>
              </a:rPr>
              <a:t>Minimum height </a:t>
            </a:r>
            <a:r>
              <a:rPr lang="en-US" sz="900" b="1" u="sng" dirty="0">
                <a:sym typeface="Wingdings" panose="05000000000000000000" pitchFamily="2" charset="2"/>
              </a:rPr>
              <a:t>inside</a:t>
            </a:r>
            <a:r>
              <a:rPr lang="en-US" sz="900" b="1" dirty="0">
                <a:sym typeface="Wingdings" panose="05000000000000000000" pitchFamily="2" charset="2"/>
              </a:rPr>
              <a:t> building: 13,5m</a:t>
            </a:r>
          </a:p>
        </p:txBody>
      </p:sp>
      <p:sp>
        <p:nvSpPr>
          <p:cNvPr id="20" name="TextBox 19"/>
          <p:cNvSpPr txBox="1"/>
          <p:nvPr/>
        </p:nvSpPr>
        <p:spPr>
          <a:xfrm>
            <a:off x="526412" y="4088787"/>
            <a:ext cx="371492" cy="219291"/>
          </a:xfrm>
          <a:prstGeom prst="rect">
            <a:avLst/>
          </a:prstGeom>
          <a:solidFill>
            <a:schemeClr val="bg1"/>
          </a:solidFill>
        </p:spPr>
        <p:txBody>
          <a:bodyPr wrap="square" rtlCol="0">
            <a:spAutoFit/>
          </a:bodyPr>
          <a:lstStyle/>
          <a:p>
            <a:r>
              <a:rPr lang="en-GB" sz="825" b="1" dirty="0">
                <a:solidFill>
                  <a:srgbClr val="C00000"/>
                </a:solidFill>
              </a:rPr>
              <a:t>10.6</a:t>
            </a:r>
          </a:p>
        </p:txBody>
      </p:sp>
      <p:sp>
        <p:nvSpPr>
          <p:cNvPr id="21" name="TextBox 20"/>
          <p:cNvSpPr txBox="1"/>
          <p:nvPr/>
        </p:nvSpPr>
        <p:spPr>
          <a:xfrm>
            <a:off x="554692" y="3317746"/>
            <a:ext cx="371492" cy="219291"/>
          </a:xfrm>
          <a:prstGeom prst="rect">
            <a:avLst/>
          </a:prstGeom>
          <a:solidFill>
            <a:schemeClr val="bg1"/>
          </a:solidFill>
        </p:spPr>
        <p:txBody>
          <a:bodyPr wrap="square" rtlCol="0">
            <a:spAutoFit/>
          </a:bodyPr>
          <a:lstStyle/>
          <a:p>
            <a:r>
              <a:rPr lang="en-GB" sz="825" b="1" dirty="0">
                <a:solidFill>
                  <a:srgbClr val="C00000"/>
                </a:solidFill>
              </a:rPr>
              <a:t>3</a:t>
            </a:r>
          </a:p>
        </p:txBody>
      </p:sp>
      <p:cxnSp>
        <p:nvCxnSpPr>
          <p:cNvPr id="23" name="Straight Connector 22"/>
          <p:cNvCxnSpPr/>
          <p:nvPr/>
        </p:nvCxnSpPr>
        <p:spPr>
          <a:xfrm flipH="1">
            <a:off x="662666" y="3042172"/>
            <a:ext cx="140180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662666" y="3042172"/>
            <a:ext cx="0" cy="204074"/>
          </a:xfrm>
          <a:prstGeom prst="line">
            <a:avLst/>
          </a:prstGeom>
          <a:ln>
            <a:solidFill>
              <a:schemeClr val="tx1">
                <a:lumMod val="50000"/>
                <a:lumOff val="50000"/>
              </a:schemeClr>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9655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27</a:t>
            </a:fld>
            <a:endParaRPr lang="en-US"/>
          </a:p>
        </p:txBody>
      </p:sp>
      <p:sp>
        <p:nvSpPr>
          <p:cNvPr id="3" name="Title 2"/>
          <p:cNvSpPr>
            <a:spLocks noGrp="1"/>
          </p:cNvSpPr>
          <p:nvPr>
            <p:ph type="title"/>
          </p:nvPr>
        </p:nvSpPr>
        <p:spPr/>
        <p:txBody>
          <a:bodyPr/>
          <a:lstStyle/>
          <a:p>
            <a:r>
              <a:rPr lang="en-GB" dirty="0" smtClean="0"/>
              <a:t>Technical Infrastructure</a:t>
            </a:r>
            <a:endParaRPr lang="en-GB" dirty="0"/>
          </a:p>
        </p:txBody>
      </p:sp>
      <p:pic>
        <p:nvPicPr>
          <p:cNvPr id="6" name="Picture 5"/>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0391" t="14250" r="66719" b="13250"/>
          <a:stretch/>
        </p:blipFill>
        <p:spPr bwMode="auto">
          <a:xfrm>
            <a:off x="167020" y="1216263"/>
            <a:ext cx="3969545" cy="3928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Grp="1" noChangeAspect="1" noChangeArrowheads="1"/>
          </p:cNvPicPr>
          <p:nvPr>
            <p:ph idx="1"/>
          </p:nvPr>
        </p:nvPicPr>
        <p:blipFill rotWithShape="1">
          <a:blip r:embed="rId3" cstate="email">
            <a:extLst>
              <a:ext uri="{28A0092B-C50C-407E-A947-70E740481C1C}">
                <a14:useLocalDpi xmlns:a14="http://schemas.microsoft.com/office/drawing/2010/main" val="0"/>
              </a:ext>
            </a:extLst>
          </a:blip>
          <a:srcRect l="19617" t="30361" r="60043" b="30795"/>
          <a:stretch/>
        </p:blipFill>
        <p:spPr bwMode="auto">
          <a:xfrm>
            <a:off x="3834837" y="3369494"/>
            <a:ext cx="5309163" cy="3168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3"/>
          <p:cNvSpPr txBox="1">
            <a:spLocks/>
          </p:cNvSpPr>
          <p:nvPr/>
        </p:nvSpPr>
        <p:spPr>
          <a:xfrm>
            <a:off x="4136565" y="1161599"/>
            <a:ext cx="5064182" cy="3775710"/>
          </a:xfrm>
          <a:prstGeom prst="rect">
            <a:avLst/>
          </a:prstGeom>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Calibri" pitchFamily="34" charset="0"/>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Calibri" pitchFamily="34" charset="0"/>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Calibri"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800" dirty="0" smtClean="0"/>
              <a:t>Metallic structures, cooling, ventilation, electrical distribution,</a:t>
            </a:r>
          </a:p>
          <a:p>
            <a:pPr marL="0" indent="0">
              <a:buNone/>
            </a:pPr>
            <a:r>
              <a:rPr lang="en-GB" sz="2800" dirty="0"/>
              <a:t>h</a:t>
            </a:r>
            <a:r>
              <a:rPr lang="en-GB" sz="2800" dirty="0" smtClean="0"/>
              <a:t>andling, tooling, controls, logistics … </a:t>
            </a:r>
            <a:endParaRPr lang="en-US" sz="2800" dirty="0"/>
          </a:p>
        </p:txBody>
      </p:sp>
    </p:spTree>
    <p:extLst>
      <p:ext uri="{BB962C8B-B14F-4D97-AF65-F5344CB8AC3E}">
        <p14:creationId xmlns:p14="http://schemas.microsoft.com/office/powerpoint/2010/main" val="28279250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28</a:t>
            </a:fld>
            <a:endParaRPr lang="en-US"/>
          </a:p>
        </p:txBody>
      </p:sp>
      <p:sp>
        <p:nvSpPr>
          <p:cNvPr id="4" name="Content Placeholder 3"/>
          <p:cNvSpPr>
            <a:spLocks noGrp="1"/>
          </p:cNvSpPr>
          <p:nvPr>
            <p:ph idx="1"/>
          </p:nvPr>
        </p:nvSpPr>
        <p:spPr>
          <a:xfrm>
            <a:off x="634172" y="1504950"/>
            <a:ext cx="8229600" cy="2451172"/>
          </a:xfrm>
        </p:spPr>
        <p:txBody>
          <a:bodyPr>
            <a:normAutofit/>
          </a:bodyPr>
          <a:lstStyle/>
          <a:p>
            <a:pPr marL="0" indent="0">
              <a:buNone/>
            </a:pPr>
            <a:r>
              <a:rPr lang="en-GB" sz="6000" dirty="0" smtClean="0"/>
              <a:t>HL-LHC</a:t>
            </a:r>
          </a:p>
          <a:p>
            <a:pPr marL="0" indent="0">
              <a:buNone/>
            </a:pPr>
            <a:r>
              <a:rPr lang="en-GB" sz="4400" dirty="0" smtClean="0">
                <a:solidFill>
                  <a:schemeClr val="tx2">
                    <a:lumMod val="60000"/>
                    <a:lumOff val="40000"/>
                  </a:schemeClr>
                </a:solidFill>
              </a:rPr>
              <a:t>Impact on society</a:t>
            </a:r>
            <a:endParaRPr lang="en-GB" sz="4400" dirty="0">
              <a:solidFill>
                <a:schemeClr val="tx2">
                  <a:lumMod val="60000"/>
                  <a:lumOff val="40000"/>
                </a:schemeClr>
              </a:solidFill>
            </a:endParaRPr>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17557939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areas</a:t>
            </a:r>
            <a:endParaRPr lang="en-US" dirty="0"/>
          </a:p>
        </p:txBody>
      </p:sp>
      <p:sp>
        <p:nvSpPr>
          <p:cNvPr id="3" name="Content Placeholder 2"/>
          <p:cNvSpPr>
            <a:spLocks noGrp="1"/>
          </p:cNvSpPr>
          <p:nvPr>
            <p:ph idx="1"/>
          </p:nvPr>
        </p:nvSpPr>
        <p:spPr>
          <a:xfrm>
            <a:off x="457200" y="1189038"/>
            <a:ext cx="8229600" cy="4954462"/>
          </a:xfrm>
        </p:spPr>
        <p:txBody>
          <a:bodyPr>
            <a:noAutofit/>
          </a:bodyPr>
          <a:lstStyle/>
          <a:p>
            <a:r>
              <a:rPr lang="en-US" sz="2400" dirty="0" smtClean="0"/>
              <a:t>CERN has mapped in 2014 about 67 technology area of interests. There has been a steady growing number of new technologies between 1984 and 2004 at a rate of 1 new technology/year, then almost stable till today  (</a:t>
            </a:r>
            <a:r>
              <a:rPr lang="en-US" sz="2400" dirty="0" smtClean="0">
                <a:sym typeface="Wingdings"/>
              </a:rPr>
              <a:t> there is need to innovate !!!)</a:t>
            </a:r>
          </a:p>
          <a:p>
            <a:r>
              <a:rPr lang="en-US" sz="2400" dirty="0" smtClean="0">
                <a:sym typeface="Wingdings"/>
              </a:rPr>
              <a:t>The reference technology landscape is dominated, by size, connections to other areas and impact, by technologies embedded by accelerators, with 2259 patents.</a:t>
            </a:r>
            <a:endParaRPr lang="en-US" sz="2400" dirty="0"/>
          </a:p>
          <a:p>
            <a:r>
              <a:rPr lang="en-US" sz="2400" b="1" dirty="0" smtClean="0"/>
              <a:t>HL-LHC is involved in all of the main mapped technological areas. </a:t>
            </a:r>
            <a:r>
              <a:rPr lang="en-US" sz="2400" dirty="0" smtClean="0"/>
              <a:t>Namely, </a:t>
            </a:r>
            <a:r>
              <a:rPr lang="en-US" sz="2400" dirty="0" err="1" smtClean="0"/>
              <a:t>NbTi</a:t>
            </a:r>
            <a:r>
              <a:rPr lang="en-US" sz="2400" dirty="0" smtClean="0"/>
              <a:t>, Nb3Sn, HTSC, cryogenics, vacuum. Of these many are showing a growing trend in the last years. </a:t>
            </a:r>
            <a:endParaRPr lang="en-US" sz="2400" dirty="0"/>
          </a:p>
        </p:txBody>
      </p:sp>
      <p:sp>
        <p:nvSpPr>
          <p:cNvPr id="5" name="Slide Number Placeholder 4"/>
          <p:cNvSpPr>
            <a:spLocks noGrp="1"/>
          </p:cNvSpPr>
          <p:nvPr>
            <p:ph type="sldNum" sz="quarter" idx="12"/>
          </p:nvPr>
        </p:nvSpPr>
        <p:spPr/>
        <p:txBody>
          <a:bodyPr/>
          <a:lstStyle/>
          <a:p>
            <a:fld id="{970CB9A6-453C-A247-A48C-E76266E8C97E}" type="slidenum">
              <a:rPr lang="en-US" smtClean="0"/>
              <a:t>29</a:t>
            </a:fld>
            <a:endParaRPr lang="en-US"/>
          </a:p>
        </p:txBody>
      </p:sp>
    </p:spTree>
    <p:extLst>
      <p:ext uri="{BB962C8B-B14F-4D97-AF65-F5344CB8AC3E}">
        <p14:creationId xmlns:p14="http://schemas.microsoft.com/office/powerpoint/2010/main" val="28393673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3</a:t>
            </a:fld>
            <a:endParaRPr lang="en-US"/>
          </a:p>
        </p:txBody>
      </p:sp>
      <p:sp>
        <p:nvSpPr>
          <p:cNvPr id="2" name="Title 1"/>
          <p:cNvSpPr>
            <a:spLocks noGrp="1"/>
          </p:cNvSpPr>
          <p:nvPr>
            <p:ph type="title"/>
          </p:nvPr>
        </p:nvSpPr>
        <p:spPr/>
        <p:txBody>
          <a:bodyPr>
            <a:normAutofit fontScale="90000"/>
          </a:bodyPr>
          <a:lstStyle/>
          <a:p>
            <a:r>
              <a:rPr lang="fr-CH" dirty="0" smtClean="0"/>
              <a:t>Goal of High </a:t>
            </a:r>
            <a:r>
              <a:rPr lang="fr-CH" dirty="0" err="1" smtClean="0"/>
              <a:t>Luminosity</a:t>
            </a:r>
            <a:r>
              <a:rPr lang="fr-CH" dirty="0" smtClean="0"/>
              <a:t> LHC (HL-LHC) as </a:t>
            </a:r>
            <a:r>
              <a:rPr lang="fr-CH" dirty="0" err="1" smtClean="0"/>
              <a:t>fixed</a:t>
            </a:r>
            <a:r>
              <a:rPr lang="fr-CH" dirty="0" smtClean="0"/>
              <a:t> in </a:t>
            </a:r>
            <a:r>
              <a:rPr lang="fr-CH" dirty="0" err="1" smtClean="0"/>
              <a:t>November</a:t>
            </a:r>
            <a:r>
              <a:rPr lang="fr-CH" dirty="0" smtClean="0"/>
              <a:t> 2010</a:t>
            </a:r>
            <a:endParaRPr lang="en-GB"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5"/>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4" name="TextBox 3"/>
          <p:cNvSpPr txBox="1"/>
          <p:nvPr/>
        </p:nvSpPr>
        <p:spPr>
          <a:xfrm>
            <a:off x="530352" y="1751139"/>
            <a:ext cx="8339328" cy="350865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GB" sz="2000" dirty="0"/>
              <a:t>The main objective of HiLumi LHC Design Study is to determine a hardware configuration and a set of beam parameters that will allow the LHC to reach the following targets:</a:t>
            </a:r>
          </a:p>
          <a:p>
            <a:endParaRPr lang="en-GB" dirty="0"/>
          </a:p>
          <a:p>
            <a:r>
              <a:rPr lang="en-GB" sz="2400" dirty="0"/>
              <a:t>A peak luminosity of </a:t>
            </a:r>
            <a:r>
              <a:rPr lang="en-GB" sz="2400" dirty="0" err="1" smtClean="0"/>
              <a:t>L</a:t>
            </a:r>
            <a:r>
              <a:rPr lang="en-GB" sz="2400" baseline="-25000" dirty="0" err="1" smtClean="0"/>
              <a:t>peak</a:t>
            </a:r>
            <a:r>
              <a:rPr lang="en-GB" sz="2400" dirty="0" smtClean="0"/>
              <a:t> = </a:t>
            </a:r>
            <a:r>
              <a:rPr lang="en-GB" sz="2400" b="1" dirty="0" smtClean="0"/>
              <a:t>5×10</a:t>
            </a:r>
            <a:r>
              <a:rPr lang="en-GB" sz="2400" b="1" baseline="30000" dirty="0" smtClean="0"/>
              <a:t>34</a:t>
            </a:r>
            <a:r>
              <a:rPr lang="en-GB" sz="2400" b="1" dirty="0" smtClean="0"/>
              <a:t> </a:t>
            </a:r>
            <a:r>
              <a:rPr lang="en-GB" sz="2400" b="1" dirty="0"/>
              <a:t>cm</a:t>
            </a:r>
            <a:r>
              <a:rPr lang="en-GB" sz="2400" b="1" baseline="30000" dirty="0"/>
              <a:t>-2</a:t>
            </a:r>
            <a:r>
              <a:rPr lang="en-GB" sz="2400" b="1" dirty="0"/>
              <a:t>s</a:t>
            </a:r>
            <a:r>
              <a:rPr lang="en-GB" sz="2400" b="1" baseline="30000" dirty="0"/>
              <a:t>-1</a:t>
            </a:r>
            <a:r>
              <a:rPr lang="en-GB" sz="2400" b="1" dirty="0"/>
              <a:t> with levelling</a:t>
            </a:r>
            <a:r>
              <a:rPr lang="en-GB" sz="2400" dirty="0"/>
              <a:t>, allowing:</a:t>
            </a:r>
          </a:p>
          <a:p>
            <a:r>
              <a:rPr lang="en-GB" sz="2400" dirty="0" smtClean="0"/>
              <a:t/>
            </a:r>
            <a:br>
              <a:rPr lang="en-GB" sz="2400" dirty="0" smtClean="0"/>
            </a:br>
            <a:r>
              <a:rPr lang="en-GB" sz="2400" dirty="0" smtClean="0"/>
              <a:t>An </a:t>
            </a:r>
            <a:r>
              <a:rPr lang="en-GB" sz="2400" dirty="0"/>
              <a:t>integrated luminosity of </a:t>
            </a:r>
            <a:r>
              <a:rPr lang="en-GB" sz="2400" b="1" dirty="0"/>
              <a:t>250 fb</a:t>
            </a:r>
            <a:r>
              <a:rPr lang="en-GB" sz="2400" b="1" baseline="30000" dirty="0"/>
              <a:t>-1</a:t>
            </a:r>
            <a:r>
              <a:rPr lang="en-GB" sz="2400" b="1" dirty="0"/>
              <a:t> per year</a:t>
            </a:r>
            <a:r>
              <a:rPr lang="en-GB" sz="2400" dirty="0"/>
              <a:t>, enabling the goal of </a:t>
            </a:r>
            <a:r>
              <a:rPr lang="en-GB" sz="2400" b="1" dirty="0" smtClean="0"/>
              <a:t>L</a:t>
            </a:r>
            <a:r>
              <a:rPr lang="en-GB" sz="2400" b="1" baseline="-25000" dirty="0" smtClean="0"/>
              <a:t>int</a:t>
            </a:r>
            <a:r>
              <a:rPr lang="en-GB" sz="2400" b="1" dirty="0" smtClean="0"/>
              <a:t> = 3000 </a:t>
            </a:r>
            <a:r>
              <a:rPr lang="en-GB" sz="2400" b="1" dirty="0"/>
              <a:t>fb</a:t>
            </a:r>
            <a:r>
              <a:rPr lang="en-GB" sz="2400" b="1" baseline="30000" dirty="0"/>
              <a:t>-1</a:t>
            </a:r>
            <a:r>
              <a:rPr lang="en-GB" sz="2400" dirty="0"/>
              <a:t> twelve years after the upgrade. </a:t>
            </a:r>
            <a:r>
              <a:rPr lang="en-GB" sz="2400" dirty="0" smtClean="0"/>
              <a:t/>
            </a:r>
            <a:br>
              <a:rPr lang="en-GB" sz="2400" dirty="0" smtClean="0"/>
            </a:br>
            <a:r>
              <a:rPr lang="en-GB" sz="2400" dirty="0" smtClean="0"/>
              <a:t>This </a:t>
            </a:r>
            <a:r>
              <a:rPr lang="en-GB" sz="2400" dirty="0"/>
              <a:t>luminosity is more than ten times the luminosity reach of the first 10 years of the LHC lifetime.</a:t>
            </a:r>
          </a:p>
        </p:txBody>
      </p:sp>
      <p:sp>
        <p:nvSpPr>
          <p:cNvPr id="8" name="TextBox 7"/>
          <p:cNvSpPr txBox="1"/>
          <p:nvPr/>
        </p:nvSpPr>
        <p:spPr>
          <a:xfrm>
            <a:off x="2322576" y="1351707"/>
            <a:ext cx="4517136"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fr-CH" dirty="0" err="1" smtClean="0"/>
              <a:t>From</a:t>
            </a:r>
            <a:r>
              <a:rPr lang="fr-CH" dirty="0" smtClean="0"/>
              <a:t> FP7 HiLumi LHC Design </a:t>
            </a:r>
            <a:r>
              <a:rPr lang="fr-CH" dirty="0" err="1" smtClean="0"/>
              <a:t>Study</a:t>
            </a:r>
            <a:r>
              <a:rPr lang="fr-CH" dirty="0" smtClean="0"/>
              <a:t> application</a:t>
            </a:r>
            <a:endParaRPr lang="en-GB" dirty="0"/>
          </a:p>
        </p:txBody>
      </p:sp>
      <p:sp>
        <p:nvSpPr>
          <p:cNvPr id="9" name="TextBox 8"/>
          <p:cNvSpPr txBox="1"/>
          <p:nvPr/>
        </p:nvSpPr>
        <p:spPr>
          <a:xfrm>
            <a:off x="847588" y="5304894"/>
            <a:ext cx="7704856"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CH" dirty="0" smtClean="0">
                <a:solidFill>
                  <a:schemeClr val="tx1"/>
                </a:solidFill>
              </a:rPr>
              <a:t>Concept of </a:t>
            </a:r>
            <a:r>
              <a:rPr lang="fr-CH" dirty="0" err="1" smtClean="0">
                <a:solidFill>
                  <a:schemeClr val="tx1"/>
                </a:solidFill>
              </a:rPr>
              <a:t>ultimate</a:t>
            </a:r>
            <a:r>
              <a:rPr lang="fr-CH" dirty="0" smtClean="0">
                <a:solidFill>
                  <a:schemeClr val="tx1"/>
                </a:solidFill>
              </a:rPr>
              <a:t> performance </a:t>
            </a:r>
            <a:r>
              <a:rPr lang="fr-CH" dirty="0" err="1" smtClean="0">
                <a:solidFill>
                  <a:schemeClr val="tx1"/>
                </a:solidFill>
              </a:rPr>
              <a:t>recently</a:t>
            </a:r>
            <a:r>
              <a:rPr lang="fr-CH" dirty="0">
                <a:solidFill>
                  <a:schemeClr val="tx1"/>
                </a:solidFill>
              </a:rPr>
              <a:t> </a:t>
            </a:r>
            <a:r>
              <a:rPr lang="fr-CH" dirty="0" err="1" smtClean="0">
                <a:solidFill>
                  <a:schemeClr val="tx1"/>
                </a:solidFill>
              </a:rPr>
              <a:t>defined</a:t>
            </a:r>
            <a:r>
              <a:rPr lang="fr-CH" dirty="0" smtClean="0">
                <a:solidFill>
                  <a:schemeClr val="tx1"/>
                </a:solidFill>
              </a:rPr>
              <a:t>:</a:t>
            </a:r>
          </a:p>
          <a:p>
            <a:pPr algn="ctr"/>
            <a:r>
              <a:rPr lang="fr-CH" b="1" dirty="0" err="1" smtClean="0">
                <a:solidFill>
                  <a:schemeClr val="tx1"/>
                </a:solidFill>
              </a:rPr>
              <a:t>L</a:t>
            </a:r>
            <a:r>
              <a:rPr lang="fr-CH" b="1" baseline="-25000" dirty="0" err="1" smtClean="0">
                <a:solidFill>
                  <a:schemeClr val="tx1"/>
                </a:solidFill>
              </a:rPr>
              <a:t>ult</a:t>
            </a:r>
            <a:r>
              <a:rPr lang="fr-CH" b="1" dirty="0" smtClean="0">
                <a:solidFill>
                  <a:schemeClr val="tx1"/>
                </a:solidFill>
              </a:rPr>
              <a:t> </a:t>
            </a:r>
            <a:r>
              <a:rPr lang="fr-CH" b="1" dirty="0" smtClean="0">
                <a:solidFill>
                  <a:schemeClr val="tx1"/>
                </a:solidFill>
                <a:sym typeface="Symbol"/>
              </a:rPr>
              <a:t> 7.5 10</a:t>
            </a:r>
            <a:r>
              <a:rPr lang="fr-CH" b="1" baseline="30000" dirty="0" smtClean="0">
                <a:solidFill>
                  <a:schemeClr val="tx1"/>
                </a:solidFill>
                <a:sym typeface="Symbol"/>
              </a:rPr>
              <a:t>34</a:t>
            </a:r>
            <a:r>
              <a:rPr lang="fr-CH" b="1" dirty="0" smtClean="0">
                <a:solidFill>
                  <a:schemeClr val="tx1"/>
                </a:solidFill>
                <a:sym typeface="Symbol"/>
              </a:rPr>
              <a:t> cm</a:t>
            </a:r>
            <a:r>
              <a:rPr lang="fr-CH" b="1" baseline="30000" dirty="0" smtClean="0">
                <a:solidFill>
                  <a:schemeClr val="tx1"/>
                </a:solidFill>
                <a:sym typeface="Symbol"/>
              </a:rPr>
              <a:t>-2</a:t>
            </a:r>
            <a:r>
              <a:rPr lang="fr-CH" b="1" dirty="0" smtClean="0">
                <a:solidFill>
                  <a:schemeClr val="tx1"/>
                </a:solidFill>
                <a:sym typeface="Symbol"/>
              </a:rPr>
              <a:t>s</a:t>
            </a:r>
            <a:r>
              <a:rPr lang="fr-CH" b="1" baseline="30000" dirty="0" smtClean="0">
                <a:solidFill>
                  <a:schemeClr val="tx1"/>
                </a:solidFill>
                <a:sym typeface="Symbol"/>
              </a:rPr>
              <a:t>-1</a:t>
            </a:r>
            <a:r>
              <a:rPr lang="fr-CH" dirty="0" smtClean="0">
                <a:solidFill>
                  <a:schemeClr val="tx1"/>
                </a:solidFill>
                <a:sym typeface="Symbol"/>
              </a:rPr>
              <a:t>  and   </a:t>
            </a:r>
            <a:r>
              <a:rPr lang="fr-CH" b="1" dirty="0" err="1" smtClean="0">
                <a:solidFill>
                  <a:schemeClr val="tx1"/>
                </a:solidFill>
                <a:sym typeface="Symbol"/>
              </a:rPr>
              <a:t>Ultimate</a:t>
            </a:r>
            <a:r>
              <a:rPr lang="fr-CH" b="1" dirty="0" smtClean="0">
                <a:solidFill>
                  <a:schemeClr val="tx1"/>
                </a:solidFill>
                <a:sym typeface="Symbol"/>
              </a:rPr>
              <a:t> Integrated L</a:t>
            </a:r>
            <a:r>
              <a:rPr lang="fr-CH" b="1" baseline="-25000" dirty="0" smtClean="0">
                <a:solidFill>
                  <a:schemeClr val="tx1"/>
                </a:solidFill>
                <a:sym typeface="Symbol"/>
              </a:rPr>
              <a:t>int </a:t>
            </a:r>
            <a:r>
              <a:rPr lang="fr-CH" b="1" baseline="-25000" dirty="0" err="1" smtClean="0">
                <a:solidFill>
                  <a:schemeClr val="tx1"/>
                </a:solidFill>
                <a:sym typeface="Symbol"/>
              </a:rPr>
              <a:t>ult</a:t>
            </a:r>
            <a:r>
              <a:rPr lang="fr-CH" b="1" dirty="0" smtClean="0">
                <a:solidFill>
                  <a:schemeClr val="tx1"/>
                </a:solidFill>
                <a:sym typeface="Symbol"/>
              </a:rPr>
              <a:t>  4000 fb</a:t>
            </a:r>
            <a:r>
              <a:rPr lang="fr-CH" b="1" baseline="30000" dirty="0" smtClean="0">
                <a:solidFill>
                  <a:schemeClr val="tx1"/>
                </a:solidFill>
                <a:sym typeface="Symbol"/>
              </a:rPr>
              <a:t>-1</a:t>
            </a:r>
            <a:r>
              <a:rPr lang="fr-CH" b="1" dirty="0" smtClean="0">
                <a:solidFill>
                  <a:schemeClr val="tx1"/>
                </a:solidFill>
                <a:sym typeface="Symbol"/>
              </a:rPr>
              <a:t> </a:t>
            </a:r>
            <a:r>
              <a:rPr lang="fr-CH" dirty="0" smtClean="0">
                <a:solidFill>
                  <a:schemeClr val="tx1"/>
                </a:solidFill>
                <a:sym typeface="Symbol"/>
              </a:rPr>
              <a:t> </a:t>
            </a:r>
          </a:p>
          <a:p>
            <a:pPr algn="ctr"/>
            <a:r>
              <a:rPr lang="fr-CH" dirty="0" smtClean="0">
                <a:solidFill>
                  <a:schemeClr val="tx1"/>
                </a:solidFill>
                <a:sym typeface="Symbol"/>
              </a:rPr>
              <a:t>LHC </a:t>
            </a:r>
            <a:r>
              <a:rPr lang="fr-CH" dirty="0" err="1" smtClean="0">
                <a:solidFill>
                  <a:schemeClr val="tx1"/>
                </a:solidFill>
                <a:sym typeface="Symbol"/>
              </a:rPr>
              <a:t>should</a:t>
            </a:r>
            <a:r>
              <a:rPr lang="fr-CH" dirty="0" smtClean="0">
                <a:solidFill>
                  <a:schemeClr val="tx1"/>
                </a:solidFill>
                <a:sym typeface="Symbol"/>
              </a:rPr>
              <a:t> not </a:t>
            </a:r>
            <a:r>
              <a:rPr lang="fr-CH" dirty="0" err="1" smtClean="0">
                <a:solidFill>
                  <a:schemeClr val="tx1"/>
                </a:solidFill>
                <a:sym typeface="Symbol"/>
              </a:rPr>
              <a:t>be</a:t>
            </a:r>
            <a:r>
              <a:rPr lang="fr-CH" dirty="0" smtClean="0">
                <a:solidFill>
                  <a:schemeClr val="tx1"/>
                </a:solidFill>
                <a:sym typeface="Symbol"/>
              </a:rPr>
              <a:t> the </a:t>
            </a:r>
            <a:r>
              <a:rPr lang="fr-CH" dirty="0" err="1" smtClean="0">
                <a:solidFill>
                  <a:schemeClr val="tx1"/>
                </a:solidFill>
                <a:sym typeface="Symbol"/>
              </a:rPr>
              <a:t>limit</a:t>
            </a:r>
            <a:r>
              <a:rPr lang="fr-CH" dirty="0" smtClean="0">
                <a:solidFill>
                  <a:schemeClr val="tx1"/>
                </a:solidFill>
                <a:sym typeface="Symbol"/>
              </a:rPr>
              <a:t>, </a:t>
            </a:r>
            <a:r>
              <a:rPr lang="fr-CH" dirty="0" err="1" smtClean="0">
                <a:solidFill>
                  <a:schemeClr val="tx1"/>
                </a:solidFill>
                <a:sym typeface="Symbol"/>
              </a:rPr>
              <a:t>would</a:t>
            </a:r>
            <a:r>
              <a:rPr lang="fr-CH" dirty="0" smtClean="0">
                <a:solidFill>
                  <a:schemeClr val="tx1"/>
                </a:solidFill>
                <a:sym typeface="Symbol"/>
              </a:rPr>
              <a:t> </a:t>
            </a:r>
            <a:r>
              <a:rPr lang="fr-CH" dirty="0" err="1" smtClean="0">
                <a:solidFill>
                  <a:schemeClr val="tx1"/>
                </a:solidFill>
                <a:sym typeface="Symbol"/>
              </a:rPr>
              <a:t>Physics</a:t>
            </a:r>
            <a:r>
              <a:rPr lang="fr-CH" dirty="0" smtClean="0">
                <a:solidFill>
                  <a:schemeClr val="tx1"/>
                </a:solidFill>
                <a:sym typeface="Symbol"/>
              </a:rPr>
              <a:t> </a:t>
            </a:r>
            <a:r>
              <a:rPr lang="fr-CH" dirty="0" err="1" smtClean="0">
                <a:solidFill>
                  <a:schemeClr val="tx1"/>
                </a:solidFill>
                <a:sym typeface="Symbol"/>
              </a:rPr>
              <a:t>require</a:t>
            </a:r>
            <a:r>
              <a:rPr lang="fr-CH" dirty="0" smtClean="0">
                <a:solidFill>
                  <a:schemeClr val="tx1"/>
                </a:solidFill>
                <a:sym typeface="Symbol"/>
              </a:rPr>
              <a:t> more…</a:t>
            </a:r>
            <a:endParaRPr lang="en-GB" dirty="0">
              <a:solidFill>
                <a:schemeClr val="tx1"/>
              </a:solidFill>
            </a:endParaRPr>
          </a:p>
        </p:txBody>
      </p:sp>
    </p:spTree>
    <p:extLst>
      <p:ext uri="{BB962C8B-B14F-4D97-AF65-F5344CB8AC3E}">
        <p14:creationId xmlns:p14="http://schemas.microsoft.com/office/powerpoint/2010/main" val="398074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7" y="274638"/>
            <a:ext cx="8229600" cy="760236"/>
          </a:xfrm>
        </p:spPr>
        <p:txBody>
          <a:bodyPr/>
          <a:lstStyle/>
          <a:p>
            <a:pPr algn="l"/>
            <a:r>
              <a:rPr lang="en-US" dirty="0" smtClean="0"/>
              <a:t>Impact on society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Application of accelerators has not yet</a:t>
            </a:r>
          </a:p>
          <a:p>
            <a:pPr marL="0" indent="0">
              <a:buNone/>
            </a:pPr>
            <a:r>
              <a:rPr lang="en-US" sz="2000" dirty="0"/>
              <a:t>r</a:t>
            </a:r>
            <a:r>
              <a:rPr lang="en-US" sz="2000" dirty="0" smtClean="0"/>
              <a:t>eached  the full needs and opportunities</a:t>
            </a:r>
          </a:p>
          <a:p>
            <a:pPr marL="0" indent="0">
              <a:buNone/>
            </a:pPr>
            <a:r>
              <a:rPr lang="en-US" sz="2000" dirty="0" smtClean="0"/>
              <a:t>offered from many sectors.</a:t>
            </a:r>
          </a:p>
          <a:p>
            <a:pPr marL="0" indent="0">
              <a:buNone/>
            </a:pPr>
            <a:r>
              <a:rPr lang="en-US" sz="2000" dirty="0"/>
              <a:t>E</a:t>
            </a:r>
            <a:r>
              <a:rPr lang="en-US" sz="2000" dirty="0" smtClean="0"/>
              <a:t>xploitation is expected  even outside </a:t>
            </a:r>
          </a:p>
          <a:p>
            <a:pPr marL="0" indent="0">
              <a:buNone/>
            </a:pPr>
            <a:r>
              <a:rPr lang="en-US" sz="2000" dirty="0" smtClean="0"/>
              <a:t>of the known medical therapy field.</a:t>
            </a:r>
          </a:p>
          <a:p>
            <a:pPr marL="0" indent="0">
              <a:buNone/>
            </a:pPr>
            <a:r>
              <a:rPr lang="en-US" sz="2000" dirty="0" smtClean="0"/>
              <a:t>Examples: </a:t>
            </a:r>
            <a:r>
              <a:rPr lang="en-US" sz="2000" b="1" dirty="0"/>
              <a:t>Accelerator-</a:t>
            </a:r>
            <a:r>
              <a:rPr lang="en-US" sz="2000" b="1" dirty="0" smtClean="0"/>
              <a:t>driven systems </a:t>
            </a:r>
          </a:p>
          <a:p>
            <a:pPr marL="0" indent="0">
              <a:buNone/>
            </a:pPr>
            <a:r>
              <a:rPr lang="en-US" sz="2000" dirty="0"/>
              <a:t>a</a:t>
            </a:r>
            <a:r>
              <a:rPr lang="en-US" sz="2000" dirty="0" smtClean="0"/>
              <a:t>ble to provide</a:t>
            </a:r>
            <a:r>
              <a:rPr lang="en-US" sz="2000" dirty="0"/>
              <a:t> </a:t>
            </a:r>
            <a:r>
              <a:rPr lang="en-US" sz="2000" dirty="0" smtClean="0"/>
              <a:t>a </a:t>
            </a:r>
            <a:r>
              <a:rPr lang="en-US" sz="2000" dirty="0"/>
              <a:t>long-term strategy </a:t>
            </a:r>
            <a:r>
              <a:rPr lang="en-US" sz="2000" dirty="0" smtClean="0"/>
              <a:t>for </a:t>
            </a:r>
          </a:p>
          <a:p>
            <a:pPr marL="0" indent="0">
              <a:buNone/>
            </a:pPr>
            <a:r>
              <a:rPr lang="en-US" sz="2000" dirty="0" smtClean="0"/>
              <a:t>the growth of nuclear power –</a:t>
            </a:r>
          </a:p>
          <a:p>
            <a:pPr marL="0" indent="0">
              <a:buNone/>
            </a:pPr>
            <a:r>
              <a:rPr lang="en-US" sz="2000" b="1" dirty="0" smtClean="0"/>
              <a:t>Fusion energy - Industrial processes - </a:t>
            </a:r>
            <a:endParaRPr lang="en-US" sz="2000" dirty="0" smtClean="0"/>
          </a:p>
          <a:p>
            <a:pPr marL="0" indent="0">
              <a:buNone/>
            </a:pPr>
            <a:r>
              <a:rPr lang="en-US" sz="2000" b="1" dirty="0" smtClean="0"/>
              <a:t>Gas and water cleaning</a:t>
            </a:r>
            <a:r>
              <a:rPr lang="en-US" sz="2000" dirty="0"/>
              <a:t> </a:t>
            </a:r>
            <a:r>
              <a:rPr lang="en-US" sz="2000" dirty="0" smtClean="0"/>
              <a:t>- Demonstrations </a:t>
            </a:r>
            <a:r>
              <a:rPr lang="en-US" sz="2000" dirty="0"/>
              <a:t>have shown the effectiveness and efficiency of particle-</a:t>
            </a:r>
            <a:r>
              <a:rPr lang="en-US" sz="2000" dirty="0" smtClean="0"/>
              <a:t>accelerator  technology </a:t>
            </a:r>
            <a:r>
              <a:rPr lang="en-US" sz="2000" dirty="0"/>
              <a:t>in treating flue gas emissions and polluted water.</a:t>
            </a:r>
          </a:p>
        </p:txBody>
      </p:sp>
      <p:sp>
        <p:nvSpPr>
          <p:cNvPr id="6" name="Slide Number Placeholder 5"/>
          <p:cNvSpPr>
            <a:spLocks noGrp="1"/>
          </p:cNvSpPr>
          <p:nvPr>
            <p:ph type="sldNum" sz="quarter" idx="12"/>
          </p:nvPr>
        </p:nvSpPr>
        <p:spPr/>
        <p:txBody>
          <a:bodyPr/>
          <a:lstStyle/>
          <a:p>
            <a:fld id="{970CB9A6-453C-A247-A48C-E76266E8C97E}" type="slidenum">
              <a:rPr lang="en-US" smtClean="0"/>
              <a:t>30</a:t>
            </a:fld>
            <a:endParaRPr lang="en-US"/>
          </a:p>
        </p:txBody>
      </p:sp>
      <p:pic>
        <p:nvPicPr>
          <p:cNvPr id="4" name="Picture 3"/>
          <p:cNvPicPr>
            <a:picLocks noChangeAspect="1"/>
          </p:cNvPicPr>
          <p:nvPr/>
        </p:nvPicPr>
        <p:blipFill>
          <a:blip r:embed="rId3"/>
          <a:stretch>
            <a:fillRect/>
          </a:stretch>
        </p:blipFill>
        <p:spPr>
          <a:xfrm>
            <a:off x="4938465" y="83285"/>
            <a:ext cx="4128758" cy="4540817"/>
          </a:xfrm>
          <a:prstGeom prst="rect">
            <a:avLst/>
          </a:prstGeom>
        </p:spPr>
      </p:pic>
    </p:spTree>
    <p:extLst>
      <p:ext uri="{BB962C8B-B14F-4D97-AF65-F5344CB8AC3E}">
        <p14:creationId xmlns:p14="http://schemas.microsoft.com/office/powerpoint/2010/main" val="5071706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7" y="274638"/>
            <a:ext cx="8229600" cy="760236"/>
          </a:xfrm>
        </p:spPr>
        <p:txBody>
          <a:bodyPr/>
          <a:lstStyle/>
          <a:p>
            <a:pPr algn="l"/>
            <a:r>
              <a:rPr lang="en-US" dirty="0" smtClean="0"/>
              <a:t>Impact on society</a:t>
            </a:r>
            <a:endParaRPr lang="en-US" dirty="0"/>
          </a:p>
        </p:txBody>
      </p:sp>
      <p:sp>
        <p:nvSpPr>
          <p:cNvPr id="3" name="Content Placeholder 2"/>
          <p:cNvSpPr>
            <a:spLocks noGrp="1"/>
          </p:cNvSpPr>
          <p:nvPr>
            <p:ph idx="1"/>
          </p:nvPr>
        </p:nvSpPr>
        <p:spPr>
          <a:xfrm>
            <a:off x="426639" y="1188720"/>
            <a:ext cx="8128411" cy="5349240"/>
          </a:xfrm>
        </p:spPr>
        <p:txBody>
          <a:bodyPr>
            <a:normAutofit/>
          </a:bodyPr>
          <a:lstStyle/>
          <a:p>
            <a:pPr marL="0" indent="0">
              <a:buNone/>
            </a:pPr>
            <a:r>
              <a:rPr lang="en-GB" sz="2000" dirty="0"/>
              <a:t>P</a:t>
            </a:r>
            <a:r>
              <a:rPr lang="en-GB" sz="2000" dirty="0" smtClean="0"/>
              <a:t>hysics-based industrial </a:t>
            </a:r>
            <a:r>
              <a:rPr lang="en-GB" sz="2000" dirty="0"/>
              <a:t>sector generated over 15% of total turnover and over 13% of </a:t>
            </a:r>
            <a:r>
              <a:rPr lang="en-GB" sz="2000" dirty="0" smtClean="0"/>
              <a:t>overall employment </a:t>
            </a:r>
            <a:r>
              <a:rPr lang="en-GB" sz="2000" dirty="0"/>
              <a:t>within Europe’s business economy. </a:t>
            </a:r>
            <a:endParaRPr lang="en-GB" sz="2000" dirty="0" smtClean="0"/>
          </a:p>
          <a:p>
            <a:pPr marL="0" indent="0">
              <a:buNone/>
            </a:pPr>
            <a:r>
              <a:rPr lang="en-GB" sz="2000" dirty="0" smtClean="0"/>
              <a:t>The </a:t>
            </a:r>
            <a:r>
              <a:rPr lang="en-GB" sz="2000" dirty="0"/>
              <a:t>turnover per person employed in the physics-based </a:t>
            </a:r>
            <a:r>
              <a:rPr lang="en-GB" sz="2000" dirty="0" smtClean="0"/>
              <a:t>sector substantially </a:t>
            </a:r>
            <a:r>
              <a:rPr lang="en-GB" sz="2000" dirty="0"/>
              <a:t>outperforms the construction and retail sectors, and </a:t>
            </a:r>
            <a:r>
              <a:rPr lang="en-GB" sz="2000" dirty="0" smtClean="0"/>
              <a:t>physics-based labour productivity was significantly higher </a:t>
            </a:r>
            <a:r>
              <a:rPr lang="en-GB" sz="2000" dirty="0"/>
              <a:t>than in many other broad industrial and business sectors, </a:t>
            </a:r>
            <a:r>
              <a:rPr lang="en-GB" sz="2000" dirty="0" smtClean="0"/>
              <a:t>including manufacturing</a:t>
            </a:r>
            <a:r>
              <a:rPr lang="en-GB" sz="2000" dirty="0"/>
              <a:t>. </a:t>
            </a:r>
            <a:r>
              <a:rPr lang="en-GB" sz="2000" dirty="0" smtClean="0"/>
              <a:t> </a:t>
            </a:r>
          </a:p>
        </p:txBody>
      </p:sp>
      <p:sp>
        <p:nvSpPr>
          <p:cNvPr id="6" name="Slide Number Placeholder 5"/>
          <p:cNvSpPr>
            <a:spLocks noGrp="1"/>
          </p:cNvSpPr>
          <p:nvPr>
            <p:ph type="sldNum" sz="quarter" idx="12"/>
          </p:nvPr>
        </p:nvSpPr>
        <p:spPr/>
        <p:txBody>
          <a:bodyPr/>
          <a:lstStyle/>
          <a:p>
            <a:fld id="{970CB9A6-453C-A247-A48C-E76266E8C97E}" type="slidenum">
              <a:rPr lang="en-US" smtClean="0"/>
              <a:t>31</a:t>
            </a:fld>
            <a:endParaRPr lang="en-US"/>
          </a:p>
        </p:txBody>
      </p:sp>
      <p:pic>
        <p:nvPicPr>
          <p:cNvPr id="7" name="Content Placeholder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726422" y="3619629"/>
            <a:ext cx="3053029" cy="2557155"/>
          </a:xfrm>
          <a:prstGeom prst="rect">
            <a:avLst/>
          </a:prstGeom>
        </p:spPr>
      </p:pic>
      <p:sp>
        <p:nvSpPr>
          <p:cNvPr id="5" name="TextBox 4"/>
          <p:cNvSpPr txBox="1"/>
          <p:nvPr/>
        </p:nvSpPr>
        <p:spPr>
          <a:xfrm>
            <a:off x="5619989" y="3184748"/>
            <a:ext cx="3265894" cy="369332"/>
          </a:xfrm>
          <a:prstGeom prst="rect">
            <a:avLst/>
          </a:prstGeom>
          <a:noFill/>
        </p:spPr>
        <p:txBody>
          <a:bodyPr wrap="none" rtlCol="0">
            <a:spAutoFit/>
          </a:bodyPr>
          <a:lstStyle/>
          <a:p>
            <a:r>
              <a:rPr lang="en-GB" dirty="0" smtClean="0"/>
              <a:t>Physics related employment in %</a:t>
            </a:r>
            <a:endParaRPr lang="en-GB" dirty="0"/>
          </a:p>
        </p:txBody>
      </p:sp>
      <p:sp>
        <p:nvSpPr>
          <p:cNvPr id="9" name="Content Placeholder 2"/>
          <p:cNvSpPr txBox="1">
            <a:spLocks/>
          </p:cNvSpPr>
          <p:nvPr/>
        </p:nvSpPr>
        <p:spPr>
          <a:xfrm>
            <a:off x="457200" y="3619628"/>
            <a:ext cx="5162789" cy="4310337"/>
          </a:xfrm>
          <a:prstGeom prst="rect">
            <a:avLst/>
          </a:prstGeom>
        </p:spPr>
        <p:txBody>
          <a:bodyPr vert="horz" lIns="91440" tIns="0" rIns="91440" bIns="0" rtlCol="0">
            <a:norm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Calibri" pitchFamily="34" charset="0"/>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Calibri" pitchFamily="34" charset="0"/>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Calibri" pitchFamily="34" charset="0"/>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Calibri"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GB" sz="2000" dirty="0" smtClean="0"/>
              <a:t>Physics-based industries and enterprises were more resilient in comparison with the wider economy.</a:t>
            </a:r>
            <a:endParaRPr lang="en-US" sz="2000" dirty="0"/>
          </a:p>
          <a:p>
            <a:pPr marL="0" indent="0">
              <a:buNone/>
            </a:pPr>
            <a:r>
              <a:rPr lang="en-GB" sz="2000" dirty="0" smtClean="0"/>
              <a:t>“The </a:t>
            </a:r>
            <a:r>
              <a:rPr lang="en-GB" sz="2000" dirty="0"/>
              <a:t>importance of </a:t>
            </a:r>
            <a:r>
              <a:rPr lang="en-GB" sz="2000" dirty="0" smtClean="0"/>
              <a:t>physics to </a:t>
            </a:r>
            <a:r>
              <a:rPr lang="en-GB" sz="2000" dirty="0"/>
              <a:t>the economies of </a:t>
            </a:r>
            <a:r>
              <a:rPr lang="en-GB" sz="2000" dirty="0" smtClean="0"/>
              <a:t>Europe” Report </a:t>
            </a:r>
            <a:r>
              <a:rPr lang="en-GB" sz="2000" dirty="0"/>
              <a:t>by </a:t>
            </a:r>
            <a:r>
              <a:rPr lang="en-GB" sz="2000" dirty="0" err="1"/>
              <a:t>Cebr</a:t>
            </a:r>
            <a:endParaRPr lang="en-US" sz="2000" dirty="0"/>
          </a:p>
          <a:p>
            <a:pPr marL="0" indent="0">
              <a:buFont typeface="Arial"/>
              <a:buNone/>
            </a:pPr>
            <a:endParaRPr lang="en-US" sz="2000" dirty="0" smtClean="0"/>
          </a:p>
          <a:p>
            <a:pPr marL="0" indent="0">
              <a:buNone/>
            </a:pPr>
            <a:r>
              <a:rPr lang="en-US" sz="1000" dirty="0"/>
              <a:t>http://c.ymcdn.com/sites/www.eps.org/resource/resmgr/policy/EPS_economyReport2013.pdf</a:t>
            </a:r>
          </a:p>
        </p:txBody>
      </p:sp>
    </p:spTree>
    <p:extLst>
      <p:ext uri="{BB962C8B-B14F-4D97-AF65-F5344CB8AC3E}">
        <p14:creationId xmlns:p14="http://schemas.microsoft.com/office/powerpoint/2010/main" val="10862927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32</a:t>
            </a:fld>
            <a:endParaRPr lang="en-US"/>
          </a:p>
        </p:txBody>
      </p:sp>
      <p:sp>
        <p:nvSpPr>
          <p:cNvPr id="4" name="Content Placeholder 3"/>
          <p:cNvSpPr>
            <a:spLocks noGrp="1"/>
          </p:cNvSpPr>
          <p:nvPr>
            <p:ph idx="1"/>
          </p:nvPr>
        </p:nvSpPr>
        <p:spPr>
          <a:xfrm>
            <a:off x="634172" y="556475"/>
            <a:ext cx="8229600" cy="3399648"/>
          </a:xfrm>
        </p:spPr>
        <p:txBody>
          <a:bodyPr>
            <a:normAutofit/>
          </a:bodyPr>
          <a:lstStyle/>
          <a:p>
            <a:pPr marL="0" indent="0">
              <a:buNone/>
            </a:pPr>
            <a:r>
              <a:rPr lang="en-GB" sz="6000" dirty="0" smtClean="0"/>
              <a:t>Industry</a:t>
            </a:r>
          </a:p>
          <a:p>
            <a:pPr marL="0" indent="0">
              <a:buNone/>
            </a:pPr>
            <a:r>
              <a:rPr lang="en-GB" sz="4400" dirty="0" smtClean="0">
                <a:solidFill>
                  <a:schemeClr val="tx2">
                    <a:lumMod val="60000"/>
                    <a:lumOff val="40000"/>
                  </a:schemeClr>
                </a:solidFill>
              </a:rPr>
              <a:t>Procurement from HILUMI to </a:t>
            </a:r>
          </a:p>
          <a:p>
            <a:pPr marL="0" indent="0">
              <a:buNone/>
            </a:pPr>
            <a:r>
              <a:rPr lang="en-GB" sz="4400" dirty="0" smtClean="0">
                <a:solidFill>
                  <a:schemeClr val="tx2">
                    <a:lumMod val="60000"/>
                    <a:lumOff val="40000"/>
                  </a:schemeClr>
                </a:solidFill>
              </a:rPr>
              <a:t>HL-LHC</a:t>
            </a:r>
            <a:endParaRPr lang="en-GB" sz="4400" dirty="0">
              <a:solidFill>
                <a:schemeClr val="tx2">
                  <a:lumMod val="60000"/>
                  <a:lumOff val="40000"/>
                </a:schemeClr>
              </a:solidFill>
            </a:endParaRPr>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7882464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33</a:t>
            </a:fld>
            <a:endParaRPr lang="en-US"/>
          </a:p>
        </p:txBody>
      </p:sp>
      <p:sp>
        <p:nvSpPr>
          <p:cNvPr id="3" name="Title 2"/>
          <p:cNvSpPr>
            <a:spLocks noGrp="1"/>
          </p:cNvSpPr>
          <p:nvPr>
            <p:ph type="title"/>
          </p:nvPr>
        </p:nvSpPr>
        <p:spPr/>
        <p:txBody>
          <a:bodyPr/>
          <a:lstStyle/>
          <a:p>
            <a:r>
              <a:rPr lang="en-GB" dirty="0" smtClean="0"/>
              <a:t>HILUMI FP7</a:t>
            </a:r>
            <a:endParaRPr lang="en-GB" dirty="0"/>
          </a:p>
        </p:txBody>
      </p:sp>
      <p:pic>
        <p:nvPicPr>
          <p:cNvPr id="6" name="Content Placeholder 3"/>
          <p:cNvPicPr>
            <a:picLocks noGrp="1"/>
          </p:cNvPicPr>
          <p:nvPr>
            <p:ph idx="1"/>
          </p:nvPr>
        </p:nvPicPr>
        <p:blipFill>
          <a:blip r:embed="rId2" cstate="email">
            <a:extLst>
              <a:ext uri="{28A0092B-C50C-407E-A947-70E740481C1C}">
                <a14:useLocalDpi xmlns:a14="http://schemas.microsoft.com/office/drawing/2010/main" val="0"/>
              </a:ext>
            </a:extLst>
          </a:blip>
          <a:srcRect t="3117" b="3117"/>
          <a:stretch>
            <a:fillRect/>
          </a:stretch>
        </p:blipFill>
        <p:spPr bwMode="auto">
          <a:xfrm>
            <a:off x="571500" y="1739903"/>
            <a:ext cx="8229600" cy="4525957"/>
          </a:xfrm>
          <a:prstGeom prst="rect">
            <a:avLst/>
          </a:prstGeom>
          <a:noFill/>
        </p:spPr>
      </p:pic>
    </p:spTree>
    <p:extLst>
      <p:ext uri="{BB962C8B-B14F-4D97-AF65-F5344CB8AC3E}">
        <p14:creationId xmlns:p14="http://schemas.microsoft.com/office/powerpoint/2010/main" val="29871846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34</a:t>
            </a:fld>
            <a:endParaRPr lang="en-US"/>
          </a:p>
        </p:txBody>
      </p:sp>
      <p:sp>
        <p:nvSpPr>
          <p:cNvPr id="3" name="Title 2"/>
          <p:cNvSpPr>
            <a:spLocks noGrp="1"/>
          </p:cNvSpPr>
          <p:nvPr>
            <p:ph type="title"/>
          </p:nvPr>
        </p:nvSpPr>
        <p:spPr>
          <a:xfrm>
            <a:off x="634173" y="226547"/>
            <a:ext cx="7735574" cy="728661"/>
          </a:xfrm>
        </p:spPr>
        <p:txBody>
          <a:bodyPr/>
          <a:lstStyle/>
          <a:p>
            <a:r>
              <a:rPr lang="en-GB" dirty="0" smtClean="0"/>
              <a:t>HILUMI Procurement till Dec 2014</a:t>
            </a:r>
            <a:endParaRPr lang="en-GB" dirty="0"/>
          </a:p>
        </p:txBody>
      </p:sp>
      <p:graphicFrame>
        <p:nvGraphicFramePr>
          <p:cNvPr id="6" name="Content Placeholder 3"/>
          <p:cNvGraphicFramePr>
            <a:graphicFrameLocks/>
          </p:cNvGraphicFramePr>
          <p:nvPr>
            <p:extLst>
              <p:ext uri="{D42A27DB-BD31-4B8C-83A1-F6EECF244321}">
                <p14:modId xmlns:p14="http://schemas.microsoft.com/office/powerpoint/2010/main" val="3201953767"/>
              </p:ext>
            </p:extLst>
          </p:nvPr>
        </p:nvGraphicFramePr>
        <p:xfrm>
          <a:off x="0" y="867961"/>
          <a:ext cx="6540500" cy="29337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ontent Placeholder 4"/>
          <p:cNvGraphicFramePr>
            <a:graphicFrameLocks/>
          </p:cNvGraphicFramePr>
          <p:nvPr>
            <p:extLst>
              <p:ext uri="{D42A27DB-BD31-4B8C-83A1-F6EECF244321}">
                <p14:modId xmlns:p14="http://schemas.microsoft.com/office/powerpoint/2010/main" val="3024834833"/>
              </p:ext>
            </p:extLst>
          </p:nvPr>
        </p:nvGraphicFramePr>
        <p:xfrm>
          <a:off x="2392411" y="3530992"/>
          <a:ext cx="6671507" cy="30249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357416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35</a:t>
            </a:fld>
            <a:endParaRPr lang="en-US"/>
          </a:p>
        </p:txBody>
      </p:sp>
      <p:graphicFrame>
        <p:nvGraphicFramePr>
          <p:cNvPr id="5" name="Chart 4"/>
          <p:cNvGraphicFramePr>
            <a:graphicFrameLocks/>
          </p:cNvGraphicFramePr>
          <p:nvPr>
            <p:extLst>
              <p:ext uri="{D42A27DB-BD31-4B8C-83A1-F6EECF244321}">
                <p14:modId xmlns:p14="http://schemas.microsoft.com/office/powerpoint/2010/main" val="1447458384"/>
              </p:ext>
            </p:extLst>
          </p:nvPr>
        </p:nvGraphicFramePr>
        <p:xfrm>
          <a:off x="0" y="3352800"/>
          <a:ext cx="5657850" cy="3505200"/>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p:cNvPicPr>
            <a:picLocks noChangeAspect="1"/>
          </p:cNvPicPr>
          <p:nvPr/>
        </p:nvPicPr>
        <p:blipFill>
          <a:blip r:embed="rId4"/>
          <a:stretch>
            <a:fillRect/>
          </a:stretch>
        </p:blipFill>
        <p:spPr>
          <a:xfrm>
            <a:off x="1551188" y="274638"/>
            <a:ext cx="7592812" cy="4354511"/>
          </a:xfrm>
          <a:prstGeom prst="rect">
            <a:avLst/>
          </a:prstGeom>
        </p:spPr>
      </p:pic>
    </p:spTree>
    <p:extLst>
      <p:ext uri="{BB962C8B-B14F-4D97-AF65-F5344CB8AC3E}">
        <p14:creationId xmlns:p14="http://schemas.microsoft.com/office/powerpoint/2010/main" val="38030669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36</a:t>
            </a:fld>
            <a:endParaRPr lang="en-US"/>
          </a:p>
        </p:txBody>
      </p:sp>
      <p:sp>
        <p:nvSpPr>
          <p:cNvPr id="3" name="Title 2"/>
          <p:cNvSpPr>
            <a:spLocks noGrp="1"/>
          </p:cNvSpPr>
          <p:nvPr>
            <p:ph type="title"/>
          </p:nvPr>
        </p:nvSpPr>
        <p:spPr>
          <a:xfrm>
            <a:off x="292100" y="274638"/>
            <a:ext cx="6045461" cy="914400"/>
          </a:xfrm>
        </p:spPr>
        <p:txBody>
          <a:bodyPr/>
          <a:lstStyle/>
          <a:p>
            <a:r>
              <a:rPr lang="fr-CH" dirty="0"/>
              <a:t>HL-LHC </a:t>
            </a:r>
            <a:r>
              <a:rPr lang="fr-CH" dirty="0" smtClean="0"/>
              <a:t> </a:t>
            </a:r>
            <a:r>
              <a:rPr lang="fr-CH" dirty="0"/>
              <a:t>– </a:t>
            </a:r>
            <a:r>
              <a:rPr lang="fr-CH" dirty="0" smtClean="0"/>
              <a:t>IR </a:t>
            </a:r>
            <a:r>
              <a:rPr lang="fr-CH" dirty="0" err="1" smtClean="0"/>
              <a:t>Magnets</a:t>
            </a:r>
            <a:endParaRPr lang="en-GB" dirty="0"/>
          </a:p>
        </p:txBody>
      </p:sp>
      <p:pic>
        <p:nvPicPr>
          <p:cNvPr id="8" name="Picture 7"/>
          <p:cNvPicPr>
            <a:picLocks noChangeAspect="1"/>
          </p:cNvPicPr>
          <p:nvPr/>
        </p:nvPicPr>
        <p:blipFill>
          <a:blip r:embed="rId3"/>
          <a:stretch>
            <a:fillRect/>
          </a:stretch>
        </p:blipFill>
        <p:spPr>
          <a:xfrm>
            <a:off x="457200" y="1435166"/>
            <a:ext cx="8401016" cy="5102794"/>
          </a:xfrm>
          <a:prstGeom prst="rect">
            <a:avLst/>
          </a:prstGeom>
        </p:spPr>
      </p:pic>
      <p:sp>
        <p:nvSpPr>
          <p:cNvPr id="4" name="Right Arrow 3"/>
          <p:cNvSpPr/>
          <p:nvPr/>
        </p:nvSpPr>
        <p:spPr>
          <a:xfrm>
            <a:off x="292100" y="4508500"/>
            <a:ext cx="1384300" cy="482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In Kind USA</a:t>
            </a:r>
            <a:endParaRPr lang="en-GB" dirty="0"/>
          </a:p>
        </p:txBody>
      </p:sp>
      <p:sp>
        <p:nvSpPr>
          <p:cNvPr id="6" name="Rectangle 5"/>
          <p:cNvSpPr/>
          <p:nvPr/>
        </p:nvSpPr>
        <p:spPr>
          <a:xfrm>
            <a:off x="6337561" y="776486"/>
            <a:ext cx="3006340" cy="1477328"/>
          </a:xfrm>
          <a:prstGeom prst="rect">
            <a:avLst/>
          </a:prstGeom>
        </p:spPr>
        <p:txBody>
          <a:bodyPr wrap="square">
            <a:spAutoFit/>
          </a:bodyPr>
          <a:lstStyle/>
          <a:p>
            <a:r>
              <a:rPr lang="fr-CH" dirty="0"/>
              <a:t>WP03 : most spending in GOODS, purchase of cables, cabling activities and components for Q1,Q2,Q3 magnets till </a:t>
            </a:r>
            <a:r>
              <a:rPr lang="fr-CH" dirty="0" smtClean="0"/>
              <a:t>2020</a:t>
            </a:r>
          </a:p>
        </p:txBody>
      </p:sp>
    </p:spTree>
    <p:extLst>
      <p:ext uri="{BB962C8B-B14F-4D97-AF65-F5344CB8AC3E}">
        <p14:creationId xmlns:p14="http://schemas.microsoft.com/office/powerpoint/2010/main" val="41507982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112409" y="755672"/>
            <a:ext cx="8461981" cy="5346655"/>
          </a:xfrm>
          <a:prstGeom prst="rect">
            <a:avLst/>
          </a:prstGeom>
        </p:spPr>
      </p:pic>
      <p:sp>
        <p:nvSpPr>
          <p:cNvPr id="2" name="Slide Number Placeholder 1"/>
          <p:cNvSpPr>
            <a:spLocks noGrp="1"/>
          </p:cNvSpPr>
          <p:nvPr>
            <p:ph type="sldNum" sz="quarter" idx="12"/>
          </p:nvPr>
        </p:nvSpPr>
        <p:spPr/>
        <p:txBody>
          <a:bodyPr/>
          <a:lstStyle/>
          <a:p>
            <a:fld id="{0FA004B2-1541-5046-B6F2-22AF56585712}" type="slidenum">
              <a:rPr lang="en-US" smtClean="0"/>
              <a:t>37</a:t>
            </a:fld>
            <a:endParaRPr lang="en-US"/>
          </a:p>
        </p:txBody>
      </p:sp>
      <p:sp>
        <p:nvSpPr>
          <p:cNvPr id="3" name="Title 2"/>
          <p:cNvSpPr>
            <a:spLocks noGrp="1"/>
          </p:cNvSpPr>
          <p:nvPr>
            <p:ph type="title"/>
          </p:nvPr>
        </p:nvSpPr>
        <p:spPr/>
        <p:txBody>
          <a:bodyPr/>
          <a:lstStyle/>
          <a:p>
            <a:r>
              <a:rPr lang="fr-CH" dirty="0"/>
              <a:t>HL-LHC </a:t>
            </a:r>
            <a:r>
              <a:rPr lang="fr-CH" dirty="0" smtClean="0"/>
              <a:t> </a:t>
            </a:r>
            <a:r>
              <a:rPr lang="fr-CH" dirty="0"/>
              <a:t>– </a:t>
            </a:r>
            <a:r>
              <a:rPr lang="fr-CH" dirty="0" smtClean="0"/>
              <a:t>Vacuum</a:t>
            </a:r>
            <a:endParaRPr lang="en-GB" dirty="0"/>
          </a:p>
        </p:txBody>
      </p:sp>
      <p:sp>
        <p:nvSpPr>
          <p:cNvPr id="5" name="Footer Placeholder 4"/>
          <p:cNvSpPr>
            <a:spLocks noGrp="1"/>
          </p:cNvSpPr>
          <p:nvPr>
            <p:ph type="ftr" sz="quarter" idx="3"/>
          </p:nvPr>
        </p:nvSpPr>
        <p:spPr/>
        <p:txBody>
          <a:bodyPr/>
          <a:lstStyle/>
          <a:p>
            <a:r>
              <a:rPr lang="en-US" smtClean="0"/>
              <a:t>Benoît DELILLE - HL-LHC C&amp;S Review #1 – March 2015</a:t>
            </a:r>
            <a:endParaRPr lang="en-GB" dirty="0"/>
          </a:p>
        </p:txBody>
      </p:sp>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748626" y="21565"/>
            <a:ext cx="5395374" cy="6858000"/>
          </a:xfrm>
          <a:prstGeom prst="rect">
            <a:avLst/>
          </a:prstGeom>
        </p:spPr>
      </p:pic>
    </p:spTree>
    <p:extLst>
      <p:ext uri="{BB962C8B-B14F-4D97-AF65-F5344CB8AC3E}">
        <p14:creationId xmlns:p14="http://schemas.microsoft.com/office/powerpoint/2010/main" val="3946920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38</a:t>
            </a:fld>
            <a:endParaRPr lang="en-US"/>
          </a:p>
        </p:txBody>
      </p:sp>
      <p:sp>
        <p:nvSpPr>
          <p:cNvPr id="4" name="Content Placeholder 3"/>
          <p:cNvSpPr>
            <a:spLocks noGrp="1"/>
          </p:cNvSpPr>
          <p:nvPr>
            <p:ph idx="1"/>
          </p:nvPr>
        </p:nvSpPr>
        <p:spPr>
          <a:xfrm>
            <a:off x="634172" y="556475"/>
            <a:ext cx="8229600" cy="3399648"/>
          </a:xfrm>
        </p:spPr>
        <p:txBody>
          <a:bodyPr>
            <a:normAutofit/>
          </a:bodyPr>
          <a:lstStyle/>
          <a:p>
            <a:pPr marL="0" indent="0">
              <a:buNone/>
            </a:pPr>
            <a:r>
              <a:rPr lang="en-GB" sz="6000" dirty="0" smtClean="0"/>
              <a:t>Industry</a:t>
            </a:r>
            <a:endParaRPr lang="en-GB" sz="4400" dirty="0">
              <a:solidFill>
                <a:schemeClr val="tx2">
                  <a:lumMod val="60000"/>
                  <a:lumOff val="40000"/>
                </a:schemeClr>
              </a:solidFill>
            </a:endParaRPr>
          </a:p>
          <a:p>
            <a:pPr marL="0" indent="0">
              <a:buNone/>
            </a:pPr>
            <a:r>
              <a:rPr lang="en-GB" sz="4400" dirty="0" smtClean="0">
                <a:solidFill>
                  <a:schemeClr val="tx2">
                    <a:lumMod val="60000"/>
                    <a:lumOff val="40000"/>
                  </a:schemeClr>
                </a:solidFill>
              </a:rPr>
              <a:t>Make or buy</a:t>
            </a:r>
            <a:endParaRPr lang="en-GB" sz="6000" dirty="0" smtClean="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36233481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Ex. WP4 Crab Cavities and RF systems</a:t>
            </a:r>
            <a:endParaRPr lang="en-GB"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94608821"/>
              </p:ext>
            </p:extLst>
          </p:nvPr>
        </p:nvGraphicFramePr>
        <p:xfrm>
          <a:off x="457200" y="1325563"/>
          <a:ext cx="8226425" cy="466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83118" y="1311592"/>
            <a:ext cx="1773049" cy="276999"/>
          </a:xfrm>
          <a:prstGeom prst="rect">
            <a:avLst/>
          </a:prstGeom>
          <a:noFill/>
        </p:spPr>
        <p:txBody>
          <a:bodyPr wrap="none" rtlCol="0">
            <a:spAutoFit/>
          </a:bodyPr>
          <a:lstStyle/>
          <a:p>
            <a:r>
              <a:rPr lang="en-GB" sz="1200" i="1" dirty="0" smtClean="0"/>
              <a:t>Conceptual specifications</a:t>
            </a:r>
            <a:endParaRPr lang="en-GB" sz="1200" i="1" dirty="0"/>
          </a:p>
        </p:txBody>
      </p:sp>
      <p:pic>
        <p:nvPicPr>
          <p:cNvPr id="7" name="Content Placeholder 5"/>
          <p:cNvPicPr>
            <a:picLocks noChangeAspect="1"/>
          </p:cNvPicPr>
          <p:nvPr/>
        </p:nvPicPr>
        <p:blipFill rotWithShape="1">
          <a:blip r:embed="rId7" cstate="email">
            <a:extLst>
              <a:ext uri="{28A0092B-C50C-407E-A947-70E740481C1C}">
                <a14:useLocalDpi xmlns:a14="http://schemas.microsoft.com/office/drawing/2010/main" val="0"/>
              </a:ext>
            </a:extLst>
          </a:blip>
          <a:srcRect l="4391" r="23173"/>
          <a:stretch/>
        </p:blipFill>
        <p:spPr>
          <a:xfrm>
            <a:off x="6480699" y="3735092"/>
            <a:ext cx="2308194" cy="2618996"/>
          </a:xfrm>
          <a:prstGeom prst="rect">
            <a:avLst/>
          </a:prstGeom>
        </p:spPr>
      </p:pic>
    </p:spTree>
    <p:extLst>
      <p:ext uri="{BB962C8B-B14F-4D97-AF65-F5344CB8AC3E}">
        <p14:creationId xmlns:p14="http://schemas.microsoft.com/office/powerpoint/2010/main" val="594424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86" y="268307"/>
            <a:ext cx="9144000" cy="3808765"/>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pic>
      <p:sp>
        <p:nvSpPr>
          <p:cNvPr id="2" name="Slide Number Placeholder 1"/>
          <p:cNvSpPr>
            <a:spLocks noGrp="1"/>
          </p:cNvSpPr>
          <p:nvPr>
            <p:ph type="sldNum" sz="quarter" idx="12"/>
          </p:nvPr>
        </p:nvSpPr>
        <p:spPr/>
        <p:txBody>
          <a:bodyPr/>
          <a:lstStyle/>
          <a:p>
            <a:fld id="{0FA004B2-1541-5046-B6F2-22AF56585712}" type="slidenum">
              <a:rPr lang="en-US" smtClean="0"/>
              <a:t>4</a:t>
            </a:fld>
            <a:endParaRPr lang="en-US"/>
          </a:p>
        </p:txBody>
      </p:sp>
      <p:sp>
        <p:nvSpPr>
          <p:cNvPr id="6" name="Up Arrow Callout 5"/>
          <p:cNvSpPr/>
          <p:nvPr/>
        </p:nvSpPr>
        <p:spPr>
          <a:xfrm>
            <a:off x="1586" y="4077072"/>
            <a:ext cx="1800200" cy="137802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0.75 10</a:t>
            </a:r>
            <a:r>
              <a:rPr lang="fr-CH" b="1" baseline="30000" dirty="0" smtClean="0"/>
              <a:t>34</a:t>
            </a:r>
            <a:r>
              <a:rPr lang="fr-CH" b="1" dirty="0" smtClean="0"/>
              <a:t> cm</a:t>
            </a:r>
            <a:r>
              <a:rPr lang="fr-CH" b="1" baseline="30000" dirty="0" smtClean="0"/>
              <a:t>-2</a:t>
            </a:r>
            <a:r>
              <a:rPr lang="fr-CH" b="1" dirty="0" smtClean="0"/>
              <a:t>s</a:t>
            </a:r>
            <a:r>
              <a:rPr lang="fr-CH" b="1" baseline="30000" dirty="0" smtClean="0"/>
              <a:t>-1</a:t>
            </a:r>
          </a:p>
          <a:p>
            <a:pPr algn="ctr"/>
            <a:r>
              <a:rPr lang="fr-CH" b="1" dirty="0" smtClean="0"/>
              <a:t>50 ns </a:t>
            </a:r>
            <a:r>
              <a:rPr lang="fr-CH" b="1" dirty="0" err="1" smtClean="0"/>
              <a:t>bunch</a:t>
            </a:r>
            <a:r>
              <a:rPr lang="fr-CH" b="1" dirty="0" smtClean="0"/>
              <a:t> </a:t>
            </a:r>
            <a:br>
              <a:rPr lang="fr-CH" b="1" dirty="0" smtClean="0"/>
            </a:br>
            <a:r>
              <a:rPr lang="fr-CH" b="1" dirty="0" smtClean="0"/>
              <a:t>high pile up </a:t>
            </a:r>
            <a:r>
              <a:rPr lang="fr-CH" b="1" dirty="0" smtClean="0">
                <a:sym typeface="Symbol"/>
              </a:rPr>
              <a:t>40</a:t>
            </a:r>
            <a:r>
              <a:rPr lang="fr-CH" b="1" dirty="0" smtClean="0"/>
              <a:t> </a:t>
            </a:r>
            <a:endParaRPr lang="en-GB" b="1" dirty="0"/>
          </a:p>
        </p:txBody>
      </p:sp>
      <p:sp>
        <p:nvSpPr>
          <p:cNvPr id="7" name="Up Arrow Callout 6"/>
          <p:cNvSpPr/>
          <p:nvPr/>
        </p:nvSpPr>
        <p:spPr>
          <a:xfrm>
            <a:off x="2225938" y="4077072"/>
            <a:ext cx="1800200" cy="137802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1.5 10</a:t>
            </a:r>
            <a:r>
              <a:rPr lang="fr-CH" b="1" baseline="30000" dirty="0" smtClean="0"/>
              <a:t>34</a:t>
            </a:r>
            <a:r>
              <a:rPr lang="fr-CH" b="1" dirty="0" smtClean="0"/>
              <a:t> cm</a:t>
            </a:r>
            <a:r>
              <a:rPr lang="fr-CH" b="1" baseline="30000" dirty="0" smtClean="0"/>
              <a:t>-2</a:t>
            </a:r>
            <a:r>
              <a:rPr lang="fr-CH" b="1" dirty="0" smtClean="0"/>
              <a:t>s</a:t>
            </a:r>
            <a:r>
              <a:rPr lang="fr-CH" b="1" baseline="30000" dirty="0" smtClean="0"/>
              <a:t>-1</a:t>
            </a:r>
          </a:p>
          <a:p>
            <a:pPr algn="ctr"/>
            <a:r>
              <a:rPr lang="fr-CH" b="1" dirty="0" smtClean="0"/>
              <a:t>25 ns </a:t>
            </a:r>
            <a:r>
              <a:rPr lang="fr-CH" b="1" dirty="0" err="1" smtClean="0"/>
              <a:t>bunch</a:t>
            </a:r>
            <a:r>
              <a:rPr lang="fr-CH" b="1" dirty="0" smtClean="0"/>
              <a:t> </a:t>
            </a:r>
            <a:br>
              <a:rPr lang="fr-CH" b="1" dirty="0" smtClean="0"/>
            </a:br>
            <a:r>
              <a:rPr lang="fr-CH" b="1" dirty="0" smtClean="0"/>
              <a:t>pile up </a:t>
            </a:r>
            <a:r>
              <a:rPr lang="fr-CH" b="1" dirty="0" smtClean="0">
                <a:sym typeface="Symbol"/>
              </a:rPr>
              <a:t>40</a:t>
            </a:r>
            <a:endParaRPr lang="en-GB" b="1" dirty="0"/>
          </a:p>
        </p:txBody>
      </p:sp>
      <p:sp>
        <p:nvSpPr>
          <p:cNvPr id="8" name="Up Arrow Callout 7"/>
          <p:cNvSpPr/>
          <p:nvPr/>
        </p:nvSpPr>
        <p:spPr>
          <a:xfrm>
            <a:off x="4463414" y="4077072"/>
            <a:ext cx="2088232" cy="137802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1.7-2.2 10</a:t>
            </a:r>
            <a:r>
              <a:rPr lang="fr-CH" b="1" baseline="30000" dirty="0" smtClean="0"/>
              <a:t>34</a:t>
            </a:r>
            <a:r>
              <a:rPr lang="fr-CH" b="1" dirty="0" smtClean="0"/>
              <a:t> cm</a:t>
            </a:r>
            <a:r>
              <a:rPr lang="fr-CH" b="1" baseline="30000" dirty="0" smtClean="0"/>
              <a:t>-2</a:t>
            </a:r>
            <a:r>
              <a:rPr lang="fr-CH" b="1" dirty="0" smtClean="0"/>
              <a:t>s</a:t>
            </a:r>
            <a:r>
              <a:rPr lang="fr-CH" b="1" baseline="30000" dirty="0" smtClean="0"/>
              <a:t>-1</a:t>
            </a:r>
          </a:p>
          <a:p>
            <a:pPr algn="ctr"/>
            <a:r>
              <a:rPr lang="fr-CH" b="1" dirty="0" smtClean="0"/>
              <a:t>25 ns </a:t>
            </a:r>
            <a:r>
              <a:rPr lang="fr-CH" b="1" dirty="0" err="1" smtClean="0"/>
              <a:t>bunch</a:t>
            </a:r>
            <a:r>
              <a:rPr lang="fr-CH" b="1" dirty="0" smtClean="0"/>
              <a:t> </a:t>
            </a:r>
            <a:br>
              <a:rPr lang="fr-CH" b="1" dirty="0" smtClean="0"/>
            </a:br>
            <a:r>
              <a:rPr lang="fr-CH" b="1" dirty="0" smtClean="0"/>
              <a:t> pile up </a:t>
            </a:r>
            <a:r>
              <a:rPr lang="fr-CH" b="1" dirty="0" smtClean="0">
                <a:sym typeface="Symbol"/>
              </a:rPr>
              <a:t>60</a:t>
            </a:r>
            <a:endParaRPr lang="en-GB" b="1" dirty="0"/>
          </a:p>
        </p:txBody>
      </p:sp>
      <p:sp>
        <p:nvSpPr>
          <p:cNvPr id="9" name="Oval 8"/>
          <p:cNvSpPr/>
          <p:nvPr/>
        </p:nvSpPr>
        <p:spPr>
          <a:xfrm>
            <a:off x="5227968" y="2071209"/>
            <a:ext cx="959885" cy="47940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Horizontal Scroll 9"/>
          <p:cNvSpPr/>
          <p:nvPr/>
        </p:nvSpPr>
        <p:spPr>
          <a:xfrm>
            <a:off x="6762007" y="4293096"/>
            <a:ext cx="2155617" cy="1368152"/>
          </a:xfrm>
          <a:prstGeom prst="horizontalScroll">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b="1" dirty="0" err="1" smtClean="0">
                <a:solidFill>
                  <a:srgbClr val="FF0000"/>
                </a:solidFill>
              </a:rPr>
              <a:t>Technical</a:t>
            </a:r>
            <a:r>
              <a:rPr lang="fr-CH" sz="1600" b="1" dirty="0" smtClean="0">
                <a:solidFill>
                  <a:srgbClr val="FF0000"/>
                </a:solidFill>
              </a:rPr>
              <a:t> </a:t>
            </a:r>
            <a:r>
              <a:rPr lang="fr-CH" sz="1600" b="1" dirty="0" err="1" smtClean="0">
                <a:solidFill>
                  <a:srgbClr val="FF0000"/>
                </a:solidFill>
              </a:rPr>
              <a:t>limits</a:t>
            </a:r>
            <a:r>
              <a:rPr lang="fr-CH" sz="1600" b="1" dirty="0" smtClean="0">
                <a:solidFill>
                  <a:srgbClr val="FF0000"/>
                </a:solidFill>
              </a:rPr>
              <a:t> to </a:t>
            </a:r>
            <a:r>
              <a:rPr lang="fr-CH" sz="1600" b="1" dirty="0" err="1" smtClean="0">
                <a:solidFill>
                  <a:srgbClr val="FF0000"/>
                </a:solidFill>
              </a:rPr>
              <a:t>lumi</a:t>
            </a:r>
            <a:r>
              <a:rPr lang="fr-CH" sz="1600" b="1" dirty="0" smtClean="0">
                <a:solidFill>
                  <a:srgbClr val="FF0000"/>
                </a:solidFill>
              </a:rPr>
              <a:t> </a:t>
            </a:r>
            <a:r>
              <a:rPr lang="fr-CH" sz="1600" b="1" dirty="0" err="1" smtClean="0">
                <a:solidFill>
                  <a:srgbClr val="FF0000"/>
                </a:solidFill>
              </a:rPr>
              <a:t>increase</a:t>
            </a:r>
            <a:r>
              <a:rPr lang="fr-CH" sz="1600" b="1" dirty="0" smtClean="0">
                <a:solidFill>
                  <a:srgbClr val="FF0000"/>
                </a:solidFill>
              </a:rPr>
              <a:t> (Machine &amp; </a:t>
            </a:r>
            <a:r>
              <a:rPr lang="fr-CH" sz="1600" b="1" dirty="0" err="1" smtClean="0">
                <a:solidFill>
                  <a:srgbClr val="FF0000"/>
                </a:solidFill>
              </a:rPr>
              <a:t>Experiments</a:t>
            </a:r>
            <a:r>
              <a:rPr lang="fr-CH" sz="1600" b="1" dirty="0" smtClean="0">
                <a:solidFill>
                  <a:srgbClr val="FF0000"/>
                </a:solidFill>
              </a:rPr>
              <a:t>)</a:t>
            </a:r>
          </a:p>
        </p:txBody>
      </p:sp>
      <p:cxnSp>
        <p:nvCxnSpPr>
          <p:cNvPr id="11" name="Straight Arrow Connector 10"/>
          <p:cNvCxnSpPr/>
          <p:nvPr/>
        </p:nvCxnSpPr>
        <p:spPr>
          <a:xfrm flipH="1" flipV="1">
            <a:off x="6157335" y="2512296"/>
            <a:ext cx="1443013" cy="1791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5294685" y="2720113"/>
            <a:ext cx="901178" cy="38817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flipH="1" flipV="1">
            <a:off x="6129903" y="3094619"/>
            <a:ext cx="1033686" cy="118959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3610" y="1411095"/>
            <a:ext cx="1065475" cy="23123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nchor="ctr" anchorCtr="0">
            <a:spAutoFit/>
          </a:bodyPr>
          <a:lstStyle/>
          <a:p>
            <a:r>
              <a:rPr lang="fr-CH" sz="1400" b="1" dirty="0" err="1" smtClean="0"/>
              <a:t>Run</a:t>
            </a:r>
            <a:r>
              <a:rPr lang="fr-CH" sz="1400" b="1" dirty="0" smtClean="0"/>
              <a:t> I</a:t>
            </a:r>
            <a:endParaRPr lang="en-GB" sz="1400" b="1" dirty="0"/>
          </a:p>
        </p:txBody>
      </p:sp>
      <p:sp>
        <p:nvSpPr>
          <p:cNvPr id="16" name="TextBox 15"/>
          <p:cNvSpPr txBox="1"/>
          <p:nvPr/>
        </p:nvSpPr>
        <p:spPr>
          <a:xfrm>
            <a:off x="2211920" y="1404850"/>
            <a:ext cx="1473645" cy="23123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nchor="ctr" anchorCtr="0">
            <a:spAutoFit/>
          </a:bodyPr>
          <a:lstStyle/>
          <a:p>
            <a:pPr algn="ctr"/>
            <a:r>
              <a:rPr lang="fr-CH" sz="1400" b="1" dirty="0" err="1" smtClean="0"/>
              <a:t>Run</a:t>
            </a:r>
            <a:r>
              <a:rPr lang="fr-CH" sz="1400" b="1" dirty="0" smtClean="0"/>
              <a:t> II</a:t>
            </a:r>
            <a:endParaRPr lang="en-GB" sz="1400" b="1" dirty="0"/>
          </a:p>
        </p:txBody>
      </p:sp>
      <p:sp>
        <p:nvSpPr>
          <p:cNvPr id="17" name="TextBox 16"/>
          <p:cNvSpPr txBox="1"/>
          <p:nvPr/>
        </p:nvSpPr>
        <p:spPr>
          <a:xfrm>
            <a:off x="4564049" y="1411095"/>
            <a:ext cx="1455087" cy="23123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nchor="ctr" anchorCtr="0">
            <a:spAutoFit/>
          </a:bodyPr>
          <a:lstStyle/>
          <a:p>
            <a:r>
              <a:rPr lang="fr-CH" sz="1400" b="1" dirty="0" err="1" smtClean="0"/>
              <a:t>Run</a:t>
            </a:r>
            <a:r>
              <a:rPr lang="fr-CH" sz="1400" b="1" dirty="0" smtClean="0"/>
              <a:t> III</a:t>
            </a:r>
            <a:endParaRPr lang="en-GB" sz="1400" b="1" dirty="0"/>
          </a:p>
        </p:txBody>
      </p:sp>
      <p:sp>
        <p:nvSpPr>
          <p:cNvPr id="18" name="Striped Right Arrow 17"/>
          <p:cNvSpPr/>
          <p:nvPr/>
        </p:nvSpPr>
        <p:spPr>
          <a:xfrm>
            <a:off x="2225938" y="5628584"/>
            <a:ext cx="1800200" cy="484632"/>
          </a:xfrm>
          <a:prstGeom prst="stripedRightArrow">
            <a:avLst/>
          </a:prstGeom>
          <a:solidFill>
            <a:srgbClr val="4F81BD"/>
          </a:solidFill>
          <a:ln w="25400">
            <a:solidFill>
              <a:srgbClr val="3861AA"/>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b="1" dirty="0"/>
              <a:t>50 </a:t>
            </a:r>
            <a:r>
              <a:rPr lang="fr-CH" sz="1600" b="1" dirty="0">
                <a:sym typeface="Symbol"/>
              </a:rPr>
              <a:t> 25 ns</a:t>
            </a:r>
            <a:endParaRPr lang="en-GB" sz="1600" b="1" dirty="0"/>
          </a:p>
        </p:txBody>
      </p:sp>
      <p:sp>
        <p:nvSpPr>
          <p:cNvPr id="19" name="TextBox 18"/>
          <p:cNvSpPr txBox="1"/>
          <p:nvPr/>
        </p:nvSpPr>
        <p:spPr>
          <a:xfrm>
            <a:off x="7332429" y="1373230"/>
            <a:ext cx="1354372" cy="307777"/>
          </a:xfrm>
          <a:prstGeom prst="rect">
            <a:avLst/>
          </a:prstGeom>
          <a:ln>
            <a:noFill/>
          </a:ln>
          <a:effectLst>
            <a:softEdge rad="31750"/>
          </a:effectLst>
        </p:spPr>
        <p:style>
          <a:lnRef idx="2">
            <a:schemeClr val="accent2">
              <a:shade val="50000"/>
            </a:schemeClr>
          </a:lnRef>
          <a:fillRef idx="1">
            <a:schemeClr val="accent2"/>
          </a:fillRef>
          <a:effectRef idx="0">
            <a:schemeClr val="accent2"/>
          </a:effectRef>
          <a:fontRef idx="minor">
            <a:schemeClr val="lt1"/>
          </a:fontRef>
        </p:style>
        <p:txBody>
          <a:bodyPr wrap="square" rtlCol="0" anchor="ctr" anchorCtr="0">
            <a:spAutoFit/>
          </a:bodyPr>
          <a:lstStyle/>
          <a:p>
            <a:r>
              <a:rPr lang="fr-CH" sz="1400" b="1" dirty="0" err="1" smtClean="0"/>
              <a:t>Run</a:t>
            </a:r>
            <a:r>
              <a:rPr lang="fr-CH" sz="1400" b="1" dirty="0" smtClean="0"/>
              <a:t> IV, V…</a:t>
            </a:r>
            <a:endParaRPr lang="en-GB" sz="1400" b="1" dirty="0"/>
          </a:p>
        </p:txBody>
      </p:sp>
      <p:grpSp>
        <p:nvGrpSpPr>
          <p:cNvPr id="5" name="Group 4"/>
          <p:cNvGrpSpPr/>
          <p:nvPr/>
        </p:nvGrpSpPr>
        <p:grpSpPr>
          <a:xfrm>
            <a:off x="4026138" y="1681007"/>
            <a:ext cx="3822462" cy="4736482"/>
            <a:chOff x="4026138" y="1681007"/>
            <a:chExt cx="3822462" cy="4736482"/>
          </a:xfrm>
        </p:grpSpPr>
        <p:sp>
          <p:nvSpPr>
            <p:cNvPr id="4" name="Rectangle 3"/>
            <p:cNvSpPr/>
            <p:nvPr/>
          </p:nvSpPr>
          <p:spPr>
            <a:xfrm>
              <a:off x="4026138" y="1681007"/>
              <a:ext cx="984012" cy="1709893"/>
            </a:xfrm>
            <a:prstGeom prst="rect">
              <a:avLst/>
            </a:prstGeom>
            <a:noFill/>
            <a:ln w="57150">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a:off x="6551645" y="1689885"/>
              <a:ext cx="1230279" cy="1709893"/>
            </a:xfrm>
            <a:prstGeom prst="rect">
              <a:avLst/>
            </a:prstGeom>
            <a:noFill/>
            <a:ln w="57150">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p:cNvSpPr/>
            <p:nvPr/>
          </p:nvSpPr>
          <p:spPr>
            <a:xfrm>
              <a:off x="5876949" y="6007604"/>
              <a:ext cx="1971651" cy="409885"/>
            </a:xfrm>
            <a:prstGeom prst="rect">
              <a:avLst/>
            </a:prstGeom>
            <a:noFill/>
            <a:ln w="57150">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284579"/>
                  </a:solidFill>
                </a:rPr>
                <a:t>New LHC Schedule</a:t>
              </a:r>
              <a:endParaRPr lang="en-GB" b="1" dirty="0">
                <a:solidFill>
                  <a:srgbClr val="284579"/>
                </a:solidFill>
              </a:endParaRPr>
            </a:p>
          </p:txBody>
        </p:sp>
      </p:grpSp>
    </p:spTree>
    <p:extLst>
      <p:ext uri="{BB962C8B-B14F-4D97-AF65-F5344CB8AC3E}">
        <p14:creationId xmlns:p14="http://schemas.microsoft.com/office/powerpoint/2010/main" val="1133115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595360" cy="632460"/>
          </a:xfrm>
        </p:spPr>
        <p:txBody>
          <a:bodyPr>
            <a:noAutofit/>
          </a:bodyPr>
          <a:lstStyle/>
          <a:p>
            <a:r>
              <a:rPr lang="en-GB" sz="3600" dirty="0" smtClean="0"/>
              <a:t>Analysis of the subcomponents</a:t>
            </a:r>
            <a:endParaRPr lang="en-GB" sz="3600" dirty="0"/>
          </a:p>
        </p:txBody>
      </p:sp>
      <p:graphicFrame>
        <p:nvGraphicFramePr>
          <p:cNvPr id="5" name="Content Placeholder 4"/>
          <p:cNvGraphicFramePr>
            <a:graphicFrameLocks/>
          </p:cNvGraphicFramePr>
          <p:nvPr>
            <p:extLst>
              <p:ext uri="{D42A27DB-BD31-4B8C-83A1-F6EECF244321}">
                <p14:modId xmlns:p14="http://schemas.microsoft.com/office/powerpoint/2010/main" val="3733482103"/>
              </p:ext>
            </p:extLst>
          </p:nvPr>
        </p:nvGraphicFramePr>
        <p:xfrm>
          <a:off x="1146622" y="1252942"/>
          <a:ext cx="6896100" cy="4836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907117362"/>
              </p:ext>
            </p:extLst>
          </p:nvPr>
        </p:nvGraphicFramePr>
        <p:xfrm>
          <a:off x="89360" y="4412203"/>
          <a:ext cx="2666974" cy="1601573"/>
        </p:xfrm>
        <a:graphic>
          <a:graphicData uri="http://schemas.openxmlformats.org/presentationml/2006/ole">
            <mc:AlternateContent xmlns:mc="http://schemas.openxmlformats.org/markup-compatibility/2006">
              <mc:Choice xmlns:v="urn:schemas-microsoft-com:vml" Requires="v">
                <p:oleObj spid="_x0000_s2060" name="PHOTO-PAINT" r:id="rId8" imgW="10848960" imgH="6514920" progId="CorelPHOTOPAINT.Image.15">
                  <p:embed/>
                </p:oleObj>
              </mc:Choice>
              <mc:Fallback>
                <p:oleObj name="PHOTO-PAINT" r:id="rId8" imgW="10848960" imgH="6514920" progId="CorelPHOTOPAINT.Image.15">
                  <p:embed/>
                  <p:pic>
                    <p:nvPicPr>
                      <p:cNvPr id="0" name=""/>
                      <p:cNvPicPr/>
                      <p:nvPr/>
                    </p:nvPicPr>
                    <p:blipFill>
                      <a:blip r:embed="rId9"/>
                      <a:stretch>
                        <a:fillRect/>
                      </a:stretch>
                    </p:blipFill>
                    <p:spPr>
                      <a:xfrm>
                        <a:off x="89360" y="4412203"/>
                        <a:ext cx="2666974" cy="1601573"/>
                      </a:xfrm>
                      <a:prstGeom prst="rect">
                        <a:avLst/>
                      </a:prstGeom>
                    </p:spPr>
                  </p:pic>
                </p:oleObj>
              </mc:Fallback>
            </mc:AlternateContent>
          </a:graphicData>
        </a:graphic>
      </p:graphicFrame>
    </p:spTree>
    <p:extLst>
      <p:ext uri="{BB962C8B-B14F-4D97-AF65-F5344CB8AC3E}">
        <p14:creationId xmlns:p14="http://schemas.microsoft.com/office/powerpoint/2010/main" val="25277879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Acquisition process</a:t>
            </a:r>
            <a:endParaRPr lang="en-GB" dirty="0"/>
          </a:p>
        </p:txBody>
      </p:sp>
      <p:sp>
        <p:nvSpPr>
          <p:cNvPr id="4" name="Chevron 3"/>
          <p:cNvSpPr/>
          <p:nvPr/>
        </p:nvSpPr>
        <p:spPr>
          <a:xfrm>
            <a:off x="2468205" y="1536383"/>
            <a:ext cx="4465724" cy="592953"/>
          </a:xfrm>
          <a:prstGeom prst="chevron">
            <a:avLst>
              <a:gd name="adj" fmla="val 23043"/>
            </a:avLst>
          </a:prstGeom>
          <a:solidFill>
            <a:srgbClr val="FFC000"/>
          </a:solidFill>
        </p:spPr>
        <p:style>
          <a:lnRef idx="1">
            <a:schemeClr val="dk1"/>
          </a:lnRef>
          <a:fillRef idx="2">
            <a:schemeClr val="dk1"/>
          </a:fillRef>
          <a:effectRef idx="1">
            <a:schemeClr val="dk1"/>
          </a:effectRef>
          <a:fontRef idx="minor">
            <a:schemeClr val="dk1"/>
          </a:fontRef>
        </p:style>
        <p:txBody>
          <a:bodyPr rtlCol="0" anchor="ctr"/>
          <a:lstStyle/>
          <a:p>
            <a:pPr algn="ctr"/>
            <a:r>
              <a:rPr lang="en-GB" sz="1200" dirty="0" smtClean="0">
                <a:solidFill>
                  <a:schemeClr val="tx1"/>
                </a:solidFill>
              </a:rPr>
              <a:t>Acquisition </a:t>
            </a:r>
            <a:endParaRPr lang="en-GB" sz="1200" dirty="0">
              <a:solidFill>
                <a:schemeClr val="tx1"/>
              </a:solidFill>
            </a:endParaRPr>
          </a:p>
        </p:txBody>
      </p:sp>
      <p:sp>
        <p:nvSpPr>
          <p:cNvPr id="5" name="Chevron 4"/>
          <p:cNvSpPr/>
          <p:nvPr/>
        </p:nvSpPr>
        <p:spPr>
          <a:xfrm>
            <a:off x="3340897" y="2557550"/>
            <a:ext cx="2209800" cy="876300"/>
          </a:xfrm>
          <a:prstGeom prst="chevron">
            <a:avLst>
              <a:gd name="adj" fmla="val 23043"/>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In-kind/in-house construction</a:t>
            </a:r>
            <a:endParaRPr lang="en-GB" sz="1200" dirty="0">
              <a:solidFill>
                <a:schemeClr val="tx1"/>
              </a:solidFill>
            </a:endParaRPr>
          </a:p>
        </p:txBody>
      </p:sp>
      <p:sp>
        <p:nvSpPr>
          <p:cNvPr id="6" name="Chevron 5"/>
          <p:cNvSpPr/>
          <p:nvPr/>
        </p:nvSpPr>
        <p:spPr>
          <a:xfrm>
            <a:off x="3340897" y="3965318"/>
            <a:ext cx="2209800" cy="876300"/>
          </a:xfrm>
          <a:prstGeom prst="chevron">
            <a:avLst>
              <a:gd name="adj" fmla="val 23043"/>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Industrial procurement</a:t>
            </a:r>
            <a:endParaRPr lang="en-GB" sz="1200" dirty="0">
              <a:solidFill>
                <a:schemeClr val="tx1"/>
              </a:solidFill>
            </a:endParaRPr>
          </a:p>
        </p:txBody>
      </p:sp>
      <p:sp>
        <p:nvSpPr>
          <p:cNvPr id="7" name="Flowchart: Document 6"/>
          <p:cNvSpPr/>
          <p:nvPr/>
        </p:nvSpPr>
        <p:spPr>
          <a:xfrm>
            <a:off x="667269" y="2491783"/>
            <a:ext cx="1447800" cy="693420"/>
          </a:xfrm>
          <a:prstGeom prst="flowChartDocumen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Acquisition strategy</a:t>
            </a:r>
            <a:endParaRPr lang="en-GB" sz="1200" dirty="0">
              <a:solidFill>
                <a:schemeClr val="tx1"/>
              </a:solidFill>
            </a:endParaRPr>
          </a:p>
        </p:txBody>
      </p:sp>
      <p:sp>
        <p:nvSpPr>
          <p:cNvPr id="8" name="Flowchart: Document 7"/>
          <p:cNvSpPr/>
          <p:nvPr/>
        </p:nvSpPr>
        <p:spPr>
          <a:xfrm>
            <a:off x="7090184" y="2648990"/>
            <a:ext cx="1650203" cy="693420"/>
          </a:xfrm>
          <a:prstGeom prst="flowChartDocumen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Internal/Collaboration Agreement</a:t>
            </a:r>
            <a:endParaRPr lang="en-GB" sz="1200" dirty="0">
              <a:solidFill>
                <a:schemeClr val="tx1"/>
              </a:solidFill>
            </a:endParaRPr>
          </a:p>
        </p:txBody>
      </p:sp>
      <p:sp>
        <p:nvSpPr>
          <p:cNvPr id="9" name="Flowchart: Document 8"/>
          <p:cNvSpPr/>
          <p:nvPr/>
        </p:nvSpPr>
        <p:spPr>
          <a:xfrm>
            <a:off x="7230908" y="3633876"/>
            <a:ext cx="1447800" cy="693420"/>
          </a:xfrm>
          <a:prstGeom prst="flowChartDocumen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MS/IT/DO specification</a:t>
            </a:r>
            <a:endParaRPr lang="en-GB" sz="1200" dirty="0">
              <a:solidFill>
                <a:schemeClr val="tx1"/>
              </a:solidFill>
            </a:endParaRPr>
          </a:p>
        </p:txBody>
      </p:sp>
      <p:sp>
        <p:nvSpPr>
          <p:cNvPr id="10" name="Flowchart: Document 9"/>
          <p:cNvSpPr/>
          <p:nvPr/>
        </p:nvSpPr>
        <p:spPr>
          <a:xfrm>
            <a:off x="7279138" y="4640857"/>
            <a:ext cx="1272293" cy="453186"/>
          </a:xfrm>
          <a:prstGeom prst="flowChartDocumen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Contract</a:t>
            </a:r>
            <a:endParaRPr lang="en-GB" sz="1200" dirty="0">
              <a:solidFill>
                <a:schemeClr val="tx1"/>
              </a:solidFill>
            </a:endParaRPr>
          </a:p>
        </p:txBody>
      </p:sp>
      <p:sp>
        <p:nvSpPr>
          <p:cNvPr id="15" name="TextBox 14"/>
          <p:cNvSpPr txBox="1"/>
          <p:nvPr/>
        </p:nvSpPr>
        <p:spPr>
          <a:xfrm>
            <a:off x="2339954" y="3047240"/>
            <a:ext cx="996521" cy="1477328"/>
          </a:xfrm>
          <a:prstGeom prst="rect">
            <a:avLst/>
          </a:prstGeom>
          <a:noFill/>
        </p:spPr>
        <p:txBody>
          <a:bodyPr wrap="square" rtlCol="0">
            <a:spAutoFit/>
          </a:bodyPr>
          <a:lstStyle/>
          <a:p>
            <a:r>
              <a:rPr lang="en-GB" b="1" dirty="0" smtClean="0"/>
              <a:t>Make </a:t>
            </a:r>
          </a:p>
          <a:p>
            <a:r>
              <a:rPr lang="en-GB" b="1" dirty="0" smtClean="0"/>
              <a:t>or </a:t>
            </a:r>
          </a:p>
          <a:p>
            <a:endParaRPr lang="en-GB" b="1" dirty="0"/>
          </a:p>
          <a:p>
            <a:r>
              <a:rPr lang="en-GB" b="1" dirty="0" smtClean="0"/>
              <a:t>buy process</a:t>
            </a:r>
            <a:endParaRPr lang="en-GB" b="1" dirty="0"/>
          </a:p>
        </p:txBody>
      </p:sp>
      <p:sp>
        <p:nvSpPr>
          <p:cNvPr id="16" name="Flowchart: Or 15"/>
          <p:cNvSpPr/>
          <p:nvPr/>
        </p:nvSpPr>
        <p:spPr>
          <a:xfrm>
            <a:off x="2564840" y="3633875"/>
            <a:ext cx="326287" cy="293370"/>
          </a:xfrm>
          <a:prstGeom prst="flowChartOr">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a:off x="984648" y="1648193"/>
            <a:ext cx="813043" cy="369332"/>
          </a:xfrm>
          <a:prstGeom prst="rect">
            <a:avLst/>
          </a:prstGeom>
          <a:noFill/>
        </p:spPr>
        <p:txBody>
          <a:bodyPr wrap="none" rtlCol="0">
            <a:spAutoFit/>
          </a:bodyPr>
          <a:lstStyle/>
          <a:p>
            <a:r>
              <a:rPr lang="en-GB" dirty="0" smtClean="0"/>
              <a:t>Inputs</a:t>
            </a:r>
            <a:endParaRPr lang="en-GB" dirty="0"/>
          </a:p>
        </p:txBody>
      </p:sp>
      <p:sp>
        <p:nvSpPr>
          <p:cNvPr id="19" name="TextBox 18"/>
          <p:cNvSpPr txBox="1"/>
          <p:nvPr/>
        </p:nvSpPr>
        <p:spPr>
          <a:xfrm>
            <a:off x="7292587" y="1648193"/>
            <a:ext cx="992579" cy="369332"/>
          </a:xfrm>
          <a:prstGeom prst="rect">
            <a:avLst/>
          </a:prstGeom>
          <a:noFill/>
        </p:spPr>
        <p:txBody>
          <a:bodyPr wrap="none" rtlCol="0">
            <a:spAutoFit/>
          </a:bodyPr>
          <a:lstStyle/>
          <a:p>
            <a:r>
              <a:rPr lang="en-GB" dirty="0" smtClean="0"/>
              <a:t>Outputs</a:t>
            </a:r>
            <a:endParaRPr lang="en-GB" dirty="0"/>
          </a:p>
        </p:txBody>
      </p:sp>
      <p:cxnSp>
        <p:nvCxnSpPr>
          <p:cNvPr id="25" name="Elbow Connector 24"/>
          <p:cNvCxnSpPr>
            <a:stCxn id="16" idx="6"/>
            <a:endCxn id="5" idx="1"/>
          </p:cNvCxnSpPr>
          <p:nvPr/>
        </p:nvCxnSpPr>
        <p:spPr>
          <a:xfrm flipV="1">
            <a:off x="2891127" y="2995700"/>
            <a:ext cx="651696" cy="784860"/>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Elbow Connector 26"/>
          <p:cNvCxnSpPr>
            <a:stCxn id="16" idx="6"/>
            <a:endCxn id="6" idx="1"/>
          </p:cNvCxnSpPr>
          <p:nvPr/>
        </p:nvCxnSpPr>
        <p:spPr>
          <a:xfrm>
            <a:off x="2891127" y="3780560"/>
            <a:ext cx="651696" cy="622908"/>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Flowchart: Document 28"/>
          <p:cNvSpPr/>
          <p:nvPr/>
        </p:nvSpPr>
        <p:spPr>
          <a:xfrm>
            <a:off x="4857141" y="5188118"/>
            <a:ext cx="1749263" cy="693420"/>
          </a:xfrm>
          <a:prstGeom prst="flowChartDocumen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List of specification committee HL-LHC members</a:t>
            </a:r>
            <a:endParaRPr lang="en-GB" sz="1200" dirty="0">
              <a:solidFill>
                <a:schemeClr val="tx1"/>
              </a:solidFill>
            </a:endParaRPr>
          </a:p>
        </p:txBody>
      </p:sp>
      <p:sp>
        <p:nvSpPr>
          <p:cNvPr id="20" name="Flowchart: Document 19"/>
          <p:cNvSpPr/>
          <p:nvPr/>
        </p:nvSpPr>
        <p:spPr>
          <a:xfrm>
            <a:off x="670417" y="3480610"/>
            <a:ext cx="1447800" cy="589211"/>
          </a:xfrm>
          <a:prstGeom prst="flowChartDocumen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GB" sz="1200" dirty="0" smtClean="0">
                <a:solidFill>
                  <a:schemeClr val="bg1"/>
                </a:solidFill>
              </a:rPr>
              <a:t>Functional specification</a:t>
            </a:r>
            <a:endParaRPr lang="en-GB" sz="1200" dirty="0">
              <a:solidFill>
                <a:schemeClr val="bg1"/>
              </a:solidFill>
            </a:endParaRPr>
          </a:p>
        </p:txBody>
      </p:sp>
      <p:sp>
        <p:nvSpPr>
          <p:cNvPr id="22" name="Flowchart: Document 21"/>
          <p:cNvSpPr/>
          <p:nvPr/>
        </p:nvSpPr>
        <p:spPr>
          <a:xfrm>
            <a:off x="667269" y="4365228"/>
            <a:ext cx="1447800" cy="589211"/>
          </a:xfrm>
          <a:prstGeom prst="flowChartDocumen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GB" sz="1200" dirty="0" smtClean="0">
                <a:solidFill>
                  <a:schemeClr val="bg1"/>
                </a:solidFill>
              </a:rPr>
              <a:t>Engineering specification</a:t>
            </a:r>
            <a:endParaRPr lang="en-GB" sz="1200" dirty="0">
              <a:solidFill>
                <a:schemeClr val="bg1"/>
              </a:solidFill>
            </a:endParaRPr>
          </a:p>
        </p:txBody>
      </p:sp>
      <p:cxnSp>
        <p:nvCxnSpPr>
          <p:cNvPr id="11" name="Elbow Connector 10"/>
          <p:cNvCxnSpPr>
            <a:stCxn id="7" idx="3"/>
            <a:endCxn id="16" idx="2"/>
          </p:cNvCxnSpPr>
          <p:nvPr/>
        </p:nvCxnSpPr>
        <p:spPr>
          <a:xfrm>
            <a:off x="2115069" y="2838493"/>
            <a:ext cx="449771" cy="942067"/>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20" idx="3"/>
            <a:endCxn id="16" idx="2"/>
          </p:cNvCxnSpPr>
          <p:nvPr/>
        </p:nvCxnSpPr>
        <p:spPr>
          <a:xfrm>
            <a:off x="2118217" y="3775216"/>
            <a:ext cx="446623" cy="53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Elbow Connector 31"/>
          <p:cNvCxnSpPr>
            <a:stCxn id="22" idx="3"/>
            <a:endCxn id="16" idx="2"/>
          </p:cNvCxnSpPr>
          <p:nvPr/>
        </p:nvCxnSpPr>
        <p:spPr>
          <a:xfrm flipV="1">
            <a:off x="2115069" y="3780560"/>
            <a:ext cx="449771" cy="879274"/>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33" name="Flowchart: Decision 32"/>
          <p:cNvSpPr/>
          <p:nvPr/>
        </p:nvSpPr>
        <p:spPr>
          <a:xfrm>
            <a:off x="5912849" y="4180471"/>
            <a:ext cx="1021080" cy="502222"/>
          </a:xfrm>
          <a:prstGeom prst="flowChartDecis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SCR</a:t>
            </a:r>
            <a:endParaRPr lang="en-GB" sz="1200" dirty="0">
              <a:solidFill>
                <a:schemeClr val="tx1"/>
              </a:solidFill>
            </a:endParaRPr>
          </a:p>
        </p:txBody>
      </p:sp>
      <p:sp>
        <p:nvSpPr>
          <p:cNvPr id="34" name="TextBox 33"/>
          <p:cNvSpPr txBox="1"/>
          <p:nvPr/>
        </p:nvSpPr>
        <p:spPr>
          <a:xfrm>
            <a:off x="6507483" y="5932023"/>
            <a:ext cx="2358338" cy="246221"/>
          </a:xfrm>
          <a:prstGeom prst="rect">
            <a:avLst/>
          </a:prstGeom>
          <a:noFill/>
        </p:spPr>
        <p:txBody>
          <a:bodyPr wrap="none" rtlCol="0">
            <a:spAutoFit/>
          </a:bodyPr>
          <a:lstStyle/>
          <a:p>
            <a:r>
              <a:rPr lang="en-GB" sz="1000" dirty="0" smtClean="0"/>
              <a:t>SCR: Specification </a:t>
            </a:r>
            <a:r>
              <a:rPr lang="en-GB" sz="1000" dirty="0"/>
              <a:t>C</a:t>
            </a:r>
            <a:r>
              <a:rPr lang="en-GB" sz="1000" dirty="0" smtClean="0"/>
              <a:t>ommittee </a:t>
            </a:r>
            <a:r>
              <a:rPr lang="en-GB" sz="1000" dirty="0"/>
              <a:t>R</a:t>
            </a:r>
            <a:r>
              <a:rPr lang="en-GB" sz="1000" dirty="0" smtClean="0"/>
              <a:t>eview</a:t>
            </a:r>
            <a:endParaRPr lang="en-GB" sz="1000" dirty="0"/>
          </a:p>
        </p:txBody>
      </p:sp>
      <p:cxnSp>
        <p:nvCxnSpPr>
          <p:cNvPr id="38" name="Straight Arrow Connector 37"/>
          <p:cNvCxnSpPr>
            <a:stCxn id="6" idx="3"/>
            <a:endCxn id="33" idx="1"/>
          </p:cNvCxnSpPr>
          <p:nvPr/>
        </p:nvCxnSpPr>
        <p:spPr>
          <a:xfrm>
            <a:off x="5550697" y="4403468"/>
            <a:ext cx="362152" cy="281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Flowchart: Document 38"/>
          <p:cNvSpPr/>
          <p:nvPr/>
        </p:nvSpPr>
        <p:spPr>
          <a:xfrm>
            <a:off x="2557893" y="5188118"/>
            <a:ext cx="1320687" cy="534502"/>
          </a:xfrm>
          <a:prstGeom prst="flowChartDocumen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Procurement templates</a:t>
            </a:r>
            <a:endParaRPr lang="en-GB" sz="1200" dirty="0">
              <a:solidFill>
                <a:schemeClr val="tx1"/>
              </a:solidFill>
            </a:endParaRPr>
          </a:p>
        </p:txBody>
      </p:sp>
      <p:cxnSp>
        <p:nvCxnSpPr>
          <p:cNvPr id="43" name="Elbow Connector 42"/>
          <p:cNvCxnSpPr>
            <a:stCxn id="39" idx="0"/>
            <a:endCxn id="6" idx="1"/>
          </p:cNvCxnSpPr>
          <p:nvPr/>
        </p:nvCxnSpPr>
        <p:spPr>
          <a:xfrm rot="5400000" flipH="1" flipV="1">
            <a:off x="2988205" y="4633500"/>
            <a:ext cx="784650" cy="32458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5" idx="3"/>
            <a:endCxn id="8" idx="1"/>
          </p:cNvCxnSpPr>
          <p:nvPr/>
        </p:nvCxnSpPr>
        <p:spPr>
          <a:xfrm>
            <a:off x="5550697" y="2995700"/>
            <a:ext cx="153948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9" name="Elbow Connector 48"/>
          <p:cNvCxnSpPr>
            <a:stCxn id="33" idx="3"/>
            <a:endCxn id="9" idx="1"/>
          </p:cNvCxnSpPr>
          <p:nvPr/>
        </p:nvCxnSpPr>
        <p:spPr>
          <a:xfrm flipV="1">
            <a:off x="6933929" y="3980586"/>
            <a:ext cx="296979" cy="450996"/>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Elbow Connector 52"/>
          <p:cNvCxnSpPr>
            <a:stCxn id="33" idx="3"/>
            <a:endCxn id="10" idx="1"/>
          </p:cNvCxnSpPr>
          <p:nvPr/>
        </p:nvCxnSpPr>
        <p:spPr>
          <a:xfrm>
            <a:off x="6933929" y="4431582"/>
            <a:ext cx="345209" cy="435868"/>
          </a:xfrm>
          <a:prstGeom prst="bentConnector3">
            <a:avLst>
              <a:gd name="adj1" fmla="val 43378"/>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a:stCxn id="18" idx="3"/>
            <a:endCxn id="4" idx="1"/>
          </p:cNvCxnSpPr>
          <p:nvPr/>
        </p:nvCxnSpPr>
        <p:spPr>
          <a:xfrm>
            <a:off x="1797691" y="1832859"/>
            <a:ext cx="807148"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 idx="3"/>
            <a:endCxn id="19" idx="1"/>
          </p:cNvCxnSpPr>
          <p:nvPr/>
        </p:nvCxnSpPr>
        <p:spPr>
          <a:xfrm flipV="1">
            <a:off x="6933929" y="1832859"/>
            <a:ext cx="358658"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2" name="Elbow Connector 61"/>
          <p:cNvCxnSpPr>
            <a:stCxn id="29" idx="0"/>
            <a:endCxn id="33" idx="1"/>
          </p:cNvCxnSpPr>
          <p:nvPr/>
        </p:nvCxnSpPr>
        <p:spPr>
          <a:xfrm rot="5400000" flipH="1" flipV="1">
            <a:off x="5444043" y="4719312"/>
            <a:ext cx="756536" cy="18107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763378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l="1804" t="30243" r="26099" b="6657"/>
          <a:stretch/>
        </p:blipFill>
        <p:spPr>
          <a:xfrm>
            <a:off x="119398" y="1940799"/>
            <a:ext cx="8477125" cy="4202188"/>
          </a:xfrm>
          <a:prstGeom prst="rect">
            <a:avLst/>
          </a:prstGeom>
        </p:spPr>
      </p:pic>
      <p:sp>
        <p:nvSpPr>
          <p:cNvPr id="2" name="Title 1"/>
          <p:cNvSpPr>
            <a:spLocks noGrp="1"/>
          </p:cNvSpPr>
          <p:nvPr>
            <p:ph type="title"/>
          </p:nvPr>
        </p:nvSpPr>
        <p:spPr/>
        <p:txBody>
          <a:bodyPr/>
          <a:lstStyle/>
          <a:p>
            <a:r>
              <a:rPr lang="en-US" dirty="0" smtClean="0">
                <a:effectLst/>
              </a:rPr>
              <a:t>Make or Buy Plan</a:t>
            </a:r>
            <a:endParaRPr lang="en-US" dirty="0">
              <a:effectLst/>
            </a:endParaRPr>
          </a:p>
        </p:txBody>
      </p:sp>
      <p:sp>
        <p:nvSpPr>
          <p:cNvPr id="5" name="Slide Number Placeholder 4"/>
          <p:cNvSpPr>
            <a:spLocks noGrp="1"/>
          </p:cNvSpPr>
          <p:nvPr>
            <p:ph type="sldNum" sz="quarter" idx="12"/>
          </p:nvPr>
        </p:nvSpPr>
        <p:spPr/>
        <p:txBody>
          <a:bodyPr/>
          <a:lstStyle/>
          <a:p>
            <a:fld id="{0FA004B2-1541-5046-B6F2-22AF56585712}" type="slidenum">
              <a:rPr lang="en-US" smtClean="0">
                <a:solidFill>
                  <a:prstClr val="black"/>
                </a:solidFill>
              </a:rPr>
              <a:pPr/>
              <a:t>42</a:t>
            </a:fld>
            <a:endParaRPr lang="en-US">
              <a:solidFill>
                <a:prstClr val="black"/>
              </a:solidFill>
            </a:endParaRPr>
          </a:p>
        </p:txBody>
      </p:sp>
      <p:sp>
        <p:nvSpPr>
          <p:cNvPr id="8" name="Oval 7"/>
          <p:cNvSpPr/>
          <p:nvPr/>
        </p:nvSpPr>
        <p:spPr>
          <a:xfrm>
            <a:off x="3467747" y="3334623"/>
            <a:ext cx="2134063" cy="3023016"/>
          </a:xfrm>
          <a:prstGeom prst="ellipse">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flipH="1">
            <a:off x="4829452" y="3167089"/>
            <a:ext cx="208481" cy="16753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4" name="TextBox 13"/>
          <p:cNvSpPr txBox="1"/>
          <p:nvPr/>
        </p:nvSpPr>
        <p:spPr>
          <a:xfrm>
            <a:off x="1393343" y="1487578"/>
            <a:ext cx="2843939" cy="369332"/>
          </a:xfrm>
          <a:prstGeom prst="rect">
            <a:avLst/>
          </a:prstGeom>
          <a:noFill/>
        </p:spPr>
        <p:txBody>
          <a:bodyPr wrap="square" rtlCol="0">
            <a:spAutoFit/>
          </a:bodyPr>
          <a:lstStyle/>
          <a:p>
            <a:r>
              <a:rPr lang="fr-CH" dirty="0" smtClean="0"/>
              <a:t>PBS </a:t>
            </a:r>
            <a:r>
              <a:rPr lang="fr-CH" dirty="0" err="1" smtClean="0"/>
              <a:t>Element</a:t>
            </a:r>
            <a:r>
              <a:rPr lang="fr-CH" dirty="0" smtClean="0"/>
              <a:t> </a:t>
            </a:r>
            <a:r>
              <a:rPr lang="fr-CH" dirty="0" smtClean="0"/>
              <a:t>Life-Cycle</a:t>
            </a:r>
            <a:endParaRPr lang="en-GB" dirty="0"/>
          </a:p>
        </p:txBody>
      </p:sp>
      <p:sp>
        <p:nvSpPr>
          <p:cNvPr id="15" name="Oval 14"/>
          <p:cNvSpPr/>
          <p:nvPr/>
        </p:nvSpPr>
        <p:spPr>
          <a:xfrm>
            <a:off x="3931306" y="2699727"/>
            <a:ext cx="4789503" cy="454575"/>
          </a:xfrm>
          <a:prstGeom prst="ellipse">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6" name="Straight Arrow Connector 15"/>
          <p:cNvCxnSpPr/>
          <p:nvPr/>
        </p:nvCxnSpPr>
        <p:spPr>
          <a:xfrm>
            <a:off x="2886296" y="1903491"/>
            <a:ext cx="1045010" cy="91874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graphicFrame>
        <p:nvGraphicFramePr>
          <p:cNvPr id="13" name="Object 12"/>
          <p:cNvGraphicFramePr>
            <a:graphicFrameLocks noChangeAspect="1"/>
          </p:cNvGraphicFramePr>
          <p:nvPr>
            <p:extLst>
              <p:ext uri="{D42A27DB-BD31-4B8C-83A1-F6EECF244321}">
                <p14:modId xmlns:p14="http://schemas.microsoft.com/office/powerpoint/2010/main" val="1410298300"/>
              </p:ext>
            </p:extLst>
          </p:nvPr>
        </p:nvGraphicFramePr>
        <p:xfrm>
          <a:off x="6477000" y="4479883"/>
          <a:ext cx="2667000" cy="1877756"/>
        </p:xfrm>
        <a:graphic>
          <a:graphicData uri="http://schemas.openxmlformats.org/presentationml/2006/ole">
            <mc:AlternateContent xmlns:mc="http://schemas.openxmlformats.org/markup-compatibility/2006">
              <mc:Choice xmlns:v="urn:schemas-microsoft-com:vml" Requires="v">
                <p:oleObj spid="_x0000_s3084" name="PHOTO-PAINT" r:id="rId4" imgW="13582440" imgH="9563040" progId="CorelPHOTOPAINT.Image.15">
                  <p:embed/>
                </p:oleObj>
              </mc:Choice>
              <mc:Fallback>
                <p:oleObj name="PHOTO-PAINT" r:id="rId4" imgW="13582440" imgH="9563040" progId="CorelPHOTOPAINT.Image.15">
                  <p:embed/>
                  <p:pic>
                    <p:nvPicPr>
                      <p:cNvPr id="0" name=""/>
                      <p:cNvPicPr/>
                      <p:nvPr/>
                    </p:nvPicPr>
                    <p:blipFill>
                      <a:blip r:embed="rId5"/>
                      <a:stretch>
                        <a:fillRect/>
                      </a:stretch>
                    </p:blipFill>
                    <p:spPr>
                      <a:xfrm>
                        <a:off x="6477000" y="4479883"/>
                        <a:ext cx="2667000" cy="1877756"/>
                      </a:xfrm>
                      <a:prstGeom prst="rect">
                        <a:avLst/>
                      </a:prstGeom>
                    </p:spPr>
                  </p:pic>
                </p:oleObj>
              </mc:Fallback>
            </mc:AlternateContent>
          </a:graphicData>
        </a:graphic>
      </p:graphicFrame>
    </p:spTree>
    <p:extLst>
      <p:ext uri="{BB962C8B-B14F-4D97-AF65-F5344CB8AC3E}">
        <p14:creationId xmlns:p14="http://schemas.microsoft.com/office/powerpoint/2010/main" val="37775333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379177" y="1066333"/>
          <a:ext cx="8045956" cy="281940"/>
        </p:xfrm>
        <a:graphic>
          <a:graphicData uri="http://schemas.openxmlformats.org/drawingml/2006/table">
            <a:tbl>
              <a:tblPr firstRow="1" bandRow="1">
                <a:tableStyleId>{5C22544A-7EE6-4342-B048-85BDC9FD1C3A}</a:tableStyleId>
              </a:tblPr>
              <a:tblGrid>
                <a:gridCol w="8045956"/>
              </a:tblGrid>
              <a:tr h="27813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5" y="4677361"/>
          <a:ext cx="4485165" cy="1220185"/>
        </p:xfrm>
        <a:graphic>
          <a:graphicData uri="http://schemas.openxmlformats.org/drawingml/2006/table">
            <a:tbl>
              <a:tblPr firstRow="1" bandRow="1">
                <a:tableStyleId>{5C22544A-7EE6-4342-B048-85BDC9FD1C3A}</a:tableStyleId>
              </a:tblPr>
              <a:tblGrid>
                <a:gridCol w="4485165"/>
              </a:tblGrid>
              <a:tr h="309236">
                <a:tc>
                  <a:txBody>
                    <a:bodyPr/>
                    <a:lstStyle/>
                    <a:p>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10949">
                <a:tc>
                  <a:txBody>
                    <a:bodyPr/>
                    <a:lstStyle/>
                    <a:p>
                      <a:r>
                        <a:rPr lang="en-GB" sz="1100" noProof="0" dirty="0" smtClean="0"/>
                        <a:t>-</a:t>
                      </a:r>
                      <a:r>
                        <a:rPr lang="en-GB" sz="1100" baseline="0" noProof="0" dirty="0" smtClean="0"/>
                        <a:t> </a:t>
                      </a:r>
                      <a:r>
                        <a:rPr lang="en-GB" sz="1100" noProof="0" dirty="0" smtClean="0"/>
                        <a:t>Collaborations with universities interesting in R&amp;D on 2-quadrant topologies for converters up to 17kA to improve current ramp down (17kA/±18V)</a:t>
                      </a:r>
                    </a:p>
                    <a:p>
                      <a:r>
                        <a:rPr lang="en-GB" sz="1100" noProof="0" dirty="0" smtClean="0"/>
                        <a:t>and squeeze time (6kA/±10V) – end 2015</a:t>
                      </a:r>
                    </a:p>
                    <a:p>
                      <a:r>
                        <a:rPr lang="en-GB" sz="1100" noProof="0" dirty="0" smtClean="0"/>
                        <a:t>- Potential</a:t>
                      </a:r>
                      <a:r>
                        <a:rPr lang="en-GB" sz="1100" baseline="0" noProof="0" dirty="0" smtClean="0"/>
                        <a:t> suppliers from MS - before 2020</a:t>
                      </a:r>
                      <a:endParaRPr lang="en-GB" sz="1100" noProof="0" dirty="0" smtClean="0"/>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1" y="4677362"/>
          <a:ext cx="3848471" cy="685800"/>
        </p:xfrm>
        <a:graphic>
          <a:graphicData uri="http://schemas.openxmlformats.org/drawingml/2006/table">
            <a:tbl>
              <a:tblPr firstRow="1" bandRow="1">
                <a:tableStyleId>{5C22544A-7EE6-4342-B048-85BDC9FD1C3A}</a:tableStyleId>
              </a:tblPr>
              <a:tblGrid>
                <a:gridCol w="3848471"/>
              </a:tblGrid>
              <a:tr h="274320">
                <a:tc>
                  <a:txBody>
                    <a:bodyPr/>
                    <a:lstStyle/>
                    <a:p>
                      <a:r>
                        <a:rPr lang="en-GB" sz="1400" dirty="0" smtClean="0"/>
                        <a:t>Contacts &amp; more info</a:t>
                      </a:r>
                      <a:endParaRPr lang="en-GB" sz="1400" dirty="0"/>
                    </a:p>
                  </a:txBody>
                  <a:tcPr marL="68580" marR="68580" marT="34290" marB="34290"/>
                </a:tc>
              </a:tr>
              <a:tr h="38862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8" name="Picture 7"/>
          <p:cNvPicPr>
            <a:picLocks noChangeAspect="1"/>
          </p:cNvPicPr>
          <p:nvPr/>
        </p:nvPicPr>
        <p:blipFill>
          <a:blip r:embed="rId4"/>
          <a:stretch>
            <a:fillRect/>
          </a:stretch>
        </p:blipFill>
        <p:spPr>
          <a:xfrm>
            <a:off x="363607" y="1515664"/>
            <a:ext cx="8055563" cy="2849324"/>
          </a:xfrm>
          <a:prstGeom prst="rect">
            <a:avLst/>
          </a:prstGeom>
        </p:spPr>
      </p:pic>
    </p:spTree>
    <p:extLst>
      <p:ext uri="{BB962C8B-B14F-4D97-AF65-F5344CB8AC3E}">
        <p14:creationId xmlns:p14="http://schemas.microsoft.com/office/powerpoint/2010/main" val="18939767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025" y="1577965"/>
            <a:ext cx="4297347" cy="4348916"/>
          </a:xfrm>
        </p:spPr>
      </p:pic>
      <p:sp>
        <p:nvSpPr>
          <p:cNvPr id="7" name="Oval 6"/>
          <p:cNvSpPr/>
          <p:nvPr/>
        </p:nvSpPr>
        <p:spPr>
          <a:xfrm>
            <a:off x="912382" y="4735137"/>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graphicFrame>
        <p:nvGraphicFramePr>
          <p:cNvPr id="8" name="Table 7"/>
          <p:cNvGraphicFramePr>
            <a:graphicFrameLocks noGrp="1"/>
          </p:cNvGraphicFramePr>
          <p:nvPr>
            <p:extLst/>
          </p:nvPr>
        </p:nvGraphicFramePr>
        <p:xfrm>
          <a:off x="93459" y="904289"/>
          <a:ext cx="4360913" cy="670560"/>
        </p:xfrm>
        <a:graphic>
          <a:graphicData uri="http://schemas.openxmlformats.org/drawingml/2006/table">
            <a:tbl>
              <a:tblPr firstRow="1" bandRow="1">
                <a:tableStyleId>{5C22544A-7EE6-4342-B048-85BDC9FD1C3A}</a:tableStyleId>
              </a:tblPr>
              <a:tblGrid>
                <a:gridCol w="4360913"/>
              </a:tblGrid>
              <a:tr h="278130">
                <a:tc>
                  <a:txBody>
                    <a:bodyPr/>
                    <a:lstStyle/>
                    <a:p>
                      <a:r>
                        <a:rPr lang="en-US" sz="1400" noProof="0" dirty="0" smtClean="0"/>
                        <a:t>Domains</a:t>
                      </a:r>
                      <a:r>
                        <a:rPr lang="en-US" sz="1400" baseline="0" noProof="0" dirty="0" smtClean="0"/>
                        <a:t> of Activity</a:t>
                      </a:r>
                      <a:endParaRPr lang="en-US" sz="1400" noProof="0" dirty="0"/>
                    </a:p>
                  </a:txBody>
                  <a:tcPr marL="68580" marR="68580" marT="34290" marB="34290"/>
                </a:tc>
              </a:tr>
              <a:tr h="388620">
                <a:tc>
                  <a:txBody>
                    <a:bodyPr/>
                    <a:lstStyle/>
                    <a:p>
                      <a:r>
                        <a:rPr lang="en-US" sz="2100" b="1" noProof="0" dirty="0" smtClean="0"/>
                        <a:t>Power</a:t>
                      </a:r>
                      <a:r>
                        <a:rPr lang="en-US" sz="2100" b="1" baseline="0" noProof="0" dirty="0" smtClean="0"/>
                        <a:t> Converters</a:t>
                      </a:r>
                      <a:endParaRPr lang="en-US" sz="2100" b="1" noProof="0" dirty="0"/>
                    </a:p>
                  </a:txBody>
                  <a:tcPr marL="68580" marR="68580" marT="34290" marB="34290"/>
                </a:tc>
              </a:tr>
            </a:tbl>
          </a:graphicData>
        </a:graphic>
      </p:graphicFrame>
      <p:sp>
        <p:nvSpPr>
          <p:cNvPr id="9" name="Oval 8"/>
          <p:cNvSpPr/>
          <p:nvPr/>
        </p:nvSpPr>
        <p:spPr>
          <a:xfrm>
            <a:off x="2177890" y="4723031"/>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11" name="Oval 10"/>
          <p:cNvSpPr/>
          <p:nvPr/>
        </p:nvSpPr>
        <p:spPr>
          <a:xfrm>
            <a:off x="1369895" y="4304954"/>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12" name="Oval 11"/>
          <p:cNvSpPr/>
          <p:nvPr/>
        </p:nvSpPr>
        <p:spPr>
          <a:xfrm>
            <a:off x="1816584" y="3222242"/>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graphicFrame>
        <p:nvGraphicFramePr>
          <p:cNvPr id="13" name="Table 12"/>
          <p:cNvGraphicFramePr>
            <a:graphicFrameLocks noGrp="1"/>
          </p:cNvGraphicFramePr>
          <p:nvPr>
            <p:extLst>
              <p:ext uri="{D42A27DB-BD31-4B8C-83A1-F6EECF244321}">
                <p14:modId xmlns:p14="http://schemas.microsoft.com/office/powerpoint/2010/main" val="3043312499"/>
              </p:ext>
            </p:extLst>
          </p:nvPr>
        </p:nvGraphicFramePr>
        <p:xfrm>
          <a:off x="4827473" y="1194784"/>
          <a:ext cx="4107902" cy="2912507"/>
        </p:xfrm>
        <a:graphic>
          <a:graphicData uri="http://schemas.openxmlformats.org/drawingml/2006/table">
            <a:tbl>
              <a:tblPr firstRow="1" bandRow="1">
                <a:tableStyleId>{5C22544A-7EE6-4342-B048-85BDC9FD1C3A}</a:tableStyleId>
              </a:tblPr>
              <a:tblGrid>
                <a:gridCol w="417064"/>
                <a:gridCol w="1713337"/>
                <a:gridCol w="418500"/>
                <a:gridCol w="1559001"/>
              </a:tblGrid>
              <a:tr h="268367">
                <a:tc>
                  <a:txBody>
                    <a:bodyPr/>
                    <a:lstStyle/>
                    <a:p>
                      <a:r>
                        <a:rPr lang="en-GB" sz="1100" baseline="0" noProof="0" dirty="0" smtClean="0"/>
                        <a:t>MS</a:t>
                      </a:r>
                      <a:endParaRPr lang="en-GB" sz="1100" noProof="0" dirty="0"/>
                    </a:p>
                  </a:txBody>
                  <a:tcPr marL="68580" marR="68580" marT="34290" marB="34290"/>
                </a:tc>
                <a:tc>
                  <a:txBody>
                    <a:bodyPr/>
                    <a:lstStyle/>
                    <a:p>
                      <a:r>
                        <a:rPr lang="en-GB" sz="1100" baseline="0" noProof="0" dirty="0" smtClean="0"/>
                        <a:t>Firm</a:t>
                      </a:r>
                      <a:endParaRPr lang="en-GB" sz="1100" noProof="0" dirty="0"/>
                    </a:p>
                  </a:txBody>
                  <a:tcPr marL="68580" marR="68580" marT="34290" marB="34290"/>
                </a:tc>
                <a:tc>
                  <a:txBody>
                    <a:bodyPr/>
                    <a:lstStyle/>
                    <a:p>
                      <a:r>
                        <a:rPr lang="en-GB" sz="1100" baseline="0" noProof="0" dirty="0" smtClean="0"/>
                        <a:t>MS</a:t>
                      </a:r>
                      <a:endParaRPr lang="en-GB" sz="1100" noProof="0" dirty="0"/>
                    </a:p>
                  </a:txBody>
                  <a:tcPr marL="68580" marR="68580" marT="34290" marB="34290"/>
                </a:tc>
                <a:tc>
                  <a:txBody>
                    <a:bodyPr/>
                    <a:lstStyle/>
                    <a:p>
                      <a:r>
                        <a:rPr lang="en-GB" sz="1100" baseline="0" noProof="0" dirty="0" smtClean="0"/>
                        <a:t>Firm</a:t>
                      </a:r>
                      <a:endParaRPr lang="en-GB" sz="1100" noProof="0" dirty="0"/>
                    </a:p>
                  </a:txBody>
                  <a:tcPr marL="68580" marR="68580" marT="34290" marB="34290"/>
                </a:tc>
              </a:tr>
              <a:tr h="228600">
                <a:tc>
                  <a:txBody>
                    <a:bodyPr/>
                    <a:lstStyle/>
                    <a:p>
                      <a:r>
                        <a:rPr lang="fr-CH" sz="1100" dirty="0" smtClean="0"/>
                        <a:t>AT</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I</a:t>
                      </a:r>
                      <a:r>
                        <a:rPr lang="en-GB" sz="1100" dirty="0" smtClean="0"/>
                        <a:t>L</a:t>
                      </a:r>
                      <a:endParaRPr lang="en-GB" sz="1100" dirty="0"/>
                    </a:p>
                  </a:txBody>
                  <a:tcPr marL="68580" marR="68580" marT="34290" marB="34290"/>
                </a:tc>
                <a:tc>
                  <a:txBody>
                    <a:bodyPr/>
                    <a:lstStyle/>
                    <a:p>
                      <a:pPr marL="0" algn="l" defTabSz="914400" rtl="0" eaLnBrk="1" latinLnBrk="0" hangingPunct="1"/>
                      <a:r>
                        <a:rPr lang="fr-CH" sz="1100" kern="1200" dirty="0" smtClean="0">
                          <a:solidFill>
                            <a:schemeClr val="dk1"/>
                          </a:solidFill>
                          <a:latin typeface="+mn-lt"/>
                          <a:ea typeface="+mn-ea"/>
                          <a:cs typeface="+mn-cs"/>
                        </a:rPr>
                        <a:t>1</a:t>
                      </a:r>
                      <a:endParaRPr lang="en-GB" sz="1100" kern="1200" dirty="0">
                        <a:solidFill>
                          <a:schemeClr val="dk1"/>
                        </a:solidFill>
                        <a:latin typeface="+mn-lt"/>
                        <a:ea typeface="+mn-ea"/>
                        <a:cs typeface="+mn-cs"/>
                      </a:endParaRPr>
                    </a:p>
                  </a:txBody>
                  <a:tcPr marL="68580" marR="68580" marT="34290" marB="34290"/>
                </a:tc>
              </a:tr>
              <a:tr h="228600">
                <a:tc>
                  <a:txBody>
                    <a:bodyPr/>
                    <a:lstStyle/>
                    <a:p>
                      <a:r>
                        <a:rPr lang="fr-CH" sz="1100" dirty="0" smtClean="0"/>
                        <a:t>BE</a:t>
                      </a:r>
                      <a:endParaRPr lang="en-GB" sz="1100" dirty="0"/>
                    </a:p>
                  </a:txBody>
                  <a:tcPr marL="68580" marR="68580" marT="34290" marB="34290"/>
                </a:tc>
                <a:tc>
                  <a:txBody>
                    <a:bodyPr/>
                    <a:lstStyle/>
                    <a:p>
                      <a:r>
                        <a:rPr lang="en-GB" sz="1100" dirty="0" smtClean="0"/>
                        <a:t>1</a:t>
                      </a:r>
                      <a:endParaRPr lang="en-GB" sz="1100" dirty="0"/>
                    </a:p>
                  </a:txBody>
                  <a:tcPr marL="68580" marR="68580" marT="34290" marB="34290"/>
                </a:tc>
                <a:tc>
                  <a:txBody>
                    <a:bodyPr/>
                    <a:lstStyle/>
                    <a:p>
                      <a:r>
                        <a:rPr lang="fr-CH" sz="1100" dirty="0" smtClean="0"/>
                        <a:t>IT</a:t>
                      </a:r>
                      <a:endParaRPr lang="en-GB" sz="1100" dirty="0"/>
                    </a:p>
                  </a:txBody>
                  <a:tcPr marL="68580" marR="68580" marT="34290" marB="34290"/>
                </a:tc>
                <a:tc>
                  <a:txBody>
                    <a:bodyPr/>
                    <a:lstStyle/>
                    <a:p>
                      <a:r>
                        <a:rPr lang="en-GB" sz="1100" dirty="0" smtClean="0"/>
                        <a:t>2</a:t>
                      </a:r>
                      <a:endParaRPr lang="en-US" sz="1100" noProof="0" dirty="0"/>
                    </a:p>
                  </a:txBody>
                  <a:tcPr marL="68580" marR="68580" marT="34290" marB="34290"/>
                </a:tc>
              </a:tr>
              <a:tr h="228600">
                <a:tc>
                  <a:txBody>
                    <a:bodyPr/>
                    <a:lstStyle/>
                    <a:p>
                      <a:r>
                        <a:rPr lang="fr-CH" sz="1100" dirty="0" smtClean="0"/>
                        <a:t>BG</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NL</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CZ</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NO</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DE</a:t>
                      </a:r>
                      <a:endParaRPr lang="en-GB" sz="1100" dirty="0"/>
                    </a:p>
                  </a:txBody>
                  <a:tcPr marL="68580" marR="68580" marT="34290" marB="34290"/>
                </a:tc>
                <a:tc>
                  <a:txBody>
                    <a:bodyPr/>
                    <a:lstStyle/>
                    <a:p>
                      <a:r>
                        <a:rPr lang="fr-CH" sz="1100" dirty="0" smtClean="0"/>
                        <a:t>2</a:t>
                      </a:r>
                      <a:endParaRPr lang="en-GB" sz="1100" dirty="0"/>
                    </a:p>
                  </a:txBody>
                  <a:tcPr marL="68580" marR="68580" marT="34290" marB="34290"/>
                </a:tc>
                <a:tc>
                  <a:txBody>
                    <a:bodyPr/>
                    <a:lstStyle/>
                    <a:p>
                      <a:r>
                        <a:rPr lang="fr-CH" sz="1100" dirty="0" smtClean="0"/>
                        <a:t>PL</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en-GB" sz="1100" dirty="0" smtClean="0"/>
                        <a:t>DK</a:t>
                      </a:r>
                      <a:endParaRPr lang="en-GB" sz="1100" dirty="0"/>
                    </a:p>
                  </a:txBody>
                  <a:tcPr marL="68580" marR="68580" marT="34290" marB="34290"/>
                </a:tc>
                <a:tc>
                  <a:txBody>
                    <a:bodyPr/>
                    <a:lstStyle/>
                    <a:p>
                      <a:r>
                        <a:rPr lang="fr-CH" sz="1100" dirty="0" smtClean="0"/>
                        <a:t>1</a:t>
                      </a:r>
                      <a:endParaRPr lang="en-GB" sz="1100" dirty="0"/>
                    </a:p>
                  </a:txBody>
                  <a:tcPr marL="68580" marR="68580" marT="34290" marB="34290"/>
                </a:tc>
                <a:tc>
                  <a:txBody>
                    <a:bodyPr/>
                    <a:lstStyle/>
                    <a:p>
                      <a:r>
                        <a:rPr lang="fr-CH" sz="1100" dirty="0" smtClean="0"/>
                        <a:t>PT</a:t>
                      </a:r>
                      <a:endParaRPr lang="en-GB" sz="1100" dirty="0"/>
                    </a:p>
                  </a:txBody>
                  <a:tcPr marL="68580" marR="68580" marT="34290" marB="34290"/>
                </a:tc>
                <a:tc>
                  <a:txBody>
                    <a:bodyPr/>
                    <a:lstStyle/>
                    <a:p>
                      <a:r>
                        <a:rPr lang="en-GB" sz="1100" dirty="0" smtClean="0"/>
                        <a:t>1</a:t>
                      </a:r>
                      <a:endParaRPr lang="en-GB" sz="1100" dirty="0"/>
                    </a:p>
                  </a:txBody>
                  <a:tcPr marL="68580" marR="68580" marT="34290" marB="34290"/>
                </a:tc>
              </a:tr>
              <a:tr h="228600">
                <a:tc>
                  <a:txBody>
                    <a:bodyPr/>
                    <a:lstStyle/>
                    <a:p>
                      <a:r>
                        <a:rPr lang="fr-CH" sz="1100" dirty="0" smtClean="0"/>
                        <a:t>FI</a:t>
                      </a:r>
                      <a:endParaRPr lang="en-GB" sz="1100" dirty="0"/>
                    </a:p>
                  </a:txBody>
                  <a:tcPr marL="68580" marR="68580" marT="34290" marB="34290"/>
                </a:tc>
                <a:tc>
                  <a:txBody>
                    <a:bodyPr/>
                    <a:lstStyle/>
                    <a:p>
                      <a:r>
                        <a:rPr lang="en-GB" sz="1100" dirty="0" smtClean="0"/>
                        <a:t>1</a:t>
                      </a:r>
                      <a:endParaRPr lang="en-GB" sz="1100" dirty="0"/>
                    </a:p>
                  </a:txBody>
                  <a:tcPr marL="68580" marR="68580" marT="34290" marB="34290"/>
                </a:tc>
                <a:tc>
                  <a:txBody>
                    <a:bodyPr/>
                    <a:lstStyle/>
                    <a:p>
                      <a:r>
                        <a:rPr lang="fr-CH" sz="1100" dirty="0" smtClean="0"/>
                        <a:t>SK</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FR</a:t>
                      </a:r>
                      <a:endParaRPr lang="en-GB" sz="1100" dirty="0"/>
                    </a:p>
                  </a:txBody>
                  <a:tcPr marL="68580" marR="68580" marT="34290" marB="34290"/>
                </a:tc>
                <a:tc>
                  <a:txBody>
                    <a:bodyPr/>
                    <a:lstStyle/>
                    <a:p>
                      <a:r>
                        <a:rPr lang="fr-CH" sz="1100" dirty="0" smtClean="0"/>
                        <a:t>1</a:t>
                      </a:r>
                      <a:endParaRPr lang="en-GB" sz="1100" dirty="0"/>
                    </a:p>
                  </a:txBody>
                  <a:tcPr marL="68580" marR="68580" marT="34290" marB="34290"/>
                </a:tc>
                <a:tc>
                  <a:txBody>
                    <a:bodyPr/>
                    <a:lstStyle/>
                    <a:p>
                      <a:r>
                        <a:rPr lang="fr-CH" sz="1100" dirty="0" smtClean="0"/>
                        <a:t>SP</a:t>
                      </a:r>
                      <a:endParaRPr lang="en-GB" sz="1100" dirty="0"/>
                    </a:p>
                  </a:txBody>
                  <a:tcPr marL="68580" marR="68580" marT="34290" marB="34290"/>
                </a:tc>
                <a:tc>
                  <a:txBody>
                    <a:bodyPr/>
                    <a:lstStyle/>
                    <a:p>
                      <a:r>
                        <a:rPr lang="fr-CH" sz="1100" dirty="0" smtClean="0"/>
                        <a:t>1</a:t>
                      </a:r>
                      <a:endParaRPr lang="en-GB" sz="1100" dirty="0"/>
                    </a:p>
                  </a:txBody>
                  <a:tcPr marL="68580" marR="68580" marT="34290" marB="34290"/>
                </a:tc>
              </a:tr>
              <a:tr h="228600">
                <a:tc>
                  <a:txBody>
                    <a:bodyPr/>
                    <a:lstStyle/>
                    <a:p>
                      <a:r>
                        <a:rPr lang="fr-CH" sz="1100" dirty="0" smtClean="0"/>
                        <a:t>GR</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SE</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HU</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CH</a:t>
                      </a:r>
                      <a:endParaRPr lang="en-GB" sz="1100" dirty="0"/>
                    </a:p>
                  </a:txBody>
                  <a:tcPr marL="68580" marR="68580" marT="34290" marB="34290"/>
                </a:tc>
                <a:tc>
                  <a:txBody>
                    <a:bodyPr/>
                    <a:lstStyle/>
                    <a:p>
                      <a:endParaRPr lang="en-GB" sz="1100" dirty="0"/>
                    </a:p>
                  </a:txBody>
                  <a:tcPr marL="68580" marR="68580" marT="34290" marB="34290"/>
                </a:tc>
              </a:tr>
              <a:tr h="274320">
                <a:tc>
                  <a:txBody>
                    <a:bodyPr/>
                    <a:lstStyle/>
                    <a:p>
                      <a:endParaRPr lang="en-GB" sz="1400"/>
                    </a:p>
                  </a:txBody>
                  <a:tcPr marL="68580" marR="68580" marT="34290" marB="34290"/>
                </a:tc>
                <a:tc>
                  <a:txBody>
                    <a:bodyPr/>
                    <a:lstStyle/>
                    <a:p>
                      <a:endParaRPr lang="en-GB" sz="1400" dirty="0"/>
                    </a:p>
                  </a:txBody>
                  <a:tcPr marL="68580" marR="68580" marT="34290" marB="34290"/>
                </a:tc>
                <a:tc>
                  <a:txBody>
                    <a:bodyPr/>
                    <a:lstStyle/>
                    <a:p>
                      <a:r>
                        <a:rPr lang="fr-CH" sz="1100" dirty="0" smtClean="0"/>
                        <a:t>UK</a:t>
                      </a:r>
                      <a:endParaRPr lang="en-GB" sz="1100" dirty="0"/>
                    </a:p>
                  </a:txBody>
                  <a:tcPr marL="68580" marR="68580" marT="34290" marB="34290"/>
                </a:tc>
                <a:tc>
                  <a:txBody>
                    <a:bodyPr/>
                    <a:lstStyle/>
                    <a:p>
                      <a:endParaRPr lang="en-GB" sz="1100" dirty="0"/>
                    </a:p>
                  </a:txBody>
                  <a:tcPr marL="68580" marR="68580" marT="34290" marB="34290"/>
                </a:tc>
              </a:tr>
            </a:tbl>
          </a:graphicData>
        </a:graphic>
      </p:graphicFrame>
      <p:sp>
        <p:nvSpPr>
          <p:cNvPr id="14" name="Oval 13"/>
          <p:cNvSpPr/>
          <p:nvPr/>
        </p:nvSpPr>
        <p:spPr>
          <a:xfrm>
            <a:off x="4198755" y="5534626"/>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graphicFrame>
        <p:nvGraphicFramePr>
          <p:cNvPr id="2" name="Table 1"/>
          <p:cNvGraphicFramePr>
            <a:graphicFrameLocks noGrp="1"/>
          </p:cNvGraphicFramePr>
          <p:nvPr>
            <p:extLst/>
          </p:nvPr>
        </p:nvGraphicFramePr>
        <p:xfrm>
          <a:off x="4820574" y="904289"/>
          <a:ext cx="4117500" cy="281940"/>
        </p:xfrm>
        <a:graphic>
          <a:graphicData uri="http://schemas.openxmlformats.org/drawingml/2006/table">
            <a:tbl>
              <a:tblPr firstRow="1" bandRow="1">
                <a:tableStyleId>{5C22544A-7EE6-4342-B048-85BDC9FD1C3A}</a:tableStyleId>
              </a:tblPr>
              <a:tblGrid>
                <a:gridCol w="4117500"/>
              </a:tblGrid>
              <a:tr h="278130">
                <a:tc>
                  <a:txBody>
                    <a:bodyPr/>
                    <a:lstStyle/>
                    <a:p>
                      <a:r>
                        <a:rPr lang="en-GB" sz="1400" dirty="0" smtClean="0"/>
                        <a:t>Presently identified as potential</a:t>
                      </a:r>
                      <a:r>
                        <a:rPr lang="en-GB" sz="1400" baseline="0" dirty="0" smtClean="0"/>
                        <a:t> suppliers</a:t>
                      </a:r>
                      <a:endParaRPr lang="en-GB" sz="1400" dirty="0"/>
                    </a:p>
                  </a:txBody>
                  <a:tcPr marL="68580" marR="68580" marT="34290" marB="34290"/>
                </a:tc>
              </a:tr>
            </a:tbl>
          </a:graphicData>
        </a:graphic>
      </p:graphicFrame>
      <p:sp>
        <p:nvSpPr>
          <p:cNvPr id="16" name="Oval 15"/>
          <p:cNvSpPr/>
          <p:nvPr/>
        </p:nvSpPr>
        <p:spPr>
          <a:xfrm>
            <a:off x="406895" y="4841488"/>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17" name="Oval 16"/>
          <p:cNvSpPr/>
          <p:nvPr/>
        </p:nvSpPr>
        <p:spPr>
          <a:xfrm>
            <a:off x="1904892" y="3734587"/>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18" name="Oval 17"/>
          <p:cNvSpPr/>
          <p:nvPr/>
        </p:nvSpPr>
        <p:spPr>
          <a:xfrm>
            <a:off x="2612245" y="2413264"/>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19" name="Oval 18"/>
          <p:cNvSpPr/>
          <p:nvPr/>
        </p:nvSpPr>
        <p:spPr>
          <a:xfrm>
            <a:off x="1560967" y="3809039"/>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pic>
        <p:nvPicPr>
          <p:cNvPr id="3" name="Picture 2"/>
          <p:cNvPicPr>
            <a:picLocks noChangeAspect="1"/>
          </p:cNvPicPr>
          <p:nvPr/>
        </p:nvPicPr>
        <p:blipFill rotWithShape="1">
          <a:blip r:embed="rId3"/>
          <a:srcRect l="7182" t="25330" r="9058" b="889"/>
          <a:stretch/>
        </p:blipFill>
        <p:spPr>
          <a:xfrm>
            <a:off x="4704242" y="3971500"/>
            <a:ext cx="4357223" cy="2698648"/>
          </a:xfrm>
          <a:prstGeom prst="rect">
            <a:avLst/>
          </a:prstGeom>
        </p:spPr>
      </p:pic>
      <p:sp>
        <p:nvSpPr>
          <p:cNvPr id="20" name="Title 2"/>
          <p:cNvSpPr>
            <a:spLocks noGrp="1"/>
          </p:cNvSpPr>
          <p:nvPr>
            <p:ph type="title"/>
          </p:nvPr>
        </p:nvSpPr>
        <p:spPr>
          <a:xfrm>
            <a:off x="457200" y="76864"/>
            <a:ext cx="8229600" cy="914400"/>
          </a:xfrm>
        </p:spPr>
        <p:txBody>
          <a:bodyPr/>
          <a:lstStyle/>
          <a:p>
            <a:r>
              <a:rPr lang="en-GB" dirty="0" smtClean="0"/>
              <a:t>Example of procurement lists/suppliers</a:t>
            </a:r>
            <a:endParaRPr lang="en-GB" dirty="0"/>
          </a:p>
        </p:txBody>
      </p:sp>
    </p:spTree>
    <p:extLst>
      <p:ext uri="{BB962C8B-B14F-4D97-AF65-F5344CB8AC3E}">
        <p14:creationId xmlns:p14="http://schemas.microsoft.com/office/powerpoint/2010/main" val="16910600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025" y="1577965"/>
            <a:ext cx="4297347" cy="4348916"/>
          </a:xfrm>
        </p:spPr>
      </p:pic>
      <p:graphicFrame>
        <p:nvGraphicFramePr>
          <p:cNvPr id="8" name="Table 7"/>
          <p:cNvGraphicFramePr>
            <a:graphicFrameLocks noGrp="1"/>
          </p:cNvGraphicFramePr>
          <p:nvPr>
            <p:extLst/>
          </p:nvPr>
        </p:nvGraphicFramePr>
        <p:xfrm>
          <a:off x="93459" y="904289"/>
          <a:ext cx="4360913" cy="670560"/>
        </p:xfrm>
        <a:graphic>
          <a:graphicData uri="http://schemas.openxmlformats.org/drawingml/2006/table">
            <a:tbl>
              <a:tblPr firstRow="1" bandRow="1">
                <a:tableStyleId>{5C22544A-7EE6-4342-B048-85BDC9FD1C3A}</a:tableStyleId>
              </a:tblPr>
              <a:tblGrid>
                <a:gridCol w="4360913"/>
              </a:tblGrid>
              <a:tr h="278130">
                <a:tc>
                  <a:txBody>
                    <a:bodyPr/>
                    <a:lstStyle/>
                    <a:p>
                      <a:r>
                        <a:rPr lang="en-US" sz="1400" noProof="0" dirty="0" smtClean="0"/>
                        <a:t>Domains</a:t>
                      </a:r>
                      <a:r>
                        <a:rPr lang="en-US" sz="1400" baseline="0" noProof="0" dirty="0" smtClean="0"/>
                        <a:t> of Activity</a:t>
                      </a:r>
                      <a:endParaRPr lang="en-US" sz="1400" noProof="0" dirty="0"/>
                    </a:p>
                  </a:txBody>
                  <a:tcPr marL="68580" marR="68580" marT="34290" marB="34290"/>
                </a:tc>
              </a:tr>
              <a:tr h="388620">
                <a:tc>
                  <a:txBody>
                    <a:bodyPr/>
                    <a:lstStyle/>
                    <a:p>
                      <a:r>
                        <a:rPr lang="en-US" sz="2100" b="1" noProof="0" dirty="0" smtClean="0"/>
                        <a:t>Mechanical High</a:t>
                      </a:r>
                      <a:r>
                        <a:rPr lang="en-US" sz="2100" b="1" baseline="0" noProof="0" dirty="0" smtClean="0"/>
                        <a:t> </a:t>
                      </a:r>
                      <a:r>
                        <a:rPr lang="en-US" sz="2100" b="1" noProof="0" dirty="0" smtClean="0"/>
                        <a:t>DC Current</a:t>
                      </a:r>
                      <a:r>
                        <a:rPr lang="en-US" sz="2100" b="1" baseline="0" noProof="0" dirty="0" smtClean="0"/>
                        <a:t> </a:t>
                      </a:r>
                      <a:r>
                        <a:rPr lang="en-US" sz="2100" b="1" noProof="0" dirty="0" smtClean="0"/>
                        <a:t>Switches</a:t>
                      </a:r>
                      <a:endParaRPr lang="en-US" sz="2100" b="1" noProof="0" dirty="0"/>
                    </a:p>
                  </a:txBody>
                  <a:tcPr marL="68580" marR="68580" marT="34290" marB="34290"/>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056367736"/>
              </p:ext>
            </p:extLst>
          </p:nvPr>
        </p:nvGraphicFramePr>
        <p:xfrm>
          <a:off x="4827473" y="1194784"/>
          <a:ext cx="4107902" cy="2866787"/>
        </p:xfrm>
        <a:graphic>
          <a:graphicData uri="http://schemas.openxmlformats.org/drawingml/2006/table">
            <a:tbl>
              <a:tblPr firstRow="1" bandRow="1">
                <a:tableStyleId>{5C22544A-7EE6-4342-B048-85BDC9FD1C3A}</a:tableStyleId>
              </a:tblPr>
              <a:tblGrid>
                <a:gridCol w="417064"/>
                <a:gridCol w="1713337"/>
                <a:gridCol w="418500"/>
                <a:gridCol w="1559001"/>
              </a:tblGrid>
              <a:tr h="268367">
                <a:tc>
                  <a:txBody>
                    <a:bodyPr/>
                    <a:lstStyle/>
                    <a:p>
                      <a:r>
                        <a:rPr lang="en-GB" sz="1100" baseline="0" noProof="0" dirty="0" smtClean="0"/>
                        <a:t>MS</a:t>
                      </a:r>
                      <a:endParaRPr lang="en-GB" sz="1100" noProof="0" dirty="0"/>
                    </a:p>
                  </a:txBody>
                  <a:tcPr marL="68580" marR="68580" marT="34290" marB="34290"/>
                </a:tc>
                <a:tc>
                  <a:txBody>
                    <a:bodyPr/>
                    <a:lstStyle/>
                    <a:p>
                      <a:r>
                        <a:rPr lang="en-GB" sz="1100" baseline="0" noProof="0" dirty="0" smtClean="0"/>
                        <a:t>Firm</a:t>
                      </a:r>
                      <a:endParaRPr lang="en-GB" sz="1100" noProof="0" dirty="0"/>
                    </a:p>
                  </a:txBody>
                  <a:tcPr marL="68580" marR="68580" marT="34290" marB="34290"/>
                </a:tc>
                <a:tc>
                  <a:txBody>
                    <a:bodyPr/>
                    <a:lstStyle/>
                    <a:p>
                      <a:r>
                        <a:rPr lang="en-GB" sz="1100" baseline="0" noProof="0" dirty="0" smtClean="0"/>
                        <a:t>MS</a:t>
                      </a:r>
                      <a:endParaRPr lang="en-GB" sz="1100" noProof="0" dirty="0"/>
                    </a:p>
                  </a:txBody>
                  <a:tcPr marL="68580" marR="68580" marT="34290" marB="34290"/>
                </a:tc>
                <a:tc>
                  <a:txBody>
                    <a:bodyPr/>
                    <a:lstStyle/>
                    <a:p>
                      <a:r>
                        <a:rPr lang="en-GB" sz="1100" baseline="0" noProof="0" dirty="0" smtClean="0"/>
                        <a:t>Firm</a:t>
                      </a:r>
                      <a:endParaRPr lang="en-GB" sz="1100" noProof="0" dirty="0"/>
                    </a:p>
                  </a:txBody>
                  <a:tcPr marL="68580" marR="68580" marT="34290" marB="34290"/>
                </a:tc>
              </a:tr>
              <a:tr h="228600">
                <a:tc>
                  <a:txBody>
                    <a:bodyPr/>
                    <a:lstStyle/>
                    <a:p>
                      <a:r>
                        <a:rPr lang="fr-CH" sz="1100" dirty="0" smtClean="0"/>
                        <a:t>AT</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I</a:t>
                      </a:r>
                      <a:r>
                        <a:rPr lang="en-GB" sz="1100" dirty="0" smtClean="0"/>
                        <a:t>L</a:t>
                      </a:r>
                      <a:endParaRPr lang="en-GB" sz="1100" dirty="0"/>
                    </a:p>
                  </a:txBody>
                  <a:tcPr marL="68580" marR="68580" marT="34290" marB="34290"/>
                </a:tc>
                <a:tc>
                  <a:txBody>
                    <a:bodyPr/>
                    <a:lstStyle/>
                    <a:p>
                      <a:pPr marL="0" algn="l" defTabSz="914400" rtl="0" eaLnBrk="1" latinLnBrk="0" hangingPunct="1"/>
                      <a:endParaRPr lang="en-GB" sz="1100" kern="1200" dirty="0">
                        <a:solidFill>
                          <a:schemeClr val="dk1"/>
                        </a:solidFill>
                        <a:latin typeface="+mn-lt"/>
                        <a:ea typeface="+mn-ea"/>
                        <a:cs typeface="+mn-cs"/>
                      </a:endParaRPr>
                    </a:p>
                  </a:txBody>
                  <a:tcPr marL="68580" marR="68580" marT="34290" marB="34290"/>
                </a:tc>
              </a:tr>
              <a:tr h="228600">
                <a:tc>
                  <a:txBody>
                    <a:bodyPr/>
                    <a:lstStyle/>
                    <a:p>
                      <a:r>
                        <a:rPr lang="fr-CH" sz="1100" dirty="0" smtClean="0"/>
                        <a:t>BE</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IT</a:t>
                      </a:r>
                      <a:endParaRPr lang="en-GB" sz="1100" dirty="0"/>
                    </a:p>
                  </a:txBody>
                  <a:tcPr marL="68580" marR="68580" marT="34290" marB="34290"/>
                </a:tc>
                <a:tc>
                  <a:txBody>
                    <a:bodyPr/>
                    <a:lstStyle/>
                    <a:p>
                      <a:endParaRPr lang="en-US" sz="1100" noProof="0" dirty="0"/>
                    </a:p>
                  </a:txBody>
                  <a:tcPr marL="68580" marR="68580" marT="34290" marB="34290"/>
                </a:tc>
              </a:tr>
              <a:tr h="228600">
                <a:tc>
                  <a:txBody>
                    <a:bodyPr/>
                    <a:lstStyle/>
                    <a:p>
                      <a:r>
                        <a:rPr lang="fr-CH" sz="1100" dirty="0" smtClean="0"/>
                        <a:t>BG</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NL</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CZ</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NO</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DE</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PL</a:t>
                      </a:r>
                      <a:endParaRPr lang="en-GB" sz="1100" dirty="0"/>
                    </a:p>
                  </a:txBody>
                  <a:tcPr marL="68580" marR="68580" marT="34290" marB="34290"/>
                </a:tc>
                <a:tc>
                  <a:txBody>
                    <a:bodyPr/>
                    <a:lstStyle/>
                    <a:p>
                      <a:r>
                        <a:rPr lang="fr-CH" sz="1100" dirty="0" smtClean="0"/>
                        <a:t>2</a:t>
                      </a:r>
                      <a:endParaRPr lang="en-GB" sz="1100" dirty="0"/>
                    </a:p>
                  </a:txBody>
                  <a:tcPr marL="68580" marR="68580" marT="34290" marB="34290"/>
                </a:tc>
              </a:tr>
              <a:tr h="228600">
                <a:tc>
                  <a:txBody>
                    <a:bodyPr/>
                    <a:lstStyle/>
                    <a:p>
                      <a:r>
                        <a:rPr lang="fr-CH" sz="1100" dirty="0" smtClean="0"/>
                        <a:t>FI</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PT</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FR</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SK</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GE</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SP</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GR</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SE</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HU</a:t>
                      </a:r>
                      <a:endParaRPr lang="en-GB" sz="1100" dirty="0"/>
                    </a:p>
                  </a:txBody>
                  <a:tcPr marL="68580" marR="68580" marT="34290" marB="34290"/>
                </a:tc>
                <a:tc>
                  <a:txBody>
                    <a:bodyPr/>
                    <a:lstStyle/>
                    <a:p>
                      <a:r>
                        <a:rPr lang="fr-CH" sz="1100" dirty="0" smtClean="0"/>
                        <a:t>1</a:t>
                      </a:r>
                      <a:endParaRPr lang="en-GB" sz="1100" dirty="0"/>
                    </a:p>
                  </a:txBody>
                  <a:tcPr marL="68580" marR="68580" marT="34290" marB="34290"/>
                </a:tc>
                <a:tc>
                  <a:txBody>
                    <a:bodyPr/>
                    <a:lstStyle/>
                    <a:p>
                      <a:r>
                        <a:rPr lang="fr-CH" sz="1100" dirty="0" smtClean="0"/>
                        <a:t>CH</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en-GB" sz="1100" dirty="0" smtClean="0"/>
                        <a:t>DK</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UK</a:t>
                      </a:r>
                      <a:endParaRPr lang="en-GB" sz="1100" dirty="0"/>
                    </a:p>
                  </a:txBody>
                  <a:tcPr marL="68580" marR="68580" marT="34290" marB="34290"/>
                </a:tc>
                <a:tc>
                  <a:txBody>
                    <a:bodyPr/>
                    <a:lstStyle/>
                    <a:p>
                      <a:endParaRPr lang="en-GB" sz="1100" dirty="0"/>
                    </a:p>
                  </a:txBody>
                  <a:tcPr marL="68580" marR="68580" marT="34290" marB="34290"/>
                </a:tc>
              </a:tr>
            </a:tbl>
          </a:graphicData>
        </a:graphic>
      </p:graphicFrame>
      <p:graphicFrame>
        <p:nvGraphicFramePr>
          <p:cNvPr id="2" name="Table 1"/>
          <p:cNvGraphicFramePr>
            <a:graphicFrameLocks noGrp="1"/>
          </p:cNvGraphicFramePr>
          <p:nvPr>
            <p:extLst/>
          </p:nvPr>
        </p:nvGraphicFramePr>
        <p:xfrm>
          <a:off x="4820574" y="904289"/>
          <a:ext cx="4117500" cy="281940"/>
        </p:xfrm>
        <a:graphic>
          <a:graphicData uri="http://schemas.openxmlformats.org/drawingml/2006/table">
            <a:tbl>
              <a:tblPr firstRow="1" bandRow="1">
                <a:tableStyleId>{5C22544A-7EE6-4342-B048-85BDC9FD1C3A}</a:tableStyleId>
              </a:tblPr>
              <a:tblGrid>
                <a:gridCol w="4117500"/>
              </a:tblGrid>
              <a:tr h="278130">
                <a:tc>
                  <a:txBody>
                    <a:bodyPr/>
                    <a:lstStyle/>
                    <a:p>
                      <a:r>
                        <a:rPr lang="en-GB" sz="1400" dirty="0" smtClean="0"/>
                        <a:t>Presently identified as potential</a:t>
                      </a:r>
                      <a:r>
                        <a:rPr lang="en-GB" sz="1400" baseline="0" dirty="0" smtClean="0"/>
                        <a:t> suppliers</a:t>
                      </a:r>
                      <a:endParaRPr lang="en-GB" sz="1400" dirty="0"/>
                    </a:p>
                  </a:txBody>
                  <a:tcPr marL="68580" marR="68580" marT="34290" marB="34290"/>
                </a:tc>
              </a:tr>
            </a:tbl>
          </a:graphicData>
        </a:graphic>
      </p:graphicFrame>
      <p:sp>
        <p:nvSpPr>
          <p:cNvPr id="10" name="Oval 9"/>
          <p:cNvSpPr/>
          <p:nvPr/>
        </p:nvSpPr>
        <p:spPr>
          <a:xfrm>
            <a:off x="2545282" y="4151205"/>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11" name="Oval 10"/>
          <p:cNvSpPr/>
          <p:nvPr/>
        </p:nvSpPr>
        <p:spPr>
          <a:xfrm>
            <a:off x="2505010" y="3633966"/>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graphicFrame>
        <p:nvGraphicFramePr>
          <p:cNvPr id="9" name="Table 8"/>
          <p:cNvGraphicFramePr>
            <a:graphicFrameLocks noGrp="1"/>
          </p:cNvGraphicFramePr>
          <p:nvPr>
            <p:extLst/>
          </p:nvPr>
        </p:nvGraphicFramePr>
        <p:xfrm>
          <a:off x="4822827" y="4162327"/>
          <a:ext cx="4110464" cy="1220185"/>
        </p:xfrm>
        <a:graphic>
          <a:graphicData uri="http://schemas.openxmlformats.org/drawingml/2006/table">
            <a:tbl>
              <a:tblPr firstRow="1" bandRow="1">
                <a:tableStyleId>{5C22544A-7EE6-4342-B048-85BDC9FD1C3A}</a:tableStyleId>
              </a:tblPr>
              <a:tblGrid>
                <a:gridCol w="4110464"/>
              </a:tblGrid>
              <a:tr h="309236">
                <a:tc>
                  <a:txBody>
                    <a:bodyPr/>
                    <a:lstStyle/>
                    <a:p>
                      <a:r>
                        <a:rPr lang="en-GB" sz="1400" dirty="0" smtClean="0"/>
                        <a:t>Requirements</a:t>
                      </a:r>
                      <a:endParaRPr lang="en-GB" sz="1400" dirty="0"/>
                    </a:p>
                  </a:txBody>
                  <a:tcPr marL="68580" marR="68580" marT="34290" marB="34290"/>
                </a:tc>
              </a:tr>
              <a:tr h="910949">
                <a:tc>
                  <a:txBody>
                    <a:bodyPr/>
                    <a:lstStyle/>
                    <a:p>
                      <a:pPr marL="285750" indent="-285750">
                        <a:buFontTx/>
                        <a:buChar char="-"/>
                      </a:pPr>
                      <a:r>
                        <a:rPr lang="en-GB" sz="1100" noProof="0" dirty="0" smtClean="0"/>
                        <a:t>Mechanical</a:t>
                      </a:r>
                      <a:r>
                        <a:rPr lang="en-GB" sz="1100" baseline="0" noProof="0" dirty="0" smtClean="0"/>
                        <a:t> Switches 600A and 1500A</a:t>
                      </a:r>
                    </a:p>
                    <a:p>
                      <a:pPr marL="285750" indent="-285750">
                        <a:buFontTx/>
                        <a:buChar char="-"/>
                      </a:pPr>
                      <a:r>
                        <a:rPr lang="fr-CH" sz="1100" baseline="0" noProof="0" dirty="0" smtClean="0"/>
                        <a:t>Production of about 1500 </a:t>
                      </a:r>
                      <a:r>
                        <a:rPr lang="en-US" sz="1100" baseline="0" noProof="0" dirty="0" smtClean="0"/>
                        <a:t>units</a:t>
                      </a:r>
                      <a:r>
                        <a:rPr lang="fr-CH" sz="1100" baseline="0" noProof="0" dirty="0" smtClean="0"/>
                        <a:t> in total</a:t>
                      </a:r>
                    </a:p>
                    <a:p>
                      <a:pPr marL="285750" indent="-285750">
                        <a:buFontTx/>
                        <a:buChar char="-"/>
                      </a:pPr>
                      <a:endParaRPr lang="en-GB" sz="1100" noProof="0" dirty="0" smtClean="0"/>
                    </a:p>
                  </a:txBody>
                  <a:tcPr marL="68580" marR="68580" marT="34290" marB="34290"/>
                </a:tc>
              </a:tr>
            </a:tbl>
          </a:graphicData>
        </a:graphic>
      </p:graphicFrame>
    </p:spTree>
    <p:extLst>
      <p:ext uri="{BB962C8B-B14F-4D97-AF65-F5344CB8AC3E}">
        <p14:creationId xmlns:p14="http://schemas.microsoft.com/office/powerpoint/2010/main" val="359220244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025" y="1578833"/>
            <a:ext cx="4297347" cy="4348916"/>
          </a:xfrm>
        </p:spPr>
      </p:pic>
      <p:graphicFrame>
        <p:nvGraphicFramePr>
          <p:cNvPr id="8" name="Table 7"/>
          <p:cNvGraphicFramePr>
            <a:graphicFrameLocks noGrp="1"/>
          </p:cNvGraphicFramePr>
          <p:nvPr>
            <p:extLst/>
          </p:nvPr>
        </p:nvGraphicFramePr>
        <p:xfrm>
          <a:off x="93459" y="904289"/>
          <a:ext cx="4360913" cy="670560"/>
        </p:xfrm>
        <a:graphic>
          <a:graphicData uri="http://schemas.openxmlformats.org/drawingml/2006/table">
            <a:tbl>
              <a:tblPr firstRow="1" bandRow="1">
                <a:tableStyleId>{5C22544A-7EE6-4342-B048-85BDC9FD1C3A}</a:tableStyleId>
              </a:tblPr>
              <a:tblGrid>
                <a:gridCol w="4360913"/>
              </a:tblGrid>
              <a:tr h="278130">
                <a:tc>
                  <a:txBody>
                    <a:bodyPr/>
                    <a:lstStyle/>
                    <a:p>
                      <a:r>
                        <a:rPr lang="en-US" sz="1400" noProof="0" dirty="0" smtClean="0"/>
                        <a:t>Domains</a:t>
                      </a:r>
                      <a:r>
                        <a:rPr lang="en-US" sz="1400" baseline="0" noProof="0" dirty="0" smtClean="0"/>
                        <a:t> of Activity</a:t>
                      </a:r>
                      <a:endParaRPr lang="en-US" sz="1400" noProof="0" dirty="0"/>
                    </a:p>
                  </a:txBody>
                  <a:tcPr marL="68580" marR="68580" marT="34290" marB="34290"/>
                </a:tc>
              </a:tr>
              <a:tr h="388620">
                <a:tc>
                  <a:txBody>
                    <a:bodyPr/>
                    <a:lstStyle/>
                    <a:p>
                      <a:r>
                        <a:rPr lang="en-US" sz="2100" b="1" noProof="0" dirty="0" smtClean="0"/>
                        <a:t>Cryostat</a:t>
                      </a:r>
                      <a:endParaRPr lang="en-US" sz="2100" b="1" noProof="0" dirty="0"/>
                    </a:p>
                  </a:txBody>
                  <a:tcPr marL="68580" marR="68580" marT="34290" marB="34290"/>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059085711"/>
              </p:ext>
            </p:extLst>
          </p:nvPr>
        </p:nvGraphicFramePr>
        <p:xfrm>
          <a:off x="4832086" y="1194784"/>
          <a:ext cx="4103290" cy="2934167"/>
        </p:xfrm>
        <a:graphic>
          <a:graphicData uri="http://schemas.openxmlformats.org/drawingml/2006/table">
            <a:tbl>
              <a:tblPr firstRow="1" bandRow="1">
                <a:tableStyleId>{5C22544A-7EE6-4342-B048-85BDC9FD1C3A}</a:tableStyleId>
              </a:tblPr>
              <a:tblGrid>
                <a:gridCol w="416596"/>
                <a:gridCol w="1711413"/>
                <a:gridCol w="418030"/>
                <a:gridCol w="1557251"/>
              </a:tblGrid>
              <a:tr h="268367">
                <a:tc>
                  <a:txBody>
                    <a:bodyPr/>
                    <a:lstStyle/>
                    <a:p>
                      <a:r>
                        <a:rPr lang="en-GB" sz="1100" baseline="0" noProof="0" dirty="0" smtClean="0"/>
                        <a:t>MS</a:t>
                      </a:r>
                      <a:endParaRPr lang="en-GB" sz="1100" noProof="0" dirty="0"/>
                    </a:p>
                  </a:txBody>
                  <a:tcPr marL="68580" marR="68580" marT="34290" marB="34290"/>
                </a:tc>
                <a:tc>
                  <a:txBody>
                    <a:bodyPr/>
                    <a:lstStyle/>
                    <a:p>
                      <a:r>
                        <a:rPr lang="en-GB" sz="1100" baseline="0" noProof="0" dirty="0" smtClean="0"/>
                        <a:t>Firm</a:t>
                      </a:r>
                      <a:endParaRPr lang="en-GB" sz="1100" noProof="0" dirty="0"/>
                    </a:p>
                  </a:txBody>
                  <a:tcPr marL="68580" marR="68580" marT="34290" marB="34290"/>
                </a:tc>
                <a:tc>
                  <a:txBody>
                    <a:bodyPr/>
                    <a:lstStyle/>
                    <a:p>
                      <a:r>
                        <a:rPr lang="en-GB" sz="1100" baseline="0" noProof="0" dirty="0" smtClean="0"/>
                        <a:t>MS</a:t>
                      </a:r>
                      <a:endParaRPr lang="en-GB" sz="1100" noProof="0" dirty="0"/>
                    </a:p>
                  </a:txBody>
                  <a:tcPr marL="68580" marR="68580" marT="34290" marB="34290"/>
                </a:tc>
                <a:tc>
                  <a:txBody>
                    <a:bodyPr/>
                    <a:lstStyle/>
                    <a:p>
                      <a:r>
                        <a:rPr lang="en-GB" sz="1100" baseline="0" noProof="0" dirty="0" smtClean="0"/>
                        <a:t>Firm</a:t>
                      </a:r>
                      <a:endParaRPr lang="en-GB" sz="1100" noProof="0" dirty="0"/>
                    </a:p>
                  </a:txBody>
                  <a:tcPr marL="68580" marR="68580" marT="34290" marB="34290"/>
                </a:tc>
              </a:tr>
              <a:tr h="228600">
                <a:tc>
                  <a:txBody>
                    <a:bodyPr/>
                    <a:lstStyle/>
                    <a:p>
                      <a:r>
                        <a:rPr lang="fr-CH" sz="1100" dirty="0" smtClean="0"/>
                        <a:t>AT</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I</a:t>
                      </a:r>
                      <a:r>
                        <a:rPr lang="en-GB" sz="1100" dirty="0" smtClean="0"/>
                        <a:t>L</a:t>
                      </a:r>
                      <a:endParaRPr lang="en-GB" sz="1100" dirty="0"/>
                    </a:p>
                  </a:txBody>
                  <a:tcPr marL="68580" marR="68580" marT="34290" marB="34290"/>
                </a:tc>
                <a:tc>
                  <a:txBody>
                    <a:bodyPr/>
                    <a:lstStyle/>
                    <a:p>
                      <a:pPr marL="0" algn="l" defTabSz="914400" rtl="0" eaLnBrk="1" latinLnBrk="0" hangingPunct="1"/>
                      <a:endParaRPr lang="en-GB" sz="1100" kern="1200" dirty="0">
                        <a:solidFill>
                          <a:schemeClr val="dk1"/>
                        </a:solidFill>
                        <a:latin typeface="+mn-lt"/>
                        <a:ea typeface="+mn-ea"/>
                        <a:cs typeface="+mn-cs"/>
                      </a:endParaRPr>
                    </a:p>
                  </a:txBody>
                  <a:tcPr marL="68580" marR="68580" marT="34290" marB="34290"/>
                </a:tc>
              </a:tr>
              <a:tr h="228600">
                <a:tc>
                  <a:txBody>
                    <a:bodyPr/>
                    <a:lstStyle/>
                    <a:p>
                      <a:r>
                        <a:rPr lang="fr-CH" sz="1100" dirty="0" smtClean="0"/>
                        <a:t>BE</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IT</a:t>
                      </a:r>
                      <a:endParaRPr lang="en-GB" sz="1100" dirty="0"/>
                    </a:p>
                  </a:txBody>
                  <a:tcPr marL="68580" marR="68580" marT="34290" marB="34290"/>
                </a:tc>
                <a:tc>
                  <a:txBody>
                    <a:bodyPr/>
                    <a:lstStyle/>
                    <a:p>
                      <a:r>
                        <a:rPr lang="en-US" sz="1100" noProof="0" dirty="0" smtClean="0"/>
                        <a:t>1</a:t>
                      </a:r>
                      <a:endParaRPr lang="en-US" sz="1100" noProof="0" dirty="0"/>
                    </a:p>
                  </a:txBody>
                  <a:tcPr marL="68580" marR="68580" marT="34290" marB="34290"/>
                </a:tc>
              </a:tr>
              <a:tr h="228600">
                <a:tc>
                  <a:txBody>
                    <a:bodyPr/>
                    <a:lstStyle/>
                    <a:p>
                      <a:r>
                        <a:rPr lang="fr-CH" sz="1100" dirty="0" smtClean="0"/>
                        <a:t>BG</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NL</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CZ</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NO</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DE</a:t>
                      </a:r>
                      <a:endParaRPr lang="en-GB" sz="1100" dirty="0"/>
                    </a:p>
                  </a:txBody>
                  <a:tcPr marL="68580" marR="68580" marT="34290" marB="34290"/>
                </a:tc>
                <a:tc>
                  <a:txBody>
                    <a:bodyPr/>
                    <a:lstStyle/>
                    <a:p>
                      <a:r>
                        <a:rPr lang="en-GB" sz="1100" dirty="0" smtClean="0"/>
                        <a:t>1</a:t>
                      </a:r>
                      <a:endParaRPr lang="en-GB" sz="1100" dirty="0"/>
                    </a:p>
                  </a:txBody>
                  <a:tcPr marL="68580" marR="68580" marT="34290" marB="34290"/>
                </a:tc>
                <a:tc>
                  <a:txBody>
                    <a:bodyPr/>
                    <a:lstStyle/>
                    <a:p>
                      <a:r>
                        <a:rPr lang="fr-CH" sz="1100" dirty="0" smtClean="0"/>
                        <a:t>PL</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en-GB" sz="1100" dirty="0" smtClean="0"/>
                        <a:t>DK</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PT</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FI</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SK</a:t>
                      </a:r>
                      <a:endParaRPr lang="en-GB" sz="1100" dirty="0"/>
                    </a:p>
                  </a:txBody>
                  <a:tcPr marL="68580" marR="68580" marT="34290" marB="34290"/>
                </a:tc>
                <a:tc>
                  <a:txBody>
                    <a:bodyPr/>
                    <a:lstStyle/>
                    <a:p>
                      <a:endParaRPr lang="en-GB" sz="1100" dirty="0"/>
                    </a:p>
                  </a:txBody>
                  <a:tcPr marL="68580" marR="68580" marT="34290" marB="34290"/>
                </a:tc>
              </a:tr>
              <a:tr h="257880">
                <a:tc>
                  <a:txBody>
                    <a:bodyPr/>
                    <a:lstStyle/>
                    <a:p>
                      <a:r>
                        <a:rPr lang="fr-CH" sz="1100" dirty="0" smtClean="0"/>
                        <a:t>FR</a:t>
                      </a:r>
                      <a:endParaRPr lang="en-GB" sz="1100" dirty="0"/>
                    </a:p>
                  </a:txBody>
                  <a:tcPr marL="68580" marR="68580" marT="34290" marB="34290"/>
                </a:tc>
                <a:tc>
                  <a:txBody>
                    <a:bodyPr/>
                    <a:lstStyle/>
                    <a:p>
                      <a:r>
                        <a:rPr lang="en-GB" sz="1100" dirty="0" smtClean="0"/>
                        <a:t>1</a:t>
                      </a:r>
                      <a:endParaRPr lang="en-GB" sz="1100" dirty="0"/>
                    </a:p>
                  </a:txBody>
                  <a:tcPr marL="68580" marR="68580" marT="34290" marB="34290"/>
                </a:tc>
                <a:tc>
                  <a:txBody>
                    <a:bodyPr/>
                    <a:lstStyle/>
                    <a:p>
                      <a:r>
                        <a:rPr lang="fr-CH" sz="1100" dirty="0" smtClean="0"/>
                        <a:t>SP</a:t>
                      </a:r>
                      <a:endParaRPr lang="en-GB" sz="1100" dirty="0"/>
                    </a:p>
                  </a:txBody>
                  <a:tcPr marL="68580" marR="68580" marT="34290" marB="34290"/>
                </a:tc>
                <a:tc>
                  <a:txBody>
                    <a:bodyPr/>
                    <a:lstStyle/>
                    <a:p>
                      <a:r>
                        <a:rPr lang="en-GB" sz="1100" dirty="0" smtClean="0"/>
                        <a:t>1</a:t>
                      </a:r>
                      <a:endParaRPr lang="en-GB" sz="1100" dirty="0"/>
                    </a:p>
                  </a:txBody>
                  <a:tcPr marL="68580" marR="68580" marT="34290" marB="34290"/>
                </a:tc>
              </a:tr>
              <a:tr h="228600">
                <a:tc>
                  <a:txBody>
                    <a:bodyPr/>
                    <a:lstStyle/>
                    <a:p>
                      <a:r>
                        <a:rPr lang="fr-CH" sz="1100" dirty="0" smtClean="0"/>
                        <a:t>GR</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SE</a:t>
                      </a:r>
                      <a:endParaRPr lang="en-GB" sz="1100" dirty="0"/>
                    </a:p>
                  </a:txBody>
                  <a:tcPr marL="68580" marR="68580" marT="34290" marB="34290"/>
                </a:tc>
                <a:tc>
                  <a:txBody>
                    <a:bodyPr/>
                    <a:lstStyle/>
                    <a:p>
                      <a:endParaRPr lang="en-GB" sz="1100" dirty="0"/>
                    </a:p>
                  </a:txBody>
                  <a:tcPr marL="68580" marR="68580" marT="34290" marB="34290"/>
                </a:tc>
              </a:tr>
              <a:tr h="228600">
                <a:tc>
                  <a:txBody>
                    <a:bodyPr/>
                    <a:lstStyle/>
                    <a:p>
                      <a:r>
                        <a:rPr lang="fr-CH" sz="1100" dirty="0" smtClean="0"/>
                        <a:t>HU</a:t>
                      </a:r>
                      <a:endParaRPr lang="en-GB" sz="1100" dirty="0"/>
                    </a:p>
                  </a:txBody>
                  <a:tcPr marL="68580" marR="68580" marT="34290" marB="34290"/>
                </a:tc>
                <a:tc>
                  <a:txBody>
                    <a:bodyPr/>
                    <a:lstStyle/>
                    <a:p>
                      <a:endParaRPr lang="en-GB" sz="1100" dirty="0"/>
                    </a:p>
                  </a:txBody>
                  <a:tcPr marL="68580" marR="68580" marT="34290" marB="34290"/>
                </a:tc>
                <a:tc>
                  <a:txBody>
                    <a:bodyPr/>
                    <a:lstStyle/>
                    <a:p>
                      <a:r>
                        <a:rPr lang="fr-CH" sz="1100" dirty="0" smtClean="0"/>
                        <a:t>CH</a:t>
                      </a:r>
                      <a:endParaRPr lang="en-GB" sz="1100" dirty="0"/>
                    </a:p>
                  </a:txBody>
                  <a:tcPr marL="68580" marR="68580" marT="34290" marB="34290"/>
                </a:tc>
                <a:tc>
                  <a:txBody>
                    <a:bodyPr/>
                    <a:lstStyle/>
                    <a:p>
                      <a:endParaRPr lang="en-GB" sz="1100" dirty="0"/>
                    </a:p>
                  </a:txBody>
                  <a:tcPr marL="68580" marR="68580" marT="34290" marB="34290"/>
                </a:tc>
              </a:tr>
              <a:tr h="274320">
                <a:tc>
                  <a:txBody>
                    <a:bodyPr/>
                    <a:lstStyle/>
                    <a:p>
                      <a:endParaRPr lang="en-GB" sz="1400"/>
                    </a:p>
                  </a:txBody>
                  <a:tcPr marL="68580" marR="68580" marT="34290" marB="34290"/>
                </a:tc>
                <a:tc>
                  <a:txBody>
                    <a:bodyPr/>
                    <a:lstStyle/>
                    <a:p>
                      <a:endParaRPr lang="en-GB" sz="1400" dirty="0"/>
                    </a:p>
                  </a:txBody>
                  <a:tcPr marL="68580" marR="68580" marT="34290" marB="34290"/>
                </a:tc>
                <a:tc>
                  <a:txBody>
                    <a:bodyPr/>
                    <a:lstStyle/>
                    <a:p>
                      <a:r>
                        <a:rPr lang="fr-CH" sz="1100" dirty="0" smtClean="0"/>
                        <a:t>UK</a:t>
                      </a:r>
                      <a:endParaRPr lang="en-GB" sz="1100" dirty="0"/>
                    </a:p>
                  </a:txBody>
                  <a:tcPr marL="68580" marR="68580" marT="34290" marB="34290"/>
                </a:tc>
                <a:tc>
                  <a:txBody>
                    <a:bodyPr/>
                    <a:lstStyle/>
                    <a:p>
                      <a:endParaRPr lang="en-GB" sz="1100" dirty="0"/>
                    </a:p>
                  </a:txBody>
                  <a:tcPr marL="68580" marR="68580" marT="34290" marB="34290"/>
                </a:tc>
              </a:tr>
            </a:tbl>
          </a:graphicData>
        </a:graphic>
      </p:graphicFrame>
      <p:sp>
        <p:nvSpPr>
          <p:cNvPr id="14" name="Oval 13"/>
          <p:cNvSpPr/>
          <p:nvPr/>
        </p:nvSpPr>
        <p:spPr>
          <a:xfrm>
            <a:off x="744003" y="4884394"/>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graphicFrame>
        <p:nvGraphicFramePr>
          <p:cNvPr id="2" name="Table 1"/>
          <p:cNvGraphicFramePr>
            <a:graphicFrameLocks noGrp="1"/>
          </p:cNvGraphicFramePr>
          <p:nvPr>
            <p:extLst/>
          </p:nvPr>
        </p:nvGraphicFramePr>
        <p:xfrm>
          <a:off x="4820574" y="904289"/>
          <a:ext cx="4117500" cy="281940"/>
        </p:xfrm>
        <a:graphic>
          <a:graphicData uri="http://schemas.openxmlformats.org/drawingml/2006/table">
            <a:tbl>
              <a:tblPr firstRow="1" bandRow="1">
                <a:tableStyleId>{5C22544A-7EE6-4342-B048-85BDC9FD1C3A}</a:tableStyleId>
              </a:tblPr>
              <a:tblGrid>
                <a:gridCol w="4117500"/>
              </a:tblGrid>
              <a:tr h="278130">
                <a:tc>
                  <a:txBody>
                    <a:bodyPr/>
                    <a:lstStyle/>
                    <a:p>
                      <a:r>
                        <a:rPr lang="en-GB" sz="1400" dirty="0" smtClean="0"/>
                        <a:t>Presently identified as potential</a:t>
                      </a:r>
                      <a:r>
                        <a:rPr lang="en-GB" sz="1400" baseline="0" dirty="0" smtClean="0"/>
                        <a:t> suppliers</a:t>
                      </a:r>
                      <a:endParaRPr lang="en-GB" sz="1400" dirty="0"/>
                    </a:p>
                  </a:txBody>
                  <a:tcPr marL="68580" marR="68580" marT="34290" marB="34290"/>
                </a:tc>
              </a:tr>
            </a:tbl>
          </a:graphicData>
        </a:graphic>
      </p:graphicFrame>
      <p:graphicFrame>
        <p:nvGraphicFramePr>
          <p:cNvPr id="10" name="Table 9"/>
          <p:cNvGraphicFramePr>
            <a:graphicFrameLocks noGrp="1"/>
          </p:cNvGraphicFramePr>
          <p:nvPr>
            <p:extLst/>
          </p:nvPr>
        </p:nvGraphicFramePr>
        <p:xfrm>
          <a:off x="4824454" y="4257740"/>
          <a:ext cx="4103686" cy="1220185"/>
        </p:xfrm>
        <a:graphic>
          <a:graphicData uri="http://schemas.openxmlformats.org/drawingml/2006/table">
            <a:tbl>
              <a:tblPr firstRow="1" bandRow="1">
                <a:tableStyleId>{5C22544A-7EE6-4342-B048-85BDC9FD1C3A}</a:tableStyleId>
              </a:tblPr>
              <a:tblGrid>
                <a:gridCol w="4103686"/>
              </a:tblGrid>
              <a:tr h="309236">
                <a:tc>
                  <a:txBody>
                    <a:bodyPr/>
                    <a:lstStyle/>
                    <a:p>
                      <a:r>
                        <a:rPr lang="en-GB" sz="1400" dirty="0" smtClean="0"/>
                        <a:t>Examples</a:t>
                      </a:r>
                      <a:endParaRPr lang="en-GB" sz="1400" dirty="0"/>
                    </a:p>
                  </a:txBody>
                  <a:tcPr marL="68580" marR="68580" marT="34290" marB="34290"/>
                </a:tc>
              </a:tr>
              <a:tr h="910949">
                <a:tc>
                  <a:txBody>
                    <a:bodyPr/>
                    <a:lstStyle/>
                    <a:p>
                      <a:pPr marL="285750" indent="-285750">
                        <a:buFontTx/>
                        <a:buChar char="-"/>
                      </a:pPr>
                      <a:r>
                        <a:rPr lang="en-GB" sz="1100" noProof="0" dirty="0" smtClean="0"/>
                        <a:t>Steel Works for cryostat manufacturing. Suppliers</a:t>
                      </a:r>
                      <a:r>
                        <a:rPr lang="en-GB" sz="1100" baseline="0" noProof="0" dirty="0" smtClean="0"/>
                        <a:t> of full cryostat or components</a:t>
                      </a:r>
                    </a:p>
                    <a:p>
                      <a:pPr marL="0" indent="0">
                        <a:buFontTx/>
                        <a:buNone/>
                      </a:pPr>
                      <a:endParaRPr lang="en-GB" sz="1100" noProof="0" dirty="0" smtClean="0"/>
                    </a:p>
                  </a:txBody>
                  <a:tcPr marL="68580" marR="68580" marT="34290" marB="34290"/>
                </a:tc>
              </a:tr>
            </a:tbl>
          </a:graphicData>
        </a:graphic>
      </p:graphicFrame>
      <p:sp>
        <p:nvSpPr>
          <p:cNvPr id="9" name="Oval 8"/>
          <p:cNvSpPr/>
          <p:nvPr/>
        </p:nvSpPr>
        <p:spPr>
          <a:xfrm>
            <a:off x="1344598" y="4238079"/>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11" name="Oval 10"/>
          <p:cNvSpPr/>
          <p:nvPr/>
        </p:nvSpPr>
        <p:spPr>
          <a:xfrm>
            <a:off x="1849596" y="3753291"/>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12" name="Oval 11"/>
          <p:cNvSpPr/>
          <p:nvPr/>
        </p:nvSpPr>
        <p:spPr>
          <a:xfrm>
            <a:off x="2050081" y="4603607"/>
            <a:ext cx="255617" cy="2369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5923025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7" y="274638"/>
            <a:ext cx="8229600" cy="760236"/>
          </a:xfrm>
        </p:spPr>
        <p:txBody>
          <a:bodyPr/>
          <a:lstStyle/>
          <a:p>
            <a:pPr algn="l"/>
            <a:r>
              <a:rPr lang="en-US" dirty="0" smtClean="0"/>
              <a:t>Our objective</a:t>
            </a:r>
            <a:endParaRPr lang="en-US" dirty="0"/>
          </a:p>
        </p:txBody>
      </p:sp>
      <p:sp>
        <p:nvSpPr>
          <p:cNvPr id="3" name="Content Placeholder 2"/>
          <p:cNvSpPr>
            <a:spLocks noGrp="1"/>
          </p:cNvSpPr>
          <p:nvPr>
            <p:ph idx="1"/>
          </p:nvPr>
        </p:nvSpPr>
        <p:spPr>
          <a:xfrm>
            <a:off x="426639" y="1188720"/>
            <a:ext cx="8128411" cy="5349240"/>
          </a:xfrm>
        </p:spPr>
        <p:txBody>
          <a:bodyPr>
            <a:normAutofit/>
          </a:bodyPr>
          <a:lstStyle/>
          <a:p>
            <a:r>
              <a:rPr lang="en-GB" sz="2000" dirty="0"/>
              <a:t>The High Luminosity project </a:t>
            </a:r>
            <a:r>
              <a:rPr lang="en-GB" sz="2000" dirty="0" smtClean="0"/>
              <a:t>seeks </a:t>
            </a:r>
            <a:r>
              <a:rPr lang="en-GB" sz="2000" dirty="0"/>
              <a:t>industrial suppliers and collaborations to start the construction phase and make the High Luminosity </a:t>
            </a:r>
            <a:r>
              <a:rPr lang="en-GB" sz="2000" dirty="0" smtClean="0"/>
              <a:t>upgrade. </a:t>
            </a:r>
          </a:p>
          <a:p>
            <a:r>
              <a:rPr lang="en-GB" sz="2000" dirty="0" smtClean="0"/>
              <a:t>CERN aims </a:t>
            </a:r>
            <a:r>
              <a:rPr lang="en-GB" sz="2000" dirty="0"/>
              <a:t>at fostering R&amp;D collaborations and knowledge exchange </a:t>
            </a:r>
            <a:r>
              <a:rPr lang="en-GB" sz="2000" dirty="0" smtClean="0"/>
              <a:t>also with SMEs</a:t>
            </a:r>
            <a:r>
              <a:rPr lang="en-GB" sz="2000" dirty="0"/>
              <a:t>, a perfect opportunity </a:t>
            </a:r>
            <a:r>
              <a:rPr lang="en-GB" sz="2000" dirty="0" smtClean="0"/>
              <a:t>to </a:t>
            </a:r>
            <a:r>
              <a:rPr lang="en-GB" sz="2000" dirty="0"/>
              <a:t>match their capacity with the requirements of </a:t>
            </a:r>
            <a:r>
              <a:rPr lang="en-GB" sz="2000" dirty="0" err="1" smtClean="0"/>
              <a:t>HiLumi</a:t>
            </a:r>
            <a:r>
              <a:rPr lang="en-GB" sz="2000" dirty="0" smtClean="0"/>
              <a:t>. </a:t>
            </a:r>
          </a:p>
          <a:p>
            <a:r>
              <a:rPr lang="en-GB" sz="2000" dirty="0" smtClean="0"/>
              <a:t>Next 4 years there will be intensive prototyping and the production of some of the first series of components.</a:t>
            </a:r>
          </a:p>
          <a:p>
            <a:r>
              <a:rPr lang="en-GB" sz="2000" dirty="0" smtClean="0"/>
              <a:t>Understanding our needs is the first step to tender successfully.</a:t>
            </a:r>
          </a:p>
          <a:p>
            <a:r>
              <a:rPr lang="en-GB" sz="2000" dirty="0" smtClean="0"/>
              <a:t>Understanding your capabilities and the know how that could come from industry is the best way to specify equipment that can be built by industry</a:t>
            </a:r>
          </a:p>
          <a:p>
            <a:endParaRPr lang="en-GB" sz="2000" dirty="0" smtClean="0"/>
          </a:p>
          <a:p>
            <a:pPr marL="0" indent="0">
              <a:buNone/>
            </a:pPr>
            <a:r>
              <a:rPr lang="en-GB" sz="2000" dirty="0" smtClean="0"/>
              <a:t> </a:t>
            </a:r>
          </a:p>
        </p:txBody>
      </p:sp>
      <p:sp>
        <p:nvSpPr>
          <p:cNvPr id="6" name="Slide Number Placeholder 5"/>
          <p:cNvSpPr>
            <a:spLocks noGrp="1"/>
          </p:cNvSpPr>
          <p:nvPr>
            <p:ph type="sldNum" sz="quarter" idx="12"/>
          </p:nvPr>
        </p:nvSpPr>
        <p:spPr/>
        <p:txBody>
          <a:bodyPr/>
          <a:lstStyle/>
          <a:p>
            <a:fld id="{970CB9A6-453C-A247-A48C-E76266E8C97E}" type="slidenum">
              <a:rPr lang="en-US" smtClean="0"/>
              <a:t>47</a:t>
            </a:fld>
            <a:endParaRPr lang="en-US"/>
          </a:p>
        </p:txBody>
      </p:sp>
    </p:spTree>
    <p:extLst>
      <p:ext uri="{BB962C8B-B14F-4D97-AF65-F5344CB8AC3E}">
        <p14:creationId xmlns:p14="http://schemas.microsoft.com/office/powerpoint/2010/main" val="317581586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48</a:t>
            </a:fld>
            <a:endParaRPr lang="en-US"/>
          </a:p>
        </p:txBody>
      </p:sp>
      <p:sp>
        <p:nvSpPr>
          <p:cNvPr id="4" name="Content Placeholder 3"/>
          <p:cNvSpPr>
            <a:spLocks noGrp="1"/>
          </p:cNvSpPr>
          <p:nvPr>
            <p:ph idx="1"/>
          </p:nvPr>
        </p:nvSpPr>
        <p:spPr>
          <a:xfrm>
            <a:off x="457200" y="1899821"/>
            <a:ext cx="8229600" cy="4638138"/>
          </a:xfrm>
        </p:spPr>
        <p:txBody>
          <a:bodyPr>
            <a:normAutofit/>
          </a:bodyPr>
          <a:lstStyle/>
          <a:p>
            <a:pPr marL="0" indent="0" algn="ctr">
              <a:buNone/>
            </a:pPr>
            <a:r>
              <a:rPr lang="en-GB" sz="5400" dirty="0" smtClean="0"/>
              <a:t>This event is an unique opportunity to learn and exchange</a:t>
            </a:r>
            <a:endParaRPr lang="en-GB" sz="5400" dirty="0"/>
          </a:p>
        </p:txBody>
      </p:sp>
    </p:spTree>
    <p:extLst>
      <p:ext uri="{BB962C8B-B14F-4D97-AF65-F5344CB8AC3E}">
        <p14:creationId xmlns:p14="http://schemas.microsoft.com/office/powerpoint/2010/main" val="29069637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49</a:t>
            </a:fld>
            <a:endParaRPr lang="en-US"/>
          </a:p>
        </p:txBody>
      </p:sp>
      <p:pic>
        <p:nvPicPr>
          <p:cNvPr id="5" name="Picture 4"/>
          <p:cNvPicPr>
            <a:picLocks noChangeAspect="1"/>
          </p:cNvPicPr>
          <p:nvPr/>
        </p:nvPicPr>
        <p:blipFill>
          <a:blip r:embed="rId3"/>
          <a:stretch>
            <a:fillRect/>
          </a:stretch>
        </p:blipFill>
        <p:spPr>
          <a:xfrm>
            <a:off x="320802" y="333756"/>
            <a:ext cx="7241286" cy="4066535"/>
          </a:xfrm>
          <a:prstGeom prst="rect">
            <a:avLst/>
          </a:prstGeom>
        </p:spPr>
      </p:pic>
      <p:pic>
        <p:nvPicPr>
          <p:cNvPr id="3" name="Picture 2"/>
          <p:cNvPicPr>
            <a:picLocks noChangeAspect="1"/>
          </p:cNvPicPr>
          <p:nvPr/>
        </p:nvPicPr>
        <p:blipFill>
          <a:blip r:embed="rId4"/>
          <a:stretch>
            <a:fillRect/>
          </a:stretch>
        </p:blipFill>
        <p:spPr>
          <a:xfrm>
            <a:off x="320802" y="4047785"/>
            <a:ext cx="3810000" cy="2314575"/>
          </a:xfrm>
          <a:prstGeom prst="rect">
            <a:avLst/>
          </a:prstGeom>
        </p:spPr>
      </p:pic>
      <p:grpSp>
        <p:nvGrpSpPr>
          <p:cNvPr id="8" name="Group 7"/>
          <p:cNvGrpSpPr/>
          <p:nvPr/>
        </p:nvGrpSpPr>
        <p:grpSpPr>
          <a:xfrm>
            <a:off x="320803" y="1143000"/>
            <a:ext cx="8702300" cy="5421119"/>
            <a:chOff x="641399" y="1463040"/>
            <a:chExt cx="8381703" cy="5101079"/>
          </a:xfrm>
        </p:grpSpPr>
        <p:pic>
          <p:nvPicPr>
            <p:cNvPr id="6" name="Picture 5"/>
            <p:cNvPicPr>
              <a:picLocks noChangeAspect="1"/>
            </p:cNvPicPr>
            <p:nvPr/>
          </p:nvPicPr>
          <p:blipFill>
            <a:blip r:embed="rId5"/>
            <a:stretch>
              <a:fillRect/>
            </a:stretch>
          </p:blipFill>
          <p:spPr>
            <a:xfrm>
              <a:off x="641399" y="1463040"/>
              <a:ext cx="8381703" cy="5101079"/>
            </a:xfrm>
            <a:prstGeom prst="rect">
              <a:avLst/>
            </a:prstGeom>
          </p:spPr>
        </p:pic>
        <p:sp>
          <p:nvSpPr>
            <p:cNvPr id="7" name="TextBox 6"/>
            <p:cNvSpPr txBox="1"/>
            <p:nvPr/>
          </p:nvSpPr>
          <p:spPr>
            <a:xfrm>
              <a:off x="804672" y="1816371"/>
              <a:ext cx="8110728" cy="523220"/>
            </a:xfrm>
            <a:prstGeom prst="rect">
              <a:avLst/>
            </a:prstGeom>
            <a:noFill/>
          </p:spPr>
          <p:txBody>
            <a:bodyPr wrap="square" rtlCol="0">
              <a:spAutoFit/>
            </a:bodyPr>
            <a:lstStyle/>
            <a:p>
              <a:r>
                <a:rPr lang="fr-CH" sz="2800" b="1" dirty="0" smtClean="0">
                  <a:solidFill>
                    <a:srgbClr val="FFFF00"/>
                  </a:solidFill>
                </a:rPr>
                <a:t>… and let  light </a:t>
              </a:r>
              <a:r>
                <a:rPr lang="fr-CH" sz="2800" b="1" dirty="0" err="1" smtClean="0">
                  <a:solidFill>
                    <a:srgbClr val="FFFF00"/>
                  </a:solidFill>
                </a:rPr>
                <a:t>shining</a:t>
              </a:r>
              <a:r>
                <a:rPr lang="fr-CH" sz="2800" b="1" dirty="0" smtClean="0">
                  <a:solidFill>
                    <a:srgbClr val="FFFF00"/>
                  </a:solidFill>
                </a:rPr>
                <a:t> over </a:t>
              </a:r>
              <a:r>
                <a:rPr lang="fr-CH" sz="2800" b="1" dirty="0">
                  <a:solidFill>
                    <a:srgbClr val="FFFF00"/>
                  </a:solidFill>
                </a:rPr>
                <a:t>L</a:t>
              </a:r>
              <a:r>
                <a:rPr lang="fr-CH" sz="2800" b="1" dirty="0" smtClean="0">
                  <a:solidFill>
                    <a:srgbClr val="FFFF00"/>
                  </a:solidFill>
                </a:rPr>
                <a:t>HC </a:t>
              </a:r>
              <a:r>
                <a:rPr lang="fr-CH" sz="2800" b="1" dirty="0" err="1" smtClean="0">
                  <a:solidFill>
                    <a:srgbClr val="FFFF00"/>
                  </a:solidFill>
                </a:rPr>
                <a:t>many</a:t>
              </a:r>
              <a:r>
                <a:rPr lang="fr-CH" sz="2800" b="1" dirty="0" smtClean="0">
                  <a:solidFill>
                    <a:srgbClr val="FFFF00"/>
                  </a:solidFill>
                </a:rPr>
                <a:t> </a:t>
              </a:r>
              <a:r>
                <a:rPr lang="fr-CH" sz="2800" b="1" dirty="0" err="1" smtClean="0">
                  <a:solidFill>
                    <a:srgbClr val="FFFF00"/>
                  </a:solidFill>
                </a:rPr>
                <a:t>years</a:t>
              </a:r>
              <a:r>
                <a:rPr lang="fr-CH" sz="2800" b="1" dirty="0">
                  <a:solidFill>
                    <a:srgbClr val="FFFF00"/>
                  </a:solidFill>
                </a:rPr>
                <a:t> </a:t>
              </a:r>
              <a:r>
                <a:rPr lang="fr-CH" sz="2800" b="1" dirty="0" smtClean="0">
                  <a:solidFill>
                    <a:srgbClr val="FFFF00"/>
                  </a:solidFill>
                </a:rPr>
                <a:t>more…</a:t>
              </a:r>
              <a:endParaRPr lang="en-GB" sz="2800" b="1" dirty="0">
                <a:solidFill>
                  <a:srgbClr val="FFFF00"/>
                </a:solidFill>
              </a:endParaRPr>
            </a:p>
          </p:txBody>
        </p:sp>
      </p:grpSp>
    </p:spTree>
    <p:extLst>
      <p:ext uri="{BB962C8B-B14F-4D97-AF65-F5344CB8AC3E}">
        <p14:creationId xmlns:p14="http://schemas.microsoft.com/office/powerpoint/2010/main" val="181821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5</a:t>
            </a:fld>
            <a:endParaRPr lang="en-US"/>
          </a:p>
        </p:txBody>
      </p:sp>
      <p:sp>
        <p:nvSpPr>
          <p:cNvPr id="3" name="Title 2"/>
          <p:cNvSpPr>
            <a:spLocks noGrp="1"/>
          </p:cNvSpPr>
          <p:nvPr>
            <p:ph type="title"/>
          </p:nvPr>
        </p:nvSpPr>
        <p:spPr>
          <a:xfrm>
            <a:off x="457200" y="24260"/>
            <a:ext cx="8229600" cy="914400"/>
          </a:xfrm>
        </p:spPr>
        <p:txBody>
          <a:bodyPr/>
          <a:lstStyle/>
          <a:p>
            <a:r>
              <a:rPr lang="fr-CH" dirty="0" smtClean="0"/>
              <a:t>Project: the </a:t>
            </a:r>
            <a:r>
              <a:rPr lang="fr-CH" dirty="0" err="1" smtClean="0"/>
              <a:t>way</a:t>
            </a:r>
            <a:r>
              <a:rPr lang="fr-CH" dirty="0" smtClean="0"/>
              <a:t> to </a:t>
            </a:r>
            <a:r>
              <a:rPr lang="fr-CH" dirty="0" err="1" smtClean="0"/>
              <a:t>day</a:t>
            </a:r>
            <a:r>
              <a:rPr lang="fr-CH" dirty="0" smtClean="0"/>
              <a:t> </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2920341252"/>
              </p:ext>
            </p:extLst>
          </p:nvPr>
        </p:nvGraphicFramePr>
        <p:xfrm>
          <a:off x="1045029" y="870856"/>
          <a:ext cx="7326085" cy="5532120"/>
        </p:xfrm>
        <a:graphic>
          <a:graphicData uri="http://schemas.openxmlformats.org/drawingml/2006/table">
            <a:tbl>
              <a:tblPr>
                <a:tableStyleId>{3B4B98B0-60AC-42C2-AFA5-B58CD77FA1E5}</a:tableStyleId>
              </a:tblPr>
              <a:tblGrid>
                <a:gridCol w="746508"/>
                <a:gridCol w="104511"/>
                <a:gridCol w="6475066"/>
              </a:tblGrid>
              <a:tr h="244748">
                <a:tc>
                  <a:txBody>
                    <a:bodyPr/>
                    <a:lstStyle/>
                    <a:p>
                      <a:pPr algn="r" fontAlgn="b"/>
                      <a:r>
                        <a:rPr lang="en-GB" sz="1600" u="none" strike="noStrike" dirty="0">
                          <a:effectLst/>
                        </a:rPr>
                        <a:t>Jul-10</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Mandate to L. Rossi by D.A.T. to set up FP7-Design Study</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dirty="0">
                          <a:effectLst/>
                        </a:rPr>
                        <a:t>Nov-10</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dirty="0">
                          <a:effectLst/>
                        </a:rPr>
                        <a:t>Application FP7-HiLumi LHC Design Study</a:t>
                      </a:r>
                      <a:endParaRPr lang="en-GB" sz="1600" b="0" i="0" u="none" strike="noStrike" dirty="0">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Dec-10</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Institution of the HL-LHC as a project inside D.A.T.</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Mar-11</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Approval FP7-HiLumi LHC Design Study</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Apr-11</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CERN kick-off </a:t>
                      </a:r>
                      <a:r>
                        <a:rPr lang="en-GB" sz="1600" u="none" strike="noStrike" dirty="0" smtClean="0">
                          <a:effectLst/>
                        </a:rPr>
                        <a:t>meeting </a:t>
                      </a:r>
                      <a:r>
                        <a:rPr lang="en-GB" sz="1600" u="none" strike="noStrike" dirty="0">
                          <a:effectLst/>
                        </a:rPr>
                        <a:t>of DS</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Nov-11</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Start of FP7 DS and 1st General Meetign @ CERN</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Jul-12</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Document CERN-ATS-2012-236 describing HL-LHC for EU strategy</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Jul-12</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Decision MQXF (IT quad) aperture 150 mm</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Nov-12</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2nd General </a:t>
                      </a:r>
                      <a:r>
                        <a:rPr lang="en-GB" sz="1600" u="none" strike="noStrike" dirty="0" smtClean="0">
                          <a:effectLst/>
                        </a:rPr>
                        <a:t>Meeting </a:t>
                      </a:r>
                      <a:r>
                        <a:rPr lang="en-GB" sz="1600" u="none" strike="noStrike" dirty="0">
                          <a:effectLst/>
                        </a:rPr>
                        <a:t>@ </a:t>
                      </a:r>
                      <a:r>
                        <a:rPr lang="en-GB" sz="1600" u="none" strike="noStrike" dirty="0" err="1">
                          <a:effectLst/>
                        </a:rPr>
                        <a:t>Frascati</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dirty="0">
                          <a:effectLst/>
                        </a:rPr>
                        <a:t>May-13</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dirty="0">
                          <a:effectLst/>
                        </a:rPr>
                        <a:t>HL-LHC 1st Priority in EU strategy update(Council @ Brussels)</a:t>
                      </a:r>
                      <a:endParaRPr lang="en-GB" sz="1600" b="0" i="0" u="none" strike="noStrike" dirty="0">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May-13</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International Review on Collimation</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Jun-13</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First partial insertion iof HL-LHC in the MTP</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Oct-13</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RLIUP (Review of LHC and </a:t>
                      </a:r>
                      <a:r>
                        <a:rPr lang="en-GB" sz="1600" u="none" strike="noStrike" dirty="0" err="1">
                          <a:effectLst/>
                        </a:rPr>
                        <a:t>Inj</a:t>
                      </a:r>
                      <a:r>
                        <a:rPr lang="en-GB" sz="1600" u="none" strike="noStrike" dirty="0">
                          <a:effectLst/>
                        </a:rPr>
                        <a:t> Upgrade Plans by CMAC)</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Oct-13</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First HL-LHC detector ECFA workshop</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Nov-13</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HL-LHC Project kick-off and 3rd General meeting @ </a:t>
                      </a:r>
                      <a:r>
                        <a:rPr lang="en-GB" sz="1600" u="none" strike="noStrike" dirty="0" err="1">
                          <a:effectLst/>
                        </a:rPr>
                        <a:t>Daresbury</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May-14</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International Review on CC @BNL</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Jun-14</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MTP CERN incorporate HL-LHC budget</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Oct-14</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a:effectLst/>
                        </a:rPr>
                        <a:t>International Review on MQXF NbSn Conductor @ CERN</a:t>
                      </a:r>
                      <a:endParaRPr lang="en-GB" sz="1600" b="0" i="0" u="none" strike="noStrike">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Nov-14</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4th </a:t>
                      </a:r>
                      <a:r>
                        <a:rPr lang="en-GB" sz="1600" u="none" strike="noStrike" dirty="0" smtClean="0">
                          <a:effectLst/>
                        </a:rPr>
                        <a:t>General </a:t>
                      </a:r>
                      <a:r>
                        <a:rPr lang="en-GB" sz="1600" u="none" strike="noStrike" dirty="0">
                          <a:effectLst/>
                        </a:rPr>
                        <a:t>Meeting @ KEK </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Nov-14</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dirty="0">
                          <a:effectLst/>
                        </a:rPr>
                        <a:t>Preliminary Design Report (PDR)</a:t>
                      </a:r>
                      <a:endParaRPr lang="en-GB" sz="1600" b="0" i="0" u="none" strike="noStrike" dirty="0">
                        <a:solidFill>
                          <a:srgbClr val="000000"/>
                        </a:solidFill>
                        <a:effectLst/>
                        <a:latin typeface="Calibri" panose="020F0502020204030204" pitchFamily="34" charset="0"/>
                      </a:endParaRPr>
                    </a:p>
                  </a:txBody>
                  <a:tcPr marL="7620" marR="7620" marT="7620" marB="0" anchor="b"/>
                </a:tc>
              </a:tr>
              <a:tr h="244748">
                <a:tc>
                  <a:txBody>
                    <a:bodyPr/>
                    <a:lstStyle/>
                    <a:p>
                      <a:pPr algn="r" fontAlgn="b"/>
                      <a:r>
                        <a:rPr lang="en-GB" sz="1600" u="none" strike="noStrike" dirty="0">
                          <a:effectLst/>
                        </a:rPr>
                        <a:t>Dec-14</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c>
                  <a:txBody>
                    <a:bodyPr/>
                    <a:lstStyle/>
                    <a:p>
                      <a:pPr algn="l" fontAlgn="b"/>
                      <a:r>
                        <a:rPr lang="en-GB" sz="1600" u="none" strike="noStrike" dirty="0">
                          <a:effectLst/>
                        </a:rPr>
                        <a:t>International Reviews on MQXF and MBH design @CERN</a:t>
                      </a:r>
                      <a:endParaRPr lang="en-GB" sz="1600" b="0" i="0" u="none" strike="noStrike" dirty="0">
                        <a:solidFill>
                          <a:srgbClr val="000000"/>
                        </a:solidFill>
                        <a:effectLst/>
                        <a:latin typeface="Calibri" panose="020F0502020204030204" pitchFamily="34" charset="0"/>
                      </a:endParaRPr>
                    </a:p>
                  </a:txBody>
                  <a:tcPr marL="7620" marR="7620" marT="7620" marB="0" anchor="b">
                    <a:solidFill>
                      <a:schemeClr val="accent5">
                        <a:lumMod val="20000"/>
                        <a:lumOff val="80000"/>
                      </a:schemeClr>
                    </a:solidFill>
                  </a:tcPr>
                </a:tc>
              </a:tr>
              <a:tr h="244748">
                <a:tc>
                  <a:txBody>
                    <a:bodyPr/>
                    <a:lstStyle/>
                    <a:p>
                      <a:pPr algn="r" fontAlgn="b"/>
                      <a:r>
                        <a:rPr lang="en-GB" sz="1600" u="none" strike="noStrike">
                          <a:effectLst/>
                        </a:rPr>
                        <a:t>Mar-15</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600" u="none" strike="noStrike" dirty="0">
                          <a:effectLst/>
                        </a:rPr>
                        <a:t>Cost &amp; Schedule Review @ CERN by CMAC</a:t>
                      </a:r>
                      <a:endParaRPr lang="en-GB" sz="16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4" name="Rounded Rectangle 3"/>
          <p:cNvSpPr/>
          <p:nvPr/>
        </p:nvSpPr>
        <p:spPr>
          <a:xfrm>
            <a:off x="1049310" y="1618939"/>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ounded Rectangle 6"/>
          <p:cNvSpPr/>
          <p:nvPr/>
        </p:nvSpPr>
        <p:spPr>
          <a:xfrm>
            <a:off x="1049310" y="2344188"/>
            <a:ext cx="6355831" cy="549699"/>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ounded Rectangle 7"/>
          <p:cNvSpPr/>
          <p:nvPr/>
        </p:nvSpPr>
        <p:spPr>
          <a:xfrm>
            <a:off x="1049310" y="3852220"/>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ounded Rectangle 9"/>
          <p:cNvSpPr/>
          <p:nvPr/>
        </p:nvSpPr>
        <p:spPr>
          <a:xfrm>
            <a:off x="1045029" y="3141960"/>
            <a:ext cx="6090289"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ounded Rectangle 10"/>
          <p:cNvSpPr/>
          <p:nvPr/>
        </p:nvSpPr>
        <p:spPr>
          <a:xfrm>
            <a:off x="1045029" y="4868562"/>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ounded Rectangle 11"/>
          <p:cNvSpPr/>
          <p:nvPr/>
        </p:nvSpPr>
        <p:spPr>
          <a:xfrm>
            <a:off x="1049310" y="5645062"/>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ounded Rectangle 12"/>
          <p:cNvSpPr/>
          <p:nvPr/>
        </p:nvSpPr>
        <p:spPr>
          <a:xfrm>
            <a:off x="1049310" y="6157409"/>
            <a:ext cx="5261547" cy="239842"/>
          </a:xfrm>
          <a:prstGeom prst="roundRect">
            <a:avLst/>
          </a:prstGeom>
          <a:solidFill>
            <a:srgbClr val="FFCC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11983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a:spLocks noGrp="1"/>
          </p:cNvSpPr>
          <p:nvPr>
            <p:ph type="title"/>
          </p:nvPr>
        </p:nvSpPr>
        <p:spPr>
          <a:xfrm>
            <a:off x="383381" y="3027760"/>
            <a:ext cx="8229600" cy="685800"/>
          </a:xfrm>
        </p:spPr>
        <p:txBody>
          <a:bodyPr/>
          <a:lstStyle/>
          <a:p>
            <a:pPr algn="l"/>
            <a:r>
              <a:rPr lang="en-GB" sz="3300" b="1" dirty="0"/>
              <a:t>Procurement needs now-&gt;2018</a:t>
            </a:r>
          </a:p>
        </p:txBody>
      </p:sp>
      <p:sp>
        <p:nvSpPr>
          <p:cNvPr id="23" name="Text Placeholder 2"/>
          <p:cNvSpPr txBox="1">
            <a:spLocks/>
          </p:cNvSpPr>
          <p:nvPr/>
        </p:nvSpPr>
        <p:spPr>
          <a:xfrm>
            <a:off x="554831" y="3963695"/>
            <a:ext cx="7886700" cy="698793"/>
          </a:xfrm>
          <a:prstGeom prst="rect">
            <a:avLst/>
          </a:prstGeom>
        </p:spPr>
        <p:txBody>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400" dirty="0"/>
              <a:t>Some </a:t>
            </a:r>
            <a:r>
              <a:rPr lang="en-GB" sz="2400" dirty="0" smtClean="0"/>
              <a:t>examples</a:t>
            </a:r>
            <a:endParaRPr lang="en-GB" sz="2400" dirty="0"/>
          </a:p>
        </p:txBody>
      </p:sp>
    </p:spTree>
    <p:extLst>
      <p:ext uri="{BB962C8B-B14F-4D97-AF65-F5344CB8AC3E}">
        <p14:creationId xmlns:p14="http://schemas.microsoft.com/office/powerpoint/2010/main" val="162212379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379178" y="1066333"/>
          <a:ext cx="8045956" cy="285750"/>
        </p:xfrm>
        <a:graphic>
          <a:graphicData uri="http://schemas.openxmlformats.org/drawingml/2006/table">
            <a:tbl>
              <a:tblPr firstRow="1" bandRow="1">
                <a:tableStyleId>{5C22544A-7EE6-4342-B048-85BDC9FD1C3A}</a:tableStyleId>
              </a:tblPr>
              <a:tblGrid>
                <a:gridCol w="8045956"/>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6" y="4677362"/>
          <a:ext cx="4485165" cy="1527810"/>
        </p:xfrm>
        <a:graphic>
          <a:graphicData uri="http://schemas.openxmlformats.org/drawingml/2006/table">
            <a:tbl>
              <a:tblPr firstRow="1" bandRow="1">
                <a:tableStyleId>{5C22544A-7EE6-4342-B048-85BDC9FD1C3A}</a:tableStyleId>
              </a:tblPr>
              <a:tblGrid>
                <a:gridCol w="4485165"/>
              </a:tblGrid>
              <a:tr h="285750">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33441">
                <a:tc>
                  <a:txBody>
                    <a:bodyPr/>
                    <a:lstStyle/>
                    <a:p>
                      <a:pPr marL="285750" marR="0" indent="-285750" algn="just" defTabSz="914400" rtl="0" eaLnBrk="1" fontAlgn="auto" latinLnBrk="0" hangingPunct="1">
                        <a:lnSpc>
                          <a:spcPct val="100000"/>
                        </a:lnSpc>
                        <a:spcBef>
                          <a:spcPts val="0"/>
                        </a:spcBef>
                        <a:spcAft>
                          <a:spcPts val="0"/>
                        </a:spcAft>
                        <a:buClrTx/>
                        <a:buSzTx/>
                        <a:buFontTx/>
                        <a:buChar char="-"/>
                        <a:tabLst/>
                        <a:defRPr/>
                      </a:pPr>
                      <a:r>
                        <a:rPr lang="en-GB" sz="1100" kern="1200" baseline="0" noProof="0" dirty="0" smtClean="0">
                          <a:solidFill>
                            <a:schemeClr val="dk1"/>
                          </a:solidFill>
                          <a:latin typeface="+mn-lt"/>
                          <a:ea typeface="+mn-ea"/>
                          <a:cs typeface="+mn-cs"/>
                        </a:rPr>
                        <a:t>Collaborations interesting in R&amp;D on </a:t>
                      </a:r>
                      <a:r>
                        <a:rPr lang="en-US" sz="1100" kern="1200" baseline="0" noProof="0" dirty="0" smtClean="0">
                          <a:solidFill>
                            <a:schemeClr val="dk1"/>
                          </a:solidFill>
                          <a:latin typeface="+mn-lt"/>
                          <a:ea typeface="+mn-ea"/>
                          <a:cs typeface="+mn-cs"/>
                        </a:rPr>
                        <a:t>Digital I/Q Demodulators &amp; DSPs, </a:t>
                      </a:r>
                      <a:r>
                        <a:rPr lang="en-GB" sz="1100" noProof="0" dirty="0" smtClean="0"/>
                        <a:t>low noise demodulators,</a:t>
                      </a:r>
                      <a:r>
                        <a:rPr lang="en-GB" sz="1100" baseline="0" noProof="0" dirty="0" smtClean="0"/>
                        <a:t> </a:t>
                      </a:r>
                      <a:r>
                        <a:rPr lang="en-GB" sz="1100" noProof="0" dirty="0" smtClean="0"/>
                        <a:t>Tetrode, IOT &amp; SSPA</a:t>
                      </a:r>
                      <a:r>
                        <a:rPr lang="en-US" sz="1100" kern="1200" baseline="0" noProof="0" dirty="0" smtClean="0">
                          <a:solidFill>
                            <a:schemeClr val="dk1"/>
                          </a:solidFill>
                          <a:latin typeface="+mn-lt"/>
                          <a:ea typeface="+mn-ea"/>
                          <a:cs typeface="+mn-cs"/>
                        </a:rPr>
                        <a:t>, </a:t>
                      </a:r>
                      <a:r>
                        <a:rPr lang="en-GB" sz="1100" baseline="0" noProof="0" dirty="0" smtClean="0"/>
                        <a:t>flexural guides , </a:t>
                      </a:r>
                      <a:r>
                        <a:rPr lang="en-US" sz="1100" kern="1200" baseline="0" noProof="0" dirty="0" smtClean="0">
                          <a:solidFill>
                            <a:schemeClr val="dk1"/>
                          </a:solidFill>
                          <a:latin typeface="+mn-lt"/>
                          <a:ea typeface="+mn-ea"/>
                          <a:cs typeface="+mn-cs"/>
                        </a:rPr>
                        <a:t>machining, forming techniques, E-beam welding and for </a:t>
                      </a:r>
                      <a:r>
                        <a:rPr lang="en-US" sz="1100" kern="1200" baseline="0" noProof="0" dirty="0" err="1" smtClean="0">
                          <a:solidFill>
                            <a:schemeClr val="dk1"/>
                          </a:solidFill>
                          <a:latin typeface="+mn-lt"/>
                          <a:ea typeface="+mn-ea"/>
                          <a:cs typeface="+mn-cs"/>
                        </a:rPr>
                        <a:t>Nb</a:t>
                      </a:r>
                      <a:r>
                        <a:rPr lang="en-US" sz="1100" kern="1200" baseline="0" noProof="0" dirty="0" smtClean="0">
                          <a:solidFill>
                            <a:schemeClr val="dk1"/>
                          </a:solidFill>
                          <a:latin typeface="+mn-lt"/>
                          <a:ea typeface="+mn-ea"/>
                          <a:cs typeface="+mn-cs"/>
                        </a:rPr>
                        <a:t> and </a:t>
                      </a:r>
                      <a:r>
                        <a:rPr lang="en-US" sz="1100" kern="1200" baseline="0" noProof="0" dirty="0" err="1" smtClean="0">
                          <a:solidFill>
                            <a:schemeClr val="dk1"/>
                          </a:solidFill>
                          <a:latin typeface="+mn-lt"/>
                          <a:ea typeface="+mn-ea"/>
                          <a:cs typeface="+mn-cs"/>
                        </a:rPr>
                        <a:t>NtTi</a:t>
                      </a:r>
                      <a:r>
                        <a:rPr lang="en-US" sz="1100" kern="1200" baseline="0" noProof="0" dirty="0" smtClean="0">
                          <a:solidFill>
                            <a:schemeClr val="dk1"/>
                          </a:solidFill>
                          <a:latin typeface="+mn-lt"/>
                          <a:ea typeface="+mn-ea"/>
                          <a:cs typeface="+mn-cs"/>
                        </a:rPr>
                        <a:t> sheets – by 2016</a:t>
                      </a:r>
                      <a:endParaRPr lang="en-GB" sz="1100" kern="1200" baseline="0" noProof="0" dirty="0" smtClean="0">
                        <a:solidFill>
                          <a:schemeClr val="dk1"/>
                        </a:solidFill>
                        <a:latin typeface="+mn-lt"/>
                        <a:ea typeface="+mn-ea"/>
                        <a:cs typeface="+mn-cs"/>
                      </a:endParaRPr>
                    </a:p>
                    <a:p>
                      <a:pPr marL="285750" indent="-285750" algn="just">
                        <a:buFontTx/>
                        <a:buChar char="-"/>
                      </a:pPr>
                      <a:r>
                        <a:rPr lang="en-GB" sz="1100" noProof="0" dirty="0" smtClean="0"/>
                        <a:t>Potential</a:t>
                      </a:r>
                      <a:r>
                        <a:rPr lang="en-GB" sz="1100" baseline="0" noProof="0" dirty="0" smtClean="0"/>
                        <a:t> suppliers from MS on raw materials (Nb and NbTi), machining and forming of raw materials, vacuum valves and RF equipment </a:t>
                      </a:r>
                      <a:r>
                        <a:rPr lang="en-US" sz="1100" kern="1200" baseline="0" noProof="0" dirty="0" smtClean="0">
                          <a:solidFill>
                            <a:schemeClr val="dk1"/>
                          </a:solidFill>
                          <a:latin typeface="+mn-lt"/>
                          <a:ea typeface="+mn-ea"/>
                          <a:cs typeface="+mn-cs"/>
                        </a:rPr>
                        <a:t>– </a:t>
                      </a:r>
                      <a:r>
                        <a:rPr lang="en-GB" sz="1100" baseline="0" noProof="0" dirty="0" smtClean="0"/>
                        <a:t>before 2016 </a:t>
                      </a:r>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8899" y="5490412"/>
            <a:ext cx="1061117" cy="504932"/>
          </a:xfrm>
          <a:prstGeom prst="rect">
            <a:avLst/>
          </a:prstGeom>
        </p:spPr>
      </p:pic>
      <p:pic>
        <p:nvPicPr>
          <p:cNvPr id="5" name="Picture 4"/>
          <p:cNvPicPr>
            <a:picLocks noChangeAspect="1"/>
          </p:cNvPicPr>
          <p:nvPr/>
        </p:nvPicPr>
        <p:blipFill>
          <a:blip r:embed="rId5"/>
          <a:stretch>
            <a:fillRect/>
          </a:stretch>
        </p:blipFill>
        <p:spPr>
          <a:xfrm>
            <a:off x="4707084" y="1507265"/>
            <a:ext cx="3715790" cy="2828864"/>
          </a:xfrm>
          <a:prstGeom prst="rect">
            <a:avLst/>
          </a:prstGeom>
        </p:spPr>
      </p:pic>
      <p:pic>
        <p:nvPicPr>
          <p:cNvPr id="7" name="Picture 6"/>
          <p:cNvPicPr>
            <a:picLocks noChangeAspect="1"/>
          </p:cNvPicPr>
          <p:nvPr/>
        </p:nvPicPr>
        <p:blipFill>
          <a:blip r:embed="rId6"/>
          <a:stretch>
            <a:fillRect/>
          </a:stretch>
        </p:blipFill>
        <p:spPr>
          <a:xfrm>
            <a:off x="4707084" y="1378021"/>
            <a:ext cx="3715790" cy="133178"/>
          </a:xfrm>
          <a:prstGeom prst="rect">
            <a:avLst/>
          </a:prstGeom>
        </p:spPr>
      </p:pic>
      <p:pic>
        <p:nvPicPr>
          <p:cNvPr id="9" name="Picture 8"/>
          <p:cNvPicPr>
            <a:picLocks noChangeAspect="1"/>
          </p:cNvPicPr>
          <p:nvPr/>
        </p:nvPicPr>
        <p:blipFill>
          <a:blip r:embed="rId7"/>
          <a:stretch>
            <a:fillRect/>
          </a:stretch>
        </p:blipFill>
        <p:spPr>
          <a:xfrm>
            <a:off x="483827" y="1378021"/>
            <a:ext cx="4160910" cy="2958107"/>
          </a:xfrm>
          <a:prstGeom prst="rect">
            <a:avLst/>
          </a:prstGeom>
        </p:spPr>
      </p:pic>
      <p:cxnSp>
        <p:nvCxnSpPr>
          <p:cNvPr id="17" name="Elbow Connector 16"/>
          <p:cNvCxnSpPr/>
          <p:nvPr/>
        </p:nvCxnSpPr>
        <p:spPr>
          <a:xfrm rot="5400000">
            <a:off x="1764379" y="1811140"/>
            <a:ext cx="2830486" cy="2443943"/>
          </a:xfrm>
          <a:prstGeom prst="bentConnector3">
            <a:avLst>
              <a:gd name="adj1" fmla="val 62115"/>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692682" y="4411198"/>
            <a:ext cx="686534" cy="300082"/>
          </a:xfrm>
          <a:prstGeom prst="rect">
            <a:avLst/>
          </a:prstGeom>
          <a:noFill/>
        </p:spPr>
        <p:txBody>
          <a:bodyPr wrap="square" rtlCol="0">
            <a:spAutoFit/>
          </a:bodyPr>
          <a:lstStyle/>
          <a:p>
            <a:r>
              <a:rPr lang="en-US" sz="1350" b="1" dirty="0">
                <a:solidFill>
                  <a:srgbClr val="00B0F0"/>
                </a:solidFill>
              </a:rPr>
              <a:t>2018</a:t>
            </a:r>
          </a:p>
        </p:txBody>
      </p:sp>
      <p:cxnSp>
        <p:nvCxnSpPr>
          <p:cNvPr id="27" name="Elbow Connector 26"/>
          <p:cNvCxnSpPr/>
          <p:nvPr/>
        </p:nvCxnSpPr>
        <p:spPr>
          <a:xfrm>
            <a:off x="5654734" y="1592929"/>
            <a:ext cx="2398011" cy="2173187"/>
          </a:xfrm>
          <a:prstGeom prst="bentConnector3">
            <a:avLst>
              <a:gd name="adj1" fmla="val 15162"/>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rot="10800000" flipV="1">
            <a:off x="6010104" y="4036869"/>
            <a:ext cx="2036408" cy="434636"/>
          </a:xfrm>
          <a:prstGeom prst="bentConnector3">
            <a:avLst>
              <a:gd name="adj1" fmla="val 99903"/>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8043600" y="3766113"/>
            <a:ext cx="0" cy="270754"/>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766958" y="4411198"/>
            <a:ext cx="758129" cy="300082"/>
          </a:xfrm>
          <a:prstGeom prst="rect">
            <a:avLst/>
          </a:prstGeom>
          <a:noFill/>
        </p:spPr>
        <p:txBody>
          <a:bodyPr wrap="square" rtlCol="0">
            <a:spAutoFit/>
          </a:bodyPr>
          <a:lstStyle/>
          <a:p>
            <a:r>
              <a:rPr lang="en-US" sz="1350" b="1" dirty="0">
                <a:solidFill>
                  <a:srgbClr val="00B0F0"/>
                </a:solidFill>
              </a:rPr>
              <a:t>2018</a:t>
            </a:r>
          </a:p>
        </p:txBody>
      </p:sp>
    </p:spTree>
    <p:extLst>
      <p:ext uri="{BB962C8B-B14F-4D97-AF65-F5344CB8AC3E}">
        <p14:creationId xmlns:p14="http://schemas.microsoft.com/office/powerpoint/2010/main" val="32580809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379178" y="1066333"/>
          <a:ext cx="8045956" cy="285750"/>
        </p:xfrm>
        <a:graphic>
          <a:graphicData uri="http://schemas.openxmlformats.org/drawingml/2006/table">
            <a:tbl>
              <a:tblPr firstRow="1" bandRow="1">
                <a:tableStyleId>{5C22544A-7EE6-4342-B048-85BDC9FD1C3A}</a:tableStyleId>
              </a:tblPr>
              <a:tblGrid>
                <a:gridCol w="8045956"/>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6" y="4677361"/>
          <a:ext cx="4485165" cy="1220185"/>
        </p:xfrm>
        <a:graphic>
          <a:graphicData uri="http://schemas.openxmlformats.org/drawingml/2006/table">
            <a:tbl>
              <a:tblPr firstRow="1" bandRow="1">
                <a:tableStyleId>{5C22544A-7EE6-4342-B048-85BDC9FD1C3A}</a:tableStyleId>
              </a:tblPr>
              <a:tblGrid>
                <a:gridCol w="4485165"/>
              </a:tblGrid>
              <a:tr h="309236">
                <a:tc>
                  <a:txBody>
                    <a:bodyPr/>
                    <a:lstStyle/>
                    <a:p>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10949">
                <a:tc>
                  <a:txBody>
                    <a:bodyPr/>
                    <a:lstStyle/>
                    <a:p>
                      <a:pPr marL="285750" indent="-285750" algn="just">
                        <a:buFontTx/>
                        <a:buChar char="-"/>
                      </a:pPr>
                      <a:r>
                        <a:rPr lang="en-GB" sz="1100" noProof="0" dirty="0" smtClean="0"/>
                        <a:t>Potential</a:t>
                      </a:r>
                      <a:r>
                        <a:rPr lang="en-GB" sz="1100" baseline="0" noProof="0" dirty="0" smtClean="0"/>
                        <a:t> suppliers from MS on Raw Materials for Advanced Collimators for Accelerators &amp; manufacturers of Collimators </a:t>
                      </a:r>
                      <a:r>
                        <a:rPr lang="en-US" sz="1100" kern="1200" baseline="0" noProof="0" dirty="0" smtClean="0">
                          <a:solidFill>
                            <a:schemeClr val="dk1"/>
                          </a:solidFill>
                          <a:latin typeface="+mn-lt"/>
                          <a:ea typeface="+mn-ea"/>
                          <a:cs typeface="+mn-cs"/>
                        </a:rPr>
                        <a:t>–</a:t>
                      </a:r>
                      <a:r>
                        <a:rPr lang="en-US" sz="1200" kern="1200" baseline="0" noProof="0" dirty="0" smtClean="0">
                          <a:solidFill>
                            <a:schemeClr val="dk1"/>
                          </a:solidFill>
                          <a:latin typeface="+mn-lt"/>
                          <a:ea typeface="+mn-ea"/>
                          <a:cs typeface="+mn-cs"/>
                        </a:rPr>
                        <a:t> </a:t>
                      </a:r>
                      <a:r>
                        <a:rPr lang="en-GB" sz="1100" baseline="0" noProof="0" dirty="0" smtClean="0"/>
                        <a:t>before 2016</a:t>
                      </a:r>
                    </a:p>
                    <a:p>
                      <a:pPr marL="285750" indent="-285750">
                        <a:buFontTx/>
                        <a:buChar char="-"/>
                      </a:pPr>
                      <a:endParaRPr lang="en-GB" sz="1100" noProof="0" dirty="0" smtClean="0"/>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pic>
        <p:nvPicPr>
          <p:cNvPr id="3" name="Picture 2"/>
          <p:cNvPicPr>
            <a:picLocks noChangeAspect="1"/>
          </p:cNvPicPr>
          <p:nvPr/>
        </p:nvPicPr>
        <p:blipFill>
          <a:blip r:embed="rId5"/>
          <a:stretch>
            <a:fillRect/>
          </a:stretch>
        </p:blipFill>
        <p:spPr>
          <a:xfrm>
            <a:off x="378641" y="1430184"/>
            <a:ext cx="8044230" cy="1992668"/>
          </a:xfrm>
          <a:prstGeom prst="rect">
            <a:avLst/>
          </a:prstGeom>
        </p:spPr>
      </p:pic>
      <p:sp>
        <p:nvSpPr>
          <p:cNvPr id="27" name="TextBox 26"/>
          <p:cNvSpPr txBox="1"/>
          <p:nvPr/>
        </p:nvSpPr>
        <p:spPr>
          <a:xfrm>
            <a:off x="4161563" y="3626851"/>
            <a:ext cx="629689" cy="646331"/>
          </a:xfrm>
          <a:prstGeom prst="rect">
            <a:avLst/>
          </a:prstGeom>
          <a:noFill/>
        </p:spPr>
        <p:txBody>
          <a:bodyPr wrap="square" rtlCol="0">
            <a:spAutoFit/>
          </a:bodyPr>
          <a:lstStyle/>
          <a:p>
            <a:r>
              <a:rPr lang="en-US" b="1" dirty="0">
                <a:solidFill>
                  <a:srgbClr val="00B0F0"/>
                </a:solidFill>
              </a:rPr>
              <a:t>2018</a:t>
            </a:r>
          </a:p>
        </p:txBody>
      </p:sp>
      <p:grpSp>
        <p:nvGrpSpPr>
          <p:cNvPr id="31" name="Group 30"/>
          <p:cNvGrpSpPr/>
          <p:nvPr/>
        </p:nvGrpSpPr>
        <p:grpSpPr>
          <a:xfrm>
            <a:off x="3840484" y="1624101"/>
            <a:ext cx="2830487" cy="1992668"/>
            <a:chOff x="5120641" y="1022465"/>
            <a:chExt cx="3773983" cy="2656891"/>
          </a:xfrm>
        </p:grpSpPr>
        <p:cxnSp>
          <p:nvCxnSpPr>
            <p:cNvPr id="5" name="Elbow Connector 4"/>
            <p:cNvCxnSpPr/>
            <p:nvPr/>
          </p:nvCxnSpPr>
          <p:spPr>
            <a:xfrm>
              <a:off x="5120641" y="1022465"/>
              <a:ext cx="3773980" cy="1579419"/>
            </a:xfrm>
            <a:prstGeom prst="bentConnector3">
              <a:avLst>
                <a:gd name="adj1" fmla="val 220"/>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 name="Elbow Connector 17"/>
            <p:cNvCxnSpPr/>
            <p:nvPr/>
          </p:nvCxnSpPr>
          <p:spPr>
            <a:xfrm rot="10800000" flipV="1">
              <a:off x="5968539" y="3009206"/>
              <a:ext cx="2926085" cy="670150"/>
            </a:xfrm>
            <a:prstGeom prst="bentConnector3">
              <a:avLst>
                <a:gd name="adj1" fmla="val 100000"/>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869682" y="2601884"/>
              <a:ext cx="0" cy="407322"/>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9602327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379178" y="1066333"/>
          <a:ext cx="8045956" cy="285750"/>
        </p:xfrm>
        <a:graphic>
          <a:graphicData uri="http://schemas.openxmlformats.org/drawingml/2006/table">
            <a:tbl>
              <a:tblPr firstRow="1" bandRow="1">
                <a:tableStyleId>{5C22544A-7EE6-4342-B048-85BDC9FD1C3A}</a:tableStyleId>
              </a:tblPr>
              <a:tblGrid>
                <a:gridCol w="8045956"/>
              </a:tblGrid>
              <a:tr h="285750">
                <a:tc>
                  <a:txBody>
                    <a:bodyPr/>
                    <a:lstStyle/>
                    <a:p>
                      <a:r>
                        <a:rPr lang="en-US" sz="1400" noProof="0" dirty="0" smtClean="0"/>
                        <a:t>What and When – WP6a: Cold</a:t>
                      </a:r>
                      <a:r>
                        <a:rPr lang="en-US" sz="1400" baseline="0" noProof="0" dirty="0" smtClean="0"/>
                        <a:t> Powering</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389522" y="4677361"/>
          <a:ext cx="4485165" cy="1220185"/>
        </p:xfrm>
        <a:graphic>
          <a:graphicData uri="http://schemas.openxmlformats.org/drawingml/2006/table">
            <a:tbl>
              <a:tblPr firstRow="1" bandRow="1">
                <a:tableStyleId>{5C22544A-7EE6-4342-B048-85BDC9FD1C3A}</a:tableStyleId>
              </a:tblPr>
              <a:tblGrid>
                <a:gridCol w="4485165"/>
              </a:tblGrid>
              <a:tr h="309236">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10949">
                <a:tc>
                  <a:txBody>
                    <a:bodyPr/>
                    <a:lstStyle/>
                    <a:p>
                      <a:pPr marL="285750" indent="-285750" algn="just">
                        <a:buFontTx/>
                        <a:buChar char="-"/>
                      </a:pPr>
                      <a:r>
                        <a:rPr lang="en-GB" sz="1100" noProof="0" dirty="0" smtClean="0"/>
                        <a:t>Potential</a:t>
                      </a:r>
                      <a:r>
                        <a:rPr lang="en-GB" sz="1100" baseline="0" noProof="0" dirty="0" smtClean="0"/>
                        <a:t> suppliers from MS on cabling of superconducting and semi flexible long cryostats </a:t>
                      </a:r>
                      <a:r>
                        <a:rPr lang="en-US" sz="1100" kern="1200" baseline="0" noProof="0" dirty="0" smtClean="0">
                          <a:solidFill>
                            <a:schemeClr val="dk1"/>
                          </a:solidFill>
                          <a:latin typeface="+mn-lt"/>
                          <a:ea typeface="+mn-ea"/>
                          <a:cs typeface="+mn-cs"/>
                        </a:rPr>
                        <a:t>–</a:t>
                      </a:r>
                      <a:r>
                        <a:rPr lang="en-US" sz="1200" kern="1200" baseline="0" noProof="0" dirty="0" smtClean="0">
                          <a:solidFill>
                            <a:schemeClr val="dk1"/>
                          </a:solidFill>
                          <a:latin typeface="+mn-lt"/>
                          <a:ea typeface="+mn-ea"/>
                          <a:cs typeface="+mn-cs"/>
                        </a:rPr>
                        <a:t> </a:t>
                      </a:r>
                      <a:r>
                        <a:rPr lang="en-GB" sz="1100" baseline="0" noProof="0" dirty="0" smtClean="0"/>
                        <a:t>by 2016</a:t>
                      </a:r>
                    </a:p>
                    <a:p>
                      <a:pPr marL="0" indent="0" algn="just">
                        <a:buFontTx/>
                        <a:buNone/>
                      </a:pPr>
                      <a:endParaRPr lang="en-GB" sz="1100" baseline="0" noProof="0" dirty="0" smtClean="0"/>
                    </a:p>
                    <a:p>
                      <a:pPr marL="0" indent="0" algn="just">
                        <a:buFontTx/>
                        <a:buNone/>
                      </a:pPr>
                      <a:endParaRPr lang="en-GB" sz="1100" noProof="0" dirty="0" smtClean="0"/>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pic>
        <p:nvPicPr>
          <p:cNvPr id="5" name="Picture 4"/>
          <p:cNvPicPr>
            <a:picLocks noChangeAspect="1"/>
          </p:cNvPicPr>
          <p:nvPr/>
        </p:nvPicPr>
        <p:blipFill>
          <a:blip r:embed="rId5"/>
          <a:stretch>
            <a:fillRect/>
          </a:stretch>
        </p:blipFill>
        <p:spPr>
          <a:xfrm>
            <a:off x="381380" y="1376016"/>
            <a:ext cx="8041493" cy="2733944"/>
          </a:xfrm>
          <a:prstGeom prst="rect">
            <a:avLst/>
          </a:prstGeom>
        </p:spPr>
      </p:pic>
      <p:cxnSp>
        <p:nvCxnSpPr>
          <p:cNvPr id="9" name="Elbow Connector 8"/>
          <p:cNvCxnSpPr/>
          <p:nvPr/>
        </p:nvCxnSpPr>
        <p:spPr>
          <a:xfrm rot="5400000">
            <a:off x="4089866" y="1798671"/>
            <a:ext cx="2668387" cy="2331721"/>
          </a:xfrm>
          <a:prstGeom prst="bentConnector3">
            <a:avLst>
              <a:gd name="adj1" fmla="val 51869"/>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008815" y="4304958"/>
            <a:ext cx="586047" cy="323165"/>
          </a:xfrm>
          <a:prstGeom prst="rect">
            <a:avLst/>
          </a:prstGeom>
          <a:noFill/>
        </p:spPr>
        <p:txBody>
          <a:bodyPr wrap="square" rtlCol="0">
            <a:spAutoFit/>
          </a:bodyPr>
          <a:lstStyle/>
          <a:p>
            <a:r>
              <a:rPr lang="en-US" sz="1500" b="1" dirty="0">
                <a:solidFill>
                  <a:srgbClr val="00B0F0"/>
                </a:solidFill>
              </a:rPr>
              <a:t>2018</a:t>
            </a:r>
            <a:endParaRPr lang="en-US" sz="1350" b="1" dirty="0">
              <a:solidFill>
                <a:srgbClr val="00B0F0"/>
              </a:solidFill>
            </a:endParaRPr>
          </a:p>
        </p:txBody>
      </p:sp>
    </p:spTree>
    <p:extLst>
      <p:ext uri="{BB962C8B-B14F-4D97-AF65-F5344CB8AC3E}">
        <p14:creationId xmlns:p14="http://schemas.microsoft.com/office/powerpoint/2010/main" val="20710102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379178" y="1066333"/>
          <a:ext cx="8045956" cy="285750"/>
        </p:xfrm>
        <a:graphic>
          <a:graphicData uri="http://schemas.openxmlformats.org/drawingml/2006/table">
            <a:tbl>
              <a:tblPr firstRow="1" bandRow="1">
                <a:tableStyleId>{5C22544A-7EE6-4342-B048-85BDC9FD1C3A}</a:tableStyleId>
              </a:tblPr>
              <a:tblGrid>
                <a:gridCol w="8045956"/>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6" y="4677361"/>
          <a:ext cx="4485165" cy="1220185"/>
        </p:xfrm>
        <a:graphic>
          <a:graphicData uri="http://schemas.openxmlformats.org/drawingml/2006/table">
            <a:tbl>
              <a:tblPr firstRow="1" bandRow="1">
                <a:tableStyleId>{5C22544A-7EE6-4342-B048-85BDC9FD1C3A}</a:tableStyleId>
              </a:tblPr>
              <a:tblGrid>
                <a:gridCol w="4485165"/>
              </a:tblGrid>
              <a:tr h="309236">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10949">
                <a:tc>
                  <a:txBody>
                    <a:bodyPr/>
                    <a:lstStyle/>
                    <a:p>
                      <a:pPr algn="just"/>
                      <a:r>
                        <a:rPr lang="en-GB" sz="1100" noProof="0" dirty="0" smtClean="0"/>
                        <a:t>-</a:t>
                      </a:r>
                      <a:r>
                        <a:rPr lang="en-GB" sz="1100" baseline="0" noProof="0" dirty="0" smtClean="0"/>
                        <a:t> </a:t>
                      </a:r>
                      <a:r>
                        <a:rPr lang="en-GB" sz="1100" noProof="0" dirty="0" smtClean="0"/>
                        <a:t>Collaborations with universities interesting in R&amp;D on 2-quadrant topologies for converters up to 17kA to improve current ramp down (17kA/±18V)</a:t>
                      </a:r>
                      <a:r>
                        <a:rPr lang="en-GB" sz="1100" baseline="0" noProof="0" dirty="0" smtClean="0"/>
                        <a:t> </a:t>
                      </a:r>
                      <a:r>
                        <a:rPr lang="en-GB" sz="1100" noProof="0" dirty="0" smtClean="0"/>
                        <a:t>and squeeze time (6kA/±10V) – end 2015</a:t>
                      </a:r>
                    </a:p>
                    <a:p>
                      <a:pPr algn="just"/>
                      <a:r>
                        <a:rPr lang="en-GB" sz="1100" noProof="0" dirty="0" smtClean="0"/>
                        <a:t>- Potential</a:t>
                      </a:r>
                      <a:r>
                        <a:rPr lang="en-GB" sz="1100" baseline="0" noProof="0" dirty="0" smtClean="0"/>
                        <a:t> suppliers from MS </a:t>
                      </a:r>
                      <a:r>
                        <a:rPr lang="en-GB" sz="1100" noProof="0" dirty="0" smtClean="0"/>
                        <a:t>– </a:t>
                      </a:r>
                      <a:r>
                        <a:rPr lang="en-GB" sz="1100" baseline="0" noProof="0" dirty="0" smtClean="0"/>
                        <a:t>before 2020</a:t>
                      </a:r>
                      <a:endParaRPr lang="en-GB" sz="1100" noProof="0" dirty="0" smtClean="0"/>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pic>
        <p:nvPicPr>
          <p:cNvPr id="8" name="Picture 7"/>
          <p:cNvPicPr>
            <a:picLocks noChangeAspect="1"/>
          </p:cNvPicPr>
          <p:nvPr/>
        </p:nvPicPr>
        <p:blipFill>
          <a:blip r:embed="rId5"/>
          <a:stretch>
            <a:fillRect/>
          </a:stretch>
        </p:blipFill>
        <p:spPr>
          <a:xfrm>
            <a:off x="363608" y="1515664"/>
            <a:ext cx="8055563" cy="2849324"/>
          </a:xfrm>
          <a:prstGeom prst="rect">
            <a:avLst/>
          </a:prstGeom>
        </p:spPr>
      </p:pic>
    </p:spTree>
    <p:extLst>
      <p:ext uri="{BB962C8B-B14F-4D97-AF65-F5344CB8AC3E}">
        <p14:creationId xmlns:p14="http://schemas.microsoft.com/office/powerpoint/2010/main" val="20901773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379179" y="1066333"/>
          <a:ext cx="8399063" cy="285750"/>
        </p:xfrm>
        <a:graphic>
          <a:graphicData uri="http://schemas.openxmlformats.org/drawingml/2006/table">
            <a:tbl>
              <a:tblPr firstRow="1" bandRow="1">
                <a:tableStyleId>{5C22544A-7EE6-4342-B048-85BDC9FD1C3A}</a:tableStyleId>
              </a:tblPr>
              <a:tblGrid>
                <a:gridCol w="8399063"/>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6" y="4677361"/>
          <a:ext cx="4485165" cy="1246496"/>
        </p:xfrm>
        <a:graphic>
          <a:graphicData uri="http://schemas.openxmlformats.org/drawingml/2006/table">
            <a:tbl>
              <a:tblPr firstRow="1" bandRow="1">
                <a:tableStyleId>{5C22544A-7EE6-4342-B048-85BDC9FD1C3A}</a:tableStyleId>
              </a:tblPr>
              <a:tblGrid>
                <a:gridCol w="4485165"/>
              </a:tblGrid>
              <a:tr h="309236">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37260">
                <a:tc>
                  <a:txBody>
                    <a:bodyPr/>
                    <a:lstStyle/>
                    <a:p>
                      <a:pPr marL="285750" indent="-285750" algn="just">
                        <a:buFontTx/>
                        <a:buChar char="-"/>
                      </a:pPr>
                      <a:r>
                        <a:rPr lang="en-GB" sz="1100" noProof="0" dirty="0" smtClean="0"/>
                        <a:t>Collaborations with universities interesting in R&amp;D on design</a:t>
                      </a:r>
                      <a:r>
                        <a:rPr lang="en-GB" sz="1100" baseline="0" noProof="0" dirty="0" smtClean="0"/>
                        <a:t> and manufacturing of </a:t>
                      </a:r>
                      <a:r>
                        <a:rPr lang="en-GB" sz="1100" noProof="0" dirty="0" smtClean="0"/>
                        <a:t>Mechanical</a:t>
                      </a:r>
                      <a:r>
                        <a:rPr lang="en-GB" sz="1100" baseline="0" noProof="0" dirty="0" smtClean="0"/>
                        <a:t> High </a:t>
                      </a:r>
                      <a:r>
                        <a:rPr lang="en-GB" sz="1100" noProof="0" dirty="0" smtClean="0"/>
                        <a:t>DC Current Switches, Cold By-pass Diodes</a:t>
                      </a:r>
                      <a:r>
                        <a:rPr lang="en-GB" sz="1100" baseline="0" noProof="0" dirty="0" smtClean="0"/>
                        <a:t> and Assembly of these Diodes </a:t>
                      </a:r>
                      <a:r>
                        <a:rPr lang="en-US" sz="1100" kern="1200" baseline="0" noProof="0" dirty="0" smtClean="0">
                          <a:solidFill>
                            <a:schemeClr val="dk1"/>
                          </a:solidFill>
                          <a:latin typeface="+mn-lt"/>
                          <a:ea typeface="+mn-ea"/>
                          <a:cs typeface="+mn-cs"/>
                        </a:rPr>
                        <a:t>–</a:t>
                      </a:r>
                      <a:r>
                        <a:rPr lang="en-US" sz="1200" kern="1200" baseline="0" noProof="0" dirty="0" smtClean="0">
                          <a:solidFill>
                            <a:schemeClr val="dk1"/>
                          </a:solidFill>
                          <a:latin typeface="+mn-lt"/>
                          <a:ea typeface="+mn-ea"/>
                          <a:cs typeface="+mn-cs"/>
                        </a:rPr>
                        <a:t> </a:t>
                      </a:r>
                      <a:r>
                        <a:rPr lang="en-GB" sz="1100" baseline="0" noProof="0" dirty="0" smtClean="0"/>
                        <a:t>before 2016</a:t>
                      </a:r>
                    </a:p>
                    <a:p>
                      <a:pPr marL="285750" indent="-285750" algn="just">
                        <a:buFontTx/>
                        <a:buChar char="-"/>
                      </a:pPr>
                      <a:endParaRPr lang="en-GB" sz="1100" noProof="0" dirty="0" smtClean="0"/>
                    </a:p>
                    <a:p>
                      <a:pPr marL="285750" indent="-285750" algn="just">
                        <a:buFontTx/>
                        <a:buChar char="-"/>
                      </a:pPr>
                      <a:r>
                        <a:rPr lang="en-GB" sz="1100" noProof="0" dirty="0" smtClean="0"/>
                        <a:t>Potential</a:t>
                      </a:r>
                      <a:r>
                        <a:rPr lang="en-GB" sz="1100" baseline="0" noProof="0" dirty="0" smtClean="0"/>
                        <a:t> suppliers from MS </a:t>
                      </a:r>
                      <a:r>
                        <a:rPr lang="en-US" sz="1100" kern="1200" baseline="0" noProof="0" dirty="0" smtClean="0">
                          <a:solidFill>
                            <a:schemeClr val="dk1"/>
                          </a:solidFill>
                          <a:latin typeface="+mn-lt"/>
                          <a:ea typeface="+mn-ea"/>
                          <a:cs typeface="+mn-cs"/>
                        </a:rPr>
                        <a:t>– </a:t>
                      </a:r>
                      <a:r>
                        <a:rPr lang="en-GB" sz="1100" baseline="0" noProof="0" dirty="0" smtClean="0"/>
                        <a:t>before middle 2017</a:t>
                      </a:r>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grpSp>
        <p:nvGrpSpPr>
          <p:cNvPr id="2" name="Group 1"/>
          <p:cNvGrpSpPr/>
          <p:nvPr/>
        </p:nvGrpSpPr>
        <p:grpSpPr>
          <a:xfrm>
            <a:off x="3956965" y="1684816"/>
            <a:ext cx="3014801" cy="2986722"/>
            <a:chOff x="5267998" y="1103420"/>
            <a:chExt cx="4019735" cy="3982296"/>
          </a:xfrm>
        </p:grpSpPr>
        <p:sp>
          <p:nvSpPr>
            <p:cNvPr id="26" name="TextBox 25"/>
            <p:cNvSpPr txBox="1"/>
            <p:nvPr/>
          </p:nvSpPr>
          <p:spPr>
            <a:xfrm>
              <a:off x="5267998" y="4593273"/>
              <a:ext cx="913881" cy="492443"/>
            </a:xfrm>
            <a:prstGeom prst="rect">
              <a:avLst/>
            </a:prstGeom>
            <a:noFill/>
          </p:spPr>
          <p:txBody>
            <a:bodyPr wrap="square" rtlCol="0">
              <a:spAutoFit/>
            </a:bodyPr>
            <a:lstStyle/>
            <a:p>
              <a:r>
                <a:rPr lang="fr-CH" b="1" dirty="0">
                  <a:solidFill>
                    <a:srgbClr val="00B0F0"/>
                  </a:solidFill>
                </a:rPr>
                <a:t>2018</a:t>
              </a:r>
              <a:endParaRPr lang="en-GB" b="1" dirty="0">
                <a:solidFill>
                  <a:srgbClr val="00B0F0"/>
                </a:solidFill>
              </a:endParaRPr>
            </a:p>
          </p:txBody>
        </p:sp>
        <p:cxnSp>
          <p:nvCxnSpPr>
            <p:cNvPr id="28" name="Elbow Connector 27"/>
            <p:cNvCxnSpPr/>
            <p:nvPr/>
          </p:nvCxnSpPr>
          <p:spPr>
            <a:xfrm rot="10800000" flipV="1">
              <a:off x="5724940" y="1103420"/>
              <a:ext cx="3552633" cy="1146593"/>
            </a:xfrm>
            <a:prstGeom prst="bentConnector3">
              <a:avLst>
                <a:gd name="adj1" fmla="val 89"/>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Elbow Connector 28"/>
            <p:cNvCxnSpPr/>
            <p:nvPr/>
          </p:nvCxnSpPr>
          <p:spPr>
            <a:xfrm rot="10800000" flipV="1">
              <a:off x="5724940" y="2924520"/>
              <a:ext cx="3552633" cy="645383"/>
            </a:xfrm>
            <a:prstGeom prst="bentConnector3">
              <a:avLst>
                <a:gd name="adj1" fmla="val 313"/>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a:off x="5735100" y="2255093"/>
              <a:ext cx="3552633" cy="652004"/>
            </a:xfrm>
            <a:prstGeom prst="bentConnector3">
              <a:avLst>
                <a:gd name="adj1" fmla="val 313"/>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5724939" y="3554001"/>
              <a:ext cx="0" cy="101644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pic>
        <p:nvPicPr>
          <p:cNvPr id="3" name="Picture 2"/>
          <p:cNvPicPr>
            <a:picLocks noChangeAspect="1"/>
          </p:cNvPicPr>
          <p:nvPr/>
        </p:nvPicPr>
        <p:blipFill>
          <a:blip r:embed="rId5"/>
          <a:stretch>
            <a:fillRect/>
          </a:stretch>
        </p:blipFill>
        <p:spPr>
          <a:xfrm>
            <a:off x="384340" y="1419071"/>
            <a:ext cx="8381974" cy="2615560"/>
          </a:xfrm>
          <a:prstGeom prst="rect">
            <a:avLst/>
          </a:prstGeom>
        </p:spPr>
      </p:pic>
    </p:spTree>
    <p:extLst>
      <p:ext uri="{BB962C8B-B14F-4D97-AF65-F5344CB8AC3E}">
        <p14:creationId xmlns:p14="http://schemas.microsoft.com/office/powerpoint/2010/main" val="185771141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379178" y="1066333"/>
          <a:ext cx="8045956" cy="285750"/>
        </p:xfrm>
        <a:graphic>
          <a:graphicData uri="http://schemas.openxmlformats.org/drawingml/2006/table">
            <a:tbl>
              <a:tblPr firstRow="1" bandRow="1">
                <a:tableStyleId>{5C22544A-7EE6-4342-B048-85BDC9FD1C3A}</a:tableStyleId>
              </a:tblPr>
              <a:tblGrid>
                <a:gridCol w="8045956"/>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6" y="4677361"/>
          <a:ext cx="4485165" cy="1220185"/>
        </p:xfrm>
        <a:graphic>
          <a:graphicData uri="http://schemas.openxmlformats.org/drawingml/2006/table">
            <a:tbl>
              <a:tblPr firstRow="1" bandRow="1">
                <a:tableStyleId>{5C22544A-7EE6-4342-B048-85BDC9FD1C3A}</a:tableStyleId>
              </a:tblPr>
              <a:tblGrid>
                <a:gridCol w="4485165"/>
              </a:tblGrid>
              <a:tr h="309236">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10949">
                <a:tc>
                  <a:txBody>
                    <a:bodyPr/>
                    <a:lstStyle/>
                    <a:p>
                      <a:pPr marL="285750" indent="-285750" algn="just">
                        <a:buFontTx/>
                        <a:buChar char="-"/>
                      </a:pPr>
                      <a:r>
                        <a:rPr lang="en-GB" sz="1100" noProof="0" dirty="0" smtClean="0"/>
                        <a:t>Collaborations with universities interesting in R&amp;D on</a:t>
                      </a:r>
                      <a:r>
                        <a:rPr lang="en-GB" sz="1100" baseline="0" noProof="0" dirty="0" smtClean="0"/>
                        <a:t> design and manufacturing of Neutron absorbers for accelerators </a:t>
                      </a:r>
                      <a:r>
                        <a:rPr lang="en-GB" sz="1100" noProof="0" dirty="0" smtClean="0"/>
                        <a:t>– end 2015</a:t>
                      </a:r>
                    </a:p>
                    <a:p>
                      <a:pPr marL="285750" indent="-285750" algn="just">
                        <a:buFontTx/>
                        <a:buChar char="-"/>
                      </a:pPr>
                      <a:r>
                        <a:rPr lang="en-GB" sz="1100" noProof="0" dirty="0" smtClean="0"/>
                        <a:t>Potential</a:t>
                      </a:r>
                      <a:r>
                        <a:rPr lang="en-GB" sz="1100" baseline="0" noProof="0" dirty="0" smtClean="0"/>
                        <a:t> suppliers from MS on machining in situ of radioactive materials  </a:t>
                      </a:r>
                      <a:r>
                        <a:rPr lang="en-US" sz="1100" kern="1200" baseline="0" noProof="0" dirty="0" smtClean="0">
                          <a:solidFill>
                            <a:schemeClr val="dk1"/>
                          </a:solidFill>
                          <a:latin typeface="+mn-lt"/>
                          <a:ea typeface="+mn-ea"/>
                          <a:cs typeface="+mn-cs"/>
                        </a:rPr>
                        <a:t>–</a:t>
                      </a:r>
                      <a:r>
                        <a:rPr lang="en-US" sz="1200" kern="1200" baseline="0" noProof="0" dirty="0" smtClean="0">
                          <a:solidFill>
                            <a:schemeClr val="dk1"/>
                          </a:solidFill>
                          <a:latin typeface="+mn-lt"/>
                          <a:ea typeface="+mn-ea"/>
                          <a:cs typeface="+mn-cs"/>
                        </a:rPr>
                        <a:t> </a:t>
                      </a:r>
                      <a:r>
                        <a:rPr lang="en-GB" sz="1100" baseline="0" noProof="0" dirty="0" smtClean="0"/>
                        <a:t>before 2016</a:t>
                      </a:r>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pic>
        <p:nvPicPr>
          <p:cNvPr id="4" name="Picture 3"/>
          <p:cNvPicPr>
            <a:picLocks noChangeAspect="1"/>
          </p:cNvPicPr>
          <p:nvPr/>
        </p:nvPicPr>
        <p:blipFill>
          <a:blip r:embed="rId5"/>
          <a:stretch>
            <a:fillRect/>
          </a:stretch>
        </p:blipFill>
        <p:spPr>
          <a:xfrm>
            <a:off x="388442" y="1459322"/>
            <a:ext cx="8051928" cy="1880465"/>
          </a:xfrm>
          <a:prstGeom prst="rect">
            <a:avLst/>
          </a:prstGeom>
        </p:spPr>
      </p:pic>
      <p:cxnSp>
        <p:nvCxnSpPr>
          <p:cNvPr id="17" name="Elbow Connector 16"/>
          <p:cNvCxnSpPr/>
          <p:nvPr/>
        </p:nvCxnSpPr>
        <p:spPr>
          <a:xfrm>
            <a:off x="3121612" y="1792978"/>
            <a:ext cx="2690207" cy="556433"/>
          </a:xfrm>
          <a:prstGeom prst="bentConnector3">
            <a:avLst>
              <a:gd name="adj1" fmla="val -405"/>
            </a:avLst>
          </a:prstGeom>
          <a:ln w="60325">
            <a:solidFill>
              <a:srgbClr val="00B0F0"/>
            </a:solidFill>
          </a:ln>
        </p:spPr>
        <p:style>
          <a:lnRef idx="3">
            <a:schemeClr val="accent1"/>
          </a:lnRef>
          <a:fillRef idx="0">
            <a:schemeClr val="accent1"/>
          </a:fillRef>
          <a:effectRef idx="2">
            <a:schemeClr val="accent1"/>
          </a:effectRef>
          <a:fontRef idx="minor">
            <a:schemeClr val="tx1"/>
          </a:fontRef>
        </p:style>
      </p:cxnSp>
      <p:cxnSp>
        <p:nvCxnSpPr>
          <p:cNvPr id="18" name="Elbow Connector 17"/>
          <p:cNvCxnSpPr/>
          <p:nvPr/>
        </p:nvCxnSpPr>
        <p:spPr>
          <a:xfrm rot="10800000" flipV="1">
            <a:off x="3085832" y="2343231"/>
            <a:ext cx="2708096" cy="304565"/>
          </a:xfrm>
          <a:prstGeom prst="bentConnector3">
            <a:avLst>
              <a:gd name="adj1" fmla="val -18926"/>
            </a:avLst>
          </a:prstGeom>
          <a:ln w="60325">
            <a:solidFill>
              <a:srgbClr val="00B0F0"/>
            </a:solidFill>
          </a:ln>
        </p:spPr>
        <p:style>
          <a:lnRef idx="3">
            <a:schemeClr val="accent1"/>
          </a:lnRef>
          <a:fillRef idx="0">
            <a:schemeClr val="accent1"/>
          </a:fillRef>
          <a:effectRef idx="2">
            <a:schemeClr val="accent1"/>
          </a:effectRef>
          <a:fontRef idx="minor">
            <a:schemeClr val="tx1"/>
          </a:fontRef>
        </p:style>
      </p:cxnSp>
      <p:cxnSp>
        <p:nvCxnSpPr>
          <p:cNvPr id="23" name="Elbow Connector 22"/>
          <p:cNvCxnSpPr/>
          <p:nvPr/>
        </p:nvCxnSpPr>
        <p:spPr>
          <a:xfrm>
            <a:off x="3279701" y="2647796"/>
            <a:ext cx="877105" cy="654277"/>
          </a:xfrm>
          <a:prstGeom prst="bentConnector3">
            <a:avLst>
              <a:gd name="adj1" fmla="val -20030"/>
            </a:avLst>
          </a:prstGeom>
          <a:ln w="60325">
            <a:solidFill>
              <a:srgbClr val="00B0F0"/>
            </a:solidFill>
          </a:ln>
        </p:spPr>
        <p:style>
          <a:lnRef idx="3">
            <a:schemeClr val="accent1"/>
          </a:lnRef>
          <a:fillRef idx="0">
            <a:schemeClr val="accent1"/>
          </a:fillRef>
          <a:effectRef idx="2">
            <a:schemeClr val="accent1"/>
          </a:effectRef>
          <a:fontRef idx="minor">
            <a:schemeClr val="tx1"/>
          </a:fontRef>
        </p:style>
      </p:cxnSp>
      <p:sp>
        <p:nvSpPr>
          <p:cNvPr id="25" name="TextBox 24"/>
          <p:cNvSpPr txBox="1"/>
          <p:nvPr/>
        </p:nvSpPr>
        <p:spPr>
          <a:xfrm>
            <a:off x="3864056" y="3691332"/>
            <a:ext cx="609782" cy="646331"/>
          </a:xfrm>
          <a:prstGeom prst="rect">
            <a:avLst/>
          </a:prstGeom>
          <a:noFill/>
        </p:spPr>
        <p:txBody>
          <a:bodyPr wrap="square" rtlCol="0">
            <a:spAutoFit/>
          </a:bodyPr>
          <a:lstStyle/>
          <a:p>
            <a:r>
              <a:rPr lang="fr-CH" b="1" dirty="0">
                <a:solidFill>
                  <a:srgbClr val="00B0F0"/>
                </a:solidFill>
              </a:rPr>
              <a:t>2018</a:t>
            </a:r>
            <a:endParaRPr lang="en-GB" b="1" dirty="0">
              <a:solidFill>
                <a:srgbClr val="00B0F0"/>
              </a:solidFill>
            </a:endParaRPr>
          </a:p>
        </p:txBody>
      </p:sp>
      <p:cxnSp>
        <p:nvCxnSpPr>
          <p:cNvPr id="26" name="Straight Arrow Connector 25"/>
          <p:cNvCxnSpPr/>
          <p:nvPr/>
        </p:nvCxnSpPr>
        <p:spPr>
          <a:xfrm>
            <a:off x="4157018" y="3284398"/>
            <a:ext cx="0" cy="463784"/>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08113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295181" y="1066333"/>
          <a:ext cx="8123613" cy="285750"/>
        </p:xfrm>
        <a:graphic>
          <a:graphicData uri="http://schemas.openxmlformats.org/drawingml/2006/table">
            <a:tbl>
              <a:tblPr firstRow="1" bandRow="1">
                <a:tableStyleId>{5C22544A-7EE6-4342-B048-85BDC9FD1C3A}</a:tableStyleId>
              </a:tblPr>
              <a:tblGrid>
                <a:gridCol w="8123613"/>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6" y="4677361"/>
          <a:ext cx="4485165" cy="1235066"/>
        </p:xfrm>
        <a:graphic>
          <a:graphicData uri="http://schemas.openxmlformats.org/drawingml/2006/table">
            <a:tbl>
              <a:tblPr firstRow="1" bandRow="1">
                <a:tableStyleId>{5C22544A-7EE6-4342-B048-85BDC9FD1C3A}</a:tableStyleId>
              </a:tblPr>
              <a:tblGrid>
                <a:gridCol w="4485165"/>
              </a:tblGrid>
              <a:tr h="309236">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25830">
                <a:tc>
                  <a:txBody>
                    <a:bodyPr/>
                    <a:lstStyle/>
                    <a:p>
                      <a:pPr marL="285750" marR="0" indent="-285750" algn="just" defTabSz="914400" rtl="0" eaLnBrk="1" fontAlgn="auto" latinLnBrk="0" hangingPunct="1">
                        <a:lnSpc>
                          <a:spcPct val="100000"/>
                        </a:lnSpc>
                        <a:spcBef>
                          <a:spcPts val="0"/>
                        </a:spcBef>
                        <a:spcAft>
                          <a:spcPts val="0"/>
                        </a:spcAft>
                        <a:buClrTx/>
                        <a:buSzTx/>
                        <a:buFontTx/>
                        <a:buChar char="-"/>
                        <a:tabLst/>
                        <a:defRPr/>
                      </a:pPr>
                      <a:r>
                        <a:rPr lang="en-GB" sz="1100" noProof="0" dirty="0" smtClean="0"/>
                        <a:t>Potential</a:t>
                      </a:r>
                      <a:r>
                        <a:rPr lang="en-GB" sz="1100" baseline="0" noProof="0" dirty="0" smtClean="0"/>
                        <a:t> suppliers from MS on Raw Materials Metallic and non-Metallic (Stainless Steel, Cooper, Low Carbon Steel, Fiberglass, Mica, Ceramic Binder), Machining of metallic components, Machining of composite component and Cryostats </a:t>
                      </a:r>
                      <a:r>
                        <a:rPr lang="en-GB" sz="1100" noProof="0" dirty="0" smtClean="0"/>
                        <a:t>– </a:t>
                      </a:r>
                      <a:r>
                        <a:rPr lang="en-GB" sz="1100" baseline="0" noProof="0" dirty="0" smtClean="0"/>
                        <a:t>before March 2016</a:t>
                      </a:r>
                      <a:endParaRPr lang="en-GB" sz="1100" noProof="0" dirty="0" smtClean="0"/>
                    </a:p>
                    <a:p>
                      <a:pPr algn="just"/>
                      <a:endParaRPr lang="en-GB" sz="1100" noProof="0" dirty="0" smtClean="0"/>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grpSp>
        <p:nvGrpSpPr>
          <p:cNvPr id="22" name="Group 21"/>
          <p:cNvGrpSpPr/>
          <p:nvPr/>
        </p:nvGrpSpPr>
        <p:grpSpPr>
          <a:xfrm>
            <a:off x="4368793" y="1413748"/>
            <a:ext cx="4050000" cy="2258266"/>
            <a:chOff x="5825057" y="741995"/>
            <a:chExt cx="5400000" cy="2554804"/>
          </a:xfrm>
        </p:grpSpPr>
        <p:pic>
          <p:nvPicPr>
            <p:cNvPr id="8" name="Picture 7"/>
            <p:cNvPicPr>
              <a:picLocks noChangeAspect="1"/>
            </p:cNvPicPr>
            <p:nvPr/>
          </p:nvPicPr>
          <p:blipFill>
            <a:blip r:embed="rId5"/>
            <a:stretch>
              <a:fillRect/>
            </a:stretch>
          </p:blipFill>
          <p:spPr>
            <a:xfrm>
              <a:off x="5825057" y="997714"/>
              <a:ext cx="5400000" cy="2299085"/>
            </a:xfrm>
            <a:prstGeom prst="rect">
              <a:avLst/>
            </a:prstGeom>
          </p:spPr>
        </p:pic>
        <p:pic>
          <p:nvPicPr>
            <p:cNvPr id="9" name="Picture 8"/>
            <p:cNvPicPr>
              <a:picLocks noChangeAspect="1"/>
            </p:cNvPicPr>
            <p:nvPr/>
          </p:nvPicPr>
          <p:blipFill>
            <a:blip r:embed="rId6"/>
            <a:stretch>
              <a:fillRect/>
            </a:stretch>
          </p:blipFill>
          <p:spPr>
            <a:xfrm>
              <a:off x="5825057" y="741995"/>
              <a:ext cx="5400000" cy="179199"/>
            </a:xfrm>
            <a:prstGeom prst="rect">
              <a:avLst/>
            </a:prstGeom>
          </p:spPr>
        </p:pic>
        <p:pic>
          <p:nvPicPr>
            <p:cNvPr id="11" name="Picture 10"/>
            <p:cNvPicPr>
              <a:picLocks noChangeAspect="1"/>
            </p:cNvPicPr>
            <p:nvPr/>
          </p:nvPicPr>
          <p:blipFill>
            <a:blip r:embed="rId7"/>
            <a:stretch>
              <a:fillRect/>
            </a:stretch>
          </p:blipFill>
          <p:spPr>
            <a:xfrm>
              <a:off x="5825057" y="906197"/>
              <a:ext cx="5400000" cy="106757"/>
            </a:xfrm>
            <a:prstGeom prst="rect">
              <a:avLst/>
            </a:prstGeom>
          </p:spPr>
        </p:pic>
      </p:grpSp>
      <p:pic>
        <p:nvPicPr>
          <p:cNvPr id="18" name="Picture 17"/>
          <p:cNvPicPr>
            <a:picLocks noChangeAspect="1"/>
          </p:cNvPicPr>
          <p:nvPr/>
        </p:nvPicPr>
        <p:blipFill>
          <a:blip r:embed="rId8"/>
          <a:stretch>
            <a:fillRect/>
          </a:stretch>
        </p:blipFill>
        <p:spPr>
          <a:xfrm>
            <a:off x="295737" y="1413747"/>
            <a:ext cx="4050000" cy="2258266"/>
          </a:xfrm>
          <a:prstGeom prst="rect">
            <a:avLst/>
          </a:prstGeom>
        </p:spPr>
      </p:pic>
      <p:grpSp>
        <p:nvGrpSpPr>
          <p:cNvPr id="41" name="Group 40"/>
          <p:cNvGrpSpPr/>
          <p:nvPr/>
        </p:nvGrpSpPr>
        <p:grpSpPr>
          <a:xfrm>
            <a:off x="2075291" y="1572147"/>
            <a:ext cx="1109208" cy="537437"/>
            <a:chOff x="2425147" y="953191"/>
            <a:chExt cx="1820851" cy="716583"/>
          </a:xfrm>
        </p:grpSpPr>
        <p:cxnSp>
          <p:nvCxnSpPr>
            <p:cNvPr id="3" name="Elbow Connector 2"/>
            <p:cNvCxnSpPr/>
            <p:nvPr/>
          </p:nvCxnSpPr>
          <p:spPr>
            <a:xfrm rot="10800000" flipV="1">
              <a:off x="2425148" y="953191"/>
              <a:ext cx="1820850" cy="517800"/>
            </a:xfrm>
            <a:prstGeom prst="bentConnector3">
              <a:avLst>
                <a:gd name="adj1" fmla="val -655"/>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2" name="Elbow Connector 31"/>
            <p:cNvCxnSpPr/>
            <p:nvPr/>
          </p:nvCxnSpPr>
          <p:spPr>
            <a:xfrm>
              <a:off x="2425147" y="1470991"/>
              <a:ext cx="1820851" cy="198783"/>
            </a:xfrm>
            <a:prstGeom prst="bentConnector3">
              <a:avLst>
                <a:gd name="adj1" fmla="val 655"/>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cxnSp>
        <p:nvCxnSpPr>
          <p:cNvPr id="44" name="Elbow Connector 43"/>
          <p:cNvCxnSpPr/>
          <p:nvPr/>
        </p:nvCxnSpPr>
        <p:spPr>
          <a:xfrm>
            <a:off x="2075291" y="2354086"/>
            <a:ext cx="1109208" cy="99383"/>
          </a:xfrm>
          <a:prstGeom prst="bentConnector3">
            <a:avLst>
              <a:gd name="adj1" fmla="val 1075"/>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8" name="Elbow Connector 47"/>
          <p:cNvCxnSpPr/>
          <p:nvPr/>
        </p:nvCxnSpPr>
        <p:spPr>
          <a:xfrm rot="10800000" flipV="1">
            <a:off x="2075291" y="2109582"/>
            <a:ext cx="1109208" cy="244502"/>
          </a:xfrm>
          <a:prstGeom prst="bentConnector3">
            <a:avLst>
              <a:gd name="adj1" fmla="val -1075"/>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1" name="Elbow Connector 50"/>
          <p:cNvCxnSpPr/>
          <p:nvPr/>
        </p:nvCxnSpPr>
        <p:spPr>
          <a:xfrm rot="10800000" flipV="1">
            <a:off x="1723445" y="2453465"/>
            <a:ext cx="1461054" cy="222648"/>
          </a:xfrm>
          <a:prstGeom prst="bentConnector3">
            <a:avLst>
              <a:gd name="adj1" fmla="val 204"/>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2" name="Elbow Connector 61"/>
          <p:cNvCxnSpPr/>
          <p:nvPr/>
        </p:nvCxnSpPr>
        <p:spPr>
          <a:xfrm rot="16200000" flipH="1">
            <a:off x="1724938" y="2686550"/>
            <a:ext cx="325010" cy="304137"/>
          </a:xfrm>
          <a:prstGeom prst="bentConnector3">
            <a:avLst>
              <a:gd name="adj1" fmla="val 50000"/>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H="1">
            <a:off x="2039511" y="2902726"/>
            <a:ext cx="2" cy="900485"/>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Elbow Connector 69"/>
          <p:cNvCxnSpPr/>
          <p:nvPr/>
        </p:nvCxnSpPr>
        <p:spPr>
          <a:xfrm rot="10800000" flipV="1">
            <a:off x="5683198" y="1588181"/>
            <a:ext cx="1574360" cy="354424"/>
          </a:xfrm>
          <a:prstGeom prst="bentConnector3">
            <a:avLst>
              <a:gd name="adj1" fmla="val 0"/>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6" name="Elbow Connector 85"/>
          <p:cNvCxnSpPr/>
          <p:nvPr/>
        </p:nvCxnSpPr>
        <p:spPr>
          <a:xfrm>
            <a:off x="5683198" y="2109581"/>
            <a:ext cx="1574360" cy="155894"/>
          </a:xfrm>
          <a:prstGeom prst="bentConnector3">
            <a:avLst>
              <a:gd name="adj1" fmla="val 100758"/>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4" name="Elbow Connector 93"/>
          <p:cNvCxnSpPr/>
          <p:nvPr/>
        </p:nvCxnSpPr>
        <p:spPr>
          <a:xfrm rot="10800000" flipV="1">
            <a:off x="6148349" y="2265473"/>
            <a:ext cx="1109210" cy="84864"/>
          </a:xfrm>
          <a:prstGeom prst="bentConnector3">
            <a:avLst>
              <a:gd name="adj1" fmla="val 98775"/>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0" name="Elbow Connector 109"/>
          <p:cNvCxnSpPr/>
          <p:nvPr/>
        </p:nvCxnSpPr>
        <p:spPr>
          <a:xfrm rot="10800000" flipV="1">
            <a:off x="5330193" y="2350275"/>
            <a:ext cx="833201" cy="99383"/>
          </a:xfrm>
          <a:prstGeom prst="bentConnector3">
            <a:avLst>
              <a:gd name="adj1" fmla="val 99843"/>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4" name="Elbow Connector 113"/>
          <p:cNvCxnSpPr/>
          <p:nvPr/>
        </p:nvCxnSpPr>
        <p:spPr>
          <a:xfrm>
            <a:off x="5316476" y="2453468"/>
            <a:ext cx="1927366" cy="202432"/>
          </a:xfrm>
          <a:prstGeom prst="bentConnector3">
            <a:avLst>
              <a:gd name="adj1" fmla="val 100290"/>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8" name="Elbow Connector 117"/>
          <p:cNvCxnSpPr/>
          <p:nvPr/>
        </p:nvCxnSpPr>
        <p:spPr>
          <a:xfrm rot="10800000" flipV="1">
            <a:off x="6134632" y="2665069"/>
            <a:ext cx="1109210" cy="84864"/>
          </a:xfrm>
          <a:prstGeom prst="bentConnector3">
            <a:avLst>
              <a:gd name="adj1" fmla="val 98775"/>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9" name="Elbow Connector 118"/>
          <p:cNvCxnSpPr/>
          <p:nvPr/>
        </p:nvCxnSpPr>
        <p:spPr>
          <a:xfrm>
            <a:off x="5316476" y="2851229"/>
            <a:ext cx="1941082" cy="295443"/>
          </a:xfrm>
          <a:prstGeom prst="bentConnector3">
            <a:avLst>
              <a:gd name="adj1" fmla="val 100170"/>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0" name="Elbow Connector 119"/>
          <p:cNvCxnSpPr/>
          <p:nvPr/>
        </p:nvCxnSpPr>
        <p:spPr>
          <a:xfrm rot="10800000" flipV="1">
            <a:off x="5330193" y="2751849"/>
            <a:ext cx="833201" cy="99383"/>
          </a:xfrm>
          <a:prstGeom prst="bentConnector3">
            <a:avLst>
              <a:gd name="adj1" fmla="val 99843"/>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6" name="Elbow Connector 125"/>
          <p:cNvCxnSpPr/>
          <p:nvPr/>
        </p:nvCxnSpPr>
        <p:spPr>
          <a:xfrm rot="10800000" flipV="1">
            <a:off x="5925315" y="3152218"/>
            <a:ext cx="1336817" cy="650993"/>
          </a:xfrm>
          <a:prstGeom prst="bentConnector3">
            <a:avLst>
              <a:gd name="adj1" fmla="val 99933"/>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42" name="TextBox 141"/>
          <p:cNvSpPr txBox="1"/>
          <p:nvPr/>
        </p:nvSpPr>
        <p:spPr>
          <a:xfrm>
            <a:off x="5678425" y="3833623"/>
            <a:ext cx="498348" cy="507831"/>
          </a:xfrm>
          <a:prstGeom prst="rect">
            <a:avLst/>
          </a:prstGeom>
          <a:noFill/>
        </p:spPr>
        <p:txBody>
          <a:bodyPr wrap="square" rtlCol="0">
            <a:spAutoFit/>
          </a:bodyPr>
          <a:lstStyle/>
          <a:p>
            <a:r>
              <a:rPr lang="en-US" sz="1350" b="1" dirty="0">
                <a:solidFill>
                  <a:srgbClr val="00B0F0"/>
                </a:solidFill>
              </a:rPr>
              <a:t>2018</a:t>
            </a:r>
          </a:p>
        </p:txBody>
      </p:sp>
      <p:sp>
        <p:nvSpPr>
          <p:cNvPr id="143" name="TextBox 142"/>
          <p:cNvSpPr txBox="1"/>
          <p:nvPr/>
        </p:nvSpPr>
        <p:spPr>
          <a:xfrm>
            <a:off x="1790336" y="3821098"/>
            <a:ext cx="498348" cy="507831"/>
          </a:xfrm>
          <a:prstGeom prst="rect">
            <a:avLst/>
          </a:prstGeom>
          <a:noFill/>
        </p:spPr>
        <p:txBody>
          <a:bodyPr wrap="square" rtlCol="0">
            <a:spAutoFit/>
          </a:bodyPr>
          <a:lstStyle/>
          <a:p>
            <a:r>
              <a:rPr lang="en-US" sz="1350" b="1" dirty="0">
                <a:solidFill>
                  <a:srgbClr val="00B0F0"/>
                </a:solidFill>
              </a:rPr>
              <a:t>2018</a:t>
            </a:r>
          </a:p>
        </p:txBody>
      </p:sp>
      <p:cxnSp>
        <p:nvCxnSpPr>
          <p:cNvPr id="145" name="Straight Connector 144"/>
          <p:cNvCxnSpPr/>
          <p:nvPr/>
        </p:nvCxnSpPr>
        <p:spPr>
          <a:xfrm flipV="1">
            <a:off x="5689855" y="1949066"/>
            <a:ext cx="0" cy="14908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559474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295181" y="1066333"/>
          <a:ext cx="8094934" cy="285750"/>
        </p:xfrm>
        <a:graphic>
          <a:graphicData uri="http://schemas.openxmlformats.org/drawingml/2006/table">
            <a:tbl>
              <a:tblPr firstRow="1" bandRow="1">
                <a:tableStyleId>{5C22544A-7EE6-4342-B048-85BDC9FD1C3A}</a:tableStyleId>
              </a:tblPr>
              <a:tblGrid>
                <a:gridCol w="8094934"/>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6" y="4677361"/>
          <a:ext cx="4485165" cy="1220185"/>
        </p:xfrm>
        <a:graphic>
          <a:graphicData uri="http://schemas.openxmlformats.org/drawingml/2006/table">
            <a:tbl>
              <a:tblPr firstRow="1" bandRow="1">
                <a:tableStyleId>{5C22544A-7EE6-4342-B048-85BDC9FD1C3A}</a:tableStyleId>
              </a:tblPr>
              <a:tblGrid>
                <a:gridCol w="4485165"/>
              </a:tblGrid>
              <a:tr h="309236">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10949">
                <a:tc>
                  <a:txBody>
                    <a:bodyPr/>
                    <a:lstStyle/>
                    <a:p>
                      <a:pPr marL="285750" indent="-285750" algn="just">
                        <a:buFontTx/>
                        <a:buChar char="-"/>
                      </a:pPr>
                      <a:r>
                        <a:rPr lang="en-GB" sz="1100" noProof="0" dirty="0" smtClean="0"/>
                        <a:t>Potential</a:t>
                      </a:r>
                      <a:r>
                        <a:rPr lang="en-GB" sz="1100" baseline="0" noProof="0" dirty="0" smtClean="0"/>
                        <a:t> suppliers from MS on Raw Materials Metallic and non-Metallic (Stainless Steel, Cooper, Low Carbon Steel, Fiberglass, Mica, Ceramic Binder), Machining of metallic components, Machining of composite component and Cryostats </a:t>
                      </a:r>
                      <a:r>
                        <a:rPr lang="en-GB" sz="1100" noProof="0" dirty="0" smtClean="0"/>
                        <a:t>– </a:t>
                      </a:r>
                      <a:r>
                        <a:rPr lang="en-GB" sz="1100" baseline="0" noProof="0" dirty="0" smtClean="0"/>
                        <a:t>before March 2016</a:t>
                      </a:r>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pic>
        <p:nvPicPr>
          <p:cNvPr id="3" name="Picture 2"/>
          <p:cNvPicPr>
            <a:picLocks noChangeAspect="1"/>
          </p:cNvPicPr>
          <p:nvPr/>
        </p:nvPicPr>
        <p:blipFill>
          <a:blip r:embed="rId5"/>
          <a:stretch>
            <a:fillRect/>
          </a:stretch>
        </p:blipFill>
        <p:spPr>
          <a:xfrm>
            <a:off x="296480" y="1418784"/>
            <a:ext cx="8100000" cy="1858852"/>
          </a:xfrm>
          <a:prstGeom prst="rect">
            <a:avLst/>
          </a:prstGeom>
        </p:spPr>
      </p:pic>
      <p:cxnSp>
        <p:nvCxnSpPr>
          <p:cNvPr id="14" name="Elbow Connector 13"/>
          <p:cNvCxnSpPr/>
          <p:nvPr/>
        </p:nvCxnSpPr>
        <p:spPr>
          <a:xfrm rot="10800000" flipV="1">
            <a:off x="5229974" y="1743104"/>
            <a:ext cx="1663312" cy="1221424"/>
          </a:xfrm>
          <a:prstGeom prst="bentConnector3">
            <a:avLst>
              <a:gd name="adj1" fmla="val 1598"/>
            </a:avLst>
          </a:prstGeom>
          <a:ln w="60325">
            <a:solidFill>
              <a:srgbClr val="00B0F0"/>
            </a:solidFill>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4905158" y="3566176"/>
            <a:ext cx="685411" cy="369332"/>
          </a:xfrm>
          <a:prstGeom prst="rect">
            <a:avLst/>
          </a:prstGeom>
          <a:noFill/>
        </p:spPr>
        <p:txBody>
          <a:bodyPr wrap="square" rtlCol="0">
            <a:spAutoFit/>
          </a:bodyPr>
          <a:lstStyle/>
          <a:p>
            <a:r>
              <a:rPr lang="fr-CH" b="1" dirty="0">
                <a:solidFill>
                  <a:srgbClr val="00B0F0"/>
                </a:solidFill>
              </a:rPr>
              <a:t>2018</a:t>
            </a:r>
            <a:endParaRPr lang="en-GB" b="1" dirty="0">
              <a:solidFill>
                <a:srgbClr val="00B0F0"/>
              </a:solidFill>
            </a:endParaRPr>
          </a:p>
        </p:txBody>
      </p:sp>
      <p:cxnSp>
        <p:nvCxnSpPr>
          <p:cNvPr id="18" name="Straight Arrow Connector 17"/>
          <p:cNvCxnSpPr/>
          <p:nvPr/>
        </p:nvCxnSpPr>
        <p:spPr>
          <a:xfrm>
            <a:off x="5247860" y="2964529"/>
            <a:ext cx="0" cy="593884"/>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80513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379178" y="1066333"/>
          <a:ext cx="8045956" cy="285750"/>
        </p:xfrm>
        <a:graphic>
          <a:graphicData uri="http://schemas.openxmlformats.org/drawingml/2006/table">
            <a:tbl>
              <a:tblPr firstRow="1" bandRow="1">
                <a:tableStyleId>{5C22544A-7EE6-4342-B048-85BDC9FD1C3A}</a:tableStyleId>
              </a:tblPr>
              <a:tblGrid>
                <a:gridCol w="8045956"/>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389522" y="4541497"/>
          <a:ext cx="4485165" cy="1406516"/>
        </p:xfrm>
        <a:graphic>
          <a:graphicData uri="http://schemas.openxmlformats.org/drawingml/2006/table">
            <a:tbl>
              <a:tblPr firstRow="1" bandRow="1">
                <a:tableStyleId>{5C22544A-7EE6-4342-B048-85BDC9FD1C3A}</a:tableStyleId>
              </a:tblPr>
              <a:tblGrid>
                <a:gridCol w="4485165"/>
              </a:tblGrid>
              <a:tr h="309236">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1097280">
                <a:tc>
                  <a:txBody>
                    <a:bodyPr/>
                    <a:lstStyle/>
                    <a:p>
                      <a:pPr marL="285750" indent="-285750" algn="just">
                        <a:buFontTx/>
                        <a:buChar char="-"/>
                      </a:pPr>
                      <a:r>
                        <a:rPr lang="en-GB" sz="1100" noProof="0" dirty="0" smtClean="0"/>
                        <a:t>Collaborations with universities interesting in R&amp;D on</a:t>
                      </a:r>
                      <a:r>
                        <a:rPr lang="en-GB" sz="1100" baseline="0" noProof="0" dirty="0" smtClean="0"/>
                        <a:t> Laser Engineered Surface </a:t>
                      </a:r>
                      <a:r>
                        <a:rPr lang="en-GB" sz="1100" noProof="0" dirty="0" smtClean="0"/>
                        <a:t>– before</a:t>
                      </a:r>
                      <a:r>
                        <a:rPr lang="en-GB" sz="1100" baseline="0" noProof="0" dirty="0" smtClean="0"/>
                        <a:t> </a:t>
                      </a:r>
                      <a:r>
                        <a:rPr lang="en-GB" sz="1100" noProof="0" dirty="0" smtClean="0"/>
                        <a:t>2017</a:t>
                      </a:r>
                    </a:p>
                    <a:p>
                      <a:pPr marL="285750" indent="-285750" algn="just">
                        <a:buFontTx/>
                        <a:buChar char="-"/>
                      </a:pPr>
                      <a:r>
                        <a:rPr lang="en-GB" sz="1100" noProof="0" dirty="0" smtClean="0"/>
                        <a:t>Potential</a:t>
                      </a:r>
                      <a:r>
                        <a:rPr lang="en-GB" sz="1100" baseline="0" noProof="0" dirty="0" smtClean="0"/>
                        <a:t> suppliers from MS on Bake out System, Machining and Assembly of UHV Components, Raw Materials (W alloy, Al alloy, SS…), Beam screens, bellows for UHV, Supports and Vacuum system controllers </a:t>
                      </a:r>
                      <a:r>
                        <a:rPr lang="en-GB" sz="1100" noProof="0" dirty="0" smtClean="0"/>
                        <a:t>– </a:t>
                      </a:r>
                      <a:r>
                        <a:rPr lang="en-GB" sz="1100" baseline="0" noProof="0" dirty="0" smtClean="0"/>
                        <a:t>before 2018 </a:t>
                      </a:r>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33263" y="4541500"/>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pic>
        <p:nvPicPr>
          <p:cNvPr id="17" name="Picture 16"/>
          <p:cNvPicPr>
            <a:picLocks noChangeAspect="1"/>
          </p:cNvPicPr>
          <p:nvPr/>
        </p:nvPicPr>
        <p:blipFill>
          <a:blip r:embed="rId5"/>
          <a:stretch>
            <a:fillRect/>
          </a:stretch>
        </p:blipFill>
        <p:spPr>
          <a:xfrm>
            <a:off x="380657" y="1424595"/>
            <a:ext cx="8045832" cy="2490941"/>
          </a:xfrm>
          <a:prstGeom prst="rect">
            <a:avLst/>
          </a:prstGeom>
        </p:spPr>
      </p:pic>
      <p:cxnSp>
        <p:nvCxnSpPr>
          <p:cNvPr id="26" name="Straight Arrow Connector 25"/>
          <p:cNvCxnSpPr/>
          <p:nvPr/>
        </p:nvCxnSpPr>
        <p:spPr>
          <a:xfrm>
            <a:off x="4246074" y="2789960"/>
            <a:ext cx="0" cy="1303020"/>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939546" y="4125841"/>
            <a:ext cx="675319" cy="369332"/>
          </a:xfrm>
          <a:prstGeom prst="rect">
            <a:avLst/>
          </a:prstGeom>
          <a:noFill/>
        </p:spPr>
        <p:txBody>
          <a:bodyPr wrap="square" rtlCol="0">
            <a:spAutoFit/>
          </a:bodyPr>
          <a:lstStyle/>
          <a:p>
            <a:r>
              <a:rPr lang="fr-CH" b="1" dirty="0">
                <a:solidFill>
                  <a:srgbClr val="00B0F0"/>
                </a:solidFill>
              </a:rPr>
              <a:t>2018</a:t>
            </a:r>
            <a:endParaRPr lang="en-GB" b="1" dirty="0">
              <a:solidFill>
                <a:srgbClr val="00B0F0"/>
              </a:solidFill>
            </a:endParaRPr>
          </a:p>
        </p:txBody>
      </p:sp>
      <p:cxnSp>
        <p:nvCxnSpPr>
          <p:cNvPr id="44" name="Elbow Connector 43"/>
          <p:cNvCxnSpPr/>
          <p:nvPr/>
        </p:nvCxnSpPr>
        <p:spPr>
          <a:xfrm>
            <a:off x="3410299" y="1979470"/>
            <a:ext cx="1204565" cy="261851"/>
          </a:xfrm>
          <a:prstGeom prst="bentConnector3">
            <a:avLst>
              <a:gd name="adj1" fmla="val 99687"/>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9" name="Elbow Connector 48"/>
          <p:cNvCxnSpPr/>
          <p:nvPr/>
        </p:nvCxnSpPr>
        <p:spPr>
          <a:xfrm>
            <a:off x="4614865" y="2241319"/>
            <a:ext cx="2143385" cy="274320"/>
          </a:xfrm>
          <a:prstGeom prst="bentConnector3">
            <a:avLst>
              <a:gd name="adj1" fmla="val 12768"/>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2" name="Elbow Connector 51"/>
          <p:cNvCxnSpPr/>
          <p:nvPr/>
        </p:nvCxnSpPr>
        <p:spPr>
          <a:xfrm rot="10800000" flipV="1">
            <a:off x="4233257" y="2515639"/>
            <a:ext cx="2506287" cy="286791"/>
          </a:xfrm>
          <a:prstGeom prst="bentConnector3">
            <a:avLst>
              <a:gd name="adj1" fmla="val 0"/>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9679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6</a:t>
            </a:fld>
            <a:endParaRPr lang="en-US"/>
          </a:p>
        </p:txBody>
      </p:sp>
      <p:sp>
        <p:nvSpPr>
          <p:cNvPr id="3" name="Title 2"/>
          <p:cNvSpPr>
            <a:spLocks noGrp="1"/>
          </p:cNvSpPr>
          <p:nvPr>
            <p:ph type="title"/>
          </p:nvPr>
        </p:nvSpPr>
        <p:spPr>
          <a:xfrm>
            <a:off x="457200" y="24260"/>
            <a:ext cx="8229600" cy="914400"/>
          </a:xfrm>
        </p:spPr>
        <p:txBody>
          <a:bodyPr/>
          <a:lstStyle/>
          <a:p>
            <a:r>
              <a:rPr lang="fr-CH" dirty="0" smtClean="0"/>
              <a:t>Project: the </a:t>
            </a:r>
            <a:r>
              <a:rPr lang="fr-CH" dirty="0" err="1" smtClean="0"/>
              <a:t>way</a:t>
            </a:r>
            <a:r>
              <a:rPr lang="fr-CH" dirty="0" smtClean="0"/>
              <a:t> to future </a:t>
            </a:r>
            <a:endParaRPr lang="en-GB" dirty="0"/>
          </a:p>
        </p:txBody>
      </p:sp>
      <p:grpSp>
        <p:nvGrpSpPr>
          <p:cNvPr id="14" name="Group 13"/>
          <p:cNvGrpSpPr/>
          <p:nvPr/>
        </p:nvGrpSpPr>
        <p:grpSpPr>
          <a:xfrm>
            <a:off x="-291847" y="1110766"/>
            <a:ext cx="9435847" cy="2910818"/>
            <a:chOff x="-291847" y="1110766"/>
            <a:chExt cx="9435847" cy="2910818"/>
          </a:xfrm>
        </p:grpSpPr>
        <p:pic>
          <p:nvPicPr>
            <p:cNvPr id="5" name="Picture 4"/>
            <p:cNvPicPr>
              <a:picLocks noChangeAspect="1"/>
            </p:cNvPicPr>
            <p:nvPr/>
          </p:nvPicPr>
          <p:blipFill>
            <a:blip r:embed="rId3"/>
            <a:stretch>
              <a:fillRect/>
            </a:stretch>
          </p:blipFill>
          <p:spPr>
            <a:xfrm>
              <a:off x="-291847" y="1110766"/>
              <a:ext cx="9435847" cy="2910818"/>
            </a:xfrm>
            <a:prstGeom prst="rect">
              <a:avLst/>
            </a:prstGeom>
          </p:spPr>
        </p:pic>
        <p:sp>
          <p:nvSpPr>
            <p:cNvPr id="6" name="Rectangle 5"/>
            <p:cNvSpPr/>
            <p:nvPr/>
          </p:nvSpPr>
          <p:spPr>
            <a:xfrm>
              <a:off x="7612603" y="3455036"/>
              <a:ext cx="1109709" cy="31959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solidFill>
                    <a:schemeClr val="tx1"/>
                  </a:solidFill>
                </a:rPr>
                <a:t>2024-2026</a:t>
              </a:r>
              <a:endParaRPr lang="en-GB" sz="1400" b="1" dirty="0">
                <a:solidFill>
                  <a:schemeClr val="tx1"/>
                </a:solidFill>
              </a:endParaRPr>
            </a:p>
          </p:txBody>
        </p:sp>
      </p:grpSp>
      <p:grpSp>
        <p:nvGrpSpPr>
          <p:cNvPr id="21" name="Group 20"/>
          <p:cNvGrpSpPr/>
          <p:nvPr/>
        </p:nvGrpSpPr>
        <p:grpSpPr>
          <a:xfrm>
            <a:off x="3892858" y="3941685"/>
            <a:ext cx="2623352" cy="1667263"/>
            <a:chOff x="3892858" y="4021584"/>
            <a:chExt cx="2623352" cy="1667263"/>
          </a:xfrm>
        </p:grpSpPr>
        <p:grpSp>
          <p:nvGrpSpPr>
            <p:cNvPr id="19" name="Group 18"/>
            <p:cNvGrpSpPr/>
            <p:nvPr/>
          </p:nvGrpSpPr>
          <p:grpSpPr>
            <a:xfrm>
              <a:off x="4498759" y="4414200"/>
              <a:ext cx="1411549" cy="1274647"/>
              <a:chOff x="1775532" y="4210013"/>
              <a:chExt cx="1411549" cy="1274647"/>
            </a:xfrm>
          </p:grpSpPr>
          <p:sp>
            <p:nvSpPr>
              <p:cNvPr id="17" name="Up Arrow 16"/>
              <p:cNvSpPr/>
              <p:nvPr/>
            </p:nvSpPr>
            <p:spPr>
              <a:xfrm>
                <a:off x="2263803" y="4210013"/>
                <a:ext cx="435006" cy="57704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a:off x="1775532" y="4838329"/>
                <a:ext cx="1411549" cy="646331"/>
              </a:xfrm>
              <a:prstGeom prst="rect">
                <a:avLst/>
              </a:prstGeom>
              <a:noFill/>
            </p:spPr>
            <p:txBody>
              <a:bodyPr wrap="square" rtlCol="0">
                <a:spAutoFit/>
              </a:bodyPr>
              <a:lstStyle/>
              <a:p>
                <a:pPr algn="ctr"/>
                <a:r>
                  <a:rPr lang="en-GB" dirty="0" smtClean="0"/>
                  <a:t>Main Prototypes</a:t>
                </a:r>
                <a:endParaRPr lang="en-GB" dirty="0"/>
              </a:p>
            </p:txBody>
          </p:sp>
        </p:grpSp>
        <p:sp>
          <p:nvSpPr>
            <p:cNvPr id="20" name="Left Brace 19"/>
            <p:cNvSpPr/>
            <p:nvPr/>
          </p:nvSpPr>
          <p:spPr>
            <a:xfrm rot="16200000">
              <a:off x="5059555" y="2854887"/>
              <a:ext cx="289958" cy="2623352"/>
            </a:xfrm>
            <a:prstGeom prst="leftBrace">
              <a:avLst>
                <a:gd name="adj1" fmla="val 8333"/>
                <a:gd name="adj2" fmla="val 48647"/>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grpSp>
        <p:nvGrpSpPr>
          <p:cNvPr id="22" name="Group 21"/>
          <p:cNvGrpSpPr/>
          <p:nvPr/>
        </p:nvGrpSpPr>
        <p:grpSpPr>
          <a:xfrm>
            <a:off x="6010184" y="3956999"/>
            <a:ext cx="1317532" cy="1897691"/>
            <a:chOff x="3892858" y="4021584"/>
            <a:chExt cx="2800940" cy="1897691"/>
          </a:xfrm>
        </p:grpSpPr>
        <p:grpSp>
          <p:nvGrpSpPr>
            <p:cNvPr id="23" name="Group 22"/>
            <p:cNvGrpSpPr/>
            <p:nvPr/>
          </p:nvGrpSpPr>
          <p:grpSpPr>
            <a:xfrm>
              <a:off x="3930607" y="4414200"/>
              <a:ext cx="2763191" cy="1505075"/>
              <a:chOff x="1207380" y="4210013"/>
              <a:chExt cx="2763191" cy="1505075"/>
            </a:xfrm>
          </p:grpSpPr>
          <p:sp>
            <p:nvSpPr>
              <p:cNvPr id="25" name="Up Arrow 24"/>
              <p:cNvSpPr/>
              <p:nvPr/>
            </p:nvSpPr>
            <p:spPr>
              <a:xfrm>
                <a:off x="2065865" y="4210013"/>
                <a:ext cx="830880" cy="577048"/>
              </a:xfrm>
              <a:prstGeom prst="upArrow">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Box 25"/>
              <p:cNvSpPr txBox="1"/>
              <p:nvPr/>
            </p:nvSpPr>
            <p:spPr>
              <a:xfrm>
                <a:off x="1207380" y="4791758"/>
                <a:ext cx="2763191" cy="923330"/>
              </a:xfrm>
              <a:prstGeom prst="rect">
                <a:avLst/>
              </a:prstGeom>
              <a:noFill/>
            </p:spPr>
            <p:txBody>
              <a:bodyPr wrap="square" rtlCol="0">
                <a:spAutoFit/>
              </a:bodyPr>
              <a:lstStyle/>
              <a:p>
                <a:pPr algn="ctr"/>
                <a:r>
                  <a:rPr lang="en-GB" dirty="0" smtClean="0"/>
                  <a:t>Main civil Engineering works</a:t>
                </a:r>
                <a:endParaRPr lang="en-GB" dirty="0"/>
              </a:p>
            </p:txBody>
          </p:sp>
        </p:grpSp>
        <p:sp>
          <p:nvSpPr>
            <p:cNvPr id="24" name="Left Brace 23"/>
            <p:cNvSpPr/>
            <p:nvPr/>
          </p:nvSpPr>
          <p:spPr>
            <a:xfrm rot="16200000">
              <a:off x="5059555" y="2854887"/>
              <a:ext cx="289958" cy="2623352"/>
            </a:xfrm>
            <a:prstGeom prst="leftBrace">
              <a:avLst>
                <a:gd name="adj1" fmla="val 8333"/>
                <a:gd name="adj2" fmla="val 48647"/>
              </a:avLst>
            </a:prstGeom>
            <a:noFill/>
            <a:ln>
              <a:solidFill>
                <a:schemeClr val="accent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grpSp>
        <p:nvGrpSpPr>
          <p:cNvPr id="27" name="Group 26"/>
          <p:cNvGrpSpPr/>
          <p:nvPr/>
        </p:nvGrpSpPr>
        <p:grpSpPr>
          <a:xfrm>
            <a:off x="5655077" y="3956999"/>
            <a:ext cx="2494624" cy="1620692"/>
            <a:chOff x="3892858" y="4021584"/>
            <a:chExt cx="2800940" cy="1620692"/>
          </a:xfrm>
        </p:grpSpPr>
        <p:grpSp>
          <p:nvGrpSpPr>
            <p:cNvPr id="28" name="Group 27"/>
            <p:cNvGrpSpPr/>
            <p:nvPr/>
          </p:nvGrpSpPr>
          <p:grpSpPr>
            <a:xfrm>
              <a:off x="3930607" y="4414200"/>
              <a:ext cx="2763191" cy="1228076"/>
              <a:chOff x="1207380" y="4210013"/>
              <a:chExt cx="2763191" cy="1228076"/>
            </a:xfrm>
          </p:grpSpPr>
          <p:sp>
            <p:nvSpPr>
              <p:cNvPr id="30" name="Up Arrow 29"/>
              <p:cNvSpPr/>
              <p:nvPr/>
            </p:nvSpPr>
            <p:spPr>
              <a:xfrm>
                <a:off x="2065866" y="4210013"/>
                <a:ext cx="648769" cy="577048"/>
              </a:xfrm>
              <a:prstGeom prst="upArrow">
                <a:avLst>
                  <a:gd name="adj1" fmla="val 50000"/>
                  <a:gd name="adj2" fmla="val 46923"/>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extBox 30"/>
              <p:cNvSpPr txBox="1"/>
              <p:nvPr/>
            </p:nvSpPr>
            <p:spPr>
              <a:xfrm>
                <a:off x="1207380" y="4791758"/>
                <a:ext cx="2763191" cy="646331"/>
              </a:xfrm>
              <a:prstGeom prst="rect">
                <a:avLst/>
              </a:prstGeom>
              <a:noFill/>
            </p:spPr>
            <p:txBody>
              <a:bodyPr wrap="square" rtlCol="0">
                <a:spAutoFit/>
              </a:bodyPr>
              <a:lstStyle/>
              <a:p>
                <a:pPr algn="ctr"/>
                <a:r>
                  <a:rPr lang="en-GB" dirty="0" smtClean="0"/>
                  <a:t>Construction of Components</a:t>
                </a:r>
                <a:endParaRPr lang="en-GB" dirty="0"/>
              </a:p>
            </p:txBody>
          </p:sp>
        </p:grpSp>
        <p:sp>
          <p:nvSpPr>
            <p:cNvPr id="29" name="Left Brace 28"/>
            <p:cNvSpPr/>
            <p:nvPr/>
          </p:nvSpPr>
          <p:spPr>
            <a:xfrm rot="16200000">
              <a:off x="5059555" y="2854887"/>
              <a:ext cx="289958" cy="2623352"/>
            </a:xfrm>
            <a:prstGeom prst="leftBrace">
              <a:avLst>
                <a:gd name="adj1" fmla="val 8333"/>
                <a:gd name="adj2" fmla="val 48647"/>
              </a:avLst>
            </a:prstGeom>
            <a:noFill/>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Tree>
    <p:extLst>
      <p:ext uri="{BB962C8B-B14F-4D97-AF65-F5344CB8AC3E}">
        <p14:creationId xmlns:p14="http://schemas.microsoft.com/office/powerpoint/2010/main" val="2815104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21"/>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295180" y="1066333"/>
          <a:ext cx="8560062" cy="285750"/>
        </p:xfrm>
        <a:graphic>
          <a:graphicData uri="http://schemas.openxmlformats.org/drawingml/2006/table">
            <a:tbl>
              <a:tblPr firstRow="1" bandRow="1">
                <a:tableStyleId>{5C22544A-7EE6-4342-B048-85BDC9FD1C3A}</a:tableStyleId>
              </a:tblPr>
              <a:tblGrid>
                <a:gridCol w="8560062"/>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6" y="4677361"/>
          <a:ext cx="4485165" cy="1235066"/>
        </p:xfrm>
        <a:graphic>
          <a:graphicData uri="http://schemas.openxmlformats.org/drawingml/2006/table">
            <a:tbl>
              <a:tblPr firstRow="1" bandRow="1">
                <a:tableStyleId>{5C22544A-7EE6-4342-B048-85BDC9FD1C3A}</a:tableStyleId>
              </a:tblPr>
              <a:tblGrid>
                <a:gridCol w="4485165"/>
              </a:tblGrid>
              <a:tr h="309236">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25830">
                <a:tc>
                  <a:txBody>
                    <a:bodyPr/>
                    <a:lstStyle/>
                    <a:p>
                      <a:pPr marL="0" indent="0" algn="just">
                        <a:buFontTx/>
                        <a:buNone/>
                      </a:pPr>
                      <a:r>
                        <a:rPr lang="en-GB" sz="1100" noProof="0" dirty="0" smtClean="0"/>
                        <a:t>Qualification of potential</a:t>
                      </a:r>
                      <a:r>
                        <a:rPr lang="en-GB" sz="1100" baseline="0" noProof="0" dirty="0" smtClean="0"/>
                        <a:t> suppliers:</a:t>
                      </a:r>
                    </a:p>
                    <a:p>
                      <a:pPr marL="742950" lvl="1" indent="-285750" algn="just">
                        <a:buFont typeface="Arial" panose="020B0604020202020204" pitchFamily="34" charset="0"/>
                        <a:buChar char="•"/>
                      </a:pPr>
                      <a:r>
                        <a:rPr lang="en-GB" sz="1100" baseline="0" noProof="0" dirty="0" smtClean="0"/>
                        <a:t>cryogenic cables </a:t>
                      </a:r>
                      <a:r>
                        <a:rPr lang="en-GB" sz="1100" noProof="0" dirty="0" smtClean="0"/>
                        <a:t>– </a:t>
                      </a:r>
                      <a:r>
                        <a:rPr lang="en-GB" sz="1100" baseline="0" noProof="0" dirty="0" smtClean="0"/>
                        <a:t>before 2017</a:t>
                      </a:r>
                    </a:p>
                    <a:p>
                      <a:pPr marL="742950" lvl="1" indent="-285750" algn="just">
                        <a:buFont typeface="Arial" panose="020B0604020202020204" pitchFamily="34" charset="0"/>
                        <a:buChar char="•"/>
                      </a:pPr>
                      <a:r>
                        <a:rPr lang="en-GB" sz="1100" baseline="0" noProof="0" dirty="0" smtClean="0"/>
                        <a:t>UHV RF feedthroughs </a:t>
                      </a:r>
                      <a:r>
                        <a:rPr lang="en-GB" sz="1100" noProof="0" dirty="0" smtClean="0"/>
                        <a:t>– </a:t>
                      </a:r>
                      <a:r>
                        <a:rPr lang="en-GB" sz="1100" baseline="0" noProof="0" dirty="0" smtClean="0"/>
                        <a:t>before 2017</a:t>
                      </a:r>
                    </a:p>
                    <a:p>
                      <a:pPr marL="742950" lvl="1" indent="-285750" algn="just">
                        <a:buFont typeface="Arial" panose="020B0604020202020204" pitchFamily="34" charset="0"/>
                        <a:buChar char="•"/>
                      </a:pPr>
                      <a:r>
                        <a:rPr lang="en-GB" sz="1100" baseline="0" noProof="0" dirty="0" smtClean="0"/>
                        <a:t>Packaged diamond detectors </a:t>
                      </a:r>
                      <a:r>
                        <a:rPr lang="en-GB" sz="1100" noProof="0" dirty="0" smtClean="0"/>
                        <a:t>– </a:t>
                      </a:r>
                      <a:r>
                        <a:rPr lang="en-GB" sz="1100" baseline="0" noProof="0" dirty="0" smtClean="0"/>
                        <a:t>before 2017</a:t>
                      </a:r>
                    </a:p>
                    <a:p>
                      <a:pPr marL="742950" lvl="1" indent="-285750" algn="just">
                        <a:buFont typeface="Arial" panose="020B0604020202020204" pitchFamily="34" charset="0"/>
                        <a:buChar char="•"/>
                      </a:pPr>
                      <a:endParaRPr lang="en-GB" sz="1100" noProof="0" dirty="0" smtClean="0"/>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pic>
        <p:nvPicPr>
          <p:cNvPr id="5" name="Picture 4"/>
          <p:cNvPicPr>
            <a:picLocks noChangeAspect="1"/>
          </p:cNvPicPr>
          <p:nvPr/>
        </p:nvPicPr>
        <p:blipFill>
          <a:blip r:embed="rId5"/>
          <a:stretch>
            <a:fillRect/>
          </a:stretch>
        </p:blipFill>
        <p:spPr>
          <a:xfrm>
            <a:off x="299581" y="1371102"/>
            <a:ext cx="8559608" cy="2843586"/>
          </a:xfrm>
          <a:prstGeom prst="rect">
            <a:avLst/>
          </a:prstGeom>
        </p:spPr>
      </p:pic>
      <p:cxnSp>
        <p:nvCxnSpPr>
          <p:cNvPr id="7" name="Elbow Connector 6"/>
          <p:cNvCxnSpPr/>
          <p:nvPr/>
        </p:nvCxnSpPr>
        <p:spPr>
          <a:xfrm rot="10800000" flipV="1">
            <a:off x="4687297" y="1644430"/>
            <a:ext cx="1461053" cy="542678"/>
          </a:xfrm>
          <a:prstGeom prst="bentConnector3">
            <a:avLst>
              <a:gd name="adj1" fmla="val -204"/>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 name="Elbow Connector 13"/>
          <p:cNvCxnSpPr/>
          <p:nvPr/>
        </p:nvCxnSpPr>
        <p:spPr>
          <a:xfrm>
            <a:off x="4699224" y="2199036"/>
            <a:ext cx="852776" cy="273325"/>
          </a:xfrm>
          <a:prstGeom prst="bentConnector3">
            <a:avLst>
              <a:gd name="adj1" fmla="val 350"/>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rot="10800000" flipV="1">
            <a:off x="4365273" y="2460927"/>
            <a:ext cx="1180769" cy="319048"/>
          </a:xfrm>
          <a:prstGeom prst="bentConnector3">
            <a:avLst>
              <a:gd name="adj1" fmla="val 0"/>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Elbow Connector 35"/>
          <p:cNvCxnSpPr/>
          <p:nvPr/>
        </p:nvCxnSpPr>
        <p:spPr>
          <a:xfrm rot="16200000" flipH="1">
            <a:off x="4375207" y="2793394"/>
            <a:ext cx="546653" cy="530750"/>
          </a:xfrm>
          <a:prstGeom prst="bentConnector3">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Elbow Connector 38"/>
          <p:cNvCxnSpPr/>
          <p:nvPr/>
        </p:nvCxnSpPr>
        <p:spPr>
          <a:xfrm rot="10800000" flipV="1">
            <a:off x="4389125" y="3338057"/>
            <a:ext cx="530749" cy="298173"/>
          </a:xfrm>
          <a:prstGeom prst="bentConnector3">
            <a:avLst>
              <a:gd name="adj1" fmla="val 99438"/>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4389122" y="3889985"/>
            <a:ext cx="0" cy="441297"/>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4159967" y="4343207"/>
            <a:ext cx="651730" cy="300082"/>
          </a:xfrm>
          <a:prstGeom prst="rect">
            <a:avLst/>
          </a:prstGeom>
          <a:noFill/>
        </p:spPr>
        <p:txBody>
          <a:bodyPr wrap="square" rtlCol="0">
            <a:spAutoFit/>
          </a:bodyPr>
          <a:lstStyle/>
          <a:p>
            <a:r>
              <a:rPr lang="en-US" sz="1350" b="1" dirty="0">
                <a:solidFill>
                  <a:srgbClr val="00B0F0"/>
                </a:solidFill>
              </a:rPr>
              <a:t>2018</a:t>
            </a:r>
          </a:p>
        </p:txBody>
      </p:sp>
      <p:cxnSp>
        <p:nvCxnSpPr>
          <p:cNvPr id="3" name="Elbow Connector 2"/>
          <p:cNvCxnSpPr/>
          <p:nvPr/>
        </p:nvCxnSpPr>
        <p:spPr>
          <a:xfrm>
            <a:off x="4386141" y="3627968"/>
            <a:ext cx="2295938" cy="273942"/>
          </a:xfrm>
          <a:prstGeom prst="bentConnector3">
            <a:avLst>
              <a:gd name="adj1" fmla="val 101688"/>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4389124" y="3901910"/>
            <a:ext cx="2337682"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778601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nvPr>
        </p:nvGraphicFramePr>
        <p:xfrm>
          <a:off x="295181" y="1066333"/>
          <a:ext cx="8094934" cy="285750"/>
        </p:xfrm>
        <a:graphic>
          <a:graphicData uri="http://schemas.openxmlformats.org/drawingml/2006/table">
            <a:tbl>
              <a:tblPr firstRow="1" bandRow="1">
                <a:tableStyleId>{5C22544A-7EE6-4342-B048-85BDC9FD1C3A}</a:tableStyleId>
              </a:tblPr>
              <a:tblGrid>
                <a:gridCol w="8094934"/>
              </a:tblGrid>
              <a:tr h="285750">
                <a:tc>
                  <a:txBody>
                    <a:bodyPr/>
                    <a:lstStyle/>
                    <a:p>
                      <a:r>
                        <a:rPr lang="en-US" sz="1400" noProof="0" dirty="0" smtClean="0"/>
                        <a:t>What and When</a:t>
                      </a:r>
                      <a:endParaRPr lang="en-US" sz="1400" noProof="0" dirty="0"/>
                    </a:p>
                  </a:txBody>
                  <a:tcPr marL="68580" marR="68580" marT="34290" marB="34290"/>
                </a:tc>
              </a:tr>
            </a:tbl>
          </a:graphicData>
        </a:graphic>
      </p:graphicFrame>
      <p:graphicFrame>
        <p:nvGraphicFramePr>
          <p:cNvPr id="15" name="Table 14"/>
          <p:cNvGraphicFramePr>
            <a:graphicFrameLocks noGrp="1"/>
          </p:cNvGraphicFramePr>
          <p:nvPr>
            <p:extLst/>
          </p:nvPr>
        </p:nvGraphicFramePr>
        <p:xfrm>
          <a:off x="428626" y="4677361"/>
          <a:ext cx="4485165" cy="1220185"/>
        </p:xfrm>
        <a:graphic>
          <a:graphicData uri="http://schemas.openxmlformats.org/drawingml/2006/table">
            <a:tbl>
              <a:tblPr firstRow="1" bandRow="1">
                <a:tableStyleId>{5C22544A-7EE6-4342-B048-85BDC9FD1C3A}</a:tableStyleId>
              </a:tblPr>
              <a:tblGrid>
                <a:gridCol w="4485165"/>
              </a:tblGrid>
              <a:tr h="309236">
                <a:tc>
                  <a:txBody>
                    <a:bodyPr/>
                    <a:lstStyle/>
                    <a:p>
                      <a:pPr algn="just"/>
                      <a:r>
                        <a:rPr lang="en-GB" sz="1400" dirty="0" smtClean="0"/>
                        <a:t>Looking for</a:t>
                      </a:r>
                      <a:r>
                        <a:rPr lang="en-GB" sz="1400" baseline="0" dirty="0" smtClean="0"/>
                        <a:t> (</a:t>
                      </a:r>
                      <a:r>
                        <a:rPr lang="en-GB" sz="1400" dirty="0" smtClean="0"/>
                        <a:t>short term)</a:t>
                      </a:r>
                      <a:endParaRPr lang="en-GB" sz="1400" dirty="0"/>
                    </a:p>
                  </a:txBody>
                  <a:tcPr marL="68580" marR="68580" marT="34290" marB="34290"/>
                </a:tc>
              </a:tr>
              <a:tr h="910949">
                <a:tc>
                  <a:txBody>
                    <a:bodyPr/>
                    <a:lstStyle/>
                    <a:p>
                      <a:pPr marL="285750" indent="-285750" algn="just">
                        <a:buFontTx/>
                        <a:buChar char="-"/>
                      </a:pPr>
                      <a:r>
                        <a:rPr lang="en-GB" sz="1100" noProof="0" dirty="0" smtClean="0"/>
                        <a:t>Potential</a:t>
                      </a:r>
                      <a:r>
                        <a:rPr lang="en-GB" sz="1100" baseline="0" noProof="0" dirty="0" smtClean="0"/>
                        <a:t> suppliers from MS on Raw Materials (Glidcop, Graphite, 3D C-C composites), machining of components, Welding (Electro Beam Welding), Brazing, Interferometers, Bake out coating, Vacuum equipment and Water System equipment </a:t>
                      </a:r>
                      <a:r>
                        <a:rPr lang="en-GB" sz="1100" noProof="0" dirty="0" smtClean="0"/>
                        <a:t>– </a:t>
                      </a:r>
                      <a:r>
                        <a:rPr lang="en-GB" sz="1100" baseline="0" noProof="0" dirty="0" smtClean="0"/>
                        <a:t>before 2017</a:t>
                      </a:r>
                    </a:p>
                  </a:txBody>
                  <a:tcPr marL="68580" marR="68580" marT="34290" marB="34290"/>
                </a:tc>
              </a:tr>
            </a:tbl>
          </a:graphicData>
        </a:graphic>
      </p:graphicFrame>
      <p:graphicFrame>
        <p:nvGraphicFramePr>
          <p:cNvPr id="16" name="Table 15"/>
          <p:cNvGraphicFramePr>
            <a:graphicFrameLocks noGrp="1"/>
          </p:cNvGraphicFramePr>
          <p:nvPr>
            <p:extLst/>
          </p:nvPr>
        </p:nvGraphicFramePr>
        <p:xfrm>
          <a:off x="5020324" y="4677362"/>
          <a:ext cx="3848471" cy="697230"/>
        </p:xfrm>
        <a:graphic>
          <a:graphicData uri="http://schemas.openxmlformats.org/drawingml/2006/table">
            <a:tbl>
              <a:tblPr firstRow="1" bandRow="1">
                <a:tableStyleId>{5C22544A-7EE6-4342-B048-85BDC9FD1C3A}</a:tableStyleId>
              </a:tblPr>
              <a:tblGrid>
                <a:gridCol w="3848471"/>
              </a:tblGrid>
              <a:tr h="285750">
                <a:tc>
                  <a:txBody>
                    <a:bodyPr/>
                    <a:lstStyle/>
                    <a:p>
                      <a:r>
                        <a:rPr lang="en-GB" sz="1400" dirty="0" smtClean="0"/>
                        <a:t>Contacts &amp; more info</a:t>
                      </a:r>
                      <a:endParaRPr lang="en-GB" sz="1400" dirty="0"/>
                    </a:p>
                  </a:txBody>
                  <a:tcPr marL="68580" marR="68580" marT="34290" marB="34290"/>
                </a:tc>
              </a:tr>
              <a:tr h="411480">
                <a:tc>
                  <a:txBody>
                    <a:bodyPr/>
                    <a:lstStyle/>
                    <a:p>
                      <a:r>
                        <a:rPr lang="en-GB" sz="1100" noProof="0" dirty="0" smtClean="0">
                          <a:hlinkClick r:id="rId2"/>
                        </a:rPr>
                        <a:t>HL-LHC_Knowledge_and_Industry@cern.ch</a:t>
                      </a:r>
                      <a:endParaRPr lang="en-GB" sz="1100" noProof="0" dirty="0" smtClean="0"/>
                    </a:p>
                    <a:p>
                      <a:r>
                        <a:rPr lang="en-GB" sz="1100" noProof="0" dirty="0" smtClean="0"/>
                        <a:t>WWW: </a:t>
                      </a:r>
                      <a:r>
                        <a:rPr lang="en-GB" sz="1100" noProof="0" dirty="0" smtClean="0">
                          <a:hlinkClick r:id="rId3"/>
                        </a:rPr>
                        <a:t>HL-LHC Knowledge &amp;</a:t>
                      </a:r>
                      <a:r>
                        <a:rPr lang="en-GB" sz="1100" baseline="0" noProof="0" dirty="0" smtClean="0">
                          <a:hlinkClick r:id="rId3"/>
                        </a:rPr>
                        <a:t> Industry</a:t>
                      </a:r>
                      <a:endParaRPr lang="en-GB" sz="1100" noProof="0" dirty="0" smtClean="0"/>
                    </a:p>
                  </a:txBody>
                  <a:tcPr marL="68580" marR="68580" marT="34290" marB="34290"/>
                </a:tc>
              </a:tr>
            </a:tbl>
          </a:graphicData>
        </a:graphic>
      </p:graphicFrame>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2720" y="5490412"/>
            <a:ext cx="1061117" cy="504932"/>
          </a:xfrm>
          <a:prstGeom prst="rect">
            <a:avLst/>
          </a:prstGeom>
        </p:spPr>
      </p:pic>
      <p:pic>
        <p:nvPicPr>
          <p:cNvPr id="35" name="Picture 34"/>
          <p:cNvPicPr>
            <a:picLocks noChangeAspect="1"/>
          </p:cNvPicPr>
          <p:nvPr/>
        </p:nvPicPr>
        <p:blipFill>
          <a:blip r:embed="rId5"/>
          <a:stretch>
            <a:fillRect/>
          </a:stretch>
        </p:blipFill>
        <p:spPr>
          <a:xfrm>
            <a:off x="293965" y="1385241"/>
            <a:ext cx="8100000" cy="2632318"/>
          </a:xfrm>
          <a:prstGeom prst="rect">
            <a:avLst/>
          </a:prstGeom>
        </p:spPr>
      </p:pic>
      <p:grpSp>
        <p:nvGrpSpPr>
          <p:cNvPr id="2" name="Group 1"/>
          <p:cNvGrpSpPr/>
          <p:nvPr/>
        </p:nvGrpSpPr>
        <p:grpSpPr>
          <a:xfrm>
            <a:off x="3120974" y="1659287"/>
            <a:ext cx="3359258" cy="2493291"/>
            <a:chOff x="4161295" y="1069382"/>
            <a:chExt cx="4479011" cy="3324388"/>
          </a:xfrm>
        </p:grpSpPr>
        <p:cxnSp>
          <p:nvCxnSpPr>
            <p:cNvPr id="8" name="Elbow Connector 7"/>
            <p:cNvCxnSpPr/>
            <p:nvPr/>
          </p:nvCxnSpPr>
          <p:spPr>
            <a:xfrm rot="10800000" flipV="1">
              <a:off x="4161295" y="1069382"/>
              <a:ext cx="4479011" cy="767170"/>
            </a:xfrm>
            <a:prstGeom prst="bentConnector3">
              <a:avLst>
                <a:gd name="adj1" fmla="val 173"/>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169044" y="1821055"/>
              <a:ext cx="0" cy="2572715"/>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2842006" y="4152579"/>
            <a:ext cx="868860" cy="323165"/>
          </a:xfrm>
          <a:prstGeom prst="rect">
            <a:avLst/>
          </a:prstGeom>
          <a:noFill/>
        </p:spPr>
        <p:txBody>
          <a:bodyPr wrap="square" rtlCol="0">
            <a:spAutoFit/>
          </a:bodyPr>
          <a:lstStyle/>
          <a:p>
            <a:r>
              <a:rPr lang="en-US" sz="1500" b="1" dirty="0">
                <a:solidFill>
                  <a:srgbClr val="00B0F0"/>
                </a:solidFill>
              </a:rPr>
              <a:t>2018</a:t>
            </a:r>
          </a:p>
        </p:txBody>
      </p:sp>
    </p:spTree>
    <p:extLst>
      <p:ext uri="{BB962C8B-B14F-4D97-AF65-F5344CB8AC3E}">
        <p14:creationId xmlns:p14="http://schemas.microsoft.com/office/powerpoint/2010/main" val="351912507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a:spLocks noGrp="1"/>
          </p:cNvSpPr>
          <p:nvPr>
            <p:ph type="title"/>
          </p:nvPr>
        </p:nvSpPr>
        <p:spPr>
          <a:xfrm>
            <a:off x="383381" y="3027760"/>
            <a:ext cx="8229600" cy="685800"/>
          </a:xfrm>
        </p:spPr>
        <p:txBody>
          <a:bodyPr/>
          <a:lstStyle/>
          <a:p>
            <a:pPr algn="l"/>
            <a:r>
              <a:rPr lang="en-GB" sz="3300" b="1" dirty="0"/>
              <a:t>Ready for the challenge?</a:t>
            </a:r>
          </a:p>
        </p:txBody>
      </p:sp>
      <p:sp>
        <p:nvSpPr>
          <p:cNvPr id="23" name="Text Placeholder 2"/>
          <p:cNvSpPr txBox="1">
            <a:spLocks/>
          </p:cNvSpPr>
          <p:nvPr/>
        </p:nvSpPr>
        <p:spPr>
          <a:xfrm>
            <a:off x="338588" y="3963696"/>
            <a:ext cx="8589169" cy="909502"/>
          </a:xfrm>
          <a:prstGeom prst="rect">
            <a:avLst/>
          </a:prstGeom>
        </p:spPr>
        <p:txBody>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400" dirty="0">
                <a:solidFill>
                  <a:prstClr val="black">
                    <a:lumMod val="75000"/>
                    <a:lumOff val="25000"/>
                  </a:prstClr>
                </a:solidFill>
              </a:rPr>
              <a:t>Become a CERN supplier to built future accelerators </a:t>
            </a:r>
          </a:p>
        </p:txBody>
      </p:sp>
    </p:spTree>
    <p:extLst>
      <p:ext uri="{BB962C8B-B14F-4D97-AF65-F5344CB8AC3E}">
        <p14:creationId xmlns:p14="http://schemas.microsoft.com/office/powerpoint/2010/main" val="2090484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5693"/>
            <a:ext cx="9144115" cy="6461697"/>
          </a:xfrm>
          <a:prstGeom prst="rect">
            <a:avLst/>
          </a:prstGeom>
        </p:spPr>
      </p:pic>
      <p:sp>
        <p:nvSpPr>
          <p:cNvPr id="4" name="Slide Number Placeholder 3"/>
          <p:cNvSpPr>
            <a:spLocks noGrp="1"/>
          </p:cNvSpPr>
          <p:nvPr>
            <p:ph type="sldNum" sz="quarter" idx="12"/>
          </p:nvPr>
        </p:nvSpPr>
        <p:spPr/>
        <p:txBody>
          <a:bodyPr/>
          <a:lstStyle/>
          <a:p>
            <a:fld id="{0FA004B2-1541-5046-B6F2-22AF56585712}" type="slidenum">
              <a:rPr lang="en-US" smtClean="0"/>
              <a:t>7</a:t>
            </a:fld>
            <a:endParaRPr lang="en-US"/>
          </a:p>
        </p:txBody>
      </p:sp>
    </p:spTree>
    <p:extLst>
      <p:ext uri="{BB962C8B-B14F-4D97-AF65-F5344CB8AC3E}">
        <p14:creationId xmlns:p14="http://schemas.microsoft.com/office/powerpoint/2010/main" val="3922075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8</a:t>
            </a:fld>
            <a:endParaRPr lang="en-US"/>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195957"/>
            <a:ext cx="9144000" cy="6466086"/>
          </a:xfrm>
          <a:prstGeom prst="rect">
            <a:avLst/>
          </a:prstGeom>
        </p:spPr>
      </p:pic>
    </p:spTree>
    <p:extLst>
      <p:ext uri="{BB962C8B-B14F-4D97-AF65-F5344CB8AC3E}">
        <p14:creationId xmlns:p14="http://schemas.microsoft.com/office/powerpoint/2010/main" val="3159925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hQSERAQEhQVFBUVFxcXFhgUFBoSGRcYFhQVFxQYGRUXGyYeGRojGRUXHy8gIycpLC0tFR42NTAqNSYrLCkBCQoKDgwOGg8PGiwkHyQqLTYqMDUsLCo1LCwvLCwsLC0sLCwyLCwsLCosKSwtLyw0LCwsLCwsLC4sNSwsLCwsLP/AABEIAMIBAwMBIgACEQEDEQH/xAAbAAEAAQUBAAAAAAAAAAAAAAAABgECBAUHA//EADoQAAIBAgQEBQMCBAQHAQAAAAABAgMRBBIhMQUGQVETImFxgTKRobHRBxTB8GJysuEWJDNCQ5LxFf/EABoBAQADAQEBAAAAAAAAAAAAAAADBAUCAQb/xAAyEQACAQMDAwEFCAIDAAAAAAAAAQIDBBESITETQVEFFCJhcaEjMoGxwdHh8BVSQkOR/9oADAMBAAIRAxEAPwDuIAAAAAAAAAAAAAAAAAAAAAAAAAAAAAAAAAAAAAAAAAAAABrKvLtKUpSfi3bbdsRWSu3d2SnZL0WhsweptcDBj4bAxpxUI5rK/wBU5Terb+qTbe4MgDIAAPAAAAAAAAAAAAAAAAAAAAAAAAAAAAAAAAAAAAAAAAAAAAAAAAAAAAAAAADXcT49ToNRlmcnraK2Xdt2SOoxcniKOZSUVmRsQaOnzIpucY5U0rwbldStrLb/AO+hquL8a8ak4aJp3zQlezWq6aJr109SeFtNvD2IJXEEsrck1XitGLalUgmujkkYdTmzDL/yX9oyf5sc5q3v5tP6mT/+TNUlXmmoN6L6X7tq+hoew0Y41Se/yKHt1WWdMVt8zo2H43RnHPGpG23meT/VYYrjdGmnKU1pbRPM9b20Xez+xy9NPa33vYusSL0uDedTI36nNbaUTmpz3QTaUajXdJJP4buZvDOZqNd5YtqXaSt+Vp+Tm7iIQbaS3bS+7JKnptHTtlEdP1Grq3wzrsZJ7alTX8E4YqNKMU79X0NgYEkk9jfi21uAR3mbjFahKLglkf8Ahu7631+V06FeXsTiZu9SV4WtaSSf4WpL0Ho15RD1lr0YZISjZScbpra/bT8mFT4fJXTm5RfSTcv1Ikl3ZK2+yM5O5U1dKEKckpVVe+icrvWyta+m3Y2glHAjLIB5108rs7Po+33IxT4vVwztUnGpCUtPNmklre1vXud06Tqfd58HFSqqf3uPJKwY2E4lTq3UJxk1uk9UZJG04vDJE1JZQAuDw9AAAAAAAAAABi8UzeDUypN5XZNtL11Wp7FZeDxvCyYeL5ow9ObpynqnZ2i5Wa6NpHpS5kw0tq0Pl5f9Vjmklq/3v+SqRvf4yk0t39D59+qVVJ7L6nUq/E6UI5pTila61TuvS25D+YcVUqVs9J56eVNWakkreZtP1I8kVimmmnb9fv0OqVjGk9SeX8jyp6g6q0tYXzNjgeJwjOMpwVr6tXT9bfrYux//AFJNWyzacZJaWd1tv3NbGEZa6P8AJkSqNpJvRK3wiZ0VqyiBXHu6X+HYsxdHwpNPSz07PtbuSrg3MlOpCNGsktkna8Xtv2ZouFUp1qlJP6U9HJPVXu+n6npzDKHiXppxtvdbtN9E9itNRqtU5c45RahKdKLqx4zwyV8W4JSlRm1CKai2mtLWV9+xz/KTzlmvVqUn4uqtaL7qxD8fQcKk4vdN/wC34OLCTjKVNvJ16glKMaiWMmE4mRwbCeJXpxeivfbsZfCOXauJtL6Kbf1X1aXbsb6vhKfD0pwpupfeUpO62t0fqT17uLzThu2RW9pJYq1NkvxJPGNkkVMDgvE3XpKo45X2/a5nnz8k4vDPoItSWUedeEWrztZa69DX/wDEGHUsviRu3bRafdaGj5s5gjJeFTaaX1yvp7Lv6kXp3e6t29unsadvYqcc1G1nhGVceoOEsU0njlnV4yTV1qjTc1YmcaNqd9XaTT1S+O5EOF8Uq0b5ZeV3Vru3vbo/X0PWpxetK15y0VtHvpa7e7fqz2FjKM8pppHlT1CEqeGmm/BJMBgaVKi6snmcY5pJd+1u9+54Ueclkd42mnay1XX+liNSrSbzOTbta99bdvY8o0ur79NOlidWcX995K8r+X/WsLBlcQ4rUr5XNp22SVl9jCcT2ylriX4pRWEZ85OTyxw7Fzoz8SLu+zWlu1iR4bnRuos8VGDsn1s+rvv8EaaLGiOpb06u8luS07qrS2i9iUca5jozUZU3LxINqOltHpJ3d1ayPXhvMuHcs0r05KKTbWjt0010Ig0WNEfsNJx07kv+QqqWrY6hhOKUqizQnFq9t7a+z1L/AOdhdxU4trVpNN9/pWpylxE5v6tW++79PUrv0uP+30LK9Wl/r9TrVKqpJNde6s/sy8iPL3Hq6lTo1qbtLaTVn6Xez/UlxkVaTpywbFKqqkcgAERKDzxFLNGUXs1Z+z3L2UcbnqPHuc94jyzOM3Gk8yfVLb5ejsbOjyGst/EkpO3S6+zJdGklrYvLkr2q0kmU42NGLbxyc04nwidCWWeqe0lszFynSOK8NVaGV+tvsc9rYeUJShJWaZq2l11o4lyjGvbToy1R4Z5RhbbbtYvhTTcc6eW6ckuq6oqkIws2+5alusFOLw8k+4fXoTgvDy+VaK1mvghE4pVHmSlaTuuj1LMJidc0el/lf1TRSei79kU6NuqblvlMvV7p1VHbDX8Ez5a4mqkHBpKUe3VdC7jPLkK7zXcZbNrqvUiGDdWLjWUcsYvWSd/jp+ToODxKqQjOLumjNuI9Keum/wCDVtpdanoqrf8AP4jB4ZU4Rpx2irHpOCejV/cuBSyXzxxFVU4SlbSKvZaGveJ/mcLNw0cotWvs+10Xcf4bKtCKi7ZXm9yH4Ti1Wh4kINavfezW7Sa0fQu29DqRzB+8mZ9zcdKWJr3Wn/f0NdCjJyjHKm3JJLfaXX9jJ4rCMqsnFtLVNLRX2fr9jz8WV27u7d97FEjc0PVqZgOolHTFdykY/wB+pekEXI6ZGiqRWwRU5OilijRcWzWmn7gFjRa0XRhZW/v1KM7RyzyySlKMILNOWiX9X6G3fJmIt9UNul/6mvw2LlSmpw0k/L73v+m/wdGwlVzpxk1q1qZ15cVaUlpexqWNvSrRepbnOsNwmFWrGjSbvZ+aTvd/90kui7En4byPThLPUbqNbX0S+D25f5b8GpOrJ3b0j6IkBSuLpt6YN4NC2tVFaqkVqPKVFadkeoBQL4AAAAAAAAAIJzTH/mZ+0bf+pOzRcz8HdWKqQ+qK1XdFyzqqnVy+5SvqMqtLEeVuQ2JeiyD+PcrKaW7S93Y3z5lLsVcL7663XS2i++p6YPBzrzVKm/8APO2kVrp7nj/Mpp5fM9rLq7pfq9yc8t8MdGksySnJuUreutilc1ulH3eWaVpQdaXvcIpwjgPhRak81+6NrTpKKslZehcDDlNyeWb8YKKwgADk6NXzBxSVCmpxUW3JLzXelm3s12IVKNTE12qcYqUtZb5Uvvu2SvnCtFUVGSu5Py62s0t/77kNwuIlTvklKN97Npv3ZtWVN9LVFYfkwr+rFVtM3mPg9JcLqRavd3VlpZNq/wBmY6Sk8jzKN1naVnbdpPv+5IuBcUpvSvLzK+WUtbrezl7ipPCVYzWaVK7vrHVP0auS9WpFuMov5oh6NGSU4SSfh/qaepSpJXp5k29VLXTpqmKWDhklUSvNS8zeuklp7L09SytSjGUoxk5xT0k9L/Ap1bJxT00uk+210T6Nlj6lbqYk8pcY2FKna+7u29ddy7Ir3std/wCgTK3JMEWSpRi5a2AUkzw/mE1eOvZd7uy+G+p7SN7geG+JhYThrODb2tt0Iq1XpJMnoUes2vBi0OAVKUPGq5VJ2jCP1JOW79XoTDh8ZZIuejtstjQ/yOIxFSE5u0Ivbb7Lv6koSMW4qOWMvLN62pqOcLC7fuVABULgAAAAAAAABRyKlGioADAAIdx3gDp56sfpvf2v/v8AqY3LXD4Va7dSKllhpfXd6k3rUVOLjLVNWZF8RyjOLcqNSy7PR+2ZGjTuVKm6c3jwzMqWrhVVWms+UZuLw9GdNOlFPLLeCStZ677m1weMjOKafpro7rfRkb5crzo1Xh6kLZrvXpb12sbSvHDRmoynGMk/a1+jfQhqU8PRu/HfYnp1MrW8Ls+25uQeVCtGS8slJLTRp/oepVawW08go2VLZ7P2PD05zxbiTrVJSbdrvKuy6f7mFcpVum09Gm7+/UszH1sIqMUlwfFVJOUm5cnpcqpHlmKqR2cHtCNlp3f7/Yu0s+jfVbnnTrJKSfVfnozM4RweeJnluoRX1O6crP0W36lacowTcy3ShKpJaOX/AH+T2wXBa1WHiwcHFX01T03W9jEudEwGBjRpxpwWiIfzbhXCs3GyzpNdr7fsUba6c5uMuOxoXdmqdNSjz3NRKuk1Hq+i1+fYuciZ8E5bhRpu/nnNeaT66EU4xw10JuD1TV07aWd9GT0bqNSbj/4V69lOlBS58/AwqdTO0qcXNvbKtPl7JE65XwDpUcsvqbbl7s8OUcjpOaSTWjttp1Mvg2IlepTm7tSbXXRttfrt7FC6rSqZj4NKzoQpYkv+SNqADONMAAAAAAAAAAAAAAAAAAAFGgDA4vg6coupU0yJu/ojns612337nQ+OYWVTD1acd2tPhp2/BzGU7Np7rR/Btenbxe5heqZUo7bGxwfE50nmpys/un8Mm3L3G1iIa2zrRpdfVI5s6pWGJcWpRbTWzTs/ui1cWsay8PyU7a7lQfleDrwIfydzDUqTdGo3NJXUnq17vqTAwK1J0p6WfR0ayrQU0RTmXleVSfi0bXe6enyaqnyTiGm24K20Vd3+ToAJ4XlWEVFPggnY0ZycmuTkNVOMpRlvFtPrqnZlPENtzpw5Ua+aO1ROXzfzfrf5I+6h9BSmqkFJdz5mtTdOo4PsZfjdehL+RsBLz15JpPSKel11diNctYKFbEU4T+lXdu9tkdShBJJJWSMz1Cvj7NGv6bbp/av8C4wOL8JjXik9HF3i+zM8GPGTi8o25RUlhllGLUUnq7ET4jxL/mVTqwWvkl2lF/RJX2a1v7kvNHzNwV1YxqU9KkHdevoT0JRUve7/AEILiMnHMe31MLivHqWGj/L0EsyaTVvLHXW/d+nqZuEgnWjXVRWkknHNms2m/jRfgjlXhqxFXNPPSlZOeZJxk1o7SW3zY3nA+HuMHTlNSerVnfy7bO/qixUjCMPd57/HJWpyqSm3Ljt8MfD8SRgg3GcVisE4yhNypapKSUlvfV79e99Dd8F5jeIgpxhqvrV+vpfZddX+5BK3koqaaaJ4XMXNwaaf94N8CynUUldF5WLQAAAAAAAAAAAAAAAAAAOfc68C8KTxEX5Zy1XaTvt9joJDf4nYi1CjHvUv9oS/cuWUpKsku5SvoRlRbl24IL4xR1jC8YlfJPLccS5VKqeWOy2TZ9BWqxpR1SPnaNGVaemJKeQ8Co4fxHG0ptu/W3QkxZRoqEVGKsloi8+XqT1ycvJ9ZThogorsAARnZzj+I0JrEQk/pcEo+lm8y/KZE/FOk/xF4b4mF8Vb0Xm907Jr+vwcxwlGVSShBNtux9JZVU6Cz2PmL6i1XeO5KOWMBOKnjdFClGbV9btJ9F0uSPkjidWu69Wo7pte17JWS6I23BeBxpYZUGrqUfMnre61MrhXCYYeHh01ZXuZVe5VTVtu3t8jYoWrp6cPZLf5mYmVAKBfAAALJUk+iIdzFzbDDVJUqMU5pNSlfSMsvkt3tfX7Hp/EnH1adCl4cpRjKTU3HS/luldarqcxdU17G0U11J8eDGv7yUH04LD8/sTHDc5ylh8RCtPNUsnTbit7rTRe71Jry5Wp1aUcRCKi5K0ku66HF3VJX/D3jzpV/Af0VfxJLR/KVvsWLu0XTcofMr2d5LqKNTdcf38jqWVK7S+3USqJK/8AepSvSzJatWaaadti+xgn0BVMAHh6AAAAAAAAAAAAAAADmf8AFfGvxsPS6KDl8ylb9I/k6Yce/iRiXV4h4ST8qjFK1r31eut99/xprf8AT1mtnwmUPUH9jjy0eHK/LdTFTi3F+HfzPY6/w7h8aNONOCskYvL2AjRoU6cdPKn6mzI7q4lWl8CS1t40Y7cgAFQtgAAFtSmpJxaunuYuG4TSpu8KcU+6RmA9y0eYQAB4egAAAAAGh504RLE4WVOnbNmjJX9Hrb1sQ/hf8Makta0lFdludOBZp3VSnDRFlapa06k9clk41zZyhPB+dPNTbsn2uuv2/QpyDw51sVCXSn5mdgxWEjUi4TSlF7pmn5Y4M6CqqUY3zSyyjFRvG/lul1tv63Lnt8pUXGXJT9gjGspR48G+PB4yKqKk9JNZo3t5lezt6q6v/mRdi8VGnCdSbtGCcpOzeiV3otWQ/h0ZcQxEMW04U6Um6N1aSi1FPN/ibTfpfr0z6dPUnJ8L8zQnPS1Fc/oTUAERKAAAAAAAAAAAAAAACKcxclqtiKeKpyyVItN6JqVu6fpoSsHcKkoPMTicIzWJHhTw6vGTSzJWvZXt2v2PcA5ydlCoB4AAAAAAAAAAAAAAAAAAAAAC2cE009noyzD4aMFlikl6HqBkAAAAAAAAAAAAAAAAAAAAAAAAAAAAAAAAAAAAAAAAAAAAAAAAAAAAAAAAAAAAAAAAAAAAAAAAAAAAAAAAAAAAAAAAAAAAAAAAAAAAAAAAAAAAH//Z"/>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8" name="Picture 4" descr="blank world 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7" y="-88057"/>
            <a:ext cx="9191744" cy="6889812"/>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155575" y="-14029"/>
            <a:ext cx="8880921" cy="1138773"/>
          </a:xfrm>
          <a:prstGeom prst="rect">
            <a:avLst/>
          </a:prstGeom>
          <a:solidFill>
            <a:schemeClr val="bg1"/>
          </a:solidFill>
        </p:spPr>
        <p:txBody>
          <a:bodyPr wrap="square" rtlCol="0" anchor="b">
            <a:spAutoFit/>
          </a:bodyPr>
          <a:lstStyle/>
          <a:p>
            <a:pPr algn="r">
              <a:spcBef>
                <a:spcPct val="0"/>
              </a:spcBef>
            </a:pPr>
            <a:r>
              <a:rPr lang="en-GB" sz="1000" dirty="0" smtClean="0"/>
              <a:t/>
            </a:r>
            <a:br>
              <a:rPr lang="en-GB" sz="1000" dirty="0" smtClean="0"/>
            </a:br>
            <a:r>
              <a:rPr lang="en-GB" sz="4000" dirty="0">
                <a:solidFill>
                  <a:schemeClr val="tx1">
                    <a:lumMod val="75000"/>
                    <a:lumOff val="25000"/>
                  </a:schemeClr>
                </a:solidFill>
                <a:latin typeface="Calibri" pitchFamily="34" charset="0"/>
                <a:ea typeface="+mj-ea"/>
                <a:cs typeface="+mj-cs"/>
              </a:rPr>
              <a:t>High Luminosity LHC Participants</a:t>
            </a:r>
          </a:p>
          <a:p>
            <a:endParaRPr lang="en-GB" dirty="0"/>
          </a:p>
        </p:txBody>
      </p:sp>
      <p:pic>
        <p:nvPicPr>
          <p:cNvPr id="17" name="Picture 40" descr="SLAC 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60589" y="2636736"/>
            <a:ext cx="731091" cy="264317"/>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32" descr="BNL logo"/>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12557" y="2616523"/>
            <a:ext cx="835307" cy="308421"/>
          </a:xfrm>
          <a:prstGeom prst="rect">
            <a:avLst/>
          </a:prstGeom>
          <a:noFill/>
          <a:extLst>
            <a:ext uri="{909E8E84-426E-40dd-AFC4-6F175D3DCCD1}">
              <a14:hiddenFill xmlns="" xmlns:a14="http://schemas.microsoft.com/office/drawing/2010/main">
                <a:solidFill>
                  <a:srgbClr val="FFFFFF"/>
                </a:solidFill>
              </a14:hiddenFill>
            </a:ext>
          </a:extLst>
        </p:spPr>
      </p:pic>
      <p:pic>
        <p:nvPicPr>
          <p:cNvPr id="19" name="Picture 38" descr="ODU logo"/>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238283" y="3140968"/>
            <a:ext cx="691927" cy="431763"/>
          </a:xfrm>
          <a:prstGeom prst="rect">
            <a:avLst/>
          </a:prstGeom>
          <a:noFill/>
          <a:extLst>
            <a:ext uri="{909E8E84-426E-40dd-AFC4-6F175D3DCCD1}">
              <a14:hiddenFill xmlns="" xmlns:a14="http://schemas.microsoft.com/office/drawing/2010/main">
                <a:solidFill>
                  <a:srgbClr val="FFFFFF"/>
                </a:solidFill>
              </a14:hiddenFill>
            </a:ext>
          </a:extLst>
        </p:spPr>
      </p:pic>
      <p:pic>
        <p:nvPicPr>
          <p:cNvPr id="20" name="Picture 36" descr="LBNL logo"/>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082354" y="2996952"/>
            <a:ext cx="609326" cy="370283"/>
          </a:xfrm>
          <a:prstGeom prst="rect">
            <a:avLst/>
          </a:prstGeom>
          <a:noFill/>
          <a:extLst>
            <a:ext uri="{909E8E84-426E-40dd-AFC4-6F175D3DCCD1}">
              <a14:hiddenFill xmlns="" xmlns:a14="http://schemas.microsoft.com/office/drawing/2010/main">
                <a:solidFill>
                  <a:srgbClr val="FFFFFF"/>
                </a:solidFill>
              </a14:hiddenFill>
            </a:ext>
          </a:extLst>
        </p:spPr>
      </p:pic>
      <p:pic>
        <p:nvPicPr>
          <p:cNvPr id="21" name="Picture 34" descr="http://hilumilhc.web.cern.ch/HiLumiLHC/images/partners_logos/FNAL-logo.gif"/>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691680" y="2924944"/>
            <a:ext cx="1022226" cy="196582"/>
          </a:xfrm>
          <a:prstGeom prst="rect">
            <a:avLst/>
          </a:prstGeom>
          <a:noFill/>
          <a:extLst>
            <a:ext uri="{909E8E84-426E-40dd-AFC4-6F175D3DCCD1}">
              <a14:hiddenFill xmlns="" xmlns:a14="http://schemas.microsoft.com/office/drawing/2010/main">
                <a:solidFill>
                  <a:srgbClr val="FFFFFF"/>
                </a:solidFill>
              </a14:hiddenFill>
            </a:ext>
          </a:extLst>
        </p:spPr>
      </p:pic>
      <p:pic>
        <p:nvPicPr>
          <p:cNvPr id="24" name="Picture 12" descr="BINP logo"/>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012160" y="2348880"/>
            <a:ext cx="656545" cy="360040"/>
          </a:xfrm>
          <a:prstGeom prst="rect">
            <a:avLst/>
          </a:prstGeom>
          <a:noFill/>
          <a:extLst>
            <a:ext uri="{909E8E84-426E-40dd-AFC4-6F175D3DCCD1}">
              <a14:hiddenFill xmlns="" xmlns:a14="http://schemas.microsoft.com/office/drawing/2010/main">
                <a:solidFill>
                  <a:srgbClr val="FFFFFF"/>
                </a:solidFill>
              </a14:hiddenFill>
            </a:ext>
          </a:extLst>
        </p:spPr>
      </p:pic>
      <p:pic>
        <p:nvPicPr>
          <p:cNvPr id="2052" name="Picture 4" descr="HIGH ENERGY ACCELERATOR RESEARCH ORGANIZATION. KEK">
            <a:hlinkClick r:id="rId9"/>
          </p:cNvPr>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7446371" y="3024628"/>
            <a:ext cx="1583725" cy="287950"/>
          </a:xfrm>
          <a:prstGeom prst="rect">
            <a:avLst/>
          </a:prstGeom>
          <a:noFill/>
          <a:extLst>
            <a:ext uri="{909E8E84-426E-40dd-AFC4-6F175D3DCCD1}">
              <a14:hiddenFill xmlns="" xmlns:a14="http://schemas.microsoft.com/office/drawing/2010/main">
                <a:solidFill>
                  <a:srgbClr val="FFFFFF"/>
                </a:solidFill>
              </a14:hiddenFill>
            </a:ext>
          </a:extLst>
        </p:spPr>
      </p:pic>
      <p:pic>
        <p:nvPicPr>
          <p:cNvPr id="106" name="Picture 6" descr="\\cern.ch\dfs\Users\j\jdouble\Desktop\mapeurope.png"/>
          <p:cNvPicPr>
            <a:picLocks noChangeAspect="1" noChangeArrowheads="1"/>
          </p:cNvPicPr>
          <p:nvPr/>
        </p:nvPicPr>
        <p:blipFill rotWithShape="1">
          <a:blip r:embed="rId11" cstate="email">
            <a:extLst>
              <a:ext uri="{28A0092B-C50C-407E-A947-70E740481C1C}">
                <a14:useLocalDpi xmlns:a14="http://schemas.microsoft.com/office/drawing/2010/main" val="0"/>
              </a:ext>
            </a:extLst>
          </a:blip>
          <a:srcRect l="507" t="8630" r="45693" b="902"/>
          <a:stretch/>
        </p:blipFill>
        <p:spPr bwMode="auto">
          <a:xfrm>
            <a:off x="3406422" y="2920752"/>
            <a:ext cx="3622669" cy="3572580"/>
          </a:xfrm>
          <a:prstGeom prst="rect">
            <a:avLst/>
          </a:prstGeom>
          <a:noFill/>
          <a:ln>
            <a:solidFill>
              <a:schemeClr val="accent5">
                <a:lumMod val="75000"/>
              </a:schemeClr>
            </a:solidFill>
          </a:ln>
          <a:extLst>
            <a:ext uri="{909E8E84-426E-40dd-AFC4-6F175D3DCCD1}">
              <a14:hiddenFill xmlns="" xmlns:a14="http://schemas.microsoft.com/office/drawing/2010/main">
                <a:solidFill>
                  <a:srgbClr val="FFFFFF"/>
                </a:solidFill>
              </a14:hiddenFill>
            </a:ext>
          </a:extLst>
        </p:spPr>
      </p:pic>
      <p:grpSp>
        <p:nvGrpSpPr>
          <p:cNvPr id="7" name="Group 6"/>
          <p:cNvGrpSpPr/>
          <p:nvPr/>
        </p:nvGrpSpPr>
        <p:grpSpPr>
          <a:xfrm>
            <a:off x="2914650" y="3486150"/>
            <a:ext cx="2899939" cy="2775133"/>
            <a:chOff x="3523449" y="3630477"/>
            <a:chExt cx="2764413" cy="2493338"/>
          </a:xfrm>
        </p:grpSpPr>
        <p:pic>
          <p:nvPicPr>
            <p:cNvPr id="67" name="Picture 69"/>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4211960" y="5796313"/>
              <a:ext cx="649209" cy="3275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69" name="Picture 4" descr="CEA logo"/>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4790085" y="4972174"/>
              <a:ext cx="325432" cy="325433"/>
            </a:xfrm>
            <a:prstGeom prst="rect">
              <a:avLst/>
            </a:prstGeom>
            <a:noFill/>
            <a:extLst>
              <a:ext uri="{909E8E84-426E-40dd-AFC4-6F175D3DCCD1}">
                <a14:hiddenFill xmlns="" xmlns:a14="http://schemas.microsoft.com/office/drawing/2010/main">
                  <a:solidFill>
                    <a:srgbClr val="FFFFFF"/>
                  </a:solidFill>
                </a14:hiddenFill>
              </a:ext>
            </a:extLst>
          </p:spPr>
        </p:pic>
        <p:pic>
          <p:nvPicPr>
            <p:cNvPr id="72" name="Picture 20"/>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4138579" y="5434862"/>
              <a:ext cx="882441" cy="30385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5" name="Picture 10" descr="DESY logo"/>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5446773" y="4418542"/>
              <a:ext cx="382968" cy="375603"/>
            </a:xfrm>
            <a:prstGeom prst="rect">
              <a:avLst/>
            </a:prstGeom>
            <a:noFill/>
            <a:extLst>
              <a:ext uri="{909E8E84-426E-40dd-AFC4-6F175D3DCCD1}">
                <a14:hiddenFill xmlns="" xmlns:a14="http://schemas.microsoft.com/office/drawing/2010/main">
                  <a:solidFill>
                    <a:srgbClr val="FFFFFF"/>
                  </a:solidFill>
                </a14:hiddenFill>
              </a:ext>
            </a:extLst>
          </p:spPr>
        </p:pic>
        <p:pic>
          <p:nvPicPr>
            <p:cNvPr id="78" name="Picture 16" descr="EPFL logo"/>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5663560" y="5020764"/>
              <a:ext cx="624302" cy="328241"/>
            </a:xfrm>
            <a:prstGeom prst="rect">
              <a:avLst/>
            </a:prstGeom>
            <a:noFill/>
            <a:extLst>
              <a:ext uri="{909E8E84-426E-40dd-AFC4-6F175D3DCCD1}">
                <a14:hiddenFill xmlns="" xmlns:a14="http://schemas.microsoft.com/office/drawing/2010/main">
                  <a:solidFill>
                    <a:srgbClr val="FFFFFF"/>
                  </a:solidFill>
                </a14:hiddenFill>
              </a:ext>
            </a:extLst>
          </p:spPr>
        </p:pic>
        <p:pic>
          <p:nvPicPr>
            <p:cNvPr id="81" name="Picture 8" descr="INFN logo"/>
            <p:cNvPicPr>
              <a:picLocks noChangeAspect="1" noChangeArrowheads="1"/>
            </p:cNvPicPr>
            <p:nvPr/>
          </p:nvPicPr>
          <p:blipFill>
            <a:blip r:embed="rId17" cstate="email">
              <a:extLst>
                <a:ext uri="{28A0092B-C50C-407E-A947-70E740481C1C}">
                  <a14:useLocalDpi xmlns:a14="http://schemas.microsoft.com/office/drawing/2010/main" val="0"/>
                </a:ext>
              </a:extLst>
            </a:blip>
            <a:srcRect/>
            <a:stretch>
              <a:fillRect/>
            </a:stretch>
          </p:blipFill>
          <p:spPr bwMode="auto">
            <a:xfrm>
              <a:off x="5593937" y="5434863"/>
              <a:ext cx="566980" cy="361450"/>
            </a:xfrm>
            <a:prstGeom prst="rect">
              <a:avLst/>
            </a:prstGeom>
            <a:noFill/>
            <a:extLst>
              <a:ext uri="{909E8E84-426E-40dd-AFC4-6F175D3DCCD1}">
                <a14:hiddenFill xmlns="" xmlns:a14="http://schemas.microsoft.com/office/drawing/2010/main">
                  <a:solidFill>
                    <a:srgbClr val="FFFFFF"/>
                  </a:solidFill>
                </a14:hiddenFill>
              </a:ext>
            </a:extLst>
          </p:spPr>
        </p:pic>
        <p:pic>
          <p:nvPicPr>
            <p:cNvPr id="84" name="Picture 28"/>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5229198" y="4936680"/>
              <a:ext cx="364739" cy="36473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8" name="Picture 20" descr="SOTON logo"/>
            <p:cNvPicPr>
              <a:picLocks noChangeAspect="1" noChangeArrowheads="1"/>
            </p:cNvPicPr>
            <p:nvPr/>
          </p:nvPicPr>
          <p:blipFill>
            <a:blip r:embed="rId19" cstate="email">
              <a:extLst>
                <a:ext uri="{28A0092B-C50C-407E-A947-70E740481C1C}">
                  <a14:useLocalDpi xmlns:a14="http://schemas.microsoft.com/office/drawing/2010/main" val="0"/>
                </a:ext>
              </a:extLst>
            </a:blip>
            <a:srcRect/>
            <a:stretch>
              <a:fillRect/>
            </a:stretch>
          </p:blipFill>
          <p:spPr bwMode="auto">
            <a:xfrm>
              <a:off x="3940816" y="4525952"/>
              <a:ext cx="757335" cy="195071"/>
            </a:xfrm>
            <a:prstGeom prst="rect">
              <a:avLst/>
            </a:prstGeom>
            <a:noFill/>
            <a:extLst>
              <a:ext uri="{909E8E84-426E-40dd-AFC4-6F175D3DCCD1}">
                <a14:hiddenFill xmlns="" xmlns:a14="http://schemas.microsoft.com/office/drawing/2010/main">
                  <a:solidFill>
                    <a:srgbClr val="FFFFFF"/>
                  </a:solidFill>
                </a14:hiddenFill>
              </a:ext>
            </a:extLst>
          </p:spPr>
        </p:pic>
        <p:pic>
          <p:nvPicPr>
            <p:cNvPr id="91" name="Picture 28" descr="UNIMAN logo"/>
            <p:cNvPicPr>
              <a:picLocks noChangeAspect="1" noChangeArrowheads="1"/>
            </p:cNvPicPr>
            <p:nvPr/>
          </p:nvPicPr>
          <p:blipFill>
            <a:blip r:embed="rId20" cstate="email">
              <a:extLst>
                <a:ext uri="{28A0092B-C50C-407E-A947-70E740481C1C}">
                  <a14:useLocalDpi xmlns:a14="http://schemas.microsoft.com/office/drawing/2010/main" val="0"/>
                </a:ext>
              </a:extLst>
            </a:blip>
            <a:srcRect/>
            <a:stretch>
              <a:fillRect/>
            </a:stretch>
          </p:blipFill>
          <p:spPr bwMode="auto">
            <a:xfrm>
              <a:off x="3523449" y="4165911"/>
              <a:ext cx="866132" cy="295425"/>
            </a:xfrm>
            <a:prstGeom prst="rect">
              <a:avLst/>
            </a:prstGeom>
            <a:noFill/>
            <a:extLst>
              <a:ext uri="{909E8E84-426E-40dd-AFC4-6F175D3DCCD1}">
                <a14:hiddenFill xmlns="" xmlns:a14="http://schemas.microsoft.com/office/drawing/2010/main">
                  <a:solidFill>
                    <a:srgbClr val="FFFFFF"/>
                  </a:solidFill>
                </a14:hiddenFill>
              </a:ext>
            </a:extLst>
          </p:spPr>
        </p:pic>
        <p:pic>
          <p:nvPicPr>
            <p:cNvPr id="97" name="Picture 13" descr="Royal Holloway, University of London logo"/>
            <p:cNvPicPr>
              <a:picLocks noChangeAspect="1" noChangeArrowheads="1"/>
            </p:cNvPicPr>
            <p:nvPr/>
          </p:nvPicPr>
          <p:blipFill>
            <a:blip r:embed="rId21" cstate="email">
              <a:extLst>
                <a:ext uri="{28A0092B-C50C-407E-A947-70E740481C1C}">
                  <a14:useLocalDpi xmlns:a14="http://schemas.microsoft.com/office/drawing/2010/main" val="0"/>
                </a:ext>
              </a:extLst>
            </a:blip>
            <a:srcRect/>
            <a:stretch>
              <a:fillRect/>
            </a:stretch>
          </p:blipFill>
          <p:spPr bwMode="auto">
            <a:xfrm>
              <a:off x="4389581" y="4165912"/>
              <a:ext cx="608266" cy="304133"/>
            </a:xfrm>
            <a:prstGeom prst="rect">
              <a:avLst/>
            </a:prstGeom>
            <a:noFill/>
            <a:extLst>
              <a:ext uri="{909E8E84-426E-40dd-AFC4-6F175D3DCCD1}">
                <a14:hiddenFill xmlns="" xmlns:a14="http://schemas.microsoft.com/office/drawing/2010/main">
                  <a:solidFill>
                    <a:srgbClr val="FFFFFF"/>
                  </a:solidFill>
                </a14:hiddenFill>
              </a:ext>
            </a:extLst>
          </p:spPr>
        </p:pic>
        <p:pic>
          <p:nvPicPr>
            <p:cNvPr id="99" name="Picture 21"/>
            <p:cNvPicPr>
              <a:picLocks noChangeAspect="1" noChangeArrowheads="1"/>
            </p:cNvPicPr>
            <p:nvPr/>
          </p:nvPicPr>
          <p:blipFill>
            <a:blip r:embed="rId22" cstate="email">
              <a:extLst>
                <a:ext uri="{28A0092B-C50C-407E-A947-70E740481C1C}">
                  <a14:useLocalDpi xmlns:a14="http://schemas.microsoft.com/office/drawing/2010/main" val="0"/>
                </a:ext>
              </a:extLst>
            </a:blip>
            <a:srcRect/>
            <a:stretch>
              <a:fillRect/>
            </a:stretch>
          </p:blipFill>
          <p:spPr bwMode="auto">
            <a:xfrm>
              <a:off x="3688983" y="3937100"/>
              <a:ext cx="988630" cy="21412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 name="Picture 4" descr="STFClogosmall.jpg"/>
            <p:cNvPicPr>
              <a:picLocks noChangeAspect="1" noChangeArrowheads="1"/>
            </p:cNvPicPr>
            <p:nvPr/>
          </p:nvPicPr>
          <p:blipFill>
            <a:blip r:embed="rId23" cstate="email">
              <a:extLst>
                <a:ext uri="{28A0092B-C50C-407E-A947-70E740481C1C}">
                  <a14:useLocalDpi xmlns:a14="http://schemas.microsoft.com/office/drawing/2010/main" val="0"/>
                </a:ext>
              </a:extLst>
            </a:blip>
            <a:srcRect/>
            <a:stretch>
              <a:fillRect/>
            </a:stretch>
          </p:blipFill>
          <p:spPr bwMode="auto">
            <a:xfrm>
              <a:off x="3871946" y="3630477"/>
              <a:ext cx="1237715" cy="319411"/>
            </a:xfrm>
            <a:prstGeom prst="rect">
              <a:avLst/>
            </a:prstGeom>
            <a:noFill/>
            <a:extLst>
              <a:ext uri="{909E8E84-426E-40dd-AFC4-6F175D3DCCD1}">
                <a14:hiddenFill xmlns="" xmlns:a14="http://schemas.microsoft.com/office/drawing/2010/main">
                  <a:solidFill>
                    <a:srgbClr val="FFFFFF"/>
                  </a:solidFill>
                </a14:hiddenFill>
              </a:ext>
            </a:extLst>
          </p:spPr>
        </p:pic>
        <p:pic>
          <p:nvPicPr>
            <p:cNvPr id="94" name="Picture 2" descr="Lancaster University"/>
            <p:cNvPicPr>
              <a:picLocks noChangeAspect="1" noChangeArrowheads="1"/>
            </p:cNvPicPr>
            <p:nvPr/>
          </p:nvPicPr>
          <p:blipFill>
            <a:blip r:embed="rId24" cstate="email">
              <a:extLst>
                <a:ext uri="{28A0092B-C50C-407E-A947-70E740481C1C}">
                  <a14:useLocalDpi xmlns:a14="http://schemas.microsoft.com/office/drawing/2010/main" val="0"/>
                </a:ext>
              </a:extLst>
            </a:blip>
            <a:srcRect/>
            <a:stretch>
              <a:fillRect/>
            </a:stretch>
          </p:blipFill>
          <p:spPr bwMode="auto">
            <a:xfrm>
              <a:off x="4698151" y="3843696"/>
              <a:ext cx="699542" cy="428292"/>
            </a:xfrm>
            <a:prstGeom prst="rect">
              <a:avLst/>
            </a:prstGeom>
            <a:noFill/>
            <a:extLst>
              <a:ext uri="{909E8E84-426E-40dd-AFC4-6F175D3DCCD1}">
                <a14:hiddenFill xmlns="" xmlns:a14="http://schemas.microsoft.com/office/drawing/2010/main">
                  <a:solidFill>
                    <a:srgbClr val="FFFFFF"/>
                  </a:solidFill>
                </a14:hiddenFill>
              </a:ext>
            </a:extLst>
          </p:spPr>
        </p:pic>
      </p:grpSp>
      <p:pic>
        <p:nvPicPr>
          <p:cNvPr id="27" name="Picture 11" descr="\\cern.ch\dfs\Users\j\jdouble\Desktop\HiLumi-small-180px.jpg"/>
          <p:cNvPicPr>
            <a:picLocks noChangeAspect="1" noChangeArrowheads="1"/>
          </p:cNvPicPr>
          <p:nvPr/>
        </p:nvPicPr>
        <p:blipFill>
          <a:blip r:embed="rId25" cstate="email">
            <a:extLst>
              <a:ext uri="{28A0092B-C50C-407E-A947-70E740481C1C}">
                <a14:useLocalDpi xmlns:a14="http://schemas.microsoft.com/office/drawing/2010/main" val="0"/>
              </a:ext>
            </a:extLst>
          </a:blip>
          <a:srcRect/>
          <a:stretch>
            <a:fillRect/>
          </a:stretch>
        </p:blipFill>
        <p:spPr bwMode="auto">
          <a:xfrm>
            <a:off x="107504" y="188640"/>
            <a:ext cx="1601905" cy="773186"/>
          </a:xfrm>
          <a:prstGeom prst="rect">
            <a:avLst/>
          </a:prstGeom>
          <a:noFill/>
          <a:extLst>
            <a:ext uri="{909E8E84-426E-40dd-AFC4-6F175D3DCCD1}">
              <a14:hiddenFill xmlns=""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0FA004B2-1541-5046-B6F2-22AF56585712}" type="slidenum">
              <a:rPr lang="en-US" smtClean="0"/>
              <a:t>9</a:t>
            </a:fld>
            <a:endParaRPr lang="en-US"/>
          </a:p>
        </p:txBody>
      </p:sp>
    </p:spTree>
    <p:extLst>
      <p:ext uri="{BB962C8B-B14F-4D97-AF65-F5344CB8AC3E}">
        <p14:creationId xmlns:p14="http://schemas.microsoft.com/office/powerpoint/2010/main" val="3460934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p:cTn id="7" dur="1000" fill="hold"/>
                                        <p:tgtEl>
                                          <p:spTgt spid="106"/>
                                        </p:tgtEl>
                                        <p:attrNameLst>
                                          <p:attrName>ppt_w</p:attrName>
                                        </p:attrNameLst>
                                      </p:cBhvr>
                                      <p:tavLst>
                                        <p:tav tm="0">
                                          <p:val>
                                            <p:fltVal val="0"/>
                                          </p:val>
                                        </p:tav>
                                        <p:tav tm="100000">
                                          <p:val>
                                            <p:strVal val="#ppt_w"/>
                                          </p:val>
                                        </p:tav>
                                      </p:tavLst>
                                    </p:anim>
                                    <p:anim calcmode="lin" valueType="num">
                                      <p:cBhvr>
                                        <p:cTn id="8" dur="1000" fill="hold"/>
                                        <p:tgtEl>
                                          <p:spTgt spid="106"/>
                                        </p:tgtEl>
                                        <p:attrNameLst>
                                          <p:attrName>ppt_h</p:attrName>
                                        </p:attrNameLst>
                                      </p:cBhvr>
                                      <p:tavLst>
                                        <p:tav tm="0">
                                          <p:val>
                                            <p:fltVal val="0"/>
                                          </p:val>
                                        </p:tav>
                                        <p:tav tm="100000">
                                          <p:val>
                                            <p:strVal val="#ppt_h"/>
                                          </p:val>
                                        </p:tav>
                                      </p:tavLst>
                                    </p:anim>
                                    <p:anim calcmode="lin" valueType="num">
                                      <p:cBhvr>
                                        <p:cTn id="9" dur="1000" fill="hold"/>
                                        <p:tgtEl>
                                          <p:spTgt spid="106"/>
                                        </p:tgtEl>
                                        <p:attrNameLst>
                                          <p:attrName>style.rotation</p:attrName>
                                        </p:attrNameLst>
                                      </p:cBhvr>
                                      <p:tavLst>
                                        <p:tav tm="0">
                                          <p:val>
                                            <p:fltVal val="90"/>
                                          </p:val>
                                        </p:tav>
                                        <p:tav tm="100000">
                                          <p:val>
                                            <p:fltVal val="0"/>
                                          </p:val>
                                        </p:tav>
                                      </p:tavLst>
                                    </p:anim>
                                    <p:animEffect transition="in" filter="fade">
                                      <p:cBhvr>
                                        <p:cTn id="10" dur="1000"/>
                                        <p:tgtEl>
                                          <p:spTgt spid="10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3.xml><?xml version="1.0" encoding="utf-8"?>
<ds:datastoreItem xmlns:ds="http://schemas.openxmlformats.org/officeDocument/2006/customXml" ds:itemID="{3D553D58-F42B-43B9-BDA1-90638D0CBA0D}">
  <ds:schemaRefs>
    <ds:schemaRef ds:uri="http://schemas.microsoft.com/office/2006/documentManagement/types"/>
    <ds:schemaRef ds:uri="http://schemas.openxmlformats.org/package/2006/metadata/core-properties"/>
    <ds:schemaRef ds:uri="http://purl.org/dc/elements/1.1/"/>
    <ds:schemaRef ds:uri="http://purl.org/dc/dcmitype/"/>
    <ds:schemaRef ds:uri="http://purl.org/dc/terms/"/>
    <ds:schemaRef ds:uri="http://www.w3.org/XML/1998/namespace"/>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6123</TotalTime>
  <Words>3987</Words>
  <Application>Microsoft Office PowerPoint</Application>
  <PresentationFormat>On-screen Show (4:3)</PresentationFormat>
  <Paragraphs>742</Paragraphs>
  <Slides>62</Slides>
  <Notes>20</Notes>
  <HiddenSlides>0</HiddenSlides>
  <MMClips>0</MMClips>
  <ScaleCrop>false</ScaleCrop>
  <HeadingPairs>
    <vt:vector size="10" baseType="variant">
      <vt:variant>
        <vt:lpstr>Fonts Used</vt:lpstr>
      </vt:variant>
      <vt:variant>
        <vt:i4>8</vt:i4>
      </vt:variant>
      <vt:variant>
        <vt:lpstr>Theme</vt:lpstr>
      </vt:variant>
      <vt:variant>
        <vt:i4>1</vt:i4>
      </vt:variant>
      <vt:variant>
        <vt:lpstr>Links</vt:lpstr>
      </vt:variant>
      <vt:variant>
        <vt:i4>1</vt:i4>
      </vt:variant>
      <vt:variant>
        <vt:lpstr>Embedded OLE Servers</vt:lpstr>
      </vt:variant>
      <vt:variant>
        <vt:i4>1</vt:i4>
      </vt:variant>
      <vt:variant>
        <vt:lpstr>Slide Titles</vt:lpstr>
      </vt:variant>
      <vt:variant>
        <vt:i4>62</vt:i4>
      </vt:variant>
    </vt:vector>
  </HeadingPairs>
  <TitlesOfParts>
    <vt:vector size="73" baseType="lpstr">
      <vt:lpstr>ＭＳ Ｐゴシック</vt:lpstr>
      <vt:lpstr>Arial</vt:lpstr>
      <vt:lpstr>Arial Narrow</vt:lpstr>
      <vt:lpstr>Calibri</vt:lpstr>
      <vt:lpstr>Symbol</vt:lpstr>
      <vt:lpstr>Times New Roman</vt:lpstr>
      <vt:lpstr>Verdana</vt:lpstr>
      <vt:lpstr>Wingdings</vt:lpstr>
      <vt:lpstr>HiLumiLHC_PresentationTemplate</vt:lpstr>
      <vt:lpstr>SMARTEAM://_STFILE_C:/SMARTEAMProd_Tmp/bvazquez/CAD000706574.CATProduct%25VERS_1</vt:lpstr>
      <vt:lpstr>PHOTO-PAINT</vt:lpstr>
      <vt:lpstr>HiLumi LHC project presentation and Forthcoming procurement overview and schedule details</vt:lpstr>
      <vt:lpstr>PowerPoint Presentation</vt:lpstr>
      <vt:lpstr>Goal of High Luminosity LHC (HL-LHC) as fixed in November 2010</vt:lpstr>
      <vt:lpstr>PowerPoint Presentation</vt:lpstr>
      <vt:lpstr>Project: the way to day </vt:lpstr>
      <vt:lpstr>Project: the way to future </vt:lpstr>
      <vt:lpstr>PowerPoint Presentation</vt:lpstr>
      <vt:lpstr>PowerPoint Presentation</vt:lpstr>
      <vt:lpstr>PowerPoint Presentation</vt:lpstr>
      <vt:lpstr>PowerPoint Presentation</vt:lpstr>
      <vt:lpstr>Many points around the ring</vt:lpstr>
      <vt:lpstr>The largest HEP accelerator in construction</vt:lpstr>
      <vt:lpstr>New Insertion Region lay out  (TAS, TAN, Q5 and collimators omitted)</vt:lpstr>
      <vt:lpstr>Working on the Inner triplet magnets </vt:lpstr>
      <vt:lpstr>The HL-LHC Nb-T magnet zoo…</vt:lpstr>
      <vt:lpstr>Crab cavities</vt:lpstr>
      <vt:lpstr>Low impedence collimators(LS2 &amp; LS3)</vt:lpstr>
      <vt:lpstr>Increasing availability </vt:lpstr>
      <vt:lpstr>Eliminating Technical bottlenecks  Cryogenics P4 and for IT</vt:lpstr>
      <vt:lpstr>11 T Magnets</vt:lpstr>
      <vt:lpstr>Bam diagnostic improvement</vt:lpstr>
      <vt:lpstr>And many other improvements</vt:lpstr>
      <vt:lpstr>HL-LHC: SURFACE BUILDINGS</vt:lpstr>
      <vt:lpstr> Technical Infrastructures</vt:lpstr>
      <vt:lpstr>PowerPoint Presentation</vt:lpstr>
      <vt:lpstr>PowerPoint Presentation</vt:lpstr>
      <vt:lpstr>Technical Infrastructure</vt:lpstr>
      <vt:lpstr>PowerPoint Presentation</vt:lpstr>
      <vt:lpstr>Technology areas</vt:lpstr>
      <vt:lpstr>Impact on society</vt:lpstr>
      <vt:lpstr>Impact on society</vt:lpstr>
      <vt:lpstr>PowerPoint Presentation</vt:lpstr>
      <vt:lpstr>HILUMI FP7</vt:lpstr>
      <vt:lpstr>HILUMI Procurement till Dec 2014</vt:lpstr>
      <vt:lpstr>PowerPoint Presentation</vt:lpstr>
      <vt:lpstr>HL-LHC  – IR Magnets</vt:lpstr>
      <vt:lpstr>HL-LHC  – Vacuum</vt:lpstr>
      <vt:lpstr>PowerPoint Presentation</vt:lpstr>
      <vt:lpstr>Ex. WP4 Crab Cavities and RF systems</vt:lpstr>
      <vt:lpstr>Analysis of the subcomponents</vt:lpstr>
      <vt:lpstr>Acquisition process</vt:lpstr>
      <vt:lpstr>Make or Buy Plan</vt:lpstr>
      <vt:lpstr>PowerPoint Presentation</vt:lpstr>
      <vt:lpstr>Example of procurement lists/suppliers</vt:lpstr>
      <vt:lpstr>PowerPoint Presentation</vt:lpstr>
      <vt:lpstr>PowerPoint Presentation</vt:lpstr>
      <vt:lpstr>Our objective</vt:lpstr>
      <vt:lpstr>PowerPoint Presentation</vt:lpstr>
      <vt:lpstr>PowerPoint Presentation</vt:lpstr>
      <vt:lpstr>Procurement needs now-&gt;2018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Ready for the challenge?</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Isabel.BejarAlonso@cern.ch</dc:creator>
  <cp:lastModifiedBy>Isabel Bejar Alonso</cp:lastModifiedBy>
  <cp:revision>259</cp:revision>
  <cp:lastPrinted>2015-03-01T15:51:15Z</cp:lastPrinted>
  <dcterms:created xsi:type="dcterms:W3CDTF">2011-12-13T14:40:13Z</dcterms:created>
  <dcterms:modified xsi:type="dcterms:W3CDTF">2015-06-26T06:00:44Z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