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15" r:id="rId2"/>
    <p:sldId id="350" r:id="rId3"/>
    <p:sldId id="385" r:id="rId4"/>
    <p:sldId id="349" r:id="rId5"/>
    <p:sldId id="384" r:id="rId6"/>
    <p:sldId id="387" r:id="rId7"/>
    <p:sldId id="351" r:id="rId8"/>
    <p:sldId id="388" r:id="rId9"/>
    <p:sldId id="353" r:id="rId10"/>
    <p:sldId id="395" r:id="rId11"/>
    <p:sldId id="396" r:id="rId12"/>
    <p:sldId id="389" r:id="rId13"/>
    <p:sldId id="390" r:id="rId14"/>
    <p:sldId id="391" r:id="rId15"/>
    <p:sldId id="392" r:id="rId16"/>
    <p:sldId id="393" r:id="rId17"/>
    <p:sldId id="394" r:id="rId18"/>
    <p:sldId id="397" r:id="rId19"/>
    <p:sldId id="372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DF4"/>
    <a:srgbClr val="D0D8E8"/>
    <a:srgbClr val="669900"/>
    <a:srgbClr val="6600FF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013" autoAdjust="0"/>
    <p:restoredTop sz="94532" autoAdjust="0"/>
  </p:normalViewPr>
  <p:slideViewPr>
    <p:cSldViewPr snapToGrid="0">
      <p:cViewPr varScale="1">
        <p:scale>
          <a:sx n="88" d="100"/>
          <a:sy n="88" d="100"/>
        </p:scale>
        <p:origin x="75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22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648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927D6-EADD-4E0D-9540-891D22ADF85D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6271D-43E3-4C94-AF98-CE5D905F0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4705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FED28-011A-40E4-9FD0-EDD7918D62F2}" type="datetimeFigureOut">
              <a:rPr lang="en-GB" smtClean="0"/>
              <a:t>26/06/2015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B. Delille - TE retreat - February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E3FC1-F8BD-4FD1-8EC3-054FA4B73F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43813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2E3FC1-F8BD-4FD1-8EC3-054FA4B73FEE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B. Delille - TE retreat - February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114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71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75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7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9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0" y="1802167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79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837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220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2400">
                <a:latin typeface="Calibri" pitchFamily="34" charset="0"/>
              </a:defRPr>
            </a:lvl1pPr>
            <a:lvl2pPr marL="259556" indent="-171450">
              <a:defRPr sz="2400">
                <a:latin typeface="Calibri" pitchFamily="34" charset="0"/>
              </a:defRPr>
            </a:lvl2pPr>
            <a:lvl3pPr marL="339329" indent="-171450">
              <a:defRPr sz="2100">
                <a:latin typeface="Calibri" pitchFamily="34" charset="0"/>
              </a:defRPr>
            </a:lvl3pPr>
            <a:lvl4pPr marL="427435" indent="-171450">
              <a:defRPr sz="2100">
                <a:latin typeface="Calibri" pitchFamily="34" charset="0"/>
              </a:defRPr>
            </a:lvl4pPr>
            <a:lvl5pPr marL="514350" indent="-171450">
              <a:defRPr sz="2100">
                <a:latin typeface="Calibri" pitchFamily="34" charset="0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057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503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40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3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275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607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8" y="6117174"/>
            <a:ext cx="768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9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9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9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7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3" y="2108490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028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9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6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HL-LHC C&amp;S Review #1 – March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16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342900" rtl="0" eaLnBrk="1" latinLnBrk="0" hangingPunct="1">
        <a:spcBef>
          <a:spcPct val="0"/>
        </a:spcBef>
        <a:buNone/>
        <a:defRPr sz="3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342900" rtl="0" eaLnBrk="1" latinLnBrk="0" hangingPunct="1">
        <a:lnSpc>
          <a:spcPct val="120000"/>
        </a:lnSpc>
        <a:spcBef>
          <a:spcPts val="450"/>
        </a:spcBef>
        <a:buClr>
          <a:srgbClr val="0089B5"/>
        </a:buClr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342900" indent="-171450" algn="l" defTabSz="342900" rtl="0" eaLnBrk="1" latinLnBrk="0" hangingPunct="1">
        <a:lnSpc>
          <a:spcPct val="120000"/>
        </a:lnSpc>
        <a:spcBef>
          <a:spcPts val="300"/>
        </a:spcBef>
        <a:buClr>
          <a:srgbClr val="0089B5"/>
        </a:buClr>
        <a:buSzPct val="95000"/>
        <a:buFont typeface="Arial"/>
        <a:buChar char="•"/>
        <a:defRPr sz="24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51435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685800" indent="-171450" algn="l" defTabSz="342900" rtl="0" eaLnBrk="1" latinLnBrk="0" hangingPunct="1">
        <a:lnSpc>
          <a:spcPct val="120000"/>
        </a:lnSpc>
        <a:spcBef>
          <a:spcPts val="150"/>
        </a:spcBef>
        <a:buClr>
          <a:srgbClr val="0089B5"/>
        </a:buClr>
        <a:buSzPct val="90000"/>
        <a:buFont typeface="Arial"/>
        <a:buChar char="•"/>
        <a:defRPr sz="21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857250" indent="-171450" algn="l" defTabSz="3429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1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0.png"/><Relationship Id="rId4" Type="http://schemas.openxmlformats.org/officeDocument/2006/relationships/image" Target="../media/image5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60.png"/><Relationship Id="rId7" Type="http://schemas.openxmlformats.org/officeDocument/2006/relationships/image" Target="../media/image63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microsoft.com/office/2007/relationships/hdphoto" Target="../media/hdphoto2.wdp"/><Relationship Id="rId4" Type="http://schemas.openxmlformats.org/officeDocument/2006/relationships/image" Target="../media/image61.png"/><Relationship Id="rId9" Type="http://schemas.openxmlformats.org/officeDocument/2006/relationships/image" Target="../media/image6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72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3.png"/><Relationship Id="rId3" Type="http://schemas.openxmlformats.org/officeDocument/2006/relationships/hyperlink" Target="http://www.iconarchive.com/show/flag-icons-by-gosquared/Japan-icon.html" TargetMode="External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17" Type="http://schemas.openxmlformats.org/officeDocument/2006/relationships/image" Target="../media/image15.png"/><Relationship Id="rId2" Type="http://schemas.openxmlformats.org/officeDocument/2006/relationships/image" Target="../media/image6.png"/><Relationship Id="rId16" Type="http://schemas.openxmlformats.org/officeDocument/2006/relationships/hyperlink" Target="http://www.iconarchive.com/show/flag-icons-by-gosquared/United-Kingdom-icon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conarchive.com/show/flag-icons-by-gosquared/United-States-icon.html" TargetMode="External"/><Relationship Id="rId11" Type="http://schemas.openxmlformats.org/officeDocument/2006/relationships/hyperlink" Target="http://www.iconarchive.com/show/flag-icons-by-gosquared/Spain-icon.html" TargetMode="External"/><Relationship Id="rId5" Type="http://schemas.openxmlformats.org/officeDocument/2006/relationships/image" Target="../media/image8.png"/><Relationship Id="rId15" Type="http://schemas.openxmlformats.org/officeDocument/2006/relationships/image" Target="../media/image14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hyperlink" Target="http://www.iconarchive.com/show/flag-icons-by-gosquared/Italy-icon.html" TargetMode="External"/><Relationship Id="rId14" Type="http://schemas.openxmlformats.org/officeDocument/2006/relationships/hyperlink" Target="http://www.iconarchive.com/show/flag-icons-by-gosquared/France-icon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12" Type="http://schemas.openxmlformats.org/officeDocument/2006/relationships/image" Target="../media/image30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0.png"/><Relationship Id="rId7" Type="http://schemas.openxmlformats.org/officeDocument/2006/relationships/image" Target="../media/image16.png"/><Relationship Id="rId12" Type="http://schemas.openxmlformats.org/officeDocument/2006/relationships/image" Target="../media/image37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46.jpeg"/><Relationship Id="rId5" Type="http://schemas.openxmlformats.org/officeDocument/2006/relationships/image" Target="../media/image42.png"/><Relationship Id="rId10" Type="http://schemas.openxmlformats.org/officeDocument/2006/relationships/image" Target="../media/image45.png"/><Relationship Id="rId4" Type="http://schemas.openxmlformats.org/officeDocument/2006/relationships/image" Target="../media/image41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6300" y="1608071"/>
            <a:ext cx="4034790" cy="2506731"/>
          </a:xfrm>
        </p:spPr>
        <p:txBody>
          <a:bodyPr/>
          <a:lstStyle/>
          <a:p>
            <a:pPr algn="ctr"/>
            <a:r>
              <a:rPr lang="fr-CH" sz="4400" b="0" dirty="0" err="1" smtClean="0"/>
              <a:t>goes</a:t>
            </a:r>
            <a:r>
              <a:rPr lang="fr-CH" sz="4400" b="0" dirty="0" smtClean="0"/>
              <a:t> to </a:t>
            </a:r>
            <a:r>
              <a:rPr lang="fr-CH" sz="4400" b="0" dirty="0" err="1" smtClean="0"/>
              <a:t>Industry</a:t>
            </a:r>
            <a:endParaRPr lang="en-GB" sz="36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3200" dirty="0" smtClean="0"/>
              <a:t>Magnet Components </a:t>
            </a:r>
            <a:r>
              <a:rPr lang="en-US" sz="3200" dirty="0"/>
              <a:t>and </a:t>
            </a:r>
            <a:r>
              <a:rPr lang="en-US" sz="3200" dirty="0" smtClean="0"/>
              <a:t>Assemblies</a:t>
            </a:r>
          </a:p>
          <a:p>
            <a:r>
              <a:rPr lang="fr-CH" sz="2400" dirty="0" smtClean="0"/>
              <a:t>2015-06-26</a:t>
            </a:r>
          </a:p>
          <a:p>
            <a:r>
              <a:rPr lang="fr-CH" sz="2400" dirty="0" smtClean="0"/>
              <a:t>F. Savary</a:t>
            </a:r>
          </a:p>
        </p:txBody>
      </p:sp>
    </p:spTree>
    <p:extLst>
      <p:ext uri="{BB962C8B-B14F-4D97-AF65-F5344CB8AC3E}">
        <p14:creationId xmlns:p14="http://schemas.microsoft.com/office/powerpoint/2010/main" val="225599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914400"/>
          </a:xfrm>
        </p:spPr>
        <p:txBody>
          <a:bodyPr/>
          <a:lstStyle/>
          <a:p>
            <a:r>
              <a:rPr lang="fr-CH" dirty="0" smtClean="0"/>
              <a:t>NEW challenges w.r.t. to Nb-Ti </a:t>
            </a:r>
            <a:r>
              <a:rPr lang="fr-CH" dirty="0" err="1" smtClean="0"/>
              <a:t>magnets</a:t>
            </a:r>
            <a:r>
              <a:rPr lang="fr-CH" dirty="0" smtClean="0"/>
              <a:t> - 1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79859"/>
            <a:ext cx="8686800" cy="5349240"/>
          </a:xfrm>
        </p:spPr>
        <p:txBody>
          <a:bodyPr/>
          <a:lstStyle/>
          <a:p>
            <a:r>
              <a:rPr lang="fr-CH" dirty="0" err="1" smtClean="0"/>
              <a:t>Reaction</a:t>
            </a:r>
            <a:r>
              <a:rPr lang="fr-CH" dirty="0" smtClean="0"/>
              <a:t> </a:t>
            </a:r>
            <a:r>
              <a:rPr lang="fr-CH" dirty="0" err="1" smtClean="0"/>
              <a:t>treatment</a:t>
            </a:r>
            <a:r>
              <a:rPr lang="fr-CH" dirty="0" smtClean="0"/>
              <a:t> (48 h @ 210°C – 48 h @ 400°C – 50 h @ 640°C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</a:t>
            </a:r>
            <a:r>
              <a:rPr lang="fr-CH" dirty="0" smtClean="0"/>
              <a:t>2015-06-26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1" y="1575651"/>
            <a:ext cx="6480000" cy="42408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597" b="11340"/>
          <a:stretch/>
        </p:blipFill>
        <p:spPr>
          <a:xfrm>
            <a:off x="5076170" y="3807036"/>
            <a:ext cx="3960000" cy="2978659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0" t="33956" b="28292"/>
          <a:stretch/>
        </p:blipFill>
        <p:spPr>
          <a:xfrm>
            <a:off x="1332000" y="5770568"/>
            <a:ext cx="3240000" cy="1015127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976170" y="2289534"/>
            <a:ext cx="3060000" cy="138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09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929" y="4404739"/>
            <a:ext cx="2700762" cy="270076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challenges w.r.t. to Nb-Ti </a:t>
            </a:r>
            <a:r>
              <a:rPr lang="fr-CH" dirty="0" err="1"/>
              <a:t>magnets</a:t>
            </a:r>
            <a:r>
              <a:rPr lang="fr-CH" dirty="0"/>
              <a:t> - </a:t>
            </a:r>
            <a:r>
              <a:rPr lang="fr-CH" dirty="0" smtClean="0"/>
              <a:t>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79859"/>
            <a:ext cx="8229600" cy="5349240"/>
          </a:xfrm>
        </p:spPr>
        <p:txBody>
          <a:bodyPr/>
          <a:lstStyle/>
          <a:p>
            <a:r>
              <a:rPr lang="fr-CH" dirty="0" err="1" smtClean="0"/>
              <a:t>Impregnation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3" t="12063" b="8254"/>
          <a:stretch/>
        </p:blipFill>
        <p:spPr>
          <a:xfrm>
            <a:off x="252000" y="1677931"/>
            <a:ext cx="4320000" cy="28572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23" r="10238" b="7619"/>
          <a:stretch/>
        </p:blipFill>
        <p:spPr>
          <a:xfrm>
            <a:off x="4595400" y="968825"/>
            <a:ext cx="4320000" cy="27273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4" r="12857" b="15977"/>
          <a:stretch/>
        </p:blipFill>
        <p:spPr>
          <a:xfrm>
            <a:off x="4595400" y="3748816"/>
            <a:ext cx="4320000" cy="30651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4684899"/>
            <a:ext cx="25472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Insulation</a:t>
            </a:r>
            <a:r>
              <a:rPr lang="fr-CH" dirty="0" smtClean="0"/>
              <a:t> system: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fr-CH" dirty="0" smtClean="0"/>
              <a:t>Mica C-</a:t>
            </a:r>
            <a:r>
              <a:rPr lang="fr-CH" dirty="0" err="1" smtClean="0"/>
              <a:t>shaped</a:t>
            </a:r>
            <a:r>
              <a:rPr lang="fr-CH" dirty="0" smtClean="0"/>
              <a:t> tape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fr-CH" dirty="0" err="1" smtClean="0"/>
              <a:t>Braided</a:t>
            </a:r>
            <a:r>
              <a:rPr lang="fr-CH" dirty="0" smtClean="0"/>
              <a:t> </a:t>
            </a:r>
            <a:r>
              <a:rPr lang="fr-CH" dirty="0" err="1" smtClean="0"/>
              <a:t>fiber</a:t>
            </a:r>
            <a:r>
              <a:rPr lang="fr-CH" dirty="0" smtClean="0"/>
              <a:t> glass</a:t>
            </a:r>
          </a:p>
          <a:p>
            <a:r>
              <a:rPr lang="fr-CH" dirty="0" err="1" smtClean="0"/>
              <a:t>Impregnated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epoxy</a:t>
            </a:r>
            <a:r>
              <a:rPr lang="fr-CH" dirty="0" smtClean="0"/>
              <a:t> </a:t>
            </a:r>
            <a:r>
              <a:rPr lang="fr-CH" dirty="0" err="1" smtClean="0"/>
              <a:t>resin</a:t>
            </a:r>
            <a:r>
              <a:rPr lang="fr-CH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37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How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industry</a:t>
            </a:r>
            <a:r>
              <a:rPr lang="fr-CH" dirty="0" smtClean="0"/>
              <a:t> </a:t>
            </a:r>
            <a:r>
              <a:rPr lang="fr-CH" dirty="0" err="1" smtClean="0"/>
              <a:t>contribute</a:t>
            </a:r>
            <a:r>
              <a:rPr lang="fr-CH" dirty="0" smtClean="0"/>
              <a:t> to </a:t>
            </a:r>
            <a:r>
              <a:rPr lang="fr-CH" dirty="0" err="1" smtClean="0"/>
              <a:t>magnets</a:t>
            </a:r>
            <a:r>
              <a:rPr lang="fr-CH" dirty="0" smtClean="0"/>
              <a:t> for HL-LHC?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2076861"/>
              </p:ext>
            </p:extLst>
          </p:nvPr>
        </p:nvGraphicFramePr>
        <p:xfrm>
          <a:off x="0" y="1061334"/>
          <a:ext cx="9144000" cy="518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"/>
                <a:gridCol w="2160000"/>
                <a:gridCol w="2592000"/>
                <a:gridCol w="576000"/>
                <a:gridCol w="576000"/>
                <a:gridCol w="2700000"/>
              </a:tblGrid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Item #</a:t>
                      </a:r>
                      <a:endParaRPr lang="en-US" dirty="0"/>
                    </a:p>
                  </a:txBody>
                  <a:tcPr marL="36000" marR="36000" anchor="ctr" anchorCtr="1"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Description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 smtClean="0"/>
                        <a:t>Raw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material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smtClean="0"/>
                        <a:t>2018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 smtClean="0"/>
                        <a:t>Later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What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is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challenging</a:t>
                      </a:r>
                      <a:r>
                        <a:rPr lang="fr-CH" baseline="0" dirty="0" smtClean="0"/>
                        <a:t> </a:t>
                      </a:r>
                      <a:endParaRPr lang="en-US" dirty="0"/>
                    </a:p>
                  </a:txBody>
                  <a:tcPr anchor="ctr" anchorCtr="1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Coil</a:t>
                      </a:r>
                      <a:r>
                        <a:rPr lang="fr-CH" dirty="0" smtClean="0"/>
                        <a:t> keys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AISI 316 L – DIN 1.4435</a:t>
                      </a:r>
                      <a:endParaRPr lang="en-US" dirty="0"/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Machining</a:t>
                      </a:r>
                      <a:r>
                        <a:rPr lang="fr-CH" dirty="0" smtClean="0"/>
                        <a:t> (</a:t>
                      </a:r>
                      <a:r>
                        <a:rPr lang="fr-CH" dirty="0" err="1" smtClean="0"/>
                        <a:t>accuracy</a:t>
                      </a:r>
                      <a:r>
                        <a:rPr lang="fr-CH" dirty="0" smtClean="0"/>
                        <a:t> &amp; </a:t>
                      </a:r>
                      <a:r>
                        <a:rPr lang="fr-CH" dirty="0" err="1" smtClean="0"/>
                        <a:t>elasticity</a:t>
                      </a:r>
                      <a:r>
                        <a:rPr lang="fr-CH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2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End </a:t>
                      </a:r>
                      <a:r>
                        <a:rPr lang="fr-CH" dirty="0" err="1" smtClean="0"/>
                        <a:t>spacers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SLS – AISI 316 L – DIN 1.4435</a:t>
                      </a:r>
                      <a:endParaRPr lang="en-US" dirty="0"/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aseline="0" dirty="0" smtClean="0"/>
                        <a:t>3D-metrology, </a:t>
                      </a:r>
                      <a:r>
                        <a:rPr lang="fr-CH" baseline="0" dirty="0" err="1" smtClean="0"/>
                        <a:t>electrical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insulation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is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needed</a:t>
                      </a:r>
                      <a:endParaRPr lang="en-US" dirty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Saddles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Impregnated</a:t>
                      </a:r>
                      <a:r>
                        <a:rPr lang="fr-CH" dirty="0" smtClean="0"/>
                        <a:t> glass </a:t>
                      </a:r>
                      <a:r>
                        <a:rPr lang="fr-CH" dirty="0" err="1" smtClean="0"/>
                        <a:t>fiber</a:t>
                      </a:r>
                      <a:r>
                        <a:rPr lang="fr-CH" dirty="0" smtClean="0"/>
                        <a:t> as per</a:t>
                      </a:r>
                      <a:br>
                        <a:rPr lang="fr-CH" dirty="0" smtClean="0"/>
                      </a:br>
                      <a:r>
                        <a:rPr lang="en-GB" sz="13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IEC/EN 61212-3-1 EP-GC22</a:t>
                      </a:r>
                      <a:endParaRPr lang="en-US" dirty="0"/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5-axes </a:t>
                      </a:r>
                      <a:r>
                        <a:rPr lang="fr-CH" dirty="0" err="1" smtClean="0"/>
                        <a:t>machining</a:t>
                      </a:r>
                      <a:r>
                        <a:rPr lang="fr-CH" dirty="0" smtClean="0"/>
                        <a:t>, GC22, </a:t>
                      </a:r>
                      <a:r>
                        <a:rPr lang="fr-CH" dirty="0" err="1" smtClean="0"/>
                        <a:t>accuracy</a:t>
                      </a:r>
                      <a:endParaRPr lang="en-US" dirty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4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Removable</a:t>
                      </a:r>
                      <a:r>
                        <a:rPr lang="fr-CH" dirty="0" smtClean="0"/>
                        <a:t> pole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TA6V annealed (Ti6Al4V; 3.7165)</a:t>
                      </a:r>
                      <a:endParaRPr lang="en-US" dirty="0"/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Accuracy</a:t>
                      </a:r>
                      <a:r>
                        <a:rPr lang="fr-CH" dirty="0" smtClean="0"/>
                        <a:t> &amp; </a:t>
                      </a:r>
                      <a:r>
                        <a:rPr lang="fr-CH" dirty="0" err="1" smtClean="0"/>
                        <a:t>material</a:t>
                      </a:r>
                      <a:endParaRPr lang="en-US" dirty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Wedges</a:t>
                      </a:r>
                      <a:r>
                        <a:rPr lang="fr-CH" dirty="0" smtClean="0"/>
                        <a:t> – </a:t>
                      </a:r>
                      <a:r>
                        <a:rPr lang="fr-CH" dirty="0" err="1" smtClean="0"/>
                        <a:t>precision</a:t>
                      </a:r>
                      <a:r>
                        <a:rPr lang="fr-CH" baseline="0" dirty="0" smtClean="0"/>
                        <a:t> profiles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Aluminum oxide dispersion strengthened copper (ODS)</a:t>
                      </a:r>
                      <a:endParaRPr lang="en-US" dirty="0"/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Accuracy</a:t>
                      </a:r>
                      <a:r>
                        <a:rPr lang="fr-CH" dirty="0" smtClean="0"/>
                        <a:t>, </a:t>
                      </a:r>
                      <a:r>
                        <a:rPr lang="fr-CH" dirty="0" err="1" smtClean="0"/>
                        <a:t>material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smtClean="0"/>
                        <a:t>ODS</a:t>
                      </a:r>
                      <a:endParaRPr lang="en-US" dirty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Quench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heaters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Polyimide</a:t>
                      </a:r>
                      <a:r>
                        <a:rPr lang="fr-CH" dirty="0" smtClean="0"/>
                        <a:t> – </a:t>
                      </a:r>
                      <a:r>
                        <a:rPr lang="fr-CH" dirty="0" err="1" smtClean="0"/>
                        <a:t>St.Steel</a:t>
                      </a:r>
                      <a:r>
                        <a:rPr lang="fr-CH" dirty="0" smtClean="0"/>
                        <a:t> – Copper</a:t>
                      </a:r>
                      <a:endParaRPr lang="en-US" dirty="0"/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Flexible </a:t>
                      </a:r>
                      <a:r>
                        <a:rPr lang="fr-CH" dirty="0" err="1" smtClean="0"/>
                        <a:t>Printed</a:t>
                      </a:r>
                      <a:r>
                        <a:rPr lang="fr-CH" dirty="0" smtClean="0"/>
                        <a:t> Circuits</a:t>
                      </a:r>
                      <a:endParaRPr lang="en-US" dirty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7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Collars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YUS-130S (High Mn </a:t>
                      </a:r>
                      <a:r>
                        <a:rPr lang="fr-CH" dirty="0" err="1" smtClean="0"/>
                        <a:t>Steel</a:t>
                      </a:r>
                      <a:r>
                        <a:rPr lang="fr-CH" dirty="0" smtClean="0"/>
                        <a:t>)</a:t>
                      </a:r>
                      <a:endParaRPr lang="en-US" dirty="0"/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Fine </a:t>
                      </a:r>
                      <a:r>
                        <a:rPr lang="fr-CH" dirty="0" err="1" smtClean="0"/>
                        <a:t>blanking</a:t>
                      </a:r>
                      <a:r>
                        <a:rPr lang="fr-CH" dirty="0" smtClean="0"/>
                        <a:t>, </a:t>
                      </a:r>
                      <a:r>
                        <a:rPr lang="fr-CH" dirty="0" err="1" smtClean="0"/>
                        <a:t>accuracy</a:t>
                      </a:r>
                      <a:endParaRPr lang="en-US" dirty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8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Collaring</a:t>
                      </a:r>
                      <a:r>
                        <a:rPr lang="fr-CH" dirty="0" smtClean="0"/>
                        <a:t> keys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AISI 316 L – DIN 1.4435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Accuracy</a:t>
                      </a:r>
                      <a:endParaRPr lang="en-US" dirty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9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Yoke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laminations</a:t>
                      </a:r>
                      <a:r>
                        <a:rPr lang="fr-CH" dirty="0" smtClean="0"/>
                        <a:t> &amp; inserts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Low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carbon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steel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Fine </a:t>
                      </a:r>
                      <a:r>
                        <a:rPr lang="fr-CH" dirty="0" err="1" smtClean="0"/>
                        <a:t>blanking</a:t>
                      </a:r>
                      <a:r>
                        <a:rPr lang="fr-CH" dirty="0" smtClean="0"/>
                        <a:t>, </a:t>
                      </a:r>
                      <a:r>
                        <a:rPr lang="fr-CH" dirty="0" err="1" smtClean="0"/>
                        <a:t>accuracy</a:t>
                      </a:r>
                      <a:endParaRPr lang="en-US" dirty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10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Heat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exchanger</a:t>
                      </a:r>
                      <a:r>
                        <a:rPr lang="fr-CH" baseline="0" dirty="0" smtClean="0"/>
                        <a:t> tube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Oxygen</a:t>
                      </a:r>
                      <a:r>
                        <a:rPr lang="fr-CH" dirty="0" smtClean="0"/>
                        <a:t> Free Cu – </a:t>
                      </a:r>
                      <a:r>
                        <a:rPr lang="en-GB" sz="13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UNS C10200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Cu </a:t>
                      </a:r>
                      <a:r>
                        <a:rPr lang="fr-CH" dirty="0" err="1" smtClean="0"/>
                        <a:t>quality</a:t>
                      </a:r>
                      <a:endParaRPr lang="en-US" dirty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11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Bus bars – </a:t>
                      </a:r>
                      <a:r>
                        <a:rPr lang="fr-CH" dirty="0" err="1" smtClean="0"/>
                        <a:t>hollow</a:t>
                      </a:r>
                      <a:r>
                        <a:rPr lang="fr-CH" dirty="0" smtClean="0"/>
                        <a:t> bars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Oxygen</a:t>
                      </a:r>
                      <a:r>
                        <a:rPr lang="fr-CH" dirty="0" smtClean="0"/>
                        <a:t> Free Cu – </a:t>
                      </a:r>
                      <a:r>
                        <a:rPr lang="en-GB" sz="13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UNS C10200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Length</a:t>
                      </a:r>
                      <a:r>
                        <a:rPr lang="fr-CH" dirty="0" smtClean="0"/>
                        <a:t>, Cu </a:t>
                      </a:r>
                      <a:r>
                        <a:rPr lang="fr-CH" dirty="0" err="1" smtClean="0"/>
                        <a:t>quality</a:t>
                      </a:r>
                      <a:endParaRPr lang="en-US" dirty="0" smtClean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12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Lyras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Oxygen</a:t>
                      </a:r>
                      <a:r>
                        <a:rPr lang="fr-CH" dirty="0" smtClean="0"/>
                        <a:t> Free Cu – </a:t>
                      </a:r>
                      <a:r>
                        <a:rPr lang="en-GB" sz="13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UNS C10200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Cu </a:t>
                      </a:r>
                      <a:r>
                        <a:rPr lang="fr-CH" dirty="0" err="1" smtClean="0"/>
                        <a:t>quality</a:t>
                      </a:r>
                      <a:endParaRPr lang="en-US" dirty="0" smtClean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13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Shells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AISI</a:t>
                      </a:r>
                      <a:r>
                        <a:rPr lang="fr-CH" baseline="0" dirty="0" smtClean="0"/>
                        <a:t> 316 LN – DIN 1.4429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Raw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material</a:t>
                      </a:r>
                      <a:r>
                        <a:rPr lang="fr-CH" dirty="0" smtClean="0"/>
                        <a:t>, </a:t>
                      </a:r>
                      <a:r>
                        <a:rPr lang="fr-CH" dirty="0" err="1" smtClean="0"/>
                        <a:t>thickness</a:t>
                      </a:r>
                      <a:r>
                        <a:rPr lang="fr-CH" dirty="0" smtClean="0"/>
                        <a:t>, </a:t>
                      </a:r>
                      <a:r>
                        <a:rPr lang="fr-CH" dirty="0" err="1" smtClean="0"/>
                        <a:t>accuracy</a:t>
                      </a:r>
                      <a:endParaRPr lang="en-US" dirty="0"/>
                    </a:p>
                  </a:txBody>
                  <a:tcPr anchor="ctr"/>
                </a:tc>
              </a:tr>
              <a:tr h="306000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14</a:t>
                      </a:r>
                      <a:endParaRPr lang="en-US" dirty="0"/>
                    </a:p>
                  </a:txBody>
                  <a:tcPr marL="36000" marR="36000" anchor="ctr"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End </a:t>
                      </a:r>
                      <a:r>
                        <a:rPr lang="fr-CH" dirty="0" err="1" smtClean="0"/>
                        <a:t>covers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AISI 316 LN – DIN 1.4429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Raw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material</a:t>
                      </a:r>
                      <a:r>
                        <a:rPr lang="fr-CH" dirty="0" smtClean="0"/>
                        <a:t>, </a:t>
                      </a:r>
                      <a:r>
                        <a:rPr lang="fr-CH" dirty="0" err="1" smtClean="0"/>
                        <a:t>accuracy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7459" y="193933"/>
            <a:ext cx="925286" cy="380480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/>
            <a:r>
              <a:rPr lang="fr-CH" sz="2000" b="1" dirty="0" err="1" smtClean="0"/>
              <a:t>Legend</a:t>
            </a:r>
            <a:r>
              <a:rPr lang="fr-CH" sz="2000" b="1" dirty="0" smtClean="0"/>
              <a:t>: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49830" y="209322"/>
            <a:ext cx="1741713" cy="349702"/>
          </a:xfrm>
          <a:prstGeom prst="rect">
            <a:avLst/>
          </a:prstGeom>
          <a:solidFill>
            <a:srgbClr val="92D05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/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covered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56858" y="209322"/>
            <a:ext cx="2558143" cy="349702"/>
          </a:xfrm>
          <a:prstGeom prst="rect">
            <a:avLst/>
          </a:prstGeom>
          <a:solidFill>
            <a:srgbClr val="FFC00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/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more </a:t>
            </a:r>
            <a:r>
              <a:rPr lang="fr-CH" dirty="0" err="1" smtClean="0"/>
              <a:t>suppliers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80316" y="209322"/>
            <a:ext cx="2982684" cy="349702"/>
          </a:xfrm>
          <a:prstGeom prst="rect">
            <a:avLst/>
          </a:prstGeom>
          <a:solidFill>
            <a:srgbClr val="FF0000"/>
          </a:solidFill>
        </p:spPr>
        <p:txBody>
          <a:bodyPr wrap="square" lIns="36000" tIns="36000" rIns="36000" bIns="36000" rtlCol="0" anchor="ctr" anchorCtr="1">
            <a:spAutoFit/>
          </a:bodyPr>
          <a:lstStyle/>
          <a:p>
            <a:pPr algn="ctr"/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desperately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</a:t>
            </a:r>
            <a:r>
              <a:rPr lang="fr-CH" dirty="0" err="1" smtClean="0"/>
              <a:t>suppliers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76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Coil</a:t>
            </a:r>
            <a:r>
              <a:rPr lang="fr-CH" dirty="0" smtClean="0"/>
              <a:t> keys – end </a:t>
            </a:r>
            <a:r>
              <a:rPr lang="fr-CH" dirty="0" err="1" smtClean="0"/>
              <a:t>spacers</a:t>
            </a:r>
            <a:r>
              <a:rPr lang="fr-CH" dirty="0" smtClean="0"/>
              <a:t> – </a:t>
            </a:r>
            <a:r>
              <a:rPr lang="fr-CH" dirty="0" err="1" smtClean="0"/>
              <a:t>saddles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731172" y="1188719"/>
            <a:ext cx="5065384" cy="5349240"/>
          </a:xfrm>
        </p:spPr>
        <p:txBody>
          <a:bodyPr/>
          <a:lstStyle/>
          <a:p>
            <a:r>
              <a:rPr lang="fr-CH" dirty="0" smtClean="0"/>
              <a:t>Can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produced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STP files</a:t>
            </a:r>
          </a:p>
          <a:p>
            <a:r>
              <a:rPr lang="fr-CH" dirty="0" smtClean="0"/>
              <a:t>Item 4: </a:t>
            </a:r>
            <a:r>
              <a:rPr lang="fr-CH" dirty="0" err="1" smtClean="0"/>
              <a:t>coil</a:t>
            </a:r>
            <a:r>
              <a:rPr lang="fr-CH" dirty="0" smtClean="0"/>
              <a:t> key, AISI 316 L</a:t>
            </a:r>
          </a:p>
          <a:p>
            <a:r>
              <a:rPr lang="fr-CH" dirty="0" smtClean="0"/>
              <a:t>Item 5: </a:t>
            </a:r>
            <a:r>
              <a:rPr lang="fr-CH" dirty="0" err="1" smtClean="0"/>
              <a:t>Selective</a:t>
            </a:r>
            <a:r>
              <a:rPr lang="fr-CH" dirty="0" smtClean="0"/>
              <a:t> Laser </a:t>
            </a:r>
            <a:r>
              <a:rPr lang="fr-CH" dirty="0" err="1" smtClean="0"/>
              <a:t>Sintering</a:t>
            </a:r>
            <a:r>
              <a:rPr lang="fr-CH" dirty="0" smtClean="0"/>
              <a:t> (SLS) end </a:t>
            </a:r>
            <a:r>
              <a:rPr lang="fr-CH" dirty="0" err="1" smtClean="0"/>
              <a:t>spacer</a:t>
            </a:r>
            <a:r>
              <a:rPr lang="fr-CH" dirty="0" smtClean="0"/>
              <a:t>, AISI 316 L,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flex</a:t>
            </a:r>
            <a:r>
              <a:rPr lang="fr-CH" dirty="0" smtClean="0"/>
              <a:t>. legs</a:t>
            </a:r>
          </a:p>
          <a:p>
            <a:r>
              <a:rPr lang="fr-CH" dirty="0" smtClean="0"/>
              <a:t>Item 6: </a:t>
            </a:r>
            <a:r>
              <a:rPr lang="fr-CH" dirty="0" err="1" smtClean="0"/>
              <a:t>Saddle</a:t>
            </a:r>
            <a:r>
              <a:rPr lang="fr-CH" dirty="0" smtClean="0"/>
              <a:t>, EP-GC22, base </a:t>
            </a:r>
            <a:r>
              <a:rPr lang="fr-CH" dirty="0" err="1" smtClean="0"/>
              <a:t>material</a:t>
            </a:r>
            <a:r>
              <a:rPr lang="fr-CH" dirty="0" smtClean="0"/>
              <a:t> </a:t>
            </a:r>
            <a:r>
              <a:rPr lang="fr-CH" dirty="0" err="1" smtClean="0"/>
              <a:t>woven</a:t>
            </a:r>
            <a:r>
              <a:rPr lang="fr-CH" dirty="0" smtClean="0"/>
              <a:t> glass </a:t>
            </a:r>
            <a:r>
              <a:rPr lang="fr-CH" dirty="0" err="1" smtClean="0"/>
              <a:t>cloth</a:t>
            </a:r>
            <a:r>
              <a:rPr lang="fr-CH" dirty="0" smtClean="0"/>
              <a:t>, matrix </a:t>
            </a:r>
            <a:r>
              <a:rPr lang="fr-CH" dirty="0" err="1" smtClean="0"/>
              <a:t>epoxy</a:t>
            </a:r>
            <a:r>
              <a:rPr lang="fr-CH" dirty="0" smtClean="0"/>
              <a:t> </a:t>
            </a:r>
            <a:r>
              <a:rPr lang="fr-CH" dirty="0" err="1" smtClean="0"/>
              <a:t>resin</a:t>
            </a:r>
            <a:endParaRPr lang="en-US" dirty="0"/>
          </a:p>
          <a:p>
            <a:endParaRPr lang="fr-CH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744" t="13871" r="48056" b="4702"/>
          <a:stretch/>
        </p:blipFill>
        <p:spPr bwMode="auto">
          <a:xfrm>
            <a:off x="972933" y="1275807"/>
            <a:ext cx="2728213" cy="28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88" b="8722"/>
          <a:stretch/>
        </p:blipFill>
        <p:spPr>
          <a:xfrm>
            <a:off x="64253" y="4975829"/>
            <a:ext cx="3038446" cy="14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1509" b="4802"/>
          <a:stretch/>
        </p:blipFill>
        <p:spPr>
          <a:xfrm>
            <a:off x="108857" y="3345484"/>
            <a:ext cx="1907821" cy="1542200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176063" y="4873418"/>
            <a:ext cx="3420000" cy="1542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41961" y="4626127"/>
            <a:ext cx="1317171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r>
              <a:rPr lang="fr-CH" dirty="0" err="1" smtClean="0">
                <a:solidFill>
                  <a:schemeClr val="tx2"/>
                </a:solidFill>
              </a:rPr>
              <a:t>After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curing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76063" y="4526105"/>
            <a:ext cx="3420000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r>
              <a:rPr lang="fr-CH" dirty="0" err="1" smtClean="0">
                <a:solidFill>
                  <a:schemeClr val="tx2"/>
                </a:solidFill>
              </a:rPr>
              <a:t>After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reaction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83260" y="4259066"/>
            <a:ext cx="2412000" cy="349702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1">
            <a:spAutoFit/>
          </a:bodyPr>
          <a:lstStyle/>
          <a:p>
            <a:r>
              <a:rPr lang="fr-CH" dirty="0" err="1" smtClean="0">
                <a:solidFill>
                  <a:schemeClr val="tx2"/>
                </a:solidFill>
              </a:rPr>
              <a:t>After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impregnation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260" y="4606829"/>
            <a:ext cx="2412000" cy="180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7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096123" y="2530722"/>
            <a:ext cx="236105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Insulated cable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Filler Wedge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Loading plate</a:t>
            </a:r>
            <a:endParaRPr lang="en-US" dirty="0"/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Inter-layer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Inner ground wrap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Outer ground wrap</a:t>
            </a:r>
            <a:endParaRPr lang="en-US" dirty="0"/>
          </a:p>
        </p:txBody>
      </p:sp>
      <p:pic>
        <p:nvPicPr>
          <p:cNvPr id="6" name="Picture 5"/>
          <p:cNvPicPr>
            <a:picLocks noGrp="1"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794" y="3266302"/>
            <a:ext cx="2880000" cy="329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Loading</a:t>
            </a:r>
            <a:r>
              <a:rPr lang="fr-CH" dirty="0" smtClean="0"/>
              <a:t> pole – ODS </a:t>
            </a:r>
            <a:r>
              <a:rPr lang="fr-CH" dirty="0" err="1" smtClean="0"/>
              <a:t>Wedge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58061" y="1011684"/>
            <a:ext cx="4482790" cy="5100446"/>
          </a:xfrm>
        </p:spPr>
        <p:txBody>
          <a:bodyPr/>
          <a:lstStyle/>
          <a:p>
            <a:pPr marL="271463" indent="-271463">
              <a:lnSpc>
                <a:spcPct val="100000"/>
              </a:lnSpc>
            </a:pPr>
            <a:r>
              <a:rPr lang="fr-CH" dirty="0" err="1" smtClean="0"/>
              <a:t>Wedges</a:t>
            </a:r>
            <a:r>
              <a:rPr lang="fr-CH" dirty="0" smtClean="0"/>
              <a:t>, to </a:t>
            </a:r>
            <a:r>
              <a:rPr lang="fr-CH" dirty="0" err="1" smtClean="0"/>
              <a:t>be</a:t>
            </a:r>
            <a:r>
              <a:rPr lang="fr-CH" dirty="0" smtClean="0"/>
              <a:t> made of </a:t>
            </a:r>
            <a:r>
              <a:rPr lang="en-US" dirty="0" smtClean="0"/>
              <a:t>aluminum </a:t>
            </a:r>
            <a:r>
              <a:rPr lang="en-US" dirty="0"/>
              <a:t>oxide dispersion strengthened </a:t>
            </a:r>
            <a:r>
              <a:rPr lang="en-US" dirty="0" smtClean="0"/>
              <a:t>copper, cold drawn in length of </a:t>
            </a:r>
            <a:r>
              <a:rPr lang="fr-CH" dirty="0" smtClean="0"/>
              <a:t>2.6 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" r="4335" b="48669"/>
          <a:stretch/>
        </p:blipFill>
        <p:spPr bwMode="auto">
          <a:xfrm>
            <a:off x="2601692" y="1909476"/>
            <a:ext cx="2146079" cy="11087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508" b="94301" l="55363" r="99796">
                        <a14:foregroundMark x1="66292" y1="16580" x2="66292" y2="165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0918" t="12425"/>
          <a:stretch/>
        </p:blipFill>
        <p:spPr>
          <a:xfrm>
            <a:off x="7103369" y="2346882"/>
            <a:ext cx="1536324" cy="1620000"/>
          </a:xfrm>
          <a:prstGeom prst="rect">
            <a:avLst/>
          </a:prstGeom>
        </p:spPr>
      </p:pic>
      <p:cxnSp>
        <p:nvCxnSpPr>
          <p:cNvPr id="9" name="Straight Connector 8"/>
          <p:cNvCxnSpPr>
            <a:endCxn id="10" idx="3"/>
          </p:cNvCxnSpPr>
          <p:nvPr/>
        </p:nvCxnSpPr>
        <p:spPr>
          <a:xfrm flipH="1">
            <a:off x="7496720" y="3375975"/>
            <a:ext cx="357493" cy="237409"/>
          </a:xfrm>
          <a:prstGeom prst="line">
            <a:avLst/>
          </a:prstGeom>
          <a:ln w="1905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58966" y="3444107"/>
            <a:ext cx="237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153621" y="3274830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</a:t>
            </a:r>
          </a:p>
        </p:txBody>
      </p:sp>
      <p:cxnSp>
        <p:nvCxnSpPr>
          <p:cNvPr id="12" name="Straight Connector 11"/>
          <p:cNvCxnSpPr>
            <a:endCxn id="11" idx="3"/>
          </p:cNvCxnSpPr>
          <p:nvPr/>
        </p:nvCxnSpPr>
        <p:spPr>
          <a:xfrm flipH="1">
            <a:off x="7445689" y="3120172"/>
            <a:ext cx="281592" cy="323935"/>
          </a:xfrm>
          <a:prstGeom prst="line">
            <a:avLst/>
          </a:prstGeom>
          <a:ln w="1905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7033468" y="2483614"/>
            <a:ext cx="432048" cy="72008"/>
          </a:xfrm>
          <a:prstGeom prst="line">
            <a:avLst/>
          </a:prstGeom>
          <a:ln w="1905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62240" y="2390405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</a:t>
            </a:r>
            <a:endParaRPr lang="en-US" sz="1600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983773" y="2654155"/>
            <a:ext cx="635908" cy="518573"/>
          </a:xfrm>
          <a:prstGeom prst="line">
            <a:avLst/>
          </a:prstGeom>
          <a:ln w="1905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576542" y="2470709"/>
            <a:ext cx="292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</a:t>
            </a:r>
          </a:p>
        </p:txBody>
      </p:sp>
      <p:cxnSp>
        <p:nvCxnSpPr>
          <p:cNvPr id="17" name="Straight Connector 16"/>
          <p:cNvCxnSpPr>
            <a:endCxn id="18" idx="3"/>
          </p:cNvCxnSpPr>
          <p:nvPr/>
        </p:nvCxnSpPr>
        <p:spPr>
          <a:xfrm flipH="1">
            <a:off x="7533379" y="3776521"/>
            <a:ext cx="311654" cy="76534"/>
          </a:xfrm>
          <a:prstGeom prst="line">
            <a:avLst/>
          </a:prstGeom>
          <a:ln w="1905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292309" y="3683778"/>
            <a:ext cx="241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</a:t>
            </a:r>
            <a:endParaRPr lang="en-US" sz="1600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8546448" y="3135944"/>
            <a:ext cx="360040" cy="216024"/>
          </a:xfrm>
          <a:prstGeom prst="line">
            <a:avLst/>
          </a:prstGeom>
          <a:ln w="19050">
            <a:solidFill>
              <a:schemeClr val="tx1"/>
            </a:solidFill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834480" y="2919920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</a:t>
            </a:r>
            <a:endParaRPr lang="en-US" sz="16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46" y="1909476"/>
            <a:ext cx="2160000" cy="1620000"/>
          </a:xfrm>
          <a:prstGeom prst="roundRect">
            <a:avLst>
              <a:gd name="adj" fmla="val 20699"/>
            </a:avLst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8" t="13627" r="20401" b="23881"/>
          <a:stretch/>
        </p:blipFill>
        <p:spPr>
          <a:xfrm>
            <a:off x="212003" y="3858022"/>
            <a:ext cx="2144486" cy="134982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240" y="3922904"/>
            <a:ext cx="2160000" cy="2879999"/>
          </a:xfrm>
          <a:prstGeom prst="round2DiagRect">
            <a:avLst>
              <a:gd name="adj1" fmla="val 50000"/>
              <a:gd name="adj2" fmla="val 0"/>
            </a:avLst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3" r="9930"/>
          <a:stretch/>
        </p:blipFill>
        <p:spPr>
          <a:xfrm>
            <a:off x="4946316" y="4912903"/>
            <a:ext cx="1970315" cy="1890000"/>
          </a:xfrm>
          <a:prstGeom prst="roundRect">
            <a:avLst>
              <a:gd name="adj" fmla="val 28762"/>
            </a:avLst>
          </a:prstGeom>
        </p:spPr>
      </p:pic>
      <p:sp>
        <p:nvSpPr>
          <p:cNvPr id="38" name="Content Placeholder 3"/>
          <p:cNvSpPr txBox="1">
            <a:spLocks/>
          </p:cNvSpPr>
          <p:nvPr/>
        </p:nvSpPr>
        <p:spPr>
          <a:xfrm>
            <a:off x="116175" y="1011684"/>
            <a:ext cx="4482790" cy="5100446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63" indent="-271463">
              <a:lnSpc>
                <a:spcPct val="100000"/>
              </a:lnSpc>
            </a:pPr>
            <a:r>
              <a:rPr lang="fr-CH" dirty="0" err="1" smtClean="0"/>
              <a:t>Loading</a:t>
            </a:r>
            <a:r>
              <a:rPr lang="fr-CH" dirty="0" smtClean="0"/>
              <a:t> pole, to </a:t>
            </a:r>
            <a:r>
              <a:rPr lang="fr-CH" dirty="0" err="1" smtClean="0"/>
              <a:t>be</a:t>
            </a:r>
            <a:r>
              <a:rPr lang="fr-CH" dirty="0" smtClean="0"/>
              <a:t> made of </a:t>
            </a:r>
            <a:r>
              <a:rPr lang="fr-CH" dirty="0" err="1" smtClean="0"/>
              <a:t>titanium</a:t>
            </a:r>
            <a:r>
              <a:rPr lang="fr-CH" dirty="0" smtClean="0"/>
              <a:t>, 240 mm long</a:t>
            </a:r>
          </a:p>
        </p:txBody>
      </p:sp>
    </p:spTree>
    <p:extLst>
      <p:ext uri="{BB962C8B-B14F-4D97-AF65-F5344CB8AC3E}">
        <p14:creationId xmlns:p14="http://schemas.microsoft.com/office/powerpoint/2010/main" val="405506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/>
              <a:t>heaters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58087"/>
            <a:ext cx="8458200" cy="53492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fr-CH" sz="2000" dirty="0" err="1" smtClean="0"/>
              <a:t>Basically</a:t>
            </a:r>
            <a:r>
              <a:rPr lang="fr-CH" sz="2000" dirty="0" smtClean="0"/>
              <a:t> a </a:t>
            </a:r>
            <a:r>
              <a:rPr lang="en-US" sz="2000" dirty="0" smtClean="0"/>
              <a:t>strip </a:t>
            </a:r>
            <a:r>
              <a:rPr lang="en-US" sz="2000" dirty="0"/>
              <a:t>of stainless steel </a:t>
            </a:r>
            <a:r>
              <a:rPr lang="en-US" sz="2000" dirty="0" smtClean="0"/>
              <a:t>of 20 </a:t>
            </a:r>
            <a:r>
              <a:rPr lang="en-US" sz="2000" dirty="0" smtClean="0">
                <a:sym typeface="Symbol" panose="05050102010706020507" pitchFamily="18" charset="2"/>
              </a:rPr>
              <a:t>m </a:t>
            </a:r>
            <a:r>
              <a:rPr lang="en-US" sz="2000" dirty="0" smtClean="0"/>
              <a:t>running </a:t>
            </a:r>
            <a:r>
              <a:rPr lang="en-US" sz="2000" dirty="0"/>
              <a:t>along the coil outer </a:t>
            </a:r>
            <a:r>
              <a:rPr lang="en-US" sz="2000" dirty="0" smtClean="0"/>
              <a:t>surface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 smtClean="0"/>
              <a:t>A </a:t>
            </a:r>
            <a:r>
              <a:rPr lang="en-US" sz="2000" dirty="0"/>
              <a:t>thin </a:t>
            </a:r>
            <a:r>
              <a:rPr lang="en-US" sz="2000" dirty="0">
                <a:solidFill>
                  <a:srgbClr val="C00000"/>
                </a:solidFill>
              </a:rPr>
              <a:t>copper layer </a:t>
            </a:r>
            <a:r>
              <a:rPr lang="en-US" sz="2000" dirty="0" smtClean="0">
                <a:solidFill>
                  <a:srgbClr val="C00000"/>
                </a:solidFill>
              </a:rPr>
              <a:t>of 5 </a:t>
            </a:r>
            <a:r>
              <a:rPr lang="en-US" sz="2000" dirty="0">
                <a:solidFill>
                  <a:srgbClr val="C00000"/>
                </a:solidFill>
                <a:sym typeface="Symbol" panose="05050102010706020507" pitchFamily="18" charset="2"/>
              </a:rPr>
              <a:t>m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(electrolytic </a:t>
            </a:r>
            <a:r>
              <a:rPr lang="en-US" sz="2000" dirty="0"/>
              <a:t>deposition) </a:t>
            </a:r>
            <a:r>
              <a:rPr lang="en-US" sz="2000" dirty="0" smtClean="0"/>
              <a:t>lower </a:t>
            </a:r>
            <a:r>
              <a:rPr lang="en-US" sz="2000" dirty="0"/>
              <a:t>the resistance of the strip in between 2 heating </a:t>
            </a:r>
            <a:r>
              <a:rPr lang="en-US" sz="2000" dirty="0" smtClean="0"/>
              <a:t>areas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fr-CH" sz="2000" dirty="0" smtClean="0"/>
              <a:t>The </a:t>
            </a:r>
            <a:r>
              <a:rPr lang="fr-CH" sz="2000" dirty="0" err="1" smtClean="0"/>
              <a:t>substrate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a 50 </a:t>
            </a:r>
            <a:r>
              <a:rPr lang="en-US" sz="2000" dirty="0">
                <a:sym typeface="Symbol" panose="05050102010706020507" pitchFamily="18" charset="2"/>
              </a:rPr>
              <a:t></a:t>
            </a:r>
            <a:r>
              <a:rPr lang="en-US" sz="2000" dirty="0" smtClean="0">
                <a:sym typeface="Symbol" panose="05050102010706020507" pitchFamily="18" charset="2"/>
              </a:rPr>
              <a:t>m polyimide film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</a:pPr>
            <a:r>
              <a:rPr lang="en-US" sz="2000" dirty="0" smtClean="0"/>
              <a:t>The </a:t>
            </a:r>
            <a:r>
              <a:rPr lang="en-US" sz="2000" dirty="0"/>
              <a:t>metallic circuit is encapsulated with a </a:t>
            </a:r>
            <a:r>
              <a:rPr lang="en-US" sz="2000" dirty="0" smtClean="0"/>
              <a:t>37.5 </a:t>
            </a:r>
            <a:r>
              <a:rPr lang="en-US" sz="2000" dirty="0" err="1" smtClean="0"/>
              <a:t>μm</a:t>
            </a:r>
            <a:r>
              <a:rPr lang="en-US" sz="2000" dirty="0" smtClean="0"/>
              <a:t> </a:t>
            </a:r>
            <a:r>
              <a:rPr lang="en-US" sz="2000" dirty="0"/>
              <a:t>to 50 </a:t>
            </a:r>
            <a:r>
              <a:rPr lang="en-US" sz="2000" dirty="0" err="1" smtClean="0"/>
              <a:t>μm</a:t>
            </a:r>
            <a:r>
              <a:rPr lang="en-US" sz="2000" dirty="0" smtClean="0"/>
              <a:t> </a:t>
            </a:r>
            <a:r>
              <a:rPr lang="en-US" sz="2000" dirty="0"/>
              <a:t>thick polyimide film as cover layer with an adhesive coating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pic>
        <p:nvPicPr>
          <p:cNvPr id="6" name="Picture 1" descr="G:\Workspaces\s\shortmod\Develop\labo 927\HFM\927_general pictures\110NIKON\DSCN58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931" y="5037120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2" t="12869" r="6329" b="14670"/>
          <a:stretch/>
        </p:blipFill>
        <p:spPr>
          <a:xfrm rot="5400000">
            <a:off x="5929244" y="3874599"/>
            <a:ext cx="3492000" cy="243304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21772" y="3162826"/>
            <a:ext cx="6667500" cy="1955165"/>
            <a:chOff x="0" y="0"/>
            <a:chExt cx="6667500" cy="1955165"/>
          </a:xfrm>
        </p:grpSpPr>
        <p:grpSp>
          <p:nvGrpSpPr>
            <p:cNvPr id="9" name="Group 8"/>
            <p:cNvGrpSpPr/>
            <p:nvPr/>
          </p:nvGrpSpPr>
          <p:grpSpPr>
            <a:xfrm>
              <a:off x="0" y="0"/>
              <a:ext cx="6667500" cy="1155065"/>
              <a:chOff x="0" y="0"/>
              <a:chExt cx="6667500" cy="1155065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81000" y="0"/>
                <a:ext cx="6286500" cy="1155065"/>
                <a:chOff x="0" y="0"/>
                <a:chExt cx="6286500" cy="1155065"/>
              </a:xfrm>
            </p:grpSpPr>
            <p:sp>
              <p:nvSpPr>
                <p:cNvPr id="61" name="Cube 60"/>
                <p:cNvSpPr/>
                <p:nvPr/>
              </p:nvSpPr>
              <p:spPr>
                <a:xfrm>
                  <a:off x="0" y="0"/>
                  <a:ext cx="6286500" cy="1155065"/>
                </a:xfrm>
                <a:prstGeom prst="cube">
                  <a:avLst>
                    <a:gd name="adj" fmla="val 95147"/>
                  </a:avLst>
                </a:prstGeom>
                <a:solidFill>
                  <a:srgbClr val="804100">
                    <a:alpha val="52000"/>
                  </a:srgbClr>
                </a:solidFill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Cube 61"/>
                <p:cNvSpPr/>
                <p:nvPr/>
              </p:nvSpPr>
              <p:spPr>
                <a:xfrm>
                  <a:off x="254000" y="816610"/>
                  <a:ext cx="501650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Cube 62"/>
                <p:cNvSpPr/>
                <p:nvPr/>
              </p:nvSpPr>
              <p:spPr>
                <a:xfrm>
                  <a:off x="508000" y="588010"/>
                  <a:ext cx="501650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Cube 63"/>
                <p:cNvSpPr/>
                <p:nvPr/>
              </p:nvSpPr>
              <p:spPr>
                <a:xfrm>
                  <a:off x="698500" y="359410"/>
                  <a:ext cx="501650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Cube 64"/>
                <p:cNvSpPr/>
                <p:nvPr/>
              </p:nvSpPr>
              <p:spPr>
                <a:xfrm>
                  <a:off x="952500" y="130810"/>
                  <a:ext cx="501650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635000" y="130810"/>
                <a:ext cx="5703080" cy="800735"/>
                <a:chOff x="0" y="0"/>
                <a:chExt cx="5703080" cy="800735"/>
              </a:xfrm>
            </p:grpSpPr>
            <p:sp>
              <p:nvSpPr>
                <p:cNvPr id="37" name="Cube 36"/>
                <p:cNvSpPr/>
                <p:nvPr/>
              </p:nvSpPr>
              <p:spPr>
                <a:xfrm>
                  <a:off x="0" y="685800"/>
                  <a:ext cx="1200727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Cube 37"/>
                <p:cNvSpPr/>
                <p:nvPr/>
              </p:nvSpPr>
              <p:spPr>
                <a:xfrm>
                  <a:off x="1270000" y="6858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Cube 38"/>
                <p:cNvSpPr/>
                <p:nvPr/>
              </p:nvSpPr>
              <p:spPr>
                <a:xfrm>
                  <a:off x="1968500" y="6858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Cube 39"/>
                <p:cNvSpPr/>
                <p:nvPr/>
              </p:nvSpPr>
              <p:spPr>
                <a:xfrm>
                  <a:off x="2667000" y="6858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Cube 40"/>
                <p:cNvSpPr/>
                <p:nvPr/>
              </p:nvSpPr>
              <p:spPr>
                <a:xfrm>
                  <a:off x="3365500" y="6858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Cube 41"/>
                <p:cNvSpPr/>
                <p:nvPr/>
              </p:nvSpPr>
              <p:spPr>
                <a:xfrm>
                  <a:off x="4098290" y="685800"/>
                  <a:ext cx="917575" cy="114935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Cube 42"/>
                <p:cNvSpPr/>
                <p:nvPr/>
              </p:nvSpPr>
              <p:spPr>
                <a:xfrm>
                  <a:off x="254000" y="457200"/>
                  <a:ext cx="12001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Cube 43"/>
                <p:cNvSpPr/>
                <p:nvPr/>
              </p:nvSpPr>
              <p:spPr>
                <a:xfrm>
                  <a:off x="1524000" y="4572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Cube 44"/>
                <p:cNvSpPr/>
                <p:nvPr/>
              </p:nvSpPr>
              <p:spPr>
                <a:xfrm>
                  <a:off x="2222500" y="4572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Cube 45"/>
                <p:cNvSpPr/>
                <p:nvPr/>
              </p:nvSpPr>
              <p:spPr>
                <a:xfrm>
                  <a:off x="2921000" y="4572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Cube 46"/>
                <p:cNvSpPr/>
                <p:nvPr/>
              </p:nvSpPr>
              <p:spPr>
                <a:xfrm>
                  <a:off x="3619500" y="4572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Cube 47"/>
                <p:cNvSpPr/>
                <p:nvPr/>
              </p:nvSpPr>
              <p:spPr>
                <a:xfrm>
                  <a:off x="4340860" y="457200"/>
                  <a:ext cx="917575" cy="114935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Cube 48"/>
                <p:cNvSpPr/>
                <p:nvPr/>
              </p:nvSpPr>
              <p:spPr>
                <a:xfrm>
                  <a:off x="421640" y="228600"/>
                  <a:ext cx="1200727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Cube 49"/>
                <p:cNvSpPr/>
                <p:nvPr/>
              </p:nvSpPr>
              <p:spPr>
                <a:xfrm>
                  <a:off x="1691640" y="2286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Cube 50"/>
                <p:cNvSpPr/>
                <p:nvPr/>
              </p:nvSpPr>
              <p:spPr>
                <a:xfrm>
                  <a:off x="2390140" y="2286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Cube 51"/>
                <p:cNvSpPr/>
                <p:nvPr/>
              </p:nvSpPr>
              <p:spPr>
                <a:xfrm>
                  <a:off x="3088640" y="2286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Cube 52"/>
                <p:cNvSpPr/>
                <p:nvPr/>
              </p:nvSpPr>
              <p:spPr>
                <a:xfrm>
                  <a:off x="3787140" y="22860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Cube 53"/>
                <p:cNvSpPr/>
                <p:nvPr/>
              </p:nvSpPr>
              <p:spPr>
                <a:xfrm>
                  <a:off x="4531505" y="228600"/>
                  <a:ext cx="917575" cy="114935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Cube 54"/>
                <p:cNvSpPr/>
                <p:nvPr/>
              </p:nvSpPr>
              <p:spPr>
                <a:xfrm>
                  <a:off x="687070" y="0"/>
                  <a:ext cx="12001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Cube 55"/>
                <p:cNvSpPr/>
                <p:nvPr/>
              </p:nvSpPr>
              <p:spPr>
                <a:xfrm>
                  <a:off x="1957070" y="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Cube 56"/>
                <p:cNvSpPr/>
                <p:nvPr/>
              </p:nvSpPr>
              <p:spPr>
                <a:xfrm>
                  <a:off x="2655570" y="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Cube 57"/>
                <p:cNvSpPr/>
                <p:nvPr/>
              </p:nvSpPr>
              <p:spPr>
                <a:xfrm>
                  <a:off x="3354070" y="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Cube 58"/>
                <p:cNvSpPr/>
                <p:nvPr/>
              </p:nvSpPr>
              <p:spPr>
                <a:xfrm>
                  <a:off x="4052570" y="0"/>
                  <a:ext cx="615950" cy="114300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Cube 59"/>
                <p:cNvSpPr/>
                <p:nvPr/>
              </p:nvSpPr>
              <p:spPr>
                <a:xfrm>
                  <a:off x="4785505" y="0"/>
                  <a:ext cx="917575" cy="114935"/>
                </a:xfrm>
                <a:prstGeom prst="cube">
                  <a:avLst>
                    <a:gd name="adj" fmla="val 89135"/>
                  </a:avLst>
                </a:prstGeom>
                <a:solidFill>
                  <a:schemeClr val="accent6"/>
                </a:solidFill>
                <a:ln>
                  <a:noFill/>
                </a:ln>
                <a:effectLst/>
                <a:extLst>
                  <a:ext uri="{FAA26D3D-D897-4be2-8F04-BA451C77F1D7}">
                    <ma14:placeholder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0" y="16510"/>
                <a:ext cx="6543675" cy="914400"/>
                <a:chOff x="0" y="0"/>
                <a:chExt cx="6543675" cy="914400"/>
              </a:xfrm>
            </p:grpSpPr>
            <p:cxnSp>
              <p:nvCxnSpPr>
                <p:cNvPr id="19" name="Straight Arrow Connector 18"/>
                <p:cNvCxnSpPr/>
                <p:nvPr/>
              </p:nvCxnSpPr>
              <p:spPr>
                <a:xfrm flipH="1">
                  <a:off x="945515" y="159385"/>
                  <a:ext cx="433705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 flipH="1">
                  <a:off x="684530" y="384810"/>
                  <a:ext cx="433714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1" name="Group 20"/>
                <p:cNvGrpSpPr/>
                <p:nvPr/>
              </p:nvGrpSpPr>
              <p:grpSpPr>
                <a:xfrm>
                  <a:off x="6043930" y="159385"/>
                  <a:ext cx="499745" cy="237490"/>
                  <a:chOff x="0" y="0"/>
                  <a:chExt cx="499745" cy="237490"/>
                </a:xfrm>
              </p:grpSpPr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0" y="8890"/>
                    <a:ext cx="498031" cy="228600"/>
                    <a:chOff x="0" y="0"/>
                    <a:chExt cx="498031" cy="228600"/>
                  </a:xfrm>
                </p:grpSpPr>
                <p:cxnSp>
                  <p:nvCxnSpPr>
                    <p:cNvPr id="35" name="Straight Connector 34"/>
                    <p:cNvCxnSpPr/>
                    <p:nvPr/>
                  </p:nvCxnSpPr>
                  <p:spPr>
                    <a:xfrm>
                      <a:off x="0" y="228600"/>
                      <a:ext cx="25355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>
                      <a:off x="244475" y="0"/>
                      <a:ext cx="25355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4" name="Straight Connector 33"/>
                  <p:cNvCxnSpPr/>
                  <p:nvPr/>
                </p:nvCxnSpPr>
                <p:spPr>
                  <a:xfrm flipV="1">
                    <a:off x="245745" y="0"/>
                    <a:ext cx="254000" cy="2286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5603240" y="628650"/>
                  <a:ext cx="499745" cy="237490"/>
                  <a:chOff x="0" y="0"/>
                  <a:chExt cx="499745" cy="237490"/>
                </a:xfrm>
              </p:grpSpPr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0" y="8890"/>
                    <a:ext cx="498031" cy="228600"/>
                    <a:chOff x="0" y="0"/>
                    <a:chExt cx="498031" cy="228600"/>
                  </a:xfrm>
                </p:grpSpPr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>
                      <a:off x="0" y="228600"/>
                      <a:ext cx="25355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>
                      <a:off x="244475" y="0"/>
                      <a:ext cx="253556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0" name="Straight Connector 29"/>
                  <p:cNvCxnSpPr/>
                  <p:nvPr/>
                </p:nvCxnSpPr>
                <p:spPr>
                  <a:xfrm flipV="1">
                    <a:off x="245745" y="0"/>
                    <a:ext cx="254000" cy="2286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3" name="Straight Arrow Connector 22"/>
                <p:cNvCxnSpPr/>
                <p:nvPr/>
              </p:nvCxnSpPr>
              <p:spPr>
                <a:xfrm flipH="1">
                  <a:off x="490220" y="620395"/>
                  <a:ext cx="433705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 flipH="1">
                  <a:off x="230505" y="845820"/>
                  <a:ext cx="433705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 Box 168"/>
                <p:cNvSpPr txBox="1"/>
                <p:nvPr/>
              </p:nvSpPr>
              <p:spPr>
                <a:xfrm>
                  <a:off x="662305" y="0"/>
                  <a:ext cx="317500" cy="22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200" b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+</a:t>
                  </a:r>
                  <a:endParaRPr lang="en-US" sz="10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6" name="Text Box 169"/>
                <p:cNvSpPr txBox="1"/>
                <p:nvPr/>
              </p:nvSpPr>
              <p:spPr>
                <a:xfrm>
                  <a:off x="190500" y="457200"/>
                  <a:ext cx="317500" cy="22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200" b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+</a:t>
                  </a:r>
                  <a:endParaRPr lang="en-US" sz="10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7" name="Text Box 170"/>
                <p:cNvSpPr txBox="1"/>
                <p:nvPr/>
              </p:nvSpPr>
              <p:spPr>
                <a:xfrm>
                  <a:off x="444500" y="228600"/>
                  <a:ext cx="254000" cy="3429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200" b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-</a:t>
                  </a:r>
                  <a:endParaRPr lang="en-US" sz="10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8" name="Text Box 171"/>
                <p:cNvSpPr txBox="1"/>
                <p:nvPr/>
              </p:nvSpPr>
              <p:spPr>
                <a:xfrm>
                  <a:off x="0" y="685800"/>
                  <a:ext cx="254000" cy="22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C572A759-6A51-4108-AA02-DFA0A04FC94B}">
    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    </a:ext>
                </a:extLst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200" b="1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-</a:t>
                  </a:r>
                  <a:endParaRPr lang="en-US" sz="10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</p:grpSp>
        <p:cxnSp>
          <p:nvCxnSpPr>
            <p:cNvPr id="10" name="Straight Connector 9"/>
            <p:cNvCxnSpPr/>
            <p:nvPr/>
          </p:nvCxnSpPr>
          <p:spPr>
            <a:xfrm>
              <a:off x="4696460" y="873125"/>
              <a:ext cx="390342" cy="601127"/>
            </a:xfrm>
            <a:prstGeom prst="line">
              <a:avLst/>
            </a:prstGeom>
            <a:ln w="9525" cmpd="sng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619500" y="873125"/>
              <a:ext cx="389890" cy="600710"/>
            </a:xfrm>
            <a:prstGeom prst="line">
              <a:avLst/>
            </a:prstGeom>
            <a:ln w="9525" cmpd="sng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905000" y="1040765"/>
              <a:ext cx="287020" cy="456565"/>
            </a:xfrm>
            <a:prstGeom prst="line">
              <a:avLst/>
            </a:prstGeom>
            <a:ln w="9525" cmpd="sng">
              <a:solidFill>
                <a:schemeClr val="tx1"/>
              </a:solidFill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175"/>
            <p:cNvSpPr txBox="1"/>
            <p:nvPr/>
          </p:nvSpPr>
          <p:spPr>
            <a:xfrm>
              <a:off x="5016500" y="1497965"/>
              <a:ext cx="10795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>
                  <a:effectLst/>
                  <a:ea typeface="Times New Roman" panose="02020603050405020304" pitchFamily="18" charset="0"/>
                </a:rPr>
                <a:t>Heating areas</a:t>
              </a:r>
              <a:endPara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en-GB" sz="1000">
                  <a:effectLst/>
                  <a:ea typeface="Times New Roman" panose="02020603050405020304" pitchFamily="18" charset="0"/>
                </a:rPr>
                <a:t>(stainless steel)</a:t>
              </a:r>
              <a:endPara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 Box 176"/>
            <p:cNvSpPr txBox="1"/>
            <p:nvPr/>
          </p:nvSpPr>
          <p:spPr>
            <a:xfrm>
              <a:off x="3048000" y="1497965"/>
              <a:ext cx="18415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000">
                  <a:effectLst/>
                  <a:ea typeface="Times New Roman" panose="02020603050405020304" pitchFamily="18" charset="0"/>
                </a:rPr>
                <a:t>Non-heating areas</a:t>
              </a:r>
              <a:endPara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1000">
                  <a:effectLst/>
                  <a:ea typeface="Times New Roman" panose="02020603050405020304" pitchFamily="18" charset="0"/>
                </a:rPr>
                <a:t>(copper plated stainless steel)</a:t>
              </a:r>
              <a:endPara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Text Box 177"/>
            <p:cNvSpPr txBox="1"/>
            <p:nvPr/>
          </p:nvSpPr>
          <p:spPr>
            <a:xfrm>
              <a:off x="1270000" y="1497965"/>
              <a:ext cx="18415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000">
                  <a:effectLst/>
                  <a:ea typeface="Times New Roman" panose="02020603050405020304" pitchFamily="18" charset="0"/>
                </a:rPr>
                <a:t>Polyimide film</a:t>
              </a:r>
              <a:endPara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1000">
                  <a:effectLst/>
                  <a:ea typeface="Times New Roman" panose="02020603050405020304" pitchFamily="18" charset="0"/>
                </a:rPr>
                <a:t>(substrate)</a:t>
              </a:r>
              <a:endPara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312142" y="5391811"/>
            <a:ext cx="2722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anose="020B0604020202020204" pitchFamily="34" charset="0"/>
              <a:buChar char="•"/>
            </a:pPr>
            <a:r>
              <a:rPr lang="fr-CH" dirty="0" err="1" smtClean="0"/>
              <a:t>Overall</a:t>
            </a:r>
            <a:r>
              <a:rPr lang="fr-CH" dirty="0" smtClean="0"/>
              <a:t> </a:t>
            </a:r>
            <a:r>
              <a:rPr lang="fr-CH" dirty="0" err="1" smtClean="0"/>
              <a:t>length</a:t>
            </a:r>
            <a:r>
              <a:rPr lang="fr-CH" dirty="0" smtClean="0"/>
              <a:t>: </a:t>
            </a:r>
            <a:r>
              <a:rPr lang="fr-CH" dirty="0" smtClean="0">
                <a:solidFill>
                  <a:srgbClr val="C00000"/>
                </a:solidFill>
              </a:rPr>
              <a:t>5600 mm</a:t>
            </a:r>
          </a:p>
          <a:p>
            <a:pPr marL="174625" indent="-174625">
              <a:buFont typeface="Arial" panose="020B0604020202020204" pitchFamily="34" charset="0"/>
              <a:buChar char="•"/>
            </a:pPr>
            <a:r>
              <a:rPr lang="fr-CH" dirty="0" err="1" smtClean="0"/>
              <a:t>Width</a:t>
            </a:r>
            <a:r>
              <a:rPr lang="fr-CH" dirty="0" smtClean="0"/>
              <a:t>: 160 to 300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46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2" t="13230" r="22720" b="16303"/>
          <a:stretch/>
        </p:blipFill>
        <p:spPr>
          <a:xfrm>
            <a:off x="2744084" y="3616713"/>
            <a:ext cx="2386240" cy="2160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Collars</a:t>
            </a:r>
            <a:r>
              <a:rPr lang="fr-CH" dirty="0" smtClean="0"/>
              <a:t> – </a:t>
            </a:r>
            <a:r>
              <a:rPr lang="fr-CH" dirty="0" err="1" smtClean="0"/>
              <a:t>collaring</a:t>
            </a:r>
            <a:r>
              <a:rPr lang="fr-CH" dirty="0" smtClean="0"/>
              <a:t> keys – </a:t>
            </a:r>
            <a:r>
              <a:rPr lang="fr-CH" dirty="0" err="1" smtClean="0"/>
              <a:t>yoke</a:t>
            </a:r>
            <a:r>
              <a:rPr lang="fr-CH" dirty="0" smtClean="0"/>
              <a:t> </a:t>
            </a:r>
            <a:r>
              <a:rPr lang="fr-CH" dirty="0" err="1" smtClean="0"/>
              <a:t>laminations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4" t="13384" r="910" b="19857"/>
          <a:stretch/>
        </p:blipFill>
        <p:spPr>
          <a:xfrm rot="16200000">
            <a:off x="-795127" y="2603330"/>
            <a:ext cx="4480240" cy="2340000"/>
          </a:xfrm>
          <a:prstGeom prst="round2SameRect">
            <a:avLst>
              <a:gd name="adj1" fmla="val 50000"/>
              <a:gd name="adj2" fmla="val 0"/>
            </a:avLst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38" t="12745" r="22279" b="12696"/>
          <a:stretch/>
        </p:blipFill>
        <p:spPr>
          <a:xfrm>
            <a:off x="2939019" y="1443296"/>
            <a:ext cx="2191305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" t="2093" b="12635"/>
          <a:stretch/>
        </p:blipFill>
        <p:spPr>
          <a:xfrm>
            <a:off x="5231356" y="1091962"/>
            <a:ext cx="3539481" cy="23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" r="4335"/>
          <a:stretch/>
        </p:blipFill>
        <p:spPr bwMode="auto">
          <a:xfrm>
            <a:off x="885192" y="2878610"/>
            <a:ext cx="1788399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356" y="3544912"/>
            <a:ext cx="3538800" cy="2654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81939" y="5758537"/>
            <a:ext cx="2808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lvl="2" indent="-184150">
              <a:buFont typeface="Arial" panose="020B0604020202020204" pitchFamily="34" charset="0"/>
              <a:buChar char="•"/>
            </a:pPr>
            <a:r>
              <a:rPr lang="fr-CH" dirty="0" smtClean="0"/>
              <a:t>3 mm </a:t>
            </a:r>
            <a:r>
              <a:rPr lang="fr-CH" dirty="0" err="1" smtClean="0"/>
              <a:t>thick</a:t>
            </a:r>
            <a:r>
              <a:rPr lang="fr-CH" dirty="0" smtClean="0"/>
              <a:t> high </a:t>
            </a:r>
            <a:r>
              <a:rPr lang="fr-CH" dirty="0" smtClean="0"/>
              <a:t>Mn </a:t>
            </a:r>
            <a:r>
              <a:rPr lang="fr-CH" dirty="0" err="1" smtClean="0"/>
              <a:t>steel</a:t>
            </a:r>
            <a:endParaRPr lang="fr-CH" dirty="0" smtClean="0"/>
          </a:p>
          <a:p>
            <a:pPr marL="271463" lvl="2" indent="-184150">
              <a:buFont typeface="Arial" panose="020B0604020202020204" pitchFamily="34" charset="0"/>
              <a:buChar char="•"/>
            </a:pPr>
            <a:r>
              <a:rPr lang="fr-CH" dirty="0" smtClean="0">
                <a:sym typeface="Symbol" panose="05050102010706020507" pitchFamily="18" charset="2"/>
              </a:rPr>
              <a:t></a:t>
            </a:r>
            <a:r>
              <a:rPr lang="fr-CH" baseline="-25000" dirty="0" smtClean="0">
                <a:sym typeface="Symbol" panose="05050102010706020507" pitchFamily="18" charset="2"/>
              </a:rPr>
              <a:t>0.2</a:t>
            </a:r>
            <a:r>
              <a:rPr lang="fr-CH" dirty="0" smtClean="0">
                <a:sym typeface="Symbol" panose="05050102010706020507" pitchFamily="18" charset="2"/>
              </a:rPr>
              <a:t> &gt; 400 </a:t>
            </a:r>
            <a:r>
              <a:rPr lang="fr-CH" dirty="0" err="1" smtClean="0">
                <a:sym typeface="Symbol" panose="05050102010706020507" pitchFamily="18" charset="2"/>
              </a:rPr>
              <a:t>MPa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6987" y="1058043"/>
            <a:ext cx="4757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Yoke</a:t>
            </a:r>
            <a:r>
              <a:rPr lang="fr-CH" dirty="0" smtClean="0"/>
              <a:t> </a:t>
            </a:r>
            <a:r>
              <a:rPr lang="fr-CH" dirty="0" err="1" smtClean="0"/>
              <a:t>laminations</a:t>
            </a:r>
            <a:r>
              <a:rPr lang="fr-CH" dirty="0" smtClean="0"/>
              <a:t>: 5.8 mm </a:t>
            </a:r>
            <a:r>
              <a:rPr lang="fr-CH" dirty="0" err="1" smtClean="0"/>
              <a:t>thick</a:t>
            </a:r>
            <a:r>
              <a:rPr lang="fr-CH" dirty="0" smtClean="0"/>
              <a:t>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carbon</a:t>
            </a:r>
            <a:r>
              <a:rPr lang="fr-CH" dirty="0" smtClean="0"/>
              <a:t> </a:t>
            </a:r>
            <a:r>
              <a:rPr lang="fr-CH" dirty="0" err="1" smtClean="0"/>
              <a:t>steel</a:t>
            </a:r>
            <a:endParaRPr lang="fr-CH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383649" y="5397460"/>
            <a:ext cx="113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err="1" smtClean="0"/>
              <a:t>Collars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35803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914400"/>
          </a:xfrm>
        </p:spPr>
        <p:txBody>
          <a:bodyPr/>
          <a:lstStyle/>
          <a:p>
            <a:r>
              <a:rPr lang="fr-CH" dirty="0" err="1" smtClean="0"/>
              <a:t>Shells</a:t>
            </a:r>
            <a:r>
              <a:rPr lang="fr-CH" dirty="0" smtClean="0"/>
              <a:t> – end </a:t>
            </a:r>
            <a:r>
              <a:rPr lang="fr-CH" dirty="0" err="1" smtClean="0"/>
              <a:t>covers</a:t>
            </a:r>
            <a:r>
              <a:rPr lang="fr-CH" dirty="0" smtClean="0"/>
              <a:t>, </a:t>
            </a:r>
            <a:r>
              <a:rPr lang="fr-CH" sz="2400" dirty="0" smtClean="0"/>
              <a:t>main parts of the He </a:t>
            </a:r>
            <a:r>
              <a:rPr lang="fr-CH" sz="2400" dirty="0" err="1" smtClean="0"/>
              <a:t>containment</a:t>
            </a:r>
            <a:r>
              <a:rPr lang="fr-CH" sz="2400" dirty="0" smtClean="0"/>
              <a:t> </a:t>
            </a:r>
            <a:r>
              <a:rPr lang="fr-CH" sz="2400" dirty="0" err="1" smtClean="0"/>
              <a:t>vessel</a:t>
            </a:r>
            <a:endParaRPr lang="en-US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63"/>
          <a:stretch/>
        </p:blipFill>
        <p:spPr>
          <a:xfrm>
            <a:off x="59416" y="1005970"/>
            <a:ext cx="4680000" cy="2675916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6" b="9423"/>
          <a:stretch/>
        </p:blipFill>
        <p:spPr>
          <a:xfrm>
            <a:off x="4782960" y="1005970"/>
            <a:ext cx="4320000" cy="2677886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59416" y="3681885"/>
            <a:ext cx="4680000" cy="2856073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CH" dirty="0" err="1" smtClean="0"/>
              <a:t>Material</a:t>
            </a:r>
            <a:r>
              <a:rPr lang="fr-CH" dirty="0" smtClean="0"/>
              <a:t>: AISI 316 LN, hot </a:t>
            </a:r>
            <a:r>
              <a:rPr lang="fr-CH" dirty="0" err="1" smtClean="0"/>
              <a:t>rolled</a:t>
            </a:r>
            <a:r>
              <a:rPr lang="fr-CH" dirty="0" smtClean="0"/>
              <a:t> plates </a:t>
            </a:r>
            <a:r>
              <a:rPr lang="fr-CH" dirty="0" err="1" smtClean="0"/>
              <a:t>formed</a:t>
            </a:r>
            <a:r>
              <a:rPr lang="fr-CH" dirty="0" smtClean="0"/>
              <a:t> in </a:t>
            </a:r>
            <a:r>
              <a:rPr lang="fr-CH" dirty="0" err="1" smtClean="0"/>
              <a:t>folding</a:t>
            </a:r>
            <a:r>
              <a:rPr lang="fr-CH" dirty="0" smtClean="0"/>
              <a:t> </a:t>
            </a:r>
            <a:r>
              <a:rPr lang="fr-CH" dirty="0" err="1" smtClean="0"/>
              <a:t>press</a:t>
            </a:r>
            <a:endParaRPr lang="fr-CH" dirty="0" smtClean="0"/>
          </a:p>
          <a:p>
            <a:pPr>
              <a:lnSpc>
                <a:spcPct val="100000"/>
              </a:lnSpc>
            </a:pPr>
            <a:r>
              <a:rPr lang="fr-CH" dirty="0" err="1" smtClean="0"/>
              <a:t>Thickness</a:t>
            </a:r>
            <a:r>
              <a:rPr lang="fr-CH" dirty="0" smtClean="0"/>
              <a:t>: 15 mm</a:t>
            </a:r>
          </a:p>
          <a:p>
            <a:pPr>
              <a:lnSpc>
                <a:spcPct val="100000"/>
              </a:lnSpc>
            </a:pPr>
            <a:r>
              <a:rPr lang="fr-CH" dirty="0" err="1" smtClean="0"/>
              <a:t>Tight</a:t>
            </a:r>
            <a:r>
              <a:rPr lang="fr-CH" dirty="0" smtClean="0"/>
              <a:t> fit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yoke</a:t>
            </a:r>
            <a:r>
              <a:rPr lang="fr-CH" dirty="0" smtClean="0"/>
              <a:t> </a:t>
            </a:r>
            <a:r>
              <a:rPr lang="fr-CH" dirty="0" err="1" smtClean="0"/>
              <a:t>laminations</a:t>
            </a:r>
            <a:r>
              <a:rPr lang="fr-CH" dirty="0" smtClean="0"/>
              <a:t>, i.e.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precise</a:t>
            </a:r>
            <a:endParaRPr lang="fr-CH" dirty="0" smtClean="0"/>
          </a:p>
          <a:p>
            <a:pPr>
              <a:lnSpc>
                <a:spcPct val="100000"/>
              </a:lnSpc>
            </a:pPr>
            <a:r>
              <a:rPr lang="fr-CH" dirty="0" err="1" smtClean="0"/>
              <a:t>Leak</a:t>
            </a:r>
            <a:r>
              <a:rPr lang="fr-CH" dirty="0" smtClean="0"/>
              <a:t> </a:t>
            </a:r>
            <a:r>
              <a:rPr lang="fr-CH" dirty="0" err="1" smtClean="0"/>
              <a:t>tightness</a:t>
            </a:r>
            <a:endParaRPr lang="fr-CH" dirty="0" smtClean="0"/>
          </a:p>
          <a:p>
            <a:pPr>
              <a:lnSpc>
                <a:spcPct val="100000"/>
              </a:lnSpc>
            </a:pPr>
            <a:r>
              <a:rPr lang="fr-CH" dirty="0" err="1" smtClean="0"/>
              <a:t>Weldability</a:t>
            </a:r>
            <a:endParaRPr lang="fr-CH" dirty="0" smtClean="0"/>
          </a:p>
          <a:p>
            <a:endParaRPr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4782959" y="3679917"/>
            <a:ext cx="4306611" cy="2856073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CH" dirty="0" err="1" smtClean="0"/>
              <a:t>Material</a:t>
            </a:r>
            <a:r>
              <a:rPr lang="fr-CH" dirty="0" smtClean="0"/>
              <a:t>: AISI 316 LN</a:t>
            </a:r>
          </a:p>
          <a:p>
            <a:pPr>
              <a:lnSpc>
                <a:spcPct val="100000"/>
              </a:lnSpc>
            </a:pPr>
            <a:r>
              <a:rPr lang="fr-CH" dirty="0" smtClean="0"/>
              <a:t>Powder </a:t>
            </a:r>
            <a:r>
              <a:rPr lang="fr-CH" dirty="0" err="1" smtClean="0"/>
              <a:t>metallurgy</a:t>
            </a:r>
            <a:r>
              <a:rPr lang="fr-CH" dirty="0" smtClean="0"/>
              <a:t> for the </a:t>
            </a:r>
            <a:r>
              <a:rPr lang="fr-CH" dirty="0" err="1" smtClean="0"/>
              <a:t>dished</a:t>
            </a:r>
            <a:r>
              <a:rPr lang="fr-CH" dirty="0" smtClean="0"/>
              <a:t> </a:t>
            </a:r>
            <a:r>
              <a:rPr lang="fr-CH" dirty="0" err="1" smtClean="0"/>
              <a:t>cover</a:t>
            </a:r>
            <a:r>
              <a:rPr lang="fr-CH" dirty="0" smtClean="0"/>
              <a:t>, or </a:t>
            </a:r>
            <a:r>
              <a:rPr lang="fr-CH" dirty="0" err="1" smtClean="0"/>
              <a:t>welded</a:t>
            </a:r>
            <a:r>
              <a:rPr lang="fr-CH" dirty="0" smtClean="0"/>
              <a:t> construction for the flat </a:t>
            </a:r>
            <a:r>
              <a:rPr lang="fr-CH" dirty="0" err="1" smtClean="0"/>
              <a:t>cover</a:t>
            </a:r>
            <a:endParaRPr lang="fr-CH" dirty="0" smtClean="0"/>
          </a:p>
          <a:p>
            <a:pPr>
              <a:lnSpc>
                <a:spcPct val="100000"/>
              </a:lnSpc>
            </a:pPr>
            <a:r>
              <a:rPr lang="fr-CH" dirty="0" err="1" smtClean="0"/>
              <a:t>Leak</a:t>
            </a:r>
            <a:r>
              <a:rPr lang="fr-CH" dirty="0" smtClean="0"/>
              <a:t> </a:t>
            </a:r>
            <a:r>
              <a:rPr lang="fr-CH" dirty="0" err="1" smtClean="0"/>
              <a:t>tightness</a:t>
            </a:r>
            <a:endParaRPr lang="fr-CH" dirty="0" smtClean="0"/>
          </a:p>
          <a:p>
            <a:pPr>
              <a:lnSpc>
                <a:spcPct val="100000"/>
              </a:lnSpc>
            </a:pPr>
            <a:r>
              <a:rPr lang="fr-CH" dirty="0" err="1" smtClean="0"/>
              <a:t>Weldability</a:t>
            </a:r>
            <a:endParaRPr lang="fr-CH" dirty="0" smtClean="0"/>
          </a:p>
          <a:p>
            <a:endParaRPr lang="en-US" dirty="0"/>
          </a:p>
        </p:txBody>
      </p:sp>
      <p:pic>
        <p:nvPicPr>
          <p:cNvPr id="10" name="Picture 2" descr="\\cern.ch\dfs\Users\d\dduarter\Desktop\optionB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18" t="25644" b="20937"/>
          <a:stretch/>
        </p:blipFill>
        <p:spPr bwMode="auto">
          <a:xfrm>
            <a:off x="7934827" y="5035959"/>
            <a:ext cx="118252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94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seeking</a:t>
            </a:r>
            <a:r>
              <a:rPr lang="fr-CH" dirty="0" smtClean="0"/>
              <a:t> for </a:t>
            </a:r>
            <a:r>
              <a:rPr lang="fr-CH" dirty="0" err="1" smtClean="0"/>
              <a:t>additional</a:t>
            </a:r>
            <a:r>
              <a:rPr lang="fr-CH" dirty="0" smtClean="0"/>
              <a:t> </a:t>
            </a:r>
            <a:r>
              <a:rPr lang="fr-CH" dirty="0" err="1" smtClean="0"/>
              <a:t>suppliers</a:t>
            </a:r>
            <a:r>
              <a:rPr lang="fr-CH" dirty="0" smtClean="0"/>
              <a:t> for </a:t>
            </a:r>
            <a:r>
              <a:rPr lang="fr-CH" dirty="0" err="1" smtClean="0"/>
              <a:t>magnet</a:t>
            </a:r>
            <a:r>
              <a:rPr lang="fr-CH" dirty="0" smtClean="0"/>
              <a:t> components</a:t>
            </a:r>
          </a:p>
          <a:p>
            <a:r>
              <a:rPr lang="fr-CH" dirty="0" smtClean="0"/>
              <a:t>Components are not standard, </a:t>
            </a:r>
            <a:r>
              <a:rPr lang="fr-CH" dirty="0" err="1" smtClean="0"/>
              <a:t>specifications</a:t>
            </a:r>
            <a:r>
              <a:rPr lang="fr-CH" dirty="0" smtClean="0"/>
              <a:t> are </a:t>
            </a:r>
            <a:r>
              <a:rPr lang="fr-CH" dirty="0" err="1" smtClean="0"/>
              <a:t>demanding</a:t>
            </a:r>
            <a:endParaRPr lang="fr-CH" dirty="0" smtClean="0"/>
          </a:p>
          <a:p>
            <a:pPr lvl="1"/>
            <a:r>
              <a:rPr lang="fr-CH" dirty="0" err="1" smtClean="0"/>
              <a:t>Materials</a:t>
            </a:r>
            <a:r>
              <a:rPr lang="fr-CH" dirty="0" smtClean="0"/>
              <a:t> (</a:t>
            </a:r>
            <a:r>
              <a:rPr lang="fr-CH" dirty="0" err="1" smtClean="0"/>
              <a:t>remember</a:t>
            </a:r>
            <a:r>
              <a:rPr lang="fr-CH" dirty="0" smtClean="0"/>
              <a:t> …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-271°C and +640°C for the </a:t>
            </a:r>
            <a:r>
              <a:rPr lang="fr-CH" dirty="0" err="1" smtClean="0"/>
              <a:t>coil</a:t>
            </a:r>
            <a:r>
              <a:rPr lang="fr-CH" dirty="0" smtClean="0"/>
              <a:t> components)</a:t>
            </a:r>
          </a:p>
          <a:p>
            <a:pPr lvl="1"/>
            <a:r>
              <a:rPr lang="fr-CH" dirty="0" smtClean="0"/>
              <a:t>(</a:t>
            </a:r>
            <a:r>
              <a:rPr lang="fr-CH" dirty="0" err="1" smtClean="0"/>
              <a:t>Very</a:t>
            </a:r>
            <a:r>
              <a:rPr lang="fr-CH" dirty="0" smtClean="0"/>
              <a:t>) </a:t>
            </a:r>
            <a:r>
              <a:rPr lang="fr-CH" dirty="0" err="1" smtClean="0"/>
              <a:t>tight</a:t>
            </a:r>
            <a:r>
              <a:rPr lang="fr-CH" dirty="0" smtClean="0"/>
              <a:t> </a:t>
            </a:r>
            <a:r>
              <a:rPr lang="fr-CH" dirty="0" err="1" smtClean="0"/>
              <a:t>tolerances</a:t>
            </a:r>
            <a:r>
              <a:rPr lang="fr-CH" dirty="0" smtClean="0"/>
              <a:t> in </a:t>
            </a:r>
            <a:r>
              <a:rPr lang="fr-CH" dirty="0" err="1" smtClean="0"/>
              <a:t>most</a:t>
            </a:r>
            <a:r>
              <a:rPr lang="fr-CH" dirty="0" smtClean="0"/>
              <a:t> cases</a:t>
            </a:r>
          </a:p>
          <a:p>
            <a:r>
              <a:rPr lang="fr-CH" dirty="0" smtClean="0"/>
              <a:t>Limited </a:t>
            </a:r>
            <a:r>
              <a:rPr lang="fr-CH" dirty="0" err="1" smtClean="0"/>
              <a:t>quantities</a:t>
            </a:r>
            <a:r>
              <a:rPr lang="fr-CH" dirty="0" smtClean="0"/>
              <a:t>, but </a:t>
            </a:r>
            <a:r>
              <a:rPr lang="fr-CH" dirty="0" err="1" smtClean="0"/>
              <a:t>quality</a:t>
            </a:r>
            <a:r>
              <a:rPr lang="fr-CH" dirty="0" smtClean="0"/>
              <a:t> </a:t>
            </a:r>
            <a:r>
              <a:rPr lang="fr-CH" dirty="0" err="1" smtClean="0"/>
              <a:t>counts</a:t>
            </a:r>
            <a:endParaRPr lang="fr-CH" dirty="0" smtClean="0"/>
          </a:p>
          <a:p>
            <a:r>
              <a:rPr lang="fr-CH" dirty="0" err="1" smtClean="0"/>
              <a:t>Technology</a:t>
            </a:r>
            <a:r>
              <a:rPr lang="fr-CH" dirty="0" smtClean="0"/>
              <a:t> </a:t>
            </a:r>
            <a:r>
              <a:rPr lang="fr-CH" dirty="0" err="1" smtClean="0"/>
              <a:t>development</a:t>
            </a:r>
            <a:r>
              <a:rPr lang="fr-CH" dirty="0" smtClean="0"/>
              <a:t>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needed</a:t>
            </a:r>
            <a:r>
              <a:rPr lang="fr-CH" dirty="0" smtClean="0"/>
              <a:t>, </a:t>
            </a:r>
            <a:r>
              <a:rPr lang="fr-CH" dirty="0" err="1" smtClean="0"/>
              <a:t>e.g</a:t>
            </a:r>
            <a:r>
              <a:rPr lang="fr-CH" dirty="0" smtClean="0"/>
              <a:t>. </a:t>
            </a:r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/>
              <a:t>heaters</a:t>
            </a:r>
            <a:endParaRPr lang="fr-CH" dirty="0" smtClean="0"/>
          </a:p>
          <a:p>
            <a:r>
              <a:rPr lang="fr-CH" dirty="0" err="1" smtClean="0"/>
              <a:t>Finding</a:t>
            </a:r>
            <a:r>
              <a:rPr lang="fr-CH" dirty="0" smtClean="0"/>
              <a:t> the </a:t>
            </a:r>
            <a:r>
              <a:rPr lang="fr-CH" dirty="0" err="1" smtClean="0"/>
              <a:t>Higgs</a:t>
            </a:r>
            <a:r>
              <a:rPr lang="fr-CH" dirty="0" smtClean="0"/>
              <a:t> boson, and more, </a:t>
            </a:r>
            <a:r>
              <a:rPr lang="fr-CH" dirty="0" err="1" smtClean="0"/>
              <a:t>requires</a:t>
            </a:r>
            <a:r>
              <a:rPr lang="fr-CH" dirty="0" smtClean="0"/>
              <a:t> </a:t>
            </a:r>
            <a:r>
              <a:rPr lang="fr-CH" dirty="0" err="1" smtClean="0"/>
              <a:t>exploring</a:t>
            </a:r>
            <a:r>
              <a:rPr lang="fr-CH" dirty="0" smtClean="0"/>
              <a:t> the </a:t>
            </a:r>
            <a:r>
              <a:rPr lang="fr-CH" dirty="0" err="1" smtClean="0"/>
              <a:t>unexplored</a:t>
            </a:r>
            <a:r>
              <a:rPr lang="fr-CH" dirty="0" smtClean="0"/>
              <a:t>, </a:t>
            </a:r>
            <a:r>
              <a:rPr lang="en-US" dirty="0"/>
              <a:t>going beyond its own limits</a:t>
            </a:r>
            <a:endParaRPr lang="fr-CH" dirty="0" smtClean="0"/>
          </a:p>
          <a:p>
            <a:r>
              <a:rPr lang="fr-CH" dirty="0" err="1" smtClean="0"/>
              <a:t>Challenging</a:t>
            </a:r>
            <a:r>
              <a:rPr lang="fr-CH" dirty="0" smtClean="0"/>
              <a:t>, </a:t>
            </a:r>
            <a:r>
              <a:rPr lang="fr-CH" dirty="0" err="1" smtClean="0"/>
              <a:t>however</a:t>
            </a:r>
            <a:r>
              <a:rPr lang="fr-CH" dirty="0" smtClean="0"/>
              <a:t> </a:t>
            </a:r>
            <a:r>
              <a:rPr lang="fr-CH" dirty="0" err="1" smtClean="0"/>
              <a:t>rewarding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pic>
        <p:nvPicPr>
          <p:cNvPr id="1026" name="Picture 2" descr="https://upload.wikimedia.org/wikipedia/commons/thumb/9/9b/Quality_not_quantity.png/204px-Quality_not_quanti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746" y="2605055"/>
            <a:ext cx="1548000" cy="156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5508171" y="2601686"/>
            <a:ext cx="903515" cy="1261653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508171" y="3863339"/>
            <a:ext cx="903515" cy="304892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://www.geek.com/wp-content/uploads/2013/10/Peter-Higgs-May-30th-2008-small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2"/>
          <a:stretch/>
        </p:blipFill>
        <p:spPr bwMode="auto">
          <a:xfrm>
            <a:off x="5979001" y="5004094"/>
            <a:ext cx="2880000" cy="182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76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75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86800" y="6537325"/>
            <a:ext cx="457200" cy="320675"/>
          </a:xfrm>
        </p:spPr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0" y="857249"/>
            <a:ext cx="9144000" cy="900000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dirty="0" smtClean="0">
                <a:solidFill>
                  <a:srgbClr val="002060"/>
                </a:solidFill>
              </a:rPr>
              <a:t>Thank you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-7620" y="4312919"/>
            <a:ext cx="9144000" cy="900000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dirty="0">
                <a:solidFill>
                  <a:srgbClr val="002060"/>
                </a:solidFill>
              </a:rPr>
              <a:t>f</a:t>
            </a:r>
            <a:r>
              <a:rPr lang="en-US" sz="4000" dirty="0" smtClean="0">
                <a:solidFill>
                  <a:srgbClr val="002060"/>
                </a:solidFill>
              </a:rPr>
              <a:t>or your attention</a:t>
            </a:r>
            <a:endParaRPr lang="en-US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51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fr-CH" dirty="0" err="1" smtClean="0"/>
              <a:t>Magnets</a:t>
            </a:r>
            <a:r>
              <a:rPr lang="fr-CH" dirty="0" smtClean="0"/>
              <a:t> for </a:t>
            </a:r>
            <a:r>
              <a:rPr lang="fr-CH" dirty="0" err="1" smtClean="0"/>
              <a:t>HiLumi</a:t>
            </a:r>
            <a:r>
              <a:rPr lang="fr-CH" dirty="0" smtClean="0"/>
              <a:t> LHC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fr-CH" dirty="0" smtClean="0"/>
              <a:t>New challenges</a:t>
            </a:r>
            <a:endParaRPr lang="en-US" dirty="0" smtClean="0"/>
          </a:p>
          <a:p>
            <a:r>
              <a:rPr lang="fr-CH" dirty="0"/>
              <a:t>How </a:t>
            </a:r>
            <a:r>
              <a:rPr lang="fr-CH" dirty="0" err="1"/>
              <a:t>can</a:t>
            </a:r>
            <a:r>
              <a:rPr lang="fr-CH" dirty="0"/>
              <a:t> </a:t>
            </a:r>
            <a:r>
              <a:rPr lang="fr-CH" dirty="0" err="1"/>
              <a:t>industry</a:t>
            </a:r>
            <a:r>
              <a:rPr lang="fr-CH" dirty="0"/>
              <a:t> </a:t>
            </a:r>
            <a:r>
              <a:rPr lang="fr-CH" dirty="0" err="1"/>
              <a:t>contribute</a:t>
            </a:r>
            <a:r>
              <a:rPr lang="fr-CH" dirty="0"/>
              <a:t> to </a:t>
            </a:r>
            <a:r>
              <a:rPr lang="fr-CH" dirty="0" err="1"/>
              <a:t>magnets</a:t>
            </a:r>
            <a:r>
              <a:rPr lang="fr-CH" dirty="0"/>
              <a:t> for HL-LHC</a:t>
            </a:r>
            <a:r>
              <a:rPr lang="fr-CH" dirty="0" smtClean="0"/>
              <a:t>?</a:t>
            </a:r>
          </a:p>
          <a:p>
            <a:r>
              <a:rPr lang="fr-CH" dirty="0" err="1" smtClean="0"/>
              <a:t>Examples</a:t>
            </a:r>
            <a:r>
              <a:rPr lang="fr-CH" dirty="0" smtClean="0"/>
              <a:t> of </a:t>
            </a:r>
            <a:r>
              <a:rPr lang="fr-CH" dirty="0" err="1" smtClean="0"/>
              <a:t>critical</a:t>
            </a:r>
            <a:r>
              <a:rPr lang="fr-CH" dirty="0" smtClean="0"/>
              <a:t> components</a:t>
            </a:r>
          </a:p>
          <a:p>
            <a:r>
              <a:rPr lang="fr-CH" dirty="0" err="1" smtClean="0"/>
              <a:t>Summary</a:t>
            </a:r>
            <a:endParaRPr lang="fr-CH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</a:t>
            </a:r>
            <a:r>
              <a:rPr lang="fr-CH" dirty="0" smtClean="0"/>
              <a:t>LHC </a:t>
            </a:r>
            <a:r>
              <a:rPr lang="fr-CH" dirty="0" err="1" smtClean="0"/>
              <a:t>goes</a:t>
            </a:r>
            <a:r>
              <a:rPr lang="fr-CH" dirty="0" smtClean="0"/>
              <a:t> to </a:t>
            </a:r>
            <a:r>
              <a:rPr lang="fr-CH" dirty="0" err="1" smtClean="0"/>
              <a:t>Industry</a:t>
            </a:r>
            <a:r>
              <a:rPr lang="fr-CH" dirty="0" smtClean="0"/>
              <a:t>   –   </a:t>
            </a:r>
            <a:r>
              <a:rPr lang="fr-CH" dirty="0" err="1" smtClean="0"/>
              <a:t>Magnets</a:t>
            </a:r>
            <a:r>
              <a:rPr lang="fr-CH" dirty="0" smtClean="0"/>
              <a:t> </a:t>
            </a:r>
            <a:r>
              <a:rPr lang="fr-CH" dirty="0"/>
              <a:t>–</a:t>
            </a:r>
            <a:r>
              <a:rPr lang="fr-CH" dirty="0" smtClean="0"/>
              <a:t>   2015-06-26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10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Magnets</a:t>
            </a:r>
            <a:r>
              <a:rPr lang="fr-CH" dirty="0" smtClean="0"/>
              <a:t> in the </a:t>
            </a:r>
            <a:r>
              <a:rPr lang="fr-CH" dirty="0" err="1" smtClean="0"/>
              <a:t>framework</a:t>
            </a:r>
            <a:r>
              <a:rPr lang="fr-CH" dirty="0" smtClean="0"/>
              <a:t> of </a:t>
            </a:r>
            <a:r>
              <a:rPr lang="fr-CH" dirty="0" err="1" smtClean="0"/>
              <a:t>HiLumi</a:t>
            </a:r>
            <a:r>
              <a:rPr lang="fr-CH" dirty="0" smtClean="0"/>
              <a:t>-LHC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73" y="1330775"/>
            <a:ext cx="8980227" cy="262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6"/>
          <p:cNvSpPr txBox="1"/>
          <p:nvPr/>
        </p:nvSpPr>
        <p:spPr>
          <a:xfrm>
            <a:off x="5287015" y="3445343"/>
            <a:ext cx="2302483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</a:rPr>
              <a:t>Present triplets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7"/>
          <p:cNvSpPr txBox="1"/>
          <p:nvPr/>
        </p:nvSpPr>
        <p:spPr>
          <a:xfrm>
            <a:off x="2108200" y="3429496"/>
            <a:ext cx="8306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bg1"/>
                </a:solidFill>
              </a:rPr>
              <a:t>NC D1</a:t>
            </a:r>
            <a:endParaRPr kumimoji="1" lang="ja-JP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10" name="直線矢印コネクタ 11"/>
          <p:cNvCxnSpPr/>
          <p:nvPr/>
        </p:nvCxnSpPr>
        <p:spPr>
          <a:xfrm flipV="1">
            <a:off x="8174483" y="2037911"/>
            <a:ext cx="850900" cy="101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7"/>
          <p:cNvSpPr txBox="1"/>
          <p:nvPr/>
        </p:nvSpPr>
        <p:spPr>
          <a:xfrm>
            <a:off x="1129175" y="2053128"/>
            <a:ext cx="792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FFFF00"/>
                </a:solidFill>
              </a:rPr>
              <a:t>S</a:t>
            </a:r>
            <a:r>
              <a:rPr kumimoji="1" lang="en-US" altLang="ja-JP" sz="2000" b="1" dirty="0" smtClean="0">
                <a:solidFill>
                  <a:srgbClr val="FFFF00"/>
                </a:solidFill>
              </a:rPr>
              <a:t>C D1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sp>
        <p:nvSpPr>
          <p:cNvPr id="12" name="テキスト ボックス 40"/>
          <p:cNvSpPr txBox="1"/>
          <p:nvPr/>
        </p:nvSpPr>
        <p:spPr>
          <a:xfrm>
            <a:off x="1809947" y="1571275"/>
            <a:ext cx="1598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rgbClr val="FFFF00"/>
                </a:solidFill>
              </a:rPr>
              <a:t>Corrector </a:t>
            </a:r>
          </a:p>
          <a:p>
            <a:pPr algn="ctr"/>
            <a:r>
              <a:rPr kumimoji="1" lang="en-US" altLang="ja-JP" sz="2000" b="1" dirty="0" smtClean="0">
                <a:solidFill>
                  <a:srgbClr val="FFFF00"/>
                </a:solidFill>
              </a:rPr>
              <a:t>Package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pic>
        <p:nvPicPr>
          <p:cNvPr id="13" name="Picture 46" descr="Japan ic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660" y="201471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51"/>
          <p:cNvSpPr txBox="1"/>
          <p:nvPr/>
        </p:nvSpPr>
        <p:spPr>
          <a:xfrm>
            <a:off x="7480459" y="1417754"/>
            <a:ext cx="487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Q1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sp>
        <p:nvSpPr>
          <p:cNvPr id="15" name="テキスト ボックス 52"/>
          <p:cNvSpPr txBox="1"/>
          <p:nvPr/>
        </p:nvSpPr>
        <p:spPr>
          <a:xfrm>
            <a:off x="6572169" y="1496205"/>
            <a:ext cx="6174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Q2a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sp>
        <p:nvSpPr>
          <p:cNvPr id="16" name="テキスト ボックス 53"/>
          <p:cNvSpPr txBox="1"/>
          <p:nvPr/>
        </p:nvSpPr>
        <p:spPr>
          <a:xfrm>
            <a:off x="5067625" y="1662429"/>
            <a:ext cx="628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Q2b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sp>
        <p:nvSpPr>
          <p:cNvPr id="17" name="テキスト ボックス 54"/>
          <p:cNvSpPr txBox="1"/>
          <p:nvPr/>
        </p:nvSpPr>
        <p:spPr>
          <a:xfrm>
            <a:off x="3774475" y="1795054"/>
            <a:ext cx="487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Q3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pic>
        <p:nvPicPr>
          <p:cNvPr id="18" name="図 1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9949" y="3163400"/>
            <a:ext cx="1376619" cy="116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4" descr="United States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66" y="1270068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882" y="1406121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4" descr="United States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104" y="1742353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407" y="1579049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4" descr="Italy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81" y="1264683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2" descr="Spain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706" y="1262625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947" y="4099409"/>
            <a:ext cx="5579293" cy="194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テキスト ボックス 17"/>
          <p:cNvSpPr txBox="1"/>
          <p:nvPr/>
        </p:nvSpPr>
        <p:spPr>
          <a:xfrm>
            <a:off x="6172518" y="4543623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D2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sp>
        <p:nvSpPr>
          <p:cNvPr id="27" name="テキスト ボックス 17"/>
          <p:cNvSpPr txBox="1"/>
          <p:nvPr/>
        </p:nvSpPr>
        <p:spPr>
          <a:xfrm>
            <a:off x="2571251" y="4185255"/>
            <a:ext cx="490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Q4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sp>
        <p:nvSpPr>
          <p:cNvPr id="28" name="テキスト ボックス 17"/>
          <p:cNvSpPr txBox="1"/>
          <p:nvPr/>
        </p:nvSpPr>
        <p:spPr>
          <a:xfrm>
            <a:off x="4227383" y="4358863"/>
            <a:ext cx="457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FF00"/>
                </a:solidFill>
              </a:rPr>
              <a:t>CC</a:t>
            </a:r>
            <a:endParaRPr kumimoji="1" lang="ja-JP" altLang="en-US" sz="2000" b="1" dirty="0">
              <a:solidFill>
                <a:srgbClr val="FFFF00"/>
              </a:solidFill>
            </a:endParaRPr>
          </a:p>
        </p:txBody>
      </p:sp>
      <p:pic>
        <p:nvPicPr>
          <p:cNvPr id="29" name="Picture 54" descr="United States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455" y="5476678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0" descr="France icon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689" y="529390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594" y="5833670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52" descr="United Kingdom icon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595" y="555286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4" descr="Italy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766" y="5727241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ounded Rectangle 35"/>
          <p:cNvSpPr/>
          <p:nvPr/>
        </p:nvSpPr>
        <p:spPr>
          <a:xfrm rot="21232616">
            <a:off x="190332" y="2916543"/>
            <a:ext cx="8802893" cy="660071"/>
          </a:xfrm>
          <a:prstGeom prst="round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/>
          <p:cNvCxnSpPr/>
          <p:nvPr/>
        </p:nvCxnSpPr>
        <p:spPr>
          <a:xfrm flipH="1" flipV="1">
            <a:off x="2005263" y="2967789"/>
            <a:ext cx="359477" cy="461707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5905157" y="2506082"/>
            <a:ext cx="359477" cy="461707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53250" y="1623272"/>
            <a:ext cx="8466659" cy="89661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19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5071" y="5265223"/>
            <a:ext cx="9000000" cy="113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11T Dipole Two-in-One for 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398800" cy="5349240"/>
          </a:xfrm>
        </p:spPr>
        <p:txBody>
          <a:bodyPr>
            <a:normAutofit/>
          </a:bodyPr>
          <a:lstStyle/>
          <a:p>
            <a:r>
              <a:rPr lang="en-US" sz="2200" b="1" dirty="0"/>
              <a:t>Create space in the dispersion suppressor regions of LHC, i.e. a room temperature beam vacuum sector, to install additional collimators (TCLD)</a:t>
            </a:r>
            <a:r>
              <a:rPr lang="en-US" sz="2200" dirty="0"/>
              <a:t>, which are needed to cope with beam intensities that are larger than nominal, such as in the High Luminosity LHC (HL LHC)</a:t>
            </a:r>
          </a:p>
          <a:p>
            <a:r>
              <a:rPr lang="en-US" sz="2200" b="1" dirty="0" smtClean="0"/>
              <a:t>Replace a standard MB </a:t>
            </a:r>
            <a:r>
              <a:rPr lang="en-US" sz="2200" b="1" dirty="0"/>
              <a:t>by a pair of 11T dipoles</a:t>
            </a:r>
            <a:r>
              <a:rPr lang="en-US" sz="2200" dirty="0"/>
              <a:t> (the 11T dipole is also called </a:t>
            </a:r>
            <a:r>
              <a:rPr lang="en-US" sz="2200" b="1" dirty="0"/>
              <a:t>MBH</a:t>
            </a:r>
            <a:r>
              <a:rPr lang="en-US" sz="2200" dirty="0" smtClean="0"/>
              <a:t>)</a:t>
            </a:r>
            <a:endParaRPr lang="en-US" sz="2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16000" y="5336962"/>
            <a:ext cx="8640000" cy="0"/>
          </a:xfrm>
          <a:prstGeom prst="straightConnector1">
            <a:avLst/>
          </a:prstGeom>
          <a:ln w="12700">
            <a:solidFill>
              <a:srgbClr val="002060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Line Callout 2 (Accent Bar) 7"/>
          <p:cNvSpPr/>
          <p:nvPr/>
        </p:nvSpPr>
        <p:spPr>
          <a:xfrm flipH="1">
            <a:off x="2323140" y="6241507"/>
            <a:ext cx="1063452" cy="195138"/>
          </a:xfrm>
          <a:prstGeom prst="accentCallout2">
            <a:avLst>
              <a:gd name="adj1" fmla="val 46609"/>
              <a:gd name="adj2" fmla="val -2221"/>
              <a:gd name="adj3" fmla="val 46618"/>
              <a:gd name="adj4" fmla="val -18044"/>
              <a:gd name="adj5" fmla="val -167733"/>
              <a:gd name="adj6" fmla="val -41893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Interconnect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9" name="Line Callout 2 (Accent Bar) 8"/>
          <p:cNvSpPr/>
          <p:nvPr/>
        </p:nvSpPr>
        <p:spPr>
          <a:xfrm>
            <a:off x="5085024" y="6227655"/>
            <a:ext cx="2007255" cy="208990"/>
          </a:xfrm>
          <a:prstGeom prst="accentCallout2">
            <a:avLst>
              <a:gd name="adj1" fmla="val 46609"/>
              <a:gd name="adj2" fmla="val -2221"/>
              <a:gd name="adj3" fmla="val 46759"/>
              <a:gd name="adj4" fmla="val -19969"/>
              <a:gd name="adj5" fmla="val -263835"/>
              <a:gd name="adj6" fmla="val -26668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Space for Collimator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0" name="Line Callout 2 (Accent Bar) 9"/>
          <p:cNvSpPr/>
          <p:nvPr/>
        </p:nvSpPr>
        <p:spPr>
          <a:xfrm>
            <a:off x="6731470" y="5060756"/>
            <a:ext cx="1944041" cy="196652"/>
          </a:xfrm>
          <a:prstGeom prst="accentCallout2">
            <a:avLst>
              <a:gd name="adj1" fmla="val 46609"/>
              <a:gd name="adj2" fmla="val -2221"/>
              <a:gd name="adj3" fmla="val 45241"/>
              <a:gd name="adj4" fmla="val -19327"/>
              <a:gd name="adj5" fmla="val 331898"/>
              <a:gd name="adj6" fmla="val -45736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11 T dipole cold mass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1" name="Line Callout 2 (Accent Bar) 10"/>
          <p:cNvSpPr/>
          <p:nvPr/>
        </p:nvSpPr>
        <p:spPr>
          <a:xfrm flipH="1">
            <a:off x="2339752" y="5081642"/>
            <a:ext cx="1853451" cy="195138"/>
          </a:xfrm>
          <a:prstGeom prst="accentCallout2">
            <a:avLst>
              <a:gd name="adj1" fmla="val 46609"/>
              <a:gd name="adj2" fmla="val -2221"/>
              <a:gd name="adj3" fmla="val 47358"/>
              <a:gd name="adj4" fmla="val -9994"/>
              <a:gd name="adj5" fmla="val 212033"/>
              <a:gd name="adj6" fmla="val -27928"/>
            </a:avLst>
          </a:prstGeom>
          <a:noFill/>
          <a:ln w="12700"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r"/>
            <a:r>
              <a:rPr lang="en-US" sz="1400" dirty="0" smtClean="0">
                <a:solidFill>
                  <a:srgbClr val="002060"/>
                </a:solidFill>
              </a:rPr>
              <a:t>By-pass cryostat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12" name="Picture 7" descr="DS_2in1_Pot_Inom.tiff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14706"/>
          <a:stretch>
            <a:fillRect/>
          </a:stretch>
        </p:blipFill>
        <p:spPr bwMode="auto">
          <a:xfrm>
            <a:off x="1671804" y="4330372"/>
            <a:ext cx="1080000" cy="995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330959" y="5037396"/>
            <a:ext cx="1824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2060"/>
                </a:solidFill>
              </a:rPr>
              <a:t>15660 mm</a:t>
            </a:r>
            <a:endParaRPr lang="en-US" sz="1400" dirty="0">
              <a:solidFill>
                <a:srgbClr val="002060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" t="19935" r="824" b="4735"/>
          <a:stretch/>
        </p:blipFill>
        <p:spPr bwMode="auto">
          <a:xfrm>
            <a:off x="5071" y="3250196"/>
            <a:ext cx="6732000" cy="152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 descr="https://lhc-div-mms.web.cern.ch/lhc-div-mms/interconnect/week21_2007/0510029_0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08504" y="3291987"/>
            <a:ext cx="2700000" cy="1408729"/>
          </a:xfrm>
          <a:prstGeom prst="roundRect">
            <a:avLst>
              <a:gd name="adj" fmla="val 3437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0" y="3989604"/>
            <a:ext cx="9119125" cy="2266766"/>
            <a:chOff x="0" y="3726000"/>
            <a:chExt cx="9119125" cy="2266766"/>
          </a:xfrm>
        </p:grpSpPr>
        <p:sp>
          <p:nvSpPr>
            <p:cNvPr id="17" name="Rectangle 16"/>
            <p:cNvSpPr/>
            <p:nvPr/>
          </p:nvSpPr>
          <p:spPr>
            <a:xfrm rot="21036984">
              <a:off x="2231696" y="3726000"/>
              <a:ext cx="648000" cy="29718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000" y="4783166"/>
              <a:ext cx="9072000" cy="1209600"/>
            </a:xfrm>
            <a:prstGeom prst="rect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/>
            <p:cNvCxnSpPr>
              <a:stCxn id="17" idx="1"/>
            </p:cNvCxnSpPr>
            <p:nvPr/>
          </p:nvCxnSpPr>
          <p:spPr>
            <a:xfrm flipH="1">
              <a:off x="0" y="3927416"/>
              <a:ext cx="2236031" cy="855750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0" name="Straight Connector 19"/>
            <p:cNvCxnSpPr>
              <a:endCxn id="17" idx="3"/>
            </p:cNvCxnSpPr>
            <p:nvPr/>
          </p:nvCxnSpPr>
          <p:spPr>
            <a:xfrm flipH="1" flipV="1">
              <a:off x="2875361" y="3821764"/>
              <a:ext cx="6243764" cy="961402"/>
            </a:xfrm>
            <a:prstGeom prst="line">
              <a:avLst/>
            </a:prstGeom>
            <a:noFill/>
            <a:ln w="25400">
              <a:solidFill>
                <a:srgbClr val="002060"/>
              </a:solidFill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val="184312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HiLumi</a:t>
            </a:r>
            <a:r>
              <a:rPr lang="fr-CH" dirty="0" smtClean="0"/>
              <a:t> LHC </a:t>
            </a:r>
            <a:r>
              <a:rPr lang="fr-CH" dirty="0" err="1" smtClean="0"/>
              <a:t>magnet</a:t>
            </a:r>
            <a:r>
              <a:rPr lang="fr-CH" dirty="0" smtClean="0"/>
              <a:t> zoo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pic>
        <p:nvPicPr>
          <p:cNvPr id="6" name="Picture 5" descr="\\lhc-div-mms.web.cern.ch\LHC-DIV-MMS\tests\MAG\docum\hilumi\Magnets\correctors\quad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487" y="3474750"/>
            <a:ext cx="1533721" cy="1665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MQXF_2d_mech_cross-section_rod_label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72" y="994548"/>
            <a:ext cx="2293504" cy="184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424" y="836280"/>
            <a:ext cx="2199545" cy="21606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484" y="3164908"/>
            <a:ext cx="1073852" cy="1033297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76" y="3474750"/>
            <a:ext cx="2011097" cy="17544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991" y="3556414"/>
            <a:ext cx="1649704" cy="1591123"/>
          </a:xfrm>
          <a:prstGeom prst="rect">
            <a:avLst/>
          </a:prstGeom>
        </p:spPr>
      </p:pic>
      <p:pic>
        <p:nvPicPr>
          <p:cNvPr id="12" name="Picture 11" descr="\\lhc-div-mms.web.cern.ch\LHC-DIV-MMS\tests\MAG\docum\hilumi\Magnets\correctors\dod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085" y="4525282"/>
            <a:ext cx="985843" cy="111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\\lhc-div-mms.web.cern.ch\LHC-DIV-MMS\tests\MAG\docum\hilumi\Magnets\correctors\oct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229" y="3140968"/>
            <a:ext cx="982764" cy="108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\\lhc-div-mms.web.cern.ch\LHC-DIV-MMS\tests\MAG\docum\hilumi\Magnets\correctors\dec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306" y="4548428"/>
            <a:ext cx="954184" cy="106947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262272" y="2905938"/>
            <a:ext cx="2262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Triplet QXF (LARP and CERN)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928424" y="2879358"/>
            <a:ext cx="21995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/>
              <a:t>Separation</a:t>
            </a:r>
            <a:r>
              <a:rPr lang="fr-CH" sz="1400" dirty="0" smtClean="0"/>
              <a:t> </a:t>
            </a:r>
            <a:r>
              <a:rPr lang="fr-CH" sz="1400" dirty="0" err="1" smtClean="0"/>
              <a:t>dipole</a:t>
            </a:r>
            <a:r>
              <a:rPr lang="fr-CH" sz="1400" dirty="0" smtClean="0"/>
              <a:t> D1 (KEK)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03476" y="5222299"/>
            <a:ext cx="2011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Recombination</a:t>
            </a:r>
            <a:r>
              <a:rPr lang="fr-CH" sz="1400" dirty="0" smtClean="0"/>
              <a:t> </a:t>
            </a:r>
            <a:r>
              <a:rPr lang="fr-CH" sz="1400" dirty="0" err="1" smtClean="0"/>
              <a:t>dipole</a:t>
            </a:r>
            <a:r>
              <a:rPr lang="fr-CH" sz="1400" dirty="0" smtClean="0"/>
              <a:t> D2 </a:t>
            </a:r>
          </a:p>
          <a:p>
            <a:pPr algn="ctr"/>
            <a:r>
              <a:rPr lang="fr-CH" sz="1400" dirty="0" smtClean="0"/>
              <a:t>(INFN design)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015991" y="5225840"/>
            <a:ext cx="1649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Q4 (CEA)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059410" y="2879358"/>
            <a:ext cx="1922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11 T dipole (CERN)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335358" y="4222144"/>
            <a:ext cx="1415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/>
              <a:t>S</a:t>
            </a:r>
            <a:r>
              <a:rPr lang="fr-CH" sz="1400" dirty="0" smtClean="0"/>
              <a:t>extupole (INFN)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659379" y="5613725"/>
            <a:ext cx="1561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/>
              <a:t>D</a:t>
            </a:r>
            <a:r>
              <a:rPr lang="fr-CH" sz="1400" dirty="0" smtClean="0"/>
              <a:t>odecapole (INFN)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765739" y="4222144"/>
            <a:ext cx="13612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/>
              <a:t>O</a:t>
            </a:r>
            <a:r>
              <a:rPr lang="fr-CH" sz="1400" dirty="0" smtClean="0"/>
              <a:t>ctupole (INFN)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379359" y="5613725"/>
            <a:ext cx="1372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/>
              <a:t>D</a:t>
            </a:r>
            <a:r>
              <a:rPr lang="fr-CH" sz="1400" dirty="0" smtClean="0"/>
              <a:t>ecapole (INFN)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555777" y="2879358"/>
            <a:ext cx="2614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/>
              <a:t>Orbit</a:t>
            </a:r>
            <a:r>
              <a:rPr lang="fr-CH" sz="1400" dirty="0" smtClean="0"/>
              <a:t> corrector (CIEMAT)</a:t>
            </a:r>
            <a:endParaRPr lang="en-US" sz="14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927294"/>
            <a:ext cx="2614441" cy="197864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04172" y="5733256"/>
            <a:ext cx="6286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55A0"/>
                </a:solidFill>
              </a:rPr>
              <a:t>Overall, about 150 magnets are needed</a:t>
            </a:r>
            <a:endParaRPr lang="en-GB" sz="2400" dirty="0">
              <a:solidFill>
                <a:srgbClr val="0055A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9"/>
          <a:stretch/>
        </p:blipFill>
        <p:spPr>
          <a:xfrm>
            <a:off x="7059410" y="969522"/>
            <a:ext cx="1922792" cy="188589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679458" y="5039598"/>
            <a:ext cx="1954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smtClean="0"/>
              <a:t>Skew quadrupole (INFN)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2907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Main </a:t>
            </a:r>
            <a:r>
              <a:rPr lang="fr-CH" dirty="0" err="1" smtClean="0"/>
              <a:t>HiLumi</a:t>
            </a:r>
            <a:r>
              <a:rPr lang="fr-CH" dirty="0" smtClean="0"/>
              <a:t>-LHC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Features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7" y="2812242"/>
            <a:ext cx="759385" cy="74596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9" y="3496369"/>
            <a:ext cx="850294" cy="741783"/>
          </a:xfrm>
          <a:prstGeom prst="rect">
            <a:avLst/>
          </a:prstGeom>
        </p:spPr>
      </p:pic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843472"/>
              </p:ext>
            </p:extLst>
          </p:nvPr>
        </p:nvGraphicFramePr>
        <p:xfrm>
          <a:off x="830544" y="1502814"/>
          <a:ext cx="8220200" cy="4299282"/>
        </p:xfrm>
        <a:graphic>
          <a:graphicData uri="http://schemas.openxmlformats.org/drawingml/2006/table">
            <a:tbl>
              <a:tblPr firstRow="1" bandRow="1"/>
              <a:tblGrid>
                <a:gridCol w="972000"/>
                <a:gridCol w="1332000"/>
                <a:gridCol w="1080000"/>
                <a:gridCol w="1800200"/>
                <a:gridCol w="1152128"/>
                <a:gridCol w="995242"/>
                <a:gridCol w="888630"/>
              </a:tblGrid>
              <a:tr h="723753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800" dirty="0"/>
                    </a:p>
                  </a:txBody>
                  <a:tcPr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Type</a:t>
                      </a:r>
                      <a:endParaRPr lang="en-US" sz="1800" dirty="0"/>
                    </a:p>
                  </a:txBody>
                  <a:tcPr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Material</a:t>
                      </a:r>
                      <a:endParaRPr lang="en-US" sz="1800" dirty="0"/>
                    </a:p>
                  </a:txBody>
                  <a:tcPr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Field</a:t>
                      </a:r>
                      <a:r>
                        <a:rPr lang="en-US" sz="1800" baseline="0" dirty="0" smtClean="0"/>
                        <a:t>/G</a:t>
                      </a:r>
                      <a:r>
                        <a:rPr lang="en-US" sz="1800" dirty="0" smtClean="0"/>
                        <a:t>radient</a:t>
                      </a:r>
                    </a:p>
                    <a:p>
                      <a:pPr algn="ctr"/>
                      <a:r>
                        <a:rPr lang="en-US" sz="1800" dirty="0" smtClean="0"/>
                        <a:t>(T)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/ (T/m)</a:t>
                      </a:r>
                      <a:endParaRPr lang="en-US" sz="1800" dirty="0"/>
                    </a:p>
                  </a:txBody>
                  <a:tcPr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Aperture</a:t>
                      </a:r>
                    </a:p>
                    <a:p>
                      <a:pPr algn="ctr"/>
                      <a:r>
                        <a:rPr lang="en-US" sz="1800" dirty="0" smtClean="0"/>
                        <a:t>(mm)</a:t>
                      </a:r>
                      <a:endParaRPr lang="en-US" sz="1800" dirty="0"/>
                    </a:p>
                  </a:txBody>
                  <a:tcPr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Length</a:t>
                      </a:r>
                    </a:p>
                    <a:p>
                      <a:pPr algn="ctr"/>
                      <a:r>
                        <a:rPr lang="en-US" sz="1800" dirty="0" smtClean="0"/>
                        <a:t>(m)</a:t>
                      </a:r>
                      <a:endParaRPr lang="en-US" sz="1800" dirty="0"/>
                    </a:p>
                  </a:txBody>
                  <a:tcPr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Units</a:t>
                      </a:r>
                    </a:p>
                    <a:p>
                      <a:pPr algn="ctr"/>
                      <a:r>
                        <a:rPr lang="en-US" sz="1800" dirty="0" smtClean="0"/>
                        <a:t>(-)</a:t>
                      </a:r>
                      <a:endParaRPr lang="en-US" sz="1800" dirty="0"/>
                    </a:p>
                  </a:txBody>
                  <a:tcPr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3683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Q1,Q3</a:t>
                      </a:r>
                    </a:p>
                    <a:p>
                      <a:pPr algn="ctr"/>
                      <a:r>
                        <a:rPr lang="en-US" sz="1800" dirty="0" smtClean="0"/>
                        <a:t>Q2</a:t>
                      </a: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Single aperture</a:t>
                      </a: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Nb</a:t>
                      </a:r>
                      <a:r>
                        <a:rPr lang="en-US" sz="1800" baseline="-25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Sn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11.4 / </a:t>
                      </a:r>
                      <a:r>
                        <a:rPr lang="en-US" sz="1800" dirty="0" smtClean="0"/>
                        <a:t>132.6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150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2 x 4.2</a:t>
                      </a:r>
                    </a:p>
                    <a:p>
                      <a:pPr algn="ctr"/>
                      <a:r>
                        <a:rPr lang="en-US" sz="1800" dirty="0" smtClean="0"/>
                        <a:t>2 x 7.2</a:t>
                      </a: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½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 LARP,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½ CERN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3683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D1</a:t>
                      </a: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Single aperture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err="1" smtClean="0"/>
                        <a:t>Nb</a:t>
                      </a:r>
                      <a:r>
                        <a:rPr lang="en-US" sz="1800" dirty="0" smtClean="0"/>
                        <a:t>-Ti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6.5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150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6.3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6</a:t>
                      </a:r>
                    </a:p>
                    <a:p>
                      <a:pPr algn="ctr"/>
                      <a:r>
                        <a:rPr lang="en-US" sz="1200" dirty="0" smtClean="0"/>
                        <a:t>(KEK)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3683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D2</a:t>
                      </a: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Twin aperture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err="1" smtClean="0"/>
                        <a:t>Nb</a:t>
                      </a:r>
                      <a:r>
                        <a:rPr lang="en-US" sz="1800" dirty="0" smtClean="0"/>
                        <a:t>-Ti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4.5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105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7.8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(INFN)</a:t>
                      </a: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3683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Q4</a:t>
                      </a: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Two-in-one aperture</a:t>
                      </a: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err="1" smtClean="0"/>
                        <a:t>Nb</a:t>
                      </a:r>
                      <a:r>
                        <a:rPr lang="en-US" sz="1800" dirty="0" smtClean="0"/>
                        <a:t>-Ti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6.0 /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115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90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4.2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6</a:t>
                      </a:r>
                    </a:p>
                    <a:p>
                      <a:pPr algn="ctr"/>
                      <a:r>
                        <a:rPr lang="en-US" sz="1200" dirty="0" smtClean="0"/>
                        <a:t>(CEA)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73683"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DS 11T</a:t>
                      </a: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Two-in-one aperture</a:t>
                      </a: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Nb</a:t>
                      </a:r>
                      <a:r>
                        <a:rPr lang="en-US" sz="1800" baseline="-25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Sn</a:t>
                      </a:r>
                      <a:endParaRPr lang="en-US" sz="1800" dirty="0" smtClean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60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/>
                        <a:t>2x5.5</a:t>
                      </a:r>
                      <a:endParaRPr lang="en-US" sz="1800" dirty="0"/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3429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12 (32)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(CERN)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55A0"/>
                      </a:solidFill>
                    </a:lnL>
                    <a:lnR w="12700" cmpd="sng">
                      <a:solidFill>
                        <a:srgbClr val="0055A0"/>
                      </a:solidFill>
                    </a:lnR>
                    <a:lnT w="12700" cmpd="sng">
                      <a:solidFill>
                        <a:srgbClr val="0055A0"/>
                      </a:solidFill>
                    </a:lnT>
                    <a:lnB w="12700" cmpd="sng">
                      <a:solidFill>
                        <a:srgbClr val="0055A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97" t="8376" r="19366" b="9973"/>
          <a:stretch>
            <a:fillRect/>
          </a:stretch>
        </p:blipFill>
        <p:spPr bwMode="auto">
          <a:xfrm>
            <a:off x="147452" y="2208989"/>
            <a:ext cx="633777" cy="63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oup 28"/>
          <p:cNvGrpSpPr>
            <a:grpSpLocks noChangeAspect="1"/>
          </p:cNvGrpSpPr>
          <p:nvPr/>
        </p:nvGrpSpPr>
        <p:grpSpPr>
          <a:xfrm>
            <a:off x="163242" y="5098904"/>
            <a:ext cx="601687" cy="600876"/>
            <a:chOff x="3144540" y="2996952"/>
            <a:chExt cx="3142378" cy="3138151"/>
          </a:xfrm>
        </p:grpSpPr>
        <p:pic>
          <p:nvPicPr>
            <p:cNvPr id="30" name="Picture 29" descr="2in1_Assy.jpg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63" r="55063"/>
            <a:stretch/>
          </p:blipFill>
          <p:spPr>
            <a:xfrm>
              <a:off x="3144540" y="2996952"/>
              <a:ext cx="1577539" cy="3138151"/>
            </a:xfrm>
            <a:prstGeom prst="rect">
              <a:avLst/>
            </a:prstGeom>
          </p:spPr>
        </p:pic>
        <p:pic>
          <p:nvPicPr>
            <p:cNvPr id="31" name="Picture 30" descr="2in1_Assy.jpg"/>
            <p:cNvPicPr>
              <a:picLocks noChangeAspect="1"/>
            </p:cNvPicPr>
            <p:nvPr/>
          </p:nvPicPr>
          <p:blipFill rotWithShape="1"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63" r="55063"/>
            <a:stretch/>
          </p:blipFill>
          <p:spPr>
            <a:xfrm flipH="1">
              <a:off x="4709379" y="2996952"/>
              <a:ext cx="1577539" cy="3138151"/>
            </a:xfrm>
            <a:prstGeom prst="rect">
              <a:avLst/>
            </a:prstGeom>
          </p:spPr>
        </p:pic>
      </p:grp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139246" y="4303760"/>
            <a:ext cx="650185" cy="648000"/>
            <a:chOff x="1168426" y="652783"/>
            <a:chExt cx="4081101" cy="4067384"/>
          </a:xfrm>
        </p:grpSpPr>
        <p:grpSp>
          <p:nvGrpSpPr>
            <p:cNvPr id="33" name="Group 32"/>
            <p:cNvGrpSpPr/>
            <p:nvPr/>
          </p:nvGrpSpPr>
          <p:grpSpPr>
            <a:xfrm>
              <a:off x="1168426" y="742411"/>
              <a:ext cx="4081101" cy="3883647"/>
              <a:chOff x="1168426" y="742411"/>
              <a:chExt cx="4081101" cy="3883647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3207389" y="742863"/>
                <a:ext cx="2042138" cy="3883195"/>
                <a:chOff x="3207389" y="742863"/>
                <a:chExt cx="2042138" cy="3883195"/>
              </a:xfrm>
            </p:grpSpPr>
            <p:pic>
              <p:nvPicPr>
                <p:cNvPr id="39" name="Picture 38" descr="Screen shot 2012-11-28 at 10.23.41 PM.png"/>
                <p:cNvPicPr>
                  <a:picLocks noChangeAspect="1"/>
                </p:cNvPicPr>
                <p:nvPr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411" t="3646" r="8813" b="8687"/>
                <a:stretch/>
              </p:blipFill>
              <p:spPr>
                <a:xfrm>
                  <a:off x="3207389" y="742863"/>
                  <a:ext cx="2042138" cy="1948397"/>
                </a:xfrm>
                <a:prstGeom prst="rect">
                  <a:avLst/>
                </a:prstGeom>
              </p:spPr>
            </p:pic>
            <p:pic>
              <p:nvPicPr>
                <p:cNvPr id="40" name="Picture 39" descr="Screen shot 2012-11-28 at 10.23.41 PM.png"/>
                <p:cNvPicPr>
                  <a:picLocks noChangeAspect="1"/>
                </p:cNvPicPr>
                <p:nvPr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411" t="3646" r="8813" b="8687"/>
                <a:stretch/>
              </p:blipFill>
              <p:spPr>
                <a:xfrm flipV="1">
                  <a:off x="3207389" y="2677661"/>
                  <a:ext cx="2042138" cy="1948397"/>
                </a:xfrm>
                <a:prstGeom prst="rect">
                  <a:avLst/>
                </a:prstGeom>
              </p:spPr>
            </p:pic>
          </p:grpSp>
          <p:grpSp>
            <p:nvGrpSpPr>
              <p:cNvPr id="36" name="Group 35"/>
              <p:cNvGrpSpPr/>
              <p:nvPr/>
            </p:nvGrpSpPr>
            <p:grpSpPr>
              <a:xfrm flipH="1">
                <a:off x="1168426" y="742411"/>
                <a:ext cx="2042138" cy="3883195"/>
                <a:chOff x="3207389" y="742863"/>
                <a:chExt cx="2042138" cy="3883195"/>
              </a:xfrm>
            </p:grpSpPr>
            <p:pic>
              <p:nvPicPr>
                <p:cNvPr id="37" name="Picture 36" descr="Screen shot 2012-11-28 at 10.23.41 PM.png"/>
                <p:cNvPicPr>
                  <a:picLocks noChangeAspect="1"/>
                </p:cNvPicPr>
                <p:nvPr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411" t="3646" r="8813" b="8687"/>
                <a:stretch/>
              </p:blipFill>
              <p:spPr>
                <a:xfrm>
                  <a:off x="3207389" y="742863"/>
                  <a:ext cx="2042138" cy="1948399"/>
                </a:xfrm>
                <a:prstGeom prst="rect">
                  <a:avLst/>
                </a:prstGeom>
              </p:spPr>
            </p:pic>
            <p:pic>
              <p:nvPicPr>
                <p:cNvPr id="38" name="Picture 37" descr="Screen shot 2012-11-28 at 10.23.41 PM.png"/>
                <p:cNvPicPr>
                  <a:picLocks noChangeAspect="1"/>
                </p:cNvPicPr>
                <p:nvPr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411" t="3646" r="8813" b="8687"/>
                <a:stretch/>
              </p:blipFill>
              <p:spPr>
                <a:xfrm flipV="1">
                  <a:off x="3207389" y="2677659"/>
                  <a:ext cx="2042138" cy="1948399"/>
                </a:xfrm>
                <a:prstGeom prst="rect">
                  <a:avLst/>
                </a:prstGeom>
              </p:spPr>
            </p:pic>
          </p:grpSp>
        </p:grpSp>
        <p:sp>
          <p:nvSpPr>
            <p:cNvPr id="34" name="Oval 33"/>
            <p:cNvSpPr/>
            <p:nvPr/>
          </p:nvSpPr>
          <p:spPr>
            <a:xfrm>
              <a:off x="1168426" y="652783"/>
              <a:ext cx="4081101" cy="4067384"/>
            </a:xfrm>
            <a:prstGeom prst="ellipse">
              <a:avLst/>
            </a:prstGeom>
            <a:noFill/>
            <a:ln w="9525" cap="flat" cmpd="sng" algn="ctr">
              <a:solidFill>
                <a:srgbClr val="4D4D4D">
                  <a:lumMod val="50000"/>
                </a:srgbClr>
              </a:solidFill>
              <a:prstDash val="solid"/>
            </a:ln>
            <a:effectLst>
              <a:glow rad="70000">
                <a:srgbClr val="DDDDDD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41" name="Rounded Rectangle 40"/>
          <p:cNvSpPr/>
          <p:nvPr/>
        </p:nvSpPr>
        <p:spPr>
          <a:xfrm>
            <a:off x="115122" y="2198032"/>
            <a:ext cx="8999767" cy="75178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15122" y="4983706"/>
            <a:ext cx="8999767" cy="831273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509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" t="1272" r="2103" b="6001"/>
          <a:stretch/>
        </p:blipFill>
        <p:spPr bwMode="auto">
          <a:xfrm>
            <a:off x="297825" y="1113068"/>
            <a:ext cx="8640000" cy="4883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11T Dipole – 3  phases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819975" y="1203608"/>
            <a:ext cx="0" cy="4533898"/>
          </a:xfrm>
          <a:prstGeom prst="straightConnector1">
            <a:avLst/>
          </a:prstGeom>
          <a:noFill/>
          <a:ln w="31750" cap="flat" cmpd="sng" algn="ctr">
            <a:solidFill>
              <a:srgbClr val="002060"/>
            </a:solidFill>
            <a:prstDash val="sysDash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243911" y="5737506"/>
            <a:ext cx="11521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2060"/>
                </a:solidFill>
                <a:latin typeface="Arial"/>
              </a:rPr>
              <a:t>TODAY</a:t>
            </a:r>
            <a:endParaRPr lang="en-US" sz="1600" b="1" dirty="0">
              <a:solidFill>
                <a:srgbClr val="002060"/>
              </a:solidFill>
              <a:latin typeface="Arial"/>
            </a:endParaRPr>
          </a:p>
        </p:txBody>
      </p:sp>
      <p:pic>
        <p:nvPicPr>
          <p:cNvPr id="18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3024108" y="10023"/>
            <a:ext cx="6120000" cy="77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1520" y="5996050"/>
            <a:ext cx="6115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Graph showing nominal </a:t>
            </a:r>
            <a:r>
              <a:rPr lang="en-US" sz="1400" dirty="0"/>
              <a:t>upgrade </a:t>
            </a:r>
            <a:r>
              <a:rPr lang="en-US" sz="1400" dirty="0" smtClean="0"/>
              <a:t>parameters - 3000 </a:t>
            </a:r>
            <a:r>
              <a:rPr lang="en-US" sz="1400" dirty="0"/>
              <a:t>fb</a:t>
            </a:r>
            <a:r>
              <a:rPr lang="en-US" sz="1400" baseline="30000" dirty="0"/>
              <a:t>-1</a:t>
            </a:r>
            <a:r>
              <a:rPr lang="en-US" sz="1400" dirty="0"/>
              <a:t> would be reached in 2036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565715" y="1440180"/>
            <a:ext cx="308610" cy="3780000"/>
          </a:xfrm>
          <a:prstGeom prst="roundRect">
            <a:avLst/>
          </a:prstGeom>
          <a:noFill/>
          <a:ln w="317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4597200" y="1440180"/>
            <a:ext cx="594000" cy="3780000"/>
          </a:xfrm>
          <a:prstGeom prst="roundRect">
            <a:avLst/>
          </a:prstGeom>
          <a:noFill/>
          <a:ln w="317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5970530" y="1440180"/>
            <a:ext cx="347143" cy="3780000"/>
          </a:xfrm>
          <a:prstGeom prst="roundRect">
            <a:avLst/>
          </a:prstGeom>
          <a:noFill/>
          <a:ln w="317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3565715" y="1440180"/>
            <a:ext cx="308610" cy="290705"/>
          </a:xfrm>
          <a:prstGeom prst="roundRect">
            <a:avLst/>
          </a:prstGeom>
          <a:noFill/>
          <a:ln w="317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rgbClr val="C00000"/>
                </a:solidFill>
              </a:rPr>
              <a:t>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597200" y="1440179"/>
            <a:ext cx="594000" cy="290705"/>
          </a:xfrm>
          <a:prstGeom prst="roundRect">
            <a:avLst/>
          </a:prstGeom>
          <a:noFill/>
          <a:ln w="317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rgbClr val="C00000"/>
                </a:solidFill>
              </a:rPr>
              <a:t>2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970529" y="1440178"/>
            <a:ext cx="347143" cy="290705"/>
          </a:xfrm>
          <a:prstGeom prst="roundRect">
            <a:avLst/>
          </a:prstGeom>
          <a:noFill/>
          <a:ln w="317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rgbClr val="C00000"/>
                </a:solidFill>
              </a:rPr>
              <a:t>3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543" y="552443"/>
            <a:ext cx="1260000" cy="1244069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88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11T </a:t>
            </a:r>
            <a:r>
              <a:rPr lang="fr-CH" dirty="0" err="1" smtClean="0"/>
              <a:t>Dipole</a:t>
            </a:r>
            <a:r>
              <a:rPr lang="fr-CH" dirty="0" smtClean="0"/>
              <a:t> – scope in </a:t>
            </a:r>
            <a:r>
              <a:rPr lang="fr-CH" dirty="0" err="1" smtClean="0"/>
              <a:t>numbers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221382"/>
              </p:ext>
            </p:extLst>
          </p:nvPr>
        </p:nvGraphicFramePr>
        <p:xfrm>
          <a:off x="144679" y="1259670"/>
          <a:ext cx="8748000" cy="411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000"/>
                <a:gridCol w="2160000"/>
                <a:gridCol w="2880000"/>
                <a:gridCol w="2484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Phase 1 – LS2,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all RRP</a:t>
                      </a:r>
                      <a:endParaRPr lang="en-US" sz="1800" dirty="0"/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0" marR="0" indent="0" algn="ct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Phase 2 – LS3</a:t>
                      </a:r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Phase 3 – LS4</a:t>
                      </a:r>
                      <a:endParaRPr 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 marL="54000" marR="54000" marT="54000" marB="54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Models</a:t>
                      </a:r>
                      <a:endParaRPr lang="en-US" sz="1600" b="1" dirty="0"/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fr-CH" sz="1600" dirty="0" smtClean="0"/>
                        <a:t>MBHSM101 (</a:t>
                      </a:r>
                      <a:r>
                        <a:rPr lang="fr-CH" sz="1600" dirty="0" err="1" smtClean="0"/>
                        <a:t>done</a:t>
                      </a:r>
                      <a:r>
                        <a:rPr lang="fr-CH" sz="1600" dirty="0" smtClean="0"/>
                        <a:t>)</a:t>
                      </a:r>
                    </a:p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fr-CH" sz="1600" dirty="0" smtClean="0"/>
                        <a:t>MBHSP101 (</a:t>
                      </a:r>
                      <a:r>
                        <a:rPr lang="fr-CH" sz="1600" dirty="0" err="1" smtClean="0"/>
                        <a:t>done</a:t>
                      </a:r>
                      <a:r>
                        <a:rPr lang="fr-CH" sz="1600" dirty="0" smtClean="0"/>
                        <a:t>)</a:t>
                      </a:r>
                    </a:p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fr-CH" sz="1600" dirty="0" smtClean="0"/>
                        <a:t>MBHSP102 (</a:t>
                      </a:r>
                      <a:r>
                        <a:rPr lang="fr-CH" sz="1600" dirty="0" err="1" smtClean="0"/>
                        <a:t>done</a:t>
                      </a:r>
                      <a:r>
                        <a:rPr lang="fr-CH" sz="1600" dirty="0" smtClean="0"/>
                        <a:t>)</a:t>
                      </a:r>
                    </a:p>
                    <a:p>
                      <a:pPr marL="0" indent="0" defTabSz="180000">
                        <a:buFont typeface="Arial" panose="020B0604020202020204" pitchFamily="34" charset="0"/>
                        <a:buNone/>
                      </a:pPr>
                      <a:r>
                        <a:rPr lang="fr-CH" sz="1600" dirty="0" smtClean="0"/>
                        <a:t>In addition:</a:t>
                      </a:r>
                      <a:endParaRPr lang="en-US" sz="1600" dirty="0" smtClean="0"/>
                    </a:p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3 x 1-in-1</a:t>
                      </a:r>
                    </a:p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2 x </a:t>
                      </a:r>
                      <a:r>
                        <a:rPr lang="en-US" sz="1600" baseline="0" dirty="0" smtClean="0"/>
                        <a:t>2-in-1</a:t>
                      </a:r>
                      <a:endParaRPr lang="en-US" sz="1600" dirty="0"/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PIT (new X-section):</a:t>
                      </a:r>
                    </a:p>
                    <a:p>
                      <a:pPr marL="266700" lvl="1" indent="-174625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4 x 1-in-1</a:t>
                      </a:r>
                    </a:p>
                    <a:p>
                      <a:pPr marL="266700" lvl="1" indent="-174625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2 x</a:t>
                      </a:r>
                      <a:r>
                        <a:rPr lang="en-US" sz="1600" baseline="0" dirty="0" smtClean="0"/>
                        <a:t> 2-in-1</a:t>
                      </a:r>
                    </a:p>
                    <a:p>
                      <a:pPr marL="173038" lvl="0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/>
                        <a:t>RRP (</a:t>
                      </a:r>
                      <a:r>
                        <a:rPr lang="en-US" sz="1600" dirty="0" smtClean="0"/>
                        <a:t>new X-section)</a:t>
                      </a:r>
                      <a:r>
                        <a:rPr lang="en-US" sz="1600" baseline="0" dirty="0" smtClean="0"/>
                        <a:t>:</a:t>
                      </a:r>
                    </a:p>
                    <a:p>
                      <a:pPr marL="266700" lvl="1" indent="-174625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2 x 1-in-1</a:t>
                      </a:r>
                    </a:p>
                    <a:p>
                      <a:pPr marL="266700" lvl="1" indent="-174625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1 x</a:t>
                      </a:r>
                      <a:r>
                        <a:rPr lang="en-US" sz="1600" baseline="0" dirty="0" smtClean="0"/>
                        <a:t> 2-in-1</a:t>
                      </a:r>
                      <a:endParaRPr lang="en-US" sz="1600" dirty="0" smtClean="0"/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None</a:t>
                      </a:r>
                    </a:p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Same design as for LS3</a:t>
                      </a:r>
                      <a:endParaRPr lang="en-US" sz="16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 marL="54000" marR="54000" marT="54000" marB="54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Prototypes</a:t>
                      </a:r>
                      <a:endParaRPr lang="en-US" sz="1600" b="1" dirty="0"/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 smtClean="0"/>
                        <a:t>P1: MBH_P001</a:t>
                      </a:r>
                      <a:endParaRPr lang="en-US" sz="1600" dirty="0"/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P2: MBH_P002 [PIT]</a:t>
                      </a:r>
                    </a:p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P3: MBH_P003 [RRP]</a:t>
                      </a:r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0" indent="0" defTabSz="180000">
                        <a:buFont typeface="Arial" panose="020B0604020202020204" pitchFamily="34" charset="0"/>
                        <a:buNone/>
                      </a:pPr>
                      <a:endParaRPr lang="en-US" sz="1600" dirty="0"/>
                    </a:p>
                  </a:txBody>
                  <a:tcPr marL="54000" marR="54000" marT="54000" marB="54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Series baseline</a:t>
                      </a:r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173038" indent="-173038" defTabSz="18000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>
                          <a:solidFill>
                            <a:srgbClr val="002060"/>
                          </a:solidFill>
                        </a:rPr>
                        <a:t>First of a kind</a:t>
                      </a:r>
                      <a:br>
                        <a:rPr lang="en-US" sz="1600" b="0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en-US" sz="1600" b="0" dirty="0" smtClean="0">
                          <a:solidFill>
                            <a:srgbClr val="002060"/>
                          </a:solidFill>
                        </a:rPr>
                        <a:t>1 x (2 MBH + 1 BPC</a:t>
                      </a:r>
                      <a:r>
                        <a:rPr lang="en-US" sz="1600" b="0" baseline="30000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r>
                        <a:rPr lang="en-US" sz="1600" b="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en-US" sz="1600" b="0" dirty="0">
                        <a:solidFill>
                          <a:srgbClr val="002060"/>
                        </a:solidFill>
                      </a:endParaRPr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2060"/>
                          </a:solidFill>
                        </a:rPr>
                        <a:t>2 in IP2 + 2 in IP7 or 4 in IP7 tbc</a:t>
                      </a:r>
                    </a:p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2060"/>
                          </a:solidFill>
                        </a:rPr>
                        <a:t>4 x (2 MBH + 1 BPC)</a:t>
                      </a:r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2060"/>
                          </a:solidFill>
                        </a:rPr>
                        <a:t>To complete IP7 or in IP2</a:t>
                      </a:r>
                    </a:p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2060"/>
                          </a:solidFill>
                        </a:rPr>
                        <a:t>2 x (2 MBH + 1 BPC)</a:t>
                      </a:r>
                    </a:p>
                  </a:txBody>
                  <a:tcPr marL="54000" marR="54000" marT="54000" marB="54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Series spares</a:t>
                      </a:r>
                      <a:endParaRPr lang="en-US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0" marR="0" indent="0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 smtClean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en-US" sz="16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0" marR="0" indent="0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r-CH" sz="1600" b="1" dirty="0" smtClean="0">
                          <a:solidFill>
                            <a:srgbClr val="002060"/>
                          </a:solidFill>
                        </a:rPr>
                        <a:t>-</a:t>
                      </a:r>
                      <a:endParaRPr lang="en-US" sz="16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179388" marR="0" indent="-17938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</a:rPr>
                        <a:t>1 x (2 MBH + 1 BPC)</a:t>
                      </a:r>
                      <a:endParaRPr lang="en-US" sz="16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 marL="54000" marR="54000" marT="54000" marB="54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Option</a:t>
                      </a:r>
                      <a:endParaRPr lang="en-US" sz="1600" b="1" dirty="0"/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defTabSz="180000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0" marR="0" indent="0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 smtClean="0"/>
                        <a:t>-</a:t>
                      </a:r>
                    </a:p>
                  </a:txBody>
                  <a:tcPr marL="54000" marR="54000" marT="54000" marB="54000" anchor="ctr"/>
                </a:tc>
                <a:tc>
                  <a:txBody>
                    <a:bodyPr/>
                    <a:lstStyle/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IP1-IP5</a:t>
                      </a:r>
                    </a:p>
                    <a:p>
                      <a:pPr marL="173038" marR="0" indent="-173038" algn="l" defTabSz="180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Max. 8 x (2 MBH + 1 BPC)</a:t>
                      </a:r>
                    </a:p>
                  </a:txBody>
                  <a:tcPr marL="54000" marR="54000" marT="54000" marB="5400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0470" y="5467442"/>
            <a:ext cx="8437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174625">
              <a:buFont typeface="+mj-lt"/>
              <a:buAutoNum type="arabicPeriod"/>
            </a:pPr>
            <a:r>
              <a:rPr lang="en-US" sz="1400" dirty="0">
                <a:solidFill>
                  <a:srgbClr val="1F497D"/>
                </a:solidFill>
              </a:rPr>
              <a:t>BPC stands for By-Pass </a:t>
            </a:r>
            <a:r>
              <a:rPr lang="en-US" sz="1400" dirty="0" smtClean="0">
                <a:solidFill>
                  <a:srgbClr val="1F497D"/>
                </a:solidFill>
              </a:rPr>
              <a:t>Cryostat</a:t>
            </a:r>
            <a:endParaRPr lang="en-US" sz="1400" dirty="0">
              <a:solidFill>
                <a:srgbClr val="1F497D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000" y="1460195"/>
            <a:ext cx="1008000" cy="1008138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000" y="2652908"/>
            <a:ext cx="1260000" cy="1244069"/>
          </a:xfrm>
          <a:prstGeom prst="ellipse">
            <a:avLst/>
          </a:prstGeom>
          <a:noFill/>
        </p:spPr>
      </p:pic>
      <p:pic>
        <p:nvPicPr>
          <p:cNvPr id="11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2640392" y="5624947"/>
            <a:ext cx="6480000" cy="8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85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 Breakdown Structure (main elements)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Cryo</a:t>
            </a:r>
            <a:r>
              <a:rPr lang="en-US" dirty="0" smtClean="0"/>
              <a:t>-assembly</a:t>
            </a:r>
          </a:p>
          <a:p>
            <a:pPr lvl="1"/>
            <a:r>
              <a:rPr lang="en-US" dirty="0" smtClean="0"/>
              <a:t>Cryostat, main and by-pass</a:t>
            </a:r>
          </a:p>
          <a:p>
            <a:pPr lvl="1"/>
            <a:r>
              <a:rPr lang="en-US" dirty="0" smtClean="0"/>
              <a:t>Bus bars for by-pass cryostat</a:t>
            </a:r>
          </a:p>
          <a:p>
            <a:pPr lvl="1"/>
            <a:r>
              <a:rPr lang="en-US" dirty="0" smtClean="0"/>
              <a:t>Jacks (RT support, cryostat to ground)</a:t>
            </a:r>
          </a:p>
          <a:p>
            <a:pPr lvl="1"/>
            <a:r>
              <a:rPr lang="en-US" dirty="0" smtClean="0"/>
              <a:t>Cold mass assembly</a:t>
            </a:r>
          </a:p>
          <a:p>
            <a:pPr lvl="2"/>
            <a:r>
              <a:rPr lang="en-US" dirty="0" smtClean="0"/>
              <a:t>Coils</a:t>
            </a:r>
          </a:p>
          <a:p>
            <a:pPr lvl="2"/>
            <a:r>
              <a:rPr lang="en-US" dirty="0" smtClean="0"/>
              <a:t>Collared coils</a:t>
            </a:r>
          </a:p>
          <a:p>
            <a:pPr lvl="2"/>
            <a:r>
              <a:rPr lang="en-US" dirty="0" smtClean="0"/>
              <a:t>Active part, including bus bars</a:t>
            </a:r>
          </a:p>
          <a:p>
            <a:pPr lvl="2"/>
            <a:r>
              <a:rPr lang="en-US" dirty="0" smtClean="0"/>
              <a:t>Ancillaries (e.g. spool pieces 6-poles, N-line, protection diode…)</a:t>
            </a:r>
            <a:br>
              <a:rPr lang="en-US" dirty="0" smtClean="0"/>
            </a:br>
            <a:r>
              <a:rPr lang="en-US" dirty="0" smtClean="0"/>
              <a:t>and cold mass envelope (e.g. end covers)</a:t>
            </a:r>
          </a:p>
          <a:p>
            <a:pPr lvl="1"/>
            <a:r>
              <a:rPr lang="en-US" dirty="0" smtClean="0"/>
              <a:t>Cold feet</a:t>
            </a:r>
          </a:p>
          <a:p>
            <a:pPr lvl="1"/>
            <a:r>
              <a:rPr lang="en-US" dirty="0" smtClean="0"/>
              <a:t>Thermal shield</a:t>
            </a:r>
          </a:p>
          <a:p>
            <a:pPr lvl="1"/>
            <a:r>
              <a:rPr lang="en-US" dirty="0" smtClean="0"/>
              <a:t>Current leads for trim</a:t>
            </a:r>
          </a:p>
          <a:p>
            <a:r>
              <a:rPr lang="en-US" dirty="0" smtClean="0"/>
              <a:t>Interconnects (with W-bellows)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err="1"/>
              <a:t>HiLumi</a:t>
            </a:r>
            <a:r>
              <a:rPr lang="fr-CH" dirty="0"/>
              <a:t> LHC </a:t>
            </a:r>
            <a:r>
              <a:rPr lang="fr-CH" dirty="0" err="1"/>
              <a:t>goes</a:t>
            </a:r>
            <a:r>
              <a:rPr lang="fr-CH" dirty="0"/>
              <a:t> to </a:t>
            </a:r>
            <a:r>
              <a:rPr lang="fr-CH" dirty="0" err="1"/>
              <a:t>Industry</a:t>
            </a:r>
            <a:r>
              <a:rPr lang="fr-CH" dirty="0"/>
              <a:t>   –   </a:t>
            </a:r>
            <a:r>
              <a:rPr lang="fr-CH" dirty="0" err="1"/>
              <a:t>Magnets</a:t>
            </a:r>
            <a:r>
              <a:rPr lang="fr-CH" dirty="0"/>
              <a:t> –   2015-06-26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5" t="14869" r="7976" b="9527"/>
          <a:stretch/>
        </p:blipFill>
        <p:spPr bwMode="auto">
          <a:xfrm>
            <a:off x="3945603" y="2848091"/>
            <a:ext cx="2880000" cy="150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9" t="7366" r="6010" b="8029"/>
          <a:stretch/>
        </p:blipFill>
        <p:spPr bwMode="auto">
          <a:xfrm>
            <a:off x="6263142" y="1560668"/>
            <a:ext cx="2880000" cy="160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202" y="4872868"/>
            <a:ext cx="1188000" cy="1752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959" y="4467901"/>
            <a:ext cx="1806696" cy="233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\\cern.ch\dfs\Users\d\dduarter\Desktop\layout with bellows.pn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1" b="52447"/>
          <a:stretch/>
        </p:blipFill>
        <p:spPr bwMode="auto">
          <a:xfrm>
            <a:off x="2515515" y="902268"/>
            <a:ext cx="6480000" cy="8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\\cern.ch\dfs\Users\d\dduarter\Desktop\con cryostat open interc.png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7" t="24369" r="12222" b="4662"/>
          <a:stretch/>
        </p:blipFill>
        <p:spPr bwMode="auto">
          <a:xfrm>
            <a:off x="5375748" y="2368047"/>
            <a:ext cx="2160000" cy="124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" r="4335"/>
          <a:stretch/>
        </p:blipFill>
        <p:spPr bwMode="auto">
          <a:xfrm>
            <a:off x="2986527" y="2918877"/>
            <a:ext cx="1073039" cy="10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138" y="4474466"/>
            <a:ext cx="2100055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\\cern.ch\dfs\Users\d\dduarter\Desktop\optionB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18" t="25644" b="20937"/>
          <a:stretch/>
        </p:blipFill>
        <p:spPr bwMode="auto">
          <a:xfrm>
            <a:off x="7918202" y="3246662"/>
            <a:ext cx="1080000" cy="164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956" y="1560667"/>
            <a:ext cx="1260000" cy="1244069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079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7995</TotalTime>
  <Words>1393</Words>
  <Application>Microsoft Office PowerPoint</Application>
  <PresentationFormat>On-screen Show (4:3)</PresentationFormat>
  <Paragraphs>336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ＭＳ Ｐゴシック</vt:lpstr>
      <vt:lpstr>Arial</vt:lpstr>
      <vt:lpstr>Calibri</vt:lpstr>
      <vt:lpstr>Symbol</vt:lpstr>
      <vt:lpstr>Times New Roman</vt:lpstr>
      <vt:lpstr>HiLumiLHC_PresentationTemplate</vt:lpstr>
      <vt:lpstr>goes to Industry</vt:lpstr>
      <vt:lpstr>Outline</vt:lpstr>
      <vt:lpstr>Magnets in the framework of HiLumi-LHC </vt:lpstr>
      <vt:lpstr>The 11T Dipole Two-in-One for DS</vt:lpstr>
      <vt:lpstr>HiLumi LHC magnet zoo</vt:lpstr>
      <vt:lpstr>Main HiLumi-LHC Magnet Features</vt:lpstr>
      <vt:lpstr>11T Dipole – 3  phases</vt:lpstr>
      <vt:lpstr>11T Dipole – scope in numbers</vt:lpstr>
      <vt:lpstr>Assembly Breakdown Structure (main elements)</vt:lpstr>
      <vt:lpstr>NEW challenges w.r.t. to Nb-Ti magnets - 1</vt:lpstr>
      <vt:lpstr>NEW challenges w.r.t. to Nb-Ti magnets - 2</vt:lpstr>
      <vt:lpstr>How can industry contribute to magnets for HL-LHC?</vt:lpstr>
      <vt:lpstr>Coil keys – end spacers – saddles</vt:lpstr>
      <vt:lpstr>Loading pole – ODS Wedge</vt:lpstr>
      <vt:lpstr>Quench heaters</vt:lpstr>
      <vt:lpstr>Collars – collaring keys – yoke laminations</vt:lpstr>
      <vt:lpstr>Shells – end covers, main parts of the He containment vessel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Inserer dans template hi-lumi</dc:title>
  <dc:creator>Benoit Delille</dc:creator>
  <cp:lastModifiedBy>Frederic Savary</cp:lastModifiedBy>
  <cp:revision>735</cp:revision>
  <cp:lastPrinted>2015-02-26T08:30:33Z</cp:lastPrinted>
  <dcterms:created xsi:type="dcterms:W3CDTF">2015-02-02T20:09:37Z</dcterms:created>
  <dcterms:modified xsi:type="dcterms:W3CDTF">2015-06-26T05:53:39Z</dcterms:modified>
</cp:coreProperties>
</file>