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tiff" ContentType="image/tiff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 autoCompressPictures="0">
  <p:sldMasterIdLst>
    <p:sldMasterId id="2147483685" r:id="rId1"/>
    <p:sldMasterId id="2147483697" r:id="rId2"/>
    <p:sldMasterId id="2147483701" r:id="rId3"/>
  </p:sldMasterIdLst>
  <p:notesMasterIdLst>
    <p:notesMasterId r:id="rId25"/>
  </p:notesMasterIdLst>
  <p:handoutMasterIdLst>
    <p:handoutMasterId r:id="rId26"/>
  </p:handoutMasterIdLst>
  <p:sldIdLst>
    <p:sldId id="366" r:id="rId4"/>
    <p:sldId id="708" r:id="rId5"/>
    <p:sldId id="707" r:id="rId6"/>
    <p:sldId id="687" r:id="rId7"/>
    <p:sldId id="712" r:id="rId8"/>
    <p:sldId id="709" r:id="rId9"/>
    <p:sldId id="695" r:id="rId10"/>
    <p:sldId id="694" r:id="rId11"/>
    <p:sldId id="689" r:id="rId12"/>
    <p:sldId id="700" r:id="rId13"/>
    <p:sldId id="699" r:id="rId14"/>
    <p:sldId id="711" r:id="rId15"/>
    <p:sldId id="704" r:id="rId16"/>
    <p:sldId id="705" r:id="rId17"/>
    <p:sldId id="703" r:id="rId18"/>
    <p:sldId id="713" r:id="rId19"/>
    <p:sldId id="594" r:id="rId20"/>
    <p:sldId id="710" r:id="rId21"/>
    <p:sldId id="696" r:id="rId22"/>
    <p:sldId id="701" r:id="rId23"/>
    <p:sldId id="702" r:id="rId24"/>
  </p:sldIdLst>
  <p:sldSz cx="9144000" cy="6858000" type="screen4x3"/>
  <p:notesSz cx="6858000" cy="9144000"/>
  <p:embeddedFontLst>
    <p:embeddedFont>
      <p:font typeface="Tahoma" panose="020B0604030504040204" pitchFamily="34" charset="0"/>
      <p:regular r:id="rId27"/>
      <p:bold r:id="rId28"/>
    </p:embeddedFont>
    <p:embeddedFont>
      <p:font typeface="Arial Bold" panose="020B0704020202020204" pitchFamily="34" charset="0"/>
      <p:bold r:id="rId29"/>
    </p:embeddedFont>
    <p:embeddedFont>
      <p:font typeface="Arial Narrow" panose="020B0606020202030204" pitchFamily="34" charset="0"/>
      <p:regular r:id="rId30"/>
      <p:bold r:id="rId31"/>
      <p:italic r:id="rId32"/>
      <p:boldItalic r:id="rId33"/>
    </p:embeddedFont>
    <p:embeddedFont>
      <p:font typeface="MS PGothic" panose="020B0600070205080204" pitchFamily="34" charset="-128"/>
      <p:regular r:id="rId34"/>
    </p:embeddedFont>
    <p:embeddedFont>
      <p:font typeface="Rage Italic" panose="03070502040507070304" pitchFamily="66" charset="0"/>
      <p:regular r:id="rId35"/>
    </p:embeddedFont>
    <p:embeddedFont>
      <p:font typeface="Calibri" panose="020F0502020204030204" pitchFamily="34" charset="0"/>
      <p:regular r:id="rId36"/>
      <p:bold r:id="rId37"/>
      <p:italic r:id="rId38"/>
      <p:boldItalic r:id="rId39"/>
    </p:embeddedFont>
    <p:embeddedFont>
      <p:font typeface="Helvetica" panose="020B0604020202020204" pitchFamily="34" charset="0"/>
      <p:regular r:id="rId40"/>
      <p:bold r:id="rId41"/>
      <p:italic r:id="rId42"/>
      <p:boldItalic r:id="rId43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92" userDrawn="1">
          <p15:clr>
            <a:srgbClr val="A4A3A4"/>
          </p15:clr>
        </p15:guide>
        <p15:guide id="2" pos="327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1A"/>
    <a:srgbClr val="191919"/>
    <a:srgbClr val="CC7500"/>
    <a:srgbClr val="FF9201"/>
    <a:srgbClr val="FDF103"/>
    <a:srgbClr val="FFB19F"/>
    <a:srgbClr val="FF53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03" autoAdjust="0"/>
    <p:restoredTop sz="84875" autoAdjust="0"/>
  </p:normalViewPr>
  <p:slideViewPr>
    <p:cSldViewPr snapToGrid="0" snapToObjects="1">
      <p:cViewPr varScale="1">
        <p:scale>
          <a:sx n="92" d="100"/>
          <a:sy n="92" d="100"/>
        </p:scale>
        <p:origin x="1098" y="66"/>
      </p:cViewPr>
      <p:guideLst>
        <p:guide orient="horz" pos="1292"/>
        <p:guide pos="327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9" Type="http://schemas.openxmlformats.org/officeDocument/2006/relationships/font" Target="fonts/font13.fntdata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font" Target="fonts/font8.fntdata"/><Relationship Id="rId42" Type="http://schemas.openxmlformats.org/officeDocument/2006/relationships/font" Target="fonts/font16.fntdata"/><Relationship Id="rId47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7.fntdata"/><Relationship Id="rId38" Type="http://schemas.openxmlformats.org/officeDocument/2006/relationships/font" Target="fonts/font12.fntdata"/><Relationship Id="rId46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3.fntdata"/><Relationship Id="rId41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font" Target="fonts/font6.fntdata"/><Relationship Id="rId37" Type="http://schemas.openxmlformats.org/officeDocument/2006/relationships/font" Target="fonts/font11.fntdata"/><Relationship Id="rId40" Type="http://schemas.openxmlformats.org/officeDocument/2006/relationships/font" Target="fonts/font14.fntdata"/><Relationship Id="rId45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font" Target="fonts/font2.fntdata"/><Relationship Id="rId36" Type="http://schemas.openxmlformats.org/officeDocument/2006/relationships/font" Target="fonts/font10.fntdata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5.fntdata"/><Relationship Id="rId44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font" Target="fonts/font1.fntdata"/><Relationship Id="rId30" Type="http://schemas.openxmlformats.org/officeDocument/2006/relationships/font" Target="fonts/font4.fntdata"/><Relationship Id="rId35" Type="http://schemas.openxmlformats.org/officeDocument/2006/relationships/font" Target="fonts/font9.fntdata"/><Relationship Id="rId43" Type="http://schemas.openxmlformats.org/officeDocument/2006/relationships/font" Target="fonts/font17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75883-5BA1-B245-AB5A-D62BEE1304F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637500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08.09.2011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5ED40-D732-8547-95CE-FE60EF82A9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63700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ED1D963-71B0-46DD-9D1E-1D60181F7D71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08.09.2011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12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54187"/>
            <a:fld id="{EAAD7336-0C15-42A4-B1D7-7C05EFB41BA9}" type="slidenum">
              <a:rPr lang="it-IT" smtClean="0">
                <a:solidFill>
                  <a:prstClr val="black"/>
                </a:solidFill>
              </a:rPr>
              <a:pPr defTabSz="954187"/>
              <a:t>2</a:t>
            </a:fld>
            <a:endParaRPr lang="it-IT" dirty="0" smtClean="0">
              <a:solidFill>
                <a:prstClr val="black"/>
              </a:solidFill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8254438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4E26980-00D1-44A2-A35B-094C76B3943C}" type="slidenum">
              <a:rPr lang="it-IT" smtClean="0"/>
              <a:pPr>
                <a:defRPr/>
              </a:pPr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94697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959322-746A-4AE6-8666-981CE9A36D8D}" type="slidenum">
              <a:rPr lang="en-US"/>
              <a:pPr/>
              <a:t>4</a:t>
            </a:fld>
            <a:endParaRPr lang="en-US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de-DE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2937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4097E2E-FDFF-4ED7-84D8-6771C1924EDA}" type="slidenum">
              <a:rPr lang="it-IT"/>
              <a:pPr/>
              <a:t>8</a:t>
            </a:fld>
            <a:endParaRPr lang="it-IT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078871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 txBox="1">
            <a:spLocks noGrp="1" noChangeArrowheads="1"/>
          </p:cNvSpPr>
          <p:nvPr/>
        </p:nvSpPr>
        <p:spPr bwMode="auto">
          <a:xfrm>
            <a:off x="3885122" y="8685917"/>
            <a:ext cx="2971261" cy="4566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84AD0514-C1B4-4401-864F-A07A698F9343}" type="slidenum">
              <a:rPr lang="it-IT" sz="1200">
                <a:solidFill>
                  <a:prstClr val="black"/>
                </a:solidFill>
              </a:rPr>
              <a:pPr algn="r"/>
              <a:t>9</a:t>
            </a:fld>
            <a:endParaRPr lang="it-IT" sz="1200">
              <a:solidFill>
                <a:prstClr val="black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it-IT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08.09.2011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559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AC6C5E-A15C-4E5E-A5C8-A79C40192A16}" type="slidenum">
              <a:rPr lang="it-IT" smtClean="0"/>
              <a:pPr/>
              <a:t>13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8995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jpe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8.tif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9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31740" y="80628"/>
            <a:ext cx="662426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200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720000"/>
            <a:ext cx="8460000" cy="5544000"/>
          </a:xfrm>
          <a:prstGeom prst="rect">
            <a:avLst/>
          </a:prstGeom>
        </p:spPr>
        <p:txBody>
          <a:bodyPr/>
          <a:lstStyle>
            <a:lvl1pPr marL="180000" indent="-180000" algn="l" rtl="0" eaLnBrk="0" fontAlgn="base" hangingPunct="0">
              <a:lnSpc>
                <a:spcPts val="2200"/>
              </a:lnSpc>
              <a:spcBef>
                <a:spcPts val="0"/>
              </a:spcBef>
              <a:spcAft>
                <a:spcPts val="600"/>
              </a:spcAft>
              <a:buClr>
                <a:schemeClr val="accent2"/>
              </a:buClr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54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90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26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US" sz="1600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620000" indent="-180000" algn="l" rtl="0" eaLnBrk="0" fontAlgn="base" hangingPunct="0">
              <a:lnSpc>
                <a:spcPts val="2200"/>
              </a:lnSpc>
              <a:spcBef>
                <a:spcPct val="0"/>
              </a:spcBef>
              <a:spcAft>
                <a:spcPts val="600"/>
              </a:spcAft>
              <a:buFont typeface="Arial" pitchFamily="34" charset="0"/>
              <a:buChar char="•"/>
              <a:defRPr lang="en-GB" sz="1600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560" y="6649337"/>
            <a:ext cx="6336704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300" b="1" kern="1200" spc="-20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40352" y="6669372"/>
            <a:ext cx="1332148" cy="20005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300" b="1" kern="1200" spc="-20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648000"/>
            <a:ext cx="540000" cy="5688632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2000" b="1">
                <a:solidFill>
                  <a:schemeClr val="bg1"/>
                </a:solidFill>
                <a:latin typeface="Helvetica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409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9128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8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9077" y="2376000"/>
            <a:ext cx="4339131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58117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0807031_01-A4-at-144-dpi.jpg"/>
          <p:cNvPicPr>
            <a:picLocks noChangeAspect="1"/>
          </p:cNvPicPr>
          <p:nvPr userDrawn="1"/>
        </p:nvPicPr>
        <p:blipFill>
          <a:blip r:embed="rId2">
            <a:lum bright="-2000" contrast="2000"/>
          </a:blip>
          <a:stretch>
            <a:fillRect/>
          </a:stretch>
        </p:blipFill>
        <p:spPr>
          <a:xfrm>
            <a:off x="0" y="-1"/>
            <a:ext cx="9252000" cy="6939000"/>
          </a:xfrm>
          <a:prstGeom prst="rect">
            <a:avLst/>
          </a:prstGeom>
          <a:effectLst>
            <a:innerShdw blurRad="38100" dist="50800" dir="2700000">
              <a:prstClr val="black"/>
            </a:innerShdw>
          </a:effectLst>
        </p:spPr>
      </p:pic>
      <p:sp>
        <p:nvSpPr>
          <p:cNvPr id="8" name="Rectangle 7"/>
          <p:cNvSpPr/>
          <p:nvPr userDrawn="1"/>
        </p:nvSpPr>
        <p:spPr>
          <a:xfrm>
            <a:off x="0" y="0"/>
            <a:ext cx="9216000" cy="6912000"/>
          </a:xfrm>
          <a:prstGeom prst="rect">
            <a:avLst/>
          </a:prstGeom>
          <a:solidFill>
            <a:schemeClr val="bg1"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GB" sz="1800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864000" y="5940000"/>
            <a:ext cx="8027996" cy="576000"/>
          </a:xfrm>
          <a:prstGeom prst="rect">
            <a:avLst/>
          </a:prstGeom>
          <a:gradFill flip="none" rotWithShape="1">
            <a:gsLst>
              <a:gs pos="40000">
                <a:srgbClr val="315FA7"/>
              </a:gs>
              <a:gs pos="0">
                <a:srgbClr val="22529E"/>
              </a:gs>
              <a:gs pos="100000">
                <a:srgbClr val="A8C1EA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80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55577" y="8449096"/>
            <a:ext cx="216131" cy="216131"/>
          </a:xfrm>
          <a:prstGeom prst="rect">
            <a:avLst/>
          </a:prstGeom>
        </p:spPr>
      </p:pic>
      <p:pic>
        <p:nvPicPr>
          <p:cNvPr id="192514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288001" y="5940000"/>
            <a:ext cx="57327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0748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93157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79692" y="6588001"/>
            <a:ext cx="2133600" cy="213483"/>
          </a:xfrm>
          <a:prstGeom prst="rect">
            <a:avLst/>
          </a:prstGeom>
        </p:spPr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30462" y="8"/>
            <a:ext cx="6779077" cy="576000"/>
          </a:xfrm>
          <a:prstGeom prst="rect">
            <a:avLst/>
          </a:prstGeom>
        </p:spPr>
        <p:txBody>
          <a:bodyPr lIns="72000" tIns="36000" rIns="72000" bIns="36000"/>
          <a:lstStyle>
            <a:lvl1pPr algn="ctr">
              <a:defRPr sz="2769"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588001"/>
            <a:ext cx="2628673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8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03837" y="6563329"/>
            <a:ext cx="2268234" cy="2628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8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A. Bertarelli   HiLumi LHC Goes To Industry  – CERN – 26 June 2015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243800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09226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2969" y="116086"/>
            <a:ext cx="7358063" cy="669727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428" y="1826122"/>
            <a:ext cx="7887146" cy="435099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Box 2"/>
          <p:cNvSpPr txBox="1">
            <a:spLocks noGrp="1" noChangeArrowheads="1"/>
          </p:cNvSpPr>
          <p:nvPr>
            <p:ph type="sldNum" sz="quarter" idx="10"/>
          </p:nvPr>
        </p:nvSpPr>
        <p:spPr>
          <a:xfrm>
            <a:off x="8909596" y="6634758"/>
            <a:ext cx="208732" cy="214313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43BBB4-9F3F-4735-B5F7-0035FDE32AD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20739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Connettore 1 4"/>
          <p:cNvCxnSpPr/>
          <p:nvPr userDrawn="1"/>
        </p:nvCxnSpPr>
        <p:spPr>
          <a:xfrm flipV="1">
            <a:off x="540000" y="656692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31740" y="80628"/>
            <a:ext cx="662426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720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560" y="6649337"/>
            <a:ext cx="633670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200" b="1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740352" y="6669371"/>
            <a:ext cx="1332148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200" b="1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648000"/>
            <a:ext cx="540000" cy="5688632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0" y="6318000"/>
            <a:ext cx="5409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7221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\\cern.ch\dfs\Departments\EN\Groups\MME_MechanicalEngineering\Nicola.Mariani\Pictures\NMariani SEM\MoGRCF\MoGrCF_10_frac\MoGRCF_1007.tif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" y="1"/>
            <a:ext cx="9138462" cy="6868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 userDrawn="1"/>
        </p:nvSpPr>
        <p:spPr>
          <a:xfrm>
            <a:off x="3" y="0"/>
            <a:ext cx="9138462" cy="6876000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44083" fontAlgn="base">
              <a:spcBef>
                <a:spcPct val="0"/>
              </a:spcBef>
              <a:spcAft>
                <a:spcPct val="0"/>
              </a:spcAft>
            </a:pPr>
            <a:endParaRPr lang="en-GB" sz="1662">
              <a:solidFill>
                <a:prstClr val="white"/>
              </a:solidFill>
            </a:endParaRPr>
          </a:p>
        </p:txBody>
      </p:sp>
      <p:sp>
        <p:nvSpPr>
          <p:cNvPr id="7" name="Rectangle 10"/>
          <p:cNvSpPr>
            <a:spLocks noChangeArrowheads="1"/>
          </p:cNvSpPr>
          <p:nvPr userDrawn="1"/>
        </p:nvSpPr>
        <p:spPr bwMode="auto">
          <a:xfrm>
            <a:off x="864000" y="5940000"/>
            <a:ext cx="8027996" cy="576000"/>
          </a:xfrm>
          <a:prstGeom prst="rect">
            <a:avLst/>
          </a:prstGeom>
          <a:gradFill flip="none" rotWithShape="1">
            <a:gsLst>
              <a:gs pos="40000">
                <a:srgbClr val="315FA7"/>
              </a:gs>
              <a:gs pos="0">
                <a:srgbClr val="22529E"/>
              </a:gs>
              <a:gs pos="100000">
                <a:srgbClr val="A8C1EA"/>
              </a:gs>
            </a:gsLst>
            <a:lin ang="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it-IT" sz="1662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5577" y="8449104"/>
            <a:ext cx="216131" cy="216131"/>
          </a:xfrm>
          <a:prstGeom prst="rect">
            <a:avLst/>
          </a:prstGeom>
        </p:spPr>
      </p:pic>
      <p:pic>
        <p:nvPicPr>
          <p:cNvPr id="192514" name="Picture 2" descr="http://design-guidelines.web.cern.ch/sites/design-guidelines.web.cern.ch/files/u6/CERN-logo.jpg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639"/>
          <a:stretch/>
        </p:blipFill>
        <p:spPr bwMode="auto">
          <a:xfrm>
            <a:off x="288001" y="5940000"/>
            <a:ext cx="573274" cy="5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35403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0" y="648000"/>
            <a:ext cx="540000" cy="5688632"/>
          </a:xfrm>
          <a:prstGeom prst="rect">
            <a:avLst/>
          </a:prstGeom>
          <a:gradFill flip="none" rotWithShape="1">
            <a:gsLst>
              <a:gs pos="10000">
                <a:srgbClr val="D5E0F5"/>
              </a:gs>
              <a:gs pos="0">
                <a:schemeClr val="bg1"/>
              </a:gs>
              <a:gs pos="100000">
                <a:srgbClr val="21519C"/>
              </a:gs>
            </a:gsLst>
            <a:lin ang="5400000" scaled="1"/>
            <a:tileRect/>
          </a:gradFill>
        </p:spPr>
        <p:txBody>
          <a:bodyPr vert="vert270" lIns="0" tIns="0" rIns="0" bIns="360000" anchor="ctr" anchorCtr="0"/>
          <a:lstStyle>
            <a:lvl1pPr marL="0" indent="0" algn="l">
              <a:buNone/>
              <a:defRPr sz="1846" b="1">
                <a:solidFill>
                  <a:schemeClr val="bg1"/>
                </a:solidFill>
                <a:latin typeface="Helvetica" pitchFamily="34" charset="0"/>
              </a:defRPr>
            </a:lvl1pPr>
            <a:lvl2pPr marL="422041" indent="0">
              <a:buNone/>
              <a:defRPr/>
            </a:lvl2pPr>
            <a:lvl3pPr marL="844083" indent="0">
              <a:buNone/>
              <a:defRPr/>
            </a:lvl3pPr>
            <a:lvl4pPr marL="1266124" indent="0">
              <a:buNone/>
              <a:defRPr/>
            </a:lvl4pPr>
            <a:lvl5pPr marL="1688165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cxnSp>
        <p:nvCxnSpPr>
          <p:cNvPr id="5" name="Connettore 1 4"/>
          <p:cNvCxnSpPr/>
          <p:nvPr userDrawn="1"/>
        </p:nvCxnSpPr>
        <p:spPr>
          <a:xfrm flipV="1">
            <a:off x="540000" y="720000"/>
            <a:ext cx="0" cy="53280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31740" y="80628"/>
            <a:ext cx="6624260" cy="50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36000" rIns="0" bIns="36000" numCol="1" anchor="ctr" anchorCtr="0" compatLnSpc="1">
            <a:prstTxWarp prst="textNoShape">
              <a:avLst/>
            </a:prstTxWarp>
          </a:bodyPr>
          <a:lstStyle>
            <a:lvl1pPr algn="r">
              <a:defRPr kumimoji="0" lang="it-IT" sz="2031" b="1" i="0" u="none" strike="noStrike" kern="0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it-IT" dirty="0" smtClean="0"/>
              <a:t>Fare clic per modificare lo stile del titolo</a:t>
            </a:r>
          </a:p>
        </p:txBody>
      </p:sp>
      <p:sp>
        <p:nvSpPr>
          <p:cNvPr id="17" name="Content Placeholder 2"/>
          <p:cNvSpPr>
            <a:spLocks noGrp="1"/>
          </p:cNvSpPr>
          <p:nvPr>
            <p:ph idx="1"/>
          </p:nvPr>
        </p:nvSpPr>
        <p:spPr>
          <a:xfrm>
            <a:off x="564923" y="720000"/>
            <a:ext cx="8460000" cy="5544000"/>
          </a:xfrm>
          <a:prstGeom prst="rect">
            <a:avLst/>
          </a:prstGeom>
        </p:spPr>
        <p:txBody>
          <a:bodyPr/>
          <a:lstStyle>
            <a:lvl1pPr marL="166158" indent="-166158" algn="l" rtl="0" eaLnBrk="0" fontAlgn="base" hangingPunct="0">
              <a:lnSpc>
                <a:spcPts val="2031"/>
              </a:lnSpc>
              <a:spcBef>
                <a:spcPts val="0"/>
              </a:spcBef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1pPr>
            <a:lvl2pPr marL="498474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2pPr>
            <a:lvl3pPr marL="830790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3pPr>
            <a:lvl4pPr marL="1163106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US" sz="1477" b="0" kern="1200" baseline="0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4pPr>
            <a:lvl5pPr marL="1495422" indent="-166158" algn="l" rtl="0" eaLnBrk="0" fontAlgn="base" hangingPunct="0">
              <a:lnSpc>
                <a:spcPts val="2031"/>
              </a:lnSpc>
              <a:spcBef>
                <a:spcPct val="0"/>
              </a:spcBef>
              <a:spcAft>
                <a:spcPts val="554"/>
              </a:spcAft>
              <a:buFont typeface="Arial" pitchFamily="34" charset="0"/>
              <a:buChar char="•"/>
              <a:defRPr lang="en-GB" sz="1477" b="0" kern="1200" baseline="0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4924" y="6660001"/>
            <a:ext cx="633670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0" algn="l" defTabSz="844083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200" b="0" kern="1200" spc="-18" baseline="0" smtClean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r>
              <a:rPr lang="en-US" smtClean="0"/>
              <a:t>A. Bertarelli   HiLumi LHC Goes To Industry  – CERN – 26 June 2015</a:t>
            </a:r>
            <a:endParaRPr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872615" y="6660000"/>
            <a:ext cx="265846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 lang="en-GB" sz="1200" b="0" kern="1200" spc="-18" baseline="0">
                <a:solidFill>
                  <a:prstClr val="black">
                    <a:lumMod val="50000"/>
                    <a:lumOff val="50000"/>
                  </a:prstClr>
                </a:solidFill>
                <a:effectLst/>
                <a:latin typeface="Calibri" pitchFamily="34" charset="0"/>
                <a:ea typeface="ＭＳ Ｐゴシック"/>
                <a:cs typeface="Calibri" pitchFamily="34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00" y="6318000"/>
            <a:ext cx="5409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9960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microsoft.com/office/2007/relationships/hdphoto" Target="../media/hdphoto1.wdp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60000" y="0"/>
            <a:ext cx="6984000" cy="648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800">
              <a:solidFill>
                <a:srgbClr val="00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0" y="0"/>
            <a:ext cx="1654175" cy="6480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800">
              <a:solidFill>
                <a:srgbClr val="000000"/>
              </a:solidFill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292100" y="6477000"/>
            <a:ext cx="8851900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800">
              <a:solidFill>
                <a:srgbClr val="000000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9558" y="6649326"/>
            <a:ext cx="6336704" cy="18466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300" b="1" kern="1200" spc="-20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sz="1200" smtClean="0"/>
              <a:t>A. Bertarelli   HiLumi LHC Goes To Industry  – CERN – 26 June 2015</a:t>
            </a:r>
            <a:endParaRPr lang="en-GB" sz="1200" b="0" i="1"/>
          </a:p>
        </p:txBody>
      </p:sp>
      <p:pic>
        <p:nvPicPr>
          <p:cNvPr id="10" name="Picture 5"/>
          <p:cNvPicPr>
            <a:picLocks noChangeAspect="1" noChangeArrowheads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2160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2740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94" r:id="rId2"/>
    <p:sldLayoutId id="2147483695" r:id="rId3"/>
    <p:sldLayoutId id="2147483696" r:id="rId4"/>
    <p:sldLayoutId id="2147483699" r:id="rId5"/>
    <p:sldLayoutId id="2147483700" r:id="rId6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160000" y="0"/>
            <a:ext cx="6984000" cy="648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62">
              <a:solidFill>
                <a:srgbClr val="000000"/>
              </a:solidFill>
            </a:endParaRPr>
          </a:p>
        </p:txBody>
      </p:sp>
      <p:sp>
        <p:nvSpPr>
          <p:cNvPr id="19" name="Rectangle 10"/>
          <p:cNvSpPr>
            <a:spLocks noChangeArrowheads="1"/>
          </p:cNvSpPr>
          <p:nvPr userDrawn="1"/>
        </p:nvSpPr>
        <p:spPr bwMode="auto">
          <a:xfrm>
            <a:off x="0" y="0"/>
            <a:ext cx="1654175" cy="64800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62">
              <a:solidFill>
                <a:srgbClr val="000000"/>
              </a:solidFill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292100" y="6477000"/>
            <a:ext cx="8851900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62">
              <a:solidFill>
                <a:srgbClr val="000000"/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39558" y="6649326"/>
            <a:ext cx="6336704" cy="170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lang="fr-FR" sz="1200" b="1" kern="1200" spc="-18" baseline="0" dirty="0" smtClean="0">
                <a:solidFill>
                  <a:srgbClr val="3366CB"/>
                </a:solidFill>
                <a:effectLst/>
                <a:latin typeface="Calibri" pitchFamily="34" charset="0"/>
                <a:ea typeface="+mn-ea"/>
                <a:cs typeface="Calibri" pitchFamily="34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r>
              <a:rPr lang="en-GB" sz="1108" smtClean="0"/>
              <a:t>A. Bertarelli   HiLumi LHC Goes To Industry  – CERN – 26 June 2015</a:t>
            </a:r>
            <a:endParaRPr lang="en-GB" sz="1108" b="0" i="1"/>
          </a:p>
        </p:txBody>
      </p:sp>
      <p:pic>
        <p:nvPicPr>
          <p:cNvPr id="10" name="Picture 5"/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2160000" cy="6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141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5pPr>
      <a:lvl6pPr marL="422041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6pPr>
      <a:lvl7pPr marL="844083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7pPr>
      <a:lvl8pPr marL="1266124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8pPr>
      <a:lvl9pPr marL="1688165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tx1"/>
          </a:solidFill>
          <a:latin typeface="+mn-lt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chemeClr val="tx1"/>
          </a:solidFill>
          <a:latin typeface="+mn-lt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1595076" y="0"/>
            <a:ext cx="7548924" cy="648000"/>
          </a:xfrm>
          <a:prstGeom prst="rect">
            <a:avLst/>
          </a:prstGeom>
          <a:gradFill flip="none" rotWithShape="1">
            <a:gsLst>
              <a:gs pos="10000">
                <a:srgbClr val="B4C7EC"/>
              </a:gs>
              <a:gs pos="0">
                <a:srgbClr val="3366CC">
                  <a:gamma/>
                  <a:tint val="25490"/>
                  <a:invGamma/>
                </a:srgbClr>
              </a:gs>
              <a:gs pos="100000">
                <a:srgbClr val="3366CC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62">
              <a:solidFill>
                <a:srgbClr val="000000"/>
              </a:solidFill>
            </a:endParaRPr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292100" y="6477000"/>
            <a:ext cx="8851900" cy="330200"/>
          </a:xfrm>
          <a:prstGeom prst="rect">
            <a:avLst/>
          </a:prstGeom>
          <a:solidFill>
            <a:schemeClr val="bg2">
              <a:alpha val="3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  <a:defRPr/>
            </a:pPr>
            <a:endParaRPr lang="it-IT" sz="1662">
              <a:solidFill>
                <a:srgbClr val="000000"/>
              </a:solidFill>
            </a:endParaRPr>
          </a:p>
        </p:txBody>
      </p:sp>
      <p:pic>
        <p:nvPicPr>
          <p:cNvPr id="6" name="Picture 8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562087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285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5pPr>
      <a:lvl6pPr marL="422041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6pPr>
      <a:lvl7pPr marL="844083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7pPr>
      <a:lvl8pPr marL="1266124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8pPr>
      <a:lvl9pPr marL="1688165" algn="r" rtl="0" fontAlgn="base">
        <a:spcBef>
          <a:spcPct val="0"/>
        </a:spcBef>
        <a:spcAft>
          <a:spcPct val="0"/>
        </a:spcAft>
        <a:defRPr sz="2954" b="1">
          <a:solidFill>
            <a:schemeClr val="bg1"/>
          </a:solidFill>
          <a:latin typeface="Arial Narrow" pitchFamily="34" charset="0"/>
        </a:defRPr>
      </a:lvl9pPr>
    </p:titleStyle>
    <p:bodyStyle>
      <a:lvl1pPr marL="316531" indent="-316531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954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63776" algn="l" rtl="0" eaLnBrk="0" fontAlgn="base" hangingPunct="0">
        <a:spcBef>
          <a:spcPct val="20000"/>
        </a:spcBef>
        <a:spcAft>
          <a:spcPct val="0"/>
        </a:spcAft>
        <a:buChar char="–"/>
        <a:defRPr sz="2585">
          <a:solidFill>
            <a:schemeClr val="tx1"/>
          </a:solidFill>
          <a:latin typeface="+mn-lt"/>
        </a:defRPr>
      </a:lvl2pPr>
      <a:lvl3pPr marL="1055103" indent="-211021" algn="l" rtl="0" eaLnBrk="0" fontAlgn="base" hangingPunct="0">
        <a:spcBef>
          <a:spcPct val="20000"/>
        </a:spcBef>
        <a:spcAft>
          <a:spcPct val="0"/>
        </a:spcAft>
        <a:buChar char="•"/>
        <a:defRPr sz="2215">
          <a:solidFill>
            <a:schemeClr val="tx1"/>
          </a:solidFill>
          <a:latin typeface="+mn-lt"/>
        </a:defRPr>
      </a:lvl3pPr>
      <a:lvl4pPr marL="1477145" indent="-211021" algn="l" rtl="0" eaLnBrk="0" fontAlgn="base" hangingPunct="0">
        <a:spcBef>
          <a:spcPct val="20000"/>
        </a:spcBef>
        <a:spcAft>
          <a:spcPct val="0"/>
        </a:spcAft>
        <a:buChar char="–"/>
        <a:defRPr sz="1846">
          <a:solidFill>
            <a:schemeClr val="tx1"/>
          </a:solidFill>
          <a:latin typeface="+mn-lt"/>
        </a:defRPr>
      </a:lvl4pPr>
      <a:lvl5pPr marL="1899186" indent="-211021" algn="l" rtl="0" eaLnBrk="0" fontAlgn="base" hangingPunct="0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5pPr>
      <a:lvl6pPr marL="2321227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6pPr>
      <a:lvl7pPr marL="2743269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7pPr>
      <a:lvl8pPr marL="3165310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8pPr>
      <a:lvl9pPr marL="3587351" indent="-211021" algn="l" rtl="0" fontAlgn="base">
        <a:spcBef>
          <a:spcPct val="20000"/>
        </a:spcBef>
        <a:spcAft>
          <a:spcPct val="0"/>
        </a:spcAft>
        <a:buChar char="»"/>
        <a:defRPr sz="1846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1pPr>
      <a:lvl2pPr marL="42204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2pPr>
      <a:lvl3pPr marL="844083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3pPr>
      <a:lvl4pPr marL="1266124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4pPr>
      <a:lvl5pPr marL="1688165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5pPr>
      <a:lvl6pPr marL="2110207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6pPr>
      <a:lvl7pPr marL="2532248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7pPr>
      <a:lvl8pPr marL="2954289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8pPr>
      <a:lvl9pPr marL="3376331" algn="l" defTabSz="844083" rtl="0" eaLnBrk="1" latinLnBrk="0" hangingPunct="1">
        <a:defRPr sz="166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hyperlink" Target="http://www.google.ch/url?sa=i&amp;rct=j&amp;q=&amp;esrc=s&amp;frm=1&amp;source=images&amp;cd=&amp;cad=rja&amp;docid=xLSqDj1NG-FJFM&amp;tbnid=Fv7KswkUCnPeKM:&amp;ved=0CAUQjRw&amp;url=http://www.forumscp.com/index.php?action%3Dprintpage;topic%3D47461.0&amp;ei=EHaLUt7uFPCg0wWl0ICwAw&amp;bvm=bv.56643336,d.d2k&amp;psig=AFQjCNF_ZsDQ8CiCZEPz_7xfaGPMVIWN_Q&amp;ust=1384957775342440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hyperlink" Target="http://www.google.ch/url?sa=i&amp;rct=j&amp;q=&amp;esrc=s&amp;frm=1&amp;source=images&amp;cd=&amp;cad=rja&amp;uact=8&amp;docid=Myq32-OYYI0G5M&amp;tbnid=jnC2fTX0NmE6mM:&amp;ved=0CAUQjRw&amp;url=http://3tntgoboom.mihanblog.com/&amp;ei=Zmk-U7X7Cc72O8rogcgP&amp;bvm=bv.64125504,d.Yms&amp;psig=AFQjCNFSLlNqW50jhTwCsgs6ugMy0p6HWQ&amp;ust=1396685495134471" TargetMode="External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om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8000" y="4950326"/>
            <a:ext cx="2160000" cy="828000"/>
          </a:xfrm>
          <a:prstGeom prst="rect">
            <a:avLst/>
          </a:prstGeom>
          <a:solidFill>
            <a:schemeClr val="bg1"/>
          </a:solidFill>
          <a:effectLst/>
        </p:spPr>
      </p:pic>
      <p:sp>
        <p:nvSpPr>
          <p:cNvPr id="6146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0" y="1511300"/>
            <a:ext cx="8589963" cy="18097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sz="44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HL-LHC Collimators and High Temperature Materials</a:t>
            </a:r>
            <a:r>
              <a:rPr lang="en-GB" sz="4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GB" sz="4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400" b="1" dirty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38224" y="5901050"/>
            <a:ext cx="78085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b="1" dirty="0" err="1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HiLumi</a:t>
            </a:r>
            <a:r>
              <a:rPr lang="en-US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LHC Goes To Industry Workshop</a:t>
            </a:r>
            <a:r>
              <a:rPr lang="en-US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b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CERN, Geneva, Switzerland –  26 June</a:t>
            </a:r>
            <a:r>
              <a:rPr lang="en-US" b="1" i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, 2015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69671" y="4612294"/>
            <a:ext cx="767715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b="1" dirty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Alessandro Bertarelli, CERN (EN/MME) </a:t>
            </a:r>
            <a:endParaRPr lang="en-US" sz="2000" b="1" dirty="0" smtClean="0">
              <a:solidFill>
                <a:srgbClr val="003399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r">
              <a:lnSpc>
                <a:spcPts val="2400"/>
              </a:lnSpc>
            </a:pPr>
            <a:r>
              <a:rPr lang="en-US" sz="20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On behalf of the LHC Collimation Team </a:t>
            </a:r>
          </a:p>
          <a:p>
            <a:pPr algn="r">
              <a:lnSpc>
                <a:spcPts val="2400"/>
              </a:lnSpc>
            </a:pPr>
            <a:r>
              <a:rPr lang="en-US" sz="2000" i="1" dirty="0" smtClean="0">
                <a:solidFill>
                  <a:srgbClr val="003399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(BE-ABP, EN-STI, EN-MME)</a:t>
            </a:r>
            <a:endParaRPr lang="en-GB" i="1" dirty="0">
              <a:solidFill>
                <a:srgbClr val="003399"/>
              </a:solidFill>
            </a:endParaRPr>
          </a:p>
        </p:txBody>
      </p:sp>
      <p:pic>
        <p:nvPicPr>
          <p:cNvPr id="8" name="Picture 7" descr="2011-10-04_logoHiLumi561px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3528000"/>
            <a:ext cx="2520000" cy="1214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1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4163" y="6102863"/>
            <a:ext cx="78232" cy="106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Jaw Assembly Designs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How is a Collimator made?</a:t>
            </a:r>
            <a:endParaRPr lang="en-GB" dirty="0"/>
          </a:p>
        </p:txBody>
      </p:sp>
      <p:pic>
        <p:nvPicPr>
          <p:cNvPr id="5122" name="Picture 2" descr="\\cern.ch\dfs\Users\l\lgentini\Desktop\TC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56" t="14440" r="24709" b="9824"/>
          <a:stretch/>
        </p:blipFill>
        <p:spPr bwMode="auto">
          <a:xfrm>
            <a:off x="1073910" y="3240000"/>
            <a:ext cx="2315659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\\cern.ch\dfs\Users\l\lgentini\Desktop\TCTP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69" t="9799" r="20012" b="12403"/>
          <a:stretch/>
        </p:blipFill>
        <p:spPr bwMode="auto">
          <a:xfrm>
            <a:off x="3554142" y="3240000"/>
            <a:ext cx="2429781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972000" y="1944000"/>
            <a:ext cx="2889000" cy="680827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662" b="1" dirty="0" smtClean="0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TCPP /TCSP</a:t>
            </a:r>
          </a:p>
          <a:p>
            <a:pPr>
              <a:spcAft>
                <a:spcPts val="554"/>
              </a:spcAft>
            </a:pPr>
            <a:r>
              <a:rPr lang="en-US" sz="1662" b="1" dirty="0" smtClean="0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(LHC and HL-LHC)</a:t>
            </a:r>
            <a:endParaRPr lang="en-GB" sz="1662" dirty="0">
              <a:solidFill>
                <a:srgbClr val="002060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1699" y="1944000"/>
            <a:ext cx="1852297" cy="348109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>
            <a:defPPr>
              <a:defRPr lang="en-US"/>
            </a:defPPr>
            <a:lvl1pPr>
              <a:spcAft>
                <a:spcPts val="554"/>
              </a:spcAft>
              <a:defRPr sz="1662" b="1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 dirty="0"/>
              <a:t>TCSPM (</a:t>
            </a:r>
            <a:r>
              <a:rPr lang="en-GB" dirty="0" smtClean="0"/>
              <a:t>HL-HLC</a:t>
            </a:r>
            <a:r>
              <a:rPr lang="en-GB" dirty="0"/>
              <a:t>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472490" y="1944000"/>
            <a:ext cx="2912975" cy="348109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>
            <a:defPPr>
              <a:defRPr lang="en-US"/>
            </a:defPPr>
            <a:lvl1pPr>
              <a:spcAft>
                <a:spcPts val="554"/>
              </a:spcAft>
              <a:defRPr sz="1662" b="1">
                <a:solidFill>
                  <a:srgbClr val="002060"/>
                </a:solidFill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r>
              <a:rPr lang="en-GB" dirty="0" smtClean="0"/>
              <a:t>TCTP (LHC and HL-LHC) </a:t>
            </a:r>
            <a:endParaRPr lang="en-GB" dirty="0"/>
          </a:p>
        </p:txBody>
      </p:sp>
      <p:sp>
        <p:nvSpPr>
          <p:cNvPr id="13" name="AutoShape 1"/>
          <p:cNvSpPr>
            <a:spLocks/>
          </p:cNvSpPr>
          <p:nvPr/>
        </p:nvSpPr>
        <p:spPr bwMode="auto">
          <a:xfrm>
            <a:off x="1404374" y="6044221"/>
            <a:ext cx="1711983" cy="307777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484729"/>
              <a:gd name="adj6" fmla="val 4431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2D Carbon-Carbon</a:t>
            </a:r>
            <a:endParaRPr lang="en-GB" sz="1400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4" name="AutoShape 1"/>
          <p:cNvSpPr>
            <a:spLocks/>
          </p:cNvSpPr>
          <p:nvPr/>
        </p:nvSpPr>
        <p:spPr bwMode="auto">
          <a:xfrm>
            <a:off x="3957506" y="6015037"/>
            <a:ext cx="1851011" cy="523220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276708"/>
              <a:gd name="adj6" fmla="val -7364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Tungsten Heavy Alloy (95 W - 3.5 Ni - 1.5 Cu)</a:t>
            </a:r>
            <a:endParaRPr lang="en-GB" sz="1400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40" name="Footer Placeholder 3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86" t="2387" r="29118" b="32121"/>
          <a:stretch/>
        </p:blipFill>
        <p:spPr>
          <a:xfrm>
            <a:off x="6251949" y="3240000"/>
            <a:ext cx="2371798" cy="2520000"/>
          </a:xfrm>
          <a:prstGeom prst="rect">
            <a:avLst/>
          </a:prstGeom>
        </p:spPr>
      </p:pic>
      <p:sp>
        <p:nvSpPr>
          <p:cNvPr id="15" name="AutoShape 1"/>
          <p:cNvSpPr>
            <a:spLocks/>
          </p:cNvSpPr>
          <p:nvPr/>
        </p:nvSpPr>
        <p:spPr bwMode="auto">
          <a:xfrm>
            <a:off x="6478842" y="5844340"/>
            <a:ext cx="2078591" cy="854080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141135"/>
              <a:gd name="adj6" fmla="val -1653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R&amp;D currently ongoing</a:t>
            </a:r>
          </a:p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(candidate materials: </a:t>
            </a:r>
            <a:r>
              <a:rPr lang="en-GB" sz="1400" dirty="0" err="1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MoGr</a:t>
            </a: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and </a:t>
            </a:r>
            <a:r>
              <a:rPr lang="en-GB" sz="1400" dirty="0" err="1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CuCD</a:t>
            </a:r>
            <a:endParaRPr lang="en-GB" sz="1400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05003" y="2557369"/>
            <a:ext cx="2647950" cy="523220"/>
          </a:xfrm>
          <a:prstGeom prst="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err="1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Glidcop</a:t>
            </a:r>
            <a:r>
              <a:rPr lang="en-GB" sz="1400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(Dispersion Strengthened Copper)</a:t>
            </a:r>
          </a:p>
        </p:txBody>
      </p:sp>
      <p:cxnSp>
        <p:nvCxnSpPr>
          <p:cNvPr id="8" name="Straight Connector 7"/>
          <p:cNvCxnSpPr>
            <a:stCxn id="5" idx="1"/>
          </p:cNvCxnSpPr>
          <p:nvPr/>
        </p:nvCxnSpPr>
        <p:spPr>
          <a:xfrm flipH="1">
            <a:off x="2550149" y="2818979"/>
            <a:ext cx="1054854" cy="84846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5" name="Straight Connector 24"/>
          <p:cNvCxnSpPr>
            <a:stCxn id="5" idx="2"/>
          </p:cNvCxnSpPr>
          <p:nvPr/>
        </p:nvCxnSpPr>
        <p:spPr>
          <a:xfrm>
            <a:off x="4928978" y="3080589"/>
            <a:ext cx="173869" cy="58685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29" name="Straight Connector 28"/>
          <p:cNvCxnSpPr>
            <a:stCxn id="5" idx="2"/>
          </p:cNvCxnSpPr>
          <p:nvPr/>
        </p:nvCxnSpPr>
        <p:spPr>
          <a:xfrm flipH="1">
            <a:off x="4220766" y="3080589"/>
            <a:ext cx="708212" cy="58685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31" name="Straight Connector 30"/>
          <p:cNvCxnSpPr>
            <a:stCxn id="5" idx="3"/>
          </p:cNvCxnSpPr>
          <p:nvPr/>
        </p:nvCxnSpPr>
        <p:spPr>
          <a:xfrm>
            <a:off x="6252953" y="2818979"/>
            <a:ext cx="439182" cy="848468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33" name="Straight Connector 32"/>
          <p:cNvCxnSpPr>
            <a:stCxn id="5" idx="3"/>
          </p:cNvCxnSpPr>
          <p:nvPr/>
        </p:nvCxnSpPr>
        <p:spPr>
          <a:xfrm>
            <a:off x="6252953" y="2818979"/>
            <a:ext cx="1290731" cy="682631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cxnSp>
        <p:nvCxnSpPr>
          <p:cNvPr id="35" name="Straight Connector 34"/>
          <p:cNvCxnSpPr>
            <a:stCxn id="5" idx="1"/>
          </p:cNvCxnSpPr>
          <p:nvPr/>
        </p:nvCxnSpPr>
        <p:spPr>
          <a:xfrm flipH="1">
            <a:off x="1812249" y="2818979"/>
            <a:ext cx="1792754" cy="705933"/>
          </a:xfrm>
          <a:prstGeom prst="line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sp>
        <p:nvSpPr>
          <p:cNvPr id="30" name="Content Placeholder 7"/>
          <p:cNvSpPr>
            <a:spLocks noGrp="1"/>
          </p:cNvSpPr>
          <p:nvPr>
            <p:ph idx="1"/>
          </p:nvPr>
        </p:nvSpPr>
        <p:spPr>
          <a:xfrm>
            <a:off x="564923" y="720000"/>
            <a:ext cx="8460000" cy="5544000"/>
          </a:xfrm>
        </p:spPr>
        <p:txBody>
          <a:bodyPr/>
          <a:lstStyle/>
          <a:p>
            <a:r>
              <a:rPr lang="it-IT" dirty="0" smtClean="0"/>
              <a:t>Materials of the </a:t>
            </a:r>
            <a:r>
              <a:rPr lang="it-IT" b="1" dirty="0"/>
              <a:t>jaws</a:t>
            </a:r>
            <a:r>
              <a:rPr lang="it-IT" dirty="0"/>
              <a:t> </a:t>
            </a:r>
            <a:r>
              <a:rPr lang="it-IT" dirty="0" smtClean="0"/>
              <a:t>are the </a:t>
            </a:r>
            <a:r>
              <a:rPr lang="it-IT" b="1" dirty="0" smtClean="0"/>
              <a:t>critical component </a:t>
            </a:r>
            <a:r>
              <a:rPr lang="it-IT" dirty="0" smtClean="0"/>
              <a:t>because of the tough requirements (</a:t>
            </a:r>
            <a:r>
              <a:rPr lang="it-IT" b="1" dirty="0" smtClean="0"/>
              <a:t>robustness</a:t>
            </a:r>
            <a:r>
              <a:rPr lang="it-IT" dirty="0" smtClean="0"/>
              <a:t>, </a:t>
            </a:r>
            <a:r>
              <a:rPr lang="it-IT" b="1" dirty="0" smtClean="0"/>
              <a:t>geometrical stability</a:t>
            </a:r>
            <a:r>
              <a:rPr lang="it-IT" dirty="0" smtClean="0"/>
              <a:t>, </a:t>
            </a:r>
            <a:r>
              <a:rPr lang="it-IT" b="1" dirty="0" smtClean="0"/>
              <a:t>electrical conductivity</a:t>
            </a:r>
            <a:r>
              <a:rPr lang="it-IT" dirty="0" smtClean="0"/>
              <a:t>, </a:t>
            </a:r>
            <a:r>
              <a:rPr lang="it-IT" b="1" dirty="0" smtClean="0"/>
              <a:t>radiation resistance </a:t>
            </a:r>
            <a:r>
              <a:rPr lang="it-IT" dirty="0" smtClean="0"/>
              <a:t>...)</a:t>
            </a:r>
          </a:p>
          <a:p>
            <a:r>
              <a:rPr lang="it-IT" b="1" dirty="0"/>
              <a:t>N</a:t>
            </a:r>
            <a:r>
              <a:rPr lang="it-IT" b="1" dirty="0" smtClean="0"/>
              <a:t>ew advanced materials </a:t>
            </a:r>
            <a:r>
              <a:rPr lang="it-IT" dirty="0" smtClean="0"/>
              <a:t>being investigated for HL-LHC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56134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G:\Departments\EN\Groups\MME\MechanicalEngineering\Alessandro.Bertarelli\Projects\Collimators\PhaseI\Pictures\images\IMG_0581.JPG"/>
          <p:cNvPicPr>
            <a:picLocks noChangeAspect="1" noChangeArrowheads="1"/>
          </p:cNvPicPr>
          <p:nvPr/>
        </p:nvPicPr>
        <p:blipFill>
          <a:blip r:embed="rId2" cstate="print"/>
          <a:srcRect l="7683" t="15971" r="13019" b="24582"/>
          <a:stretch>
            <a:fillRect/>
          </a:stretch>
        </p:blipFill>
        <p:spPr bwMode="auto">
          <a:xfrm rot="16200000">
            <a:off x="1835692" y="1216119"/>
            <a:ext cx="5381237" cy="5381228"/>
          </a:xfrm>
          <a:prstGeom prst="rect">
            <a:avLst/>
          </a:prstGeom>
          <a:noFill/>
        </p:spPr>
      </p:pic>
      <p:sp>
        <p:nvSpPr>
          <p:cNvPr id="7" name="AutoShape 3"/>
          <p:cNvSpPr>
            <a:spLocks/>
          </p:cNvSpPr>
          <p:nvPr/>
        </p:nvSpPr>
        <p:spPr bwMode="auto">
          <a:xfrm>
            <a:off x="6164357" y="2766467"/>
            <a:ext cx="2150968" cy="603883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0"/>
              <a:gd name="adj5" fmla="val 51068"/>
              <a:gd name="adj6" fmla="val -77400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662" dirty="0">
                <a:solidFill>
                  <a:srgbClr val="FFFFFF"/>
                </a:solidFill>
              </a:rPr>
              <a:t>Vacuum Brazing </a:t>
            </a:r>
            <a:br>
              <a:rPr lang="en-GB" sz="1662" dirty="0">
                <a:solidFill>
                  <a:srgbClr val="FFFFFF"/>
                </a:solidFill>
              </a:rPr>
            </a:br>
            <a:r>
              <a:rPr lang="en-GB" sz="1662" dirty="0">
                <a:solidFill>
                  <a:srgbClr val="FFFFFF"/>
                </a:solidFill>
              </a:rPr>
              <a:t>(Cu-Ni to </a:t>
            </a:r>
            <a:r>
              <a:rPr lang="en-GB" sz="1662" dirty="0" err="1">
                <a:solidFill>
                  <a:srgbClr val="FFFFFF"/>
                </a:solidFill>
              </a:rPr>
              <a:t>Glidcop</a:t>
            </a:r>
            <a:r>
              <a:rPr lang="en-GB" sz="1662" dirty="0">
                <a:solidFill>
                  <a:srgbClr val="FFFFFF"/>
                </a:solidFill>
              </a:rPr>
              <a:t>)</a:t>
            </a:r>
            <a:endParaRPr lang="en-US" sz="1662" dirty="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Jaw assembly Design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How is a Collimator made</a:t>
            </a:r>
            <a:r>
              <a:rPr lang="en-GB" dirty="0" smtClean="0"/>
              <a:t>?</a:t>
            </a:r>
            <a:endParaRPr lang="en-GB" dirty="0"/>
          </a:p>
        </p:txBody>
      </p:sp>
      <p:cxnSp>
        <p:nvCxnSpPr>
          <p:cNvPr id="11" name="Straight Connector 10"/>
          <p:cNvCxnSpPr>
            <a:stCxn id="7" idx="2"/>
          </p:cNvCxnSpPr>
          <p:nvPr/>
        </p:nvCxnSpPr>
        <p:spPr>
          <a:xfrm flipH="1">
            <a:off x="4000501" y="3068409"/>
            <a:ext cx="2163856" cy="455841"/>
          </a:xfrm>
          <a:prstGeom prst="line">
            <a:avLst/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</p:cxn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93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TCSPM Jaw Prototype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How is a Collimator made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62" t="7421" r="4259" b="28695"/>
          <a:stretch/>
        </p:blipFill>
        <p:spPr>
          <a:xfrm>
            <a:off x="611560" y="1055649"/>
            <a:ext cx="8460940" cy="5428419"/>
          </a:xfrm>
          <a:prstGeom prst="rect">
            <a:avLst/>
          </a:prstGeom>
        </p:spPr>
      </p:pic>
      <p:sp>
        <p:nvSpPr>
          <p:cNvPr id="6" name="AutoShape 1"/>
          <p:cNvSpPr>
            <a:spLocks/>
          </p:cNvSpPr>
          <p:nvPr/>
        </p:nvSpPr>
        <p:spPr bwMode="auto">
          <a:xfrm>
            <a:off x="2683473" y="5931465"/>
            <a:ext cx="1711983" cy="307777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645961"/>
              <a:gd name="adj6" fmla="val 4377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BPM Button pickup</a:t>
            </a:r>
            <a:endParaRPr lang="en-GB" sz="1400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dirty="0"/>
          </a:p>
        </p:txBody>
      </p:sp>
      <p:sp>
        <p:nvSpPr>
          <p:cNvPr id="9" name="AutoShape 1"/>
          <p:cNvSpPr>
            <a:spLocks/>
          </p:cNvSpPr>
          <p:nvPr/>
        </p:nvSpPr>
        <p:spPr bwMode="auto">
          <a:xfrm>
            <a:off x="5163437" y="5977632"/>
            <a:ext cx="1711983" cy="523220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329400"/>
              <a:gd name="adj6" fmla="val -6486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Molybdenum – Graphite Tapering</a:t>
            </a:r>
            <a:endParaRPr lang="en-GB" sz="1400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0" name="AutoShape 1"/>
          <p:cNvSpPr>
            <a:spLocks/>
          </p:cNvSpPr>
          <p:nvPr/>
        </p:nvSpPr>
        <p:spPr bwMode="auto">
          <a:xfrm>
            <a:off x="7144017" y="3629030"/>
            <a:ext cx="1711983" cy="523220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242811"/>
              <a:gd name="adj6" fmla="val -60619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Copper – Diamond </a:t>
            </a:r>
            <a:r>
              <a:rPr lang="en-US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Blocks</a:t>
            </a:r>
            <a:endParaRPr lang="en-GB" sz="1400" dirty="0">
              <a:solidFill>
                <a:srgbClr val="FFFFFF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186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22658" y="1859973"/>
            <a:ext cx="8434548" cy="4789364"/>
            <a:chOff x="822658" y="1633175"/>
            <a:chExt cx="8434548" cy="4789364"/>
          </a:xfrm>
        </p:grpSpPr>
        <p:pic>
          <p:nvPicPr>
            <p:cNvPr id="14" name="Picture 13" descr="SECTION RESSORT PLATINE2.jpg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4581" t="25709" r="16138" b="2063"/>
            <a:stretch>
              <a:fillRect/>
            </a:stretch>
          </p:blipFill>
          <p:spPr>
            <a:xfrm>
              <a:off x="1622449" y="1633175"/>
              <a:ext cx="6468539" cy="4652913"/>
            </a:xfrm>
            <a:prstGeom prst="rect">
              <a:avLst/>
            </a:prstGeom>
          </p:spPr>
        </p:pic>
        <p:sp>
          <p:nvSpPr>
            <p:cNvPr id="361476" name="AutoShape 4"/>
            <p:cNvSpPr>
              <a:spLocks/>
            </p:cNvSpPr>
            <p:nvPr/>
          </p:nvSpPr>
          <p:spPr bwMode="auto">
            <a:xfrm>
              <a:off x="822658" y="5314718"/>
              <a:ext cx="1469436" cy="523220"/>
            </a:xfrm>
            <a:prstGeom prst="borderCallout2">
              <a:avLst>
                <a:gd name="adj1" fmla="val 49875"/>
                <a:gd name="adj2" fmla="val 100000"/>
                <a:gd name="adj3" fmla="val 49875"/>
                <a:gd name="adj4" fmla="val 115111"/>
                <a:gd name="adj5" fmla="val -55653"/>
                <a:gd name="adj6" fmla="val 179821"/>
              </a:avLst>
            </a:prstGeom>
            <a:ln w="25400"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ts val="923"/>
                </a:spcAft>
              </a:pPr>
              <a:r>
                <a:rPr lang="en-US" sz="1400" dirty="0" smtClean="0">
                  <a:solidFill>
                    <a:srgbClr val="FFFFFF"/>
                  </a:solidFill>
                </a:rPr>
                <a:t>Hybrid </a:t>
              </a:r>
              <a:r>
                <a:rPr lang="pl-PL" sz="1400" dirty="0" smtClean="0">
                  <a:solidFill>
                    <a:srgbClr val="FFFFFF"/>
                  </a:solidFill>
                </a:rPr>
                <a:t>Stepper </a:t>
              </a:r>
              <a:r>
                <a:rPr lang="pl-PL" sz="1400" dirty="0">
                  <a:solidFill>
                    <a:srgbClr val="FFFFFF"/>
                  </a:solidFill>
                </a:rPr>
                <a:t>motor</a:t>
              </a:r>
              <a:endParaRPr lang="en-US" sz="1400" dirty="0">
                <a:solidFill>
                  <a:srgbClr val="FFFFFF"/>
                </a:solidFill>
              </a:endParaRPr>
            </a:p>
          </p:txBody>
        </p:sp>
        <p:sp>
          <p:nvSpPr>
            <p:cNvPr id="361477" name="AutoShape 5"/>
            <p:cNvSpPr>
              <a:spLocks/>
            </p:cNvSpPr>
            <p:nvPr/>
          </p:nvSpPr>
          <p:spPr bwMode="auto">
            <a:xfrm>
              <a:off x="2722587" y="5899319"/>
              <a:ext cx="2274402" cy="523220"/>
            </a:xfrm>
            <a:prstGeom prst="borderCallout2">
              <a:avLst>
                <a:gd name="adj1" fmla="val 50000"/>
                <a:gd name="adj2" fmla="val 100000"/>
                <a:gd name="adj3" fmla="val 50000"/>
                <a:gd name="adj4" fmla="val 100000"/>
                <a:gd name="adj5" fmla="val -39841"/>
                <a:gd name="adj6" fmla="val 119520"/>
              </a:avLst>
            </a:prstGeom>
            <a:ln w="25400"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</a:pPr>
              <a:r>
                <a:rPr lang="pl-PL" sz="1400" dirty="0">
                  <a:solidFill>
                    <a:srgbClr val="FFFFFF"/>
                  </a:solidFill>
                </a:rPr>
                <a:t>Return </a:t>
              </a:r>
              <a:r>
                <a:rPr lang="pl-PL" sz="1400" dirty="0" smtClean="0">
                  <a:solidFill>
                    <a:srgbClr val="FFFFFF"/>
                  </a:solidFill>
                </a:rPr>
                <a:t>spring</a:t>
              </a:r>
              <a:endParaRPr lang="en-US" sz="1400" dirty="0" smtClean="0">
                <a:solidFill>
                  <a:srgbClr val="FFFFFF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</a:pPr>
              <a:r>
                <a:rPr lang="en-US" sz="1400" i="1" dirty="0" smtClean="0">
                  <a:solidFill>
                    <a:srgbClr val="FFFFFF"/>
                  </a:solidFill>
                </a:rPr>
                <a:t>To ensure auto-retraction</a:t>
              </a:r>
              <a:endParaRPr lang="en-US" sz="1400" i="1" dirty="0">
                <a:solidFill>
                  <a:srgbClr val="FFFFFF"/>
                </a:solidFill>
              </a:endParaRPr>
            </a:p>
          </p:txBody>
        </p:sp>
        <p:sp>
          <p:nvSpPr>
            <p:cNvPr id="361478" name="AutoShape 6"/>
            <p:cNvSpPr>
              <a:spLocks/>
            </p:cNvSpPr>
            <p:nvPr/>
          </p:nvSpPr>
          <p:spPr bwMode="auto">
            <a:xfrm>
              <a:off x="7665516" y="4603264"/>
              <a:ext cx="1225263" cy="523220"/>
            </a:xfrm>
            <a:prstGeom prst="borderCallout2">
              <a:avLst>
                <a:gd name="adj1" fmla="val 50000"/>
                <a:gd name="adj2" fmla="val 0"/>
                <a:gd name="adj3" fmla="val 50000"/>
                <a:gd name="adj4" fmla="val -10329"/>
                <a:gd name="adj5" fmla="val -103801"/>
                <a:gd name="adj6" fmla="val -53887"/>
              </a:avLst>
            </a:prstGeom>
            <a:ln w="25400"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</a:pPr>
              <a:r>
                <a:rPr lang="pl-PL" sz="1400" dirty="0">
                  <a:solidFill>
                    <a:srgbClr val="FFFFFF"/>
                  </a:solidFill>
                </a:rPr>
                <a:t>Mobile </a:t>
              </a:r>
              <a:r>
                <a:rPr lang="pl-PL" sz="1400" dirty="0" smtClean="0">
                  <a:solidFill>
                    <a:srgbClr val="FFFFFF"/>
                  </a:solidFill>
                </a:rPr>
                <a:t>table</a:t>
              </a:r>
              <a:endParaRPr lang="en-US" sz="1400" dirty="0" smtClean="0">
                <a:solidFill>
                  <a:srgbClr val="FFFFFF"/>
                </a:solidFill>
              </a:endParaRPr>
            </a:p>
            <a:p>
              <a:pPr algn="ctr" eaLnBrk="0" fontAlgn="base" hangingPunct="0">
                <a:spcBef>
                  <a:spcPct val="0"/>
                </a:spcBef>
                <a:spcAft>
                  <a:spcPts val="923"/>
                </a:spcAft>
              </a:pPr>
              <a:r>
                <a:rPr lang="en-US" sz="1400" i="1" dirty="0" smtClean="0">
                  <a:solidFill>
                    <a:srgbClr val="FFFFFF"/>
                  </a:solidFill>
                </a:rPr>
                <a:t>35 mm stroke</a:t>
              </a:r>
              <a:endParaRPr lang="en-US" sz="1400" i="1" dirty="0">
                <a:solidFill>
                  <a:srgbClr val="FFFFFF"/>
                </a:solidFill>
              </a:endParaRPr>
            </a:p>
          </p:txBody>
        </p:sp>
        <p:sp>
          <p:nvSpPr>
            <p:cNvPr id="361479" name="AutoShape 7"/>
            <p:cNvSpPr>
              <a:spLocks/>
            </p:cNvSpPr>
            <p:nvPr/>
          </p:nvSpPr>
          <p:spPr bwMode="auto">
            <a:xfrm>
              <a:off x="958476" y="2355082"/>
              <a:ext cx="947944" cy="307777"/>
            </a:xfrm>
            <a:prstGeom prst="borderCallout2">
              <a:avLst>
                <a:gd name="adj1" fmla="val 50000"/>
                <a:gd name="adj2" fmla="val 100000"/>
                <a:gd name="adj3" fmla="val 50000"/>
                <a:gd name="adj4" fmla="val 100000"/>
                <a:gd name="adj5" fmla="val 189954"/>
                <a:gd name="adj6" fmla="val 148648"/>
              </a:avLst>
            </a:prstGeom>
            <a:ln w="25400"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  <a:spcAft>
                  <a:spcPts val="923"/>
                </a:spcAft>
              </a:pPr>
              <a:r>
                <a:rPr lang="pl-PL" sz="1400">
                  <a:solidFill>
                    <a:srgbClr val="FFFFFF"/>
                  </a:solidFill>
                </a:rPr>
                <a:t>Fixed table</a:t>
              </a:r>
              <a:endParaRPr lang="en-US" sz="1400">
                <a:solidFill>
                  <a:srgbClr val="FFFFFF"/>
                </a:solidFill>
              </a:endParaRPr>
            </a:p>
          </p:txBody>
        </p:sp>
        <p:sp>
          <p:nvSpPr>
            <p:cNvPr id="361483" name="AutoShape 11"/>
            <p:cNvSpPr>
              <a:spLocks/>
            </p:cNvSpPr>
            <p:nvPr/>
          </p:nvSpPr>
          <p:spPr bwMode="auto">
            <a:xfrm>
              <a:off x="7299088" y="5654466"/>
              <a:ext cx="1958118" cy="523220"/>
            </a:xfrm>
            <a:prstGeom prst="borderCallout2">
              <a:avLst>
                <a:gd name="adj1" fmla="val 50000"/>
                <a:gd name="adj2" fmla="val 0"/>
                <a:gd name="adj3" fmla="val 50000"/>
                <a:gd name="adj4" fmla="val 0"/>
                <a:gd name="adj5" fmla="val -39761"/>
                <a:gd name="adj6" fmla="val -57762"/>
              </a:avLst>
            </a:prstGeom>
            <a:ln w="25400">
              <a:headEnd type="none" w="sm" len="sm"/>
              <a:tailEnd type="none" w="sm" len="sm"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lIns="0" rIns="0" anchor="ctr" anchorCtr="1">
              <a:spAutoFit/>
            </a:bodyPr>
            <a:lstStyle/>
            <a:p>
              <a:pPr algn="ctr" eaLnBrk="0" fontAlgn="base" hangingPunct="0">
                <a:spcBef>
                  <a:spcPct val="0"/>
                </a:spcBef>
              </a:pPr>
              <a:r>
                <a:rPr lang="en-GB" sz="1400" dirty="0">
                  <a:solidFill>
                    <a:srgbClr val="FFFFFF"/>
                  </a:solidFill>
                </a:rPr>
                <a:t>Roller screw </a:t>
              </a:r>
              <a:r>
                <a:rPr lang="en-GB" sz="1400" dirty="0" smtClean="0">
                  <a:solidFill>
                    <a:srgbClr val="FFFFFF"/>
                  </a:solidFill>
                </a:rPr>
                <a:t>assembly</a:t>
              </a:r>
            </a:p>
            <a:p>
              <a:pPr algn="ctr" eaLnBrk="0" fontAlgn="base" hangingPunct="0">
                <a:spcBef>
                  <a:spcPct val="0"/>
                </a:spcBef>
              </a:pPr>
              <a:r>
                <a:rPr lang="en-US" sz="1400" i="1" dirty="0" smtClean="0">
                  <a:solidFill>
                    <a:srgbClr val="FFFFFF"/>
                  </a:solidFill>
                </a:rPr>
                <a:t>2 mm lead/rev</a:t>
              </a: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Actuation System </a:t>
            </a:r>
            <a:r>
              <a:rPr lang="en-GB" dirty="0" smtClean="0"/>
              <a:t>Design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564923" y="720000"/>
            <a:ext cx="8460000" cy="1139973"/>
          </a:xfrm>
        </p:spPr>
        <p:txBody>
          <a:bodyPr/>
          <a:lstStyle/>
          <a:p>
            <a:r>
              <a:rPr lang="en-US" dirty="0"/>
              <a:t>Each jaw is actuated by two independent actuators </a:t>
            </a:r>
            <a:r>
              <a:rPr lang="en-US" dirty="0" smtClean="0"/>
              <a:t>and </a:t>
            </a:r>
            <a:r>
              <a:rPr lang="en-US" dirty="0"/>
              <a:t>supported on two </a:t>
            </a:r>
            <a:r>
              <a:rPr lang="en-US" dirty="0" smtClean="0"/>
              <a:t>axles</a:t>
            </a:r>
            <a:r>
              <a:rPr lang="en-US" b="1" dirty="0" smtClean="0"/>
              <a:t>. Hybrid stepper motors </a:t>
            </a:r>
            <a:r>
              <a:rPr lang="en-US" dirty="0" smtClean="0"/>
              <a:t>are used to drive the syste</a:t>
            </a:r>
            <a:r>
              <a:rPr lang="en-US" dirty="0"/>
              <a:t>m</a:t>
            </a:r>
          </a:p>
          <a:p>
            <a:r>
              <a:rPr lang="it-IT" dirty="0" smtClean="0"/>
              <a:t>The system must </a:t>
            </a:r>
            <a:r>
              <a:rPr lang="it-IT" b="1" dirty="0" smtClean="0"/>
              <a:t>operate</a:t>
            </a:r>
            <a:r>
              <a:rPr lang="it-IT" dirty="0" smtClean="0"/>
              <a:t> for </a:t>
            </a:r>
            <a:r>
              <a:rPr lang="it-IT" b="1" dirty="0" smtClean="0"/>
              <a:t>~20 years </a:t>
            </a:r>
            <a:r>
              <a:rPr lang="it-IT" dirty="0" smtClean="0"/>
              <a:t>in a </a:t>
            </a:r>
            <a:r>
              <a:rPr lang="it-IT" b="1" dirty="0" smtClean="0"/>
              <a:t>harsh environment </a:t>
            </a:r>
            <a:r>
              <a:rPr lang="it-IT" dirty="0" smtClean="0"/>
              <a:t>(15 MGy) with virtually </a:t>
            </a:r>
            <a:r>
              <a:rPr lang="it-IT" b="1" dirty="0" smtClean="0"/>
              <a:t>no maintenance</a:t>
            </a:r>
            <a:endParaRPr lang="it-IT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How is a Collimator made</a:t>
            </a:r>
            <a:r>
              <a:rPr lang="en-GB" dirty="0" smtClean="0"/>
              <a:t>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557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Actuation System Design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How is a Collimator made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53" t="11972" r="14946" b="11431"/>
          <a:stretch/>
        </p:blipFill>
        <p:spPr bwMode="auto">
          <a:xfrm>
            <a:off x="611560" y="648000"/>
            <a:ext cx="6262269" cy="3934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6"/>
          <p:cNvSpPr>
            <a:spLocks/>
          </p:cNvSpPr>
          <p:nvPr/>
        </p:nvSpPr>
        <p:spPr bwMode="auto">
          <a:xfrm>
            <a:off x="7305854" y="1890494"/>
            <a:ext cx="1674837" cy="954107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0329"/>
              <a:gd name="adj5" fmla="val 94521"/>
              <a:gd name="adj6" fmla="val -89959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GB" sz="1400" dirty="0" smtClean="0">
                <a:solidFill>
                  <a:srgbClr val="FFFFFF"/>
                </a:solidFill>
              </a:rPr>
              <a:t>Linear Ball Bearing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High precision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Radiation hard lubrication</a:t>
            </a:r>
            <a:endParaRPr lang="en-US" sz="1400" i="1" dirty="0">
              <a:solidFill>
                <a:srgbClr val="FFFFFF"/>
              </a:solidFill>
            </a:endParaRPr>
          </a:p>
        </p:txBody>
      </p:sp>
      <p:sp>
        <p:nvSpPr>
          <p:cNvPr id="7" name="AutoShape 6"/>
          <p:cNvSpPr>
            <a:spLocks/>
          </p:cNvSpPr>
          <p:nvPr/>
        </p:nvSpPr>
        <p:spPr bwMode="auto">
          <a:xfrm>
            <a:off x="5281186" y="3807277"/>
            <a:ext cx="1225263" cy="523220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0329"/>
              <a:gd name="adj5" fmla="val -109877"/>
              <a:gd name="adj6" fmla="val -63753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GB" sz="1400" dirty="0" smtClean="0">
                <a:solidFill>
                  <a:srgbClr val="FFFFFF"/>
                </a:solidFill>
              </a:rPr>
              <a:t>Stainless steel shaft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dirty="0"/>
          </a:p>
        </p:txBody>
      </p:sp>
      <p:pic>
        <p:nvPicPr>
          <p:cNvPr id="9" name="Picture 8" descr="roller_screw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D0D7E7"/>
              </a:clrFrom>
              <a:clrTo>
                <a:srgbClr val="D0D7E7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39151" y="4506242"/>
            <a:ext cx="4867275" cy="2343150"/>
          </a:xfrm>
          <a:prstGeom prst="rect">
            <a:avLst/>
          </a:prstGeom>
        </p:spPr>
      </p:pic>
      <p:sp>
        <p:nvSpPr>
          <p:cNvPr id="11" name="AutoShape 4"/>
          <p:cNvSpPr>
            <a:spLocks/>
          </p:cNvSpPr>
          <p:nvPr/>
        </p:nvSpPr>
        <p:spPr bwMode="auto">
          <a:xfrm>
            <a:off x="851135" y="4757807"/>
            <a:ext cx="2448442" cy="954107"/>
          </a:xfrm>
          <a:prstGeom prst="borderCallout2">
            <a:avLst>
              <a:gd name="adj1" fmla="val 49875"/>
              <a:gd name="adj2" fmla="val 100000"/>
              <a:gd name="adj3" fmla="val 49875"/>
              <a:gd name="adj4" fmla="val 115111"/>
              <a:gd name="adj5" fmla="val 72921"/>
              <a:gd name="adj6" fmla="val 175217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GB" sz="1400" dirty="0">
                <a:solidFill>
                  <a:srgbClr val="FFFFFF"/>
                </a:solidFill>
              </a:rPr>
              <a:t>Roller screw assembly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High </a:t>
            </a:r>
            <a:r>
              <a:rPr lang="en-US" sz="1400" i="1" dirty="0">
                <a:solidFill>
                  <a:srgbClr val="FFFFFF"/>
                </a:solidFill>
              </a:rPr>
              <a:t>efficiency </a:t>
            </a:r>
            <a:endParaRPr lang="en-US" sz="1400" i="1" dirty="0" smtClean="0">
              <a:solidFill>
                <a:srgbClr val="FFFFFF"/>
              </a:solidFill>
            </a:endParaRP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High </a:t>
            </a:r>
            <a:r>
              <a:rPr lang="en-US" sz="1400" i="1" dirty="0">
                <a:solidFill>
                  <a:srgbClr val="FFFFFF"/>
                </a:solidFill>
              </a:rPr>
              <a:t>precision (6 </a:t>
            </a:r>
            <a:r>
              <a:rPr lang="en-US" sz="1400" i="1" dirty="0">
                <a:solidFill>
                  <a:srgbClr val="FFFFFF"/>
                </a:solidFill>
                <a:sym typeface="Symbol" panose="05050102010706020507" pitchFamily="18" charset="2"/>
              </a:rPr>
              <a:t>m/135 mm</a:t>
            </a:r>
            <a:r>
              <a:rPr lang="en-US" sz="1400" i="1" dirty="0" smtClean="0">
                <a:solidFill>
                  <a:srgbClr val="FFFFFF"/>
                </a:solidFill>
                <a:sym typeface="Symbol" panose="05050102010706020507" pitchFamily="18" charset="2"/>
              </a:rPr>
              <a:t>)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  <a:sym typeface="Symbol" panose="05050102010706020507" pitchFamily="18" charset="2"/>
              </a:rPr>
              <a:t>Radiation hard lubrication</a:t>
            </a:r>
            <a:endParaRPr lang="en-US" sz="1400" i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399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9" name="Content Placeholder 5"/>
          <p:cNvSpPr>
            <a:spLocks noGrp="1"/>
          </p:cNvSpPr>
          <p:nvPr>
            <p:ph idx="1"/>
          </p:nvPr>
        </p:nvSpPr>
        <p:spPr>
          <a:xfrm>
            <a:off x="611560" y="897175"/>
            <a:ext cx="8291077" cy="5607534"/>
          </a:xfrm>
          <a:prstGeom prst="rect">
            <a:avLst/>
          </a:prstGeom>
        </p:spPr>
        <p:txBody>
          <a:bodyPr>
            <a:normAutofit fontScale="92500"/>
          </a:bodyPr>
          <a:lstStyle/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dirty="0" smtClean="0">
                <a:solidFill>
                  <a:srgbClr val="003399"/>
                </a:solidFill>
              </a:rPr>
              <a:t>Given the </a:t>
            </a:r>
            <a:r>
              <a:rPr lang="en-US" sz="1800" b="1" dirty="0" smtClean="0">
                <a:solidFill>
                  <a:srgbClr val="003399"/>
                </a:solidFill>
              </a:rPr>
              <a:t>very high stored energy </a:t>
            </a:r>
            <a:r>
              <a:rPr lang="en-US" sz="1800" dirty="0" smtClean="0">
                <a:solidFill>
                  <a:srgbClr val="003399"/>
                </a:solidFill>
              </a:rPr>
              <a:t>of the HL-LHC, collimation is one of the </a:t>
            </a:r>
            <a:r>
              <a:rPr lang="en-US" sz="1800" b="1" dirty="0" smtClean="0">
                <a:solidFill>
                  <a:srgbClr val="003399"/>
                </a:solidFill>
              </a:rPr>
              <a:t>most critical systems </a:t>
            </a:r>
            <a:r>
              <a:rPr lang="en-US" sz="1800" dirty="0" smtClean="0">
                <a:solidFill>
                  <a:srgbClr val="003399"/>
                </a:solidFill>
              </a:rPr>
              <a:t>of the accelerator.</a:t>
            </a: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dirty="0" smtClean="0">
                <a:solidFill>
                  <a:srgbClr val="003399"/>
                </a:solidFill>
              </a:rPr>
              <a:t>A </a:t>
            </a:r>
            <a:r>
              <a:rPr lang="en-US" sz="1800" b="1" dirty="0" smtClean="0">
                <a:solidFill>
                  <a:srgbClr val="003399"/>
                </a:solidFill>
              </a:rPr>
              <a:t>complex system</a:t>
            </a:r>
            <a:r>
              <a:rPr lang="en-US" sz="1800" dirty="0" smtClean="0">
                <a:solidFill>
                  <a:srgbClr val="003399"/>
                </a:solidFill>
              </a:rPr>
              <a:t> made of </a:t>
            </a:r>
            <a:r>
              <a:rPr lang="en-US" sz="1800" b="1" dirty="0" smtClean="0">
                <a:solidFill>
                  <a:srgbClr val="003399"/>
                </a:solidFill>
              </a:rPr>
              <a:t>~120 units </a:t>
            </a:r>
            <a:r>
              <a:rPr lang="en-US" sz="1800" dirty="0" smtClean="0">
                <a:solidFill>
                  <a:srgbClr val="003399"/>
                </a:solidFill>
              </a:rPr>
              <a:t>is presently installed and fully operational.</a:t>
            </a: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dirty="0" smtClean="0">
                <a:solidFill>
                  <a:srgbClr val="003399"/>
                </a:solidFill>
              </a:rPr>
              <a:t>To meet HL-LHC tougher requirements, a </a:t>
            </a:r>
            <a:r>
              <a:rPr lang="en-US" sz="1800" b="1" dirty="0" smtClean="0">
                <a:solidFill>
                  <a:srgbClr val="003399"/>
                </a:solidFill>
              </a:rPr>
              <a:t>significant fraction </a:t>
            </a:r>
            <a:r>
              <a:rPr lang="en-US" sz="1800" dirty="0" smtClean="0">
                <a:solidFill>
                  <a:srgbClr val="003399"/>
                </a:solidFill>
              </a:rPr>
              <a:t>of the current system is expected to be </a:t>
            </a:r>
            <a:r>
              <a:rPr lang="en-US" sz="1800" b="1" dirty="0" smtClean="0">
                <a:solidFill>
                  <a:srgbClr val="003399"/>
                </a:solidFill>
              </a:rPr>
              <a:t>replaced/updated/complemented</a:t>
            </a:r>
            <a:r>
              <a:rPr lang="en-US" sz="1800" dirty="0" smtClean="0">
                <a:solidFill>
                  <a:srgbClr val="003399"/>
                </a:solidFill>
              </a:rPr>
              <a:t>.</a:t>
            </a:r>
            <a:endParaRPr lang="en-US" sz="1800" dirty="0">
              <a:solidFill>
                <a:srgbClr val="003399"/>
              </a:solidFill>
            </a:endParaRP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dirty="0">
                <a:solidFill>
                  <a:srgbClr val="003399"/>
                </a:solidFill>
              </a:rPr>
              <a:t>Intensive </a:t>
            </a:r>
            <a:r>
              <a:rPr lang="en-US" sz="1800" b="1" dirty="0">
                <a:solidFill>
                  <a:srgbClr val="003399"/>
                </a:solidFill>
              </a:rPr>
              <a:t>R&amp;D</a:t>
            </a:r>
            <a:r>
              <a:rPr lang="en-US" sz="1800" dirty="0">
                <a:solidFill>
                  <a:srgbClr val="003399"/>
                </a:solidFill>
              </a:rPr>
              <a:t> is currently ongoing to develop </a:t>
            </a:r>
            <a:r>
              <a:rPr lang="en-US" sz="1800" b="1" dirty="0">
                <a:solidFill>
                  <a:srgbClr val="003399"/>
                </a:solidFill>
              </a:rPr>
              <a:t>novel </a:t>
            </a:r>
            <a:r>
              <a:rPr lang="en-US" sz="1800" b="1" dirty="0" smtClean="0">
                <a:solidFill>
                  <a:srgbClr val="003399"/>
                </a:solidFill>
              </a:rPr>
              <a:t>materials </a:t>
            </a:r>
            <a:r>
              <a:rPr lang="en-US" sz="1800" dirty="0" smtClean="0">
                <a:solidFill>
                  <a:srgbClr val="003399"/>
                </a:solidFill>
              </a:rPr>
              <a:t>particularly for low-impedance collimators</a:t>
            </a:r>
            <a:endParaRPr lang="en-US" sz="1800" dirty="0">
              <a:solidFill>
                <a:srgbClr val="003399"/>
              </a:solidFill>
            </a:endParaRP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b="1" dirty="0" smtClean="0">
                <a:solidFill>
                  <a:srgbClr val="003399"/>
                </a:solidFill>
              </a:rPr>
              <a:t>Turn-key units </a:t>
            </a:r>
            <a:r>
              <a:rPr lang="en-US" sz="1800" dirty="0" smtClean="0">
                <a:solidFill>
                  <a:srgbClr val="003399"/>
                </a:solidFill>
              </a:rPr>
              <a:t>will be procured in the </a:t>
            </a:r>
            <a:r>
              <a:rPr lang="en-US" sz="1800" b="1" dirty="0" smtClean="0">
                <a:solidFill>
                  <a:srgbClr val="003399"/>
                </a:solidFill>
              </a:rPr>
              <a:t>industry</a:t>
            </a:r>
            <a:r>
              <a:rPr lang="en-US" sz="1800" dirty="0" smtClean="0">
                <a:solidFill>
                  <a:srgbClr val="003399"/>
                </a:solidFill>
              </a:rPr>
              <a:t>.</a:t>
            </a: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dirty="0" smtClean="0">
                <a:solidFill>
                  <a:srgbClr val="003399"/>
                </a:solidFill>
              </a:rPr>
              <a:t>CERN will procure and provide to system contractor critical components: these include </a:t>
            </a:r>
            <a:r>
              <a:rPr lang="en-US" sz="1800" b="1" dirty="0" smtClean="0">
                <a:solidFill>
                  <a:srgbClr val="003399"/>
                </a:solidFill>
              </a:rPr>
              <a:t>jaw materials </a:t>
            </a:r>
            <a:r>
              <a:rPr lang="en-US" sz="1800" dirty="0" smtClean="0">
                <a:solidFill>
                  <a:srgbClr val="003399"/>
                </a:solidFill>
              </a:rPr>
              <a:t>(novel composites, carbon-based materials, refractory materials etc.), </a:t>
            </a:r>
            <a:r>
              <a:rPr lang="en-US" sz="1800" b="1" dirty="0" smtClean="0">
                <a:solidFill>
                  <a:srgbClr val="003399"/>
                </a:solidFill>
              </a:rPr>
              <a:t>dispersion strengthened copper</a:t>
            </a:r>
            <a:r>
              <a:rPr lang="en-US" sz="1800" dirty="0" smtClean="0">
                <a:solidFill>
                  <a:srgbClr val="003399"/>
                </a:solidFill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</a:rPr>
              <a:t>lead screws</a:t>
            </a:r>
            <a:r>
              <a:rPr lang="en-US" sz="1800" dirty="0" smtClean="0">
                <a:solidFill>
                  <a:srgbClr val="003399"/>
                </a:solidFill>
              </a:rPr>
              <a:t>, Cu-Ni pipes etc.</a:t>
            </a: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b="1" dirty="0" smtClean="0">
                <a:solidFill>
                  <a:srgbClr val="003399"/>
                </a:solidFill>
              </a:rPr>
              <a:t>Motorization</a:t>
            </a:r>
            <a:r>
              <a:rPr lang="en-US" sz="1800" dirty="0" smtClean="0">
                <a:solidFill>
                  <a:srgbClr val="003399"/>
                </a:solidFill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</a:rPr>
              <a:t>electronics</a:t>
            </a:r>
            <a:r>
              <a:rPr lang="en-US" sz="1800" dirty="0" smtClean="0">
                <a:solidFill>
                  <a:srgbClr val="003399"/>
                </a:solidFill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</a:rPr>
              <a:t>diagnostics</a:t>
            </a:r>
            <a:r>
              <a:rPr lang="en-US" sz="1800" dirty="0" smtClean="0">
                <a:solidFill>
                  <a:srgbClr val="003399"/>
                </a:solidFill>
              </a:rPr>
              <a:t> and </a:t>
            </a:r>
            <a:r>
              <a:rPr lang="en-US" sz="1800" b="1" dirty="0" smtClean="0">
                <a:solidFill>
                  <a:srgbClr val="003399"/>
                </a:solidFill>
              </a:rPr>
              <a:t>control systems </a:t>
            </a:r>
            <a:r>
              <a:rPr lang="en-US" sz="1800" dirty="0" smtClean="0">
                <a:solidFill>
                  <a:srgbClr val="003399"/>
                </a:solidFill>
              </a:rPr>
              <a:t>(not covered here) represent a procurement effort as important as mechanics</a:t>
            </a:r>
            <a:r>
              <a:rPr lang="en-US" sz="1800" dirty="0" smtClean="0">
                <a:solidFill>
                  <a:srgbClr val="003399"/>
                </a:solidFill>
              </a:rPr>
              <a:t>.</a:t>
            </a:r>
          </a:p>
          <a:p>
            <a:pPr marL="180000" indent="-180000">
              <a:lnSpc>
                <a:spcPts val="2200"/>
              </a:lnSpc>
              <a:spcAft>
                <a:spcPts val="1200"/>
              </a:spcAft>
            </a:pPr>
            <a:r>
              <a:rPr lang="en-US" sz="1800" dirty="0" smtClean="0">
                <a:solidFill>
                  <a:srgbClr val="003399"/>
                </a:solidFill>
              </a:rPr>
              <a:t>Finally, collimation is more than collimators .. New challenging projects in the pipeline such as </a:t>
            </a:r>
            <a:r>
              <a:rPr lang="en-US" sz="1800" b="1" dirty="0" smtClean="0">
                <a:solidFill>
                  <a:srgbClr val="003399"/>
                </a:solidFill>
              </a:rPr>
              <a:t>Hollow Electron Lens</a:t>
            </a:r>
            <a:r>
              <a:rPr lang="en-US" sz="1800" dirty="0" smtClean="0">
                <a:solidFill>
                  <a:srgbClr val="003399"/>
                </a:solidFill>
              </a:rPr>
              <a:t>, </a:t>
            </a:r>
            <a:r>
              <a:rPr lang="en-US" sz="1800" b="1" dirty="0" smtClean="0">
                <a:solidFill>
                  <a:srgbClr val="003399"/>
                </a:solidFill>
              </a:rPr>
              <a:t>Crystal Collimation </a:t>
            </a:r>
            <a:r>
              <a:rPr lang="en-US" sz="1800" dirty="0" smtClean="0">
                <a:solidFill>
                  <a:srgbClr val="003399"/>
                </a:solidFill>
              </a:rPr>
              <a:t>…</a:t>
            </a:r>
            <a:endParaRPr lang="en-US" sz="1800" dirty="0" smtClean="0">
              <a:solidFill>
                <a:srgbClr val="003399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1409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98" y="893617"/>
            <a:ext cx="5472093" cy="3340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1937" y="3415071"/>
            <a:ext cx="4124063" cy="323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153391" y="1007110"/>
            <a:ext cx="2660073" cy="369332"/>
          </a:xfrm>
          <a:prstGeom prst="rect">
            <a:avLst/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ts val="923"/>
              </a:spcAft>
              <a:defRPr sz="1662">
                <a:solidFill>
                  <a:srgbClr val="FFFFFF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800" dirty="0"/>
              <a:t>Hollow Electron Lens</a:t>
            </a:r>
            <a:endParaRPr lang="en-GB" sz="1800" dirty="0"/>
          </a:p>
        </p:txBody>
      </p:sp>
      <p:sp>
        <p:nvSpPr>
          <p:cNvPr id="10" name="TextBox 9"/>
          <p:cNvSpPr txBox="1"/>
          <p:nvPr/>
        </p:nvSpPr>
        <p:spPr>
          <a:xfrm>
            <a:off x="2334491" y="5845810"/>
            <a:ext cx="2660073" cy="369332"/>
          </a:xfrm>
          <a:prstGeom prst="rect">
            <a:avLst/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>
            <a:defPPr>
              <a:defRPr lang="en-US"/>
            </a:defPPr>
            <a:lvl1pPr algn="ctr" eaLnBrk="0" fontAlgn="base" hangingPunct="0">
              <a:spcBef>
                <a:spcPct val="0"/>
              </a:spcBef>
              <a:spcAft>
                <a:spcPts val="923"/>
              </a:spcAft>
              <a:defRPr sz="1662">
                <a:solidFill>
                  <a:srgbClr val="FFFFFF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1800" dirty="0" smtClean="0"/>
              <a:t>Crystal Collimation</a:t>
            </a:r>
            <a:endParaRPr lang="en-GB" sz="1800" dirty="0"/>
          </a:p>
        </p:txBody>
      </p:sp>
      <p:pic>
        <p:nvPicPr>
          <p:cNvPr id="11" name="Picture 4" descr="http://blogs.uhaul.com/detroit/files/Bright-Future-Sign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970" y="1269576"/>
            <a:ext cx="5619960" cy="49455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1745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3365" y="700385"/>
            <a:ext cx="88906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Thank you for your attention!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201" y="5162550"/>
            <a:ext cx="911542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The research leading to these results has received funding from the European Commission under the FP7 Research Infrastructures project </a:t>
            </a:r>
            <a:r>
              <a:rPr lang="en-US" dirty="0" err="1"/>
              <a:t>EuCARD</a:t>
            </a:r>
            <a:r>
              <a:rPr lang="en-US" dirty="0"/>
              <a:t>, Grant Agreement 227579 and EuCARD-2 Grant Agreement 312453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alessandro.bertarelli@cern.ch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2118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altLang="en-US"/>
              <a:t>Collimation system for LHC RunII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0CACB9-27BC-48FF-9E1B-7D3316870970}" type="slidenum">
              <a:rPr lang="en-US" altLang="en-US"/>
              <a:pPr/>
              <a:t>18</a:t>
            </a:fld>
            <a:endParaRPr lang="en-US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Where are collimators?</a:t>
            </a:r>
            <a:endParaRPr lang="en-GB" dirty="0"/>
          </a:p>
        </p:txBody>
      </p:sp>
      <p:sp>
        <p:nvSpPr>
          <p:cNvPr id="20482" name="Rectangle 2"/>
          <p:cNvSpPr>
            <a:spLocks/>
          </p:cNvSpPr>
          <p:nvPr/>
        </p:nvSpPr>
        <p:spPr bwMode="auto">
          <a:xfrm>
            <a:off x="611560" y="4597437"/>
            <a:ext cx="3036515" cy="1847302"/>
          </a:xfrm>
          <a:prstGeom prst="rect">
            <a:avLst/>
          </a:prstGeom>
          <a:gradFill rotWithShape="1">
            <a:gsLst>
              <a:gs pos="0">
                <a:srgbClr val="6B9BC7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6B9BC7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  <a:extLst/>
        </p:spPr>
        <p:txBody>
          <a:bodyPr wrap="square" lIns="92075" tIns="46038" rIns="92075" bIns="46038">
            <a:spAutoFit/>
          </a:bodyPr>
          <a:lstStyle/>
          <a:p>
            <a:pPr marL="285750" indent="-285750" defTabSz="9144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Total of </a:t>
            </a:r>
            <a:r>
              <a:rPr lang="en-US" altLang="en-US" b="1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118 collimators </a:t>
            </a:r>
            <a:endParaRPr lang="en-US" altLang="en-US" kern="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  <a:sym typeface="Arial Bold" panose="020B0704020202020204" pitchFamily="34" charset="0"/>
            </a:endParaRPr>
          </a:p>
          <a:p>
            <a:pPr marL="285750" indent="-285750" defTabSz="9144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altLang="en-US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~</a:t>
            </a:r>
            <a:r>
              <a:rPr lang="en-US" altLang="en-US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10 </a:t>
            </a:r>
            <a:r>
              <a:rPr lang="en-US" altLang="en-US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different </a:t>
            </a:r>
            <a:r>
              <a:rPr lang="en-US" altLang="en-US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design!</a:t>
            </a:r>
          </a:p>
          <a:p>
            <a:pPr marL="285750" indent="-285750" defTabSz="9144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108 Movable units</a:t>
            </a:r>
          </a:p>
          <a:p>
            <a:pPr marL="285750" indent="-285750" defTabSz="914400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altLang="en-US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Roughly 40 units to be replaced for HL-LHC</a:t>
            </a:r>
            <a:endParaRPr lang="en-US" altLang="en-US" kern="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  <a:sym typeface="Arial Bold" panose="020B0704020202020204" pitchFamily="34" charset="0"/>
            </a:endParaRP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8923" y="692572"/>
            <a:ext cx="5921499" cy="5607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5" name="Rectangle 5"/>
          <p:cNvSpPr>
            <a:spLocks/>
          </p:cNvSpPr>
          <p:nvPr/>
        </p:nvSpPr>
        <p:spPr bwMode="auto">
          <a:xfrm>
            <a:off x="742950" y="940594"/>
            <a:ext cx="3562349" cy="2107406"/>
          </a:xfrm>
          <a:prstGeom prst="rect">
            <a:avLst/>
          </a:prstGeom>
          <a:extLst/>
        </p:spPr>
        <p:txBody>
          <a:bodyPr/>
          <a:lstStyle/>
          <a:p>
            <a:pPr marL="166158" indent="-166158" eaLnBrk="0" fontAlgn="base" hangingPunct="0">
              <a:lnSpc>
                <a:spcPts val="2031"/>
              </a:lnSpc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Dedicated insertions for </a:t>
            </a:r>
            <a:r>
              <a:rPr lang="en-US" altLang="en-US" sz="1477" dirty="0" err="1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betatron</a:t>
            </a: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 (IR7) and momentum (IR3) cleaning systems.</a:t>
            </a:r>
          </a:p>
          <a:p>
            <a:pPr marL="166158" indent="-166158" eaLnBrk="0" fontAlgn="base" hangingPunct="0">
              <a:lnSpc>
                <a:spcPts val="2031"/>
              </a:lnSpc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Cleaning of incoming beam</a:t>
            </a:r>
            <a:b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</a:b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in all experiments.</a:t>
            </a:r>
          </a:p>
          <a:p>
            <a:pPr marL="166158" indent="-166158" eaLnBrk="0" fontAlgn="base" hangingPunct="0">
              <a:lnSpc>
                <a:spcPts val="2031"/>
              </a:lnSpc>
              <a:spcAft>
                <a:spcPts val="554"/>
              </a:spcAft>
              <a:buClr>
                <a:schemeClr val="accent2"/>
              </a:buClr>
              <a:buFont typeface="Arial" pitchFamily="34" charset="0"/>
              <a:buChar char="•"/>
            </a:pP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Physics debris collimation</a:t>
            </a:r>
            <a:b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</a:b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in the </a:t>
            </a:r>
            <a:r>
              <a:rPr lang="en-US" altLang="en-US" sz="1477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high luminosity </a:t>
            </a:r>
            <a:br>
              <a:rPr lang="en-US" altLang="en-US" sz="1477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</a:br>
            <a:r>
              <a:rPr lang="en-US" altLang="en-US" sz="1477" dirty="0" smtClean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IR1/5</a:t>
            </a:r>
            <a:r>
              <a:rPr lang="en-US" altLang="en-US" sz="1477" dirty="0">
                <a:solidFill>
                  <a:srgbClr val="22529E"/>
                </a:solidFill>
                <a:latin typeface="Helvetica" pitchFamily="34" charset="0"/>
                <a:ea typeface="Helvetica" pitchFamily="34" charset="0"/>
                <a:cs typeface="Helvetica" pitchFamily="34" charset="0"/>
                <a:sym typeface="Arial" panose="020B0604020202020204" pitchFamily="34" charset="0"/>
              </a:rPr>
              <a:t>.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</p:spTree>
    <p:extLst>
      <p:ext uri="{BB962C8B-B14F-4D97-AF65-F5344CB8AC3E}">
        <p14:creationId xmlns:p14="http://schemas.microsoft.com/office/powerpoint/2010/main" val="2563797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\\cern.ch\dfs\Users\l\lgentini\Desktop\0°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60" r="33948" b="14366"/>
          <a:stretch/>
        </p:blipFill>
        <p:spPr bwMode="auto">
          <a:xfrm>
            <a:off x="999076" y="1531407"/>
            <a:ext cx="1981516" cy="3440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cern.ch\dfs\Users\l\lgentini\Desktop\90°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7" r="34055" b="17455"/>
          <a:stretch/>
        </p:blipFill>
        <p:spPr bwMode="auto">
          <a:xfrm>
            <a:off x="4964787" y="1627361"/>
            <a:ext cx="2025103" cy="3344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868430" y="5254749"/>
            <a:ext cx="78232" cy="106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099" name="Picture 3" descr="\\cern.ch\dfs\Users\l\lgentini\Desktop\45°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30" t="1" r="32899" b="11483"/>
          <a:stretch/>
        </p:blipFill>
        <p:spPr bwMode="auto">
          <a:xfrm>
            <a:off x="2802965" y="1667569"/>
            <a:ext cx="2300202" cy="331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\\cern.ch\dfs\Users\l\lgentini\Desktop\135°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6" r="37090" b="13423"/>
          <a:stretch/>
        </p:blipFill>
        <p:spPr bwMode="auto">
          <a:xfrm>
            <a:off x="6875835" y="1617323"/>
            <a:ext cx="2015217" cy="33541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766203" y="5167591"/>
            <a:ext cx="629062" cy="490134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2585" b="1" dirty="0">
                <a:solidFill>
                  <a:srgbClr val="002060"/>
                </a:solidFill>
                <a:latin typeface="+mj-lt"/>
              </a:rPr>
              <a:t>0°</a:t>
            </a:r>
            <a:endParaRPr lang="en-GB" sz="1846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69860" y="5167591"/>
            <a:ext cx="833074" cy="490134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2585" b="1" dirty="0">
                <a:solidFill>
                  <a:srgbClr val="002060"/>
                </a:solidFill>
                <a:latin typeface="+mj-lt"/>
              </a:rPr>
              <a:t>135°</a:t>
            </a:r>
            <a:endParaRPr lang="en-GB" sz="1846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98688" y="5167591"/>
            <a:ext cx="629062" cy="490134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2585" b="1" dirty="0">
                <a:solidFill>
                  <a:srgbClr val="002060"/>
                </a:solidFill>
                <a:latin typeface="+mj-lt"/>
              </a:rPr>
              <a:t>90°</a:t>
            </a:r>
            <a:endParaRPr lang="en-GB" sz="1846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53065" y="5167591"/>
            <a:ext cx="629062" cy="490134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2585" b="1" dirty="0">
                <a:solidFill>
                  <a:srgbClr val="002060"/>
                </a:solidFill>
                <a:latin typeface="+mj-lt"/>
              </a:rPr>
              <a:t>45°</a:t>
            </a:r>
            <a:endParaRPr lang="en-GB" sz="1846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9077" y="4111092"/>
            <a:ext cx="7891975" cy="99339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3" name="Rectangle 2"/>
          <p:cNvSpPr/>
          <p:nvPr/>
        </p:nvSpPr>
        <p:spPr>
          <a:xfrm>
            <a:off x="999077" y="3624133"/>
            <a:ext cx="7891975" cy="4220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4" name="Line Callout 1 (Border and Accent Bar) 3"/>
          <p:cNvSpPr/>
          <p:nvPr/>
        </p:nvSpPr>
        <p:spPr>
          <a:xfrm>
            <a:off x="6112212" y="5805261"/>
            <a:ext cx="934961" cy="564872"/>
          </a:xfrm>
          <a:prstGeom prst="accentBorderCallout1">
            <a:avLst>
              <a:gd name="adj1" fmla="val 18750"/>
              <a:gd name="adj2" fmla="val -8333"/>
              <a:gd name="adj3" fmla="val -123132"/>
              <a:gd name="adj4" fmla="val -48196"/>
            </a:avLst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20" name="TextBox 19"/>
          <p:cNvSpPr txBox="1"/>
          <p:nvPr/>
        </p:nvSpPr>
        <p:spPr>
          <a:xfrm>
            <a:off x="6175079" y="5829893"/>
            <a:ext cx="801814" cy="546945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477" b="1" dirty="0">
                <a:solidFill>
                  <a:srgbClr val="002060"/>
                </a:solidFill>
                <a:latin typeface="+mj-lt"/>
              </a:rPr>
              <a:t>Base support</a:t>
            </a:r>
            <a:endParaRPr lang="en-GB" sz="1477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1" name="Line Callout 1 (Border and Accent Bar) 20"/>
          <p:cNvSpPr/>
          <p:nvPr/>
        </p:nvSpPr>
        <p:spPr>
          <a:xfrm>
            <a:off x="3475153" y="5818247"/>
            <a:ext cx="1767813" cy="564872"/>
          </a:xfrm>
          <a:prstGeom prst="accentBorderCallout1">
            <a:avLst>
              <a:gd name="adj1" fmla="val 18750"/>
              <a:gd name="adj2" fmla="val -8333"/>
              <a:gd name="adj3" fmla="val -312787"/>
              <a:gd name="adj4" fmla="val -31518"/>
            </a:avLst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24" name="TextBox 23"/>
          <p:cNvSpPr txBox="1"/>
          <p:nvPr/>
        </p:nvSpPr>
        <p:spPr>
          <a:xfrm>
            <a:off x="3565981" y="5829894"/>
            <a:ext cx="1555153" cy="546945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477" b="1" dirty="0">
                <a:solidFill>
                  <a:srgbClr val="002060"/>
                </a:solidFill>
                <a:latin typeface="+mj-lt"/>
              </a:rPr>
              <a:t>Quick interconnection</a:t>
            </a:r>
            <a:endParaRPr lang="en-GB" sz="1477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5" name="Line Callout 1 (Border and Accent Bar) 24"/>
          <p:cNvSpPr/>
          <p:nvPr/>
        </p:nvSpPr>
        <p:spPr>
          <a:xfrm>
            <a:off x="3299083" y="1065883"/>
            <a:ext cx="883906" cy="564872"/>
          </a:xfrm>
          <a:prstGeom prst="accentBorderCallout1">
            <a:avLst>
              <a:gd name="adj1" fmla="val 18750"/>
              <a:gd name="adj2" fmla="val -8333"/>
              <a:gd name="adj3" fmla="val 406753"/>
              <a:gd name="adj4" fmla="val -171451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26" name="TextBox 25"/>
          <p:cNvSpPr txBox="1"/>
          <p:nvPr/>
        </p:nvSpPr>
        <p:spPr>
          <a:xfrm>
            <a:off x="3343494" y="1192063"/>
            <a:ext cx="1555153" cy="319639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477" b="1" dirty="0">
                <a:solidFill>
                  <a:srgbClr val="002060"/>
                </a:solidFill>
                <a:latin typeface="+mj-lt"/>
              </a:rPr>
              <a:t>Support</a:t>
            </a:r>
            <a:endParaRPr lang="en-GB" sz="1477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7" name="Line Callout 1 (Border and Accent Bar) 26"/>
          <p:cNvSpPr/>
          <p:nvPr/>
        </p:nvSpPr>
        <p:spPr>
          <a:xfrm>
            <a:off x="4811073" y="1052451"/>
            <a:ext cx="1166265" cy="564872"/>
          </a:xfrm>
          <a:prstGeom prst="accentBorderCallout1">
            <a:avLst>
              <a:gd name="adj1" fmla="val 18750"/>
              <a:gd name="adj2" fmla="val -8333"/>
              <a:gd name="adj3" fmla="val 263075"/>
              <a:gd name="adj4" fmla="val -41180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28" name="TextBox 27"/>
          <p:cNvSpPr txBox="1"/>
          <p:nvPr/>
        </p:nvSpPr>
        <p:spPr>
          <a:xfrm>
            <a:off x="4855485" y="1178631"/>
            <a:ext cx="1043203" cy="319639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477" b="1" dirty="0">
                <a:solidFill>
                  <a:srgbClr val="002060"/>
                </a:solidFill>
                <a:latin typeface="+mj-lt"/>
              </a:rPr>
              <a:t>Collimator</a:t>
            </a:r>
            <a:endParaRPr lang="en-GB" sz="1477" dirty="0">
              <a:solidFill>
                <a:srgbClr val="002060"/>
              </a:solidFill>
              <a:latin typeface="+mj-lt"/>
            </a:endParaRPr>
          </a:p>
        </p:txBody>
      </p:sp>
      <p:sp>
        <p:nvSpPr>
          <p:cNvPr id="29" name="Line Callout 1 (Border and Accent Bar) 28"/>
          <p:cNvSpPr/>
          <p:nvPr/>
        </p:nvSpPr>
        <p:spPr>
          <a:xfrm>
            <a:off x="7025181" y="1062488"/>
            <a:ext cx="1577753" cy="564872"/>
          </a:xfrm>
          <a:prstGeom prst="accentBorderCallout1">
            <a:avLst>
              <a:gd name="adj1" fmla="val 18750"/>
              <a:gd name="adj2" fmla="val -8333"/>
              <a:gd name="adj3" fmla="val 428592"/>
              <a:gd name="adj4" fmla="val -90728"/>
            </a:avLst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662"/>
          </a:p>
        </p:txBody>
      </p:sp>
      <p:sp>
        <p:nvSpPr>
          <p:cNvPr id="30" name="TextBox 29"/>
          <p:cNvSpPr txBox="1"/>
          <p:nvPr/>
        </p:nvSpPr>
        <p:spPr>
          <a:xfrm>
            <a:off x="7069592" y="1188668"/>
            <a:ext cx="1643700" cy="319639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477" b="1" dirty="0">
                <a:solidFill>
                  <a:srgbClr val="002060"/>
                </a:solidFill>
                <a:latin typeface="+mj-lt"/>
              </a:rPr>
              <a:t>5</a:t>
            </a:r>
            <a:r>
              <a:rPr lang="en-GB" sz="1477" b="1" baseline="30000" dirty="0">
                <a:solidFill>
                  <a:srgbClr val="002060"/>
                </a:solidFill>
                <a:latin typeface="+mj-lt"/>
              </a:rPr>
              <a:t>th</a:t>
            </a:r>
            <a:r>
              <a:rPr lang="en-GB" sz="1477" b="1" dirty="0">
                <a:solidFill>
                  <a:srgbClr val="002060"/>
                </a:solidFill>
                <a:latin typeface="+mj-lt"/>
              </a:rPr>
              <a:t> axe (±10mm)</a:t>
            </a:r>
            <a:endParaRPr lang="en-GB" sz="1477" dirty="0">
              <a:solidFill>
                <a:srgbClr val="00206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16276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24"/>
          <p:cNvSpPr txBox="1">
            <a:spLocks noChangeArrowheads="1"/>
          </p:cNvSpPr>
          <p:nvPr/>
        </p:nvSpPr>
        <p:spPr bwMode="auto">
          <a:xfrm>
            <a:off x="627002" y="1152001"/>
            <a:ext cx="8839527" cy="5333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indent="-432000" defTabSz="914400" fontAlgn="base">
              <a:lnSpc>
                <a:spcPts val="4500"/>
              </a:lnSpc>
              <a:spcAft>
                <a:spcPts val="600"/>
              </a:spcAft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t-IT" sz="3200" kern="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Why </a:t>
            </a:r>
            <a:r>
              <a:rPr lang="it-IT" sz="3200" kern="0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Collimators in the (HL-)LHC?</a:t>
            </a:r>
            <a:endParaRPr lang="it-IT" sz="3200" kern="0" dirty="0">
              <a:solidFill>
                <a:srgbClr val="22529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457200" indent="-457200" defTabSz="914400" fontAlgn="base">
              <a:lnSpc>
                <a:spcPts val="4500"/>
              </a:lnSpc>
              <a:spcAft>
                <a:spcPts val="600"/>
              </a:spcAft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t-IT" sz="3200" kern="0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 must they do?</a:t>
            </a:r>
          </a:p>
          <a:p>
            <a:pPr marL="457200" indent="-457200" defTabSz="914400" fontAlgn="base">
              <a:lnSpc>
                <a:spcPts val="4500"/>
              </a:lnSpc>
              <a:spcAft>
                <a:spcPts val="600"/>
              </a:spcAft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t-IT" sz="3200" kern="0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Where are Collimators?</a:t>
            </a:r>
          </a:p>
          <a:p>
            <a:pPr marL="457200" indent="-457200" defTabSz="914400" fontAlgn="base">
              <a:lnSpc>
                <a:spcPts val="4500"/>
              </a:lnSpc>
              <a:spcAft>
                <a:spcPts val="600"/>
              </a:spcAft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t-IT" sz="3200" kern="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 is a </a:t>
            </a:r>
            <a:r>
              <a:rPr lang="it-IT" sz="3200" kern="0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LHC Collimator</a:t>
            </a:r>
            <a:r>
              <a:rPr lang="it-IT" sz="3200" kern="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?</a:t>
            </a:r>
          </a:p>
          <a:p>
            <a:pPr marL="457200" indent="-457200" defTabSz="914400" fontAlgn="base">
              <a:lnSpc>
                <a:spcPts val="4500"/>
              </a:lnSpc>
              <a:spcAft>
                <a:spcPts val="600"/>
              </a:spcAft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t-IT" sz="3200" kern="0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How </a:t>
            </a:r>
            <a:r>
              <a:rPr lang="it-IT" sz="3200" kern="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 a Collimator made?</a:t>
            </a:r>
          </a:p>
          <a:p>
            <a:pPr marL="457200" indent="-457200" defTabSz="914400" fontAlgn="base">
              <a:lnSpc>
                <a:spcPts val="4500"/>
              </a:lnSpc>
              <a:spcAft>
                <a:spcPts val="600"/>
              </a:spcAft>
              <a:buClr>
                <a:srgbClr val="3366CB"/>
              </a:buClr>
              <a:buSzPct val="120000"/>
              <a:buFont typeface="Wingdings" panose="05000000000000000000" pitchFamily="2" charset="2"/>
              <a:buChar char="§"/>
              <a:defRPr/>
            </a:pPr>
            <a:r>
              <a:rPr lang="it-IT" sz="3200" kern="0" dirty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What </a:t>
            </a:r>
            <a:r>
              <a:rPr lang="it-IT" sz="3200" kern="0" dirty="0" smtClean="0">
                <a:solidFill>
                  <a:srgbClr val="22529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is a Collimator Jaw made of?</a:t>
            </a:r>
            <a:endParaRPr lang="it-IT" sz="3200" kern="0" dirty="0">
              <a:solidFill>
                <a:srgbClr val="22529E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HL-LHC Collimators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4455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2" descr="T0022209(CrossSect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63108" y="1072381"/>
            <a:ext cx="2732088" cy="2860675"/>
          </a:xfrm>
          <a:prstGeom prst="rect">
            <a:avLst/>
          </a:prstGeom>
          <a:noFill/>
        </p:spPr>
      </p:pic>
      <p:pic>
        <p:nvPicPr>
          <p:cNvPr id="6" name="Picture 4" descr="Immagine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2000"/>
            <a:grayscl/>
          </a:blip>
          <a:srcRect l="786" t="3326" r="505" b="1024"/>
          <a:stretch>
            <a:fillRect/>
          </a:stretch>
        </p:blipFill>
        <p:spPr bwMode="auto">
          <a:xfrm>
            <a:off x="644153" y="1333500"/>
            <a:ext cx="3279775" cy="251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Immagine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5CB4FA"/>
              </a:clrFrom>
              <a:clrTo>
                <a:srgbClr val="5CB4FA">
                  <a:alpha val="0"/>
                </a:srgbClr>
              </a:clrTo>
            </a:clrChange>
          </a:blip>
          <a:srcRect l="33676" t="18672"/>
          <a:stretch>
            <a:fillRect/>
          </a:stretch>
        </p:blipFill>
        <p:spPr bwMode="auto">
          <a:xfrm>
            <a:off x="422324" y="2117725"/>
            <a:ext cx="5157788" cy="404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5610225" y="4412138"/>
            <a:ext cx="3419475" cy="218521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lIns="0" rIns="0"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(1) </a:t>
            </a:r>
            <a:r>
              <a:rPr lang="it-IT" sz="1600" dirty="0" smtClean="0">
                <a:solidFill>
                  <a:srgbClr val="003366"/>
                </a:solidFill>
                <a:latin typeface="Tahoma" pitchFamily="34" charset="0"/>
              </a:rPr>
              <a:t>Jaw Bloc (C/C </a:t>
            </a: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composite)</a:t>
            </a: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(2) Main support beam (Glidcop)</a:t>
            </a: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(3) Cooling-circuit (Cu-Ni pipes)</a:t>
            </a: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(4) Counter-plates (Stainless steel)</a:t>
            </a: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(5) Clamping plates (Glidcop)</a:t>
            </a:r>
          </a:p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sz="1600" dirty="0">
                <a:solidFill>
                  <a:srgbClr val="003366"/>
                </a:solidFill>
                <a:latin typeface="Tahoma" pitchFamily="34" charset="0"/>
              </a:rPr>
              <a:t>(6) Preloaded springs (Stainless steel</a:t>
            </a:r>
            <a:r>
              <a:rPr lang="it-IT" sz="1600" dirty="0" smtClean="0">
                <a:solidFill>
                  <a:srgbClr val="003366"/>
                </a:solidFill>
                <a:latin typeface="Tahoma" pitchFamily="34" charset="0"/>
              </a:rPr>
              <a:t>)</a:t>
            </a:r>
            <a:endParaRPr lang="it-IT" sz="1600" dirty="0">
              <a:solidFill>
                <a:srgbClr val="003366"/>
              </a:solidFill>
              <a:latin typeface="Tahoma" pitchFamily="34" charset="0"/>
            </a:endParaRPr>
          </a:p>
        </p:txBody>
      </p:sp>
      <p:sp>
        <p:nvSpPr>
          <p:cNvPr id="9" name="Line 7"/>
          <p:cNvSpPr>
            <a:spLocks noChangeShapeType="1"/>
          </p:cNvSpPr>
          <p:nvPr/>
        </p:nvSpPr>
        <p:spPr bwMode="auto">
          <a:xfrm>
            <a:off x="828675" y="2162175"/>
            <a:ext cx="0" cy="528638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828675" y="2695575"/>
            <a:ext cx="1085850" cy="71438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1" name="Line 9"/>
          <p:cNvSpPr>
            <a:spLocks noChangeShapeType="1"/>
          </p:cNvSpPr>
          <p:nvPr/>
        </p:nvSpPr>
        <p:spPr bwMode="auto">
          <a:xfrm flipV="1">
            <a:off x="1914525" y="1876425"/>
            <a:ext cx="1785938" cy="890588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V="1">
            <a:off x="827088" y="1270000"/>
            <a:ext cx="1790700" cy="890588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2622550" y="1265238"/>
            <a:ext cx="1076325" cy="71437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auto">
          <a:xfrm>
            <a:off x="3703638" y="1341438"/>
            <a:ext cx="4762" cy="533400"/>
          </a:xfrm>
          <a:prstGeom prst="line">
            <a:avLst/>
          </a:prstGeom>
          <a:noFill/>
          <a:ln w="28575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1911350" y="2225675"/>
            <a:ext cx="4763" cy="533400"/>
          </a:xfrm>
          <a:prstGeom prst="line">
            <a:avLst/>
          </a:prstGeom>
          <a:noFill/>
          <a:ln w="1270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auto">
          <a:xfrm>
            <a:off x="830263" y="2168525"/>
            <a:ext cx="1076325" cy="71438"/>
          </a:xfrm>
          <a:prstGeom prst="line">
            <a:avLst/>
          </a:prstGeom>
          <a:noFill/>
          <a:ln w="1270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 flipV="1">
            <a:off x="1920875" y="1344613"/>
            <a:ext cx="1790700" cy="890587"/>
          </a:xfrm>
          <a:prstGeom prst="line">
            <a:avLst/>
          </a:prstGeom>
          <a:noFill/>
          <a:ln w="12700">
            <a:solidFill>
              <a:srgbClr val="FF3300"/>
            </a:solidFill>
            <a:prstDash val="sysDot"/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endParaRPr lang="en-GB" sz="2000" b="1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5712470" y="4001918"/>
            <a:ext cx="2747962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it-IT" b="1" dirty="0">
                <a:solidFill>
                  <a:srgbClr val="FF0000"/>
                </a:solidFill>
                <a:latin typeface="Tahoma" pitchFamily="34" charset="0"/>
              </a:rPr>
              <a:t>Jaw Bloc Assembly</a:t>
            </a:r>
          </a:p>
        </p:txBody>
      </p:sp>
      <p:sp>
        <p:nvSpPr>
          <p:cNvPr id="19" name="AutoShape 17"/>
          <p:cNvSpPr>
            <a:spLocks/>
          </p:cNvSpPr>
          <p:nvPr/>
        </p:nvSpPr>
        <p:spPr bwMode="auto">
          <a:xfrm>
            <a:off x="152400" y="5176838"/>
            <a:ext cx="434975" cy="357187"/>
          </a:xfrm>
          <a:prstGeom prst="callout1">
            <a:avLst>
              <a:gd name="adj1" fmla="val 49778"/>
              <a:gd name="adj2" fmla="val 100000"/>
              <a:gd name="adj3" fmla="val 68444"/>
              <a:gd name="adj4" fmla="val 175181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(1)</a:t>
            </a:r>
          </a:p>
        </p:txBody>
      </p:sp>
      <p:sp>
        <p:nvSpPr>
          <p:cNvPr id="20" name="AutoShape 18"/>
          <p:cNvSpPr>
            <a:spLocks/>
          </p:cNvSpPr>
          <p:nvPr/>
        </p:nvSpPr>
        <p:spPr bwMode="auto">
          <a:xfrm>
            <a:off x="4022725" y="4884738"/>
            <a:ext cx="434975" cy="357187"/>
          </a:xfrm>
          <a:prstGeom prst="callout1">
            <a:avLst>
              <a:gd name="adj1" fmla="val 49778"/>
              <a:gd name="adj2" fmla="val 0"/>
              <a:gd name="adj3" fmla="val -71111"/>
              <a:gd name="adj4" fmla="val -224088"/>
            </a:avLst>
          </a:prstGeom>
          <a:noFill/>
          <a:ln w="9525">
            <a:solidFill>
              <a:srgbClr val="000080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3366"/>
                </a:solidFill>
                <a:latin typeface="Tahoma" pitchFamily="34" charset="0"/>
              </a:rPr>
              <a:t>(2)</a:t>
            </a:r>
          </a:p>
        </p:txBody>
      </p:sp>
      <p:sp>
        <p:nvSpPr>
          <p:cNvPr id="21" name="AutoShape 19"/>
          <p:cNvSpPr>
            <a:spLocks/>
          </p:cNvSpPr>
          <p:nvPr/>
        </p:nvSpPr>
        <p:spPr bwMode="auto">
          <a:xfrm>
            <a:off x="2925763" y="5492750"/>
            <a:ext cx="434975" cy="357188"/>
          </a:xfrm>
          <a:prstGeom prst="callout1">
            <a:avLst>
              <a:gd name="adj1" fmla="val 49778"/>
              <a:gd name="adj2" fmla="val 0"/>
              <a:gd name="adj3" fmla="val -47556"/>
              <a:gd name="adj4" fmla="val -166060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(4)</a:t>
            </a:r>
          </a:p>
        </p:txBody>
      </p:sp>
      <p:sp>
        <p:nvSpPr>
          <p:cNvPr id="22" name="AutoShape 20"/>
          <p:cNvSpPr>
            <a:spLocks/>
          </p:cNvSpPr>
          <p:nvPr/>
        </p:nvSpPr>
        <p:spPr bwMode="auto">
          <a:xfrm>
            <a:off x="234950" y="5951538"/>
            <a:ext cx="434975" cy="357187"/>
          </a:xfrm>
          <a:prstGeom prst="callout1">
            <a:avLst>
              <a:gd name="adj1" fmla="val 49778"/>
              <a:gd name="adj2" fmla="val 100000"/>
              <a:gd name="adj3" fmla="val -117778"/>
              <a:gd name="adj4" fmla="val 213505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(3)</a:t>
            </a:r>
          </a:p>
        </p:txBody>
      </p:sp>
      <p:sp>
        <p:nvSpPr>
          <p:cNvPr id="23" name="AutoShape 21"/>
          <p:cNvSpPr>
            <a:spLocks/>
          </p:cNvSpPr>
          <p:nvPr/>
        </p:nvSpPr>
        <p:spPr bwMode="auto">
          <a:xfrm>
            <a:off x="2222500" y="5910263"/>
            <a:ext cx="434975" cy="357187"/>
          </a:xfrm>
          <a:prstGeom prst="callout1">
            <a:avLst>
              <a:gd name="adj1" fmla="val 49778"/>
              <a:gd name="adj2" fmla="val 0"/>
              <a:gd name="adj3" fmla="val -52000"/>
              <a:gd name="adj4" fmla="val -167153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(6)</a:t>
            </a:r>
          </a:p>
        </p:txBody>
      </p:sp>
      <p:sp>
        <p:nvSpPr>
          <p:cNvPr id="24" name="AutoShape 22"/>
          <p:cNvSpPr>
            <a:spLocks/>
          </p:cNvSpPr>
          <p:nvPr/>
        </p:nvSpPr>
        <p:spPr bwMode="auto">
          <a:xfrm>
            <a:off x="5521771" y="1569269"/>
            <a:ext cx="434975" cy="357187"/>
          </a:xfrm>
          <a:prstGeom prst="callout1">
            <a:avLst>
              <a:gd name="adj1" fmla="val 49778"/>
              <a:gd name="adj2" fmla="val 100000"/>
              <a:gd name="adj3" fmla="val 141778"/>
              <a:gd name="adj4" fmla="val 229199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(1)</a:t>
            </a:r>
          </a:p>
        </p:txBody>
      </p:sp>
      <p:sp>
        <p:nvSpPr>
          <p:cNvPr id="25" name="AutoShape 23"/>
          <p:cNvSpPr>
            <a:spLocks/>
          </p:cNvSpPr>
          <p:nvPr/>
        </p:nvSpPr>
        <p:spPr bwMode="auto">
          <a:xfrm>
            <a:off x="8601521" y="2342381"/>
            <a:ext cx="434975" cy="357188"/>
          </a:xfrm>
          <a:prstGeom prst="callout1">
            <a:avLst>
              <a:gd name="adj1" fmla="val 49778"/>
              <a:gd name="adj2" fmla="val 0"/>
              <a:gd name="adj3" fmla="val 44889"/>
              <a:gd name="adj4" fmla="val -258759"/>
            </a:avLst>
          </a:prstGeom>
          <a:noFill/>
          <a:ln w="9525">
            <a:solidFill>
              <a:srgbClr val="000080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3366"/>
                </a:solidFill>
                <a:latin typeface="Tahoma" pitchFamily="34" charset="0"/>
              </a:rPr>
              <a:t>(2)</a:t>
            </a:r>
          </a:p>
        </p:txBody>
      </p:sp>
      <p:sp>
        <p:nvSpPr>
          <p:cNvPr id="26" name="AutoShape 24"/>
          <p:cNvSpPr>
            <a:spLocks/>
          </p:cNvSpPr>
          <p:nvPr/>
        </p:nvSpPr>
        <p:spPr bwMode="auto">
          <a:xfrm>
            <a:off x="5367783" y="2148706"/>
            <a:ext cx="434975" cy="357188"/>
          </a:xfrm>
          <a:prstGeom prst="callout1">
            <a:avLst>
              <a:gd name="adj1" fmla="val 49778"/>
              <a:gd name="adj2" fmla="val 100000"/>
              <a:gd name="adj3" fmla="val 60889"/>
              <a:gd name="adj4" fmla="val 382481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(3)</a:t>
            </a:r>
          </a:p>
        </p:txBody>
      </p:sp>
      <p:sp>
        <p:nvSpPr>
          <p:cNvPr id="27" name="AutoShape 25"/>
          <p:cNvSpPr>
            <a:spLocks/>
          </p:cNvSpPr>
          <p:nvPr/>
        </p:nvSpPr>
        <p:spPr bwMode="auto">
          <a:xfrm>
            <a:off x="8593583" y="1718494"/>
            <a:ext cx="434975" cy="357187"/>
          </a:xfrm>
          <a:prstGeom prst="callout1">
            <a:avLst>
              <a:gd name="adj1" fmla="val 49778"/>
              <a:gd name="adj2" fmla="val 0"/>
              <a:gd name="adj3" fmla="val 172889"/>
              <a:gd name="adj4" fmla="val -45255"/>
            </a:avLst>
          </a:prstGeom>
          <a:noFill/>
          <a:ln w="9525">
            <a:solidFill>
              <a:srgbClr val="003366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algn="ctr" defTabSz="914400" fontAlgn="base">
              <a:spcBef>
                <a:spcPct val="50000"/>
              </a:spcBef>
              <a:spcAft>
                <a:spcPct val="0"/>
              </a:spcAft>
            </a:pPr>
            <a:r>
              <a:rPr lang="en-US" b="1">
                <a:solidFill>
                  <a:srgbClr val="003366"/>
                </a:solidFill>
                <a:latin typeface="Tahoma" pitchFamily="34" charset="0"/>
              </a:rPr>
              <a:t>(4)</a:t>
            </a:r>
          </a:p>
        </p:txBody>
      </p:sp>
      <p:sp>
        <p:nvSpPr>
          <p:cNvPr id="28" name="AutoShape 26"/>
          <p:cNvSpPr>
            <a:spLocks/>
          </p:cNvSpPr>
          <p:nvPr/>
        </p:nvSpPr>
        <p:spPr bwMode="auto">
          <a:xfrm>
            <a:off x="8574533" y="3034531"/>
            <a:ext cx="434975" cy="357188"/>
          </a:xfrm>
          <a:prstGeom prst="callout1">
            <a:avLst>
              <a:gd name="adj1" fmla="val 49778"/>
              <a:gd name="adj2" fmla="val 0"/>
              <a:gd name="adj3" fmla="val -9333"/>
              <a:gd name="adj4" fmla="val -163870"/>
            </a:avLst>
          </a:prstGeom>
          <a:noFill/>
          <a:ln w="9525">
            <a:solidFill>
              <a:srgbClr val="FFFFFF"/>
            </a:solidFill>
            <a:miter lim="800000"/>
            <a:headEnd/>
            <a:tailEnd type="oval" w="sm" len="sm"/>
          </a:ln>
        </p:spPr>
        <p:txBody>
          <a:bodyPr wrap="none" lIns="36000" tIns="36000" rIns="36000" bIns="3600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smtClean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Tahoma" pitchFamily="34" charset="0"/>
              </a:rPr>
              <a:t>(6)</a:t>
            </a:r>
          </a:p>
        </p:txBody>
      </p:sp>
      <p:sp>
        <p:nvSpPr>
          <p:cNvPr id="29" name="Text Box 2"/>
          <p:cNvSpPr txBox="1">
            <a:spLocks noChangeArrowheads="1"/>
          </p:cNvSpPr>
          <p:nvPr/>
        </p:nvSpPr>
        <p:spPr bwMode="auto">
          <a:xfrm>
            <a:off x="1331641" y="692696"/>
            <a:ext cx="7812000" cy="462307"/>
          </a:xfrm>
          <a:prstGeom prst="rect">
            <a:avLst/>
          </a:prstGeom>
          <a:gradFill flip="none" rotWithShape="1">
            <a:gsLst>
              <a:gs pos="0">
                <a:srgbClr val="FF0000">
                  <a:alpha val="80000"/>
                </a:srgbClr>
              </a:gs>
              <a:gs pos="100000">
                <a:srgbClr val="FF7757"/>
              </a:gs>
            </a:gsLst>
            <a:lin ang="5400000" scaled="1"/>
            <a:tileRect/>
          </a:gradFill>
          <a:ln w="9525" algn="ctr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2075" tIns="46038" rIns="92075" bIns="46038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it-IT" sz="2400" dirty="0" smtClean="0">
                <a:ln w="10160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Tahoma" pitchFamily="34" charset="0"/>
              </a:rPr>
              <a:t>TCSG Jaw Assembly</a:t>
            </a:r>
            <a:endParaRPr lang="en-US" sz="2400" dirty="0">
              <a:ln w="10160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Tahoma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5753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\\cern.ch\dfs\Users\l\lgentini\Desktop\tctp spaccato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1" t="4966" r="11743" b="2819"/>
          <a:stretch/>
        </p:blipFill>
        <p:spPr bwMode="auto">
          <a:xfrm>
            <a:off x="1240123" y="263769"/>
            <a:ext cx="7181015" cy="5840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 rot="19796549">
            <a:off x="661036" y="4214307"/>
            <a:ext cx="881792" cy="376385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1846" b="1" dirty="0">
                <a:solidFill>
                  <a:srgbClr val="FF0000"/>
                </a:solidFill>
                <a:latin typeface="+mj-lt"/>
              </a:rPr>
              <a:t>Beam</a:t>
            </a:r>
            <a:endParaRPr lang="en-GB" sz="1662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68430" y="4692774"/>
            <a:ext cx="78232" cy="106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11"/>
          </p:nvPr>
        </p:nvSpPr>
        <p:spPr>
          <a:prstGeom prst="rect">
            <a:avLst/>
          </a:prstGeom>
        </p:spPr>
        <p:txBody>
          <a:bodyPr vert="horz" wrap="square" lIns="84406" tIns="42203" rIns="84406" bIns="42203" rtlCol="0" anchor="ctr">
            <a:spAutoFit/>
          </a:bodyPr>
          <a:lstStyle>
            <a:lvl1pPr algn="ctr">
              <a:defRPr sz="1108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A. Bertarelli   HiLumi LHC Goes To Industry  – CERN – 26 June 2015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21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/>
          <p:cNvCxnSpPr>
            <a:stCxn id="7" idx="1"/>
          </p:cNvCxnSpPr>
          <p:nvPr/>
        </p:nvCxnSpPr>
        <p:spPr>
          <a:xfrm flipV="1">
            <a:off x="868430" y="3569524"/>
            <a:ext cx="2007872" cy="1176583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AutoShape 1"/>
          <p:cNvSpPr>
            <a:spLocks/>
          </p:cNvSpPr>
          <p:nvPr/>
        </p:nvSpPr>
        <p:spPr bwMode="auto">
          <a:xfrm>
            <a:off x="1823986" y="788391"/>
            <a:ext cx="1309992" cy="237607"/>
          </a:xfrm>
          <a:prstGeom prst="borderCallout2">
            <a:avLst>
              <a:gd name="adj1" fmla="val 50004"/>
              <a:gd name="adj2" fmla="val 100124"/>
              <a:gd name="adj3" fmla="val 49419"/>
              <a:gd name="adj4" fmla="val 122866"/>
              <a:gd name="adj5" fmla="val 445198"/>
              <a:gd name="adj6" fmla="val 165876"/>
            </a:avLst>
          </a:prstGeom>
          <a:ln w="15875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3231" tIns="33231" rIns="33231" bIns="33231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fontAlgn="base">
              <a:spcBef>
                <a:spcPct val="0"/>
              </a:spcBef>
            </a:pPr>
            <a:r>
              <a:rPr lang="en-GB" sz="1108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Vacuum tank</a:t>
            </a:r>
          </a:p>
        </p:txBody>
      </p:sp>
      <p:sp>
        <p:nvSpPr>
          <p:cNvPr id="18" name="AutoShape 1"/>
          <p:cNvSpPr>
            <a:spLocks/>
          </p:cNvSpPr>
          <p:nvPr/>
        </p:nvSpPr>
        <p:spPr bwMode="auto">
          <a:xfrm>
            <a:off x="1388970" y="1433340"/>
            <a:ext cx="1309992" cy="237607"/>
          </a:xfrm>
          <a:prstGeom prst="borderCallout2">
            <a:avLst>
              <a:gd name="adj1" fmla="val 50004"/>
              <a:gd name="adj2" fmla="val 100124"/>
              <a:gd name="adj3" fmla="val 49419"/>
              <a:gd name="adj4" fmla="val 122866"/>
              <a:gd name="adj5" fmla="val 453397"/>
              <a:gd name="adj6" fmla="val 173310"/>
            </a:avLst>
          </a:prstGeom>
          <a:ln w="15875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3231" tIns="33231" rIns="33231" bIns="33231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fontAlgn="base">
              <a:spcBef>
                <a:spcPct val="0"/>
              </a:spcBef>
            </a:pPr>
            <a:r>
              <a:rPr lang="en-GB" sz="1108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Jaws</a:t>
            </a:r>
          </a:p>
        </p:txBody>
      </p:sp>
      <p:sp>
        <p:nvSpPr>
          <p:cNvPr id="19" name="AutoShape 1"/>
          <p:cNvSpPr>
            <a:spLocks/>
          </p:cNvSpPr>
          <p:nvPr/>
        </p:nvSpPr>
        <p:spPr bwMode="auto">
          <a:xfrm>
            <a:off x="7163303" y="4039012"/>
            <a:ext cx="1472096" cy="237607"/>
          </a:xfrm>
          <a:prstGeom prst="borderCallout2">
            <a:avLst>
              <a:gd name="adj1" fmla="val 50004"/>
              <a:gd name="adj2" fmla="val -1269"/>
              <a:gd name="adj3" fmla="val 49419"/>
              <a:gd name="adj4" fmla="val -18881"/>
              <a:gd name="adj5" fmla="val -313612"/>
              <a:gd name="adj6" fmla="val -46072"/>
            </a:avLst>
          </a:prstGeom>
          <a:ln w="15875">
            <a:solidFill>
              <a:srgbClr val="3366CB"/>
            </a:solidFill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33231" tIns="33231" rIns="33231" bIns="33231" numCol="1" anchor="ctr" anchorCtr="0" compatLnSpc="1">
            <a:prstTxWarp prst="textNoShape">
              <a:avLst/>
            </a:prstTxWarp>
            <a:spAutoFit/>
          </a:bodyPr>
          <a:lstStyle/>
          <a:p>
            <a:pPr algn="ctr" defTabSz="844083" fontAlgn="base">
              <a:spcBef>
                <a:spcPct val="0"/>
              </a:spcBef>
            </a:pPr>
            <a:r>
              <a:rPr lang="en-GB" sz="1108" b="1" dirty="0">
                <a:solidFill>
                  <a:srgbClr val="FF0000"/>
                </a:solidFill>
                <a:latin typeface="Calibri" pitchFamily="34" charset="0"/>
                <a:cs typeface="Arial" pitchFamily="34" charset="0"/>
              </a:rPr>
              <a:t>Actuation system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401488" y="4558981"/>
            <a:ext cx="3311805" cy="1573123"/>
          </a:xfrm>
          <a:prstGeom prst="rect">
            <a:avLst/>
          </a:prstGeom>
          <a:noFill/>
        </p:spPr>
        <p:txBody>
          <a:bodyPr wrap="square" lIns="66462" rIns="0" rtlCol="0">
            <a:spAutoFit/>
          </a:bodyPr>
          <a:lstStyle/>
          <a:p>
            <a:pPr>
              <a:spcAft>
                <a:spcPts val="554"/>
              </a:spcAft>
            </a:pPr>
            <a:r>
              <a:rPr lang="en-GB" sz="2585" b="1" dirty="0">
                <a:solidFill>
                  <a:srgbClr val="002060"/>
                </a:solidFill>
                <a:latin typeface="+mj-lt"/>
              </a:rPr>
              <a:t>Jaws</a:t>
            </a:r>
          </a:p>
          <a:p>
            <a:pPr marL="166158" indent="-166158">
              <a:spcAft>
                <a:spcPts val="554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846" dirty="0">
                <a:solidFill>
                  <a:srgbClr val="002060"/>
                </a:solidFill>
                <a:latin typeface="+mj-lt"/>
              </a:rPr>
              <a:t>40µm surface flatness on 1m</a:t>
            </a:r>
          </a:p>
          <a:p>
            <a:pPr marL="166158" indent="-166158">
              <a:spcAft>
                <a:spcPts val="554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846" dirty="0">
                <a:solidFill>
                  <a:srgbClr val="002060"/>
                </a:solidFill>
                <a:latin typeface="+mj-lt"/>
              </a:rPr>
              <a:t>10µm positioning accuracy</a:t>
            </a:r>
          </a:p>
          <a:p>
            <a:pPr marL="166158" indent="-166158">
              <a:spcAft>
                <a:spcPts val="554"/>
              </a:spcAft>
              <a:buClr>
                <a:schemeClr val="accent1"/>
              </a:buClr>
              <a:buSzPct val="95000"/>
              <a:buFont typeface="Wingdings" pitchFamily="2" charset="2"/>
              <a:buChar char="§"/>
            </a:pPr>
            <a:r>
              <a:rPr lang="en-GB" sz="1846" dirty="0">
                <a:solidFill>
                  <a:srgbClr val="002060"/>
                </a:solidFill>
                <a:latin typeface="+mj-lt"/>
              </a:rPr>
              <a:t>Heat load: up to 30 Kw</a:t>
            </a:r>
          </a:p>
        </p:txBody>
      </p:sp>
    </p:spTree>
    <p:extLst>
      <p:ext uri="{BB962C8B-B14F-4D97-AF65-F5344CB8AC3E}">
        <p14:creationId xmlns:p14="http://schemas.microsoft.com/office/powerpoint/2010/main" val="24730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Energy Particle Accelerators Challenges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64923" y="720000"/>
            <a:ext cx="5609394" cy="5544000"/>
          </a:xfrm>
        </p:spPr>
        <p:txBody>
          <a:bodyPr/>
          <a:lstStyle/>
          <a:p>
            <a:r>
              <a:rPr lang="en-US" dirty="0"/>
              <a:t>Beams circulating in last-generation accelerators can </a:t>
            </a:r>
            <a:br>
              <a:rPr lang="en-US" dirty="0"/>
            </a:br>
            <a:r>
              <a:rPr lang="en-US" dirty="0"/>
              <a:t>store </a:t>
            </a:r>
            <a:r>
              <a:rPr lang="en-US" b="1" dirty="0"/>
              <a:t>very high energies </a:t>
            </a:r>
            <a:r>
              <a:rPr lang="en-US" dirty="0"/>
              <a:t>(</a:t>
            </a:r>
            <a:r>
              <a:rPr lang="en-US" b="1" dirty="0"/>
              <a:t>678 MJ</a:t>
            </a:r>
            <a:r>
              <a:rPr lang="en-US" dirty="0"/>
              <a:t> for future </a:t>
            </a:r>
            <a:r>
              <a:rPr lang="en-US" b="1" dirty="0"/>
              <a:t>HL-LHC</a:t>
            </a:r>
            <a:r>
              <a:rPr lang="en-US" dirty="0" smtClean="0"/>
              <a:t>)</a:t>
            </a:r>
            <a:endParaRPr lang="en-US" dirty="0"/>
          </a:p>
          <a:p>
            <a:r>
              <a:rPr lang="en-US" b="1" dirty="0"/>
              <a:t>Beam-induced accidents</a:t>
            </a:r>
            <a:r>
              <a:rPr lang="en-US" dirty="0"/>
              <a:t>, </a:t>
            </a:r>
            <a:r>
              <a:rPr lang="en-US" b="1" dirty="0"/>
              <a:t>beam losses </a:t>
            </a:r>
            <a:r>
              <a:rPr lang="en-US" dirty="0"/>
              <a:t>and </a:t>
            </a:r>
            <a:r>
              <a:rPr lang="en-US" b="1" dirty="0"/>
              <a:t>beam stability </a:t>
            </a:r>
            <a:r>
              <a:rPr lang="en-US" dirty="0"/>
              <a:t>represent one of the </a:t>
            </a:r>
            <a:r>
              <a:rPr lang="en-US" b="1" dirty="0"/>
              <a:t>most relevant issues </a:t>
            </a:r>
            <a:r>
              <a:rPr lang="en-US" dirty="0"/>
              <a:t>for high power particle accelerators!</a:t>
            </a:r>
          </a:p>
          <a:p>
            <a:r>
              <a:rPr lang="en-US" b="1" dirty="0"/>
              <a:t>Collimators </a:t>
            </a:r>
            <a:r>
              <a:rPr lang="en-US" dirty="0"/>
              <a:t>are one of the most </a:t>
            </a:r>
            <a:r>
              <a:rPr lang="en-US" b="1" dirty="0"/>
              <a:t>critical systems</a:t>
            </a:r>
            <a:r>
              <a:rPr lang="en-US" dirty="0"/>
              <a:t> when these issues are of concern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200" smtClean="0"/>
              <a:t>A. Bertarelli   HiLumi LHC Goes To Industry  – CERN – 26 June 2015</a:t>
            </a:r>
            <a:endParaRPr lang="en-GB" sz="1200" b="0" i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 smtClean="0"/>
              <a:t>Why Collimators in HL-LHC?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6228000" y="692696"/>
            <a:ext cx="2880000" cy="540000"/>
          </a:xfrm>
          <a:prstGeom prst="rect">
            <a:avLst/>
          </a:prstGeom>
          <a:solidFill>
            <a:srgbClr val="C00000"/>
          </a:solidFill>
          <a:ln>
            <a:solidFill>
              <a:srgbClr val="C00000"/>
            </a:solidFill>
          </a:ln>
          <a:scene3d>
            <a:camera prst="orthographicFront"/>
            <a:lightRig rig="balanced" dir="t"/>
          </a:scene3d>
          <a:sp3d extrusionH="31750" prstMaterial="plastic">
            <a:bevelT w="381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sz="1600" b="1" dirty="0" smtClean="0"/>
              <a:t>What is HL-LHC Energy equivalent to?</a:t>
            </a:r>
            <a:endParaRPr lang="en-GB" sz="1600" b="1" dirty="0"/>
          </a:p>
        </p:txBody>
      </p:sp>
      <p:pic>
        <p:nvPicPr>
          <p:cNvPr id="22" name="Picture 4" descr="http://www.topminecraft.net/content/images/tnt2.gif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5048972"/>
            <a:ext cx="2268517" cy="169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7229520" y="6480681"/>
            <a:ext cx="1715589" cy="3189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it-IT"/>
            </a:defPPr>
            <a:lvl1pPr algn="ctr">
              <a:defRPr sz="1600"/>
            </a:lvl1pPr>
          </a:lstStyle>
          <a:p>
            <a:r>
              <a:rPr lang="en-GB" dirty="0"/>
              <a:t>160 kg TNT</a:t>
            </a:r>
          </a:p>
        </p:txBody>
      </p:sp>
      <p:pic>
        <p:nvPicPr>
          <p:cNvPr id="24" name="Picture 23" descr="chocolate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9140" y="1304764"/>
            <a:ext cx="1941332" cy="151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6752058" y="2750036"/>
            <a:ext cx="2140422" cy="318924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algn="ctr">
              <a:defRPr sz="1400"/>
            </a:lvl1pPr>
          </a:lstStyle>
          <a:p>
            <a:r>
              <a:rPr lang="en-GB" sz="1600" dirty="0" smtClean="0"/>
              <a:t>30 kg Milk Chocolate</a:t>
            </a:r>
            <a:endParaRPr lang="en-GB" sz="1600" dirty="0"/>
          </a:p>
        </p:txBody>
      </p:sp>
      <p:grpSp>
        <p:nvGrpSpPr>
          <p:cNvPr id="8" name="Group 7"/>
          <p:cNvGrpSpPr/>
          <p:nvPr/>
        </p:nvGrpSpPr>
        <p:grpSpPr>
          <a:xfrm>
            <a:off x="6408073" y="3247852"/>
            <a:ext cx="2735927" cy="1833261"/>
            <a:chOff x="6408073" y="3247852"/>
            <a:chExt cx="2735927" cy="1833261"/>
          </a:xfrm>
        </p:grpSpPr>
        <p:pic>
          <p:nvPicPr>
            <p:cNvPr id="34" name="Picture 4" descr="http://thepointsguy.com/wp-content/uploads/2013/02/tgv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08073" y="3247852"/>
              <a:ext cx="2735927" cy="1805340"/>
            </a:xfrm>
            <a:prstGeom prst="rect">
              <a:avLst/>
            </a:prstGeom>
            <a:ln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Left Arrow 34"/>
            <p:cNvSpPr/>
            <p:nvPr/>
          </p:nvSpPr>
          <p:spPr>
            <a:xfrm rot="466822" flipH="1">
              <a:off x="6604743" y="4379301"/>
              <a:ext cx="1898483" cy="467464"/>
            </a:xfrm>
            <a:prstGeom prst="leftArrow">
              <a:avLst>
                <a:gd name="adj1" fmla="val 50000"/>
                <a:gd name="adj2" fmla="val 81996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rtlCol="0" anchor="b" anchorCtr="0">
              <a:noAutofit/>
            </a:bodyPr>
            <a:lstStyle/>
            <a:p>
              <a:pPr algn="ctr"/>
              <a:r>
                <a:rPr lang="en-US" sz="1600" b="1" dirty="0" smtClean="0">
                  <a:solidFill>
                    <a:schemeClr val="bg1"/>
                  </a:solidFill>
                </a:rPr>
                <a:t>v = 210 km/h</a:t>
              </a:r>
              <a:endParaRPr lang="en-GB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6408073" y="4762189"/>
              <a:ext cx="664615" cy="31892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r>
                <a:rPr lang="en-GB" dirty="0"/>
                <a:t>TGV</a:t>
              </a: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6480166" y="1304764"/>
            <a:ext cx="2772354" cy="1807200"/>
            <a:chOff x="6447751" y="3205126"/>
            <a:chExt cx="2772354" cy="1807200"/>
          </a:xfrm>
        </p:grpSpPr>
        <p:pic>
          <p:nvPicPr>
            <p:cNvPr id="17" name="Picture 10" descr="http://thesuperslice.com/wp-content/uploads/2012/12/The-X-47B-aboard-USS-Harry-S.-Truman-07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7751" y="3205126"/>
              <a:ext cx="2657210" cy="1807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Left Arrow 18"/>
            <p:cNvSpPr/>
            <p:nvPr/>
          </p:nvSpPr>
          <p:spPr>
            <a:xfrm rot="21207860">
              <a:off x="7450099" y="3239444"/>
              <a:ext cx="1770006" cy="694669"/>
            </a:xfrm>
            <a:prstGeom prst="leftArrow">
              <a:avLst>
                <a:gd name="adj1" fmla="val 50000"/>
                <a:gd name="adj2" fmla="val 82322"/>
              </a:avLst>
            </a:prstGeom>
            <a:solidFill>
              <a:srgbClr val="FF0000"/>
            </a:solidFill>
            <a:ln w="0">
              <a:noFill/>
            </a:ln>
            <a:effectLst/>
            <a:scene3d>
              <a:camera prst="isometricRightUp">
                <a:rot lat="1800000" lon="2400000" rev="0"/>
              </a:camera>
              <a:lightRig rig="threePt" dir="t"/>
            </a:scene3d>
            <a:sp3d prstMaterial="plastic">
              <a:bevelT w="63500" h="44450"/>
              <a:bevelB w="63500" h="44450"/>
              <a:extrusionClr>
                <a:srgbClr val="FF0000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36000" tIns="36000" rIns="36000" bIns="36000" rtlCol="0" anchor="b" anchorCtr="0">
              <a:spAutoFit/>
            </a:bodyPr>
            <a:lstStyle/>
            <a:p>
              <a:pPr algn="ctr"/>
              <a:r>
                <a:rPr lang="en-US" b="1" dirty="0" smtClean="0">
                  <a:solidFill>
                    <a:schemeClr val="bg1"/>
                  </a:solidFill>
                </a:rPr>
                <a:t>v = 7 knots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458806" y="4689140"/>
              <a:ext cx="2646155" cy="318924"/>
            </a:xfrm>
            <a:prstGeom prst="rect">
              <a:avLst/>
            </a:prstGeom>
            <a:ln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36000" rIns="36000" bIns="3600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>
              <a:defPPr>
                <a:defRPr lang="it-IT"/>
              </a:defPPr>
              <a:lvl1pPr algn="ctr">
                <a:defRPr sz="1600"/>
              </a:lvl1pPr>
            </a:lstStyle>
            <a:p>
              <a:r>
                <a:rPr lang="en-GB" dirty="0"/>
                <a:t>USS Harry S. Truman</a:t>
              </a:r>
            </a:p>
          </p:txBody>
        </p:sp>
      </p:grpSp>
      <p:pic>
        <p:nvPicPr>
          <p:cNvPr id="19046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68" y="2896935"/>
            <a:ext cx="5972347" cy="36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2" name="Rectangle 41"/>
          <p:cNvSpPr/>
          <p:nvPr/>
        </p:nvSpPr>
        <p:spPr>
          <a:xfrm>
            <a:off x="575185" y="6125234"/>
            <a:ext cx="936475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000" dirty="0" smtClean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J. Wenninger</a:t>
            </a:r>
            <a:br>
              <a:rPr lang="en-US" sz="1000" dirty="0" smtClean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</a:br>
            <a:r>
              <a:rPr lang="en-US" sz="1000" dirty="0" smtClean="0">
                <a:solidFill>
                  <a:srgbClr val="003399"/>
                </a:solidFill>
                <a:latin typeface="Helvetica" pitchFamily="34" charset="0"/>
                <a:ea typeface="Helvetica" pitchFamily="34" charset="0"/>
                <a:cs typeface="Helvetica" pitchFamily="34" charset="0"/>
              </a:rPr>
              <a:t>(CERN)</a:t>
            </a:r>
            <a:endParaRPr lang="en-GB" sz="1000" dirty="0">
              <a:solidFill>
                <a:srgbClr val="003399"/>
              </a:solidFill>
              <a:latin typeface="Helvetica" pitchFamily="34" charset="0"/>
              <a:ea typeface="Helvetica" pitchFamily="34" charset="0"/>
              <a:cs typeface="Helvetic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165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3" grpId="0" animBg="1"/>
      <p:bldP spid="2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Cleaning and Machine Protection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it-IT" dirty="0"/>
              <a:t>Why Collimators</a:t>
            </a:r>
            <a:r>
              <a:rPr lang="it-IT" dirty="0" smtClean="0"/>
              <a:t>?</a:t>
            </a:r>
            <a:endParaRPr lang="en-GB" dirty="0"/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540000" y="648000"/>
            <a:ext cx="8604000" cy="60013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pPr algn="ctr"/>
            <a:endParaRPr lang="de-DE" sz="1662" dirty="0"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0725" name="Rectangle 4" descr="Dark downward diagonal"/>
          <p:cNvSpPr>
            <a:spLocks noChangeArrowheads="1"/>
          </p:cNvSpPr>
          <p:nvPr/>
        </p:nvSpPr>
        <p:spPr bwMode="auto">
          <a:xfrm>
            <a:off x="2368108" y="3956435"/>
            <a:ext cx="465231" cy="202707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anchor="ctr">
            <a:noAutofit/>
          </a:bodyPr>
          <a:lstStyle/>
          <a:p>
            <a:pPr algn="ctr"/>
            <a:r>
              <a:rPr lang="de-DE" sz="1662" dirty="0">
                <a:ln w="0">
                  <a:noFill/>
                </a:ln>
                <a:solidFill>
                  <a:schemeClr val="bg1"/>
                </a:solidFill>
              </a:rPr>
              <a:t>Primary Collimator</a:t>
            </a:r>
          </a:p>
        </p:txBody>
      </p:sp>
      <p:sp>
        <p:nvSpPr>
          <p:cNvPr id="30726" name="Line 5"/>
          <p:cNvSpPr>
            <a:spLocks noChangeShapeType="1"/>
          </p:cNvSpPr>
          <p:nvPr/>
        </p:nvSpPr>
        <p:spPr bwMode="auto">
          <a:xfrm>
            <a:off x="844108" y="417498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27" name="Line 6"/>
          <p:cNvSpPr>
            <a:spLocks noChangeShapeType="1"/>
          </p:cNvSpPr>
          <p:nvPr/>
        </p:nvSpPr>
        <p:spPr bwMode="auto">
          <a:xfrm>
            <a:off x="2832924" y="4089358"/>
            <a:ext cx="1761231" cy="39565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28" name="Line 7"/>
          <p:cNvSpPr>
            <a:spLocks noChangeShapeType="1"/>
          </p:cNvSpPr>
          <p:nvPr/>
        </p:nvSpPr>
        <p:spPr bwMode="auto">
          <a:xfrm flipV="1">
            <a:off x="2832924" y="3823511"/>
            <a:ext cx="685800" cy="382466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29" name="Line 8"/>
          <p:cNvSpPr>
            <a:spLocks noChangeShapeType="1"/>
          </p:cNvSpPr>
          <p:nvPr/>
        </p:nvSpPr>
        <p:spPr bwMode="auto">
          <a:xfrm>
            <a:off x="2832924" y="4456339"/>
            <a:ext cx="457200" cy="531934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1361929" name="Text Box 9"/>
          <p:cNvSpPr txBox="1">
            <a:spLocks noChangeArrowheads="1"/>
          </p:cNvSpPr>
          <p:nvPr/>
        </p:nvSpPr>
        <p:spPr bwMode="auto">
          <a:xfrm>
            <a:off x="3838510" y="3459878"/>
            <a:ext cx="1382110" cy="6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Secondary </a:t>
            </a:r>
            <a:br>
              <a:rPr lang="en-US" sz="1846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n-US" sz="1846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halo</a:t>
            </a:r>
          </a:p>
        </p:txBody>
      </p:sp>
      <p:sp>
        <p:nvSpPr>
          <p:cNvPr id="30731" name="Text Box 10"/>
          <p:cNvSpPr txBox="1">
            <a:spLocks noChangeArrowheads="1"/>
          </p:cNvSpPr>
          <p:nvPr/>
        </p:nvSpPr>
        <p:spPr bwMode="auto">
          <a:xfrm>
            <a:off x="4633472" y="4003536"/>
            <a:ext cx="316112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</p:txBody>
      </p:sp>
      <p:sp>
        <p:nvSpPr>
          <p:cNvPr id="30732" name="Text Box 11"/>
          <p:cNvSpPr txBox="1">
            <a:spLocks noChangeArrowheads="1"/>
          </p:cNvSpPr>
          <p:nvPr/>
        </p:nvSpPr>
        <p:spPr bwMode="auto">
          <a:xfrm>
            <a:off x="3431077" y="4787204"/>
            <a:ext cx="316112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</a:t>
            </a:r>
          </a:p>
        </p:txBody>
      </p:sp>
      <p:sp>
        <p:nvSpPr>
          <p:cNvPr id="30733" name="Text Box 12"/>
          <p:cNvSpPr txBox="1">
            <a:spLocks noChangeArrowheads="1"/>
          </p:cNvSpPr>
          <p:nvPr/>
        </p:nvSpPr>
        <p:spPr bwMode="auto">
          <a:xfrm>
            <a:off x="3019657" y="4862136"/>
            <a:ext cx="316112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30734" name="Text Box 13"/>
          <p:cNvSpPr txBox="1">
            <a:spLocks noChangeArrowheads="1"/>
          </p:cNvSpPr>
          <p:nvPr/>
        </p:nvSpPr>
        <p:spPr bwMode="auto">
          <a:xfrm>
            <a:off x="3571433" y="3707528"/>
            <a:ext cx="314510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>
                <a:solidFill>
                  <a:srgbClr val="0066FF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30736" name="Line 15"/>
          <p:cNvSpPr>
            <a:spLocks noChangeShapeType="1"/>
          </p:cNvSpPr>
          <p:nvPr/>
        </p:nvSpPr>
        <p:spPr bwMode="auto">
          <a:xfrm>
            <a:off x="844108" y="4059219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37" name="Line 16"/>
          <p:cNvSpPr>
            <a:spLocks noChangeShapeType="1"/>
          </p:cNvSpPr>
          <p:nvPr/>
        </p:nvSpPr>
        <p:spPr bwMode="auto">
          <a:xfrm>
            <a:off x="844108" y="3496511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38" name="Line 17"/>
          <p:cNvSpPr>
            <a:spLocks noChangeShapeType="1"/>
          </p:cNvSpPr>
          <p:nvPr/>
        </p:nvSpPr>
        <p:spPr bwMode="auto">
          <a:xfrm>
            <a:off x="844108" y="363718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39" name="Line 18"/>
          <p:cNvSpPr>
            <a:spLocks noChangeShapeType="1"/>
          </p:cNvSpPr>
          <p:nvPr/>
        </p:nvSpPr>
        <p:spPr bwMode="auto">
          <a:xfrm>
            <a:off x="844108" y="377786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0" name="Line 19"/>
          <p:cNvSpPr>
            <a:spLocks noChangeShapeType="1"/>
          </p:cNvSpPr>
          <p:nvPr/>
        </p:nvSpPr>
        <p:spPr bwMode="auto">
          <a:xfrm>
            <a:off x="844108" y="3918542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1" name="Line 20"/>
          <p:cNvSpPr>
            <a:spLocks noChangeShapeType="1"/>
          </p:cNvSpPr>
          <p:nvPr/>
        </p:nvSpPr>
        <p:spPr bwMode="auto">
          <a:xfrm>
            <a:off x="844108" y="3380747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2" name="Line 21"/>
          <p:cNvSpPr>
            <a:spLocks noChangeShapeType="1"/>
          </p:cNvSpPr>
          <p:nvPr/>
        </p:nvSpPr>
        <p:spPr bwMode="auto">
          <a:xfrm>
            <a:off x="844108" y="2838554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3" name="Line 22"/>
          <p:cNvSpPr>
            <a:spLocks noChangeShapeType="1"/>
          </p:cNvSpPr>
          <p:nvPr/>
        </p:nvSpPr>
        <p:spPr bwMode="auto">
          <a:xfrm>
            <a:off x="844108" y="2979231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4" name="Line 23"/>
          <p:cNvSpPr>
            <a:spLocks noChangeShapeType="1"/>
          </p:cNvSpPr>
          <p:nvPr/>
        </p:nvSpPr>
        <p:spPr bwMode="auto">
          <a:xfrm>
            <a:off x="844108" y="311990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5" name="Line 24"/>
          <p:cNvSpPr>
            <a:spLocks noChangeShapeType="1"/>
          </p:cNvSpPr>
          <p:nvPr/>
        </p:nvSpPr>
        <p:spPr bwMode="auto">
          <a:xfrm>
            <a:off x="844108" y="3260585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6" name="Line 25"/>
          <p:cNvSpPr>
            <a:spLocks noChangeShapeType="1"/>
          </p:cNvSpPr>
          <p:nvPr/>
        </p:nvSpPr>
        <p:spPr bwMode="auto">
          <a:xfrm>
            <a:off x="844108" y="2722788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7" name="Line 26"/>
          <p:cNvSpPr>
            <a:spLocks noChangeShapeType="1"/>
          </p:cNvSpPr>
          <p:nvPr/>
        </p:nvSpPr>
        <p:spPr bwMode="auto">
          <a:xfrm>
            <a:off x="844108" y="2174735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8" name="Line 27"/>
          <p:cNvSpPr>
            <a:spLocks noChangeShapeType="1"/>
          </p:cNvSpPr>
          <p:nvPr/>
        </p:nvSpPr>
        <p:spPr bwMode="auto">
          <a:xfrm>
            <a:off x="844108" y="2315411"/>
            <a:ext cx="1524000" cy="0"/>
          </a:xfrm>
          <a:prstGeom prst="line">
            <a:avLst/>
          </a:prstGeom>
          <a:noFill/>
          <a:ln w="1524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49" name="Line 28"/>
          <p:cNvSpPr>
            <a:spLocks noChangeShapeType="1"/>
          </p:cNvSpPr>
          <p:nvPr/>
        </p:nvSpPr>
        <p:spPr bwMode="auto">
          <a:xfrm>
            <a:off x="844108" y="2456088"/>
            <a:ext cx="1524000" cy="0"/>
          </a:xfrm>
          <a:prstGeom prst="line">
            <a:avLst/>
          </a:prstGeom>
          <a:noFill/>
          <a:ln w="1270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0" name="Line 29"/>
          <p:cNvSpPr>
            <a:spLocks noChangeShapeType="1"/>
          </p:cNvSpPr>
          <p:nvPr/>
        </p:nvSpPr>
        <p:spPr bwMode="auto">
          <a:xfrm>
            <a:off x="844108" y="2582111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1" name="Line 30"/>
          <p:cNvSpPr>
            <a:spLocks noChangeShapeType="1"/>
          </p:cNvSpPr>
          <p:nvPr/>
        </p:nvSpPr>
        <p:spPr bwMode="auto">
          <a:xfrm>
            <a:off x="844108" y="2058970"/>
            <a:ext cx="1524000" cy="0"/>
          </a:xfrm>
          <a:prstGeom prst="line">
            <a:avLst/>
          </a:prstGeom>
          <a:noFill/>
          <a:ln w="1016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2" name="Line 31"/>
          <p:cNvSpPr>
            <a:spLocks noChangeShapeType="1"/>
          </p:cNvSpPr>
          <p:nvPr/>
        </p:nvSpPr>
        <p:spPr bwMode="auto">
          <a:xfrm>
            <a:off x="844108" y="1938808"/>
            <a:ext cx="1524000" cy="0"/>
          </a:xfrm>
          <a:prstGeom prst="line">
            <a:avLst/>
          </a:prstGeom>
          <a:noFill/>
          <a:ln w="762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3" name="Line 32"/>
          <p:cNvSpPr>
            <a:spLocks noChangeShapeType="1"/>
          </p:cNvSpPr>
          <p:nvPr/>
        </p:nvSpPr>
        <p:spPr bwMode="auto">
          <a:xfrm>
            <a:off x="844108" y="1823042"/>
            <a:ext cx="1524000" cy="0"/>
          </a:xfrm>
          <a:prstGeom prst="line">
            <a:avLst/>
          </a:prstGeom>
          <a:noFill/>
          <a:ln w="5715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4" name="Line 33"/>
          <p:cNvSpPr>
            <a:spLocks noChangeShapeType="1"/>
          </p:cNvSpPr>
          <p:nvPr/>
        </p:nvSpPr>
        <p:spPr bwMode="auto">
          <a:xfrm>
            <a:off x="844108" y="1682365"/>
            <a:ext cx="1524000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5" name="Line 34"/>
          <p:cNvSpPr>
            <a:spLocks noChangeShapeType="1"/>
          </p:cNvSpPr>
          <p:nvPr/>
        </p:nvSpPr>
        <p:spPr bwMode="auto">
          <a:xfrm>
            <a:off x="844108" y="1541688"/>
            <a:ext cx="1524000" cy="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6" name="Rectangle 35"/>
          <p:cNvSpPr>
            <a:spLocks noChangeArrowheads="1"/>
          </p:cNvSpPr>
          <p:nvPr/>
        </p:nvSpPr>
        <p:spPr bwMode="auto">
          <a:xfrm>
            <a:off x="2215708" y="1738050"/>
            <a:ext cx="152400" cy="1195754"/>
          </a:xfrm>
          <a:prstGeom prst="rect">
            <a:avLst/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1662"/>
          </a:p>
        </p:txBody>
      </p:sp>
      <p:sp>
        <p:nvSpPr>
          <p:cNvPr id="1361956" name="Text Box 36"/>
          <p:cNvSpPr txBox="1">
            <a:spLocks noChangeArrowheads="1"/>
          </p:cNvSpPr>
          <p:nvPr/>
        </p:nvSpPr>
        <p:spPr bwMode="auto">
          <a:xfrm>
            <a:off x="1175898" y="2075089"/>
            <a:ext cx="697627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46">
                <a:effectLst>
                  <a:outerShdw blurRad="38100" dist="38100" dir="2700000" algn="tl">
                    <a:srgbClr val="C0C0C0"/>
                  </a:outerShdw>
                </a:effectLst>
              </a:rPr>
              <a:t>Core</a:t>
            </a:r>
          </a:p>
        </p:txBody>
      </p:sp>
      <p:sp>
        <p:nvSpPr>
          <p:cNvPr id="30758" name="Line 37"/>
          <p:cNvSpPr>
            <a:spLocks noChangeShapeType="1"/>
          </p:cNvSpPr>
          <p:nvPr/>
        </p:nvSpPr>
        <p:spPr bwMode="auto">
          <a:xfrm>
            <a:off x="2520508" y="2807781"/>
            <a:ext cx="0" cy="9847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59" name="Text Box 38"/>
          <p:cNvSpPr txBox="1">
            <a:spLocks noChangeArrowheads="1"/>
          </p:cNvSpPr>
          <p:nvPr/>
        </p:nvSpPr>
        <p:spPr bwMode="auto">
          <a:xfrm>
            <a:off x="2516403" y="3186271"/>
            <a:ext cx="1829347" cy="31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77" i="1" dirty="0"/>
              <a:t>Unavoidable losses</a:t>
            </a:r>
          </a:p>
        </p:txBody>
      </p:sp>
      <p:sp>
        <p:nvSpPr>
          <p:cNvPr id="1361959" name="Text Box 39"/>
          <p:cNvSpPr txBox="1">
            <a:spLocks noChangeArrowheads="1"/>
          </p:cNvSpPr>
          <p:nvPr/>
        </p:nvSpPr>
        <p:spPr bwMode="auto">
          <a:xfrm>
            <a:off x="2852705" y="5115175"/>
            <a:ext cx="907621" cy="34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62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Shower</a:t>
            </a:r>
          </a:p>
        </p:txBody>
      </p:sp>
      <p:sp>
        <p:nvSpPr>
          <p:cNvPr id="30761" name="Line 40"/>
          <p:cNvSpPr>
            <a:spLocks noChangeShapeType="1"/>
          </p:cNvSpPr>
          <p:nvPr/>
        </p:nvSpPr>
        <p:spPr bwMode="auto">
          <a:xfrm>
            <a:off x="2368108" y="2300758"/>
            <a:ext cx="152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62" name="Text Box 41"/>
          <p:cNvSpPr txBox="1">
            <a:spLocks noChangeArrowheads="1"/>
          </p:cNvSpPr>
          <p:nvPr/>
        </p:nvSpPr>
        <p:spPr bwMode="auto">
          <a:xfrm>
            <a:off x="2506222" y="1864074"/>
            <a:ext cx="1736373" cy="3196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77" i="1"/>
              <a:t>Beam propagation</a:t>
            </a:r>
          </a:p>
        </p:txBody>
      </p:sp>
      <p:sp>
        <p:nvSpPr>
          <p:cNvPr id="30763" name="Line 42"/>
          <p:cNvSpPr>
            <a:spLocks noChangeShapeType="1"/>
          </p:cNvSpPr>
          <p:nvPr/>
        </p:nvSpPr>
        <p:spPr bwMode="auto">
          <a:xfrm>
            <a:off x="691708" y="4059221"/>
            <a:ext cx="0" cy="225669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64" name="Text Box 43"/>
          <p:cNvSpPr txBox="1">
            <a:spLocks noChangeArrowheads="1"/>
          </p:cNvSpPr>
          <p:nvPr/>
        </p:nvSpPr>
        <p:spPr bwMode="auto">
          <a:xfrm>
            <a:off x="684617" y="4276715"/>
            <a:ext cx="1048685" cy="774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477" i="1" dirty="0"/>
              <a:t>Impact </a:t>
            </a:r>
            <a:br>
              <a:rPr lang="en-US" sz="1477" i="1" dirty="0"/>
            </a:br>
            <a:r>
              <a:rPr lang="en-US" sz="1477" i="1" dirty="0"/>
              <a:t>parameter</a:t>
            </a:r>
          </a:p>
          <a:p>
            <a:pPr algn="ctr"/>
            <a:r>
              <a:rPr lang="en-US" sz="1477" i="1" dirty="0">
                <a:cs typeface="Arial" pitchFamily="34" charset="0"/>
              </a:rPr>
              <a:t>≤ 1 </a:t>
            </a:r>
            <a:r>
              <a:rPr lang="en-US" sz="1477" i="1" dirty="0">
                <a:latin typeface="Symbol" pitchFamily="18" charset="2"/>
                <a:cs typeface="Arial" pitchFamily="34" charset="0"/>
              </a:rPr>
              <a:t>m</a:t>
            </a:r>
            <a:r>
              <a:rPr lang="en-US" sz="1477" i="1" dirty="0">
                <a:cs typeface="Arial" pitchFamily="34" charset="0"/>
              </a:rPr>
              <a:t>m</a:t>
            </a:r>
          </a:p>
        </p:txBody>
      </p:sp>
      <p:sp>
        <p:nvSpPr>
          <p:cNvPr id="1361966" name="Text Box 46"/>
          <p:cNvSpPr txBox="1">
            <a:spLocks noChangeArrowheads="1"/>
          </p:cNvSpPr>
          <p:nvPr/>
        </p:nvSpPr>
        <p:spPr bwMode="auto">
          <a:xfrm>
            <a:off x="996509" y="3144821"/>
            <a:ext cx="1130438" cy="66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46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Primary </a:t>
            </a:r>
          </a:p>
          <a:p>
            <a:r>
              <a:rPr lang="en-US" sz="1846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halo (p)</a:t>
            </a:r>
          </a:p>
        </p:txBody>
      </p:sp>
      <p:sp>
        <p:nvSpPr>
          <p:cNvPr id="30766" name="Rectangle 47" descr="Dark downward diagonal"/>
          <p:cNvSpPr>
            <a:spLocks noChangeArrowheads="1"/>
          </p:cNvSpPr>
          <p:nvPr/>
        </p:nvSpPr>
        <p:spPr bwMode="auto">
          <a:xfrm>
            <a:off x="3763385" y="4587819"/>
            <a:ext cx="598154" cy="1395692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anchor="ctr">
            <a:noAutofit/>
          </a:bodyPr>
          <a:lstStyle/>
          <a:p>
            <a:pPr algn="ctr"/>
            <a:r>
              <a:rPr lang="de-DE" sz="1662" dirty="0">
                <a:ln w="0">
                  <a:noFill/>
                </a:ln>
                <a:solidFill>
                  <a:schemeClr val="bg1"/>
                </a:solidFill>
              </a:rPr>
              <a:t>Secondary Collimator</a:t>
            </a:r>
          </a:p>
        </p:txBody>
      </p:sp>
      <p:sp>
        <p:nvSpPr>
          <p:cNvPr id="30767" name="Line 48"/>
          <p:cNvSpPr>
            <a:spLocks noChangeShapeType="1"/>
          </p:cNvSpPr>
          <p:nvPr/>
        </p:nvSpPr>
        <p:spPr bwMode="auto">
          <a:xfrm flipV="1">
            <a:off x="4361539" y="4305426"/>
            <a:ext cx="697846" cy="398769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68" name="Line 49"/>
          <p:cNvSpPr>
            <a:spLocks noChangeShapeType="1"/>
          </p:cNvSpPr>
          <p:nvPr/>
        </p:nvSpPr>
        <p:spPr bwMode="auto">
          <a:xfrm>
            <a:off x="4361539" y="4879004"/>
            <a:ext cx="525463" cy="499697"/>
          </a:xfrm>
          <a:prstGeom prst="line">
            <a:avLst/>
          </a:prstGeom>
          <a:noFill/>
          <a:ln w="28575">
            <a:solidFill>
              <a:srgbClr val="00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69" name="Text Box 50"/>
          <p:cNvSpPr txBox="1">
            <a:spLocks noChangeArrowheads="1"/>
          </p:cNvSpPr>
          <p:nvPr/>
        </p:nvSpPr>
        <p:spPr bwMode="auto">
          <a:xfrm>
            <a:off x="4820796" y="5325313"/>
            <a:ext cx="316112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rgbClr val="0066FF"/>
                </a:solidFill>
              </a:rPr>
              <a:t>e</a:t>
            </a:r>
          </a:p>
        </p:txBody>
      </p:sp>
      <p:sp>
        <p:nvSpPr>
          <p:cNvPr id="30770" name="Text Box 51"/>
          <p:cNvSpPr txBox="1">
            <a:spLocks noChangeArrowheads="1"/>
          </p:cNvSpPr>
          <p:nvPr/>
        </p:nvSpPr>
        <p:spPr bwMode="auto">
          <a:xfrm>
            <a:off x="5435158" y="4284890"/>
            <a:ext cx="314510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>
                <a:solidFill>
                  <a:srgbClr val="0066FF"/>
                </a:solidFill>
                <a:latin typeface="Symbol" pitchFamily="18" charset="2"/>
              </a:rPr>
              <a:t>p</a:t>
            </a:r>
          </a:p>
        </p:txBody>
      </p:sp>
      <p:sp>
        <p:nvSpPr>
          <p:cNvPr id="1361972" name="Text Box 52"/>
          <p:cNvSpPr txBox="1">
            <a:spLocks noChangeArrowheads="1"/>
          </p:cNvSpPr>
          <p:nvPr/>
        </p:nvSpPr>
        <p:spPr bwMode="auto">
          <a:xfrm>
            <a:off x="5130359" y="4003536"/>
            <a:ext cx="907621" cy="348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62" dirty="0">
                <a:solidFill>
                  <a:srgbClr val="00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Shower</a:t>
            </a:r>
          </a:p>
        </p:txBody>
      </p:sp>
      <p:sp>
        <p:nvSpPr>
          <p:cNvPr id="30772" name="Line 53"/>
          <p:cNvSpPr>
            <a:spLocks noChangeShapeType="1"/>
          </p:cNvSpPr>
          <p:nvPr/>
        </p:nvSpPr>
        <p:spPr bwMode="auto">
          <a:xfrm>
            <a:off x="4361539" y="4720752"/>
            <a:ext cx="2915561" cy="311007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73" name="Text Box 54"/>
          <p:cNvSpPr txBox="1">
            <a:spLocks noChangeArrowheads="1"/>
          </p:cNvSpPr>
          <p:nvPr/>
        </p:nvSpPr>
        <p:spPr bwMode="auto">
          <a:xfrm>
            <a:off x="7053232" y="4587820"/>
            <a:ext cx="316112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rgbClr val="FF33CC"/>
                </a:solidFill>
              </a:rPr>
              <a:t>p</a:t>
            </a:r>
          </a:p>
        </p:txBody>
      </p:sp>
      <p:sp>
        <p:nvSpPr>
          <p:cNvPr id="30774" name="Line 55"/>
          <p:cNvSpPr>
            <a:spLocks noChangeShapeType="1"/>
          </p:cNvSpPr>
          <p:nvPr/>
        </p:nvSpPr>
        <p:spPr bwMode="auto">
          <a:xfrm>
            <a:off x="2833344" y="4189050"/>
            <a:ext cx="1761231" cy="116365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75" name="Line 56"/>
          <p:cNvSpPr>
            <a:spLocks noChangeShapeType="1"/>
          </p:cNvSpPr>
          <p:nvPr/>
        </p:nvSpPr>
        <p:spPr bwMode="auto">
          <a:xfrm>
            <a:off x="2832923" y="4288752"/>
            <a:ext cx="1728000" cy="211014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1361977" name="Text Box 57"/>
          <p:cNvSpPr txBox="1">
            <a:spLocks noChangeArrowheads="1"/>
          </p:cNvSpPr>
          <p:nvPr/>
        </p:nvSpPr>
        <p:spPr bwMode="auto">
          <a:xfrm>
            <a:off x="6318389" y="4288743"/>
            <a:ext cx="1472904" cy="37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46" dirty="0">
                <a:solidFill>
                  <a:srgbClr val="FF33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Tertiary halo</a:t>
            </a:r>
          </a:p>
        </p:txBody>
      </p:sp>
      <p:sp>
        <p:nvSpPr>
          <p:cNvPr id="30794" name="Line 60"/>
          <p:cNvSpPr>
            <a:spLocks noChangeShapeType="1"/>
          </p:cNvSpPr>
          <p:nvPr/>
        </p:nvSpPr>
        <p:spPr bwMode="auto">
          <a:xfrm>
            <a:off x="2832923" y="4554598"/>
            <a:ext cx="930462" cy="349709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95" name="Line 61"/>
          <p:cNvSpPr>
            <a:spLocks noChangeShapeType="1"/>
          </p:cNvSpPr>
          <p:nvPr/>
        </p:nvSpPr>
        <p:spPr bwMode="auto">
          <a:xfrm>
            <a:off x="2833342" y="4355204"/>
            <a:ext cx="930462" cy="265787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96" name="Line 62"/>
          <p:cNvSpPr>
            <a:spLocks noChangeShapeType="1"/>
          </p:cNvSpPr>
          <p:nvPr/>
        </p:nvSpPr>
        <p:spPr bwMode="auto">
          <a:xfrm>
            <a:off x="2832923" y="4454896"/>
            <a:ext cx="930462" cy="314345"/>
          </a:xfrm>
          <a:prstGeom prst="line">
            <a:avLst/>
          </a:prstGeom>
          <a:noFill/>
          <a:ln w="38100">
            <a:solidFill>
              <a:schemeClr val="accent2">
                <a:lumMod val="75000"/>
              </a:schemeClr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30780" name="Rectangle 64"/>
          <p:cNvSpPr>
            <a:spLocks noChangeArrowheads="1"/>
          </p:cNvSpPr>
          <p:nvPr/>
        </p:nvSpPr>
        <p:spPr bwMode="auto">
          <a:xfrm>
            <a:off x="5073208" y="5053050"/>
            <a:ext cx="598154" cy="930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lIns="0" tIns="0" rIns="0" bIns="0" anchor="ctr">
            <a:noAutofit/>
          </a:bodyPr>
          <a:lstStyle/>
          <a:p>
            <a:pPr algn="ctr"/>
            <a:r>
              <a:rPr lang="de-DE" sz="1662" dirty="0">
                <a:ln w="0">
                  <a:noFill/>
                </a:ln>
                <a:solidFill>
                  <a:schemeClr val="bg1"/>
                </a:solidFill>
              </a:rPr>
              <a:t>Absorber</a:t>
            </a:r>
          </a:p>
        </p:txBody>
      </p:sp>
      <p:sp>
        <p:nvSpPr>
          <p:cNvPr id="30783" name="Text Box 67"/>
          <p:cNvSpPr txBox="1">
            <a:spLocks noChangeArrowheads="1"/>
          </p:cNvSpPr>
          <p:nvPr/>
        </p:nvSpPr>
        <p:spPr bwMode="auto">
          <a:xfrm>
            <a:off x="2334461" y="5950286"/>
            <a:ext cx="685195" cy="3481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62" dirty="0"/>
              <a:t>C/C</a:t>
            </a:r>
          </a:p>
        </p:txBody>
      </p:sp>
      <p:sp>
        <p:nvSpPr>
          <p:cNvPr id="30784" name="Text Box 68"/>
          <p:cNvSpPr txBox="1">
            <a:spLocks noChangeArrowheads="1"/>
          </p:cNvSpPr>
          <p:nvPr/>
        </p:nvSpPr>
        <p:spPr bwMode="auto">
          <a:xfrm>
            <a:off x="3786585" y="5950281"/>
            <a:ext cx="551754" cy="3481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62" dirty="0"/>
              <a:t>C/C</a:t>
            </a:r>
          </a:p>
        </p:txBody>
      </p:sp>
      <p:sp>
        <p:nvSpPr>
          <p:cNvPr id="30785" name="Text Box 69"/>
          <p:cNvSpPr txBox="1">
            <a:spLocks noChangeArrowheads="1"/>
          </p:cNvSpPr>
          <p:nvPr/>
        </p:nvSpPr>
        <p:spPr bwMode="auto">
          <a:xfrm>
            <a:off x="5160431" y="5950281"/>
            <a:ext cx="385042" cy="3481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62" dirty="0"/>
              <a:t>W</a:t>
            </a:r>
          </a:p>
        </p:txBody>
      </p:sp>
      <p:sp>
        <p:nvSpPr>
          <p:cNvPr id="30787" name="Text Box 71"/>
          <p:cNvSpPr txBox="1">
            <a:spLocks noChangeArrowheads="1"/>
          </p:cNvSpPr>
          <p:nvPr/>
        </p:nvSpPr>
        <p:spPr bwMode="auto">
          <a:xfrm>
            <a:off x="7133233" y="5950281"/>
            <a:ext cx="564923" cy="34810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662" dirty="0"/>
              <a:t>W</a:t>
            </a:r>
          </a:p>
        </p:txBody>
      </p:sp>
      <p:sp>
        <p:nvSpPr>
          <p:cNvPr id="30789" name="Rectangle 73" descr="Small checker board"/>
          <p:cNvSpPr>
            <a:spLocks noChangeArrowheads="1"/>
          </p:cNvSpPr>
          <p:nvPr/>
        </p:nvSpPr>
        <p:spPr bwMode="auto">
          <a:xfrm>
            <a:off x="5738371" y="5119521"/>
            <a:ext cx="1027112" cy="877766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62"/>
          </a:p>
        </p:txBody>
      </p:sp>
      <p:sp>
        <p:nvSpPr>
          <p:cNvPr id="30790" name="Rectangle 74"/>
          <p:cNvSpPr>
            <a:spLocks noChangeArrowheads="1"/>
          </p:cNvSpPr>
          <p:nvPr/>
        </p:nvSpPr>
        <p:spPr bwMode="auto">
          <a:xfrm>
            <a:off x="5804003" y="5318905"/>
            <a:ext cx="884238" cy="6038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8" i="1" dirty="0"/>
              <a:t>Super-conducting magnets</a:t>
            </a:r>
          </a:p>
        </p:txBody>
      </p:sp>
      <p:sp>
        <p:nvSpPr>
          <p:cNvPr id="30791" name="Rectangle 75" descr="Small checker board"/>
          <p:cNvSpPr>
            <a:spLocks noChangeArrowheads="1"/>
          </p:cNvSpPr>
          <p:nvPr/>
        </p:nvSpPr>
        <p:spPr bwMode="auto">
          <a:xfrm>
            <a:off x="7891027" y="5090850"/>
            <a:ext cx="1108075" cy="1002323"/>
          </a:xfrm>
          <a:prstGeom prst="rect">
            <a:avLst/>
          </a:prstGeom>
          <a:pattFill prst="smCheck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662"/>
          </a:p>
        </p:txBody>
      </p:sp>
      <p:sp>
        <p:nvSpPr>
          <p:cNvPr id="30792" name="Rectangle 76"/>
          <p:cNvSpPr>
            <a:spLocks noChangeArrowheads="1"/>
          </p:cNvSpPr>
          <p:nvPr/>
        </p:nvSpPr>
        <p:spPr bwMode="auto">
          <a:xfrm>
            <a:off x="7965639" y="5332649"/>
            <a:ext cx="957263" cy="6038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108" i="1" dirty="0"/>
              <a:t>SC magnets and particle physics exp.</a:t>
            </a:r>
          </a:p>
        </p:txBody>
      </p:sp>
      <p:sp>
        <p:nvSpPr>
          <p:cNvPr id="78" name="Rectangle 64"/>
          <p:cNvSpPr>
            <a:spLocks noChangeArrowheads="1"/>
          </p:cNvSpPr>
          <p:nvPr/>
        </p:nvSpPr>
        <p:spPr bwMode="auto">
          <a:xfrm>
            <a:off x="7133233" y="5051227"/>
            <a:ext cx="598154" cy="930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vert270" wrap="square" lIns="0" tIns="0" rIns="0" bIns="0" anchor="ctr">
            <a:noAutofit/>
          </a:bodyPr>
          <a:lstStyle/>
          <a:p>
            <a:pPr algn="ctr"/>
            <a:r>
              <a:rPr lang="de-DE" sz="1662" dirty="0">
                <a:ln w="0">
                  <a:noFill/>
                </a:ln>
                <a:solidFill>
                  <a:schemeClr val="bg1"/>
                </a:solidFill>
              </a:rPr>
              <a:t>Absorber</a:t>
            </a:r>
          </a:p>
        </p:txBody>
      </p:sp>
      <p:sp>
        <p:nvSpPr>
          <p:cNvPr id="80" name="Line 53"/>
          <p:cNvSpPr>
            <a:spLocks noChangeShapeType="1"/>
          </p:cNvSpPr>
          <p:nvPr/>
        </p:nvSpPr>
        <p:spPr bwMode="auto">
          <a:xfrm>
            <a:off x="4361546" y="4802136"/>
            <a:ext cx="1303558" cy="282322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84" name="Line 53"/>
          <p:cNvSpPr>
            <a:spLocks noChangeShapeType="1"/>
          </p:cNvSpPr>
          <p:nvPr/>
        </p:nvSpPr>
        <p:spPr bwMode="auto">
          <a:xfrm>
            <a:off x="4361540" y="4853674"/>
            <a:ext cx="718333" cy="338378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85" name="Line 53"/>
          <p:cNvSpPr>
            <a:spLocks noChangeShapeType="1"/>
          </p:cNvSpPr>
          <p:nvPr/>
        </p:nvSpPr>
        <p:spPr bwMode="auto">
          <a:xfrm>
            <a:off x="4361540" y="4765281"/>
            <a:ext cx="2771694" cy="398308"/>
          </a:xfrm>
          <a:prstGeom prst="line">
            <a:avLst/>
          </a:prstGeom>
          <a:noFill/>
          <a:ln w="38100">
            <a:solidFill>
              <a:srgbClr val="FF33CC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 sz="1662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81" name="Text Box 63"/>
          <p:cNvSpPr txBox="1">
            <a:spLocks noChangeArrowheads="1"/>
          </p:cNvSpPr>
          <p:nvPr/>
        </p:nvSpPr>
        <p:spPr bwMode="auto">
          <a:xfrm>
            <a:off x="4211422" y="807797"/>
            <a:ext cx="4901405" cy="2413610"/>
          </a:xfrm>
          <a:prstGeom prst="rect">
            <a:avLst/>
          </a:prstGeom>
          <a:gradFill rotWithShape="1">
            <a:gsLst>
              <a:gs pos="0">
                <a:srgbClr val="6B9BC7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6B9BC7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p:spPr>
        <p:txBody>
          <a:bodyPr wrap="square" lIns="92075" tIns="46038" rIns="92075" bIns="46038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The collimation system must satisfy </a:t>
            </a: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2 main functions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: </a:t>
            </a:r>
          </a:p>
          <a:p>
            <a:pPr marL="180975" marR="0" lvl="0" indent="-180975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Multi-stage Beam Cleaning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, i.e. removing stray particles which would induce quenches in SC magnets.</a:t>
            </a:r>
            <a:endParaRPr kumimoji="0" lang="de-CH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180975" marR="0" lvl="0" indent="-180975" defTabSz="914400" eaLnBrk="1" fontAlgn="auto" latinLnBrk="0" hangingPunct="1">
              <a:lnSpc>
                <a:spcPct val="11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6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Machine Protection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</a:rPr>
              <a:t>, i.e. shielding the other machine components from the catastrophic consequences of beam orbit errors.</a:t>
            </a:r>
            <a:endParaRPr kumimoji="0" lang="de-DE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51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ase6 Temp Lim1697 Video.gif"/>
          <p:cNvPicPr>
            <a:picLocks noGrp="1" noChangeAspect="1"/>
          </p:cNvPicPr>
          <p:nvPr isPhoto="1"/>
        </p:nvPicPr>
        <p:blipFill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" y="3387462"/>
            <a:ext cx="5082654" cy="2990769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>
          <a:xfrm>
            <a:off x="3655385" y="3354231"/>
            <a:ext cx="2160000" cy="30572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62">
              <a:solidFill>
                <a:srgbClr val="FFFFFF"/>
              </a:solidFill>
            </a:endParaRPr>
          </a:p>
        </p:txBody>
      </p:sp>
      <p:pic>
        <p:nvPicPr>
          <p:cNvPr id="14" name="Picture 13" descr="C:\Users\abertare\AppData\Local\Microsoft\Windows\Temporary Internet Files\Content.Outlook\I58GSHQR\foto (4).JP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t="10385" r="1" b="6423"/>
          <a:stretch/>
        </p:blipFill>
        <p:spPr bwMode="auto">
          <a:xfrm>
            <a:off x="4100971" y="3387461"/>
            <a:ext cx="4627715" cy="292430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 6"/>
          <p:cNvGrpSpPr/>
          <p:nvPr/>
        </p:nvGrpSpPr>
        <p:grpSpPr>
          <a:xfrm>
            <a:off x="4169688" y="3387462"/>
            <a:ext cx="4208892" cy="3024000"/>
            <a:chOff x="4943280" y="3578838"/>
            <a:chExt cx="4559633" cy="3276000"/>
          </a:xfrm>
        </p:grpSpPr>
        <p:pic>
          <p:nvPicPr>
            <p:cNvPr id="19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5363146" y="3578838"/>
              <a:ext cx="4139767" cy="3276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4943280" y="3760570"/>
              <a:ext cx="369407" cy="2842603"/>
            </a:xfrm>
            <a:prstGeom prst="rect">
              <a:avLst/>
            </a:prstGeom>
            <a:noFill/>
          </p:spPr>
          <p:txBody>
            <a:bodyPr vert="vert270" wrap="square" lIns="0" tIns="0" rIns="0" bIns="0" rtlCol="0" anchor="ctr" anchorCtr="0">
              <a:spAutoFit/>
            </a:bodyPr>
            <a:lstStyle/>
            <a:p>
              <a:pPr algn="ctr"/>
              <a:r>
                <a:rPr lang="en-GB" sz="1108" b="1" dirty="0">
                  <a:solidFill>
                    <a:srgbClr val="000000"/>
                  </a:solidFill>
                </a:rPr>
                <a:t>Collimators impedance/</a:t>
              </a:r>
              <a:br>
                <a:rPr lang="en-GB" sz="1108" b="1" dirty="0">
                  <a:solidFill>
                    <a:srgbClr val="000000"/>
                  </a:solidFill>
                </a:rPr>
              </a:br>
              <a:r>
                <a:rPr lang="en-GB" sz="1108" b="1" dirty="0">
                  <a:solidFill>
                    <a:srgbClr val="000000"/>
                  </a:solidFill>
                </a:rPr>
                <a:t>LHC Impedance</a:t>
              </a:r>
            </a:p>
          </p:txBody>
        </p:sp>
      </p:grp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4348" y="3387462"/>
            <a:ext cx="4727503" cy="2857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Requirements for LHC Collimators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Collimators are required to </a:t>
            </a:r>
            <a:r>
              <a:rPr lang="en-US" b="1" dirty="0" smtClean="0"/>
              <a:t>survive</a:t>
            </a:r>
            <a:r>
              <a:rPr lang="en-US" dirty="0" smtClean="0"/>
              <a:t> the </a:t>
            </a:r>
            <a:r>
              <a:rPr lang="en-US" b="1" dirty="0" smtClean="0"/>
              <a:t>beam-induced accidents </a:t>
            </a:r>
            <a:r>
              <a:rPr lang="en-US" dirty="0" smtClean="0"/>
              <a:t>to which they are inherently exposed given their vicinity to the beam </a:t>
            </a:r>
          </a:p>
          <a:p>
            <a:r>
              <a:rPr lang="en-US" dirty="0" smtClean="0"/>
              <a:t>They must possess extremely </a:t>
            </a:r>
            <a:r>
              <a:rPr lang="en-US" b="1" dirty="0" smtClean="0"/>
              <a:t>accurate jaw flatness </a:t>
            </a:r>
            <a:r>
              <a:rPr lang="en-US" dirty="0" smtClean="0"/>
              <a:t>to maintain their </a:t>
            </a:r>
            <a:r>
              <a:rPr lang="en-US" b="1" dirty="0" smtClean="0"/>
              <a:t>beam cleaning efficiency</a:t>
            </a:r>
          </a:p>
          <a:p>
            <a:r>
              <a:rPr lang="en-US" dirty="0" smtClean="0"/>
              <a:t>The collimation system is, </a:t>
            </a:r>
            <a:r>
              <a:rPr lang="en-US" dirty="0"/>
              <a:t>by far, the highest </a:t>
            </a:r>
            <a:r>
              <a:rPr lang="en-US" dirty="0" smtClean="0"/>
              <a:t>contributor </a:t>
            </a:r>
            <a:r>
              <a:rPr lang="en-US" dirty="0"/>
              <a:t>to </a:t>
            </a:r>
            <a:r>
              <a:rPr lang="en-US" b="1" dirty="0" smtClean="0"/>
              <a:t>accelerator EM impedance </a:t>
            </a:r>
            <a:r>
              <a:rPr lang="en-US" dirty="0" smtClean="0"/>
              <a:t>which may significantly limit machine performances: they must possess the </a:t>
            </a:r>
            <a:r>
              <a:rPr lang="en-US" b="1" dirty="0" smtClean="0"/>
              <a:t>lowest possible electrical resistivity</a:t>
            </a:r>
            <a:endParaRPr lang="en-US" b="1" dirty="0"/>
          </a:p>
          <a:p>
            <a:r>
              <a:rPr lang="en-US" dirty="0" smtClean="0"/>
              <a:t>Their lifetime and efficiency should be conserved under </a:t>
            </a:r>
            <a:r>
              <a:rPr lang="en-US" b="1" dirty="0" smtClean="0"/>
              <a:t>long-term particle irradiation</a:t>
            </a:r>
          </a:p>
          <a:p>
            <a:r>
              <a:rPr lang="en-US" dirty="0" smtClean="0"/>
              <a:t>Identifying collimator materials able to meet all requirements requires extensive R&amp;D</a:t>
            </a: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A. Bertarelli   HiLumi LHC Goes To Industry  – CERN – 26 June 2015</a:t>
            </a:r>
            <a:endParaRPr lang="nn-NO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smtClean="0"/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must they do?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548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/>
              <a:t>Collimation System for HL-LHC</a:t>
            </a:r>
          </a:p>
        </p:txBody>
      </p:sp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C6B054-67F4-4F1A-B08F-85AA9BDCE95C}" type="slidenum">
              <a:rPr lang="en-US" altLang="en-US"/>
              <a:pPr>
                <a:defRPr/>
              </a:pPr>
              <a:t>6</a:t>
            </a:fld>
            <a:endParaRPr lang="en-US" alt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Where are Collimators?</a:t>
            </a:r>
            <a:endParaRPr lang="en-GB" dirty="0"/>
          </a:p>
        </p:txBody>
      </p:sp>
      <p:pic>
        <p:nvPicPr>
          <p:cNvPr id="2970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536" y="2050734"/>
            <a:ext cx="3771677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5"/>
          <p:cNvGrpSpPr/>
          <p:nvPr/>
        </p:nvGrpSpPr>
        <p:grpSpPr>
          <a:xfrm>
            <a:off x="95578" y="747069"/>
            <a:ext cx="3893210" cy="1896077"/>
            <a:chOff x="95578" y="747069"/>
            <a:chExt cx="3893210" cy="1896077"/>
          </a:xfrm>
        </p:grpSpPr>
        <p:sp>
          <p:nvSpPr>
            <p:cNvPr id="9" name="Rectangular Callout 8"/>
            <p:cNvSpPr/>
            <p:nvPr/>
          </p:nvSpPr>
          <p:spPr>
            <a:xfrm>
              <a:off x="95578" y="747069"/>
              <a:ext cx="3824214" cy="1883048"/>
            </a:xfrm>
            <a:prstGeom prst="wedgeRectCallout">
              <a:avLst>
                <a:gd name="adj1" fmla="val 73069"/>
                <a:gd name="adj2" fmla="val 37168"/>
              </a:avLst>
            </a:prstGeom>
            <a:solidFill>
              <a:schemeClr val="bg1"/>
            </a:solidFill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599" dir="2700000" algn="ctr" rotWithShape="0">
                <a:schemeClr val="bg2">
                  <a:alpha val="29999"/>
                </a:schemeClr>
              </a:outerShdw>
            </a:effectLst>
          </p:spPr>
          <p:txBody>
            <a:bodyPr lIns="0" tIns="0" rIns="0" bIns="0"/>
            <a:lstStyle/>
            <a:p>
              <a:pPr algn="ctr"/>
              <a:endParaRPr lang="en-GB" sz="1266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24"/>
            <p:cNvSpPr>
              <a:spLocks/>
            </p:cNvSpPr>
            <p:nvPr/>
          </p:nvSpPr>
          <p:spPr bwMode="auto">
            <a:xfrm>
              <a:off x="926746" y="812799"/>
              <a:ext cx="3062042" cy="11744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26789" tIns="26789" rIns="26789" bIns="26789"/>
            <a:lstStyle>
              <a:lvl1pPr algn="ctr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1pPr>
              <a:lvl2pPr marL="742950" indent="-285750" algn="ctr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2pPr>
              <a:lvl3pPr marL="1143000" indent="-228600" algn="ctr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3pPr>
              <a:lvl4pPr marL="1600200" indent="-228600" algn="ctr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4pPr>
              <a:lvl5pPr marL="2057400" indent="-228600" algn="ctr"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4200">
                  <a:solidFill>
                    <a:srgbClr val="000000"/>
                  </a:solidFill>
                  <a:latin typeface="Gill Sans" charset="0"/>
                  <a:ea typeface="ヒラギノ角ゴ ProN W3" charset="0"/>
                  <a:cs typeface="ヒラギノ角ゴ ProN W3" charset="0"/>
                  <a:sym typeface="Gill Sans" charset="0"/>
                </a:defRPr>
              </a:lvl9pPr>
            </a:lstStyle>
            <a:p>
              <a:pPr algn="l" eaLnBrk="1" hangingPunct="1">
                <a:lnSpc>
                  <a:spcPct val="110000"/>
                </a:lnSpc>
              </a:pPr>
              <a: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>IR1 + IR5:</a:t>
              </a:r>
            </a:p>
            <a:p>
              <a:pPr algn="l" eaLnBrk="1" hangingPunct="1">
                <a:lnSpc>
                  <a:spcPct val="110000"/>
                </a:lnSpc>
              </a:pPr>
              <a: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>New </a:t>
              </a:r>
              <a:r>
                <a:rPr lang="en-US" altLang="en-US" sz="1400" b="1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>tertiary collimators 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>and</a:t>
              </a:r>
            </a:p>
            <a:p>
              <a:pPr algn="l" eaLnBrk="1" hangingPunct="1">
                <a:lnSpc>
                  <a:spcPct val="110000"/>
                </a:lnSpc>
              </a:pPr>
              <a: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>physics debris </a:t>
              </a:r>
              <a:r>
                <a:rPr lang="en-US" altLang="en-US" sz="1400" b="1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>absorbers</a:t>
              </a:r>
              <a: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  <a:t/>
              </a:r>
              <a:b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" panose="020B0604020202020204" pitchFamily="34" charset="0"/>
                </a:rPr>
              </a:br>
              <a:r>
                <a:rPr lang="en-US" altLang="en-US" sz="1400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 Bold" panose="020B0704020202020204" pitchFamily="34" charset="0"/>
                </a:rPr>
                <a:t>Completely </a:t>
              </a:r>
              <a:r>
                <a:rPr lang="en-US" altLang="en-US" sz="1400" b="1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 Bold" panose="020B0704020202020204" pitchFamily="34" charset="0"/>
                </a:rPr>
                <a:t>new layouts</a:t>
              </a:r>
            </a:p>
            <a:p>
              <a:pPr algn="l" eaLnBrk="1" hangingPunct="1">
                <a:lnSpc>
                  <a:spcPct val="110000"/>
                </a:lnSpc>
              </a:pPr>
              <a:r>
                <a:rPr lang="en-US" altLang="en-US" sz="1400" b="1" dirty="0" smtClean="0">
                  <a:solidFill>
                    <a:schemeClr val="tx1"/>
                  </a:solidFill>
                  <a:latin typeface="Helvetica" panose="020B0604020202020204" pitchFamily="34" charset="0"/>
                  <a:cs typeface="Helvetica" panose="020B0604020202020204" pitchFamily="34" charset="0"/>
                  <a:sym typeface="Arial Bold" panose="020B0704020202020204" pitchFamily="34" charset="0"/>
                </a:rPr>
                <a:t>Novel materials</a:t>
              </a:r>
              <a:endParaRPr lang="en-US" altLang="en-US" sz="1400" dirty="0" smtClean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" panose="020B0604020202020204" pitchFamily="34" charset="0"/>
              </a:endParaRPr>
            </a:p>
            <a:p>
              <a:pPr algn="l" eaLnBrk="1" hangingPunct="1">
                <a:lnSpc>
                  <a:spcPct val="110000"/>
                </a:lnSpc>
              </a:pPr>
              <a:endParaRPr lang="en-US" altLang="en-US" sz="1400" dirty="0">
                <a:solidFill>
                  <a:srgbClr val="FFFFFF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" panose="020B0604020202020204" pitchFamily="34" charset="0"/>
              </a:endParaRPr>
            </a:p>
          </p:txBody>
        </p:sp>
        <p:pic>
          <p:nvPicPr>
            <p:cNvPr id="29707" name="Picture 26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649"/>
            <a:stretch>
              <a:fillRect/>
            </a:stretch>
          </p:blipFill>
          <p:spPr bwMode="auto">
            <a:xfrm>
              <a:off x="178706" y="903321"/>
              <a:ext cx="695108" cy="8343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  <p:pic>
          <p:nvPicPr>
            <p:cNvPr id="29708" name="Picture 2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44" t="31262" r="1964" b="27620"/>
            <a:stretch>
              <a:fillRect/>
            </a:stretch>
          </p:blipFill>
          <p:spPr bwMode="auto">
            <a:xfrm>
              <a:off x="269394" y="1918974"/>
              <a:ext cx="3594702" cy="7241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-11548" y="2960166"/>
            <a:ext cx="2733966" cy="1883048"/>
            <a:chOff x="-11548" y="2960166"/>
            <a:chExt cx="2733966" cy="1883048"/>
          </a:xfrm>
        </p:grpSpPr>
        <p:sp>
          <p:nvSpPr>
            <p:cNvPr id="35" name="Rectangular Callout 34"/>
            <p:cNvSpPr/>
            <p:nvPr/>
          </p:nvSpPr>
          <p:spPr>
            <a:xfrm>
              <a:off x="-11548" y="2960166"/>
              <a:ext cx="2733966" cy="1883048"/>
            </a:xfrm>
            <a:prstGeom prst="wedgeRectCallout">
              <a:avLst>
                <a:gd name="adj1" fmla="val 86425"/>
                <a:gd name="adj2" fmla="val 48204"/>
              </a:avLst>
            </a:prstGeom>
            <a:solidFill>
              <a:schemeClr val="bg1"/>
            </a:solidFill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599" dir="2700000" algn="ctr" rotWithShape="0">
                <a:schemeClr val="bg2">
                  <a:alpha val="29999"/>
                </a:schemeClr>
              </a:outerShdw>
            </a:effectLst>
          </p:spPr>
          <p:txBody>
            <a:bodyPr lIns="0" tIns="0" rIns="0" bIns="0"/>
            <a:lstStyle/>
            <a:p>
              <a:pPr algn="ctr"/>
              <a:endParaRPr lang="en-GB" sz="1266" dirty="0">
                <a:solidFill>
                  <a:schemeClr val="tx1"/>
                </a:solidFill>
              </a:endParaRPr>
            </a:p>
          </p:txBody>
        </p:sp>
        <p:grpSp>
          <p:nvGrpSpPr>
            <p:cNvPr id="29705" name="Group 9"/>
            <p:cNvGrpSpPr>
              <a:grpSpLocks/>
            </p:cNvGrpSpPr>
            <p:nvPr/>
          </p:nvGrpSpPr>
          <p:grpSpPr bwMode="auto">
            <a:xfrm>
              <a:off x="95589" y="3026370"/>
              <a:ext cx="2626444" cy="1617391"/>
              <a:chOff x="-51" y="-42"/>
              <a:chExt cx="2353" cy="1449"/>
            </a:xfrm>
          </p:grpSpPr>
          <p:sp>
            <p:nvSpPr>
              <p:cNvPr id="29726" name="Rectangle 5"/>
              <p:cNvSpPr>
                <a:spLocks/>
              </p:cNvSpPr>
              <p:nvPr/>
            </p:nvSpPr>
            <p:spPr bwMode="auto">
              <a:xfrm>
                <a:off x="-51" y="-42"/>
                <a:ext cx="2353" cy="5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789" tIns="26789" rIns="26789" bIns="26789"/>
              <a:lstStyle>
                <a:lvl1pPr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1pPr>
                <a:lvl2pPr marL="742950" indent="-28575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2pPr>
                <a:lvl3pPr marL="1143000" indent="-22860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3pPr>
                <a:lvl4pPr marL="1600200" indent="-22860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4pPr>
                <a:lvl5pPr marL="2057400" indent="-22860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9pPr>
              </a:lstStyle>
              <a:p>
                <a:pPr algn="l" eaLnBrk="1" hangingPunct="1"/>
                <a:r>
                  <a:rPr lang="en-US" altLang="en-US" sz="1406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IR2 (Ion </a:t>
                </a:r>
                <a:r>
                  <a:rPr lang="en-US" altLang="en-US" sz="140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physics </a:t>
                </a:r>
                <a:r>
                  <a:rPr lang="en-US" altLang="en-US" sz="1406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debris): </a:t>
                </a:r>
                <a:r>
                  <a:rPr lang="en-US" altLang="en-US" sz="140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/>
                </a:r>
                <a:br>
                  <a:rPr lang="en-US" altLang="en-US" sz="140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</a:br>
                <a:r>
                  <a:rPr lang="en-US" altLang="en-US" sz="1406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DS </a:t>
                </a:r>
                <a:r>
                  <a:rPr lang="en-US" altLang="en-US" sz="1406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collimators </a:t>
                </a:r>
                <a:r>
                  <a:rPr lang="en-US" altLang="en-US" sz="1406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+ </a:t>
                </a:r>
                <a:r>
                  <a:rPr lang="en-US" altLang="en-US" sz="1406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11T dipoles</a:t>
                </a:r>
              </a:p>
            </p:txBody>
          </p:sp>
          <p:pic>
            <p:nvPicPr>
              <p:cNvPr id="29723" name="Picture 7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596" t="19986" r="14868" b="2977"/>
              <a:stretch>
                <a:fillRect/>
              </a:stretch>
            </p:blipFill>
            <p:spPr bwMode="auto">
              <a:xfrm>
                <a:off x="-5" y="479"/>
                <a:ext cx="1200" cy="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2" name="Picture 8"/>
              <p:cNvPicPr>
                <a:picLocks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91" t="21567" r="24991"/>
              <a:stretch>
                <a:fillRect/>
              </a:stretch>
            </p:blipFill>
            <p:spPr bwMode="auto">
              <a:xfrm>
                <a:off x="1256" y="570"/>
                <a:ext cx="1000" cy="82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1" name="Group 10"/>
          <p:cNvGrpSpPr/>
          <p:nvPr/>
        </p:nvGrpSpPr>
        <p:grpSpPr>
          <a:xfrm>
            <a:off x="5964382" y="712993"/>
            <a:ext cx="3041474" cy="1459085"/>
            <a:chOff x="5922818" y="712993"/>
            <a:chExt cx="3041474" cy="1459085"/>
          </a:xfrm>
        </p:grpSpPr>
        <p:sp>
          <p:nvSpPr>
            <p:cNvPr id="37" name="Rectangular Callout 36"/>
            <p:cNvSpPr/>
            <p:nvPr/>
          </p:nvSpPr>
          <p:spPr>
            <a:xfrm>
              <a:off x="5922818" y="712993"/>
              <a:ext cx="3040986" cy="1459085"/>
            </a:xfrm>
            <a:prstGeom prst="wedgeRectCallout">
              <a:avLst>
                <a:gd name="adj1" fmla="val -39926"/>
                <a:gd name="adj2" fmla="val 132997"/>
              </a:avLst>
            </a:prstGeom>
            <a:solidFill>
              <a:schemeClr val="bg1"/>
            </a:solidFill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599" dir="2700000" algn="ctr" rotWithShape="0">
                <a:schemeClr val="bg2">
                  <a:alpha val="29999"/>
                </a:schemeClr>
              </a:outerShdw>
            </a:effectLst>
          </p:spPr>
          <p:txBody>
            <a:bodyPr lIns="0" tIns="0" rIns="0" bIns="0"/>
            <a:lstStyle/>
            <a:p>
              <a:pPr algn="ctr"/>
              <a:endParaRPr lang="en-GB" sz="1266" dirty="0">
                <a:solidFill>
                  <a:schemeClr val="tx1"/>
                </a:solidFill>
              </a:endParaRPr>
            </a:p>
          </p:txBody>
        </p:sp>
        <p:grpSp>
          <p:nvGrpSpPr>
            <p:cNvPr id="29710" name="Group 14"/>
            <p:cNvGrpSpPr>
              <a:grpSpLocks/>
            </p:cNvGrpSpPr>
            <p:nvPr/>
          </p:nvGrpSpPr>
          <p:grpSpPr bwMode="auto">
            <a:xfrm>
              <a:off x="5991822" y="747069"/>
              <a:ext cx="2972470" cy="1412007"/>
              <a:chOff x="-64" y="84"/>
              <a:chExt cx="2663" cy="1265"/>
            </a:xfrm>
          </p:grpSpPr>
          <p:sp>
            <p:nvSpPr>
              <p:cNvPr id="4" name="Rectangle 11"/>
              <p:cNvSpPr>
                <a:spLocks/>
              </p:cNvSpPr>
              <p:nvPr/>
            </p:nvSpPr>
            <p:spPr bwMode="auto">
              <a:xfrm>
                <a:off x="-64" y="84"/>
                <a:ext cx="2663" cy="6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26789" tIns="26789" rIns="26789" bIns="26789"/>
              <a:lstStyle>
                <a:lvl1pPr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1pPr>
                <a:lvl2pPr marL="742950" indent="-28575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2pPr>
                <a:lvl3pPr marL="1143000" indent="-22860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3pPr>
                <a:lvl4pPr marL="1600200" indent="-22860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4pPr>
                <a:lvl5pPr marL="2057400" indent="-228600" algn="ctr"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4200">
                    <a:solidFill>
                      <a:srgbClr val="000000"/>
                    </a:solidFill>
                    <a:latin typeface="Gill Sans" charset="0"/>
                    <a:ea typeface="ヒラギノ角ゴ ProN W3" charset="0"/>
                    <a:cs typeface="ヒラギノ角ゴ ProN W3" charset="0"/>
                    <a:sym typeface="Gill Sans" charset="0"/>
                  </a:defRPr>
                </a:lvl9pPr>
              </a:lstStyle>
              <a:p>
                <a:pPr algn="l" eaLnBrk="1" hangingPunct="1"/>
                <a:r>
                  <a:rPr lang="en-US" alt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IR7 : </a:t>
                </a:r>
                <a:r>
                  <a:rPr lang="en-US" alt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DS </a:t>
                </a:r>
                <a:r>
                  <a:rPr lang="en-US" altLang="en-US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collimators</a:t>
                </a:r>
                <a:r>
                  <a:rPr lang="en-US" altLang="en-US" sz="1400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 </a:t>
                </a:r>
                <a:r>
                  <a:rPr lang="en-US" alt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+ </a:t>
                </a:r>
                <a:r>
                  <a:rPr lang="en-US" altLang="en-US" sz="1400" b="1" dirty="0" smtClean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11T dipoles</a:t>
                </a:r>
                <a:endParaRPr lang="en-US" altLang="en-US" sz="1400" b="1" dirty="0">
                  <a:solidFill>
                    <a:srgbClr val="FFFFFF"/>
                  </a:solidFill>
                  <a:latin typeface="Arial" panose="020B0604020202020204" pitchFamily="34" charset="0"/>
                  <a:cs typeface="Arial" panose="020B0604020202020204" pitchFamily="34" charset="0"/>
                  <a:sym typeface="Arial" panose="020B0604020202020204" pitchFamily="34" charset="0"/>
                </a:endParaRPr>
              </a:p>
              <a:p>
                <a:pPr algn="l" eaLnBrk="1" hangingPunct="1"/>
                <a:r>
                  <a:rPr lang="en-US" altLang="en-US" sz="1400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rPr>
                  <a:t>	</a:t>
                </a:r>
              </a:p>
            </p:txBody>
          </p:sp>
          <p:pic>
            <p:nvPicPr>
              <p:cNvPr id="29720" name="Picture 12"/>
              <p:cNvPicPr>
                <a:picLocks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6596" t="19986" r="14868" b="2977"/>
              <a:stretch>
                <a:fillRect/>
              </a:stretch>
            </p:blipFill>
            <p:spPr bwMode="auto">
              <a:xfrm>
                <a:off x="54" y="421"/>
                <a:ext cx="1200" cy="9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  <p:pic>
            <p:nvPicPr>
              <p:cNvPr id="29721" name="Picture 13"/>
              <p:cNvPicPr>
                <a:picLocks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591" t="21567" r="24991"/>
              <a:stretch>
                <a:fillRect/>
              </a:stretch>
            </p:blipFill>
            <p:spPr bwMode="auto">
              <a:xfrm>
                <a:off x="1435" y="487"/>
                <a:ext cx="1000" cy="82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</a:extLst>
            </p:spPr>
          </p:pic>
        </p:grpSp>
      </p:grpSp>
      <p:grpSp>
        <p:nvGrpSpPr>
          <p:cNvPr id="15" name="Group 14"/>
          <p:cNvGrpSpPr/>
          <p:nvPr/>
        </p:nvGrpSpPr>
        <p:grpSpPr>
          <a:xfrm>
            <a:off x="6705295" y="3591174"/>
            <a:ext cx="2374118" cy="2879441"/>
            <a:chOff x="6705295" y="3591174"/>
            <a:chExt cx="2374118" cy="2879441"/>
          </a:xfrm>
        </p:grpSpPr>
        <p:grpSp>
          <p:nvGrpSpPr>
            <p:cNvPr id="14" name="Group 13"/>
            <p:cNvGrpSpPr/>
            <p:nvPr/>
          </p:nvGrpSpPr>
          <p:grpSpPr>
            <a:xfrm>
              <a:off x="6705295" y="3591174"/>
              <a:ext cx="2374118" cy="2879441"/>
              <a:chOff x="6694904" y="3591174"/>
              <a:chExt cx="2374118" cy="2879441"/>
            </a:xfrm>
          </p:grpSpPr>
          <p:sp>
            <p:nvSpPr>
              <p:cNvPr id="39" name="Rectangular Callout 38"/>
              <p:cNvSpPr/>
              <p:nvPr/>
            </p:nvSpPr>
            <p:spPr>
              <a:xfrm>
                <a:off x="6694904" y="3591174"/>
                <a:ext cx="2374117" cy="2879441"/>
              </a:xfrm>
              <a:prstGeom prst="wedgeRectCallout">
                <a:avLst>
                  <a:gd name="adj1" fmla="val -66543"/>
                  <a:gd name="adj2" fmla="val -30229"/>
                </a:avLst>
              </a:prstGeom>
              <a:solidFill>
                <a:schemeClr val="bg1"/>
              </a:solidFill>
              <a:ln w="2540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>
                <a:outerShdw blurRad="190500" dist="228599" dir="2700000" algn="ctr" rotWithShape="0">
                  <a:schemeClr val="bg2">
                    <a:alpha val="29999"/>
                  </a:schemeClr>
                </a:outerShdw>
              </a:effectLst>
            </p:spPr>
            <p:txBody>
              <a:bodyPr lIns="0" tIns="0" rIns="0" bIns="0"/>
              <a:lstStyle/>
              <a:p>
                <a:pPr algn="ctr"/>
                <a:endParaRPr lang="en-GB" sz="1266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9718" name="Group 22"/>
              <p:cNvGrpSpPr>
                <a:grpSpLocks/>
              </p:cNvGrpSpPr>
              <p:nvPr/>
            </p:nvGrpSpPr>
            <p:grpSpPr bwMode="auto">
              <a:xfrm>
                <a:off x="6736142" y="3691633"/>
                <a:ext cx="2332880" cy="2639842"/>
                <a:chOff x="169" y="79"/>
                <a:chExt cx="2090" cy="2365"/>
              </a:xfrm>
            </p:grpSpPr>
            <p:sp>
              <p:nvSpPr>
                <p:cNvPr id="29717" name="Rectangle 16"/>
                <p:cNvSpPr>
                  <a:spLocks/>
                </p:cNvSpPr>
                <p:nvPr/>
              </p:nvSpPr>
              <p:spPr bwMode="auto">
                <a:xfrm>
                  <a:off x="276" y="79"/>
                  <a:ext cx="1983" cy="190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26789" tIns="26789" rIns="26789" bIns="26789"/>
                <a:lstStyle>
                  <a:lvl1pPr algn="ctr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1pPr>
                  <a:lvl2pPr marL="742950" indent="-285750" algn="ctr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2pPr>
                  <a:lvl3pPr marL="1143000" indent="-228600" algn="ctr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3pPr>
                  <a:lvl4pPr marL="1600200" indent="-228600" algn="ctr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4pPr>
                  <a:lvl5pPr marL="2057400" indent="-228600" algn="ctr"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4200">
                      <a:solidFill>
                        <a:srgbClr val="000000"/>
                      </a:solidFill>
                      <a:latin typeface="Gill Sans" charset="0"/>
                      <a:ea typeface="ヒラギノ角ゴ ProN W3" charset="0"/>
                      <a:cs typeface="ヒラギノ角ゴ ProN W3" charset="0"/>
                      <a:sym typeface="Gill Sans" charset="0"/>
                    </a:defRPr>
                  </a:lvl9pPr>
                </a:lstStyle>
                <a:p>
                  <a:pPr algn="l" eaLnBrk="1" hangingPunct="1">
                    <a:lnSpc>
                      <a:spcPct val="80000"/>
                    </a:lnSpc>
                  </a:pPr>
                  <a:r>
                    <a:rPr lang="en-US" altLang="en-US" sz="1400" dirty="0" smtClean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rPr>
                    <a:t>IR7: </a:t>
                  </a:r>
                  <a:r>
                    <a:rPr lang="en-US" altLang="en-US" sz="1400" b="1" dirty="0" smtClean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rPr>
                    <a:t>Low impedance collimators</a:t>
                  </a:r>
                  <a:endParaRPr lang="en-US" altLang="en-US" sz="1400" b="1" dirty="0" smtClean="0">
                    <a:solidFill>
                      <a:srgbClr val="FFFFFF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endParaRPr>
                </a:p>
                <a:p>
                  <a:pPr algn="l" eaLnBrk="1" hangingPunct="1">
                    <a:lnSpc>
                      <a:spcPct val="80000"/>
                    </a:lnSpc>
                  </a:pPr>
                  <a:r>
                    <a:rPr lang="en-US" altLang="en-US" sz="1400" dirty="0" smtClean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rPr>
                    <a:t>New design, novel </a:t>
                  </a:r>
                  <a:r>
                    <a:rPr lang="en-US" altLang="en-US" sz="1400" b="1" dirty="0" smtClean="0">
                      <a:solidFill>
                        <a:schemeClr val="tx1"/>
                      </a:solidFill>
                      <a:latin typeface="Arial" panose="020B0604020202020204" pitchFamily="34" charset="0"/>
                      <a:cs typeface="Arial" panose="020B0604020202020204" pitchFamily="34" charset="0"/>
                      <a:sym typeface="Arial" panose="020B0604020202020204" pitchFamily="34" charset="0"/>
                    </a:rPr>
                    <a:t>advanced materials</a:t>
                  </a:r>
                  <a:endParaRPr lang="en-US" altLang="en-US" sz="1400" b="1" dirty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  <a:sym typeface="Arial" panose="020B0604020202020204" pitchFamily="34" charset="0"/>
                  </a:endParaRPr>
                </a:p>
              </p:txBody>
            </p:sp>
            <p:pic>
              <p:nvPicPr>
                <p:cNvPr id="29712" name="Picture 18"/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213" y="902"/>
                  <a:ext cx="961" cy="71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714" name="Picture 20"/>
                <p:cNvPicPr>
                  <a:picLocks noChangeArrowheads="1"/>
                </p:cNvPicPr>
                <p:nvPr/>
              </p:nvPicPr>
              <p:blipFill>
                <a:blip r:embed="rId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2259" t="21634" r="32246" b="13728"/>
                <a:stretch>
                  <a:fillRect/>
                </a:stretch>
              </p:blipFill>
              <p:spPr bwMode="auto">
                <a:xfrm>
                  <a:off x="169" y="1796"/>
                  <a:ext cx="624" cy="64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29715" name="Picture 21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6044" t="31262" r="1964" b="27620"/>
                <a:stretch>
                  <a:fillRect/>
                </a:stretch>
              </p:blipFill>
              <p:spPr bwMode="auto">
                <a:xfrm>
                  <a:off x="807" y="1787"/>
                  <a:ext cx="1416" cy="36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</a:extLst>
              </p:spPr>
            </p:pic>
          </p:grp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967662" y="4610275"/>
              <a:ext cx="1008315" cy="792000"/>
            </a:xfrm>
            <a:prstGeom prst="rect">
              <a:avLst/>
            </a:prstGeom>
          </p:spPr>
        </p:pic>
      </p:grp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33" name="Rectangle 2"/>
          <p:cNvSpPr>
            <a:spLocks/>
          </p:cNvSpPr>
          <p:nvPr/>
        </p:nvSpPr>
        <p:spPr bwMode="auto">
          <a:xfrm>
            <a:off x="627064" y="5694702"/>
            <a:ext cx="5732172" cy="1077860"/>
          </a:xfrm>
          <a:prstGeom prst="rect">
            <a:avLst/>
          </a:prstGeom>
          <a:gradFill rotWithShape="1">
            <a:gsLst>
              <a:gs pos="0">
                <a:srgbClr val="6B9BC7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6B9BC7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  <a:extLst/>
        </p:spPr>
        <p:txBody>
          <a:bodyPr wrap="square" lIns="92075" tIns="46038" rIns="92075" bIns="46038">
            <a:spAutoFit/>
          </a:bodyPr>
          <a:lstStyle/>
          <a:p>
            <a:pPr marL="285750" indent="-180000" defTabSz="9144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Total of </a:t>
            </a:r>
            <a:r>
              <a:rPr lang="en-US" altLang="en-US" sz="1600" b="1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118 collimators </a:t>
            </a:r>
            <a:r>
              <a:rPr lang="en-US" altLang="en-US" sz="1600" b="1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presently installed</a:t>
            </a:r>
            <a:endParaRPr lang="en-US" altLang="en-US" sz="1600" kern="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  <a:sym typeface="Arial Bold" panose="020B0704020202020204" pitchFamily="34" charset="0"/>
            </a:endParaRPr>
          </a:p>
          <a:p>
            <a:pPr marL="285750" indent="-180000" defTabSz="9144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GB" altLang="en-US" sz="1600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~</a:t>
            </a:r>
            <a:r>
              <a:rPr lang="en-US" altLang="en-US" sz="1600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10 </a:t>
            </a:r>
            <a:r>
              <a:rPr lang="en-US" altLang="en-US" sz="1600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different </a:t>
            </a:r>
            <a:r>
              <a:rPr lang="en-US" altLang="en-US" sz="1600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design!</a:t>
            </a:r>
          </a:p>
          <a:p>
            <a:pPr marL="285750" indent="-180000" defTabSz="9144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108 Movable units</a:t>
            </a:r>
          </a:p>
          <a:p>
            <a:pPr marL="285750" indent="-180000" defTabSz="9144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altLang="en-US" sz="1600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No less that 40 </a:t>
            </a:r>
            <a:r>
              <a:rPr lang="en-US" altLang="en-US" sz="1600" kern="0" dirty="0" smtClean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  <a:sym typeface="Arial Bold" panose="020B0704020202020204" pitchFamily="34" charset="0"/>
              </a:rPr>
              <a:t>units to be replaced for HL-LHC</a:t>
            </a:r>
            <a:endParaRPr lang="en-US" altLang="en-US" sz="1600" kern="0" dirty="0">
              <a:solidFill>
                <a:prstClr val="white"/>
              </a:solidFill>
              <a:latin typeface="Helvetica" panose="020B0604020202020204" pitchFamily="34" charset="0"/>
              <a:cs typeface="Helvetica" panose="020B0604020202020204" pitchFamily="34" charset="0"/>
              <a:sym typeface="Arial Bold" panose="020B070402020202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 rot="19848525">
            <a:off x="1912248" y="3350018"/>
            <a:ext cx="6838508" cy="1103343"/>
          </a:xfrm>
          <a:prstGeom prst="rect">
            <a:avLst/>
          </a:prstGeom>
          <a:solidFill>
            <a:srgbClr val="A63212"/>
          </a:solidFill>
          <a:ln w="25400" cap="flat" cmpd="sng" algn="ctr">
            <a:noFill/>
            <a:prstDash val="solid"/>
            <a:headEnd/>
            <a:tailEnd/>
          </a:ln>
          <a:effectLst>
            <a:outerShdw blurRad="50800" dist="88900" dir="1200000" algn="bl" rotWithShape="0">
              <a:prstClr val="black">
                <a:alpha val="40000"/>
              </a:prstClr>
            </a:outerShdw>
          </a:effectLst>
        </p:spPr>
        <p:txBody>
          <a:bodyPr wrap="square" lIns="0" tIns="144000" rIns="0" bIns="144000" anchor="ctr" anchorCtr="0">
            <a:spAutoFit/>
          </a:bodyPr>
          <a:lstStyle/>
          <a:p>
            <a:pPr algn="ctr">
              <a:lnSpc>
                <a:spcPct val="110000"/>
              </a:lnSpc>
              <a:spcBef>
                <a:spcPct val="0"/>
              </a:spcBef>
            </a:pPr>
            <a:r>
              <a:rPr lang="en-US" sz="2400" kern="0" dirty="0">
                <a:solidFill>
                  <a:prstClr val="white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Final decision on installation to be taken based on Run 2 experience</a:t>
            </a:r>
          </a:p>
        </p:txBody>
      </p:sp>
    </p:spTree>
    <p:extLst>
      <p:ext uri="{BB962C8B-B14F-4D97-AF65-F5344CB8AC3E}">
        <p14:creationId xmlns:p14="http://schemas.microsoft.com/office/powerpoint/2010/main" val="3153679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4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General Layout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80A5A-FD98-4BBD-A472-C00FF93F2EA3}" type="slidenum">
              <a:rPr lang="en-US" altLang="en-US" smtClean="0"/>
              <a:pPr/>
              <a:t>7</a:t>
            </a:fld>
            <a:endParaRPr lang="en-US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 smtClean="0"/>
              <a:t>What are Collimators?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1" b="1786"/>
          <a:stretch/>
        </p:blipFill>
        <p:spPr bwMode="auto">
          <a:xfrm>
            <a:off x="1912575" y="772442"/>
            <a:ext cx="6173455" cy="6076950"/>
          </a:xfrm>
          <a:prstGeom prst="rect">
            <a:avLst/>
          </a:prstGeom>
          <a:noFill/>
          <a:ln w="38100">
            <a:solidFill>
              <a:srgbClr val="FF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3278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2605" r="30211"/>
          <a:stretch/>
        </p:blipFill>
        <p:spPr>
          <a:xfrm>
            <a:off x="1012759" y="767140"/>
            <a:ext cx="3973829" cy="6034500"/>
          </a:xfrm>
          <a:prstGeom prst="rect">
            <a:avLst/>
          </a:prstGeom>
          <a:ln w="25400">
            <a:headEnd type="none" w="sm" len="sm"/>
            <a:tailEnd type="none" w="sm" len="sm"/>
          </a:ln>
        </p:spPr>
      </p:pic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2063234"/>
            <a:ext cx="184731" cy="369332"/>
          </a:xfrm>
          <a:prstGeom prst="rect">
            <a:avLst/>
          </a:prstGeom>
          <a:noFill/>
          <a:ln w="28575" algn="ctr">
            <a:solidFill>
              <a:srgbClr val="00008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554038" y="3759200"/>
            <a:ext cx="1406525" cy="3667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it-IT" sz="1800" dirty="0">
                <a:solidFill>
                  <a:srgbClr val="FF0000"/>
                </a:solidFill>
                <a:effectLst/>
              </a:rPr>
              <a:t>Beam axis</a:t>
            </a:r>
          </a:p>
        </p:txBody>
      </p:sp>
      <p:sp>
        <p:nvSpPr>
          <p:cNvPr id="35846" name="AutoShape 6"/>
          <p:cNvSpPr>
            <a:spLocks/>
          </p:cNvSpPr>
          <p:nvPr/>
        </p:nvSpPr>
        <p:spPr bwMode="auto">
          <a:xfrm>
            <a:off x="5752574" y="1721387"/>
            <a:ext cx="2463500" cy="348751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464"/>
              <a:gd name="adj5" fmla="val 96393"/>
              <a:gd name="adj6" fmla="val -29246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US" sz="1662" dirty="0">
                <a:solidFill>
                  <a:srgbClr val="FFFFFF"/>
                </a:solidFill>
              </a:rPr>
              <a:t>Collimator assembly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5610288" y="767140"/>
            <a:ext cx="2870373" cy="779317"/>
          </a:xfrm>
          <a:prstGeom prst="rect">
            <a:avLst/>
          </a:prstGeom>
          <a:gradFill rotWithShape="1">
            <a:gsLst>
              <a:gs pos="0">
                <a:srgbClr val="6B9BC7">
                  <a:tint val="100000"/>
                  <a:shade val="100000"/>
                  <a:satMod val="100000"/>
                  <a:lumMod val="90000"/>
                </a:srgbClr>
              </a:gs>
              <a:gs pos="100000">
                <a:srgbClr val="6B9BC7">
                  <a:tint val="95000"/>
                  <a:shade val="100000"/>
                  <a:satMod val="110000"/>
                  <a:lumMod val="105000"/>
                </a:srgbClr>
              </a:gs>
            </a:gsLst>
            <a:path path="circle">
              <a:fillToRect l="40000" t="100000" r="40000" b="100000"/>
            </a:path>
          </a:gradFill>
          <a:ln>
            <a:noFill/>
            <a:headEnd/>
            <a:tailEnd/>
          </a:ln>
          <a:effectLst>
            <a:outerShdw blurRad="50800" dist="127000" dir="810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p:spPr>
        <p:txBody>
          <a:bodyPr wrap="square" lIns="92075" tIns="46038" rIns="92075" bIns="46038">
            <a:spAutoFit/>
          </a:bodyPr>
          <a:lstStyle>
            <a:defPPr>
              <a:defRPr lang="en-US"/>
            </a:defPPr>
            <a:lvl1pPr marR="0" lvl="0" indent="0" defTabSz="914400" fontAlgn="auto">
              <a:lnSpc>
                <a:spcPct val="11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 kumimoji="0" sz="1600" b="0" i="0" u="none" strike="noStrike" kern="0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mbria"/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  <a:lvl6pPr>
              <a:defRPr>
                <a:solidFill>
                  <a:schemeClr val="tx1"/>
                </a:solidFill>
              </a:defRPr>
            </a:lvl6pPr>
            <a:lvl7pPr>
              <a:defRPr>
                <a:solidFill>
                  <a:schemeClr val="tx1"/>
                </a:solidFill>
              </a:defRPr>
            </a:lvl7pPr>
            <a:lvl8pPr>
              <a:defRPr>
                <a:solidFill>
                  <a:schemeClr val="tx1"/>
                </a:solidFill>
              </a:defRPr>
            </a:lvl8pPr>
            <a:lvl9pPr>
              <a:defRPr>
                <a:solidFill>
                  <a:schemeClr val="tx1"/>
                </a:solidFill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Overall length: 1480mm</a:t>
            </a:r>
          </a:p>
          <a:p>
            <a:r>
              <a:rPr lang="en-US" sz="1800" dirty="0">
                <a:latin typeface="Helvetica" panose="020B0604020202020204" pitchFamily="34" charset="0"/>
                <a:cs typeface="Helvetica" panose="020B0604020202020204" pitchFamily="34" charset="0"/>
              </a:rPr>
              <a:t>Tank width: 260mm</a:t>
            </a:r>
          </a:p>
        </p:txBody>
      </p:sp>
      <p:sp>
        <p:nvSpPr>
          <p:cNvPr id="35848" name="AutoShape 8"/>
          <p:cNvSpPr>
            <a:spLocks/>
          </p:cNvSpPr>
          <p:nvPr/>
        </p:nvSpPr>
        <p:spPr bwMode="auto">
          <a:xfrm>
            <a:off x="4968777" y="4124080"/>
            <a:ext cx="3741737" cy="860301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10681"/>
              <a:gd name="adj5" fmla="val 22403"/>
              <a:gd name="adj6" fmla="val -42575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US" sz="1662" dirty="0">
                <a:solidFill>
                  <a:srgbClr val="FFFFFF"/>
                </a:solidFill>
              </a:rPr>
              <a:t>Plug-in system </a:t>
            </a:r>
            <a:br>
              <a:rPr lang="en-US" sz="1662" dirty="0">
                <a:solidFill>
                  <a:srgbClr val="FFFFFF"/>
                </a:solidFill>
              </a:rPr>
            </a:br>
            <a:r>
              <a:rPr lang="it-IT" sz="1662" dirty="0">
                <a:solidFill>
                  <a:srgbClr val="FFFFFF"/>
                </a:solidFill>
              </a:rPr>
              <a:t>(integrates mechanical, hydraulic and electrical quick connections)</a:t>
            </a:r>
            <a:endParaRPr lang="en-US" sz="1662" dirty="0">
              <a:solidFill>
                <a:srgbClr val="FFFFFF"/>
              </a:solidFill>
            </a:endParaRPr>
          </a:p>
        </p:txBody>
      </p:sp>
      <p:sp>
        <p:nvSpPr>
          <p:cNvPr id="35849" name="AutoShape 9"/>
          <p:cNvSpPr>
            <a:spLocks/>
          </p:cNvSpPr>
          <p:nvPr/>
        </p:nvSpPr>
        <p:spPr bwMode="auto">
          <a:xfrm>
            <a:off x="5655463" y="2647448"/>
            <a:ext cx="2750963" cy="996941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"/>
              <a:gd name="adj5" fmla="val 87254"/>
              <a:gd name="adj6" fmla="val -66319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US" sz="1662" dirty="0">
                <a:solidFill>
                  <a:srgbClr val="FFFFFF"/>
                </a:solidFill>
              </a:rPr>
              <a:t>Adjustable (Horizontal)  Stand</a:t>
            </a:r>
          </a:p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US" sz="1662" dirty="0">
                <a:solidFill>
                  <a:srgbClr val="FFFFFF"/>
                </a:solidFill>
              </a:rPr>
              <a:t>(Al Alloy)</a:t>
            </a:r>
          </a:p>
        </p:txBody>
      </p:sp>
      <p:sp>
        <p:nvSpPr>
          <p:cNvPr id="35850" name="Oval 10"/>
          <p:cNvSpPr>
            <a:spLocks noChangeArrowheads="1"/>
          </p:cNvSpPr>
          <p:nvPr/>
        </p:nvSpPr>
        <p:spPr bwMode="auto">
          <a:xfrm rot="20591155">
            <a:off x="457788" y="1278255"/>
            <a:ext cx="4644000" cy="2412000"/>
          </a:xfrm>
          <a:prstGeom prst="ellipse">
            <a:avLst/>
          </a:prstGeom>
          <a:noFill/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endParaRPr lang="en-GB" sz="1662">
              <a:solidFill>
                <a:srgbClr val="FFFFFF"/>
              </a:solidFill>
            </a:endParaRPr>
          </a:p>
        </p:txBody>
      </p:sp>
      <p:sp>
        <p:nvSpPr>
          <p:cNvPr id="35851" name="Line 11"/>
          <p:cNvSpPr>
            <a:spLocks noChangeShapeType="1"/>
          </p:cNvSpPr>
          <p:nvPr/>
        </p:nvSpPr>
        <p:spPr bwMode="auto">
          <a:xfrm flipH="1">
            <a:off x="420688" y="3467100"/>
            <a:ext cx="1119187" cy="6588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 flipH="1">
            <a:off x="1112837" y="3200166"/>
            <a:ext cx="943224" cy="451084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 type="triangle" w="sm" len="med"/>
            <a:tailEnd/>
          </a:ln>
          <a:effectLst/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1112838" y="3376613"/>
            <a:ext cx="974725" cy="217487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1538288" y="2921000"/>
            <a:ext cx="0" cy="1103313"/>
          </a:xfrm>
          <a:prstGeom prst="line">
            <a:avLst/>
          </a:prstGeom>
          <a:noFill/>
          <a:ln w="9525">
            <a:solidFill>
              <a:srgbClr val="FFFFFF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Horizontal Collimator Layout</a:t>
            </a:r>
            <a:endParaRPr lang="en-GB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/>
              <a:t>What are Collimators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GB" smtClean="0"/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dirty="0"/>
          </a:p>
        </p:txBody>
      </p:sp>
      <p:sp>
        <p:nvSpPr>
          <p:cNvPr id="26" name="AutoShape 9"/>
          <p:cNvSpPr>
            <a:spLocks/>
          </p:cNvSpPr>
          <p:nvPr/>
        </p:nvSpPr>
        <p:spPr bwMode="auto">
          <a:xfrm>
            <a:off x="5387787" y="5441685"/>
            <a:ext cx="2750963" cy="719942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657"/>
              <a:gd name="adj5" fmla="val -15386"/>
              <a:gd name="adj6" fmla="val -68050"/>
            </a:avLst>
          </a:prstGeom>
          <a:ln w="25400"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US" sz="1662" dirty="0">
                <a:solidFill>
                  <a:srgbClr val="FFFFFF"/>
                </a:solidFill>
              </a:rPr>
              <a:t>Fixed Support</a:t>
            </a:r>
          </a:p>
          <a:p>
            <a:pPr algn="ctr" eaLnBrk="0" fontAlgn="base" hangingPunct="0">
              <a:spcBef>
                <a:spcPct val="0"/>
              </a:spcBef>
              <a:spcAft>
                <a:spcPts val="923"/>
              </a:spcAft>
            </a:pPr>
            <a:r>
              <a:rPr lang="en-US" sz="1662" dirty="0">
                <a:solidFill>
                  <a:srgbClr val="FFFFFF"/>
                </a:solidFill>
              </a:rPr>
              <a:t>(Stainless Steel)</a:t>
            </a:r>
          </a:p>
        </p:txBody>
      </p:sp>
    </p:spTree>
    <p:extLst>
      <p:ext uri="{BB962C8B-B14F-4D97-AF65-F5344CB8AC3E}">
        <p14:creationId xmlns:p14="http://schemas.microsoft.com/office/powerpoint/2010/main" val="356024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6" grpId="0" animBg="1"/>
      <p:bldP spid="35848" grpId="0" animBg="1"/>
      <p:bldP spid="35849" grpId="0" animBg="1"/>
      <p:bldP spid="2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Secondary Collimator (TCSG)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The collimator and its jaws are </a:t>
            </a:r>
            <a:r>
              <a:rPr lang="it-IT" dirty="0" smtClean="0"/>
              <a:t>expected to maintain </a:t>
            </a:r>
            <a:r>
              <a:rPr lang="it-IT" dirty="0"/>
              <a:t>their functionality </a:t>
            </a:r>
            <a:r>
              <a:rPr lang="it-IT" dirty="0" smtClean="0"/>
              <a:t>after the impact of 288 SPS bunches at 450 GeV (1+ kg TNT)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A. Bertarelli   HiLumi LHC Goes To Industry  – CERN – 26 June 2015</a:t>
            </a:r>
            <a:endParaRPr lang="nn-NO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844083"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smtClean="0"/>
              <a:pPr defTabSz="844083"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smtClean="0"/>
              <a:t>What is a Collimator?</a:t>
            </a:r>
            <a:endParaRPr lang="en-GB" dirty="0"/>
          </a:p>
        </p:txBody>
      </p:sp>
      <p:pic>
        <p:nvPicPr>
          <p:cNvPr id="5" name="Picture 4" descr="FULL VIEW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1969536" y="1233787"/>
            <a:ext cx="6821589" cy="5220000"/>
          </a:xfrm>
          <a:prstGeom prst="rect">
            <a:avLst/>
          </a:prstGeom>
        </p:spPr>
      </p:pic>
      <p:sp>
        <p:nvSpPr>
          <p:cNvPr id="7" name="AutoShape 4"/>
          <p:cNvSpPr>
            <a:spLocks/>
          </p:cNvSpPr>
          <p:nvPr/>
        </p:nvSpPr>
        <p:spPr bwMode="auto">
          <a:xfrm>
            <a:off x="5631434" y="5623806"/>
            <a:ext cx="3133514" cy="954107"/>
          </a:xfrm>
          <a:prstGeom prst="borderCallout2">
            <a:avLst>
              <a:gd name="adj1" fmla="val 50000"/>
              <a:gd name="adj2" fmla="val 0"/>
              <a:gd name="adj3" fmla="val 50000"/>
              <a:gd name="adj4" fmla="val -7481"/>
              <a:gd name="adj5" fmla="val 30135"/>
              <a:gd name="adj6" fmla="val -31473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</a:rPr>
              <a:t>Actuation </a:t>
            </a:r>
            <a:r>
              <a:rPr lang="en-US" sz="1400" dirty="0" smtClean="0">
                <a:solidFill>
                  <a:srgbClr val="FFFFFF"/>
                </a:solidFill>
              </a:rPr>
              <a:t>system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35 mm stroke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10 mm repeatability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High radiation compliant</a:t>
            </a:r>
            <a:endParaRPr lang="en-US" sz="1400" i="1" dirty="0">
              <a:solidFill>
                <a:srgbClr val="FFFFFF"/>
              </a:solidFill>
            </a:endParaRPr>
          </a:p>
        </p:txBody>
      </p:sp>
      <p:sp>
        <p:nvSpPr>
          <p:cNvPr id="12" name="AutoShape 7"/>
          <p:cNvSpPr>
            <a:spLocks/>
          </p:cNvSpPr>
          <p:nvPr/>
        </p:nvSpPr>
        <p:spPr bwMode="auto">
          <a:xfrm>
            <a:off x="7405780" y="4524207"/>
            <a:ext cx="1608947" cy="738664"/>
          </a:xfrm>
          <a:prstGeom prst="borderCallout2">
            <a:avLst>
              <a:gd name="adj1" fmla="val 50000"/>
              <a:gd name="adj2" fmla="val 0"/>
              <a:gd name="adj3" fmla="val 47187"/>
              <a:gd name="adj4" fmla="val -24891"/>
              <a:gd name="adj5" fmla="val -122985"/>
              <a:gd name="adj6" fmla="val -63698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</a:rPr>
              <a:t>Vacuum </a:t>
            </a:r>
            <a:r>
              <a:rPr lang="en-US" sz="1400" dirty="0" smtClean="0">
                <a:solidFill>
                  <a:srgbClr val="FFFFFF"/>
                </a:solidFill>
              </a:rPr>
              <a:t>Vessel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Stainless steel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EB welded</a:t>
            </a:r>
            <a:endParaRPr lang="en-US" sz="1400" i="1" dirty="0">
              <a:solidFill>
                <a:srgbClr val="FFFFFF"/>
              </a:solidFill>
            </a:endParaRPr>
          </a:p>
        </p:txBody>
      </p:sp>
      <p:sp>
        <p:nvSpPr>
          <p:cNvPr id="6145" name="AutoShape 1"/>
          <p:cNvSpPr>
            <a:spLocks/>
          </p:cNvSpPr>
          <p:nvPr/>
        </p:nvSpPr>
        <p:spPr bwMode="auto">
          <a:xfrm>
            <a:off x="755973" y="2216684"/>
            <a:ext cx="2284005" cy="954107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119509"/>
              <a:gd name="adj6" fmla="val 140053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</a:rPr>
              <a:t>Jaw Block</a:t>
            </a:r>
            <a:br>
              <a:rPr lang="en-US" sz="1400" dirty="0">
                <a:solidFill>
                  <a:srgbClr val="FFFFFF"/>
                </a:solidFill>
              </a:rPr>
            </a:br>
            <a:r>
              <a:rPr lang="en-US" sz="1400" dirty="0" smtClean="0">
                <a:solidFill>
                  <a:srgbClr val="FFFFFF"/>
                </a:solidFill>
              </a:rPr>
              <a:t>(2D Carbon-Carbon)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1 m long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40 </a:t>
            </a:r>
            <a:r>
              <a:rPr lang="en-US" sz="1400" i="1" dirty="0" smtClean="0">
                <a:solidFill>
                  <a:srgbClr val="FFFFFF"/>
                </a:solidFill>
                <a:sym typeface="Symbol" panose="05050102010706020507" pitchFamily="18" charset="2"/>
              </a:rPr>
              <a:t></a:t>
            </a:r>
            <a:r>
              <a:rPr lang="en-US" sz="1400" i="1" dirty="0" smtClean="0">
                <a:solidFill>
                  <a:srgbClr val="FFFFFF"/>
                </a:solidFill>
              </a:rPr>
              <a:t>m flatness in operation</a:t>
            </a:r>
            <a:endParaRPr lang="en-US" sz="1400" i="1" dirty="0">
              <a:solidFill>
                <a:srgbClr val="FFFFFF"/>
              </a:solidFill>
            </a:endParaRPr>
          </a:p>
        </p:txBody>
      </p:sp>
      <p:sp>
        <p:nvSpPr>
          <p:cNvPr id="16" name="AutoShape 1"/>
          <p:cNvSpPr>
            <a:spLocks/>
          </p:cNvSpPr>
          <p:nvPr/>
        </p:nvSpPr>
        <p:spPr bwMode="auto">
          <a:xfrm>
            <a:off x="862446" y="1499994"/>
            <a:ext cx="3376858" cy="52322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199998"/>
              <a:gd name="adj6" fmla="val 129187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</a:rPr>
              <a:t>Jaw Assembly (1.2 m long</a:t>
            </a:r>
            <a:r>
              <a:rPr lang="en-US" sz="1400" dirty="0" smtClean="0">
                <a:solidFill>
                  <a:srgbClr val="FFFFFF"/>
                </a:solidFill>
              </a:rPr>
              <a:t>)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 smtClean="0">
                <a:solidFill>
                  <a:srgbClr val="FFFFFF"/>
                </a:solidFill>
              </a:rPr>
              <a:t>Up to 15 kW per jaw in regular operation</a:t>
            </a:r>
            <a:endParaRPr lang="en-US" sz="1400" i="1" dirty="0">
              <a:solidFill>
                <a:srgbClr val="FFFFFF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>
            <a:off x="1354304" y="4908312"/>
            <a:ext cx="2065180" cy="346469"/>
          </a:xfrm>
          <a:prstGeom prst="rightArrow">
            <a:avLst>
              <a:gd name="adj1" fmla="val 50000"/>
              <a:gd name="adj2" fmla="val 89149"/>
            </a:avLst>
          </a:prstGeom>
          <a:solidFill>
            <a:srgbClr val="FF0000"/>
          </a:solidFill>
          <a:ln w="0">
            <a:noFill/>
          </a:ln>
          <a:effectLst/>
          <a:scene3d>
            <a:camera prst="isometricRightUp"/>
            <a:lightRig rig="threePt" dir="t"/>
          </a:scene3d>
          <a:sp3d extrusionH="25400" prstMaterial="plastic">
            <a:bevelT w="63500" h="44450"/>
            <a:bevelB w="63500" h="44450"/>
            <a:extrusionClr>
              <a:srgbClr val="FF0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b" anchorCtr="0">
            <a:noAutofit/>
          </a:bodyPr>
          <a:lstStyle/>
          <a:p>
            <a:pPr algn="ctr"/>
            <a:r>
              <a:rPr lang="en-GB" sz="1477" dirty="0">
                <a:solidFill>
                  <a:srgbClr val="FFFFFF"/>
                </a:solidFill>
              </a:rPr>
              <a:t>Particle Beam</a:t>
            </a:r>
          </a:p>
        </p:txBody>
      </p:sp>
      <p:sp>
        <p:nvSpPr>
          <p:cNvPr id="20" name="AutoShape 1"/>
          <p:cNvSpPr>
            <a:spLocks/>
          </p:cNvSpPr>
          <p:nvPr/>
        </p:nvSpPr>
        <p:spPr bwMode="auto">
          <a:xfrm>
            <a:off x="611560" y="6075022"/>
            <a:ext cx="2213647" cy="523220"/>
          </a:xfrm>
          <a:prstGeom prst="borderCallout2">
            <a:avLst>
              <a:gd name="adj1" fmla="val 50000"/>
              <a:gd name="adj2" fmla="val 100000"/>
              <a:gd name="adj3" fmla="val 50000"/>
              <a:gd name="adj4" fmla="val 115874"/>
              <a:gd name="adj5" fmla="val -316350"/>
              <a:gd name="adj6" fmla="val 140504"/>
            </a:avLst>
          </a:prstGeom>
          <a:ln>
            <a:headEnd type="none" w="sm" len="sm"/>
            <a:tailEnd type="none" w="sm" len="sm"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lIns="0" rIns="0" anchor="ctr" anchorCtr="1">
            <a:spAutoFit/>
          </a:bodyPr>
          <a:lstStyle/>
          <a:p>
            <a:pPr algn="ctr" eaLnBrk="0" fontAlgn="base" hangingPunct="0">
              <a:spcBef>
                <a:spcPct val="0"/>
              </a:spcBef>
            </a:pPr>
            <a:r>
              <a:rPr lang="en-US" sz="1400" dirty="0">
                <a:solidFill>
                  <a:srgbClr val="FFFFFF"/>
                </a:solidFill>
              </a:rPr>
              <a:t>Jaw Cooling system </a:t>
            </a:r>
          </a:p>
          <a:p>
            <a:pPr algn="ctr" eaLnBrk="0" fontAlgn="base" hangingPunct="0">
              <a:spcBef>
                <a:spcPct val="0"/>
              </a:spcBef>
            </a:pPr>
            <a:r>
              <a:rPr lang="en-US" sz="1400" i="1" dirty="0">
                <a:solidFill>
                  <a:srgbClr val="FFFFFF"/>
                </a:solidFill>
              </a:rPr>
              <a:t>Cu-Ni Pipes</a:t>
            </a:r>
          </a:p>
        </p:txBody>
      </p:sp>
    </p:spTree>
    <p:extLst>
      <p:ext uri="{BB962C8B-B14F-4D97-AF65-F5344CB8AC3E}">
        <p14:creationId xmlns:p14="http://schemas.microsoft.com/office/powerpoint/2010/main" val="3576839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4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5_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 Narrow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Sketchbook.thmx</Template>
  <TotalTime>25847</TotalTime>
  <Words>1417</Words>
  <Application>Microsoft Office PowerPoint</Application>
  <PresentationFormat>On-screen Show (4:3)</PresentationFormat>
  <Paragraphs>264</Paragraphs>
  <Slides>21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21</vt:i4>
      </vt:variant>
    </vt:vector>
  </HeadingPairs>
  <TitlesOfParts>
    <vt:vector size="35" baseType="lpstr">
      <vt:lpstr>ヒラギノ角ゴ ProN W3</vt:lpstr>
      <vt:lpstr>Tahoma</vt:lpstr>
      <vt:lpstr>Arial Bold</vt:lpstr>
      <vt:lpstr>Arial</vt:lpstr>
      <vt:lpstr>Symbol</vt:lpstr>
      <vt:lpstr>Wingdings</vt:lpstr>
      <vt:lpstr>Arial Narrow</vt:lpstr>
      <vt:lpstr>MS PGothic</vt:lpstr>
      <vt:lpstr>Rage Italic</vt:lpstr>
      <vt:lpstr>Calibri</vt:lpstr>
      <vt:lpstr>Helvetica</vt:lpstr>
      <vt:lpstr>3_Struttura predefinita</vt:lpstr>
      <vt:lpstr>4_Struttura predefinita</vt:lpstr>
      <vt:lpstr>5_Struttura predefinita</vt:lpstr>
      <vt:lpstr>HL-LHC Collimators and High Temperature Materials </vt:lpstr>
      <vt:lpstr>Outline</vt:lpstr>
      <vt:lpstr>High Energy Particle Accelerators Challenges</vt:lpstr>
      <vt:lpstr>Beam Cleaning and Machine Protection</vt:lpstr>
      <vt:lpstr>Requirements for LHC Collimators</vt:lpstr>
      <vt:lpstr>Collimation System for HL-LHC</vt:lpstr>
      <vt:lpstr>General Layout</vt:lpstr>
      <vt:lpstr>Horizontal Collimator Layout</vt:lpstr>
      <vt:lpstr>LHC Secondary Collimator (TCSG)</vt:lpstr>
      <vt:lpstr>Jaw Assembly Designs</vt:lpstr>
      <vt:lpstr>Jaw assembly Design</vt:lpstr>
      <vt:lpstr>TCSPM Jaw Prototype</vt:lpstr>
      <vt:lpstr>Actuation System Design</vt:lpstr>
      <vt:lpstr>Actuation System Design</vt:lpstr>
      <vt:lpstr>Summary</vt:lpstr>
      <vt:lpstr>Summary</vt:lpstr>
      <vt:lpstr>PowerPoint Presentation</vt:lpstr>
      <vt:lpstr>Collimation system for LHC RunII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Development and Testing of Novel Advanced Materials with Very High Thermal Shock Resistance  Alessandro Bertarelli1,  Federico Carra1, Nicola Mariani1, Stefano Bizzaro2 1 CERN, CH-1211 Geneva, Switzerland;  2 Brevetti Bizz, San Bonifacio (Verona), Italy  9th Tungsten, Refractory &amp; Hardmaterials Conference Orlando, FL, USA –  May 18-22, 2014</dc:title>
  <dc:creator>Alessandro Bertarelli</dc:creator>
  <cp:lastModifiedBy>Alessandro Bertarelli</cp:lastModifiedBy>
  <cp:revision>1683</cp:revision>
  <dcterms:created xsi:type="dcterms:W3CDTF">2010-12-06T08:06:36Z</dcterms:created>
  <dcterms:modified xsi:type="dcterms:W3CDTF">2015-06-26T09:30:38Z</dcterms:modified>
</cp:coreProperties>
</file>