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9" r:id="rId2"/>
    <p:sldId id="397" r:id="rId3"/>
    <p:sldId id="399" r:id="rId4"/>
    <p:sldId id="405" r:id="rId5"/>
    <p:sldId id="401" r:id="rId6"/>
    <p:sldId id="388" r:id="rId7"/>
    <p:sldId id="402" r:id="rId8"/>
    <p:sldId id="395" r:id="rId9"/>
    <p:sldId id="391" r:id="rId10"/>
    <p:sldId id="392" r:id="rId11"/>
    <p:sldId id="400" r:id="rId12"/>
    <p:sldId id="410" r:id="rId13"/>
    <p:sldId id="403" r:id="rId14"/>
    <p:sldId id="375" r:id="rId15"/>
    <p:sldId id="389" r:id="rId16"/>
    <p:sldId id="404" r:id="rId17"/>
    <p:sldId id="409" r:id="rId18"/>
  </p:sldIdLst>
  <p:sldSz cx="9144000" cy="6858000" type="screen4x3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872"/>
    <a:srgbClr val="0089B5"/>
    <a:srgbClr val="5BC1E6"/>
    <a:srgbClr val="284579"/>
    <a:srgbClr val="9CB0D5"/>
    <a:srgbClr val="3861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49" autoAdjust="0"/>
    <p:restoredTop sz="89767" autoAdjust="0"/>
  </p:normalViewPr>
  <p:slideViewPr>
    <p:cSldViewPr snapToGrid="0" snapToObjects="1">
      <p:cViewPr>
        <p:scale>
          <a:sx n="66" d="100"/>
          <a:sy n="66" d="100"/>
        </p:scale>
        <p:origin x="1452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5ABB90-76F6-4906-B310-19A18DBC53ED}" type="datetimeFigureOut">
              <a:rPr lang="en-GB" smtClean="0"/>
              <a:t>26/06/2015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3AC1AF-A53D-4E13-B825-28522449CD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864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3AC1AF-A53D-4E13-B825-28522449CDF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8290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3AC1AF-A53D-4E13-B825-28522449CDF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9048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3AC1AF-A53D-4E13-B825-28522449CDF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9017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3AC1AF-A53D-4E13-B825-28522449CDF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92320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3AC1AF-A53D-4E13-B825-28522449CDF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11742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1FC93C-9DB3-8F4E-AA34-AF3CE5B6042D}" type="slidenum">
              <a:rPr lang="en-GB">
                <a:solidFill>
                  <a:prstClr val="black"/>
                </a:solidFill>
              </a:rPr>
              <a:pPr/>
              <a:t>14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779151" y="9430307"/>
            <a:ext cx="288993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B68E2002-60AE-2145-B876-134F9FFAC958}" type="slidenum">
              <a:rPr lang="en-GB" sz="1200">
                <a:solidFill>
                  <a:prstClr val="black"/>
                </a:solidFill>
                <a:latin typeface="Arial" charset="0"/>
                <a:ea typeface="ＭＳ Ｐゴシック" charset="-128"/>
              </a:rPr>
              <a:pPr algn="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GB" sz="1200" dirty="0">
              <a:solidFill>
                <a:prstClr val="black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164315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3AC1AF-A53D-4E13-B825-28522449CDF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309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3AC1AF-A53D-4E13-B825-28522449CDF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28966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B4C002-B342-422B-9733-880CFE3F085B}" type="slidenum">
              <a:rPr lang="fr-CH" smtClean="0"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307428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B4C002-B342-422B-9733-880CFE3F085B}" type="slidenum">
              <a:rPr lang="fr-CH" smtClean="0"/>
              <a:t>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576200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687388"/>
            <a:ext cx="4568825" cy="34274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2730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3AC1AF-A53D-4E13-B825-28522449CDF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6648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3AC1AF-A53D-4E13-B825-28522449CDF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6150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3AC1AF-A53D-4E13-B825-28522449CDF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01375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3AC1AF-A53D-4E13-B825-28522449CDF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43388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3AC1AF-A53D-4E13-B825-28522449CDF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0791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 descr="2011-10-04_logoHiLumi561px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14" y="1860419"/>
            <a:ext cx="4149834" cy="20003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75000"/>
              </a:lnSpc>
              <a:defRPr b="1" i="0">
                <a:solidFill>
                  <a:srgbClr val="005872"/>
                </a:solidFill>
                <a:effectLst>
                  <a:outerShdw blurRad="63500" dist="3175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75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24610"/>
            <a:ext cx="2133600" cy="39687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26/06/2015</a:t>
            </a:r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HiLumi 2 Industries - Garlaschè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363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26/06/2015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HiLumi 2 Industries - Garlaschè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26/06/2015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HiLumi 2 Industries - Garlaschè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>
                  <a:outerShdw blurRad="63500" dist="6350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26/06/2015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HiLumi 2 Industries - Garlaschè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26/06/2015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HiLumi 2 Industries - Garlaschè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26/06/2015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HiLumi 2 Industries - Garlaschè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>
                  <a:outerShdw blurRad="63500" dist="6350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26/06/2015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HiLumi 2 Industries - Garlaschè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28600" y="-228600"/>
            <a:ext cx="960120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985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4948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450"/>
              </a:spcAft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26/06/2015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HiLumi 2 Industries - Garlaschè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49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26/06/2015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HiLumi 2 Industries - Garlaschè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  <p:sldLayoutId id="2147483661" r:id="rId9"/>
    <p:sldLayoutId id="2147483662" r:id="rId10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9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9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9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9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9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4.pn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5.jpeg"/><Relationship Id="rId10" Type="http://schemas.openxmlformats.org/officeDocument/2006/relationships/image" Target="../media/image19.jpeg"/><Relationship Id="rId4" Type="http://schemas.microsoft.com/office/2007/relationships/hdphoto" Target="../media/hdphoto1.wdp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>
                <a:effectLst/>
              </a:rPr>
              <a:t>Superconducting</a:t>
            </a:r>
            <a:r>
              <a:rPr lang="fr-FR" dirty="0" smtClean="0">
                <a:effectLst/>
              </a:rPr>
              <a:t> RF </a:t>
            </a:r>
            <a:r>
              <a:rPr lang="fr-FR" dirty="0" err="1" smtClean="0">
                <a:effectLst/>
              </a:rPr>
              <a:t>Crab</a:t>
            </a:r>
            <a:r>
              <a:rPr lang="fr-FR" dirty="0" smtClean="0">
                <a:effectLst/>
              </a:rPr>
              <a:t> </a:t>
            </a:r>
            <a:r>
              <a:rPr lang="fr-FR" dirty="0" err="1" smtClean="0">
                <a:effectLst/>
              </a:rPr>
              <a:t>Cavities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Marco </a:t>
            </a:r>
            <a:r>
              <a:rPr lang="en-US" dirty="0" err="1" smtClean="0"/>
              <a:t>Garlaschè</a:t>
            </a:r>
            <a:r>
              <a:rPr lang="en-US" dirty="0" smtClean="0"/>
              <a:t>  </a:t>
            </a:r>
            <a:r>
              <a:rPr lang="en-US" b="0" dirty="0" smtClean="0"/>
              <a:t>–  CERN EN/MME</a:t>
            </a:r>
          </a:p>
          <a:p>
            <a:r>
              <a:rPr lang="en-US" b="0" dirty="0" smtClean="0"/>
              <a:t>On behalf of the </a:t>
            </a:r>
            <a:r>
              <a:rPr lang="en-US" dirty="0" smtClean="0"/>
              <a:t>Crab Cavities Team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1258252" y="5839510"/>
            <a:ext cx="7808597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 err="1" smtClean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HiLumi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LHC Goes To Industry Workshop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/>
            </a:r>
            <a:br>
              <a:rPr lang="en-US" b="1" dirty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CERN, Geneva, Switzerland –  </a:t>
            </a:r>
            <a:r>
              <a:rPr lang="en-US" b="1" i="1" dirty="0" smtClean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26 June, 2015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26/06/2015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HiLumi 2 Industries - Garlaschè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Cryostat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069975" y="6353402"/>
            <a:ext cx="4749800" cy="0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38150" y="1065278"/>
            <a:ext cx="5245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Manufacturing of Cryostat and Auxiliary systems</a:t>
            </a:r>
            <a:endParaRPr lang="en-GB" sz="20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87" r="17673" b="4603"/>
          <a:stretch/>
        </p:blipFill>
        <p:spPr>
          <a:xfrm>
            <a:off x="104775" y="1798763"/>
            <a:ext cx="5837500" cy="4554639"/>
          </a:xfrm>
          <a:prstGeom prst="rect">
            <a:avLst/>
          </a:prstGeom>
        </p:spPr>
      </p:pic>
      <p:sp>
        <p:nvSpPr>
          <p:cNvPr id="16" name="Oval 15"/>
          <p:cNvSpPr>
            <a:spLocks noChangeAspect="1"/>
          </p:cNvSpPr>
          <p:nvPr/>
        </p:nvSpPr>
        <p:spPr>
          <a:xfrm>
            <a:off x="5683250" y="1130301"/>
            <a:ext cx="259025" cy="242617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6172201" y="1102525"/>
            <a:ext cx="29718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Sheet metal working of tank (precision interfaces)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 smtClean="0"/>
              <a:t>Cryo</a:t>
            </a:r>
            <a:r>
              <a:rPr lang="en-GB" sz="1600" dirty="0" smtClean="0"/>
              <a:t> Line (welds tight at 2K)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/>
              <a:t>Ti</a:t>
            </a:r>
            <a:r>
              <a:rPr lang="en-GB" sz="1600" dirty="0"/>
              <a:t>/</a:t>
            </a:r>
            <a:r>
              <a:rPr lang="en-GB" sz="1600" dirty="0" err="1"/>
              <a:t>S.Steel</a:t>
            </a:r>
            <a:r>
              <a:rPr lang="en-GB" sz="1600" dirty="0"/>
              <a:t> </a:t>
            </a:r>
            <a:r>
              <a:rPr lang="en-GB" sz="1600" dirty="0" smtClean="0"/>
              <a:t>direct transitions (also @ 2K)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SS Bellows and vacuum equip.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Thermal </a:t>
            </a:r>
            <a:r>
              <a:rPr lang="en-GB" sz="1600" dirty="0" smtClean="0"/>
              <a:t>shielding with Helium cooling + MLI</a:t>
            </a:r>
          </a:p>
          <a:p>
            <a:pPr algn="ctr"/>
            <a:r>
              <a:rPr lang="en-GB" sz="1600" b="1" dirty="0" smtClean="0"/>
              <a:t>…</a:t>
            </a:r>
            <a:endParaRPr lang="en-GB" sz="1600" b="1" dirty="0"/>
          </a:p>
          <a:p>
            <a:endParaRPr lang="en-GB" sz="1600" dirty="0" smtClean="0"/>
          </a:p>
          <a:p>
            <a:endParaRPr lang="en-GB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2611210" y="6334352"/>
            <a:ext cx="1682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2900 mm</a:t>
            </a:r>
            <a:endParaRPr lang="en-GB" dirty="0">
              <a:solidFill>
                <a:schemeClr val="accent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93043" y="1922039"/>
            <a:ext cx="0" cy="2477845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68168" y="1614097"/>
            <a:ext cx="1085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>
                <a:solidFill>
                  <a:schemeClr val="accent1"/>
                </a:solidFill>
              </a:rPr>
              <a:t>1700 mm</a:t>
            </a:r>
            <a:endParaRPr lang="en-GB" b="1" i="1" dirty="0">
              <a:solidFill>
                <a:schemeClr val="accent1"/>
              </a:solidFill>
            </a:endParaRPr>
          </a:p>
        </p:txBody>
      </p:sp>
      <p:pic>
        <p:nvPicPr>
          <p:cNvPr id="18" name="Content Placeholder 1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42275" y="3941882"/>
            <a:ext cx="3092272" cy="2516295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6515100" y="4724400"/>
            <a:ext cx="1038225" cy="61912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129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Electronics</a:t>
            </a:r>
            <a:r>
              <a:rPr lang="fr-CH" dirty="0" smtClean="0"/>
              <a:t> and Power supplies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377"/>
          <a:stretch/>
        </p:blipFill>
        <p:spPr bwMode="auto">
          <a:xfrm>
            <a:off x="226925" y="1489988"/>
            <a:ext cx="7570018" cy="3616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26/06/2015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HiLumi 2 Industries - Garlaschè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11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747589" y="1007388"/>
            <a:ext cx="1706693" cy="1449237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ounded Rectangle 5"/>
          <p:cNvSpPr/>
          <p:nvPr/>
        </p:nvSpPr>
        <p:spPr>
          <a:xfrm>
            <a:off x="6327994" y="1606228"/>
            <a:ext cx="2596551" cy="405586"/>
          </a:xfrm>
          <a:prstGeom prst="round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b="1" i="1" dirty="0" smtClean="0">
                <a:solidFill>
                  <a:schemeClr val="tx1"/>
                </a:solidFill>
              </a:rPr>
              <a:t>Courtesy E. </a:t>
            </a:r>
            <a:r>
              <a:rPr lang="en-GB" sz="1600" b="1" i="1" dirty="0" err="1" smtClean="0">
                <a:solidFill>
                  <a:schemeClr val="tx1"/>
                </a:solidFill>
              </a:rPr>
              <a:t>Montesinos</a:t>
            </a:r>
            <a:endParaRPr lang="en-GB" sz="1600" b="1" i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5106016"/>
            <a:ext cx="20447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i="1" dirty="0" smtClean="0">
                <a:solidFill>
                  <a:srgbClr val="005872"/>
                </a:solidFill>
              </a:rPr>
              <a:t>SPS Test</a:t>
            </a:r>
            <a:endParaRPr lang="en-GB" sz="2000" b="1" i="1" dirty="0">
              <a:solidFill>
                <a:srgbClr val="005872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57200" y="2819400"/>
            <a:ext cx="2171700" cy="2826426"/>
          </a:xfrm>
          <a:prstGeom prst="roundRect">
            <a:avLst>
              <a:gd name="adj" fmla="val 9065"/>
            </a:avLst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2781300" y="2794000"/>
            <a:ext cx="4889500" cy="2826426"/>
          </a:xfrm>
          <a:prstGeom prst="roundRect">
            <a:avLst>
              <a:gd name="adj" fmla="val 7680"/>
            </a:avLst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4178300" y="5132032"/>
            <a:ext cx="20447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i="1" dirty="0" smtClean="0">
                <a:solidFill>
                  <a:srgbClr val="005872"/>
                </a:solidFill>
              </a:rPr>
              <a:t>Series</a:t>
            </a:r>
            <a:endParaRPr lang="en-GB" sz="2000" b="1" i="1" dirty="0">
              <a:solidFill>
                <a:srgbClr val="00587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22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26/06/2015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HiLumi 2 Industries - Garlaschè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-16593"/>
            <a:ext cx="8229600" cy="914400"/>
          </a:xfrm>
        </p:spPr>
        <p:txBody>
          <a:bodyPr/>
          <a:lstStyle/>
          <a:p>
            <a:r>
              <a:rPr lang="en-GB" dirty="0" smtClean="0"/>
              <a:t>Not Forgetting…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766728"/>
            <a:ext cx="34036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2000" dirty="0" smtClean="0"/>
          </a:p>
          <a:p>
            <a:pPr algn="ctr"/>
            <a:r>
              <a:rPr lang="en-GB" sz="2000" dirty="0" smtClean="0"/>
              <a:t>Passive/active </a:t>
            </a:r>
            <a:r>
              <a:rPr lang="en-GB" sz="2000" b="1" dirty="0" smtClean="0"/>
              <a:t>Tuning System</a:t>
            </a:r>
          </a:p>
          <a:p>
            <a:pPr algn="ctr"/>
            <a:r>
              <a:rPr lang="en-GB" dirty="0" smtClean="0"/>
              <a:t>(ref. Kurt Artoos)</a:t>
            </a:r>
          </a:p>
          <a:p>
            <a:pPr algn="ctr"/>
            <a:endParaRPr lang="en-GB" sz="20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54" t="3237" r="33027" b="3022"/>
          <a:stretch/>
        </p:blipFill>
        <p:spPr>
          <a:xfrm>
            <a:off x="333829" y="1858507"/>
            <a:ext cx="2974189" cy="438617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859950" y="1720836"/>
            <a:ext cx="2547813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dirty="0" smtClean="0"/>
              <a:t>FSI</a:t>
            </a:r>
            <a:r>
              <a:rPr lang="en-GB" sz="2000" baseline="30000" dirty="0" smtClean="0"/>
              <a:t>1</a:t>
            </a:r>
            <a:r>
              <a:rPr lang="en-GB" sz="2000" dirty="0" smtClean="0"/>
              <a:t> </a:t>
            </a:r>
            <a:r>
              <a:rPr lang="en-GB" sz="2000" b="1" dirty="0" smtClean="0"/>
              <a:t>Alignment System</a:t>
            </a:r>
          </a:p>
          <a:p>
            <a:pPr algn="ctr"/>
            <a:r>
              <a:rPr lang="en-GB" dirty="0" smtClean="0"/>
              <a:t>(ref. Mateusz Sosin)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3" name="Picture 2" descr="C:\Ofelia\crab cavities\HL-LHC_meeting_may2015\Cryomodules_images\RFD CRYMODULE (18).jp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8"/>
          <a:stretch/>
        </p:blipFill>
        <p:spPr bwMode="auto">
          <a:xfrm>
            <a:off x="3613765" y="2583543"/>
            <a:ext cx="5833665" cy="3279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430644" y="6039504"/>
            <a:ext cx="32561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aseline="30000" dirty="0" smtClean="0"/>
              <a:t>1</a:t>
            </a:r>
            <a:r>
              <a:rPr lang="en-GB" sz="1400" dirty="0" smtClean="0"/>
              <a:t> Frequency Scanning Interferometry</a:t>
            </a:r>
            <a:endParaRPr lang="en-GB" sz="1400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609847" y="4470400"/>
            <a:ext cx="0" cy="493486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609847" y="4963886"/>
            <a:ext cx="0" cy="493486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/>
        </p:nvSpPr>
        <p:spPr>
          <a:xfrm>
            <a:off x="1103086" y="1858507"/>
            <a:ext cx="914400" cy="1116922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2017486" y="2213278"/>
            <a:ext cx="1305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5872"/>
                </a:solidFill>
              </a:rPr>
              <a:t>Actuation</a:t>
            </a:r>
            <a:endParaRPr lang="en-GB" dirty="0">
              <a:solidFill>
                <a:srgbClr val="00587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34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26/06/2015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HiLumi 2 Industries - Garlaschè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-16593"/>
            <a:ext cx="8229600" cy="914400"/>
          </a:xfrm>
        </p:spPr>
        <p:txBody>
          <a:bodyPr/>
          <a:lstStyle/>
          <a:p>
            <a:r>
              <a:rPr lang="en-GB" dirty="0" smtClean="0"/>
              <a:t>Not Forgetting…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824784"/>
            <a:ext cx="78867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dirty="0" smtClean="0"/>
          </a:p>
          <a:p>
            <a:r>
              <a:rPr lang="en-GB" sz="2400" dirty="0" smtClean="0"/>
              <a:t>Active Alignment @ SPS Test: motorized &amp; remotely-controlled supporting systems</a:t>
            </a:r>
          </a:p>
          <a:p>
            <a:endParaRPr lang="en-GB" sz="2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2421873"/>
            <a:ext cx="5943600" cy="3352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2402823"/>
            <a:ext cx="5943600" cy="3352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986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-4318" y="0"/>
            <a:ext cx="9161277" cy="6870958"/>
          </a:xfrm>
          <a:prstGeom prst="rect">
            <a:avLst/>
          </a:prstGeom>
          <a:effectLst>
            <a:innerShdw blurRad="38100" dist="50800" dir="2700000">
              <a:prstClr val="black"/>
            </a:innerShdw>
          </a:effectLst>
        </p:spPr>
      </p:pic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1547664" y="5877580"/>
            <a:ext cx="75963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8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Accelerating Science and Innovation</a:t>
            </a:r>
            <a:endParaRPr lang="en-GB" sz="2800" b="1" i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7" name="Picture 6" descr="cern_logo_1.png"/>
          <p:cNvPicPr>
            <a:picLocks noChangeAspect="1"/>
          </p:cNvPicPr>
          <p:nvPr/>
        </p:nvPicPr>
        <p:blipFill>
          <a:blip r:embed="rId4">
            <a:lum bright="100000" contrast="-100000"/>
          </a:blip>
          <a:stretch>
            <a:fillRect/>
          </a:stretch>
        </p:blipFill>
        <p:spPr>
          <a:xfrm>
            <a:off x="971600" y="5640705"/>
            <a:ext cx="1019176" cy="1002190"/>
          </a:xfrm>
          <a:prstGeom prst="rect">
            <a:avLst/>
          </a:prstGeom>
          <a:effectLst>
            <a:outerShdw blurRad="38100" dist="38100" dir="2700000" algn="tl" rotWithShape="0">
              <a:prstClr val="black"/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126681" y="1157585"/>
            <a:ext cx="88906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427391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Technology</a:t>
            </a:r>
            <a:r>
              <a:rPr lang="fr-CH" dirty="0" smtClean="0"/>
              <a:t> for SC RF </a:t>
            </a:r>
            <a:r>
              <a:rPr lang="fr-CH" dirty="0" err="1" smtClean="0"/>
              <a:t>cavities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122363"/>
            <a:ext cx="5029200" cy="3552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664" y="2716169"/>
            <a:ext cx="5338082" cy="3636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26/06/2015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HiLumi 2 Industries - Garlaschè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014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26/06/2015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HiLumi 2 Industries - Garlaschè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16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Magnetic </a:t>
            </a:r>
            <a:r>
              <a:rPr lang="en-GB" dirty="0" err="1"/>
              <a:t>Shieldings</a:t>
            </a:r>
            <a:r>
              <a:rPr lang="en-GB" dirty="0"/>
              <a:t> &amp; He Vessel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55634"/>
            <a:ext cx="4065922" cy="43451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582"/>
          <a:stretch/>
        </p:blipFill>
        <p:spPr>
          <a:xfrm>
            <a:off x="4572000" y="1769714"/>
            <a:ext cx="4241800" cy="35083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76300" y="1189038"/>
            <a:ext cx="866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DQW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4147581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Thermal shield overview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57"/>
          <a:stretch/>
        </p:blipFill>
        <p:spPr bwMode="auto">
          <a:xfrm>
            <a:off x="609811" y="1554697"/>
            <a:ext cx="3948920" cy="318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17" t="12994" r="16417" b="14291"/>
          <a:stretch/>
        </p:blipFill>
        <p:spPr>
          <a:xfrm>
            <a:off x="4558731" y="3340625"/>
            <a:ext cx="4019956" cy="30545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545667" y="1770642"/>
            <a:ext cx="2874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Courtesy Andy May &amp; STFC</a:t>
            </a:r>
            <a:endParaRPr lang="en-GB" b="1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3530599" y="2109277"/>
            <a:ext cx="152400" cy="1682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79211" y="4255460"/>
            <a:ext cx="19999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1050 Aluminium shield</a:t>
            </a:r>
            <a:endParaRPr lang="en-GB" sz="1400" dirty="0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1642533" y="3615268"/>
            <a:ext cx="736600" cy="640192"/>
          </a:xfrm>
          <a:prstGeom prst="straightConnector1">
            <a:avLst/>
          </a:prstGeom>
          <a:ln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35470" y="3581400"/>
            <a:ext cx="16316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Aluminium alloy tubing</a:t>
            </a:r>
            <a:endParaRPr lang="en-GB" sz="1400" dirty="0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945822" y="3148547"/>
            <a:ext cx="368300" cy="4667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024596" y="4867911"/>
            <a:ext cx="207138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Removable side panels (fitted to frame during initial assembly)</a:t>
            </a:r>
            <a:endParaRPr lang="en-GB" sz="1400" dirty="0"/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3819747" y="5049500"/>
            <a:ext cx="738984" cy="18774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439103" y="3389951"/>
            <a:ext cx="20713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Thermal shield “Window frame”</a:t>
            </a:r>
            <a:endParaRPr lang="en-GB" sz="1400" dirty="0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5156200" y="3786160"/>
            <a:ext cx="245533" cy="3184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834092" y="1400808"/>
            <a:ext cx="30900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Flexures</a:t>
            </a:r>
            <a:endParaRPr lang="en-GB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6754159" y="5983892"/>
            <a:ext cx="20713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Panel mass = 14Kg each at 6mm thick</a:t>
            </a:r>
            <a:endParaRPr lang="en-GB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7454218" y="3467294"/>
            <a:ext cx="20713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Entire shield = 116Kg</a:t>
            </a:r>
            <a:endParaRPr lang="en-GB" sz="1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26/06/2015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HiLumi 2 Industries - Garlaschè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161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Crab Cavities: Why?</a:t>
            </a:r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>
            <a:off x="0" y="1538970"/>
            <a:ext cx="9144000" cy="3680786"/>
            <a:chOff x="0" y="0"/>
            <a:chExt cx="12192000" cy="4907715"/>
          </a:xfrm>
        </p:grpSpPr>
        <p:cxnSp>
          <p:nvCxnSpPr>
            <p:cNvPr id="9" name="Straight Connector 8"/>
            <p:cNvCxnSpPr/>
            <p:nvPr/>
          </p:nvCxnSpPr>
          <p:spPr>
            <a:xfrm flipV="1">
              <a:off x="0" y="0"/>
              <a:ext cx="12192000" cy="4898571"/>
            </a:xfrm>
            <a:prstGeom prst="line">
              <a:avLst/>
            </a:prstGeom>
            <a:ln w="9525">
              <a:solidFill>
                <a:srgbClr val="FF0000"/>
              </a:solidFill>
              <a:prstDash val="lg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0" y="0"/>
              <a:ext cx="12192000" cy="4907715"/>
            </a:xfrm>
            <a:prstGeom prst="line">
              <a:avLst/>
            </a:prstGeom>
            <a:ln w="9525">
              <a:solidFill>
                <a:srgbClr val="FF0000"/>
              </a:solidFill>
              <a:prstDash val="lg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15" name="Oval 14"/>
          <p:cNvSpPr/>
          <p:nvPr/>
        </p:nvSpPr>
        <p:spPr>
          <a:xfrm rot="20316076">
            <a:off x="105784" y="4896914"/>
            <a:ext cx="1045292" cy="1327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350"/>
          </a:p>
        </p:txBody>
      </p:sp>
      <p:sp>
        <p:nvSpPr>
          <p:cNvPr id="16" name="Oval 15"/>
          <p:cNvSpPr/>
          <p:nvPr/>
        </p:nvSpPr>
        <p:spPr>
          <a:xfrm rot="1295499">
            <a:off x="8008813" y="4906208"/>
            <a:ext cx="1045292" cy="132736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350"/>
          </a:p>
        </p:txBody>
      </p:sp>
      <p:sp>
        <p:nvSpPr>
          <p:cNvPr id="2" name="Oval 1"/>
          <p:cNvSpPr/>
          <p:nvPr/>
        </p:nvSpPr>
        <p:spPr>
          <a:xfrm>
            <a:off x="4451169" y="3268164"/>
            <a:ext cx="241663" cy="215537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350"/>
          </a:p>
        </p:txBody>
      </p:sp>
      <p:sp>
        <p:nvSpPr>
          <p:cNvPr id="4" name="TextBox 3"/>
          <p:cNvSpPr txBox="1"/>
          <p:nvPr/>
        </p:nvSpPr>
        <p:spPr>
          <a:xfrm>
            <a:off x="5056779" y="3161232"/>
            <a:ext cx="16615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/>
              <a:t>Collision </a:t>
            </a:r>
            <a:r>
              <a:rPr lang="en-GB" sz="2000" dirty="0" smtClean="0"/>
              <a:t>Point</a:t>
            </a:r>
            <a:endParaRPr lang="fr-CH" sz="2000" dirty="0"/>
          </a:p>
        </p:txBody>
      </p:sp>
      <p:sp>
        <p:nvSpPr>
          <p:cNvPr id="12" name="Rectangle 11"/>
          <p:cNvSpPr/>
          <p:nvPr/>
        </p:nvSpPr>
        <p:spPr>
          <a:xfrm>
            <a:off x="457200" y="4956793"/>
            <a:ext cx="8229600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spcAft>
                <a:spcPct val="20000"/>
              </a:spcAft>
              <a:buClr>
                <a:srgbClr val="C00000"/>
              </a:buClr>
            </a:pPr>
            <a:r>
              <a:rPr lang="en-GB" sz="2400" b="1" dirty="0" smtClean="0"/>
              <a:t>…the AIM…</a:t>
            </a:r>
            <a:endParaRPr lang="en-GB" sz="2400" dirty="0"/>
          </a:p>
          <a:p>
            <a:pPr algn="ctr">
              <a:spcBef>
                <a:spcPct val="20000"/>
              </a:spcBef>
              <a:spcAft>
                <a:spcPct val="20000"/>
              </a:spcAft>
              <a:buClr>
                <a:srgbClr val="C00000"/>
              </a:buClr>
            </a:pPr>
            <a:r>
              <a:rPr lang="en-GB" sz="2000" dirty="0" smtClean="0"/>
              <a:t>to increase </a:t>
            </a:r>
            <a:r>
              <a:rPr lang="en-GB" sz="2000" dirty="0"/>
              <a:t>the number of collisions between the two </a:t>
            </a:r>
            <a:r>
              <a:rPr lang="en-GB" sz="2000" dirty="0" smtClean="0"/>
              <a:t>LHC beams by reducing the crossing angle </a:t>
            </a:r>
            <a:r>
              <a:rPr lang="el-GR" sz="2000" dirty="0" smtClean="0"/>
              <a:t>φ</a:t>
            </a:r>
            <a:endParaRPr lang="en-GB" sz="2000" dirty="0"/>
          </a:p>
        </p:txBody>
      </p:sp>
      <p:sp>
        <p:nvSpPr>
          <p:cNvPr id="13" name="Rectangle 12"/>
          <p:cNvSpPr/>
          <p:nvPr/>
        </p:nvSpPr>
        <p:spPr>
          <a:xfrm>
            <a:off x="7794880" y="3148406"/>
            <a:ext cx="4812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2</a:t>
            </a:r>
            <a:r>
              <a:rPr lang="el-GR" sz="2000" dirty="0" smtClean="0">
                <a:solidFill>
                  <a:srgbClr val="003366"/>
                </a:solidFill>
                <a:latin typeface="Calibri" panose="020F0502020204030204" pitchFamily="34" charset="0"/>
              </a:rPr>
              <a:t>φ</a:t>
            </a:r>
            <a:endParaRPr lang="en-GB" sz="2000" dirty="0"/>
          </a:p>
        </p:txBody>
      </p:sp>
      <p:sp>
        <p:nvSpPr>
          <p:cNvPr id="17" name="Arc 16"/>
          <p:cNvSpPr/>
          <p:nvPr/>
        </p:nvSpPr>
        <p:spPr>
          <a:xfrm>
            <a:off x="6651680" y="1840113"/>
            <a:ext cx="1099564" cy="3287176"/>
          </a:xfrm>
          <a:prstGeom prst="arc">
            <a:avLst>
              <a:gd name="adj1" fmla="val 17166515"/>
              <a:gd name="adj2" fmla="val 4180847"/>
            </a:avLst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2193749" y="1202419"/>
            <a:ext cx="52652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i="1" dirty="0" smtClean="0"/>
              <a:t>Currently in LHC, at a given experiment…</a:t>
            </a:r>
            <a:endParaRPr lang="en-GB" sz="2400" i="1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26/06/2015</a:t>
            </a:r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HiLumi 2 Industries - Garlaschè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931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33333E-6 L -0.43438 -0.2349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19" y="-1175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-4.44444E-6 L 0.43264 -0.2298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32" y="-115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3438 -0.23495 L -0.85938 -0.4578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50" y="-1115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3264 -0.22986 L 0.86875 -0.46782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806" y="-118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 animBg="1"/>
      <p:bldP spid="16" grpId="1" animBg="1"/>
      <p:bldP spid="2" grpId="0" animBg="1"/>
      <p:bldP spid="2" grpId="1" animBg="1"/>
      <p:bldP spid="4" grpId="0"/>
      <p:bldP spid="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468697">
            <a:off x="5600427" y="2002879"/>
            <a:ext cx="1719943" cy="89426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127408">
            <a:off x="1811396" y="2002168"/>
            <a:ext cx="1719943" cy="89426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68697">
            <a:off x="1589300" y="3689388"/>
            <a:ext cx="1719943" cy="89426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27408">
            <a:off x="5600326" y="3556459"/>
            <a:ext cx="1719943" cy="89426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  <p:sp>
        <p:nvSpPr>
          <p:cNvPr id="15" name="Oval 14"/>
          <p:cNvSpPr/>
          <p:nvPr/>
        </p:nvSpPr>
        <p:spPr>
          <a:xfrm rot="20316076">
            <a:off x="105784" y="4749508"/>
            <a:ext cx="1045292" cy="1327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350"/>
          </a:p>
        </p:txBody>
      </p:sp>
      <p:sp>
        <p:nvSpPr>
          <p:cNvPr id="16" name="Oval 15"/>
          <p:cNvSpPr/>
          <p:nvPr/>
        </p:nvSpPr>
        <p:spPr>
          <a:xfrm rot="1295499">
            <a:off x="8008813" y="4758802"/>
            <a:ext cx="1045292" cy="132736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350"/>
          </a:p>
        </p:txBody>
      </p:sp>
      <p:sp>
        <p:nvSpPr>
          <p:cNvPr id="23" name="Oval 22"/>
          <p:cNvSpPr/>
          <p:nvPr/>
        </p:nvSpPr>
        <p:spPr>
          <a:xfrm>
            <a:off x="4058765" y="3148226"/>
            <a:ext cx="1012147" cy="160601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35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0" y="1391564"/>
            <a:ext cx="9144000" cy="3673928"/>
          </a:xfrm>
          <a:prstGeom prst="line">
            <a:avLst/>
          </a:prstGeom>
          <a:ln w="9525">
            <a:solidFill>
              <a:srgbClr val="FF0000"/>
            </a:solidFill>
            <a:prstDash val="lg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0" y="1391564"/>
            <a:ext cx="9144000" cy="3680786"/>
          </a:xfrm>
          <a:prstGeom prst="line">
            <a:avLst/>
          </a:prstGeom>
          <a:ln w="9525">
            <a:solidFill>
              <a:srgbClr val="FF0000"/>
            </a:solidFill>
            <a:prstDash val="lg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4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Crab Cavities: Why?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011231" y="4796422"/>
            <a:ext cx="7121538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spcAft>
                <a:spcPct val="20000"/>
              </a:spcAft>
              <a:buClr>
                <a:srgbClr val="C00000"/>
              </a:buClr>
            </a:pPr>
            <a:r>
              <a:rPr lang="en-GB" sz="2400" b="1" dirty="0" smtClean="0"/>
              <a:t>…the ANSWER…</a:t>
            </a:r>
            <a:r>
              <a:rPr lang="en-GB" sz="2400" dirty="0" smtClean="0"/>
              <a:t> </a:t>
            </a:r>
          </a:p>
          <a:p>
            <a:pPr algn="ctr">
              <a:spcBef>
                <a:spcPct val="20000"/>
              </a:spcBef>
              <a:spcAft>
                <a:spcPct val="20000"/>
              </a:spcAft>
              <a:buClr>
                <a:srgbClr val="C00000"/>
              </a:buClr>
            </a:pPr>
            <a:r>
              <a:rPr lang="en-GB" sz="2000" dirty="0"/>
              <a:t>S</a:t>
            </a:r>
            <a:r>
              <a:rPr lang="en-GB" sz="2000" dirty="0" smtClean="0"/>
              <a:t>uperconducting Radio-Frequency Cavities, a.k.a. </a:t>
            </a:r>
            <a:r>
              <a:rPr lang="en-GB" sz="2000" b="1" dirty="0" smtClean="0"/>
              <a:t>CRAB Cavities</a:t>
            </a:r>
            <a:endParaRPr lang="en-GB" sz="2000" b="1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26/06/2015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HiLumi 2 Industries - Garlaschè</a:t>
            </a:r>
            <a:endParaRPr lang="en-US"/>
          </a:p>
        </p:txBody>
      </p:sp>
      <p:pic>
        <p:nvPicPr>
          <p:cNvPr id="27" name="Picture 2" descr="http://www.devoncrab.com/files/4213/0028/9117/610-465_Crab.whole_crab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99624">
            <a:off x="7665725" y="5645145"/>
            <a:ext cx="934086" cy="729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4437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4.44444E-6 L -0.22882 -0.1210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41" y="-606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-0.0007 L 0.19583 -0.1057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92" y="-5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200000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0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882 -0.12107 L -0.43421 -0.2326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78" y="-5579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583 -0.10579 L 0.43003 -0.2312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01" y="-6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3421 -0.23264 L -0.63716 -0.3435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56" y="-5556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3003 -0.23125 L 0.64462 -0.34561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29" y="-5718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8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0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200000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42" presetClass="path" presetSubtype="0" accel="50000" decel="5000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3716 -0.34352 L -0.86459 -0.46459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72" y="-606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4462 -0.34561 L 0.87083 -0.46783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02" y="-6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5" grpId="2" animBg="1"/>
      <p:bldP spid="15" grpId="3" animBg="1"/>
      <p:bldP spid="15" grpId="4" animBg="1"/>
      <p:bldP spid="15" grpId="5" animBg="1"/>
      <p:bldP spid="16" grpId="0" animBg="1"/>
      <p:bldP spid="16" grpId="1" animBg="1"/>
      <p:bldP spid="16" grpId="2" animBg="1"/>
      <p:bldP spid="16" grpId="3" animBg="1"/>
      <p:bldP spid="16" grpId="4" animBg="1"/>
      <p:bldP spid="16" grpId="5" animBg="1"/>
      <p:bldP spid="23" grpId="0" animBg="1"/>
      <p:bldP spid="23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HiLumi 2 Industries - Garlaschè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29870" y="782429"/>
            <a:ext cx="8953498" cy="5810468"/>
            <a:chOff x="190501" y="1077686"/>
            <a:chExt cx="8953498" cy="5905432"/>
          </a:xfrm>
        </p:grpSpPr>
        <p:pic>
          <p:nvPicPr>
            <p:cNvPr id="41" name="Picture 2" descr="9906026_01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7008"/>
            <a:stretch/>
          </p:blipFill>
          <p:spPr bwMode="auto">
            <a:xfrm>
              <a:off x="978195" y="1077686"/>
              <a:ext cx="7453424" cy="5905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Oval 3"/>
            <p:cNvSpPr/>
            <p:nvPr/>
          </p:nvSpPr>
          <p:spPr>
            <a:xfrm>
              <a:off x="4076702" y="5924554"/>
              <a:ext cx="371475" cy="142875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9" name="Oval 8"/>
            <p:cNvSpPr/>
            <p:nvPr/>
          </p:nvSpPr>
          <p:spPr>
            <a:xfrm rot="900000">
              <a:off x="2867027" y="5757866"/>
              <a:ext cx="371475" cy="142875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343650" y="5836178"/>
              <a:ext cx="2800349" cy="844578"/>
            </a:xfrm>
            <a:prstGeom prst="rect">
              <a:avLst/>
            </a:prstGeom>
            <a:solidFill>
              <a:schemeClr val="bg1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r>
                <a:rPr lang="en-GB" sz="1600" b="1" dirty="0" smtClean="0">
                  <a:solidFill>
                    <a:srgbClr val="002060"/>
                  </a:solidFill>
                </a:rPr>
                <a:t>LHC Point 1 </a:t>
              </a:r>
            </a:p>
            <a:p>
              <a:r>
                <a:rPr lang="en-GB" sz="1600" dirty="0" smtClean="0">
                  <a:solidFill>
                    <a:srgbClr val="002060"/>
                  </a:solidFill>
                </a:rPr>
                <a:t>Modules to </a:t>
              </a:r>
              <a:r>
                <a:rPr lang="en-GB" sz="1600" dirty="0">
                  <a:solidFill>
                    <a:srgbClr val="002060"/>
                  </a:solidFill>
                </a:rPr>
                <a:t>be installed on each IP side &amp; </a:t>
              </a:r>
              <a:r>
                <a:rPr lang="en-GB" sz="1600" dirty="0" smtClean="0">
                  <a:solidFill>
                    <a:srgbClr val="002060"/>
                  </a:solidFill>
                </a:rPr>
                <a:t>beam</a:t>
              </a:r>
              <a:endParaRPr lang="fr-FR" sz="1600" dirty="0">
                <a:solidFill>
                  <a:srgbClr val="002060"/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4962525" y="4500565"/>
              <a:ext cx="276225" cy="95299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4704907" y="4257678"/>
              <a:ext cx="143096" cy="14287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7" name="Oval 16"/>
            <p:cNvSpPr/>
            <p:nvPr/>
          </p:nvSpPr>
          <p:spPr>
            <a:xfrm rot="600000">
              <a:off x="5610225" y="4557666"/>
              <a:ext cx="276225" cy="95299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8" name="Oval 17"/>
            <p:cNvSpPr/>
            <p:nvPr/>
          </p:nvSpPr>
          <p:spPr>
            <a:xfrm rot="600000">
              <a:off x="5991826" y="3341222"/>
              <a:ext cx="196042" cy="56129"/>
            </a:xfrm>
            <a:prstGeom prst="ellipse">
              <a:avLst/>
            </a:prstGeom>
            <a:solidFill>
              <a:srgbClr val="1505EB"/>
            </a:solidFill>
            <a:ln>
              <a:solidFill>
                <a:srgbClr val="1505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black"/>
                </a:solidFill>
              </a:endParaRPr>
            </a:p>
          </p:txBody>
        </p:sp>
        <p:cxnSp>
          <p:nvCxnSpPr>
            <p:cNvPr id="6" name="Straight Connector 5"/>
            <p:cNvCxnSpPr>
              <a:stCxn id="17" idx="4"/>
            </p:cNvCxnSpPr>
            <p:nvPr/>
          </p:nvCxnSpPr>
          <p:spPr>
            <a:xfrm>
              <a:off x="5740197" y="4652242"/>
              <a:ext cx="1186472" cy="1183937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190501" y="4400552"/>
              <a:ext cx="2855162" cy="844578"/>
            </a:xfrm>
            <a:prstGeom prst="rect">
              <a:avLst/>
            </a:prstGeom>
            <a:solidFill>
              <a:schemeClr val="bg1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r>
                <a:rPr lang="en-GB" sz="1600" b="1" dirty="0" smtClean="0">
                  <a:solidFill>
                    <a:srgbClr val="002060"/>
                  </a:solidFill>
                </a:rPr>
                <a:t>LHC Point 5</a:t>
              </a:r>
            </a:p>
            <a:p>
              <a:r>
                <a:rPr lang="en-GB" sz="1600" dirty="0" smtClean="0">
                  <a:solidFill>
                    <a:srgbClr val="002060"/>
                  </a:solidFill>
                </a:rPr>
                <a:t>Modules to </a:t>
              </a:r>
              <a:r>
                <a:rPr lang="en-GB" sz="1600" dirty="0">
                  <a:solidFill>
                    <a:srgbClr val="002060"/>
                  </a:solidFill>
                </a:rPr>
                <a:t>be installed on </a:t>
              </a:r>
              <a:r>
                <a:rPr lang="en-GB" sz="1600" dirty="0" smtClean="0">
                  <a:solidFill>
                    <a:srgbClr val="002060"/>
                  </a:solidFill>
                </a:rPr>
                <a:t>each IP side &amp; beam</a:t>
              </a:r>
            </a:p>
          </p:txBody>
        </p:sp>
        <p:cxnSp>
          <p:nvCxnSpPr>
            <p:cNvPr id="25" name="Straight Connector 24"/>
            <p:cNvCxnSpPr/>
            <p:nvPr/>
          </p:nvCxnSpPr>
          <p:spPr>
            <a:xfrm flipH="1" flipV="1">
              <a:off x="2394256" y="5245131"/>
              <a:ext cx="371475" cy="361709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470208" y="2489035"/>
              <a:ext cx="2057398" cy="594332"/>
            </a:xfrm>
            <a:prstGeom prst="rect">
              <a:avLst/>
            </a:prstGeom>
            <a:solidFill>
              <a:schemeClr val="bg1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r>
                <a:rPr lang="en-GB" sz="1600" b="1" dirty="0" smtClean="0">
                  <a:solidFill>
                    <a:srgbClr val="002060"/>
                  </a:solidFill>
                </a:rPr>
                <a:t>SPS Test </a:t>
              </a:r>
              <a:r>
                <a:rPr lang="en-GB" sz="1600" dirty="0">
                  <a:solidFill>
                    <a:srgbClr val="002060"/>
                  </a:solidFill>
                </a:rPr>
                <a:t>(before LS2</a:t>
              </a:r>
              <a:r>
                <a:rPr lang="en-GB" sz="1600" dirty="0" smtClean="0">
                  <a:solidFill>
                    <a:srgbClr val="002060"/>
                  </a:solidFill>
                </a:rPr>
                <a:t>)</a:t>
              </a:r>
              <a:endParaRPr lang="en-GB" sz="1600" b="1" dirty="0" smtClean="0">
                <a:solidFill>
                  <a:srgbClr val="002060"/>
                </a:solidFill>
              </a:endParaRPr>
            </a:p>
            <a:p>
              <a:r>
                <a:rPr lang="en-GB" sz="1600" dirty="0" smtClean="0">
                  <a:solidFill>
                    <a:srgbClr val="002060"/>
                  </a:solidFill>
                </a:rPr>
                <a:t>2x Prototype Modules</a:t>
              </a:r>
              <a:endParaRPr lang="fr-FR" sz="1600" dirty="0">
                <a:solidFill>
                  <a:srgbClr val="002060"/>
                </a:solidFill>
              </a:endParaRPr>
            </a:p>
          </p:txBody>
        </p:sp>
        <p:cxnSp>
          <p:nvCxnSpPr>
            <p:cNvPr id="28" name="Straight Connector 27"/>
            <p:cNvCxnSpPr>
              <a:stCxn id="14" idx="1"/>
              <a:endCxn id="27" idx="3"/>
            </p:cNvCxnSpPr>
            <p:nvPr/>
          </p:nvCxnSpPr>
          <p:spPr>
            <a:xfrm flipH="1" flipV="1">
              <a:off x="2527606" y="2786201"/>
              <a:ext cx="2198257" cy="14924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>
              <a:stCxn id="31" idx="1"/>
              <a:endCxn id="18" idx="5"/>
            </p:cNvCxnSpPr>
            <p:nvPr/>
          </p:nvCxnSpPr>
          <p:spPr>
            <a:xfrm flipH="1">
              <a:off x="6154715" y="1988544"/>
              <a:ext cx="771954" cy="1412517"/>
            </a:xfrm>
            <a:prstGeom prst="line">
              <a:avLst/>
            </a:prstGeom>
            <a:ln w="28575">
              <a:solidFill>
                <a:srgbClr val="1505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6926669" y="1441133"/>
              <a:ext cx="2114550" cy="1094824"/>
            </a:xfrm>
            <a:prstGeom prst="rect">
              <a:avLst/>
            </a:prstGeom>
            <a:solidFill>
              <a:schemeClr val="bg1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r>
                <a:rPr lang="en-GB" sz="1600" b="1" dirty="0" smtClean="0">
                  <a:solidFill>
                    <a:srgbClr val="002060"/>
                  </a:solidFill>
                </a:rPr>
                <a:t>SM18 </a:t>
              </a:r>
              <a:r>
                <a:rPr lang="en-GB" sz="1600" b="1" dirty="0" smtClean="0">
                  <a:solidFill>
                    <a:srgbClr val="002060"/>
                  </a:solidFill>
                </a:rPr>
                <a:t>Area </a:t>
              </a:r>
              <a:r>
                <a:rPr lang="en-GB" sz="1600" dirty="0" smtClean="0">
                  <a:solidFill>
                    <a:srgbClr val="002060"/>
                  </a:solidFill>
                </a:rPr>
                <a:t>(~2016)</a:t>
              </a:r>
              <a:endParaRPr lang="en-GB" sz="1600" dirty="0" smtClean="0">
                <a:solidFill>
                  <a:srgbClr val="002060"/>
                </a:solidFill>
              </a:endParaRPr>
            </a:p>
            <a:p>
              <a:r>
                <a:rPr lang="en-GB" sz="1600" dirty="0" smtClean="0">
                  <a:solidFill>
                    <a:srgbClr val="002060"/>
                  </a:solidFill>
                </a:rPr>
                <a:t>Initial testing: CRAB cavities, clean room &amp; handling facilities..</a:t>
              </a:r>
              <a:endParaRPr lang="fr-FR" sz="1600" dirty="0">
                <a:solidFill>
                  <a:srgbClr val="002060"/>
                </a:solidFill>
              </a:endParaRPr>
            </a:p>
          </p:txBody>
        </p:sp>
      </p:grpSp>
      <p:sp>
        <p:nvSpPr>
          <p:cNvPr id="21" name="Title 2"/>
          <p:cNvSpPr txBox="1">
            <a:spLocks/>
          </p:cNvSpPr>
          <p:nvPr/>
        </p:nvSpPr>
        <p:spPr>
          <a:xfrm>
            <a:off x="333377" y="72271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342900" rtl="0" eaLnBrk="1" latinLnBrk="0" hangingPunct="1">
              <a:spcBef>
                <a:spcPct val="0"/>
              </a:spcBef>
              <a:buNone/>
              <a:defRPr sz="3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pic>
        <p:nvPicPr>
          <p:cNvPr id="29" name="Picture 2" descr="http://www.devoncrab.com/files/4213/0028/9117/610-465_Crab.whole_crab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99624">
            <a:off x="2691585" y="5009810"/>
            <a:ext cx="843701" cy="658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http://www.devoncrab.com/files/4213/0028/9117/610-465_Crab.whole_crab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99624">
            <a:off x="3920475" y="5127472"/>
            <a:ext cx="811577" cy="633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http://www.devoncrab.com/files/4213/0028/9117/610-465_Crab.whole_crab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99624">
            <a:off x="5433130" y="3915347"/>
            <a:ext cx="711976" cy="556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http://www.devoncrab.com/files/4213/0028/9117/610-465_Crab.whole_crab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99624">
            <a:off x="4595536" y="4035299"/>
            <a:ext cx="711976" cy="556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Rectangle 36"/>
          <p:cNvSpPr/>
          <p:nvPr/>
        </p:nvSpPr>
        <p:spPr>
          <a:xfrm>
            <a:off x="978195" y="590550"/>
            <a:ext cx="7584782" cy="48577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Crab Cavities: Where &amp; When?</a:t>
            </a:r>
            <a:endParaRPr lang="en-US" dirty="0"/>
          </a:p>
        </p:txBody>
      </p:sp>
      <p:sp>
        <p:nvSpPr>
          <p:cNvPr id="46" name="Date Placeholder 4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26/06/2015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20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26/06/2015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HiLumi 2 Industries - Garlaschè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Crab Cavities: What</a:t>
            </a:r>
            <a:r>
              <a:rPr lang="en-US" dirty="0" smtClean="0"/>
              <a:t>?</a:t>
            </a:r>
            <a:endParaRPr lang="en-GB" dirty="0"/>
          </a:p>
        </p:txBody>
      </p:sp>
      <p:pic>
        <p:nvPicPr>
          <p:cNvPr id="8" name="Picture Placeholder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556"/>
          <a:stretch/>
        </p:blipFill>
        <p:spPr>
          <a:xfrm>
            <a:off x="407560" y="1493838"/>
            <a:ext cx="6667500" cy="4655752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703387" y="2817450"/>
            <a:ext cx="6949507" cy="2955582"/>
            <a:chOff x="4094287" y="1445850"/>
            <a:chExt cx="6949507" cy="2955582"/>
          </a:xfrm>
        </p:grpSpPr>
        <p:sp>
          <p:nvSpPr>
            <p:cNvPr id="11" name="Rounded Rectangle 10"/>
            <p:cNvSpPr/>
            <p:nvPr/>
          </p:nvSpPr>
          <p:spPr>
            <a:xfrm>
              <a:off x="4094287" y="1445850"/>
              <a:ext cx="5475175" cy="2467806"/>
            </a:xfrm>
            <a:prstGeom prst="roundRect">
              <a:avLst>
                <a:gd name="adj" fmla="val 10315"/>
              </a:avLst>
            </a:prstGeom>
            <a:noFill/>
            <a:ln w="571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905067" y="3939767"/>
              <a:ext cx="2138727" cy="461665"/>
            </a:xfrm>
            <a:prstGeom prst="rect">
              <a:avLst/>
            </a:prstGeom>
            <a:solidFill>
              <a:srgbClr val="404040">
                <a:alpha val="60000"/>
              </a:srgbClr>
            </a:solidFill>
            <a:effectLst>
              <a:softEdge rad="31750"/>
            </a:effectLst>
          </p:spPr>
          <p:txBody>
            <a:bodyPr wrap="none" rtlCol="0">
              <a:spAutoFit/>
            </a:bodyPr>
            <a:lstStyle/>
            <a:p>
              <a:r>
                <a:rPr lang="fr-CH" sz="2400" b="1" dirty="0" smtClean="0">
                  <a:solidFill>
                    <a:srgbClr val="FFC000"/>
                  </a:solidFill>
                </a:rPr>
                <a:t>300</a:t>
              </a:r>
              <a:r>
                <a:rPr lang="fr-CH" sz="1200" b="1" dirty="0" smtClean="0">
                  <a:solidFill>
                    <a:srgbClr val="FFC000"/>
                  </a:solidFill>
                </a:rPr>
                <a:t> </a:t>
              </a:r>
              <a:r>
                <a:rPr lang="fr-CH" sz="2400" b="1" dirty="0" smtClean="0">
                  <a:solidFill>
                    <a:srgbClr val="FFC000"/>
                  </a:solidFill>
                </a:rPr>
                <a:t>K &gt; T &gt; 80</a:t>
              </a:r>
              <a:r>
                <a:rPr lang="fr-CH" sz="1200" b="1" dirty="0" smtClean="0">
                  <a:solidFill>
                    <a:srgbClr val="FFC000"/>
                  </a:solidFill>
                </a:rPr>
                <a:t> </a:t>
              </a:r>
              <a:r>
                <a:rPr lang="fr-CH" sz="2400" b="1" dirty="0" smtClean="0">
                  <a:solidFill>
                    <a:srgbClr val="FFC000"/>
                  </a:solidFill>
                </a:rPr>
                <a:t>K</a:t>
              </a:r>
              <a:endParaRPr lang="fr-CH" sz="2400" b="1" dirty="0">
                <a:solidFill>
                  <a:srgbClr val="FFC000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062980" y="3756184"/>
            <a:ext cx="1135405" cy="738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47625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CH" sz="2400" b="1" dirty="0" smtClean="0">
                <a:solidFill>
                  <a:schemeClr val="tx2"/>
                </a:solidFill>
              </a:rPr>
              <a:t>2</a:t>
            </a:r>
            <a:r>
              <a:rPr lang="fr-CH" sz="1200" b="1" dirty="0" smtClean="0">
                <a:solidFill>
                  <a:schemeClr val="tx2"/>
                </a:solidFill>
              </a:rPr>
              <a:t> </a:t>
            </a:r>
            <a:r>
              <a:rPr lang="fr-CH" sz="2400" b="1" dirty="0" smtClean="0">
                <a:solidFill>
                  <a:schemeClr val="tx2"/>
                </a:solidFill>
              </a:rPr>
              <a:t>K</a:t>
            </a:r>
          </a:p>
          <a:p>
            <a:endParaRPr lang="fr-CH" dirty="0"/>
          </a:p>
        </p:txBody>
      </p:sp>
      <p:sp>
        <p:nvSpPr>
          <p:cNvPr id="14" name="Rounded Rectangle 13"/>
          <p:cNvSpPr/>
          <p:nvPr/>
        </p:nvSpPr>
        <p:spPr>
          <a:xfrm>
            <a:off x="1127212" y="3044147"/>
            <a:ext cx="4588475" cy="2148169"/>
          </a:xfrm>
          <a:prstGeom prst="roundRect">
            <a:avLst/>
          </a:prstGeom>
          <a:noFill/>
          <a:ln w="5715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15" name="TextBox 14"/>
          <p:cNvSpPr txBox="1"/>
          <p:nvPr/>
        </p:nvSpPr>
        <p:spPr>
          <a:xfrm>
            <a:off x="4092581" y="3756184"/>
            <a:ext cx="1135405" cy="738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47625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CH" sz="2400" b="1" dirty="0" smtClean="0">
                <a:solidFill>
                  <a:schemeClr val="tx2"/>
                </a:solidFill>
              </a:rPr>
              <a:t>2</a:t>
            </a:r>
            <a:r>
              <a:rPr lang="fr-CH" sz="1200" b="1" dirty="0" smtClean="0">
                <a:solidFill>
                  <a:schemeClr val="tx2"/>
                </a:solidFill>
              </a:rPr>
              <a:t> </a:t>
            </a:r>
            <a:r>
              <a:rPr lang="fr-CH" sz="2400" b="1" dirty="0" smtClean="0">
                <a:solidFill>
                  <a:schemeClr val="tx2"/>
                </a:solidFill>
              </a:rPr>
              <a:t>K</a:t>
            </a:r>
          </a:p>
          <a:p>
            <a:endParaRPr lang="fr-CH" dirty="0"/>
          </a:p>
        </p:txBody>
      </p:sp>
      <p:grpSp>
        <p:nvGrpSpPr>
          <p:cNvPr id="16" name="Group 15"/>
          <p:cNvGrpSpPr/>
          <p:nvPr/>
        </p:nvGrpSpPr>
        <p:grpSpPr>
          <a:xfrm>
            <a:off x="320243" y="3885136"/>
            <a:ext cx="6626261" cy="307777"/>
            <a:chOff x="1639330" y="2444137"/>
            <a:chExt cx="9955205" cy="335212"/>
          </a:xfrm>
        </p:grpSpPr>
        <p:sp>
          <p:nvSpPr>
            <p:cNvPr id="17" name="TextBox 16"/>
            <p:cNvSpPr txBox="1"/>
            <p:nvPr/>
          </p:nvSpPr>
          <p:spPr>
            <a:xfrm>
              <a:off x="10636404" y="2444137"/>
              <a:ext cx="958131" cy="3352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400" b="1" i="1" dirty="0" smtClean="0">
                  <a:solidFill>
                    <a:srgbClr val="FF0000"/>
                  </a:solidFill>
                </a:rPr>
                <a:t>BEAM</a:t>
              </a:r>
              <a:endParaRPr lang="fr-CH" sz="1400" b="1" i="1" dirty="0">
                <a:solidFill>
                  <a:srgbClr val="FF0000"/>
                </a:solidFill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H="1" flipV="1">
              <a:off x="1639330" y="2726724"/>
              <a:ext cx="9728886" cy="16476"/>
            </a:xfrm>
            <a:prstGeom prst="straightConnector1">
              <a:avLst/>
            </a:prstGeom>
            <a:ln w="25400">
              <a:solidFill>
                <a:srgbClr val="FF0000"/>
              </a:solidFill>
              <a:prstDash val="dash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6308764" y="1073151"/>
            <a:ext cx="2533651" cy="1215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900" i="1" dirty="0" smtClean="0"/>
              <a:t>…a Module is…</a:t>
            </a:r>
          </a:p>
          <a:p>
            <a:r>
              <a:rPr lang="en-GB" b="1" dirty="0" smtClean="0"/>
              <a:t>Cryostat</a:t>
            </a:r>
            <a:r>
              <a:rPr lang="en-GB" dirty="0" smtClean="0"/>
              <a:t> embedding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2x CRAB cavities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auxiliary systems 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825150" y="3232178"/>
            <a:ext cx="1827744" cy="461665"/>
          </a:xfrm>
          <a:prstGeom prst="rect">
            <a:avLst/>
          </a:prstGeom>
          <a:solidFill>
            <a:schemeClr val="tx1">
              <a:lumMod val="75000"/>
              <a:lumOff val="25000"/>
              <a:alpha val="50196"/>
            </a:schemeClr>
          </a:solidFill>
          <a:effectLst>
            <a:softEdge rad="31750"/>
          </a:effectLst>
        </p:spPr>
        <p:txBody>
          <a:bodyPr wrap="none" rtlCol="0">
            <a:spAutoFit/>
          </a:bodyPr>
          <a:lstStyle/>
          <a:p>
            <a:r>
              <a:rPr lang="fr-CH" sz="2400" b="1" dirty="0" smtClean="0">
                <a:solidFill>
                  <a:srgbClr val="00FF00"/>
                </a:solidFill>
              </a:rPr>
              <a:t>80</a:t>
            </a:r>
            <a:r>
              <a:rPr lang="fr-CH" sz="1200" b="1" dirty="0" smtClean="0">
                <a:solidFill>
                  <a:srgbClr val="00FF00"/>
                </a:solidFill>
              </a:rPr>
              <a:t> </a:t>
            </a:r>
            <a:r>
              <a:rPr lang="fr-CH" sz="2400" b="1" dirty="0" smtClean="0">
                <a:solidFill>
                  <a:srgbClr val="00FF00"/>
                </a:solidFill>
              </a:rPr>
              <a:t>K &gt; T &gt; 2</a:t>
            </a:r>
            <a:r>
              <a:rPr lang="fr-CH" sz="1200" b="1" dirty="0" smtClean="0">
                <a:solidFill>
                  <a:srgbClr val="00FF00"/>
                </a:solidFill>
              </a:rPr>
              <a:t> </a:t>
            </a:r>
            <a:r>
              <a:rPr lang="fr-CH" sz="2400" b="1" dirty="0" smtClean="0">
                <a:solidFill>
                  <a:srgbClr val="00FF00"/>
                </a:solidFill>
              </a:rPr>
              <a:t>K</a:t>
            </a:r>
            <a:endParaRPr lang="fr-CH" sz="2400" b="1" dirty="0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92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26/06/2015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05" y="889495"/>
            <a:ext cx="4829640" cy="252173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033" y="627213"/>
            <a:ext cx="4672484" cy="3235695"/>
          </a:xfrm>
          <a:prstGeom prst="rect">
            <a:avLst/>
          </a:prstGeom>
          <a:ln>
            <a:noFill/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68" y="899223"/>
            <a:ext cx="4829640" cy="252173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HiLumi 2 Industries - Garlaschè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Bottom-Up View: Cavities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56490" y="3509112"/>
            <a:ext cx="73510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/>
              <a:t>2x </a:t>
            </a:r>
            <a:r>
              <a:rPr lang="en-GB" sz="2200" dirty="0" smtClean="0"/>
              <a:t>designs!</a:t>
            </a:r>
          </a:p>
          <a:p>
            <a:r>
              <a:rPr lang="en-GB" sz="2200" dirty="0" smtClean="0"/>
              <a:t>Highly non-</a:t>
            </a:r>
            <a:r>
              <a:rPr lang="en-GB" sz="2200" dirty="0" err="1" smtClean="0"/>
              <a:t>axialsymmetrical</a:t>
            </a:r>
            <a:r>
              <a:rPr lang="en-GB" sz="2200" dirty="0" smtClean="0"/>
              <a:t> </a:t>
            </a:r>
            <a:r>
              <a:rPr lang="en-GB" sz="2200" dirty="0"/>
              <a:t>Niobium </a:t>
            </a:r>
            <a:r>
              <a:rPr lang="en-GB" sz="2200" dirty="0" smtClean="0"/>
              <a:t>cavities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033" y="627213"/>
            <a:ext cx="4672484" cy="3235695"/>
          </a:xfrm>
          <a:prstGeom prst="rect">
            <a:avLst/>
          </a:prstGeom>
          <a:ln>
            <a:noFill/>
          </a:ln>
        </p:spPr>
      </p:pic>
      <p:cxnSp>
        <p:nvCxnSpPr>
          <p:cNvPr id="17" name="Straight Arrow Connector 16"/>
          <p:cNvCxnSpPr/>
          <p:nvPr/>
        </p:nvCxnSpPr>
        <p:spPr>
          <a:xfrm>
            <a:off x="924130" y="2509737"/>
            <a:ext cx="2311088" cy="911220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602652" y="1145774"/>
            <a:ext cx="1359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/>
              <a:t>RFD Cavity</a:t>
            </a:r>
            <a:endParaRPr lang="en-GB" b="1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7954846" y="1145774"/>
            <a:ext cx="8246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/>
              <a:t>DQW</a:t>
            </a:r>
          </a:p>
          <a:p>
            <a:r>
              <a:rPr lang="en-GB" b="1" i="1" dirty="0" smtClean="0"/>
              <a:t>Cavity</a:t>
            </a:r>
            <a:endParaRPr lang="en-GB" b="1" i="1" dirty="0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5833233" y="3305915"/>
            <a:ext cx="1785027" cy="556993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oup 41"/>
          <p:cNvGrpSpPr/>
          <p:nvPr/>
        </p:nvGrpSpPr>
        <p:grpSpPr>
          <a:xfrm>
            <a:off x="413195" y="4584948"/>
            <a:ext cx="7023269" cy="1538883"/>
            <a:chOff x="137426" y="4584948"/>
            <a:chExt cx="7023269" cy="1538883"/>
          </a:xfrm>
        </p:grpSpPr>
        <p:sp>
          <p:nvSpPr>
            <p:cNvPr id="11" name="TextBox 10"/>
            <p:cNvSpPr txBox="1"/>
            <p:nvPr/>
          </p:nvSpPr>
          <p:spPr>
            <a:xfrm>
              <a:off x="137426" y="4584948"/>
              <a:ext cx="7023269" cy="15388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200" dirty="0" smtClean="0"/>
                <a:t>Technologies Involved:</a:t>
              </a:r>
            </a:p>
            <a:p>
              <a:pPr marL="285750" indent="-285750">
                <a:buFont typeface="Courier New" panose="02070309020205020404" pitchFamily="49" charset="0"/>
                <a:buChar char="o"/>
              </a:pPr>
              <a:r>
                <a:rPr lang="en-GB" b="1" dirty="0" smtClean="0"/>
                <a:t>Forming</a:t>
              </a:r>
              <a:r>
                <a:rPr lang="en-GB" dirty="0" smtClean="0"/>
                <a:t> of 3÷4mm-thick Niobium sheets</a:t>
              </a:r>
            </a:p>
            <a:p>
              <a:pPr lvl="1"/>
              <a:r>
                <a:rPr lang="en-GB" dirty="0" smtClean="0"/>
                <a:t>non </a:t>
              </a:r>
              <a:r>
                <a:rPr lang="en-GB" dirty="0" err="1" smtClean="0"/>
                <a:t>axisymm</a:t>
              </a:r>
              <a:r>
                <a:rPr lang="en-GB" dirty="0" smtClean="0"/>
                <a:t>. shapes, high aspect ratios, profile tolerance ~ 0.5mm</a:t>
              </a:r>
            </a:p>
            <a:p>
              <a:pPr marL="285750" indent="-285750">
                <a:buFont typeface="Courier New" panose="02070309020205020404" pitchFamily="49" charset="0"/>
                <a:buChar char="o"/>
              </a:pPr>
              <a:r>
                <a:rPr lang="en-GB" b="1" dirty="0" smtClean="0"/>
                <a:t>EB-welding</a:t>
              </a:r>
              <a:r>
                <a:rPr lang="en-GB" dirty="0" smtClean="0"/>
                <a:t> (strict requirements …): </a:t>
              </a:r>
              <a:r>
                <a:rPr lang="en-GB" dirty="0" err="1" smtClean="0"/>
                <a:t>Nb</a:t>
              </a:r>
              <a:r>
                <a:rPr lang="en-GB" dirty="0" smtClean="0"/>
                <a:t>/</a:t>
              </a:r>
              <a:r>
                <a:rPr lang="en-GB" dirty="0" err="1" smtClean="0"/>
                <a:t>Nb</a:t>
              </a:r>
              <a:r>
                <a:rPr lang="en-GB" dirty="0" smtClean="0"/>
                <a:t> &amp; </a:t>
              </a:r>
              <a:r>
                <a:rPr lang="en-GB" dirty="0" err="1" smtClean="0"/>
                <a:t>Nb</a:t>
              </a:r>
              <a:r>
                <a:rPr lang="en-GB" dirty="0" smtClean="0"/>
                <a:t>/</a:t>
              </a:r>
              <a:r>
                <a:rPr lang="en-GB" dirty="0" err="1" smtClean="0"/>
                <a:t>NbTi</a:t>
              </a:r>
              <a:endParaRPr lang="en-GB" dirty="0" smtClean="0"/>
            </a:p>
            <a:p>
              <a:pPr marL="285750" indent="-285750">
                <a:buFont typeface="Courier New" panose="02070309020205020404" pitchFamily="49" charset="0"/>
                <a:buChar char="o"/>
              </a:pPr>
              <a:r>
                <a:rPr lang="en-GB" b="1" dirty="0" smtClean="0"/>
                <a:t>Brazing</a:t>
              </a:r>
              <a:r>
                <a:rPr lang="en-GB" dirty="0" smtClean="0"/>
                <a:t> (or other) of </a:t>
              </a:r>
              <a:r>
                <a:rPr lang="en-GB" dirty="0" err="1" smtClean="0"/>
                <a:t>Nb</a:t>
              </a:r>
              <a:r>
                <a:rPr lang="en-GB" dirty="0" smtClean="0"/>
                <a:t> to </a:t>
              </a:r>
              <a:r>
                <a:rPr lang="en-GB" dirty="0" err="1" smtClean="0"/>
                <a:t>S.Steel</a:t>
              </a:r>
              <a:r>
                <a:rPr lang="en-GB" dirty="0" smtClean="0"/>
                <a:t> </a:t>
              </a:r>
              <a:endParaRPr lang="en-GB" dirty="0"/>
            </a:p>
          </p:txBody>
        </p:sp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4516888" y="4961300"/>
              <a:ext cx="259025" cy="242617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Oval 35"/>
            <p:cNvSpPr>
              <a:spLocks noChangeAspect="1"/>
            </p:cNvSpPr>
            <p:nvPr/>
          </p:nvSpPr>
          <p:spPr>
            <a:xfrm>
              <a:off x="5775176" y="5509642"/>
              <a:ext cx="259025" cy="242617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3806641" y="5803266"/>
              <a:ext cx="259025" cy="242617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8" name="TextBox 37"/>
          <p:cNvSpPr txBox="1"/>
          <p:nvPr/>
        </p:nvSpPr>
        <p:spPr>
          <a:xfrm rot="1325024">
            <a:off x="1276351" y="2880917"/>
            <a:ext cx="1085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>
                <a:solidFill>
                  <a:srgbClr val="0070C0"/>
                </a:solidFill>
              </a:rPr>
              <a:t>900 mm</a:t>
            </a:r>
            <a:endParaRPr lang="en-GB" b="1" i="1" dirty="0">
              <a:solidFill>
                <a:srgbClr val="0070C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 rot="1274857">
            <a:off x="7138000" y="3457822"/>
            <a:ext cx="9605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i="1" dirty="0" smtClean="0">
                <a:solidFill>
                  <a:srgbClr val="0070C0"/>
                </a:solidFill>
              </a:rPr>
              <a:t>650 mm</a:t>
            </a:r>
            <a:endParaRPr lang="en-GB" b="1" i="1" dirty="0">
              <a:solidFill>
                <a:srgbClr val="0070C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7190723" y="4732238"/>
            <a:ext cx="1945222" cy="1489037"/>
            <a:chOff x="7263294" y="4688694"/>
            <a:chExt cx="1945222" cy="1489037"/>
          </a:xfrm>
        </p:grpSpPr>
        <p:grpSp>
          <p:nvGrpSpPr>
            <p:cNvPr id="7" name="Group 6"/>
            <p:cNvGrpSpPr/>
            <p:nvPr/>
          </p:nvGrpSpPr>
          <p:grpSpPr>
            <a:xfrm>
              <a:off x="7263294" y="4688694"/>
              <a:ext cx="1894114" cy="1489037"/>
              <a:chOff x="7264400" y="3358734"/>
              <a:chExt cx="1894114" cy="1489037"/>
            </a:xfrm>
          </p:grpSpPr>
          <p:sp>
            <p:nvSpPr>
              <p:cNvPr id="30" name="Rounded Rectangle 29"/>
              <p:cNvSpPr/>
              <p:nvPr/>
            </p:nvSpPr>
            <p:spPr>
              <a:xfrm>
                <a:off x="7485862" y="3358734"/>
                <a:ext cx="1672652" cy="1489037"/>
              </a:xfrm>
              <a:prstGeom prst="roundRect">
                <a:avLst>
                  <a:gd name="adj" fmla="val 8869"/>
                </a:avLst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Oval 21"/>
              <p:cNvSpPr>
                <a:spLocks noChangeAspect="1"/>
              </p:cNvSpPr>
              <p:nvPr/>
            </p:nvSpPr>
            <p:spPr>
              <a:xfrm>
                <a:off x="7594021" y="4480460"/>
                <a:ext cx="226014" cy="211077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Oval 22"/>
              <p:cNvSpPr>
                <a:spLocks noChangeAspect="1"/>
              </p:cNvSpPr>
              <p:nvPr/>
            </p:nvSpPr>
            <p:spPr>
              <a:xfrm>
                <a:off x="7594021" y="3924116"/>
                <a:ext cx="226014" cy="211077"/>
              </a:xfrm>
              <a:prstGeom prst="ellipse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Oval 23"/>
              <p:cNvSpPr>
                <a:spLocks noChangeAspect="1"/>
              </p:cNvSpPr>
              <p:nvPr/>
            </p:nvSpPr>
            <p:spPr>
              <a:xfrm>
                <a:off x="7594021" y="4204689"/>
                <a:ext cx="226014" cy="211077"/>
              </a:xfrm>
              <a:prstGeom prst="ellipse">
                <a:avLst/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7264400" y="3358734"/>
                <a:ext cx="189411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i="1" dirty="0" smtClean="0"/>
                  <a:t>Interest for</a:t>
                </a:r>
              </a:p>
              <a:p>
                <a:pPr algn="ctr"/>
                <a:r>
                  <a:rPr lang="en-GB" sz="1400" i="1" dirty="0" smtClean="0"/>
                  <a:t>Suppliers</a:t>
                </a:r>
                <a:endParaRPr lang="en-GB" sz="1400" i="1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7837714" y="4477625"/>
                <a:ext cx="125367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Needed</a:t>
                </a:r>
                <a:endParaRPr lang="en-GB" sz="1400" dirty="0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7837714" y="3873957"/>
                <a:ext cx="126274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Not Needed</a:t>
                </a:r>
                <a:endParaRPr lang="en-GB" sz="1400" dirty="0"/>
              </a:p>
            </p:txBody>
          </p:sp>
        </p:grpSp>
        <p:sp>
          <p:nvSpPr>
            <p:cNvPr id="32" name="TextBox 31"/>
            <p:cNvSpPr txBox="1"/>
            <p:nvPr/>
          </p:nvSpPr>
          <p:spPr>
            <a:xfrm>
              <a:off x="7839619" y="5500484"/>
              <a:ext cx="13688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Much Welcome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416364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16200000">
            <a:off x="5760719" y="3172667"/>
            <a:ext cx="6537962" cy="228600"/>
          </a:xfrm>
        </p:spPr>
        <p:txBody>
          <a:bodyPr/>
          <a:lstStyle/>
          <a:p>
            <a:r>
              <a:rPr lang="en-US" smtClean="0"/>
              <a:t>26/06/2015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HiLumi 2 Industries - Garlaschè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Manufacturing R&amp;D with companies</a:t>
            </a:r>
            <a:endParaRPr lang="en-GB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1086598"/>
            <a:ext cx="32578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CRABS</a:t>
            </a:r>
            <a:r>
              <a:rPr lang="en-GB" dirty="0" smtClean="0"/>
              <a:t> Initial tests qualification of forming and RF </a:t>
            </a:r>
            <a:endParaRPr lang="en-GB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169" y="4343243"/>
            <a:ext cx="2957926" cy="17661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787" y="1790985"/>
            <a:ext cx="2074545" cy="23317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\\cern.ch\dfs\Workspaces\n\nuriadoc\nuriadoc\Cooper cavities\pics\Copper cavity welding\SPL first copper cavity 006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22" t="22727" b="16404"/>
          <a:stretch/>
        </p:blipFill>
        <p:spPr bwMode="auto">
          <a:xfrm>
            <a:off x="5594545" y="4796977"/>
            <a:ext cx="3092255" cy="16248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13152" y="3009803"/>
            <a:ext cx="3059991" cy="17871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879323" y="1236451"/>
            <a:ext cx="2791723" cy="1773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6836492" y="542707"/>
            <a:ext cx="28733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SPL</a:t>
            </a:r>
            <a:r>
              <a:rPr lang="en-GB" dirty="0" smtClean="0"/>
              <a:t> </a:t>
            </a:r>
            <a:r>
              <a:rPr lang="en-GB" b="1" dirty="0" smtClean="0"/>
              <a:t>Project</a:t>
            </a:r>
            <a:r>
              <a:rPr lang="en-GB" dirty="0" smtClean="0"/>
              <a:t> forming &amp; welding of Cu 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err="1" smtClean="0">
                <a:sym typeface="Wingdings" panose="05000000000000000000" pitchFamily="2" charset="2"/>
              </a:rPr>
              <a:t>Nb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671046" y="6109425"/>
            <a:ext cx="1015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CERN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15" name="Picture 2" descr="\\cern.ch\dfs\Workspaces\n\nuriadoc\nuriadoc\Niobium Cavities\pics\iphone\IMG_3291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20"/>
          <a:stretch/>
        </p:blipFill>
        <p:spPr bwMode="auto">
          <a:xfrm>
            <a:off x="3082462" y="1582582"/>
            <a:ext cx="1489538" cy="25401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082462" y="3476375"/>
            <a:ext cx="10157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solidFill>
                  <a:schemeClr val="bg1"/>
                </a:solidFill>
              </a:rPr>
              <a:t>Nb</a:t>
            </a:r>
            <a:r>
              <a:rPr lang="en-GB" b="1" dirty="0">
                <a:solidFill>
                  <a:schemeClr val="bg1"/>
                </a:solidFill>
              </a:rPr>
              <a:t>/SS </a:t>
            </a:r>
            <a:r>
              <a:rPr lang="en-GB" b="1" dirty="0" smtClean="0">
                <a:solidFill>
                  <a:schemeClr val="bg1"/>
                </a:solidFill>
              </a:rPr>
              <a:t>CERN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1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26/06/2015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HiLumi 2 Industries - Garlaschè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HOMs &amp; FPCs</a:t>
            </a:r>
            <a:r>
              <a:rPr lang="en-GB" baseline="30000" dirty="0" smtClean="0">
                <a:solidFill>
                  <a:schemeClr val="bg1">
                    <a:lumMod val="65000"/>
                  </a:schemeClr>
                </a:solidFill>
              </a:rPr>
              <a:t>1</a:t>
            </a:r>
            <a:endParaRPr lang="en-GB" baseline="30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37306" y="5004968"/>
            <a:ext cx="7963527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dirty="0" smtClean="0"/>
              <a:t>Technologies Involved: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Mix</a:t>
            </a:r>
            <a:r>
              <a:rPr lang="en-GB" b="1" dirty="0" smtClean="0"/>
              <a:t> turning + milling + assembly </a:t>
            </a:r>
            <a:r>
              <a:rPr lang="en-GB" dirty="0" smtClean="0"/>
              <a:t>of Cu and </a:t>
            </a:r>
            <a:r>
              <a:rPr lang="en-GB" dirty="0" err="1" smtClean="0"/>
              <a:t>Nb</a:t>
            </a:r>
            <a:r>
              <a:rPr lang="en-GB" dirty="0" smtClean="0"/>
              <a:t> parts (assembly profile ~0.3mm)</a:t>
            </a:r>
            <a:r>
              <a:rPr lang="en-GB" b="1" dirty="0" smtClean="0"/>
              <a:t> </a:t>
            </a:r>
            <a:endParaRPr lang="en-GB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b="1" dirty="0" smtClean="0"/>
              <a:t>Brazing</a:t>
            </a:r>
            <a:r>
              <a:rPr lang="en-GB" dirty="0" smtClean="0"/>
              <a:t> of vacuum-air interfaces embedding Ceramic + Cu + </a:t>
            </a:r>
            <a:r>
              <a:rPr lang="en-GB" dirty="0" err="1" smtClean="0"/>
              <a:t>S.Steel</a:t>
            </a:r>
            <a:endParaRPr lang="en-GB" dirty="0" smtClean="0"/>
          </a:p>
        </p:txBody>
      </p:sp>
      <p:sp>
        <p:nvSpPr>
          <p:cNvPr id="29" name="TextBox 28"/>
          <p:cNvSpPr txBox="1"/>
          <p:nvPr/>
        </p:nvSpPr>
        <p:spPr>
          <a:xfrm>
            <a:off x="437305" y="4148538"/>
            <a:ext cx="54967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err="1" smtClean="0"/>
              <a:t>Input/Output</a:t>
            </a:r>
            <a:r>
              <a:rPr lang="en-GB" sz="2200" dirty="0" smtClean="0"/>
              <a:t> systems</a:t>
            </a:r>
          </a:p>
          <a:p>
            <a:r>
              <a:rPr lang="en-GB" sz="2200" dirty="0" smtClean="0"/>
              <a:t>for </a:t>
            </a:r>
            <a:r>
              <a:rPr lang="en-GB" sz="2200" dirty="0"/>
              <a:t>p</a:t>
            </a:r>
            <a:r>
              <a:rPr lang="en-GB" sz="2200" dirty="0" smtClean="0"/>
              <a:t>ower management inside cavities</a:t>
            </a:r>
            <a:endParaRPr lang="en-GB" sz="2200" dirty="0"/>
          </a:p>
        </p:txBody>
      </p:sp>
      <p:grpSp>
        <p:nvGrpSpPr>
          <p:cNvPr id="41" name="Group 40"/>
          <p:cNvGrpSpPr/>
          <p:nvPr/>
        </p:nvGrpSpPr>
        <p:grpSpPr>
          <a:xfrm>
            <a:off x="4775200" y="369372"/>
            <a:ext cx="4504509" cy="4189928"/>
            <a:chOff x="4521200" y="77272"/>
            <a:chExt cx="4504509" cy="418992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824" r="30923" b="10080"/>
            <a:stretch/>
          </p:blipFill>
          <p:spPr>
            <a:xfrm>
              <a:off x="4521200" y="188885"/>
              <a:ext cx="3670300" cy="4078315"/>
            </a:xfrm>
            <a:prstGeom prst="rect">
              <a:avLst/>
            </a:prstGeom>
          </p:spPr>
        </p:pic>
        <p:cxnSp>
          <p:nvCxnSpPr>
            <p:cNvPr id="15" name="Straight Arrow Connector 14"/>
            <p:cNvCxnSpPr/>
            <p:nvPr/>
          </p:nvCxnSpPr>
          <p:spPr>
            <a:xfrm flipV="1">
              <a:off x="8470084" y="446604"/>
              <a:ext cx="12700" cy="2969696"/>
            </a:xfrm>
            <a:prstGeom prst="straightConnector1">
              <a:avLst/>
            </a:prstGeom>
            <a:ln w="2540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6175842" y="847880"/>
              <a:ext cx="7064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i="1" dirty="0" smtClean="0"/>
                <a:t>Cu</a:t>
              </a:r>
              <a:endParaRPr lang="en-GB" b="1" i="1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179142" y="77272"/>
              <a:ext cx="10742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i="1" dirty="0" smtClean="0"/>
                <a:t>Al2O3</a:t>
              </a:r>
              <a:endParaRPr lang="en-GB" b="1" i="1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939859" y="3402733"/>
              <a:ext cx="10858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i="1" dirty="0" smtClean="0">
                  <a:solidFill>
                    <a:schemeClr val="accent1"/>
                  </a:solidFill>
                </a:rPr>
                <a:t>620 mm</a:t>
              </a:r>
              <a:endParaRPr lang="en-GB" b="1" i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37" name="Oval 36"/>
          <p:cNvSpPr>
            <a:spLocks noChangeAspect="1"/>
          </p:cNvSpPr>
          <p:nvPr/>
        </p:nvSpPr>
        <p:spPr>
          <a:xfrm>
            <a:off x="8240668" y="5388850"/>
            <a:ext cx="259025" cy="242617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/>
          <p:cNvSpPr>
            <a:spLocks noChangeAspect="1"/>
          </p:cNvSpPr>
          <p:nvPr/>
        </p:nvSpPr>
        <p:spPr>
          <a:xfrm>
            <a:off x="7157579" y="5675258"/>
            <a:ext cx="259025" cy="242617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312737" y="1232972"/>
            <a:ext cx="4289425" cy="2615128"/>
            <a:chOff x="-85725" y="1004372"/>
            <a:chExt cx="4289425" cy="2615128"/>
          </a:xfrm>
        </p:grpSpPr>
        <p:cxnSp>
          <p:nvCxnSpPr>
            <p:cNvPr id="14" name="Straight Arrow Connector 13"/>
            <p:cNvCxnSpPr/>
            <p:nvPr/>
          </p:nvCxnSpPr>
          <p:spPr>
            <a:xfrm flipH="1" flipV="1">
              <a:off x="304800" y="1460500"/>
              <a:ext cx="132505" cy="2159000"/>
            </a:xfrm>
            <a:prstGeom prst="straightConnector1">
              <a:avLst/>
            </a:prstGeom>
            <a:ln w="2540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-85725" y="1004372"/>
              <a:ext cx="10858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i="1" dirty="0" smtClean="0">
                  <a:solidFill>
                    <a:srgbClr val="0070C0"/>
                  </a:solidFill>
                </a:rPr>
                <a:t>200 mm</a:t>
              </a:r>
              <a:endParaRPr lang="en-GB" b="1" i="1" dirty="0">
                <a:solidFill>
                  <a:srgbClr val="0070C0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484730" y="2707874"/>
              <a:ext cx="7064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i="1" dirty="0" err="1" smtClean="0"/>
                <a:t>Nb</a:t>
              </a:r>
              <a:endParaRPr lang="en-GB" b="1" i="1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730842" y="2206780"/>
              <a:ext cx="7064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i="1" dirty="0" smtClean="0"/>
                <a:t>SS</a:t>
              </a:r>
              <a:endParaRPr lang="en-GB" b="1" i="1" dirty="0"/>
            </a:p>
          </p:txBody>
        </p:sp>
        <p:sp>
          <p:nvSpPr>
            <p:cNvPr id="40" name="TextBox 39"/>
            <p:cNvSpPr txBox="1"/>
            <p:nvPr/>
          </p:nvSpPr>
          <p:spPr>
            <a:xfrm rot="20406962">
              <a:off x="2886542" y="1137310"/>
              <a:ext cx="13171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i="1" dirty="0" smtClean="0">
                  <a:solidFill>
                    <a:schemeClr val="bg1">
                      <a:lumMod val="50000"/>
                    </a:schemeClr>
                  </a:solidFill>
                </a:rPr>
                <a:t>Coaxial line</a:t>
              </a:r>
              <a:endParaRPr lang="en-GB" b="1" i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66" t="10456" r="22500" b="6982"/>
          <a:stretch/>
        </p:blipFill>
        <p:spPr>
          <a:xfrm>
            <a:off x="685800" y="1433756"/>
            <a:ext cx="4038600" cy="2632758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961528" y="6248449"/>
            <a:ext cx="54683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aseline="30000" dirty="0" smtClean="0"/>
              <a:t>1</a:t>
            </a:r>
            <a:r>
              <a:rPr lang="en-GB" sz="1400" dirty="0" smtClean="0"/>
              <a:t> High Order Mode Dampers, Fundamental Power Couplers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33530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34" t="22876" r="24722" b="22594"/>
          <a:stretch/>
        </p:blipFill>
        <p:spPr>
          <a:xfrm>
            <a:off x="486793" y="1336052"/>
            <a:ext cx="4076651" cy="22345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0" t="16592" r="23906" b="22494"/>
          <a:stretch/>
        </p:blipFill>
        <p:spPr>
          <a:xfrm>
            <a:off x="201043" y="1031253"/>
            <a:ext cx="4370957" cy="249614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26/06/2015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HiLumi 2 Industries - Garlaschè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Magnetic </a:t>
            </a:r>
            <a:r>
              <a:rPr lang="en-GB" dirty="0" err="1" smtClean="0"/>
              <a:t>Shieldings</a:t>
            </a:r>
            <a:r>
              <a:rPr lang="en-GB" dirty="0" smtClean="0"/>
              <a:t> &amp; He Vessel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9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9509" y="1031253"/>
            <a:ext cx="5102965" cy="266444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7200" y="3898899"/>
            <a:ext cx="25290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Magnetic Shielding alloy: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b="1" dirty="0" smtClean="0"/>
              <a:t>Forming</a:t>
            </a:r>
            <a:r>
              <a:rPr lang="en-GB" dirty="0" smtClean="0"/>
              <a:t> + </a:t>
            </a:r>
            <a:r>
              <a:rPr lang="en-GB" b="1" dirty="0" smtClean="0"/>
              <a:t>assembly</a:t>
            </a:r>
            <a:endParaRPr lang="en-GB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b="1" dirty="0" smtClean="0"/>
              <a:t>Annealing treatment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905342" y="3201260"/>
            <a:ext cx="1279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/>
              <a:t>T</a:t>
            </a:r>
            <a:r>
              <a:rPr lang="en-GB" b="1" i="1" baseline="-25000" dirty="0" smtClean="0"/>
              <a:t>SHIELD</a:t>
            </a:r>
            <a:r>
              <a:rPr lang="en-GB" b="1" i="1" dirty="0" smtClean="0"/>
              <a:t>= 2K</a:t>
            </a:r>
            <a:endParaRPr lang="en-GB" b="1" i="1" dirty="0"/>
          </a:p>
        </p:txBody>
      </p:sp>
      <p:sp>
        <p:nvSpPr>
          <p:cNvPr id="5" name="Rounded Rectangle 4"/>
          <p:cNvSpPr/>
          <p:nvPr/>
        </p:nvSpPr>
        <p:spPr>
          <a:xfrm>
            <a:off x="5238750" y="1917700"/>
            <a:ext cx="3016250" cy="1155700"/>
          </a:xfrm>
          <a:prstGeom prst="roundRect">
            <a:avLst>
              <a:gd name="adj" fmla="val 5678"/>
            </a:avLst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5930900" y="1031253"/>
            <a:ext cx="2870200" cy="7086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6317174" y="1319500"/>
            <a:ext cx="2115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/>
              <a:t>T</a:t>
            </a:r>
            <a:r>
              <a:rPr lang="en-GB" b="1" i="1" baseline="-25000" dirty="0"/>
              <a:t>SHIELD</a:t>
            </a:r>
            <a:r>
              <a:rPr lang="en-GB" b="1" i="1" dirty="0" smtClean="0"/>
              <a:t>=  80K÷300K</a:t>
            </a:r>
            <a:endParaRPr lang="en-GB" b="1" i="1" dirty="0"/>
          </a:p>
        </p:txBody>
      </p:sp>
      <p:sp>
        <p:nvSpPr>
          <p:cNvPr id="26" name="Oval 25"/>
          <p:cNvSpPr>
            <a:spLocks noChangeAspect="1"/>
          </p:cNvSpPr>
          <p:nvPr/>
        </p:nvSpPr>
        <p:spPr>
          <a:xfrm>
            <a:off x="2976403" y="4220450"/>
            <a:ext cx="259025" cy="242617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>
            <a:spLocks noChangeAspect="1"/>
          </p:cNvSpPr>
          <p:nvPr/>
        </p:nvSpPr>
        <p:spPr>
          <a:xfrm>
            <a:off x="2973526" y="4521479"/>
            <a:ext cx="259025" cy="242617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3" name="Group 32"/>
          <p:cNvGrpSpPr/>
          <p:nvPr/>
        </p:nvGrpSpPr>
        <p:grpSpPr>
          <a:xfrm>
            <a:off x="457200" y="3898899"/>
            <a:ext cx="8534401" cy="2692491"/>
            <a:chOff x="457200" y="3898899"/>
            <a:chExt cx="8534401" cy="2692491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500" t="17695" r="27934" b="7307"/>
            <a:stretch/>
          </p:blipFill>
          <p:spPr>
            <a:xfrm>
              <a:off x="5583521" y="3898899"/>
              <a:ext cx="3408080" cy="2692491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457200" y="4935018"/>
              <a:ext cx="3641510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Helium Vessel:</a:t>
              </a:r>
            </a:p>
            <a:p>
              <a:pPr marL="285750" indent="-285750">
                <a:buFont typeface="Courier New" panose="02070309020205020404" pitchFamily="49" charset="0"/>
                <a:buChar char="o"/>
              </a:pPr>
              <a:r>
                <a:rPr lang="en-GB" b="1" dirty="0" smtClean="0"/>
                <a:t>Machining </a:t>
              </a:r>
              <a:r>
                <a:rPr lang="en-GB" dirty="0" smtClean="0"/>
                <a:t>(Titanium Gr.2)</a:t>
              </a:r>
            </a:p>
            <a:p>
              <a:pPr marL="285750" indent="-285750">
                <a:buFont typeface="Courier New" panose="02070309020205020404" pitchFamily="49" charset="0"/>
                <a:buChar char="o"/>
              </a:pPr>
              <a:r>
                <a:rPr lang="en-GB" b="1" dirty="0"/>
                <a:t>Assembly</a:t>
              </a:r>
              <a:r>
                <a:rPr lang="en-GB" dirty="0"/>
                <a:t> + </a:t>
              </a:r>
              <a:r>
                <a:rPr lang="en-GB" b="1" dirty="0"/>
                <a:t>Titanium TIG </a:t>
              </a:r>
              <a:r>
                <a:rPr lang="en-GB" b="1" dirty="0" smtClean="0"/>
                <a:t>welding</a:t>
              </a:r>
              <a:endParaRPr lang="en-GB" dirty="0" smtClean="0"/>
            </a:p>
            <a:p>
              <a:pPr marL="285750" indent="-285750">
                <a:buFont typeface="Courier New" panose="02070309020205020404" pitchFamily="49" charset="0"/>
                <a:buChar char="o"/>
              </a:pPr>
              <a:r>
                <a:rPr lang="en-GB" dirty="0" smtClean="0"/>
                <a:t>Supply of Titanium bellows</a:t>
              </a: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>
              <a:off x="5365750" y="5839746"/>
              <a:ext cx="1274572" cy="418873"/>
            </a:xfrm>
            <a:prstGeom prst="straightConnector1">
              <a:avLst/>
            </a:prstGeom>
            <a:ln w="2540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3416089" y="5832612"/>
              <a:ext cx="259025" cy="242617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/>
            <p:cNvSpPr>
              <a:spLocks noChangeAspect="1"/>
            </p:cNvSpPr>
            <p:nvPr/>
          </p:nvSpPr>
          <p:spPr>
            <a:xfrm>
              <a:off x="3391702" y="5226546"/>
              <a:ext cx="259025" cy="242617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4060484" y="5533382"/>
              <a:ext cx="259025" cy="242617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TextBox 30"/>
            <p:cNvSpPr txBox="1"/>
            <p:nvPr/>
          </p:nvSpPr>
          <p:spPr>
            <a:xfrm rot="1130743">
              <a:off x="5358324" y="6070730"/>
              <a:ext cx="10858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i="1" dirty="0" smtClean="0">
                  <a:solidFill>
                    <a:srgbClr val="0070C0"/>
                  </a:solidFill>
                </a:rPr>
                <a:t>900 mm</a:t>
              </a:r>
              <a:endParaRPr lang="en-GB" b="1" i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11" name="Rounded Rectangle 10"/>
          <p:cNvSpPr/>
          <p:nvPr/>
        </p:nvSpPr>
        <p:spPr>
          <a:xfrm rot="20985749">
            <a:off x="3744711" y="4008895"/>
            <a:ext cx="5014606" cy="919401"/>
          </a:xfrm>
          <a:prstGeom prst="round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2400" b="1" dirty="0"/>
              <a:t>Supply of raw Material (</a:t>
            </a:r>
            <a:r>
              <a:rPr lang="en-GB" sz="2400" b="1" dirty="0" err="1">
                <a:solidFill>
                  <a:srgbClr val="00B050"/>
                </a:solidFill>
              </a:rPr>
              <a:t>Nb</a:t>
            </a:r>
            <a:r>
              <a:rPr lang="en-GB" sz="2400" b="1" dirty="0"/>
              <a:t>, </a:t>
            </a:r>
            <a:r>
              <a:rPr lang="en-GB" sz="2400" b="1" dirty="0" err="1">
                <a:solidFill>
                  <a:srgbClr val="00B050"/>
                </a:solidFill>
              </a:rPr>
              <a:t>NbTi</a:t>
            </a:r>
            <a:r>
              <a:rPr lang="en-GB" sz="2400" b="1" dirty="0"/>
              <a:t>, </a:t>
            </a:r>
            <a:r>
              <a:rPr lang="en-GB" sz="2400" b="1" dirty="0" err="1">
                <a:solidFill>
                  <a:srgbClr val="00B050"/>
                </a:solidFill>
              </a:rPr>
              <a:t>Magn</a:t>
            </a:r>
            <a:r>
              <a:rPr lang="en-GB" sz="2400" b="1" dirty="0">
                <a:solidFill>
                  <a:srgbClr val="00B050"/>
                </a:solidFill>
              </a:rPr>
              <a:t>.</a:t>
            </a:r>
            <a:r>
              <a:rPr lang="en-GB" sz="2400" b="1" dirty="0"/>
              <a:t> </a:t>
            </a:r>
            <a:r>
              <a:rPr lang="en-GB" sz="2400" b="1" dirty="0">
                <a:solidFill>
                  <a:srgbClr val="00B050"/>
                </a:solidFill>
              </a:rPr>
              <a:t>Shielding</a:t>
            </a:r>
            <a:r>
              <a:rPr lang="en-GB" sz="2400" b="1" dirty="0"/>
              <a:t>, </a:t>
            </a:r>
            <a:r>
              <a:rPr lang="en-GB" sz="2400" b="1" dirty="0">
                <a:solidFill>
                  <a:schemeClr val="accent6">
                    <a:lumMod val="75000"/>
                  </a:schemeClr>
                </a:solidFill>
              </a:rPr>
              <a:t>St. Steel</a:t>
            </a:r>
            <a:r>
              <a:rPr lang="en-GB" sz="2400" b="1" dirty="0"/>
              <a:t>, </a:t>
            </a:r>
            <a:r>
              <a:rPr lang="en-GB" sz="2400" b="1" dirty="0">
                <a:solidFill>
                  <a:schemeClr val="accent6">
                    <a:lumMod val="75000"/>
                  </a:schemeClr>
                </a:solidFill>
              </a:rPr>
              <a:t>Titanium</a:t>
            </a:r>
            <a:r>
              <a:rPr lang="en-GB" sz="2400" b="1" dirty="0" smtClean="0"/>
              <a:t>)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676672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</p:bldLst>
  </p:timing>
</p:sld>
</file>

<file path=ppt/theme/theme1.xml><?xml version="1.0" encoding="utf-8"?>
<a:theme xmlns:a="http://schemas.openxmlformats.org/drawingml/2006/main" name="HL-LHC-ILOforum_cern15March201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HL-LHC-ILOforum_cern15March2012</Template>
  <TotalTime>12551</TotalTime>
  <Words>667</Words>
  <Application>Microsoft Office PowerPoint</Application>
  <PresentationFormat>On-screen Show (4:3)</PresentationFormat>
  <Paragraphs>187</Paragraphs>
  <Slides>17</Slides>
  <Notes>16</Notes>
  <HiddenSlides>3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ＭＳ Ｐゴシック</vt:lpstr>
      <vt:lpstr>Arial</vt:lpstr>
      <vt:lpstr>Calibri</vt:lpstr>
      <vt:lpstr>Courier New</vt:lpstr>
      <vt:lpstr>Helvetica</vt:lpstr>
      <vt:lpstr>Wingdings</vt:lpstr>
      <vt:lpstr>HL-LHC-ILOforum_cern15March2012</vt:lpstr>
      <vt:lpstr>Superconducting RF Crab Cavities</vt:lpstr>
      <vt:lpstr>Crab Cavities: Why?</vt:lpstr>
      <vt:lpstr>Crab Cavities: Why?</vt:lpstr>
      <vt:lpstr>Crab Cavities: Where &amp; When?</vt:lpstr>
      <vt:lpstr>Crab Cavities: What?</vt:lpstr>
      <vt:lpstr>Bottom-Up View: Cavities</vt:lpstr>
      <vt:lpstr>Manufacturing R&amp;D with companies</vt:lpstr>
      <vt:lpstr>HOMs &amp; FPCs1</vt:lpstr>
      <vt:lpstr>Magnetic Shieldings &amp; He Vessel </vt:lpstr>
      <vt:lpstr>Cryostat</vt:lpstr>
      <vt:lpstr>Electronics and Power supplies</vt:lpstr>
      <vt:lpstr>Not Forgetting… </vt:lpstr>
      <vt:lpstr>Not Forgetting… </vt:lpstr>
      <vt:lpstr>PowerPoint Presentation</vt:lpstr>
      <vt:lpstr>Technology for SC RF cavities</vt:lpstr>
      <vt:lpstr>Magnetic Shieldings &amp; He Vessel </vt:lpstr>
      <vt:lpstr>Thermal shield overview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Program, technologies and opportunities</dc:title>
  <dc:creator>rossiluc</dc:creator>
  <cp:lastModifiedBy>Marco Garlasche</cp:lastModifiedBy>
  <cp:revision>121</cp:revision>
  <cp:lastPrinted>2015-06-24T06:43:29Z</cp:lastPrinted>
  <dcterms:created xsi:type="dcterms:W3CDTF">2012-03-15T07:42:58Z</dcterms:created>
  <dcterms:modified xsi:type="dcterms:W3CDTF">2015-06-26T09:39:14Z</dcterms:modified>
</cp:coreProperties>
</file>