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56" r:id="rId2"/>
    <p:sldId id="261" r:id="rId3"/>
    <p:sldId id="296" r:id="rId4"/>
    <p:sldId id="262" r:id="rId5"/>
    <p:sldId id="264" r:id="rId6"/>
    <p:sldId id="265" r:id="rId7"/>
    <p:sldId id="295" r:id="rId8"/>
    <p:sldId id="297" r:id="rId9"/>
    <p:sldId id="266" r:id="rId10"/>
    <p:sldId id="298" r:id="rId11"/>
    <p:sldId id="288" r:id="rId12"/>
    <p:sldId id="260" r:id="rId13"/>
    <p:sldId id="267" r:id="rId14"/>
    <p:sldId id="269" r:id="rId15"/>
    <p:sldId id="270" r:id="rId16"/>
    <p:sldId id="271" r:id="rId17"/>
    <p:sldId id="274" r:id="rId18"/>
    <p:sldId id="276" r:id="rId19"/>
    <p:sldId id="277" r:id="rId20"/>
    <p:sldId id="281" r:id="rId21"/>
    <p:sldId id="279" r:id="rId22"/>
    <p:sldId id="278" r:id="rId23"/>
    <p:sldId id="283" r:id="rId24"/>
    <p:sldId id="300" r:id="rId25"/>
    <p:sldId id="280" r:id="rId26"/>
    <p:sldId id="282" r:id="rId27"/>
    <p:sldId id="284" r:id="rId28"/>
    <p:sldId id="286" r:id="rId29"/>
    <p:sldId id="285" r:id="rId30"/>
    <p:sldId id="287" r:id="rId31"/>
    <p:sldId id="289" r:id="rId32"/>
    <p:sldId id="291" r:id="rId33"/>
    <p:sldId id="258" r:id="rId34"/>
    <p:sldId id="292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ADBDE9"/>
    <a:srgbClr val="BAC7EC"/>
    <a:srgbClr val="A2B4E6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C261F-3B94-4C4B-8404-D7566D855894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9F165-E365-4C1A-86E3-6CFA941DB5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551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B9AB8-1E6C-4B97-B366-6935F32BBB6E}" type="datetimeFigureOut">
              <a:rPr lang="en-GB" smtClean="0"/>
              <a:t>20/04/2015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88A73-D53E-4B96-B71C-8FB8B5F48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745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194C6-51BC-465D-9D26-57850673C2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01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E73CA-1689-4493-92FD-9FFEC2F1D4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F696-94A8-4CE6-BA8D-F7AE465476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47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CERN-MEDICIS day - 15 October 2014 - S.Marzari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85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22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microsoft.com/office/2007/relationships/hdphoto" Target="../media/hdphoto9.wdp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jpeg"/><Relationship Id="rId7" Type="http://schemas.openxmlformats.org/officeDocument/2006/relationships/image" Target="../media/image5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5" Type="http://schemas.openxmlformats.org/officeDocument/2006/relationships/image" Target="../media/image41.jpeg"/><Relationship Id="rId4" Type="http://schemas.microsoft.com/office/2007/relationships/hdphoto" Target="../media/hdphoto1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5.jpeg"/><Relationship Id="rId4" Type="http://schemas.microsoft.com/office/2007/relationships/hdphoto" Target="../media/hdphoto1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microsoft.com/office/2007/relationships/hdphoto" Target="../media/hdphoto15.wdp"/><Relationship Id="rId12" Type="http://schemas.microsoft.com/office/2007/relationships/hdphoto" Target="../media/hdphoto17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6.png"/><Relationship Id="rId5" Type="http://schemas.microsoft.com/office/2007/relationships/hdphoto" Target="../media/hdphoto14.wdp"/><Relationship Id="rId10" Type="http://schemas.openxmlformats.org/officeDocument/2006/relationships/image" Target="../media/image55.gif"/><Relationship Id="rId4" Type="http://schemas.openxmlformats.org/officeDocument/2006/relationships/image" Target="../media/image52.png"/><Relationship Id="rId9" Type="http://schemas.microsoft.com/office/2007/relationships/hdphoto" Target="../media/hdphoto16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microsoft.com/office/2007/relationships/hdphoto" Target="../media/hdphoto18.wdp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microsoft.com/office/2007/relationships/hdphoto" Target="../media/hdphoto20.wdp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microsoft.com/office/2007/relationships/hdphoto" Target="../media/hdphoto19.wdp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7.gif"/><Relationship Id="rId4" Type="http://schemas.openxmlformats.org/officeDocument/2006/relationships/hyperlink" Target="http://www.google.ch/url?sa=i&amp;rct=j&amp;q=&amp;source=images&amp;cd=&amp;cad=rja&amp;docid=2HZZsZBHXhlOmM&amp;tbnid=hAWv26rtHjeeBM:&amp;ved=0CAUQjRw&amp;url=http://www.baleenfrancais.ch/activites-culturelles/ca-nous-interesse-les-expatries-sont-precieux-pour-leconomie-suisse/&amp;ei=zG68UYjRDYbXOZuSgLgG&amp;bvm=bv.47883778,d.ZWU&amp;psig=AFQjCNHscgslwDJBpp8Qiqp3wvNoLxRtmg&amp;ust=1371390026980786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hyperlink" Target="http://www.google.ch/url?sa=i&amp;rct=j&amp;q=&amp;esrc=s&amp;frm=1&amp;source=images&amp;cd=&amp;cad=rja&amp;docid=DgZPILFNzaY8zM&amp;tbnid=rqmiYeefu8RRkM:&amp;ved=0CAUQjRw&amp;url=http://mises.ca/posts/articles/russell-taylor-in-praise-of-people/&amp;ei=ZW8wUufCM4WbtAbu5oCIBg&amp;bvm=bv.51773540,d.Yms&amp;psig=AFQjCNHHSynyrZl5cmfsu1FOOc2otEZ5ew&amp;ust=137899234351485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microsoft.com/office/2007/relationships/hdphoto" Target="../media/hdphoto21.wdp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7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h/url?sa=i&amp;rct=j&amp;q=&amp;source=images&amp;cd=&amp;cad=rja&amp;docid=2HZZsZBHXhlOmM&amp;tbnid=hAWv26rtHjeeBM:&amp;ved=0CAUQjRw&amp;url=http://www.baleenfrancais.ch/activites-culturelles/ca-nous-interesse-les-expatries-sont-precieux-pour-leconomie-suisse/&amp;ei=zG68UYjRDYbXOZuSgLgG&amp;bvm=bv.47883778,d.ZWU&amp;psig=AFQjCNHscgslwDJBpp8Qiqp3wvNoLxRtmg&amp;ust=1371390026980786" TargetMode="Externa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10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hyperlink" Target="http://www.google.ch/url?sa=i&amp;rct=j&amp;q=&amp;esrc=s&amp;frm=1&amp;source=images&amp;cd=&amp;cad=rja&amp;docid=Kt1KnUoSzl7lDM&amp;tbnid=SIoxEEUJVbJoIM:&amp;ved=0CAUQjRw&amp;url=http://www.clker.com/clipart-2653.html&amp;ei=gtoxUvH1FsboswaGloHACA&amp;bvm=bv.52109249,d.Yms&amp;psig=AFQjCNGX1uTfvIXTPupaK_C8aU04bWnRDQ&amp;ust=137908530352306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2.xls"/><Relationship Id="rId3" Type="http://schemas.openxmlformats.org/officeDocument/2006/relationships/hyperlink" Target="http://www.google.ch/url?sa=i&amp;rct=j&amp;q=&amp;esrc=s&amp;frm=1&amp;source=images&amp;cd=&amp;cad=rja&amp;docid=Kt1KnUoSzl7lDM&amp;tbnid=SIoxEEUJVbJoIM:&amp;ved=0CAUQjRw&amp;url=http://www.clker.com/clipart-2653.html&amp;ei=gtoxUvH1FsboswaGloHACA&amp;bvm=bv.52109249,d.Yms&amp;psig=AFQjCNGX1uTfvIXTPupaK_C8aU04bWnRDQ&amp;ust=1379085303523064" TargetMode="External"/><Relationship Id="rId7" Type="http://schemas.microsoft.com/office/2007/relationships/hdphoto" Target="../media/hdphoto4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www.google.ch/url?sa=i&amp;rct=j&amp;q=&amp;esrc=s&amp;frm=1&amp;source=images&amp;cd=&amp;cad=rja&amp;docid=Kt1KnUoSzl7lDM&amp;tbnid=SIoxEEUJVbJoIM:&amp;ved=0CAUQjRw&amp;url=http://www.clker.com/clipart-2653.html&amp;ei=gtoxUvH1FsboswaGloHACA&amp;bvm=bv.52109249,d.Yms&amp;psig=AFQjCNGX1uTfvIXTPupaK_C8aU04bWnRDQ&amp;ust=1379085303523064" TargetMode="Externa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172" y="182764"/>
            <a:ext cx="6868286" cy="1826363"/>
          </a:xfrm>
        </p:spPr>
        <p:txBody>
          <a:bodyPr anchor="t" anchorCtr="0">
            <a:noAutofit/>
          </a:bodyPr>
          <a:lstStyle/>
          <a:p>
            <a:pPr algn="ctr"/>
            <a:r>
              <a:rPr lang="en-GB" dirty="0"/>
              <a:t>The CERN-MEDICIS </a:t>
            </a:r>
            <a:r>
              <a:rPr lang="en-GB" dirty="0" smtClean="0"/>
              <a:t>project</a:t>
            </a:r>
            <a:r>
              <a:rPr lang="en-GB" dirty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sz="2400" dirty="0" smtClean="0"/>
              <a:t>MEDICIS-PROMED kick off 21 April 2015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82" y="4889631"/>
            <a:ext cx="4151935" cy="740115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/>
              <a:t>Stefano Marzari EN-STI-RBS</a:t>
            </a:r>
          </a:p>
          <a:p>
            <a:pPr algn="r"/>
            <a:r>
              <a:rPr lang="en-US" sz="2400" dirty="0" smtClean="0"/>
              <a:t>Keith Kershaw EN-STI-TCD</a:t>
            </a:r>
            <a:endParaRPr lang="en-US" sz="2400" dirty="0"/>
          </a:p>
        </p:txBody>
      </p:sp>
      <p:pic>
        <p:nvPicPr>
          <p:cNvPr id="5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490" y="5946617"/>
            <a:ext cx="2439169" cy="7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3281" y="1345150"/>
            <a:ext cx="7529674" cy="31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0" y="157923"/>
            <a:ext cx="9041979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Handling:</a:t>
            </a:r>
            <a:r>
              <a:rPr lang="en-US" sz="2800" i="1" dirty="0" smtClean="0"/>
              <a:t> Robots and monorail working together…</a:t>
            </a:r>
            <a:endParaRPr lang="en-US" sz="2800" i="1" dirty="0"/>
          </a:p>
        </p:txBody>
      </p:sp>
      <p:pic>
        <p:nvPicPr>
          <p:cNvPr id="40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Handling xStef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56115" y="1428278"/>
            <a:ext cx="6193353" cy="402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67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4428668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dirty="0" smtClean="0"/>
              <a:t>What we already did in this time… 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58453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kumimoji="0" lang="en-GB" sz="12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kumimoji="0" lang="en-GB" sz="12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2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kumimoji="0" lang="en-GB" sz="12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CH" sz="12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0" lang="en-GB" sz="12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02021" y="14340"/>
            <a:ext cx="5248353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Time line (up to now):</a:t>
            </a:r>
            <a:endParaRPr lang="en-US" b="1" u="sng" dirty="0"/>
          </a:p>
        </p:txBody>
      </p:sp>
      <p:sp>
        <p:nvSpPr>
          <p:cNvPr id="5" name="Right Brace 4"/>
          <p:cNvSpPr/>
          <p:nvPr/>
        </p:nvSpPr>
        <p:spPr>
          <a:xfrm rot="16200000">
            <a:off x="2427695" y="2673425"/>
            <a:ext cx="438307" cy="508965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5624" y="1239352"/>
            <a:ext cx="795602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Building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Irradiation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Ventilation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Building 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Robot installation and shielded doors (partially)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05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4340"/>
            <a:ext cx="8928624" cy="715840"/>
          </a:xfrm>
        </p:spPr>
        <p:txBody>
          <a:bodyPr>
            <a:normAutofit/>
          </a:bodyPr>
          <a:lstStyle/>
          <a:p>
            <a:r>
              <a:rPr lang="en-US" sz="2800" i="1" u="sng" dirty="0" smtClean="0"/>
              <a:t>Ground breaking </a:t>
            </a:r>
            <a:r>
              <a:rPr lang="en-US" sz="2800" i="1" dirty="0" smtClean="0"/>
              <a:t>ceremony 4.9.2013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17676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" name="Picture 2" descr="https://mediastream.cern.ch/MediaArchive/Photo/Public/2013/1309217/1309217_30/1309217_30-A4-at-144-dp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91227" y="988711"/>
            <a:ext cx="5796786" cy="422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69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>
            <a:noAutofit/>
          </a:bodyPr>
          <a:lstStyle/>
          <a:p>
            <a:r>
              <a:rPr lang="en-US" sz="2800" i="1" u="sng" dirty="0" smtClean="0"/>
              <a:t>Earth works:</a:t>
            </a:r>
            <a:r>
              <a:rPr lang="en-US" sz="2800" i="1" dirty="0" smtClean="0"/>
              <a:t> Move electrical services and 4000m3 earth removal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06816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7" y="1738116"/>
            <a:ext cx="2716842" cy="360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81964" y="1738115"/>
            <a:ext cx="2056375" cy="360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mage00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0348" y="1907393"/>
            <a:ext cx="2615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Drilling machine for soil analysis by RP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807" y="1209124"/>
            <a:ext cx="4149745" cy="413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77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concrete foundations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113896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1" y="801045"/>
            <a:ext cx="467003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541" y="801046"/>
            <a:ext cx="419210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03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prefab walls &amp; concrete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04708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2" y="774881"/>
            <a:ext cx="5029198" cy="457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87538" y="75570"/>
            <a:ext cx="3799387" cy="527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46365" y="1573922"/>
            <a:ext cx="3016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Prefabricated walls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11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Magnetite concrete walls for </a:t>
            </a:r>
            <a:r>
              <a:rPr lang="en-US" sz="2800" i="1" u="sng" dirty="0" smtClean="0"/>
              <a:t>shielding</a:t>
            </a:r>
            <a:endParaRPr lang="en-US" sz="2800" i="1" u="sng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079451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3417" y="669723"/>
            <a:ext cx="6465014" cy="4728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2097" y="669723"/>
            <a:ext cx="2437139" cy="212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211" y="2901898"/>
            <a:ext cx="2411949" cy="249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78351" y="2217232"/>
            <a:ext cx="226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Magnetite ore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351" y="4614068"/>
            <a:ext cx="226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2909455" y="2410691"/>
            <a:ext cx="6181646" cy="1382935"/>
          </a:xfrm>
          <a:custGeom>
            <a:avLst/>
            <a:gdLst>
              <a:gd name="connsiteX0" fmla="*/ 6181646 w 6181646"/>
              <a:gd name="connsiteY0" fmla="*/ 340066 h 1382935"/>
              <a:gd name="connsiteX1" fmla="*/ 3446003 w 6181646"/>
              <a:gd name="connsiteY1" fmla="*/ 0 h 1382935"/>
              <a:gd name="connsiteX2" fmla="*/ 0 w 6181646"/>
              <a:gd name="connsiteY2" fmla="*/ 665018 h 1382935"/>
              <a:gd name="connsiteX3" fmla="*/ 2380462 w 6181646"/>
              <a:gd name="connsiteY3" fmla="*/ 1382935 h 1382935"/>
              <a:gd name="connsiteX4" fmla="*/ 3158836 w 6181646"/>
              <a:gd name="connsiteY4" fmla="*/ 1005084 h 1382935"/>
              <a:gd name="connsiteX5" fmla="*/ 3959881 w 6181646"/>
              <a:gd name="connsiteY5" fmla="*/ 1178896 h 1382935"/>
              <a:gd name="connsiteX6" fmla="*/ 4594671 w 6181646"/>
              <a:gd name="connsiteY6" fmla="*/ 770816 h 1382935"/>
              <a:gd name="connsiteX7" fmla="*/ 6030505 w 6181646"/>
              <a:gd name="connsiteY7" fmla="*/ 1050426 h 1382935"/>
              <a:gd name="connsiteX8" fmla="*/ 6068290 w 6181646"/>
              <a:gd name="connsiteY8" fmla="*/ 974856 h 1382935"/>
              <a:gd name="connsiteX9" fmla="*/ 4216819 w 6181646"/>
              <a:gd name="connsiteY9" fmla="*/ 657461 h 1382935"/>
              <a:gd name="connsiteX10" fmla="*/ 4572000 w 6181646"/>
              <a:gd name="connsiteY10" fmla="*/ 468535 h 1382935"/>
              <a:gd name="connsiteX11" fmla="*/ 6113633 w 6181646"/>
              <a:gd name="connsiteY11" fmla="*/ 702803 h 1382935"/>
              <a:gd name="connsiteX12" fmla="*/ 6151418 w 6181646"/>
              <a:gd name="connsiteY12" fmla="*/ 619676 h 1382935"/>
              <a:gd name="connsiteX13" fmla="*/ 5350373 w 6181646"/>
              <a:gd name="connsiteY13" fmla="*/ 506321 h 1382935"/>
              <a:gd name="connsiteX14" fmla="*/ 5456171 w 6181646"/>
              <a:gd name="connsiteY14" fmla="*/ 392965 h 1382935"/>
              <a:gd name="connsiteX15" fmla="*/ 6158975 w 6181646"/>
              <a:gd name="connsiteY15" fmla="*/ 491207 h 1382935"/>
              <a:gd name="connsiteX16" fmla="*/ 6181646 w 6181646"/>
              <a:gd name="connsiteY16" fmla="*/ 340066 h 1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181646" h="1382935">
                <a:moveTo>
                  <a:pt x="6181646" y="340066"/>
                </a:moveTo>
                <a:lnTo>
                  <a:pt x="3446003" y="0"/>
                </a:lnTo>
                <a:lnTo>
                  <a:pt x="0" y="665018"/>
                </a:lnTo>
                <a:lnTo>
                  <a:pt x="2380462" y="1382935"/>
                </a:lnTo>
                <a:lnTo>
                  <a:pt x="3158836" y="1005084"/>
                </a:lnTo>
                <a:lnTo>
                  <a:pt x="3959881" y="1178896"/>
                </a:lnTo>
                <a:lnTo>
                  <a:pt x="4594671" y="770816"/>
                </a:lnTo>
                <a:lnTo>
                  <a:pt x="6030505" y="1050426"/>
                </a:lnTo>
                <a:lnTo>
                  <a:pt x="6068290" y="974856"/>
                </a:lnTo>
                <a:lnTo>
                  <a:pt x="4216819" y="657461"/>
                </a:lnTo>
                <a:lnTo>
                  <a:pt x="4572000" y="468535"/>
                </a:lnTo>
                <a:lnTo>
                  <a:pt x="6113633" y="702803"/>
                </a:lnTo>
                <a:lnTo>
                  <a:pt x="6151418" y="619676"/>
                </a:lnTo>
                <a:lnTo>
                  <a:pt x="5350373" y="506321"/>
                </a:lnTo>
                <a:lnTo>
                  <a:pt x="5456171" y="392965"/>
                </a:lnTo>
                <a:lnTo>
                  <a:pt x="6158975" y="491207"/>
                </a:lnTo>
                <a:lnTo>
                  <a:pt x="6181646" y="340066"/>
                </a:lnTo>
                <a:close/>
              </a:path>
            </a:pathLst>
          </a:custGeom>
          <a:noFill/>
          <a:ln w="19050">
            <a:solidFill>
              <a:srgbClr val="FFC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045481" y="1269010"/>
            <a:ext cx="5418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Magnetite concrete high density 3.9 kg/dm3 (normal concrete 2.2 kg/dm3)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5882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Concrete </a:t>
            </a:r>
            <a:r>
              <a:rPr lang="en-US" sz="2800" i="1" dirty="0"/>
              <a:t>roof, technical room for CV (ventilation) and lasers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984406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9" y="2304892"/>
            <a:ext cx="4251264" cy="306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735" y="903992"/>
            <a:ext cx="4647816" cy="446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61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External walls, water tightness &amp; thermal insulation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51312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2412" y="1095769"/>
            <a:ext cx="7148887" cy="430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780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Re-cover with earth~3000 m3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255440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1" y="959743"/>
            <a:ext cx="4401887" cy="408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758" y="937071"/>
            <a:ext cx="4473759" cy="447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199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2021" y="14340"/>
            <a:ext cx="4114799" cy="71584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Contents :</a:t>
            </a:r>
            <a:endParaRPr lang="en-US" b="1" u="sng" dirty="0"/>
          </a:p>
        </p:txBody>
      </p:sp>
      <p:pic>
        <p:nvPicPr>
          <p:cNvPr id="11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805616" y="899286"/>
            <a:ext cx="7116051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u="sng" dirty="0"/>
              <a:t>M E D</a:t>
            </a:r>
            <a:r>
              <a:rPr lang="en-GB" sz="3600" dirty="0"/>
              <a:t> </a:t>
            </a:r>
            <a:r>
              <a:rPr lang="en-GB" sz="3600" u="sng" dirty="0"/>
              <a:t>I</a:t>
            </a:r>
            <a:r>
              <a:rPr lang="en-GB" sz="3600" dirty="0"/>
              <a:t> </a:t>
            </a:r>
            <a:r>
              <a:rPr lang="en-GB" sz="3600" u="sng" dirty="0"/>
              <a:t>C</a:t>
            </a:r>
            <a:r>
              <a:rPr lang="en-GB" sz="3600" dirty="0"/>
              <a:t> </a:t>
            </a:r>
            <a:r>
              <a:rPr lang="en-GB" sz="3600" u="sng" dirty="0"/>
              <a:t>I </a:t>
            </a:r>
            <a:r>
              <a:rPr lang="en-GB" sz="3600" u="sng" dirty="0" smtClean="0"/>
              <a:t>S</a:t>
            </a:r>
            <a:endParaRPr lang="en-GB" sz="3600" u="sng" dirty="0"/>
          </a:p>
          <a:p>
            <a:pPr algn="ctr"/>
            <a:r>
              <a:rPr lang="fr-CH" sz="2400" b="1" dirty="0" err="1" smtClean="0"/>
              <a:t>Med</a:t>
            </a:r>
            <a:r>
              <a:rPr lang="fr-CH" sz="1600" dirty="0" err="1" smtClean="0"/>
              <a:t>ical</a:t>
            </a:r>
            <a:r>
              <a:rPr lang="fr-CH" dirty="0" smtClean="0"/>
              <a:t> </a:t>
            </a:r>
            <a:r>
              <a:rPr lang="fr-CH" sz="2400" b="1" dirty="0"/>
              <a:t>I</a:t>
            </a:r>
            <a:r>
              <a:rPr lang="fr-CH" sz="1600" dirty="0"/>
              <a:t>sotopes</a:t>
            </a:r>
            <a:r>
              <a:rPr lang="fr-CH" dirty="0"/>
              <a:t> </a:t>
            </a:r>
            <a:r>
              <a:rPr lang="fr-CH" sz="2400" b="1" dirty="0" err="1"/>
              <a:t>C</a:t>
            </a:r>
            <a:r>
              <a:rPr lang="fr-CH" sz="1600" dirty="0" err="1"/>
              <a:t>ollected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dirty="0"/>
              <a:t> </a:t>
            </a:r>
            <a:r>
              <a:rPr lang="fr-CH" sz="2400" b="1" dirty="0" smtClean="0"/>
              <a:t>IS</a:t>
            </a:r>
            <a:r>
              <a:rPr lang="fr-CH" sz="1600" dirty="0" smtClean="0"/>
              <a:t>OLDE</a:t>
            </a:r>
          </a:p>
          <a:p>
            <a:endParaRPr lang="fr-CH" sz="1600" dirty="0" smtClean="0"/>
          </a:p>
          <a:p>
            <a:endParaRPr lang="fr-CH" sz="1600" dirty="0" smtClean="0"/>
          </a:p>
          <a:p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2060"/>
                </a:solidFill>
              </a:rPr>
              <a:t>How </a:t>
            </a:r>
            <a:r>
              <a:rPr lang="en-US" sz="3600" dirty="0">
                <a:solidFill>
                  <a:srgbClr val="002060"/>
                </a:solidFill>
              </a:rPr>
              <a:t>ISOLDE produces Isotopes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600" dirty="0">
                <a:solidFill>
                  <a:srgbClr val="002060"/>
                </a:solidFill>
              </a:rPr>
              <a:t>The MEDICIS idea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3600" dirty="0">
                <a:solidFill>
                  <a:srgbClr val="002060"/>
                </a:solidFill>
              </a:rPr>
              <a:t>Main </a:t>
            </a:r>
            <a:r>
              <a:rPr lang="en-US" sz="3600" dirty="0">
                <a:solidFill>
                  <a:srgbClr val="002060"/>
                </a:solidFill>
              </a:rPr>
              <a:t>constraints</a:t>
            </a:r>
            <a:r>
              <a:rPr lang="fr-CH" sz="3600" dirty="0">
                <a:solidFill>
                  <a:srgbClr val="002060"/>
                </a:solidFill>
              </a:rPr>
              <a:t> on the </a:t>
            </a:r>
            <a:r>
              <a:rPr lang="en-US" sz="3600" dirty="0">
                <a:solidFill>
                  <a:srgbClr val="002060"/>
                </a:solidFill>
              </a:rPr>
              <a:t>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002060"/>
                </a:solidFill>
              </a:rPr>
              <a:t>Time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rgbClr val="002060"/>
                </a:solidFill>
              </a:rPr>
              <a:t>Conclusions</a:t>
            </a:r>
            <a:endParaRPr lang="en-US" sz="3600" dirty="0">
              <a:solidFill>
                <a:srgbClr val="002060"/>
              </a:solidFill>
            </a:endParaRPr>
          </a:p>
          <a:p>
            <a:endParaRPr lang="fr-CH" sz="1600" dirty="0" smtClean="0"/>
          </a:p>
        </p:txBody>
      </p:sp>
    </p:spTree>
    <p:extLst>
      <p:ext uri="{BB962C8B-B14F-4D97-AF65-F5344CB8AC3E}">
        <p14:creationId xmlns:p14="http://schemas.microsoft.com/office/powerpoint/2010/main" val="294624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72576"/>
            <a:ext cx="4731549" cy="443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0" y="157923"/>
            <a:ext cx="9041979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/>
              <a:t>I</a:t>
            </a:r>
            <a:r>
              <a:rPr lang="en-US" sz="2800" i="1" u="sng" dirty="0" smtClean="0"/>
              <a:t>nternal:</a:t>
            </a:r>
            <a:r>
              <a:rPr lang="en-US" sz="2800" i="1" dirty="0" smtClean="0"/>
              <a:t> irradiation point and RCS (rail conveyor system)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169527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886784" y="2531604"/>
            <a:ext cx="1683890" cy="1719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1479408"/>
            <a:ext cx="1262023" cy="929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2396933" y="1254466"/>
            <a:ext cx="1729204" cy="1639874"/>
          </a:xfrm>
          <a:custGeom>
            <a:avLst/>
            <a:gdLst>
              <a:gd name="connsiteX0" fmla="*/ 1609646 w 1700331"/>
              <a:gd name="connsiteY0" fmla="*/ 0 h 1639874"/>
              <a:gd name="connsiteX1" fmla="*/ 0 w 1700331"/>
              <a:gd name="connsiteY1" fmla="*/ 1564304 h 1639874"/>
              <a:gd name="connsiteX2" fmla="*/ 52899 w 1700331"/>
              <a:gd name="connsiteY2" fmla="*/ 1639874 h 1639874"/>
              <a:gd name="connsiteX3" fmla="*/ 1700331 w 1700331"/>
              <a:gd name="connsiteY3" fmla="*/ 37785 h 1639874"/>
              <a:gd name="connsiteX4" fmla="*/ 1609646 w 1700331"/>
              <a:gd name="connsiteY4" fmla="*/ 0 h 1639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0331" h="1639874">
                <a:moveTo>
                  <a:pt x="1609646" y="0"/>
                </a:moveTo>
                <a:lnTo>
                  <a:pt x="0" y="1564304"/>
                </a:lnTo>
                <a:lnTo>
                  <a:pt x="52899" y="1639874"/>
                </a:lnTo>
                <a:lnTo>
                  <a:pt x="1700331" y="37785"/>
                </a:lnTo>
                <a:lnTo>
                  <a:pt x="1609646" y="0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937071" y="2758314"/>
            <a:ext cx="1473620" cy="1843914"/>
          </a:xfrm>
          <a:custGeom>
            <a:avLst/>
            <a:gdLst>
              <a:gd name="connsiteX0" fmla="*/ 1473620 w 1473620"/>
              <a:gd name="connsiteY0" fmla="*/ 143584 h 1843914"/>
              <a:gd name="connsiteX1" fmla="*/ 1367822 w 1473620"/>
              <a:gd name="connsiteY1" fmla="*/ 249382 h 1843914"/>
              <a:gd name="connsiteX2" fmla="*/ 513878 w 1473620"/>
              <a:gd name="connsiteY2" fmla="*/ 256939 h 1843914"/>
              <a:gd name="connsiteX3" fmla="*/ 506321 w 1473620"/>
              <a:gd name="connsiteY3" fmla="*/ 0 h 1843914"/>
              <a:gd name="connsiteX4" fmla="*/ 196483 w 1473620"/>
              <a:gd name="connsiteY4" fmla="*/ 0 h 1843914"/>
              <a:gd name="connsiteX5" fmla="*/ 166255 w 1473620"/>
              <a:gd name="connsiteY5" fmla="*/ 1836357 h 1843914"/>
              <a:gd name="connsiteX6" fmla="*/ 0 w 1473620"/>
              <a:gd name="connsiteY6" fmla="*/ 1843914 h 1843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3620" h="1843914">
                <a:moveTo>
                  <a:pt x="1473620" y="143584"/>
                </a:moveTo>
                <a:lnTo>
                  <a:pt x="1367822" y="249382"/>
                </a:lnTo>
                <a:lnTo>
                  <a:pt x="513878" y="256939"/>
                </a:lnTo>
                <a:lnTo>
                  <a:pt x="506321" y="0"/>
                </a:lnTo>
                <a:lnTo>
                  <a:pt x="196483" y="0"/>
                </a:lnTo>
                <a:lnTo>
                  <a:pt x="166255" y="1836357"/>
                </a:lnTo>
                <a:lnTo>
                  <a:pt x="0" y="1843914"/>
                </a:lnTo>
              </a:path>
            </a:pathLst>
          </a:custGeom>
          <a:noFill/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854574" y="3929653"/>
            <a:ext cx="248752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863391" y="4082053"/>
            <a:ext cx="248752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857094" y="4226896"/>
            <a:ext cx="248752" cy="0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548" y="3091788"/>
            <a:ext cx="4218531" cy="23180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64" y="672576"/>
            <a:ext cx="4222115" cy="2372894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V="1">
            <a:off x="4829143" y="1720332"/>
            <a:ext cx="3572934" cy="27093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14"/>
          <p:cNvSpPr txBox="1"/>
          <p:nvPr/>
        </p:nvSpPr>
        <p:spPr>
          <a:xfrm rot="21321623">
            <a:off x="6405689" y="1515725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Proton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143722" y="2182526"/>
            <a:ext cx="3158837" cy="21249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62162" y="1292251"/>
            <a:ext cx="2425805" cy="156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22426" y="199786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 kV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89637" y="1889737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earthed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60072" y="2630123"/>
            <a:ext cx="201407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Tested with protons:</a:t>
            </a:r>
          </a:p>
          <a:p>
            <a:r>
              <a:rPr lang="en-US" sz="1600" b="1" dirty="0" smtClean="0"/>
              <a:t>A success !</a:t>
            </a:r>
          </a:p>
        </p:txBody>
      </p:sp>
      <p:pic>
        <p:nvPicPr>
          <p:cNvPr id="40" name="Picture 2" descr="image00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2241930" y="3938172"/>
            <a:ext cx="284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by M. Vagnoni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5" y="672577"/>
            <a:ext cx="2786209" cy="1586492"/>
          </a:xfrm>
          <a:prstGeom prst="rect">
            <a:avLst/>
          </a:prstGeom>
          <a:ln>
            <a:noFill/>
          </a:ln>
        </p:spPr>
      </p:pic>
      <p:cxnSp>
        <p:nvCxnSpPr>
          <p:cNvPr id="43" name="Straight Arrow Connector 42"/>
          <p:cNvCxnSpPr/>
          <p:nvPr/>
        </p:nvCxnSpPr>
        <p:spPr>
          <a:xfrm flipH="1">
            <a:off x="2241930" y="1254466"/>
            <a:ext cx="1544140" cy="194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Explosion 1 36"/>
          <p:cNvSpPr/>
          <p:nvPr/>
        </p:nvSpPr>
        <p:spPr>
          <a:xfrm>
            <a:off x="3891868" y="1138172"/>
            <a:ext cx="285890" cy="318843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894341" y="5175548"/>
            <a:ext cx="0" cy="302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86784" y="5071260"/>
            <a:ext cx="7254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Test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/>
              <a:t>I</a:t>
            </a:r>
            <a:r>
              <a:rPr lang="en-US" sz="2800" i="1" u="sng" dirty="0" smtClean="0"/>
              <a:t>nternal:</a:t>
            </a:r>
            <a:r>
              <a:rPr lang="en-US" sz="2800" i="1" dirty="0" smtClean="0"/>
              <a:t> shielding (temporary and permanent</a:t>
            </a:r>
            <a:r>
              <a:rPr lang="en-US" sz="2800" i="1" dirty="0"/>
              <a:t>)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255980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8507" y="1991913"/>
            <a:ext cx="3042617" cy="341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6" y="1118243"/>
            <a:ext cx="3113753" cy="2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4919623" y="2924570"/>
            <a:ext cx="1730559" cy="9143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2047954" y="3128608"/>
            <a:ext cx="2229323" cy="4416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54939" y="4764498"/>
            <a:ext cx="312105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22m</a:t>
            </a:r>
            <a:r>
              <a:rPr lang="en-US" baseline="30000" dirty="0" smtClean="0"/>
              <a:t>3</a:t>
            </a:r>
            <a:r>
              <a:rPr lang="en-US" dirty="0" smtClean="0"/>
              <a:t> blocks (magnetite, iron, concrete and barite).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3126" y="3831158"/>
            <a:ext cx="292456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42m</a:t>
            </a:r>
            <a:r>
              <a:rPr lang="en-US" baseline="30000" dirty="0" smtClean="0"/>
              <a:t>3</a:t>
            </a:r>
            <a:r>
              <a:rPr lang="en-US" dirty="0" smtClean="0"/>
              <a:t> of Magnetite ore temporary (by blowing)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891868" y="1940686"/>
            <a:ext cx="0" cy="77459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56585" y="1163919"/>
            <a:ext cx="175196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&lt;0.5 </a:t>
            </a:r>
            <a:r>
              <a:rPr lang="en-US" sz="1600" dirty="0" err="1" smtClean="0"/>
              <a:t>uSv</a:t>
            </a:r>
            <a:r>
              <a:rPr lang="en-US" sz="1600" dirty="0" smtClean="0"/>
              <a:t>/h during 2014 Isolde operation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80985" y="5175548"/>
            <a:ext cx="0" cy="3022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21957" y="4907580"/>
            <a:ext cx="19874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End of shut down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ISOLDE start up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1" name="Picture 2" descr="image00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062" y="1423026"/>
            <a:ext cx="2682753" cy="3349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949" y="655992"/>
            <a:ext cx="3053041" cy="2329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33914" y="618010"/>
            <a:ext cx="2741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Shielding </a:t>
            </a:r>
            <a:r>
              <a:rPr lang="en-US" sz="1400" dirty="0" err="1"/>
              <a:t>Fluka</a:t>
            </a:r>
            <a:r>
              <a:rPr lang="en-US" sz="1400" dirty="0"/>
              <a:t> optimization  by Ricardo Augusto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647570" y="1314922"/>
            <a:ext cx="2599617" cy="264496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82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997542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022" y="1119525"/>
            <a:ext cx="5225680" cy="426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179" y="2383363"/>
            <a:ext cx="3627372" cy="3002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928" y="1708802"/>
            <a:ext cx="1724443" cy="54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68619" y="1708802"/>
            <a:ext cx="1110884" cy="5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446320" y="1006180"/>
            <a:ext cx="18133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Many thanks to:</a:t>
            </a:r>
          </a:p>
          <a:p>
            <a:pPr algn="ctr"/>
            <a:r>
              <a:rPr lang="en-US" dirty="0" smtClean="0"/>
              <a:t>GS-SE-DOP</a:t>
            </a:r>
            <a:endParaRPr lang="en-US" dirty="0"/>
          </a:p>
        </p:txBody>
      </p:sp>
      <p:pic>
        <p:nvPicPr>
          <p:cNvPr id="13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Building:</a:t>
            </a:r>
            <a:r>
              <a:rPr lang="en-US" sz="2800" i="1" dirty="0" smtClean="0"/>
              <a:t> external finishing and doors (fire</a:t>
            </a:r>
            <a:r>
              <a:rPr lang="en-US" sz="2800" i="1" dirty="0"/>
              <a:t>, </a:t>
            </a:r>
            <a:r>
              <a:rPr lang="en-US" sz="2800" i="1" dirty="0" smtClean="0"/>
              <a:t>ventilation &amp; sound insulation for CV technical room)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5545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516299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58489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b="1" i="1" u="sng" dirty="0" smtClean="0"/>
              <a:t>Ventilation</a:t>
            </a:r>
            <a:r>
              <a:rPr lang="en-US" sz="2800" i="1" u="sng" dirty="0"/>
              <a:t> </a:t>
            </a:r>
            <a:r>
              <a:rPr lang="en-US" sz="2800" i="1" u="sng" dirty="0" smtClean="0"/>
              <a:t>&amp; connection between old and new building</a:t>
            </a:r>
            <a:endParaRPr lang="en-US" sz="2800" i="1" dirty="0"/>
          </a:p>
        </p:txBody>
      </p:sp>
      <p:pic>
        <p:nvPicPr>
          <p:cNvPr id="32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12" y="790637"/>
            <a:ext cx="2410692" cy="324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473" y="554298"/>
            <a:ext cx="2779877" cy="247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473" y="3129191"/>
            <a:ext cx="3358000" cy="234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77617" y="3129191"/>
            <a:ext cx="2897098" cy="2348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785931" y="3593964"/>
            <a:ext cx="136026" cy="41563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471728" y="1000282"/>
            <a:ext cx="217895" cy="207819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896136" y="1995056"/>
            <a:ext cx="278351" cy="18137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126" y="4209263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Building connections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4998" y="5014608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 room (aspiration and </a:t>
            </a:r>
            <a:r>
              <a:rPr lang="fr-CH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filters</a:t>
            </a:r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356995" y="4987902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 room (</a:t>
            </a:r>
            <a:r>
              <a:rPr lang="fr-CH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controls</a:t>
            </a:r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853944" y="4085171"/>
            <a:ext cx="0" cy="1996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8012" y="4668607"/>
            <a:ext cx="189827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Many thanks to:</a:t>
            </a:r>
          </a:p>
          <a:p>
            <a:r>
              <a:rPr lang="en-US" sz="1400" dirty="0" smtClean="0"/>
              <a:t>CERN CV group and </a:t>
            </a:r>
            <a:endParaRPr lang="en-US" sz="1400" dirty="0"/>
          </a:p>
        </p:txBody>
      </p:sp>
      <p:pic>
        <p:nvPicPr>
          <p:cNvPr id="30728" name="Picture 8" descr="http://de.networks.nokia.com/sites/default/files/image_files/emte.gif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8" t="8384" r="25773" b="27995"/>
          <a:stretch/>
        </p:blipFill>
        <p:spPr bwMode="auto">
          <a:xfrm>
            <a:off x="1843914" y="4879816"/>
            <a:ext cx="634790" cy="39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059" y="554298"/>
            <a:ext cx="3257656" cy="247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383922" y="259673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CH" dirty="0"/>
              <a:t>MEDICIS </a:t>
            </a:r>
            <a:r>
              <a:rPr lang="fr-CH" dirty="0" err="1"/>
              <a:t>Laboratory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7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98003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157923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Internal:</a:t>
            </a:r>
            <a:r>
              <a:rPr lang="en-US" sz="2800" i="1" dirty="0" smtClean="0"/>
              <a:t> Robot rail and shielded door</a:t>
            </a:r>
            <a:endParaRPr lang="en-US" sz="2800" i="1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7" y="755701"/>
            <a:ext cx="3313062" cy="40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07347" y="1688995"/>
            <a:ext cx="52669" cy="974856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93829" y="1479574"/>
            <a:ext cx="4602229" cy="3154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88167" y="3016829"/>
            <a:ext cx="343699" cy="928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001219" y="4666800"/>
            <a:ext cx="27044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Shielded door C:</a:t>
            </a:r>
          </a:p>
          <a:p>
            <a:r>
              <a:rPr 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(K. Kershaw)</a:t>
            </a:r>
            <a:endParaRPr 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230850" y="3088303"/>
            <a:ext cx="5177507" cy="10378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339" y="1308367"/>
            <a:ext cx="2748823" cy="1866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920316" y="1349081"/>
            <a:ext cx="284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 rail (J-L. Grenard)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060016" y="2350235"/>
            <a:ext cx="2204619" cy="54903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0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666435" y="4368214"/>
            <a:ext cx="4820104" cy="715840"/>
          </a:xfrm>
        </p:spPr>
        <p:txBody>
          <a:bodyPr anchor="t" anchorCtr="0">
            <a:noAutofit/>
          </a:bodyPr>
          <a:lstStyle/>
          <a:p>
            <a:r>
              <a:rPr lang="en-US" sz="2800" i="1" dirty="0" smtClean="0"/>
              <a:t>Next steps in this time period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75418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102020" y="14340"/>
            <a:ext cx="5618648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Time line (next steps) :</a:t>
            </a:r>
            <a:endParaRPr lang="en-US" b="1" u="sng" dirty="0"/>
          </a:p>
        </p:txBody>
      </p:sp>
      <p:sp>
        <p:nvSpPr>
          <p:cNvPr id="3" name="Right Brace 2"/>
          <p:cNvSpPr/>
          <p:nvPr/>
        </p:nvSpPr>
        <p:spPr>
          <a:xfrm rot="16200000">
            <a:off x="6914681" y="3217464"/>
            <a:ext cx="438307" cy="3899432"/>
          </a:xfrm>
          <a:prstGeom prst="rightBrace">
            <a:avLst>
              <a:gd name="adj1" fmla="val 54885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551080" y="1345150"/>
            <a:ext cx="611417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Finalize Handling Robot &amp; monorail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Finalize Shielded doors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Off-line separator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Tests and final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9686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34" y="754741"/>
            <a:ext cx="3604004" cy="438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2021" y="44568"/>
            <a:ext cx="8928624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Robot &amp; shielded doors &amp; storage shelves finalization</a:t>
            </a:r>
            <a:endParaRPr lang="en-US" sz="2800" i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67737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566916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91990" y="1791137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433314" y="1797942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265001" y="1768344"/>
            <a:ext cx="105339" cy="1660025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111827" y="2471775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86985" y="2470517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6181645" y="668042"/>
            <a:ext cx="284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 already delivered  (J-L. Grenard)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26171" y="4787713"/>
            <a:ext cx="27044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Shielded doors A &amp; B:</a:t>
            </a:r>
          </a:p>
          <a:p>
            <a:r>
              <a:rPr lang="en-US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(K. Kershaw)</a:t>
            </a:r>
            <a:endParaRPr lang="en-US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405" y="591220"/>
            <a:ext cx="2947240" cy="2144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171339" y="1797942"/>
            <a:ext cx="2774846" cy="49183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302556" y="1246909"/>
            <a:ext cx="3537377" cy="767266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352" y="2333425"/>
            <a:ext cx="2809419" cy="247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>
            <a:off x="1230850" y="2639918"/>
            <a:ext cx="5585586" cy="8967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37806" y="2194407"/>
            <a:ext cx="194043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shelves </a:t>
            </a:r>
            <a:r>
              <a:rPr lang="en-US" sz="11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(V. Barozier &amp; </a:t>
            </a:r>
            <a:r>
              <a:rPr lang="en-US" sz="11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Y.Gavrikov</a:t>
            </a:r>
            <a:r>
              <a:rPr lang="en-US" sz="11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1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64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131" y="1132291"/>
            <a:ext cx="3500605" cy="360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2132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566916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255" y="44568"/>
            <a:ext cx="8864390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Rail conveyor system and shielding completion &amp; ventilation air lock</a:t>
            </a:r>
            <a:endParaRPr lang="en-US" sz="2800" i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604" y="3612258"/>
            <a:ext cx="2995939" cy="1685216"/>
          </a:xfrm>
          <a:prstGeom prst="rect">
            <a:avLst/>
          </a:prstGeom>
        </p:spPr>
      </p:pic>
      <p:pic>
        <p:nvPicPr>
          <p:cNvPr id="25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483650" y="2593318"/>
            <a:ext cx="175871" cy="937072"/>
          </a:xfrm>
          <a:prstGeom prst="rect">
            <a:avLst/>
          </a:prstGeom>
          <a:solidFill>
            <a:srgbClr val="FF0000">
              <a:alpha val="66000"/>
            </a:srgbClr>
          </a:solidFill>
          <a:ln w="28575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977604" y="361225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Hard conveyor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1" descr="image001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97638" y="649392"/>
            <a:ext cx="5433007" cy="2524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785798" y="2486261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RCS network</a:t>
            </a:r>
            <a:endParaRPr lang="en-US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940850" y="2229322"/>
            <a:ext cx="256109" cy="884173"/>
          </a:xfrm>
          <a:custGeom>
            <a:avLst/>
            <a:gdLst>
              <a:gd name="connsiteX0" fmla="*/ 0 w 188925"/>
              <a:gd name="connsiteY0" fmla="*/ 521435 h 581891"/>
              <a:gd name="connsiteX1" fmla="*/ 83127 w 188925"/>
              <a:gd name="connsiteY1" fmla="*/ 0 h 581891"/>
              <a:gd name="connsiteX2" fmla="*/ 136026 w 188925"/>
              <a:gd name="connsiteY2" fmla="*/ 15115 h 581891"/>
              <a:gd name="connsiteX3" fmla="*/ 120912 w 188925"/>
              <a:gd name="connsiteY3" fmla="*/ 476093 h 581891"/>
              <a:gd name="connsiteX4" fmla="*/ 188925 w 188925"/>
              <a:gd name="connsiteY4" fmla="*/ 491207 h 581891"/>
              <a:gd name="connsiteX5" fmla="*/ 181368 w 188925"/>
              <a:gd name="connsiteY5" fmla="*/ 581891 h 581891"/>
              <a:gd name="connsiteX6" fmla="*/ 0 w 188925"/>
              <a:gd name="connsiteY6" fmla="*/ 521435 h 581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925" h="581891">
                <a:moveTo>
                  <a:pt x="0" y="521435"/>
                </a:moveTo>
                <a:lnTo>
                  <a:pt x="83127" y="0"/>
                </a:lnTo>
                <a:lnTo>
                  <a:pt x="136026" y="15115"/>
                </a:lnTo>
                <a:lnTo>
                  <a:pt x="120912" y="476093"/>
                </a:lnTo>
                <a:lnTo>
                  <a:pt x="188925" y="491207"/>
                </a:lnTo>
                <a:lnTo>
                  <a:pt x="181368" y="581891"/>
                </a:lnTo>
                <a:lnTo>
                  <a:pt x="0" y="521435"/>
                </a:lnTo>
                <a:close/>
              </a:path>
            </a:pathLst>
          </a:custGeom>
          <a:solidFill>
            <a:srgbClr val="FFC000">
              <a:alpha val="59000"/>
            </a:srgbClr>
          </a:solidFill>
          <a:ln w="38100">
            <a:solidFill>
              <a:srgbClr val="FFC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366117" y="2670927"/>
            <a:ext cx="1427776" cy="1188674"/>
          </a:xfrm>
          <a:custGeom>
            <a:avLst/>
            <a:gdLst>
              <a:gd name="connsiteX0" fmla="*/ 0 w 1020199"/>
              <a:gd name="connsiteY0" fmla="*/ 846387 h 861501"/>
              <a:gd name="connsiteX1" fmla="*/ 151141 w 1020199"/>
              <a:gd name="connsiteY1" fmla="*/ 861501 h 861501"/>
              <a:gd name="connsiteX2" fmla="*/ 166255 w 1020199"/>
              <a:gd name="connsiteY2" fmla="*/ 45342 h 861501"/>
              <a:gd name="connsiteX3" fmla="*/ 279610 w 1020199"/>
              <a:gd name="connsiteY3" fmla="*/ 37785 h 861501"/>
              <a:gd name="connsiteX4" fmla="*/ 279610 w 1020199"/>
              <a:gd name="connsiteY4" fmla="*/ 128470 h 861501"/>
              <a:gd name="connsiteX5" fmla="*/ 846387 w 1020199"/>
              <a:gd name="connsiteY5" fmla="*/ 143584 h 861501"/>
              <a:gd name="connsiteX6" fmla="*/ 1020199 w 1020199"/>
              <a:gd name="connsiteY6" fmla="*/ 0 h 861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20199" h="861501">
                <a:moveTo>
                  <a:pt x="0" y="846387"/>
                </a:moveTo>
                <a:lnTo>
                  <a:pt x="151141" y="861501"/>
                </a:lnTo>
                <a:lnTo>
                  <a:pt x="166255" y="45342"/>
                </a:lnTo>
                <a:lnTo>
                  <a:pt x="279610" y="37785"/>
                </a:lnTo>
                <a:lnTo>
                  <a:pt x="279610" y="128470"/>
                </a:lnTo>
                <a:lnTo>
                  <a:pt x="846387" y="143584"/>
                </a:lnTo>
                <a:lnTo>
                  <a:pt x="1020199" y="0"/>
                </a:lnTo>
              </a:path>
            </a:pathLst>
          </a:custGeom>
          <a:noFill/>
          <a:ln w="38100">
            <a:solidFill>
              <a:srgbClr val="00B05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159103" y="1914967"/>
            <a:ext cx="0" cy="941327"/>
          </a:xfrm>
          <a:prstGeom prst="line">
            <a:avLst/>
          </a:prstGeom>
          <a:noFill/>
          <a:ln w="38100">
            <a:solidFill>
              <a:srgbClr val="00B05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6124536" y="1270542"/>
            <a:ext cx="2849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by M. Vagnoni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54563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lock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1585" y="1914967"/>
            <a:ext cx="0" cy="5995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127303" y="379392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Shielding</a:t>
            </a:r>
            <a:r>
              <a:rPr lang="fr-CH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completion</a:t>
            </a:r>
            <a:endParaRPr lang="en-GB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1222508" y="3113495"/>
            <a:ext cx="930345" cy="79145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39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12" y="561150"/>
            <a:ext cx="3843061" cy="4809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05" y="919377"/>
            <a:ext cx="3684851" cy="448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321565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963980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Frontend, separator, collection box and services </a:t>
            </a:r>
            <a:r>
              <a:rPr lang="en-US" sz="2800" i="1" dirty="0" smtClean="0"/>
              <a:t>(HV, control, vacuum)</a:t>
            </a:r>
            <a:endParaRPr lang="en-US" sz="2800" i="1" dirty="0"/>
          </a:p>
        </p:txBody>
      </p:sp>
      <p:pic>
        <p:nvPicPr>
          <p:cNvPr id="14" name="Picture 2" descr="image0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986799" y="1510031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supply &amp; HV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01075" y="925254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&amp; </a:t>
            </a:r>
          </a:p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 storage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1075" y="2792285"/>
            <a:ext cx="135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24514" y="2792285"/>
            <a:ext cx="13533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station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separator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98242" y="2123524"/>
            <a:ext cx="1056324" cy="1239352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154566" y="2684923"/>
            <a:ext cx="3874956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14" y="925254"/>
            <a:ext cx="2891108" cy="1508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251368" y="1938858"/>
            <a:ext cx="2778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Separator (KU-Leuven)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18581" y="4769225"/>
            <a:ext cx="1966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Collection box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942" y="2848998"/>
            <a:ext cx="1340179" cy="1148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37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498914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566916" y="1768344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58489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63980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Laboratory equipment</a:t>
            </a:r>
            <a:endParaRPr lang="en-US" sz="2800" i="1" dirty="0"/>
          </a:p>
        </p:txBody>
      </p:sp>
      <p:pic>
        <p:nvPicPr>
          <p:cNvPr id="17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111" y="2644957"/>
            <a:ext cx="1881879" cy="266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1224" y="192500"/>
            <a:ext cx="2153752" cy="237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84976" y="1014292"/>
            <a:ext cx="1798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Glove boxes</a:t>
            </a:r>
            <a:endParaRPr lang="en-US" sz="1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1990" y="3247254"/>
            <a:ext cx="17985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Fume hoods</a:t>
            </a:r>
            <a:endParaRPr lang="en-US" sz="1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49" y="696991"/>
            <a:ext cx="4070188" cy="4540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768344" y="3975193"/>
            <a:ext cx="3544244" cy="7479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632317" y="2010169"/>
            <a:ext cx="3498907" cy="123708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4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33" y="715406"/>
            <a:ext cx="8917495" cy="553425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baleenfrancais.ch/wp-content/uploads/2011/04/france-suisse-8230b.gif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18"/>
          <a:stretch/>
        </p:blipFill>
        <p:spPr bwMode="auto">
          <a:xfrm rot="1736191">
            <a:off x="5217061" y="1204601"/>
            <a:ext cx="842104" cy="143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eform 1"/>
          <p:cNvSpPr/>
          <p:nvPr/>
        </p:nvSpPr>
        <p:spPr>
          <a:xfrm>
            <a:off x="1072538" y="1528899"/>
            <a:ext cx="6180666" cy="4021666"/>
          </a:xfrm>
          <a:custGeom>
            <a:avLst/>
            <a:gdLst>
              <a:gd name="connsiteX0" fmla="*/ 6180666 w 6180666"/>
              <a:gd name="connsiteY0" fmla="*/ 2734733 h 4021666"/>
              <a:gd name="connsiteX1" fmla="*/ 5342466 w 6180666"/>
              <a:gd name="connsiteY1" fmla="*/ 2379133 h 4021666"/>
              <a:gd name="connsiteX2" fmla="*/ 5528733 w 6180666"/>
              <a:gd name="connsiteY2" fmla="*/ 1913466 h 4021666"/>
              <a:gd name="connsiteX3" fmla="*/ 5274733 w 6180666"/>
              <a:gd name="connsiteY3" fmla="*/ 1778000 h 4021666"/>
              <a:gd name="connsiteX4" fmla="*/ 5359400 w 6180666"/>
              <a:gd name="connsiteY4" fmla="*/ 1371600 h 4021666"/>
              <a:gd name="connsiteX5" fmla="*/ 5308600 w 6180666"/>
              <a:gd name="connsiteY5" fmla="*/ 1286933 h 4021666"/>
              <a:gd name="connsiteX6" fmla="*/ 4749800 w 6180666"/>
              <a:gd name="connsiteY6" fmla="*/ 1024466 h 4021666"/>
              <a:gd name="connsiteX7" fmla="*/ 4368800 w 6180666"/>
              <a:gd name="connsiteY7" fmla="*/ 1811866 h 4021666"/>
              <a:gd name="connsiteX8" fmla="*/ 3598333 w 6180666"/>
              <a:gd name="connsiteY8" fmla="*/ 1481666 h 4021666"/>
              <a:gd name="connsiteX9" fmla="*/ 3826933 w 6180666"/>
              <a:gd name="connsiteY9" fmla="*/ 1032933 h 4021666"/>
              <a:gd name="connsiteX10" fmla="*/ 3708400 w 6180666"/>
              <a:gd name="connsiteY10" fmla="*/ 948266 h 4021666"/>
              <a:gd name="connsiteX11" fmla="*/ 3750733 w 6180666"/>
              <a:gd name="connsiteY11" fmla="*/ 880533 h 4021666"/>
              <a:gd name="connsiteX12" fmla="*/ 3589866 w 6180666"/>
              <a:gd name="connsiteY12" fmla="*/ 778933 h 4021666"/>
              <a:gd name="connsiteX13" fmla="*/ 3826933 w 6180666"/>
              <a:gd name="connsiteY13" fmla="*/ 550333 h 4021666"/>
              <a:gd name="connsiteX14" fmla="*/ 3513666 w 6180666"/>
              <a:gd name="connsiteY14" fmla="*/ 287866 h 4021666"/>
              <a:gd name="connsiteX15" fmla="*/ 3276600 w 6180666"/>
              <a:gd name="connsiteY15" fmla="*/ 508000 h 4021666"/>
              <a:gd name="connsiteX16" fmla="*/ 3166533 w 6180666"/>
              <a:gd name="connsiteY16" fmla="*/ 474133 h 4021666"/>
              <a:gd name="connsiteX17" fmla="*/ 2954866 w 6180666"/>
              <a:gd name="connsiteY17" fmla="*/ 745066 h 4021666"/>
              <a:gd name="connsiteX18" fmla="*/ 3378200 w 6180666"/>
              <a:gd name="connsiteY18" fmla="*/ 948266 h 4021666"/>
              <a:gd name="connsiteX19" fmla="*/ 3141133 w 6180666"/>
              <a:gd name="connsiteY19" fmla="*/ 1303866 h 4021666"/>
              <a:gd name="connsiteX20" fmla="*/ 347133 w 6180666"/>
              <a:gd name="connsiteY20" fmla="*/ 25400 h 4021666"/>
              <a:gd name="connsiteX21" fmla="*/ 152400 w 6180666"/>
              <a:gd name="connsiteY21" fmla="*/ 0 h 4021666"/>
              <a:gd name="connsiteX22" fmla="*/ 0 w 6180666"/>
              <a:gd name="connsiteY22" fmla="*/ 76200 h 4021666"/>
              <a:gd name="connsiteX23" fmla="*/ 152400 w 6180666"/>
              <a:gd name="connsiteY23" fmla="*/ 406400 h 4021666"/>
              <a:gd name="connsiteX24" fmla="*/ 1236133 w 6180666"/>
              <a:gd name="connsiteY24" fmla="*/ 1524000 h 4021666"/>
              <a:gd name="connsiteX25" fmla="*/ 1896533 w 6180666"/>
              <a:gd name="connsiteY25" fmla="*/ 2209800 h 4021666"/>
              <a:gd name="connsiteX26" fmla="*/ 2396066 w 6180666"/>
              <a:gd name="connsiteY26" fmla="*/ 2573866 h 4021666"/>
              <a:gd name="connsiteX27" fmla="*/ 2311400 w 6180666"/>
              <a:gd name="connsiteY27" fmla="*/ 2700866 h 4021666"/>
              <a:gd name="connsiteX28" fmla="*/ 3937000 w 6180666"/>
              <a:gd name="connsiteY28" fmla="*/ 3869266 h 4021666"/>
              <a:gd name="connsiteX29" fmla="*/ 4555066 w 6180666"/>
              <a:gd name="connsiteY29" fmla="*/ 3801533 h 4021666"/>
              <a:gd name="connsiteX30" fmla="*/ 4580466 w 6180666"/>
              <a:gd name="connsiteY30" fmla="*/ 3725333 h 4021666"/>
              <a:gd name="connsiteX31" fmla="*/ 5198533 w 6180666"/>
              <a:gd name="connsiteY31" fmla="*/ 4021666 h 4021666"/>
              <a:gd name="connsiteX32" fmla="*/ 5410200 w 6180666"/>
              <a:gd name="connsiteY32" fmla="*/ 3683000 h 4021666"/>
              <a:gd name="connsiteX33" fmla="*/ 5350933 w 6180666"/>
              <a:gd name="connsiteY33" fmla="*/ 3615266 h 4021666"/>
              <a:gd name="connsiteX34" fmla="*/ 5867400 w 6180666"/>
              <a:gd name="connsiteY34" fmla="*/ 2810933 h 4021666"/>
              <a:gd name="connsiteX35" fmla="*/ 6096000 w 6180666"/>
              <a:gd name="connsiteY35" fmla="*/ 2929466 h 4021666"/>
              <a:gd name="connsiteX36" fmla="*/ 6180666 w 6180666"/>
              <a:gd name="connsiteY36" fmla="*/ 2734733 h 40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180666" h="4021666">
                <a:moveTo>
                  <a:pt x="6180666" y="2734733"/>
                </a:moveTo>
                <a:lnTo>
                  <a:pt x="5342466" y="2379133"/>
                </a:lnTo>
                <a:lnTo>
                  <a:pt x="5528733" y="1913466"/>
                </a:lnTo>
                <a:lnTo>
                  <a:pt x="5274733" y="1778000"/>
                </a:lnTo>
                <a:lnTo>
                  <a:pt x="5359400" y="1371600"/>
                </a:lnTo>
                <a:lnTo>
                  <a:pt x="5308600" y="1286933"/>
                </a:lnTo>
                <a:lnTo>
                  <a:pt x="4749800" y="1024466"/>
                </a:lnTo>
                <a:lnTo>
                  <a:pt x="4368800" y="1811866"/>
                </a:lnTo>
                <a:lnTo>
                  <a:pt x="3598333" y="1481666"/>
                </a:lnTo>
                <a:lnTo>
                  <a:pt x="3826933" y="1032933"/>
                </a:lnTo>
                <a:lnTo>
                  <a:pt x="3708400" y="948266"/>
                </a:lnTo>
                <a:lnTo>
                  <a:pt x="3750733" y="880533"/>
                </a:lnTo>
                <a:lnTo>
                  <a:pt x="3589866" y="778933"/>
                </a:lnTo>
                <a:lnTo>
                  <a:pt x="3826933" y="550333"/>
                </a:lnTo>
                <a:lnTo>
                  <a:pt x="3513666" y="287866"/>
                </a:lnTo>
                <a:lnTo>
                  <a:pt x="3276600" y="508000"/>
                </a:lnTo>
                <a:lnTo>
                  <a:pt x="3166533" y="474133"/>
                </a:lnTo>
                <a:lnTo>
                  <a:pt x="2954866" y="745066"/>
                </a:lnTo>
                <a:lnTo>
                  <a:pt x="3378200" y="948266"/>
                </a:lnTo>
                <a:lnTo>
                  <a:pt x="3141133" y="1303866"/>
                </a:lnTo>
                <a:lnTo>
                  <a:pt x="347133" y="25400"/>
                </a:lnTo>
                <a:lnTo>
                  <a:pt x="152400" y="0"/>
                </a:lnTo>
                <a:lnTo>
                  <a:pt x="0" y="76200"/>
                </a:lnTo>
                <a:lnTo>
                  <a:pt x="152400" y="406400"/>
                </a:lnTo>
                <a:lnTo>
                  <a:pt x="1236133" y="1524000"/>
                </a:lnTo>
                <a:lnTo>
                  <a:pt x="1896533" y="2209800"/>
                </a:lnTo>
                <a:lnTo>
                  <a:pt x="2396066" y="2573866"/>
                </a:lnTo>
                <a:lnTo>
                  <a:pt x="2311400" y="2700866"/>
                </a:lnTo>
                <a:lnTo>
                  <a:pt x="3937000" y="3869266"/>
                </a:lnTo>
                <a:lnTo>
                  <a:pt x="4555066" y="3801533"/>
                </a:lnTo>
                <a:lnTo>
                  <a:pt x="4580466" y="3725333"/>
                </a:lnTo>
                <a:lnTo>
                  <a:pt x="5198533" y="4021666"/>
                </a:lnTo>
                <a:lnTo>
                  <a:pt x="5410200" y="3683000"/>
                </a:lnTo>
                <a:lnTo>
                  <a:pt x="5350933" y="3615266"/>
                </a:lnTo>
                <a:lnTo>
                  <a:pt x="5867400" y="2810933"/>
                </a:lnTo>
                <a:lnTo>
                  <a:pt x="6096000" y="2929466"/>
                </a:lnTo>
                <a:lnTo>
                  <a:pt x="6180666" y="2734733"/>
                </a:lnTo>
                <a:close/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464209" y="3546659"/>
            <a:ext cx="152400" cy="152400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Down Arrow 5"/>
          <p:cNvSpPr/>
          <p:nvPr/>
        </p:nvSpPr>
        <p:spPr>
          <a:xfrm rot="14393301">
            <a:off x="2839509" y="3604977"/>
            <a:ext cx="484632" cy="1613192"/>
          </a:xfrm>
          <a:prstGeom prst="downArrow">
            <a:avLst>
              <a:gd name="adj1" fmla="val 50000"/>
              <a:gd name="adj2" fmla="val 1113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9817537">
            <a:off x="2238970" y="4290751"/>
            <a:ext cx="145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 are here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073237" y="3249521"/>
            <a:ext cx="8531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FF00"/>
                </a:solidFill>
              </a:rPr>
              <a:t>ISOLDE</a:t>
            </a:r>
            <a:endParaRPr lang="en-GB" sz="16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23142" y="5477479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FF00"/>
                </a:solidFill>
              </a:rPr>
              <a:t>CERN site Meyrin</a:t>
            </a:r>
            <a:endParaRPr lang="en-GB" sz="2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1597" y="264496"/>
            <a:ext cx="5468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ISOLDE</a:t>
            </a:r>
            <a:r>
              <a:rPr lang="en-US" dirty="0" smtClean="0"/>
              <a:t> site since 1992 and future MEDICIS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43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76" y="44960"/>
            <a:ext cx="4742952" cy="5327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693088"/>
              </p:ext>
            </p:extLst>
          </p:nvPr>
        </p:nvGraphicFramePr>
        <p:xfrm>
          <a:off x="83126" y="5477793"/>
          <a:ext cx="9000425" cy="7497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8390"/>
                <a:gridCol w="245920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7155"/>
                <a:gridCol w="258661"/>
                <a:gridCol w="255649"/>
                <a:gridCol w="257155"/>
                <a:gridCol w="257155"/>
                <a:gridCol w="257155"/>
                <a:gridCol w="257155"/>
                <a:gridCol w="257155"/>
                <a:gridCol w="257155"/>
              </a:tblGrid>
              <a:tr h="378901"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58489" y="904062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63980" y="1181416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012" y="44568"/>
            <a:ext cx="8962633" cy="715840"/>
          </a:xfrm>
        </p:spPr>
        <p:txBody>
          <a:bodyPr anchor="t" anchorCtr="0">
            <a:noAutofit/>
          </a:bodyPr>
          <a:lstStyle/>
          <a:p>
            <a:r>
              <a:rPr lang="en-US" sz="2800" i="1" u="sng" dirty="0" smtClean="0"/>
              <a:t>Final commissioning &amp; start up…</a:t>
            </a:r>
            <a:endParaRPr lang="en-US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04041" y="772741"/>
            <a:ext cx="36802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Tests:</a:t>
            </a:r>
          </a:p>
          <a:p>
            <a:endParaRPr lang="en-US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Handling (robot &amp; conveyor)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 line device (Frontend, separator, collection)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Safety monitoring (environment, radioprotection)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General safety (power cut, fire, ventilation…)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18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162" y="784043"/>
            <a:ext cx="863768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Civil engineering schedule in </a:t>
            </a:r>
            <a:r>
              <a:rPr lang="en-US" sz="2400" dirty="0" smtClean="0"/>
              <a:t>the 2013-2014 long shut down </a:t>
            </a:r>
            <a:r>
              <a:rPr lang="en-US" sz="2400" dirty="0" smtClean="0"/>
              <a:t>was extremely tight </a:t>
            </a:r>
          </a:p>
          <a:p>
            <a:pPr algn="ctr"/>
            <a:r>
              <a:rPr lang="en-US" sz="2400" i="1" dirty="0" smtClean="0"/>
              <a:t>=&gt; </a:t>
            </a:r>
            <a:r>
              <a:rPr lang="en-US" sz="2400" i="1" dirty="0" smtClean="0"/>
              <a:t>Building finished on </a:t>
            </a:r>
            <a:r>
              <a:rPr lang="en-US" sz="2400" i="1" dirty="0" smtClean="0"/>
              <a:t>time !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The</a:t>
            </a:r>
            <a:r>
              <a:rPr lang="en-US" sz="2400" dirty="0" smtClean="0"/>
              <a:t> 2015 shut </a:t>
            </a:r>
            <a:r>
              <a:rPr lang="en-US" sz="2400" dirty="0"/>
              <a:t>down was </a:t>
            </a:r>
            <a:r>
              <a:rPr lang="en-US" sz="2400" dirty="0" smtClean="0"/>
              <a:t>also challenging with the new ventilation system and building </a:t>
            </a:r>
            <a:r>
              <a:rPr lang="en-US" sz="2400" dirty="0" smtClean="0"/>
              <a:t>integration</a:t>
            </a:r>
          </a:p>
          <a:p>
            <a:pPr algn="ctr"/>
            <a:r>
              <a:rPr lang="en-US" sz="2400" i="1" dirty="0"/>
              <a:t>=&gt; </a:t>
            </a:r>
            <a:r>
              <a:rPr lang="en-US" sz="2400" i="1" dirty="0" smtClean="0"/>
              <a:t>Ventilation close to completion !</a:t>
            </a:r>
            <a:endParaRPr lang="en-US" sz="2400" dirty="0" smtClean="0"/>
          </a:p>
          <a:p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Luckily for this project we benefit  from </a:t>
            </a:r>
            <a:r>
              <a:rPr lang="en-US" sz="2400" dirty="0" smtClean="0"/>
              <a:t>50 years previous experience at ISOLDE :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i="1" dirty="0" smtClean="0"/>
              <a:t>i.e. Design inputs, </a:t>
            </a:r>
            <a:r>
              <a:rPr lang="en-US" sz="2000" i="1" dirty="0"/>
              <a:t>risk </a:t>
            </a:r>
            <a:r>
              <a:rPr lang="en-US" sz="2000" i="1" dirty="0" smtClean="0"/>
              <a:t>analysis, ISOLDE operations and target production…</a:t>
            </a:r>
            <a:endParaRPr lang="en-US" sz="2000" i="1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i="1" dirty="0" smtClean="0"/>
              <a:t>Industrial </a:t>
            </a:r>
            <a:r>
              <a:rPr lang="en-US" sz="2000" i="1" dirty="0" err="1" smtClean="0"/>
              <a:t>Kuka</a:t>
            </a:r>
            <a:r>
              <a:rPr lang="en-US" sz="2000" i="1" dirty="0" smtClean="0"/>
              <a:t> robots and failure risk analysis (like ISOLDE)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i="1" dirty="0" smtClean="0"/>
              <a:t>Front End, separator design and process </a:t>
            </a:r>
            <a:r>
              <a:rPr lang="en-US" sz="2000" i="1" dirty="0" smtClean="0"/>
              <a:t>(like ISOLDE</a:t>
            </a:r>
            <a:r>
              <a:rPr lang="en-US" sz="2000" i="1" dirty="0" smtClean="0"/>
              <a:t>)</a:t>
            </a:r>
            <a:endParaRPr lang="en-US" sz="2000" i="1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2021" y="14340"/>
            <a:ext cx="3661377" cy="71584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b="1" u="sng" dirty="0" smtClean="0"/>
              <a:t>Conclusions </a:t>
            </a:r>
            <a:r>
              <a:rPr lang="en-US" b="1" u="sng" dirty="0" smtClean="0"/>
              <a:t>:</a:t>
            </a:r>
            <a:endParaRPr lang="en-US" b="1" u="sng" dirty="0"/>
          </a:p>
        </p:txBody>
      </p:sp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24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y4o79syc6g4difua2cvof9qco.wpengine.netdna-cdn.com/wp-content/uploads/2013/05/peopl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58" y="635333"/>
            <a:ext cx="8372475" cy="521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3"/>
          <p:cNvSpPr txBox="1"/>
          <p:nvPr/>
        </p:nvSpPr>
        <p:spPr>
          <a:xfrm>
            <a:off x="2743199" y="4154620"/>
            <a:ext cx="3165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 !</a:t>
            </a:r>
            <a:endParaRPr lang="en-US" sz="2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596" y="4616285"/>
            <a:ext cx="8645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Roland Arnoul, Ricardo </a:t>
            </a:r>
            <a:r>
              <a:rPr lang="fr-CH" sz="1400" dirty="0"/>
              <a:t>Augusto, </a:t>
            </a:r>
            <a:r>
              <a:rPr lang="fr-CH" sz="1400" dirty="0" smtClean="0"/>
              <a:t>Roger Barlow, Vincent Barozier</a:t>
            </a:r>
            <a:r>
              <a:rPr lang="fr-CH" sz="1400" dirty="0"/>
              <a:t>, Michele Battistin, </a:t>
            </a:r>
            <a:r>
              <a:rPr lang="fr-CH" sz="1400" dirty="0" smtClean="0"/>
              <a:t>Ana-Paula Bernardes, Michel Bonnet, Alexandre Broche, Francesco Canepa, Richard </a:t>
            </a:r>
            <a:r>
              <a:rPr lang="fr-CH" sz="1400" dirty="0"/>
              <a:t>Catherall, </a:t>
            </a:r>
            <a:r>
              <a:rPr lang="fr-CH" sz="1400" dirty="0" smtClean="0"/>
              <a:t>Michal </a:t>
            </a:r>
            <a:r>
              <a:rPr lang="fr-CH" sz="1400" dirty="0"/>
              <a:t>Czech, </a:t>
            </a:r>
            <a:r>
              <a:rPr lang="fr-CH" sz="1400" dirty="0" smtClean="0"/>
              <a:t>Mathieu Deschamps, Alexandre Dorsival, Yury Gavrikov, Jean-Louis </a:t>
            </a:r>
            <a:r>
              <a:rPr lang="fr-CH" sz="1400" dirty="0"/>
              <a:t>Grenard, </a:t>
            </a:r>
            <a:r>
              <a:rPr lang="en-GB" sz="1400" dirty="0" smtClean="0"/>
              <a:t>Ielyzaveta Kobzeva</a:t>
            </a:r>
            <a:r>
              <a:rPr lang="en-GB" sz="1400" dirty="0"/>
              <a:t>, Camille </a:t>
            </a:r>
            <a:r>
              <a:rPr lang="en-GB" sz="1400" dirty="0" smtClean="0"/>
              <a:t>Lemesre, </a:t>
            </a:r>
            <a:r>
              <a:rPr lang="fr-CH" sz="1400" dirty="0" smtClean="0"/>
              <a:t>Roberto </a:t>
            </a:r>
            <a:r>
              <a:rPr lang="fr-CH" sz="1400" dirty="0"/>
              <a:t>Losito, </a:t>
            </a:r>
            <a:r>
              <a:rPr lang="fr-CH" sz="1400" dirty="0" smtClean="0"/>
              <a:t>Christophe Loup, </a:t>
            </a:r>
            <a:r>
              <a:rPr lang="fr-CH" sz="1400" dirty="0" err="1" smtClean="0"/>
              <a:t>Yisel</a:t>
            </a:r>
            <a:r>
              <a:rPr lang="fr-CH" sz="1400" dirty="0" smtClean="0"/>
              <a:t> Martinez, Christophe </a:t>
            </a:r>
            <a:r>
              <a:rPr lang="fr-CH" sz="1400" dirty="0"/>
              <a:t>Mitifiot, </a:t>
            </a:r>
            <a:r>
              <a:rPr lang="fr-CH" sz="1400" dirty="0" smtClean="0"/>
              <a:t>Frank Moro, Rene </a:t>
            </a:r>
            <a:r>
              <a:rPr lang="fr-CH" sz="1400" dirty="0"/>
              <a:t>Necca</a:t>
            </a:r>
            <a:r>
              <a:rPr lang="fr-CH" sz="1400" dirty="0" smtClean="0"/>
              <a:t>, Julien Parra-Lopez, Eliseo </a:t>
            </a:r>
            <a:r>
              <a:rPr lang="fr-CH" sz="1400" dirty="0"/>
              <a:t>Perez-Duenas, </a:t>
            </a:r>
            <a:r>
              <a:rPr lang="fr-CH" sz="1400" dirty="0" smtClean="0"/>
              <a:t>Andrea Polato, Giacomo Potuto, Silvain Samson, Eva Sanchez, Christelle Saury, Alexander Stadler</a:t>
            </a:r>
            <a:r>
              <a:rPr lang="fr-CH" sz="1400" dirty="0"/>
              <a:t>, </a:t>
            </a:r>
            <a:r>
              <a:rPr lang="fr-CH" sz="1400" dirty="0" smtClean="0"/>
              <a:t>Thierry Stora, Matteo Vagnoni</a:t>
            </a:r>
            <a:r>
              <a:rPr lang="fr-CH" sz="1400" dirty="0"/>
              <a:t>, </a:t>
            </a:r>
            <a:r>
              <a:rPr lang="fr-CH" sz="1400" dirty="0" smtClean="0"/>
              <a:t>Francesco </a:t>
            </a:r>
            <a:r>
              <a:rPr lang="fr-CH" sz="1400" dirty="0" err="1" smtClean="0"/>
              <a:t>Venturini</a:t>
            </a:r>
            <a:r>
              <a:rPr lang="fr-CH" sz="1400" dirty="0" smtClean="0"/>
              <a:t>, Joachim Vollaire</a:t>
            </a:r>
            <a:endParaRPr lang="fr-CH" sz="1400" dirty="0"/>
          </a:p>
        </p:txBody>
      </p:sp>
      <p:sp>
        <p:nvSpPr>
          <p:cNvPr id="7" name="TextBox 13"/>
          <p:cNvSpPr txBox="1"/>
          <p:nvPr/>
        </p:nvSpPr>
        <p:spPr>
          <a:xfrm>
            <a:off x="2432610" y="160031"/>
            <a:ext cx="4271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 for your Attention !</a:t>
            </a:r>
            <a:endParaRPr lang="en-US" sz="2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image00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761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42" y="279792"/>
            <a:ext cx="7942433" cy="593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30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1000" y="67164"/>
            <a:ext cx="8850600" cy="674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62" b="100000" l="3064" r="99877">
                        <a14:foregroundMark x1="14461" y1="18853" x2="14461" y2="18853"/>
                        <a14:foregroundMark x1="31740" y1="13892" x2="31740" y2="13892"/>
                        <a14:foregroundMark x1="34314" y1="10805" x2="34314" y2="10805"/>
                        <a14:foregroundMark x1="25245" y1="11907" x2="25245" y2="11907"/>
                        <a14:foregroundMark x1="64338" y1="11907" x2="64338" y2="11907"/>
                        <a14:foregroundMark x1="46324" y1="22161" x2="46324" y2="22161"/>
                        <a14:foregroundMark x1="60417" y1="10915" x2="60417" y2="10915"/>
                        <a14:foregroundMark x1="69608" y1="18633" x2="69608" y2="18633"/>
                        <a14:foregroundMark x1="73652" y1="18412" x2="73652" y2="18412"/>
                        <a14:foregroundMark x1="89706" y1="48291" x2="89706" y2="48291"/>
                        <a14:foregroundMark x1="90196" y1="52591" x2="90196" y2="52591"/>
                        <a14:foregroundMark x1="83701" y1="51488" x2="83701" y2="51488"/>
                        <a14:foregroundMark x1="51225" y1="58545" x2="51225" y2="58545"/>
                        <a14:foregroundMark x1="53676" y1="56560" x2="53676" y2="56560"/>
                        <a14:foregroundMark x1="62377" y1="53252" x2="62377" y2="53252"/>
                        <a14:foregroundMark x1="52328" y1="64719" x2="52328" y2="64719"/>
                        <a14:foregroundMark x1="54657" y1="64609" x2="54657" y2="64609"/>
                        <a14:foregroundMark x1="39583" y1="77288" x2="39583" y2="77288"/>
                        <a14:foregroundMark x1="42525" y1="77067" x2="42525" y2="77067"/>
                        <a14:foregroundMark x1="44363" y1="76736" x2="44363" y2="76736"/>
                        <a14:foregroundMark x1="49387" y1="70893" x2="49387" y2="70893"/>
                        <a14:foregroundMark x1="62377" y1="65050" x2="62377" y2="65050"/>
                        <a14:foregroundMark x1="72059" y1="56229" x2="72059" y2="56229"/>
                        <a14:foregroundMark x1="82353" y1="55458" x2="82353" y2="55458"/>
                        <a14:foregroundMark x1="83211" y1="55899" x2="83211" y2="55899"/>
                        <a14:foregroundMark x1="78309" y1="55678" x2="78309" y2="55678"/>
                        <a14:foregroundMark x1="52328" y1="22161" x2="52328" y2="22161"/>
                        <a14:foregroundMark x1="33824" y1="22712" x2="33824" y2="22712"/>
                        <a14:foregroundMark x1="75858" y1="55568" x2="75858" y2="55568"/>
                        <a14:foregroundMark x1="80270" y1="58434" x2="80270" y2="58434"/>
                        <a14:foregroundMark x1="83211" y1="58324" x2="83211" y2="58324"/>
                        <a14:foregroundMark x1="6495" y1="57663" x2="6495" y2="57663"/>
                        <a14:foregroundMark x1="8211" y1="56670" x2="8211" y2="56670"/>
                        <a14:foregroundMark x1="7966" y1="58765" x2="7966" y2="58765"/>
                        <a14:foregroundMark x1="6373" y1="54576" x2="6373" y2="54576"/>
                        <a14:foregroundMark x1="6005" y1="52370" x2="6005" y2="52370"/>
                        <a14:foregroundMark x1="5760" y1="50165" x2="5760" y2="50165"/>
                        <a14:foregroundMark x1="6250" y1="48291" x2="6250" y2="48291"/>
                        <a14:foregroundMark x1="6373" y1="45865" x2="6373" y2="45865"/>
                        <a14:foregroundMark x1="6250" y1="44322" x2="6250" y2="44322"/>
                        <a14:foregroundMark x1="6250" y1="41676" x2="6250" y2="41676"/>
                        <a14:foregroundMark x1="6373" y1="39361" x2="6373" y2="39361"/>
                        <a14:foregroundMark x1="6250" y1="37927" x2="6250" y2="37927"/>
                        <a14:foregroundMark x1="6250" y1="35722" x2="6250" y2="35722"/>
                        <a14:foregroundMark x1="5515" y1="14884" x2="5515" y2="14884"/>
                        <a14:foregroundMark x1="5147" y1="19184" x2="5147" y2="191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58969">
            <a:off x="1844076" y="571185"/>
            <a:ext cx="50044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186520">
            <a:off x="3107901" y="2026335"/>
            <a:ext cx="3547614" cy="1081387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ular Callout 9"/>
          <p:cNvSpPr/>
          <p:nvPr/>
        </p:nvSpPr>
        <p:spPr>
          <a:xfrm>
            <a:off x="5334000" y="990600"/>
            <a:ext cx="1905000" cy="612648"/>
          </a:xfrm>
          <a:prstGeom prst="wedgeRectCallout">
            <a:avLst>
              <a:gd name="adj1" fmla="val -59590"/>
              <a:gd name="adj2" fmla="val 1168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ISOLDE </a:t>
            </a:r>
            <a:r>
              <a:rPr lang="fr-CH" sz="1600" b="1" dirty="0" err="1" smtClean="0">
                <a:solidFill>
                  <a:schemeClr val="tx1"/>
                </a:solidFill>
              </a:rPr>
              <a:t>experimental</a:t>
            </a:r>
            <a:r>
              <a:rPr lang="fr-CH" b="1" dirty="0" smtClean="0">
                <a:solidFill>
                  <a:schemeClr val="tx1"/>
                </a:solidFill>
              </a:rPr>
              <a:t> hall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221765" y="2856555"/>
            <a:ext cx="1541633" cy="1911928"/>
          </a:xfrm>
          <a:custGeom>
            <a:avLst/>
            <a:gdLst>
              <a:gd name="connsiteX0" fmla="*/ 823716 w 1541633"/>
              <a:gd name="connsiteY0" fmla="*/ 0 h 1911928"/>
              <a:gd name="connsiteX1" fmla="*/ 491207 w 1541633"/>
              <a:gd name="connsiteY1" fmla="*/ 113356 h 1911928"/>
              <a:gd name="connsiteX2" fmla="*/ 22671 w 1541633"/>
              <a:gd name="connsiteY2" fmla="*/ 30228 h 1911928"/>
              <a:gd name="connsiteX3" fmla="*/ 0 w 1541633"/>
              <a:gd name="connsiteY3" fmla="*/ 370295 h 1911928"/>
              <a:gd name="connsiteX4" fmla="*/ 619676 w 1541633"/>
              <a:gd name="connsiteY4" fmla="*/ 483650 h 1911928"/>
              <a:gd name="connsiteX5" fmla="*/ 770817 w 1541633"/>
              <a:gd name="connsiteY5" fmla="*/ 589448 h 1911928"/>
              <a:gd name="connsiteX6" fmla="*/ 574334 w 1541633"/>
              <a:gd name="connsiteY6" fmla="*/ 1911928 h 1911928"/>
              <a:gd name="connsiteX7" fmla="*/ 853944 w 1541633"/>
              <a:gd name="connsiteY7" fmla="*/ 1753230 h 1911928"/>
              <a:gd name="connsiteX8" fmla="*/ 793488 w 1541633"/>
              <a:gd name="connsiteY8" fmla="*/ 1662546 h 1911928"/>
              <a:gd name="connsiteX9" fmla="*/ 801045 w 1541633"/>
              <a:gd name="connsiteY9" fmla="*/ 1617204 h 1911928"/>
              <a:gd name="connsiteX10" fmla="*/ 884172 w 1541633"/>
              <a:gd name="connsiteY10" fmla="*/ 1526519 h 1911928"/>
              <a:gd name="connsiteX11" fmla="*/ 884172 w 1541633"/>
              <a:gd name="connsiteY11" fmla="*/ 1428278 h 1911928"/>
              <a:gd name="connsiteX12" fmla="*/ 1322480 w 1541633"/>
              <a:gd name="connsiteY12" fmla="*/ 982414 h 1911928"/>
              <a:gd name="connsiteX13" fmla="*/ 1398050 w 1541633"/>
              <a:gd name="connsiteY13" fmla="*/ 997528 h 1911928"/>
              <a:gd name="connsiteX14" fmla="*/ 1541633 w 1541633"/>
              <a:gd name="connsiteY14" fmla="*/ 717918 h 1911928"/>
              <a:gd name="connsiteX15" fmla="*/ 1382936 w 1541633"/>
              <a:gd name="connsiteY15" fmla="*/ 642347 h 1911928"/>
              <a:gd name="connsiteX16" fmla="*/ 1314923 w 1541633"/>
              <a:gd name="connsiteY16" fmla="*/ 748146 h 1911928"/>
              <a:gd name="connsiteX17" fmla="*/ 989971 w 1541633"/>
              <a:gd name="connsiteY17" fmla="*/ 513878 h 1911928"/>
              <a:gd name="connsiteX18" fmla="*/ 1012642 w 1541633"/>
              <a:gd name="connsiteY18" fmla="*/ 423194 h 1911928"/>
              <a:gd name="connsiteX19" fmla="*/ 1035313 w 1541633"/>
              <a:gd name="connsiteY19" fmla="*/ 408080 h 1911928"/>
              <a:gd name="connsiteX20" fmla="*/ 1057984 w 1541633"/>
              <a:gd name="connsiteY20" fmla="*/ 211597 h 1911928"/>
              <a:gd name="connsiteX21" fmla="*/ 823716 w 1541633"/>
              <a:gd name="connsiteY21" fmla="*/ 204040 h 1911928"/>
              <a:gd name="connsiteX22" fmla="*/ 823716 w 1541633"/>
              <a:gd name="connsiteY22" fmla="*/ 0 h 1911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541633" h="1911928">
                <a:moveTo>
                  <a:pt x="823716" y="0"/>
                </a:moveTo>
                <a:lnTo>
                  <a:pt x="491207" y="113356"/>
                </a:lnTo>
                <a:lnTo>
                  <a:pt x="22671" y="30228"/>
                </a:lnTo>
                <a:lnTo>
                  <a:pt x="0" y="370295"/>
                </a:lnTo>
                <a:lnTo>
                  <a:pt x="619676" y="483650"/>
                </a:lnTo>
                <a:lnTo>
                  <a:pt x="770817" y="589448"/>
                </a:lnTo>
                <a:lnTo>
                  <a:pt x="574334" y="1911928"/>
                </a:lnTo>
                <a:lnTo>
                  <a:pt x="853944" y="1753230"/>
                </a:lnTo>
                <a:lnTo>
                  <a:pt x="793488" y="1662546"/>
                </a:lnTo>
                <a:lnTo>
                  <a:pt x="801045" y="1617204"/>
                </a:lnTo>
                <a:lnTo>
                  <a:pt x="884172" y="1526519"/>
                </a:lnTo>
                <a:lnTo>
                  <a:pt x="884172" y="1428278"/>
                </a:lnTo>
                <a:lnTo>
                  <a:pt x="1322480" y="982414"/>
                </a:lnTo>
                <a:lnTo>
                  <a:pt x="1398050" y="997528"/>
                </a:lnTo>
                <a:lnTo>
                  <a:pt x="1541633" y="717918"/>
                </a:lnTo>
                <a:lnTo>
                  <a:pt x="1382936" y="642347"/>
                </a:lnTo>
                <a:lnTo>
                  <a:pt x="1314923" y="748146"/>
                </a:lnTo>
                <a:lnTo>
                  <a:pt x="989971" y="513878"/>
                </a:lnTo>
                <a:lnTo>
                  <a:pt x="1012642" y="423194"/>
                </a:lnTo>
                <a:lnTo>
                  <a:pt x="1035313" y="408080"/>
                </a:lnTo>
                <a:lnTo>
                  <a:pt x="1057984" y="211597"/>
                </a:lnTo>
                <a:lnTo>
                  <a:pt x="823716" y="204040"/>
                </a:lnTo>
                <a:lnTo>
                  <a:pt x="823716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ular Callout 14"/>
          <p:cNvSpPr/>
          <p:nvPr/>
        </p:nvSpPr>
        <p:spPr>
          <a:xfrm>
            <a:off x="914400" y="2057400"/>
            <a:ext cx="1600200" cy="612648"/>
          </a:xfrm>
          <a:prstGeom prst="wedgeRectCallout">
            <a:avLst>
              <a:gd name="adj1" fmla="val 54658"/>
              <a:gd name="adj2" fmla="val 12790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ISOLDE Target area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471147" y="4662684"/>
            <a:ext cx="1254466" cy="1042870"/>
          </a:xfrm>
          <a:custGeom>
            <a:avLst/>
            <a:gdLst>
              <a:gd name="connsiteX0" fmla="*/ 7557 w 1254466"/>
              <a:gd name="connsiteY0" fmla="*/ 83128 h 1042870"/>
              <a:gd name="connsiteX1" fmla="*/ 0 w 1254466"/>
              <a:gd name="connsiteY1" fmla="*/ 997528 h 1042870"/>
              <a:gd name="connsiteX2" fmla="*/ 921957 w 1254466"/>
              <a:gd name="connsiteY2" fmla="*/ 1042870 h 1042870"/>
              <a:gd name="connsiteX3" fmla="*/ 944628 w 1254466"/>
              <a:gd name="connsiteY3" fmla="*/ 921957 h 1042870"/>
              <a:gd name="connsiteX4" fmla="*/ 1057984 w 1254466"/>
              <a:gd name="connsiteY4" fmla="*/ 816159 h 1042870"/>
              <a:gd name="connsiteX5" fmla="*/ 1254466 w 1254466"/>
              <a:gd name="connsiteY5" fmla="*/ 808602 h 1042870"/>
              <a:gd name="connsiteX6" fmla="*/ 1246909 w 1254466"/>
              <a:gd name="connsiteY6" fmla="*/ 347623 h 1042870"/>
              <a:gd name="connsiteX7" fmla="*/ 778374 w 1254466"/>
              <a:gd name="connsiteY7" fmla="*/ 340066 h 1042870"/>
              <a:gd name="connsiteX8" fmla="*/ 793488 w 1254466"/>
              <a:gd name="connsiteY8" fmla="*/ 188926 h 1042870"/>
              <a:gd name="connsiteX9" fmla="*/ 642347 w 1254466"/>
              <a:gd name="connsiteY9" fmla="*/ 0 h 1042870"/>
              <a:gd name="connsiteX10" fmla="*/ 272053 w 1254466"/>
              <a:gd name="connsiteY10" fmla="*/ 211597 h 1042870"/>
              <a:gd name="connsiteX11" fmla="*/ 279610 w 1254466"/>
              <a:gd name="connsiteY11" fmla="*/ 90685 h 1042870"/>
              <a:gd name="connsiteX12" fmla="*/ 7557 w 1254466"/>
              <a:gd name="connsiteY12" fmla="*/ 83128 h 104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54466" h="1042870">
                <a:moveTo>
                  <a:pt x="7557" y="83128"/>
                </a:moveTo>
                <a:lnTo>
                  <a:pt x="0" y="997528"/>
                </a:lnTo>
                <a:lnTo>
                  <a:pt x="921957" y="1042870"/>
                </a:lnTo>
                <a:lnTo>
                  <a:pt x="944628" y="921957"/>
                </a:lnTo>
                <a:lnTo>
                  <a:pt x="1057984" y="816159"/>
                </a:lnTo>
                <a:lnTo>
                  <a:pt x="1254466" y="808602"/>
                </a:lnTo>
                <a:lnTo>
                  <a:pt x="1246909" y="347623"/>
                </a:lnTo>
                <a:lnTo>
                  <a:pt x="778374" y="340066"/>
                </a:lnTo>
                <a:lnTo>
                  <a:pt x="793488" y="188926"/>
                </a:lnTo>
                <a:lnTo>
                  <a:pt x="642347" y="0"/>
                </a:lnTo>
                <a:lnTo>
                  <a:pt x="272053" y="211597"/>
                </a:lnTo>
                <a:lnTo>
                  <a:pt x="279610" y="90685"/>
                </a:lnTo>
                <a:lnTo>
                  <a:pt x="7557" y="83128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3716981" y="5786150"/>
            <a:ext cx="1600200" cy="612648"/>
          </a:xfrm>
          <a:prstGeom prst="wedgeRectCallout">
            <a:avLst>
              <a:gd name="adj1" fmla="val -91741"/>
              <a:gd name="adj2" fmla="val -1311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>
                <a:solidFill>
                  <a:schemeClr val="tx1"/>
                </a:solidFill>
              </a:rPr>
              <a:t>ISOLDE Class A </a:t>
            </a:r>
            <a:r>
              <a:rPr lang="fr-CH" sz="1600" b="1" dirty="0" err="1" smtClean="0">
                <a:solidFill>
                  <a:schemeClr val="tx1"/>
                </a:solidFill>
              </a:rPr>
              <a:t>laboratory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070625" y="4035451"/>
            <a:ext cx="801044" cy="1639875"/>
          </a:xfrm>
          <a:custGeom>
            <a:avLst/>
            <a:gdLst>
              <a:gd name="connsiteX0" fmla="*/ 347623 w 801044"/>
              <a:gd name="connsiteY0" fmla="*/ 1639875 h 1639875"/>
              <a:gd name="connsiteX1" fmla="*/ 0 w 801044"/>
              <a:gd name="connsiteY1" fmla="*/ 1639875 h 1639875"/>
              <a:gd name="connsiteX2" fmla="*/ 60456 w 801044"/>
              <a:gd name="connsiteY2" fmla="*/ 83128 h 1639875"/>
              <a:gd name="connsiteX3" fmla="*/ 476092 w 801044"/>
              <a:gd name="connsiteY3" fmla="*/ 90685 h 1639875"/>
              <a:gd name="connsiteX4" fmla="*/ 483649 w 801044"/>
              <a:gd name="connsiteY4" fmla="*/ 0 h 1639875"/>
              <a:gd name="connsiteX5" fmla="*/ 801044 w 801044"/>
              <a:gd name="connsiteY5" fmla="*/ 0 h 1639875"/>
              <a:gd name="connsiteX6" fmla="*/ 672575 w 801044"/>
              <a:gd name="connsiteY6" fmla="*/ 672575 h 1639875"/>
              <a:gd name="connsiteX7" fmla="*/ 385408 w 801044"/>
              <a:gd name="connsiteY7" fmla="*/ 672575 h 1639875"/>
              <a:gd name="connsiteX8" fmla="*/ 347623 w 801044"/>
              <a:gd name="connsiteY8" fmla="*/ 1639875 h 163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1044" h="1639875">
                <a:moveTo>
                  <a:pt x="347623" y="1639875"/>
                </a:moveTo>
                <a:lnTo>
                  <a:pt x="0" y="1639875"/>
                </a:lnTo>
                <a:lnTo>
                  <a:pt x="60456" y="83128"/>
                </a:lnTo>
                <a:lnTo>
                  <a:pt x="476092" y="90685"/>
                </a:lnTo>
                <a:lnTo>
                  <a:pt x="483649" y="0"/>
                </a:lnTo>
                <a:lnTo>
                  <a:pt x="801044" y="0"/>
                </a:lnTo>
                <a:lnTo>
                  <a:pt x="672575" y="672575"/>
                </a:lnTo>
                <a:lnTo>
                  <a:pt x="385408" y="672575"/>
                </a:lnTo>
                <a:lnTo>
                  <a:pt x="347623" y="1639875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ular Callout 19"/>
          <p:cNvSpPr/>
          <p:nvPr/>
        </p:nvSpPr>
        <p:spPr>
          <a:xfrm>
            <a:off x="304800" y="5867400"/>
            <a:ext cx="1600200" cy="612648"/>
          </a:xfrm>
          <a:prstGeom prst="wedgeRectCallout">
            <a:avLst>
              <a:gd name="adj1" fmla="val 70715"/>
              <a:gd name="adj2" fmla="val -21254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/>
                </a:solidFill>
              </a:rPr>
              <a:t>CERN-MEDICIS </a:t>
            </a:r>
            <a:r>
              <a:rPr lang="fr-CH" sz="1400" b="1" dirty="0" err="1" smtClean="0">
                <a:solidFill>
                  <a:schemeClr val="tx1"/>
                </a:solidFill>
              </a:rPr>
              <a:t>project</a:t>
            </a:r>
            <a:r>
              <a:rPr lang="fr-CH" sz="1400" b="1" dirty="0" smtClean="0">
                <a:solidFill>
                  <a:schemeClr val="tx1"/>
                </a:solidFill>
              </a:rPr>
              <a:t>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063068" y="609600"/>
            <a:ext cx="4700469" cy="5564124"/>
          </a:xfrm>
          <a:custGeom>
            <a:avLst/>
            <a:gdLst>
              <a:gd name="connsiteX0" fmla="*/ 0 w 4700469"/>
              <a:gd name="connsiteY0" fmla="*/ 5259690 h 5410830"/>
              <a:gd name="connsiteX1" fmla="*/ 90684 w 4700469"/>
              <a:gd name="connsiteY1" fmla="*/ 634790 h 5410830"/>
              <a:gd name="connsiteX2" fmla="*/ 143583 w 4700469"/>
              <a:gd name="connsiteY2" fmla="*/ 408080 h 5410830"/>
              <a:gd name="connsiteX3" fmla="*/ 340066 w 4700469"/>
              <a:gd name="connsiteY3" fmla="*/ 158698 h 5410830"/>
              <a:gd name="connsiteX4" fmla="*/ 574334 w 4700469"/>
              <a:gd name="connsiteY4" fmla="*/ 15114 h 5410830"/>
              <a:gd name="connsiteX5" fmla="*/ 884172 w 4700469"/>
              <a:gd name="connsiteY5" fmla="*/ 0 h 5410830"/>
              <a:gd name="connsiteX6" fmla="*/ 4284833 w 4700469"/>
              <a:gd name="connsiteY6" fmla="*/ 287167 h 5410830"/>
              <a:gd name="connsiteX7" fmla="*/ 4496430 w 4700469"/>
              <a:gd name="connsiteY7" fmla="*/ 392966 h 5410830"/>
              <a:gd name="connsiteX8" fmla="*/ 4692912 w 4700469"/>
              <a:gd name="connsiteY8" fmla="*/ 642347 h 5410830"/>
              <a:gd name="connsiteX9" fmla="*/ 4700469 w 4700469"/>
              <a:gd name="connsiteY9" fmla="*/ 1088212 h 5410830"/>
              <a:gd name="connsiteX10" fmla="*/ 4624899 w 4700469"/>
              <a:gd name="connsiteY10" fmla="*/ 4980080 h 5410830"/>
              <a:gd name="connsiteX11" fmla="*/ 4556886 w 4700469"/>
              <a:gd name="connsiteY11" fmla="*/ 5108549 h 5410830"/>
              <a:gd name="connsiteX12" fmla="*/ 3929653 w 4700469"/>
              <a:gd name="connsiteY12" fmla="*/ 5138777 h 5410830"/>
              <a:gd name="connsiteX13" fmla="*/ 1987497 w 4700469"/>
              <a:gd name="connsiteY13" fmla="*/ 5131220 h 5410830"/>
              <a:gd name="connsiteX14" fmla="*/ 1345150 w 4700469"/>
              <a:gd name="connsiteY14" fmla="*/ 5373045 h 5410830"/>
              <a:gd name="connsiteX15" fmla="*/ 740588 w 4700469"/>
              <a:gd name="connsiteY15" fmla="*/ 5403273 h 5410830"/>
              <a:gd name="connsiteX16" fmla="*/ 173811 w 4700469"/>
              <a:gd name="connsiteY16" fmla="*/ 5410830 h 5410830"/>
              <a:gd name="connsiteX17" fmla="*/ 37785 w 4700469"/>
              <a:gd name="connsiteY17" fmla="*/ 5350374 h 5410830"/>
              <a:gd name="connsiteX18" fmla="*/ 0 w 4700469"/>
              <a:gd name="connsiteY18" fmla="*/ 5259690 h 5410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00469" h="5410830">
                <a:moveTo>
                  <a:pt x="0" y="5259690"/>
                </a:moveTo>
                <a:lnTo>
                  <a:pt x="90684" y="634790"/>
                </a:lnTo>
                <a:lnTo>
                  <a:pt x="143583" y="408080"/>
                </a:lnTo>
                <a:lnTo>
                  <a:pt x="340066" y="158698"/>
                </a:lnTo>
                <a:lnTo>
                  <a:pt x="574334" y="15114"/>
                </a:lnTo>
                <a:lnTo>
                  <a:pt x="884172" y="0"/>
                </a:lnTo>
                <a:lnTo>
                  <a:pt x="4284833" y="287167"/>
                </a:lnTo>
                <a:lnTo>
                  <a:pt x="4496430" y="392966"/>
                </a:lnTo>
                <a:lnTo>
                  <a:pt x="4692912" y="642347"/>
                </a:lnTo>
                <a:lnTo>
                  <a:pt x="4700469" y="1088212"/>
                </a:lnTo>
                <a:lnTo>
                  <a:pt x="4624899" y="4980080"/>
                </a:lnTo>
                <a:lnTo>
                  <a:pt x="4556886" y="5108549"/>
                </a:lnTo>
                <a:lnTo>
                  <a:pt x="3929653" y="5138777"/>
                </a:lnTo>
                <a:lnTo>
                  <a:pt x="1987497" y="5131220"/>
                </a:lnTo>
                <a:lnTo>
                  <a:pt x="1345150" y="5373045"/>
                </a:lnTo>
                <a:lnTo>
                  <a:pt x="740588" y="5403273"/>
                </a:lnTo>
                <a:lnTo>
                  <a:pt x="173811" y="5410830"/>
                </a:lnTo>
                <a:lnTo>
                  <a:pt x="37785" y="5350374"/>
                </a:lnTo>
                <a:lnTo>
                  <a:pt x="0" y="525969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ular Callout 21"/>
          <p:cNvSpPr/>
          <p:nvPr/>
        </p:nvSpPr>
        <p:spPr>
          <a:xfrm>
            <a:off x="641088" y="152248"/>
            <a:ext cx="1429537" cy="612648"/>
          </a:xfrm>
          <a:prstGeom prst="wedgeRectCallout">
            <a:avLst>
              <a:gd name="adj1" fmla="val 77326"/>
              <a:gd name="adj2" fmla="val 11309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ISOLDE Area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3" name="Picture 2" descr="http://www.baleenfrancais.ch/wp-content/uploads/2011/04/france-suisse-8230b.gif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718"/>
          <a:stretch/>
        </p:blipFill>
        <p:spPr bwMode="auto">
          <a:xfrm rot="5839978">
            <a:off x="7388785" y="4943013"/>
            <a:ext cx="842104" cy="143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reeform 23"/>
          <p:cNvSpPr/>
          <p:nvPr/>
        </p:nvSpPr>
        <p:spPr>
          <a:xfrm>
            <a:off x="166255" y="2357792"/>
            <a:ext cx="8819047" cy="3446003"/>
          </a:xfrm>
          <a:custGeom>
            <a:avLst/>
            <a:gdLst>
              <a:gd name="connsiteX0" fmla="*/ 0 w 8819047"/>
              <a:gd name="connsiteY0" fmla="*/ 0 h 3446003"/>
              <a:gd name="connsiteX1" fmla="*/ 5977606 w 8819047"/>
              <a:gd name="connsiteY1" fmla="*/ 3068152 h 3446003"/>
              <a:gd name="connsiteX2" fmla="*/ 8819047 w 8819047"/>
              <a:gd name="connsiteY2" fmla="*/ 3446003 h 3446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19047" h="3446003">
                <a:moveTo>
                  <a:pt x="0" y="0"/>
                </a:moveTo>
                <a:lnTo>
                  <a:pt x="5977606" y="3068152"/>
                </a:lnTo>
                <a:lnTo>
                  <a:pt x="8819047" y="3446003"/>
                </a:lnTo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ular Callout 27"/>
          <p:cNvSpPr/>
          <p:nvPr/>
        </p:nvSpPr>
        <p:spPr>
          <a:xfrm>
            <a:off x="312987" y="4148278"/>
            <a:ext cx="1600200" cy="612648"/>
          </a:xfrm>
          <a:prstGeom prst="wedgeRectCallout">
            <a:avLst>
              <a:gd name="adj1" fmla="val 106134"/>
              <a:gd name="adj2" fmla="val -12003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chemeClr val="tx1"/>
                </a:solidFill>
              </a:rPr>
              <a:t>Swiss</a:t>
            </a:r>
            <a:r>
              <a:rPr lang="fr-CH" sz="1600" b="1" dirty="0" smtClean="0">
                <a:solidFill>
                  <a:schemeClr val="tx1"/>
                </a:solidFill>
              </a:rPr>
              <a:t> – French border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3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5" grpId="0" animBg="1"/>
      <p:bldP spid="15" grpId="1" animBg="1"/>
      <p:bldP spid="13" grpId="0" animBg="1"/>
      <p:bldP spid="13" grpId="1" animBg="1"/>
      <p:bldP spid="18" grpId="0" animBg="1"/>
      <p:bldP spid="18" grpId="1" animBg="1"/>
      <p:bldP spid="14" grpId="0" animBg="1"/>
      <p:bldP spid="20" grpId="0" animBg="1"/>
      <p:bldP spid="21" grpId="0" animBg="1"/>
      <p:bldP spid="21" grpId="1" animBg="1"/>
      <p:bldP spid="22" grpId="0" animBg="1"/>
      <p:bldP spid="22" grpId="1" animBg="1"/>
      <p:bldP spid="24" grpId="0" animBg="1"/>
      <p:bldP spid="24" grpId="1" animBg="1"/>
      <p:bldP spid="28" grpId="0" animBg="1"/>
      <p:bldP spid="2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" y="1066800"/>
            <a:ext cx="903826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54385" y="21848"/>
            <a:ext cx="538461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ISOLDE </a:t>
            </a:r>
            <a:r>
              <a:rPr lang="fr-CH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facility</a:t>
            </a:r>
            <a:r>
              <a:rPr lang="fr-CH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CH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CERN Proton Accelerator </a:t>
            </a:r>
            <a:r>
              <a:rPr lang="fr-CH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032172" y="4669973"/>
            <a:ext cx="28302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55112" y="4484912"/>
            <a:ext cx="187743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CERN-MEDICIS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88279" y="5001986"/>
            <a:ext cx="808264" cy="628650"/>
          </a:xfrm>
          <a:custGeom>
            <a:avLst/>
            <a:gdLst>
              <a:gd name="connsiteX0" fmla="*/ 0 w 808264"/>
              <a:gd name="connsiteY0" fmla="*/ 628650 h 628650"/>
              <a:gd name="connsiteX1" fmla="*/ 285750 w 808264"/>
              <a:gd name="connsiteY1" fmla="*/ 261257 h 628650"/>
              <a:gd name="connsiteX2" fmla="*/ 595992 w 808264"/>
              <a:gd name="connsiteY2" fmla="*/ 48985 h 628650"/>
              <a:gd name="connsiteX3" fmla="*/ 808264 w 808264"/>
              <a:gd name="connsiteY3" fmla="*/ 0 h 628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264" h="628650">
                <a:moveTo>
                  <a:pt x="0" y="628650"/>
                </a:moveTo>
                <a:cubicBezTo>
                  <a:pt x="93209" y="493259"/>
                  <a:pt x="186418" y="357868"/>
                  <a:pt x="285750" y="261257"/>
                </a:cubicBezTo>
                <a:cubicBezTo>
                  <a:pt x="385082" y="164646"/>
                  <a:pt x="508906" y="92528"/>
                  <a:pt x="595992" y="48985"/>
                </a:cubicBezTo>
                <a:cubicBezTo>
                  <a:pt x="683078" y="5442"/>
                  <a:pt x="745671" y="2721"/>
                  <a:pt x="808264" y="0"/>
                </a:cubicBezTo>
              </a:path>
            </a:pathLst>
          </a:custGeom>
          <a:noFill/>
          <a:ln w="571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580186" y="4724400"/>
            <a:ext cx="819126" cy="277585"/>
          </a:xfrm>
          <a:prstGeom prst="ellipse">
            <a:avLst/>
          </a:prstGeom>
          <a:noFill/>
          <a:ln w="571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151664" y="4690957"/>
            <a:ext cx="661307" cy="389667"/>
          </a:xfrm>
          <a:custGeom>
            <a:avLst/>
            <a:gdLst>
              <a:gd name="connsiteX0" fmla="*/ 0 w 661307"/>
              <a:gd name="connsiteY0" fmla="*/ 319193 h 389667"/>
              <a:gd name="connsiteX1" fmla="*/ 73479 w 661307"/>
              <a:gd name="connsiteY1" fmla="*/ 376343 h 389667"/>
              <a:gd name="connsiteX2" fmla="*/ 187779 w 661307"/>
              <a:gd name="connsiteY2" fmla="*/ 376343 h 389667"/>
              <a:gd name="connsiteX3" fmla="*/ 334736 w 661307"/>
              <a:gd name="connsiteY3" fmla="*/ 229386 h 389667"/>
              <a:gd name="connsiteX4" fmla="*/ 432707 w 661307"/>
              <a:gd name="connsiteY4" fmla="*/ 90593 h 389667"/>
              <a:gd name="connsiteX5" fmla="*/ 538843 w 661307"/>
              <a:gd name="connsiteY5" fmla="*/ 17114 h 389667"/>
              <a:gd name="connsiteX6" fmla="*/ 661307 w 661307"/>
              <a:gd name="connsiteY6" fmla="*/ 786 h 389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07" h="389667">
                <a:moveTo>
                  <a:pt x="0" y="319193"/>
                </a:moveTo>
                <a:cubicBezTo>
                  <a:pt x="21091" y="343005"/>
                  <a:pt x="42182" y="366818"/>
                  <a:pt x="73479" y="376343"/>
                </a:cubicBezTo>
                <a:cubicBezTo>
                  <a:pt x="104776" y="385868"/>
                  <a:pt x="144236" y="400836"/>
                  <a:pt x="187779" y="376343"/>
                </a:cubicBezTo>
                <a:cubicBezTo>
                  <a:pt x="231322" y="351850"/>
                  <a:pt x="293915" y="277011"/>
                  <a:pt x="334736" y="229386"/>
                </a:cubicBezTo>
                <a:cubicBezTo>
                  <a:pt x="375557" y="181761"/>
                  <a:pt x="398689" y="125972"/>
                  <a:pt x="432707" y="90593"/>
                </a:cubicBezTo>
                <a:cubicBezTo>
                  <a:pt x="466725" y="55214"/>
                  <a:pt x="500743" y="32082"/>
                  <a:pt x="538843" y="17114"/>
                </a:cubicBezTo>
                <a:cubicBezTo>
                  <a:pt x="576943" y="2146"/>
                  <a:pt x="640896" y="-1936"/>
                  <a:pt x="661307" y="786"/>
                </a:cubicBezTo>
              </a:path>
            </a:pathLst>
          </a:custGeom>
          <a:noFill/>
          <a:ln w="571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24416" y="5624411"/>
            <a:ext cx="1066368" cy="36933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sz="1600" b="1" dirty="0">
                <a:solidFill>
                  <a:schemeClr val="tx2"/>
                </a:solidFill>
              </a:rPr>
              <a:t>LINAC</a:t>
            </a:r>
            <a:r>
              <a:rPr lang="fr-CH" b="1" dirty="0">
                <a:solidFill>
                  <a:schemeClr val="tx2"/>
                </a:solidFill>
              </a:rPr>
              <a:t> 2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72132" y="4284312"/>
            <a:ext cx="1142568" cy="36933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sz="1400" b="1" dirty="0" smtClean="0">
                <a:solidFill>
                  <a:schemeClr val="tx2"/>
                </a:solidFill>
              </a:rPr>
              <a:t>BOOSTER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67400" y="4539734"/>
            <a:ext cx="1066368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CH" b="1" dirty="0" smtClean="0">
                <a:solidFill>
                  <a:srgbClr val="0070C0"/>
                </a:solidFill>
              </a:rPr>
              <a:t>ISOLDE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979305"/>
            <a:ext cx="5410200" cy="298309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5948437" y="2103372"/>
            <a:ext cx="909563" cy="228600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545632" y="2785847"/>
            <a:ext cx="723684" cy="203203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38378" y="1143000"/>
            <a:ext cx="5346595" cy="400110"/>
          </a:xfrm>
          <a:prstGeom prst="rect">
            <a:avLst/>
          </a:prstGeom>
          <a:solidFill>
            <a:srgbClr val="E7F16B"/>
          </a:solidFill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rgbClr val="FF0000"/>
                </a:solidFill>
              </a:rPr>
              <a:t>PROTON 1.4 </a:t>
            </a:r>
            <a:r>
              <a:rPr lang="fr-CH" sz="2000" b="1" dirty="0" err="1" smtClean="0">
                <a:solidFill>
                  <a:srgbClr val="FF0000"/>
                </a:solidFill>
              </a:rPr>
              <a:t>GeV</a:t>
            </a:r>
            <a:r>
              <a:rPr lang="fr-CH" sz="2000" b="1" dirty="0" smtClean="0">
                <a:solidFill>
                  <a:srgbClr val="FF0000"/>
                </a:solidFill>
              </a:rPr>
              <a:t>, 2uA, </a:t>
            </a:r>
            <a:r>
              <a:rPr lang="fr-CH" sz="2000" b="1" dirty="0" err="1" smtClean="0">
                <a:solidFill>
                  <a:srgbClr val="FF0000"/>
                </a:solidFill>
              </a:rPr>
              <a:t>delivery</a:t>
            </a:r>
            <a:r>
              <a:rPr lang="fr-CH" sz="2000" b="1" dirty="0" smtClean="0">
                <a:solidFill>
                  <a:srgbClr val="FF0000"/>
                </a:solidFill>
              </a:rPr>
              <a:t> to ISOLDE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9" name="Picture 2" descr="image00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425" y="6407102"/>
            <a:ext cx="1033417" cy="314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352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25" name="Picture 2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28" y="1800364"/>
            <a:ext cx="6047306" cy="4411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 flipV="1">
            <a:off x="153681" y="1882588"/>
            <a:ext cx="2305818" cy="158560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040454">
            <a:off x="327122" y="2404749"/>
            <a:ext cx="217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Isotopes for ISOLDE</a:t>
            </a:r>
            <a:endParaRPr lang="fr-CH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98048"/>
            <a:ext cx="8077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CERN-MEDICIS principle:</a:t>
            </a:r>
          </a:p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protons (~90%) normally lost into the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Dump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88531" y="2573709"/>
            <a:ext cx="13709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ISOLDE Target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 rot="21400306">
            <a:off x="24740" y="3325092"/>
            <a:ext cx="2143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 1.4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78990" y="1521832"/>
            <a:ext cx="2903360" cy="143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6170310" y="2244120"/>
            <a:ext cx="609600" cy="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429059" y="3768307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Isotopes production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297908" y="2609324"/>
            <a:ext cx="13717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MEDICIS Target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86586" y="990600"/>
            <a:ext cx="5410200" cy="298309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6597715" y="1447800"/>
            <a:ext cx="838200" cy="10367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extBox 3"/>
          <p:cNvSpPr txBox="1"/>
          <p:nvPr/>
        </p:nvSpPr>
        <p:spPr>
          <a:xfrm>
            <a:off x="7444461" y="1781484"/>
            <a:ext cx="101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>
                <a:solidFill>
                  <a:srgbClr val="FF0000"/>
                </a:solidFill>
              </a:rPr>
              <a:t>ZOOM</a:t>
            </a:r>
            <a:endParaRPr lang="fr-CH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190070"/>
              </p:ext>
            </p:extLst>
          </p:nvPr>
        </p:nvGraphicFramePr>
        <p:xfrm>
          <a:off x="6066418" y="4105941"/>
          <a:ext cx="3089382" cy="2121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2" name="Worksheet" r:id="rId7" imgW="9258334" imgH="5896123" progId="Excel.Sheet.8">
                  <p:embed/>
                </p:oleObj>
              </mc:Choice>
              <mc:Fallback>
                <p:oleObj name="Worksheet" r:id="rId7" imgW="9258334" imgH="5896123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6418" y="4105941"/>
                        <a:ext cx="3089382" cy="2121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Freeform 21"/>
          <p:cNvSpPr/>
          <p:nvPr/>
        </p:nvSpPr>
        <p:spPr>
          <a:xfrm>
            <a:off x="3313261" y="1765461"/>
            <a:ext cx="2790942" cy="4484199"/>
          </a:xfrm>
          <a:custGeom>
            <a:avLst/>
            <a:gdLst>
              <a:gd name="connsiteX0" fmla="*/ 52899 w 2743200"/>
              <a:gd name="connsiteY0" fmla="*/ 0 h 4277276"/>
              <a:gd name="connsiteX1" fmla="*/ 0 w 2743200"/>
              <a:gd name="connsiteY1" fmla="*/ 2856555 h 4277276"/>
              <a:gd name="connsiteX2" fmla="*/ 1450948 w 2743200"/>
              <a:gd name="connsiteY2" fmla="*/ 4277276 h 4277276"/>
              <a:gd name="connsiteX3" fmla="*/ 2743200 w 2743200"/>
              <a:gd name="connsiteY3" fmla="*/ 4269719 h 4277276"/>
              <a:gd name="connsiteX4" fmla="*/ 2743200 w 2743200"/>
              <a:gd name="connsiteY4" fmla="*/ 4194149 h 4277276"/>
              <a:gd name="connsiteX5" fmla="*/ 2712972 w 2743200"/>
              <a:gd name="connsiteY5" fmla="*/ 0 h 4277276"/>
              <a:gd name="connsiteX6" fmla="*/ 52899 w 2743200"/>
              <a:gd name="connsiteY6" fmla="*/ 0 h 427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43200" h="4277276">
                <a:moveTo>
                  <a:pt x="52899" y="0"/>
                </a:moveTo>
                <a:lnTo>
                  <a:pt x="0" y="2856555"/>
                </a:lnTo>
                <a:lnTo>
                  <a:pt x="1450948" y="4277276"/>
                </a:lnTo>
                <a:lnTo>
                  <a:pt x="2743200" y="4269719"/>
                </a:lnTo>
                <a:lnTo>
                  <a:pt x="2743200" y="4194149"/>
                </a:lnTo>
                <a:lnTo>
                  <a:pt x="2712972" y="0"/>
                </a:lnTo>
                <a:lnTo>
                  <a:pt x="52899" y="0"/>
                </a:lnTo>
                <a:close/>
              </a:path>
            </a:pathLst>
          </a:custGeom>
          <a:solidFill>
            <a:srgbClr val="ADBDE9"/>
          </a:solidFill>
          <a:ln>
            <a:noFill/>
          </a:ln>
          <a:effectLst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5828" y="3410076"/>
            <a:ext cx="5404557" cy="2724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xplosion 2 6"/>
          <p:cNvSpPr/>
          <p:nvPr/>
        </p:nvSpPr>
        <p:spPr>
          <a:xfrm rot="1342588">
            <a:off x="5441891" y="2792592"/>
            <a:ext cx="1102322" cy="1138678"/>
          </a:xfrm>
          <a:prstGeom prst="irregularSeal2">
            <a:avLst/>
          </a:prstGeom>
          <a:solidFill>
            <a:srgbClr val="FFC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TextBox 16"/>
          <p:cNvSpPr txBox="1"/>
          <p:nvPr/>
        </p:nvSpPr>
        <p:spPr>
          <a:xfrm>
            <a:off x="5601719" y="3095160"/>
            <a:ext cx="1087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dump</a:t>
            </a:r>
            <a:endParaRPr 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" name="Picture 2" descr="http://www.clker.com/cliparts/0/0/3/9/11949848301163357016radioactive_sign_01.svg.hi.pn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007" y="3312000"/>
            <a:ext cx="597009" cy="52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www.clker.com/cliparts/0/0/3/9/11949848301163357016radioactive_sign_01.svg.hi.pn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705" y="3203836"/>
            <a:ext cx="602095" cy="52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1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1" grpId="0"/>
      <p:bldP spid="27" grpId="0"/>
      <p:bldP spid="32" grpId="0"/>
      <p:bldP spid="3" grpId="0" animBg="1"/>
      <p:bldP spid="4" grpId="0"/>
      <p:bldP spid="22" grpId="0" animBg="1"/>
      <p:bldP spid="22" grpId="1" animBg="1"/>
      <p:bldP spid="7" grpId="0" animBg="1"/>
      <p:bldP spid="7" grpId="1" animBg="1"/>
      <p:bldP spid="17" grpId="0"/>
      <p:bldP spid="1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97832" y="59490"/>
            <a:ext cx="2172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/>
              <a:t>Target Manufacture</a:t>
            </a:r>
          </a:p>
          <a:p>
            <a:pPr algn="ctr"/>
            <a:r>
              <a:rPr lang="fr-CH" dirty="0" smtClean="0"/>
              <a:t>(workshop)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74072" y="889991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Characterization test</a:t>
            </a:r>
          </a:p>
          <a:p>
            <a:pPr algn="ctr"/>
            <a:r>
              <a:rPr lang="en-US" dirty="0" smtClean="0"/>
              <a:t>(workshop)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7531" y="1679217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Irradiation</a:t>
            </a:r>
          </a:p>
          <a:p>
            <a:pPr algn="ctr"/>
            <a:r>
              <a:rPr lang="en-US" dirty="0" smtClean="0"/>
              <a:t>(ISOLDE)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69735" y="2470734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Isotope extraction</a:t>
            </a:r>
          </a:p>
          <a:p>
            <a:pPr algn="ctr"/>
            <a:r>
              <a:rPr lang="en-US" dirty="0" smtClean="0"/>
              <a:t>(MEDICIS)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11334" y="4216626"/>
            <a:ext cx="1672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Decay storage</a:t>
            </a:r>
          </a:p>
          <a:p>
            <a:pPr algn="ctr"/>
            <a:r>
              <a:rPr lang="en-US" dirty="0" smtClean="0"/>
              <a:t>(MEDICIS)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16091" y="4252549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Dismantling</a:t>
            </a:r>
          </a:p>
          <a:p>
            <a:pPr algn="ctr"/>
            <a:r>
              <a:rPr lang="en-US" dirty="0" smtClean="0"/>
              <a:t>(Hot Cell)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97051" y="1868371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Disposal</a:t>
            </a:r>
          </a:p>
          <a:p>
            <a:pPr algn="ctr"/>
            <a:r>
              <a:rPr lang="en-US" dirty="0" smtClean="0"/>
              <a:t>(PSI)</a:t>
            </a:r>
            <a:endParaRPr lang="en-US" dirty="0"/>
          </a:p>
        </p:txBody>
      </p:sp>
      <p:pic>
        <p:nvPicPr>
          <p:cNvPr id="22" name="Picture 2" descr="http://www.clker.com/cliparts/0/0/3/9/11949848301163357016radioactive_sign_01.svg.hi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223" y="1817958"/>
            <a:ext cx="420739" cy="36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123513" y="3313964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Isotope separation</a:t>
            </a:r>
          </a:p>
          <a:p>
            <a:pPr algn="ctr"/>
            <a:r>
              <a:rPr lang="en-US" dirty="0" smtClean="0"/>
              <a:t>(MEDICIS)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184137" y="4136604"/>
            <a:ext cx="1967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Isotope collection</a:t>
            </a:r>
          </a:p>
          <a:p>
            <a:pPr algn="ctr"/>
            <a:r>
              <a:rPr lang="en-US" dirty="0" smtClean="0"/>
              <a:t>(MEDICIS)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123513" y="4973711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Isotope purification</a:t>
            </a:r>
          </a:p>
          <a:p>
            <a:pPr algn="ctr"/>
            <a:r>
              <a:rPr lang="en-US" dirty="0" smtClean="0"/>
              <a:t>(MEDICIS)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721814" y="5845643"/>
            <a:ext cx="2954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QA – packaging &amp; shipping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39731" y="123995"/>
            <a:ext cx="2279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TARGET life</a:t>
            </a:r>
          </a:p>
        </p:txBody>
      </p:sp>
      <p:sp>
        <p:nvSpPr>
          <p:cNvPr id="40" name="Right Arrow 39"/>
          <p:cNvSpPr/>
          <p:nvPr/>
        </p:nvSpPr>
        <p:spPr>
          <a:xfrm>
            <a:off x="7452318" y="4539901"/>
            <a:ext cx="345977" cy="175638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652" name="Picture 4" descr="http://www.cultures-et-croyances.com/wp-content/uploads/2013/01/P61-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72252" y="2920309"/>
            <a:ext cx="919122" cy="82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120910" y="1717136"/>
            <a:ext cx="2600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ISOTOPE production</a:t>
            </a:r>
          </a:p>
        </p:txBody>
      </p:sp>
      <p:pic>
        <p:nvPicPr>
          <p:cNvPr id="52" name="Picture 2" descr="http://www.clker.com/cliparts/0/0/3/9/11949848301163357016radioactive_sign_01.svg.hi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735" y="1817958"/>
            <a:ext cx="420739" cy="36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Right Arrow 59"/>
          <p:cNvSpPr/>
          <p:nvPr/>
        </p:nvSpPr>
        <p:spPr>
          <a:xfrm rot="16200000">
            <a:off x="8208068" y="3942252"/>
            <a:ext cx="406170" cy="175638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ight Arrow 60"/>
          <p:cNvSpPr/>
          <p:nvPr/>
        </p:nvSpPr>
        <p:spPr>
          <a:xfrm rot="5400000">
            <a:off x="3935820" y="3992319"/>
            <a:ext cx="369236" cy="175635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ight Arrow 61"/>
          <p:cNvSpPr/>
          <p:nvPr/>
        </p:nvSpPr>
        <p:spPr>
          <a:xfrm rot="5400000">
            <a:off x="3936631" y="726393"/>
            <a:ext cx="329485" cy="177670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ight Arrow 62"/>
          <p:cNvSpPr/>
          <p:nvPr/>
        </p:nvSpPr>
        <p:spPr>
          <a:xfrm rot="5400000">
            <a:off x="3952378" y="2334398"/>
            <a:ext cx="329485" cy="177670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ight Arrow 64"/>
          <p:cNvSpPr/>
          <p:nvPr/>
        </p:nvSpPr>
        <p:spPr>
          <a:xfrm rot="5400000">
            <a:off x="3935820" y="4812340"/>
            <a:ext cx="369236" cy="175635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ight Arrow 65"/>
          <p:cNvSpPr/>
          <p:nvPr/>
        </p:nvSpPr>
        <p:spPr>
          <a:xfrm rot="5400000">
            <a:off x="3937143" y="5644472"/>
            <a:ext cx="369236" cy="175635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702" y="130184"/>
            <a:ext cx="866948" cy="12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0912" y="1679217"/>
            <a:ext cx="5555622" cy="4535758"/>
          </a:xfrm>
          <a:prstGeom prst="rect">
            <a:avLst/>
          </a:prstGeom>
          <a:noFill/>
          <a:ln w="28575">
            <a:solidFill>
              <a:srgbClr val="FFC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097832" y="59490"/>
            <a:ext cx="5970598" cy="4840667"/>
          </a:xfrm>
          <a:prstGeom prst="rect">
            <a:avLst/>
          </a:prstGeom>
          <a:noFill/>
          <a:ln w="28575">
            <a:solidFill>
              <a:srgbClr val="0070C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Arrow 34"/>
          <p:cNvSpPr/>
          <p:nvPr/>
        </p:nvSpPr>
        <p:spPr>
          <a:xfrm rot="5400000">
            <a:off x="3956000" y="1566127"/>
            <a:ext cx="329485" cy="177670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ight Arrow 63"/>
          <p:cNvSpPr/>
          <p:nvPr/>
        </p:nvSpPr>
        <p:spPr>
          <a:xfrm rot="5400000">
            <a:off x="3937143" y="3148597"/>
            <a:ext cx="369236" cy="175635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>
            <a:off x="5035720" y="4539792"/>
            <a:ext cx="951230" cy="175747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546921"/>
              </p:ext>
            </p:extLst>
          </p:nvPr>
        </p:nvGraphicFramePr>
        <p:xfrm>
          <a:off x="172657" y="3421033"/>
          <a:ext cx="2777811" cy="205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1" name="Worksheet" r:id="rId8" imgW="9258334" imgH="5896123" progId="Excel.Sheet.8">
                  <p:embed/>
                </p:oleObj>
              </mc:Choice>
              <mc:Fallback>
                <p:oleObj name="Worksheet" r:id="rId8" imgW="9258334" imgH="5896123" progId="Excel.Shee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657" y="3421033"/>
                        <a:ext cx="2777811" cy="2059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52856" y="50466"/>
            <a:ext cx="27766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have 2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ain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:</a:t>
            </a:r>
          </a:p>
        </p:txBody>
      </p:sp>
      <p:sp>
        <p:nvSpPr>
          <p:cNvPr id="12" name="Freeform 11"/>
          <p:cNvSpPr/>
          <p:nvPr/>
        </p:nvSpPr>
        <p:spPr>
          <a:xfrm>
            <a:off x="5237018" y="1979940"/>
            <a:ext cx="1405607" cy="2236880"/>
          </a:xfrm>
          <a:custGeom>
            <a:avLst/>
            <a:gdLst>
              <a:gd name="connsiteX0" fmla="*/ 1405607 w 1405607"/>
              <a:gd name="connsiteY0" fmla="*/ 2236880 h 2236880"/>
              <a:gd name="connsiteX1" fmla="*/ 1398050 w 1405607"/>
              <a:gd name="connsiteY1" fmla="*/ 0 h 2236880"/>
              <a:gd name="connsiteX2" fmla="*/ 0 w 1405607"/>
              <a:gd name="connsiteY2" fmla="*/ 0 h 223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5607" h="2236880">
                <a:moveTo>
                  <a:pt x="1405607" y="2236880"/>
                </a:moveTo>
                <a:lnTo>
                  <a:pt x="1398050" y="0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5123663" y="2191537"/>
            <a:ext cx="387672" cy="2153752"/>
          </a:xfrm>
          <a:custGeom>
            <a:avLst/>
            <a:gdLst>
              <a:gd name="connsiteX0" fmla="*/ 0 w 324952"/>
              <a:gd name="connsiteY0" fmla="*/ 2153752 h 2153752"/>
              <a:gd name="connsiteX1" fmla="*/ 317395 w 324952"/>
              <a:gd name="connsiteY1" fmla="*/ 2146195 h 2153752"/>
              <a:gd name="connsiteX2" fmla="*/ 324952 w 324952"/>
              <a:gd name="connsiteY2" fmla="*/ 0 h 2153752"/>
              <a:gd name="connsiteX3" fmla="*/ 90684 w 324952"/>
              <a:gd name="connsiteY3" fmla="*/ 0 h 2153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952" h="2153752">
                <a:moveTo>
                  <a:pt x="0" y="2153752"/>
                </a:moveTo>
                <a:lnTo>
                  <a:pt x="317395" y="2146195"/>
                </a:lnTo>
                <a:lnTo>
                  <a:pt x="324952" y="0"/>
                </a:lnTo>
                <a:lnTo>
                  <a:pt x="90684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sysDash"/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ight Arrow 36"/>
          <p:cNvSpPr/>
          <p:nvPr/>
        </p:nvSpPr>
        <p:spPr>
          <a:xfrm>
            <a:off x="6002114" y="5311577"/>
            <a:ext cx="345977" cy="175638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ight Arrow 37"/>
          <p:cNvSpPr/>
          <p:nvPr/>
        </p:nvSpPr>
        <p:spPr>
          <a:xfrm>
            <a:off x="6012525" y="6003761"/>
            <a:ext cx="369236" cy="175635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6367595" y="5216635"/>
            <a:ext cx="199285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Remote handling </a:t>
            </a:r>
          </a:p>
          <a:p>
            <a:r>
              <a:rPr lang="en-US" sz="1400" i="1" dirty="0" smtClean="0"/>
              <a:t>(Robot or Monorail)</a:t>
            </a:r>
          </a:p>
          <a:p>
            <a:endParaRPr lang="en-US" sz="1400" dirty="0"/>
          </a:p>
          <a:p>
            <a:r>
              <a:rPr lang="en-US" i="1" dirty="0"/>
              <a:t>Manual handling</a:t>
            </a:r>
            <a:endParaRPr lang="en-US" i="1" dirty="0"/>
          </a:p>
        </p:txBody>
      </p:sp>
      <p:sp>
        <p:nvSpPr>
          <p:cNvPr id="42" name="Right Arrow 41"/>
          <p:cNvSpPr/>
          <p:nvPr/>
        </p:nvSpPr>
        <p:spPr>
          <a:xfrm rot="16200000">
            <a:off x="8208068" y="2613093"/>
            <a:ext cx="406170" cy="175638"/>
          </a:xfrm>
          <a:prstGeom prst="rightArrow">
            <a:avLst>
              <a:gd name="adj1" fmla="val 50000"/>
              <a:gd name="adj2" fmla="val 134839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47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6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0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29" grpId="0"/>
      <p:bldP spid="31" grpId="0"/>
      <p:bldP spid="33" grpId="0"/>
      <p:bldP spid="34" grpId="0"/>
      <p:bldP spid="36" grpId="0"/>
      <p:bldP spid="40" grpId="0" animBg="1"/>
      <p:bldP spid="56" grpId="0"/>
      <p:bldP spid="60" grpId="0" animBg="1"/>
      <p:bldP spid="61" grpId="0" animBg="1"/>
      <p:bldP spid="62" grpId="0" animBg="1"/>
      <p:bldP spid="65" grpId="0" animBg="1"/>
      <p:bldP spid="66" grpId="0" animBg="1"/>
      <p:bldP spid="2" grpId="0" animBg="1"/>
      <p:bldP spid="3" grpId="0" animBg="1"/>
      <p:bldP spid="35" grpId="0" animBg="1"/>
      <p:bldP spid="64" grpId="0" animBg="1"/>
      <p:bldP spid="54" grpId="0" animBg="1"/>
      <p:bldP spid="12" grpId="0" animBg="1"/>
      <p:bldP spid="13" grpId="0" animBg="1"/>
      <p:bldP spid="37" grpId="0" animBg="1"/>
      <p:bldP spid="38" grpId="0" animBg="1"/>
      <p:bldP spid="39" grpId="0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52856" y="72318"/>
            <a:ext cx="5917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Constraints on the MEDICIS Project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2053" y="906843"/>
            <a:ext cx="839585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A)     </a:t>
            </a:r>
            <a:r>
              <a:rPr lang="en-GB" sz="2400" b="1" dirty="0" smtClean="0"/>
              <a:t>SAFETY: radiation and contamination risk</a:t>
            </a:r>
          </a:p>
          <a:p>
            <a:pPr lvl="1"/>
            <a:r>
              <a:rPr lang="en-GB" sz="1600" dirty="0"/>
              <a:t>Targets become radioactive / collected isotopes are radioactive </a:t>
            </a:r>
            <a:r>
              <a:rPr lang="en-GB" sz="1600" dirty="0" smtClean="0"/>
              <a:t>:</a:t>
            </a:r>
          </a:p>
          <a:p>
            <a:pPr lvl="1"/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Radiation =&gt; </a:t>
            </a:r>
            <a:r>
              <a:rPr lang="en-GB" sz="1600" b="1" dirty="0" smtClean="0"/>
              <a:t>shielding</a:t>
            </a:r>
            <a:endParaRPr lang="en-GB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Contamination containment =&gt; </a:t>
            </a:r>
            <a:r>
              <a:rPr lang="en-GB" sz="1600" b="1" dirty="0" smtClean="0"/>
              <a:t>nuclear ventilation</a:t>
            </a:r>
            <a:endParaRPr lang="en-GB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Storage</a:t>
            </a:r>
            <a:r>
              <a:rPr lang="en-GB" sz="1600" dirty="0" smtClean="0"/>
              <a:t> </a:t>
            </a:r>
            <a:r>
              <a:rPr lang="en-GB" sz="1600" dirty="0"/>
              <a:t>area for </a:t>
            </a:r>
            <a:r>
              <a:rPr lang="en-GB" sz="1600" dirty="0" smtClean="0"/>
              <a:t>Target </a:t>
            </a:r>
            <a:r>
              <a:rPr lang="en-GB" sz="1600" dirty="0"/>
              <a:t>cool </a:t>
            </a:r>
            <a:r>
              <a:rPr lang="en-GB" sz="1600" dirty="0" smtClean="0"/>
              <a:t>down 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Remote </a:t>
            </a:r>
            <a:r>
              <a:rPr lang="en-GB" sz="1600" b="1" dirty="0"/>
              <a:t>handling </a:t>
            </a:r>
            <a:r>
              <a:rPr lang="en-GB" sz="1600" dirty="0"/>
              <a:t>of targets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Personnel </a:t>
            </a:r>
            <a:r>
              <a:rPr lang="en-GB" sz="1600" b="1" dirty="0" smtClean="0"/>
              <a:t>Access </a:t>
            </a:r>
            <a:r>
              <a:rPr lang="en-GB" sz="1600" b="1" dirty="0"/>
              <a:t>control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Provision </a:t>
            </a:r>
            <a:r>
              <a:rPr lang="en-GB" sz="1600" dirty="0"/>
              <a:t>in the lab for safe </a:t>
            </a:r>
            <a:r>
              <a:rPr lang="en-GB" sz="1600" b="1" dirty="0"/>
              <a:t>packaging and dispatch</a:t>
            </a:r>
          </a:p>
          <a:p>
            <a:endParaRPr lang="fr-CH" dirty="0" smtClean="0"/>
          </a:p>
          <a:p>
            <a:endParaRPr lang="en-GB" dirty="0"/>
          </a:p>
          <a:p>
            <a:r>
              <a:rPr lang="en-GB" sz="2400" b="1" dirty="0"/>
              <a:t>B)     MEDICIS must not disrupt ISOLDE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All civil engineering and ventilation work had to be completed to a </a:t>
            </a:r>
            <a:r>
              <a:rPr lang="en-GB" sz="1600" b="1" dirty="0"/>
              <a:t>tight schedule </a:t>
            </a:r>
            <a:r>
              <a:rPr lang="en-GB" sz="1600" dirty="0" smtClean="0"/>
              <a:t>during Isolde shut-down (2013 – 2014)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MEDICIS operation </a:t>
            </a:r>
            <a:r>
              <a:rPr lang="en-GB" sz="1600" b="1" dirty="0" smtClean="0"/>
              <a:t>must not interfere </a:t>
            </a:r>
            <a:r>
              <a:rPr lang="en-GB" sz="1600" dirty="0" smtClean="0"/>
              <a:t>with ISOLDE physics 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22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492" y="1073097"/>
            <a:ext cx="4647480" cy="5581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Freeform 32"/>
          <p:cNvSpPr/>
          <p:nvPr/>
        </p:nvSpPr>
        <p:spPr>
          <a:xfrm>
            <a:off x="4277018" y="2183777"/>
            <a:ext cx="2308117" cy="4471261"/>
          </a:xfrm>
          <a:custGeom>
            <a:avLst/>
            <a:gdLst>
              <a:gd name="connsiteX0" fmla="*/ 984142 w 2100020"/>
              <a:gd name="connsiteY0" fmla="*/ 1890794 h 4471261"/>
              <a:gd name="connsiteX1" fmla="*/ 976393 w 2100020"/>
              <a:gd name="connsiteY1" fmla="*/ 4471261 h 4471261"/>
              <a:gd name="connsiteX2" fmla="*/ 0 w 2100020"/>
              <a:gd name="connsiteY2" fmla="*/ 4463512 h 4471261"/>
              <a:gd name="connsiteX3" fmla="*/ 7749 w 2100020"/>
              <a:gd name="connsiteY3" fmla="*/ 371960 h 4471261"/>
              <a:gd name="connsiteX4" fmla="*/ 999641 w 2100020"/>
              <a:gd name="connsiteY4" fmla="*/ 371960 h 4471261"/>
              <a:gd name="connsiteX5" fmla="*/ 999641 w 2100020"/>
              <a:gd name="connsiteY5" fmla="*/ 15499 h 4471261"/>
              <a:gd name="connsiteX6" fmla="*/ 2100020 w 2100020"/>
              <a:gd name="connsiteY6" fmla="*/ 0 h 4471261"/>
              <a:gd name="connsiteX7" fmla="*/ 1828800 w 2100020"/>
              <a:gd name="connsiteY7" fmla="*/ 1883044 h 4471261"/>
              <a:gd name="connsiteX8" fmla="*/ 984142 w 2100020"/>
              <a:gd name="connsiteY8" fmla="*/ 1890794 h 4471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00020" h="4471261">
                <a:moveTo>
                  <a:pt x="984142" y="1890794"/>
                </a:moveTo>
                <a:lnTo>
                  <a:pt x="976393" y="4471261"/>
                </a:lnTo>
                <a:lnTo>
                  <a:pt x="0" y="4463512"/>
                </a:lnTo>
                <a:lnTo>
                  <a:pt x="7749" y="371960"/>
                </a:lnTo>
                <a:lnTo>
                  <a:pt x="999641" y="371960"/>
                </a:lnTo>
                <a:lnTo>
                  <a:pt x="999641" y="15499"/>
                </a:lnTo>
                <a:lnTo>
                  <a:pt x="2100020" y="0"/>
                </a:lnTo>
                <a:lnTo>
                  <a:pt x="1828800" y="1883044"/>
                </a:lnTo>
                <a:lnTo>
                  <a:pt x="984142" y="1890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49" b="96410" l="3051" r="95177">
                        <a14:foregroundMark x1="37894" y1="59795" x2="37894" y2="59795"/>
                        <a14:foregroundMark x1="37697" y1="57641" x2="37697" y2="57641"/>
                        <a14:foregroundMark x1="37598" y1="55385" x2="37598" y2="55385"/>
                        <a14:foregroundMark x1="34646" y1="54769" x2="34646" y2="54769"/>
                        <a14:foregroundMark x1="25000" y1="54872" x2="25000" y2="54872"/>
                        <a14:foregroundMark x1="24508" y1="56103" x2="24508" y2="56103"/>
                        <a14:foregroundMark x1="20177" y1="80103" x2="20177" y2="80103"/>
                        <a14:foregroundMark x1="20079" y1="93744" x2="20079" y2="93744"/>
                        <a14:foregroundMark x1="25098" y1="96410" x2="25098" y2="96410"/>
                        <a14:foregroundMark x1="85236" y1="73846" x2="85236" y2="73846"/>
                        <a14:foregroundMark x1="95177" y1="63487" x2="95177" y2="63487"/>
                        <a14:foregroundMark x1="5315" y1="65949" x2="5315" y2="65949"/>
                        <a14:foregroundMark x1="4134" y1="78359" x2="4134" y2="78359"/>
                        <a14:foregroundMark x1="3051" y1="59897" x2="3051" y2="59897"/>
                        <a14:foregroundMark x1="34547" y1="9231" x2="34547" y2="9231"/>
                        <a14:foregroundMark x1="39862" y1="6359" x2="39862" y2="6359"/>
                        <a14:foregroundMark x1="33465" y1="2051" x2="33465" y2="2051"/>
                        <a14:foregroundMark x1="50098" y1="86462" x2="50098" y2="86462"/>
                        <a14:foregroundMark x1="50591" y1="92308" x2="50591" y2="92308"/>
                        <a14:foregroundMark x1="41831" y1="92308" x2="41831" y2="92308"/>
                        <a14:foregroundMark x1="39469" y1="88718" x2="39469" y2="88718"/>
                        <a14:foregroundMark x1="51673" y1="90359" x2="51673" y2="90359"/>
                        <a14:foregroundMark x1="51575" y1="94667" x2="51575" y2="94667"/>
                        <a14:foregroundMark x1="24705" y1="65333" x2="24705" y2="65333"/>
                        <a14:foregroundMark x1="24606" y1="68103" x2="24606" y2="68103"/>
                        <a14:foregroundMark x1="23720" y1="68308" x2="23720" y2="68308"/>
                        <a14:foregroundMark x1="22343" y1="68821" x2="22343" y2="68821"/>
                        <a14:foregroundMark x1="30315" y1="54872" x2="30315" y2="54872"/>
                        <a14:foregroundMark x1="31988" y1="54872" x2="31988" y2="54872"/>
                        <a14:foregroundMark x1="47441" y1="57538" x2="47441" y2="57538"/>
                        <a14:foregroundMark x1="40256" y1="43590" x2="40256" y2="43590"/>
                        <a14:foregroundMark x1="38681" y1="37744" x2="38681" y2="37744"/>
                        <a14:foregroundMark x1="46949" y1="37744" x2="46949" y2="37744"/>
                        <a14:foregroundMark x1="47736" y1="31897" x2="47736" y2="31897"/>
                        <a14:foregroundMark x1="47343" y1="52615" x2="47343" y2="52615"/>
                        <a14:foregroundMark x1="47343" y1="59282" x2="47343" y2="59282"/>
                        <a14:foregroundMark x1="73622" y1="86256" x2="73622" y2="86256"/>
                        <a14:foregroundMark x1="82382" y1="85949" x2="82382" y2="85949"/>
                        <a14:foregroundMark x1="47244" y1="55077" x2="47244" y2="55077"/>
                        <a14:foregroundMark x1="30315" y1="61846" x2="30315" y2="61846"/>
                        <a14:foregroundMark x1="25098" y1="62154" x2="25098" y2="62154"/>
                        <a14:foregroundMark x1="28346" y1="61949" x2="28346" y2="61949"/>
                        <a14:foregroundMark x1="33661" y1="61949" x2="33661" y2="61949"/>
                      </a14:backgroundRemoval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67780" y="2271498"/>
            <a:ext cx="4411390" cy="430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eform 3"/>
          <p:cNvSpPr/>
          <p:nvPr/>
        </p:nvSpPr>
        <p:spPr>
          <a:xfrm>
            <a:off x="7185471" y="2365349"/>
            <a:ext cx="1919485" cy="1881699"/>
          </a:xfrm>
          <a:custGeom>
            <a:avLst/>
            <a:gdLst>
              <a:gd name="connsiteX0" fmla="*/ 1919485 w 1919485"/>
              <a:gd name="connsiteY0" fmla="*/ 7557 h 1881699"/>
              <a:gd name="connsiteX1" fmla="*/ 1095769 w 1919485"/>
              <a:gd name="connsiteY1" fmla="*/ 0 h 1881699"/>
              <a:gd name="connsiteX2" fmla="*/ 0 w 1919485"/>
              <a:gd name="connsiteY2" fmla="*/ 528991 h 1881699"/>
              <a:gd name="connsiteX3" fmla="*/ 7557 w 1919485"/>
              <a:gd name="connsiteY3" fmla="*/ 1518962 h 1881699"/>
              <a:gd name="connsiteX4" fmla="*/ 347624 w 1919485"/>
              <a:gd name="connsiteY4" fmla="*/ 1866585 h 1881699"/>
              <a:gd name="connsiteX5" fmla="*/ 1919485 w 1919485"/>
              <a:gd name="connsiteY5" fmla="*/ 1881699 h 1881699"/>
              <a:gd name="connsiteX6" fmla="*/ 1919485 w 1919485"/>
              <a:gd name="connsiteY6" fmla="*/ 7557 h 1881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19485" h="1881699">
                <a:moveTo>
                  <a:pt x="1919485" y="7557"/>
                </a:moveTo>
                <a:lnTo>
                  <a:pt x="1095769" y="0"/>
                </a:lnTo>
                <a:lnTo>
                  <a:pt x="0" y="528991"/>
                </a:lnTo>
                <a:lnTo>
                  <a:pt x="7557" y="1518962"/>
                </a:lnTo>
                <a:lnTo>
                  <a:pt x="347624" y="1866585"/>
                </a:lnTo>
                <a:lnTo>
                  <a:pt x="1919485" y="1881699"/>
                </a:lnTo>
                <a:lnTo>
                  <a:pt x="1919485" y="75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4369058" y="928302"/>
            <a:ext cx="2038039" cy="1619878"/>
          </a:xfrm>
          <a:custGeom>
            <a:avLst/>
            <a:gdLst>
              <a:gd name="connsiteX0" fmla="*/ 1987498 w 1987498"/>
              <a:gd name="connsiteY0" fmla="*/ 113355 h 1692773"/>
              <a:gd name="connsiteX1" fmla="*/ 1934599 w 1987498"/>
              <a:gd name="connsiteY1" fmla="*/ 1360264 h 1692773"/>
              <a:gd name="connsiteX2" fmla="*/ 891729 w 1987498"/>
              <a:gd name="connsiteY2" fmla="*/ 1367821 h 1692773"/>
              <a:gd name="connsiteX3" fmla="*/ 891729 w 1987498"/>
              <a:gd name="connsiteY3" fmla="*/ 1685216 h 1692773"/>
              <a:gd name="connsiteX4" fmla="*/ 0 w 1987498"/>
              <a:gd name="connsiteY4" fmla="*/ 1692773 h 1692773"/>
              <a:gd name="connsiteX5" fmla="*/ 15114 w 1987498"/>
              <a:gd name="connsiteY5" fmla="*/ 959742 h 1692773"/>
              <a:gd name="connsiteX6" fmla="*/ 1352708 w 1987498"/>
              <a:gd name="connsiteY6" fmla="*/ 952185 h 1692773"/>
              <a:gd name="connsiteX7" fmla="*/ 1375379 w 1987498"/>
              <a:gd name="connsiteY7" fmla="*/ 0 h 1692773"/>
              <a:gd name="connsiteX8" fmla="*/ 1987498 w 1987498"/>
              <a:gd name="connsiteY8" fmla="*/ 113355 h 169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7498" h="1692773">
                <a:moveTo>
                  <a:pt x="1987498" y="113355"/>
                </a:moveTo>
                <a:lnTo>
                  <a:pt x="1934599" y="1360264"/>
                </a:lnTo>
                <a:lnTo>
                  <a:pt x="891729" y="1367821"/>
                </a:lnTo>
                <a:lnTo>
                  <a:pt x="891729" y="1685216"/>
                </a:lnTo>
                <a:lnTo>
                  <a:pt x="0" y="1692773"/>
                </a:lnTo>
                <a:lnTo>
                  <a:pt x="15114" y="959742"/>
                </a:lnTo>
                <a:lnTo>
                  <a:pt x="1352708" y="952185"/>
                </a:lnTo>
                <a:lnTo>
                  <a:pt x="1375379" y="0"/>
                </a:lnTo>
                <a:lnTo>
                  <a:pt x="1987498" y="113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" name="TextBox 1"/>
          <p:cNvSpPr txBox="1"/>
          <p:nvPr/>
        </p:nvSpPr>
        <p:spPr>
          <a:xfrm>
            <a:off x="0" y="588237"/>
            <a:ext cx="2696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b="1" dirty="0" smtClean="0">
                <a:solidFill>
                  <a:srgbClr val="0070C0"/>
                </a:solidFill>
              </a:rPr>
              <a:t>ISOLDE buildings</a:t>
            </a:r>
          </a:p>
        </p:txBody>
      </p:sp>
      <p:sp>
        <p:nvSpPr>
          <p:cNvPr id="3" name="Freeform 2"/>
          <p:cNvSpPr/>
          <p:nvPr/>
        </p:nvSpPr>
        <p:spPr>
          <a:xfrm>
            <a:off x="4464963" y="9561"/>
            <a:ext cx="4679037" cy="6583366"/>
          </a:xfrm>
          <a:custGeom>
            <a:avLst/>
            <a:gdLst>
              <a:gd name="connsiteX0" fmla="*/ 54320 w 4680641"/>
              <a:gd name="connsiteY0" fmla="*/ 45267 h 6581869"/>
              <a:gd name="connsiteX1" fmla="*/ 0 w 4680641"/>
              <a:gd name="connsiteY1" fmla="*/ 325925 h 6581869"/>
              <a:gd name="connsiteX2" fmla="*/ 1819746 w 4680641"/>
              <a:gd name="connsiteY2" fmla="*/ 588475 h 6581869"/>
              <a:gd name="connsiteX3" fmla="*/ 2227152 w 4680641"/>
              <a:gd name="connsiteY3" fmla="*/ 860079 h 6581869"/>
              <a:gd name="connsiteX4" fmla="*/ 1765425 w 4680641"/>
              <a:gd name="connsiteY4" fmla="*/ 4101220 h 6581869"/>
              <a:gd name="connsiteX5" fmla="*/ 986827 w 4680641"/>
              <a:gd name="connsiteY5" fmla="*/ 4092166 h 6581869"/>
              <a:gd name="connsiteX6" fmla="*/ 977774 w 4680641"/>
              <a:gd name="connsiteY6" fmla="*/ 6581869 h 6581869"/>
              <a:gd name="connsiteX7" fmla="*/ 3567065 w 4680641"/>
              <a:gd name="connsiteY7" fmla="*/ 6572816 h 6581869"/>
              <a:gd name="connsiteX8" fmla="*/ 3576118 w 4680641"/>
              <a:gd name="connsiteY8" fmla="*/ 6201624 h 6581869"/>
              <a:gd name="connsiteX9" fmla="*/ 3911097 w 4680641"/>
              <a:gd name="connsiteY9" fmla="*/ 5902859 h 6581869"/>
              <a:gd name="connsiteX10" fmla="*/ 4246075 w 4680641"/>
              <a:gd name="connsiteY10" fmla="*/ 5902859 h 6581869"/>
              <a:gd name="connsiteX11" fmla="*/ 4264182 w 4680641"/>
              <a:gd name="connsiteY11" fmla="*/ 4653481 h 6581869"/>
              <a:gd name="connsiteX12" fmla="*/ 2987643 w 4680641"/>
              <a:gd name="connsiteY12" fmla="*/ 4662535 h 6581869"/>
              <a:gd name="connsiteX13" fmla="*/ 2978590 w 4680641"/>
              <a:gd name="connsiteY13" fmla="*/ 4291343 h 6581869"/>
              <a:gd name="connsiteX14" fmla="*/ 2326740 w 4680641"/>
              <a:gd name="connsiteY14" fmla="*/ 3413156 h 6581869"/>
              <a:gd name="connsiteX15" fmla="*/ 2335794 w 4680641"/>
              <a:gd name="connsiteY15" fmla="*/ 3322622 h 6581869"/>
              <a:gd name="connsiteX16" fmla="*/ 2616451 w 4680641"/>
              <a:gd name="connsiteY16" fmla="*/ 3060071 h 6581869"/>
              <a:gd name="connsiteX17" fmla="*/ 2643611 w 4680641"/>
              <a:gd name="connsiteY17" fmla="*/ 2716040 h 6581869"/>
              <a:gd name="connsiteX18" fmla="*/ 3802455 w 4680641"/>
              <a:gd name="connsiteY18" fmla="*/ 1602463 h 6581869"/>
              <a:gd name="connsiteX19" fmla="*/ 4200807 w 4680641"/>
              <a:gd name="connsiteY19" fmla="*/ 1874067 h 6581869"/>
              <a:gd name="connsiteX20" fmla="*/ 4318502 w 4680641"/>
              <a:gd name="connsiteY20" fmla="*/ 1665838 h 6581869"/>
              <a:gd name="connsiteX21" fmla="*/ 3947310 w 4680641"/>
              <a:gd name="connsiteY21" fmla="*/ 1448554 h 6581869"/>
              <a:gd name="connsiteX22" fmla="*/ 4218914 w 4680641"/>
              <a:gd name="connsiteY22" fmla="*/ 1013988 h 6581869"/>
              <a:gd name="connsiteX23" fmla="*/ 4101219 w 4680641"/>
              <a:gd name="connsiteY23" fmla="*/ 950614 h 6581869"/>
              <a:gd name="connsiteX24" fmla="*/ 4273235 w 4680641"/>
              <a:gd name="connsiteY24" fmla="*/ 651849 h 6581869"/>
              <a:gd name="connsiteX25" fmla="*/ 4381877 w 4680641"/>
              <a:gd name="connsiteY25" fmla="*/ 733331 h 6581869"/>
              <a:gd name="connsiteX26" fmla="*/ 4644427 w 4680641"/>
              <a:gd name="connsiteY26" fmla="*/ 724277 h 6581869"/>
              <a:gd name="connsiteX27" fmla="*/ 4680641 w 4680641"/>
              <a:gd name="connsiteY27" fmla="*/ 0 h 6581869"/>
              <a:gd name="connsiteX28" fmla="*/ 54320 w 4680641"/>
              <a:gd name="connsiteY28" fmla="*/ 45267 h 658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680641" h="6581869">
                <a:moveTo>
                  <a:pt x="54320" y="45267"/>
                </a:moveTo>
                <a:lnTo>
                  <a:pt x="0" y="325925"/>
                </a:lnTo>
                <a:lnTo>
                  <a:pt x="1819746" y="588475"/>
                </a:lnTo>
                <a:lnTo>
                  <a:pt x="2227152" y="860079"/>
                </a:lnTo>
                <a:lnTo>
                  <a:pt x="1765425" y="4101220"/>
                </a:lnTo>
                <a:lnTo>
                  <a:pt x="986827" y="4092166"/>
                </a:lnTo>
                <a:cubicBezTo>
                  <a:pt x="983809" y="4922067"/>
                  <a:pt x="980792" y="5751968"/>
                  <a:pt x="977774" y="6581869"/>
                </a:cubicBezTo>
                <a:lnTo>
                  <a:pt x="3567065" y="6572816"/>
                </a:lnTo>
                <a:lnTo>
                  <a:pt x="3576118" y="6201624"/>
                </a:lnTo>
                <a:lnTo>
                  <a:pt x="3911097" y="5902859"/>
                </a:lnTo>
                <a:lnTo>
                  <a:pt x="4246075" y="5902859"/>
                </a:lnTo>
                <a:lnTo>
                  <a:pt x="4264182" y="4653481"/>
                </a:lnTo>
                <a:lnTo>
                  <a:pt x="2987643" y="4662535"/>
                </a:lnTo>
                <a:lnTo>
                  <a:pt x="2978590" y="4291343"/>
                </a:lnTo>
                <a:lnTo>
                  <a:pt x="2326740" y="3413156"/>
                </a:lnTo>
                <a:lnTo>
                  <a:pt x="2335794" y="3322622"/>
                </a:lnTo>
                <a:lnTo>
                  <a:pt x="2616451" y="3060071"/>
                </a:lnTo>
                <a:lnTo>
                  <a:pt x="2643611" y="2716040"/>
                </a:lnTo>
                <a:lnTo>
                  <a:pt x="3802455" y="1602463"/>
                </a:lnTo>
                <a:lnTo>
                  <a:pt x="4200807" y="1874067"/>
                </a:lnTo>
                <a:lnTo>
                  <a:pt x="4318502" y="1665838"/>
                </a:lnTo>
                <a:lnTo>
                  <a:pt x="3947310" y="1448554"/>
                </a:lnTo>
                <a:lnTo>
                  <a:pt x="4218914" y="1013988"/>
                </a:lnTo>
                <a:lnTo>
                  <a:pt x="4101219" y="950614"/>
                </a:lnTo>
                <a:lnTo>
                  <a:pt x="4273235" y="651849"/>
                </a:lnTo>
                <a:lnTo>
                  <a:pt x="4381877" y="733331"/>
                </a:lnTo>
                <a:lnTo>
                  <a:pt x="4644427" y="724277"/>
                </a:lnTo>
                <a:lnTo>
                  <a:pt x="4680641" y="0"/>
                </a:lnTo>
                <a:lnTo>
                  <a:pt x="54320" y="45267"/>
                </a:lnTo>
                <a:close/>
              </a:path>
            </a:pathLst>
          </a:custGeom>
          <a:noFill/>
          <a:ln w="57150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988915"/>
            <a:ext cx="3308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b="1" dirty="0" smtClean="0">
                <a:solidFill>
                  <a:srgbClr val="FF0000"/>
                </a:solidFill>
              </a:rPr>
              <a:t>Extension for MEDICIS</a:t>
            </a:r>
          </a:p>
        </p:txBody>
      </p:sp>
      <p:sp>
        <p:nvSpPr>
          <p:cNvPr id="7" name="Freeform 6"/>
          <p:cNvSpPr/>
          <p:nvPr/>
        </p:nvSpPr>
        <p:spPr>
          <a:xfrm>
            <a:off x="4388371" y="2268746"/>
            <a:ext cx="2079093" cy="4327213"/>
          </a:xfrm>
          <a:custGeom>
            <a:avLst/>
            <a:gdLst>
              <a:gd name="connsiteX0" fmla="*/ 0 w 2037029"/>
              <a:gd name="connsiteY0" fmla="*/ 289710 h 4264182"/>
              <a:gd name="connsiteX1" fmla="*/ 0 w 2037029"/>
              <a:gd name="connsiteY1" fmla="*/ 4264182 h 4264182"/>
              <a:gd name="connsiteX2" fmla="*/ 959667 w 2037029"/>
              <a:gd name="connsiteY2" fmla="*/ 4255128 h 4264182"/>
              <a:gd name="connsiteX3" fmla="*/ 968720 w 2037029"/>
              <a:gd name="connsiteY3" fmla="*/ 1765425 h 4264182"/>
              <a:gd name="connsiteX4" fmla="*/ 1783532 w 2037029"/>
              <a:gd name="connsiteY4" fmla="*/ 1747318 h 4264182"/>
              <a:gd name="connsiteX5" fmla="*/ 2037029 w 2037029"/>
              <a:gd name="connsiteY5" fmla="*/ 0 h 4264182"/>
              <a:gd name="connsiteX6" fmla="*/ 1004934 w 2037029"/>
              <a:gd name="connsiteY6" fmla="*/ 18106 h 4264182"/>
              <a:gd name="connsiteX7" fmla="*/ 1004934 w 2037029"/>
              <a:gd name="connsiteY7" fmla="*/ 316871 h 4264182"/>
              <a:gd name="connsiteX8" fmla="*/ 0 w 2037029"/>
              <a:gd name="connsiteY8" fmla="*/ 289710 h 4264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7029" h="4264182">
                <a:moveTo>
                  <a:pt x="0" y="289710"/>
                </a:moveTo>
                <a:lnTo>
                  <a:pt x="0" y="4264182"/>
                </a:lnTo>
                <a:lnTo>
                  <a:pt x="959667" y="4255128"/>
                </a:lnTo>
                <a:cubicBezTo>
                  <a:pt x="962685" y="3425227"/>
                  <a:pt x="965702" y="2595326"/>
                  <a:pt x="968720" y="1765425"/>
                </a:cubicBezTo>
                <a:lnTo>
                  <a:pt x="1783532" y="1747318"/>
                </a:lnTo>
                <a:lnTo>
                  <a:pt x="2037029" y="0"/>
                </a:lnTo>
                <a:lnTo>
                  <a:pt x="1004934" y="18106"/>
                </a:lnTo>
                <a:lnTo>
                  <a:pt x="1004934" y="316871"/>
                </a:lnTo>
                <a:lnTo>
                  <a:pt x="0" y="28971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365450"/>
            <a:ext cx="50626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ISOLDE and MEDICIS irradiation points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1746450"/>
            <a:ext cx="2895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MEDICIS </a:t>
            </a:r>
            <a:r>
              <a:rPr lang="fr-CH" sz="2000" dirty="0" err="1" smtClean="0"/>
              <a:t>Laboratory</a:t>
            </a:r>
            <a:endParaRPr lang="fr-CH" sz="2000" dirty="0" smtClean="0"/>
          </a:p>
        </p:txBody>
      </p:sp>
      <p:sp>
        <p:nvSpPr>
          <p:cNvPr id="11" name="Oval 10"/>
          <p:cNvSpPr/>
          <p:nvPr/>
        </p:nvSpPr>
        <p:spPr>
          <a:xfrm>
            <a:off x="4241685" y="3190221"/>
            <a:ext cx="1143743" cy="2101159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TextBox 13"/>
          <p:cNvSpPr txBox="1"/>
          <p:nvPr/>
        </p:nvSpPr>
        <p:spPr>
          <a:xfrm>
            <a:off x="0" y="2127450"/>
            <a:ext cx="3742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Monorail for Target transport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2508450"/>
            <a:ext cx="121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Robot</a:t>
            </a:r>
          </a:p>
        </p:txBody>
      </p:sp>
      <p:sp>
        <p:nvSpPr>
          <p:cNvPr id="13" name="Freeform 12"/>
          <p:cNvSpPr/>
          <p:nvPr/>
        </p:nvSpPr>
        <p:spPr>
          <a:xfrm>
            <a:off x="5903739" y="1484768"/>
            <a:ext cx="2381061" cy="2272420"/>
          </a:xfrm>
          <a:custGeom>
            <a:avLst/>
            <a:gdLst>
              <a:gd name="connsiteX0" fmla="*/ 2381061 w 2381061"/>
              <a:gd name="connsiteY0" fmla="*/ 0 h 2272420"/>
              <a:gd name="connsiteX1" fmla="*/ 1783533 w 2381061"/>
              <a:gd name="connsiteY1" fmla="*/ 552262 h 2272420"/>
              <a:gd name="connsiteX2" fmla="*/ 1068309 w 2381061"/>
              <a:gd name="connsiteY2" fmla="*/ 1303699 h 2272420"/>
              <a:gd name="connsiteX3" fmla="*/ 452673 w 2381061"/>
              <a:gd name="connsiteY3" fmla="*/ 1285592 h 2272420"/>
              <a:gd name="connsiteX4" fmla="*/ 461727 w 2381061"/>
              <a:gd name="connsiteY4" fmla="*/ 1113577 h 2272420"/>
              <a:gd name="connsiteX5" fmla="*/ 208230 w 2381061"/>
              <a:gd name="connsiteY5" fmla="*/ 1104523 h 2272420"/>
              <a:gd name="connsiteX6" fmla="*/ 190123 w 2381061"/>
              <a:gd name="connsiteY6" fmla="*/ 2272420 h 2272420"/>
              <a:gd name="connsiteX7" fmla="*/ 0 w 2381061"/>
              <a:gd name="connsiteY7" fmla="*/ 2254313 h 227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1061" h="2272420">
                <a:moveTo>
                  <a:pt x="2381061" y="0"/>
                </a:moveTo>
                <a:lnTo>
                  <a:pt x="1783533" y="552262"/>
                </a:lnTo>
                <a:lnTo>
                  <a:pt x="1068309" y="1303699"/>
                </a:lnTo>
                <a:lnTo>
                  <a:pt x="452673" y="1285592"/>
                </a:lnTo>
                <a:lnTo>
                  <a:pt x="461727" y="1113577"/>
                </a:lnTo>
                <a:lnTo>
                  <a:pt x="208230" y="1104523"/>
                </a:lnTo>
                <a:lnTo>
                  <a:pt x="190123" y="2272420"/>
                </a:lnTo>
                <a:lnTo>
                  <a:pt x="0" y="2254313"/>
                </a:lnTo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5754013" y="2341339"/>
            <a:ext cx="12658" cy="2078068"/>
          </a:xfrm>
          <a:prstGeom prst="lin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2889450"/>
            <a:ext cx="2198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Future Hot </a:t>
            </a:r>
            <a:r>
              <a:rPr lang="fr-CH" sz="2000" dirty="0" err="1" smtClean="0"/>
              <a:t>cell</a:t>
            </a:r>
            <a:endParaRPr lang="fr-CH" sz="20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0" y="3270450"/>
            <a:ext cx="2295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/>
              <a:t>M</a:t>
            </a:r>
            <a:r>
              <a:rPr lang="fr-CH" sz="2000" dirty="0" smtClean="0"/>
              <a:t>ass </a:t>
            </a:r>
            <a:r>
              <a:rPr lang="fr-CH" sz="2000" dirty="0" err="1" smtClean="0"/>
              <a:t>separator</a:t>
            </a:r>
            <a:endParaRPr lang="fr-CH" sz="2000" dirty="0" smtClean="0"/>
          </a:p>
        </p:txBody>
      </p:sp>
      <p:sp>
        <p:nvSpPr>
          <p:cNvPr id="18" name="Oval 17"/>
          <p:cNvSpPr/>
          <p:nvPr/>
        </p:nvSpPr>
        <p:spPr>
          <a:xfrm rot="19932696">
            <a:off x="4531514" y="3295736"/>
            <a:ext cx="1149261" cy="633168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Oval 20"/>
          <p:cNvSpPr/>
          <p:nvPr/>
        </p:nvSpPr>
        <p:spPr>
          <a:xfrm>
            <a:off x="5083022" y="3579167"/>
            <a:ext cx="555778" cy="611833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3" name="TextBox 22"/>
          <p:cNvSpPr txBox="1"/>
          <p:nvPr/>
        </p:nvSpPr>
        <p:spPr>
          <a:xfrm>
            <a:off x="0" y="3651450"/>
            <a:ext cx="3496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/>
              <a:t>C</a:t>
            </a:r>
            <a:r>
              <a:rPr lang="fr-CH" sz="2000" dirty="0" smtClean="0"/>
              <a:t>hemical </a:t>
            </a:r>
            <a:r>
              <a:rPr lang="fr-CH" sz="2000" dirty="0" err="1" smtClean="0"/>
              <a:t>lab</a:t>
            </a:r>
            <a:r>
              <a:rPr lang="fr-CH" sz="2000" dirty="0" smtClean="0"/>
              <a:t> (purification)</a:t>
            </a:r>
          </a:p>
        </p:txBody>
      </p:sp>
      <p:sp>
        <p:nvSpPr>
          <p:cNvPr id="22" name="Oval 21"/>
          <p:cNvSpPr/>
          <p:nvPr/>
        </p:nvSpPr>
        <p:spPr>
          <a:xfrm>
            <a:off x="4443744" y="3941901"/>
            <a:ext cx="509256" cy="1209471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5" name="TextBox 24"/>
          <p:cNvSpPr txBox="1"/>
          <p:nvPr/>
        </p:nvSpPr>
        <p:spPr>
          <a:xfrm>
            <a:off x="0" y="5472693"/>
            <a:ext cx="37096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Quality</a:t>
            </a:r>
            <a:r>
              <a:rPr lang="fr-CH" sz="2000" dirty="0"/>
              <a:t> </a:t>
            </a:r>
            <a:r>
              <a:rPr lang="fr-CH" sz="2000" dirty="0" smtClean="0"/>
              <a:t>control and shipping</a:t>
            </a:r>
          </a:p>
          <a:p>
            <a:r>
              <a:rPr lang="fr-CH" sz="2000" dirty="0" smtClean="0"/>
              <a:t> </a:t>
            </a:r>
          </a:p>
        </p:txBody>
      </p:sp>
      <p:sp>
        <p:nvSpPr>
          <p:cNvPr id="24" name="Oval 23"/>
          <p:cNvSpPr/>
          <p:nvPr/>
        </p:nvSpPr>
        <p:spPr>
          <a:xfrm>
            <a:off x="4318476" y="5134639"/>
            <a:ext cx="925359" cy="4572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7" name="TextBox 26"/>
          <p:cNvSpPr txBox="1"/>
          <p:nvPr/>
        </p:nvSpPr>
        <p:spPr>
          <a:xfrm>
            <a:off x="0" y="4036915"/>
            <a:ext cx="3522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Radioactive </a:t>
            </a:r>
            <a:r>
              <a:rPr lang="fr-CH" sz="2000" dirty="0" err="1" smtClean="0"/>
              <a:t>target</a:t>
            </a:r>
            <a:r>
              <a:rPr lang="fr-CH" sz="2000" dirty="0" smtClean="0"/>
              <a:t> </a:t>
            </a:r>
            <a:r>
              <a:rPr lang="fr-CH" sz="2000" dirty="0" err="1" smtClean="0"/>
              <a:t>storage</a:t>
            </a:r>
            <a:endParaRPr lang="fr-CH" sz="2000" dirty="0" smtClean="0"/>
          </a:p>
        </p:txBody>
      </p:sp>
      <p:sp>
        <p:nvSpPr>
          <p:cNvPr id="26" name="Oval 25"/>
          <p:cNvSpPr/>
          <p:nvPr/>
        </p:nvSpPr>
        <p:spPr>
          <a:xfrm>
            <a:off x="5448877" y="2286714"/>
            <a:ext cx="569260" cy="11430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9" name="TextBox 28"/>
          <p:cNvSpPr txBox="1"/>
          <p:nvPr/>
        </p:nvSpPr>
        <p:spPr>
          <a:xfrm>
            <a:off x="0" y="4794450"/>
            <a:ext cx="31838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smtClean="0"/>
              <a:t>New </a:t>
            </a:r>
            <a:r>
              <a:rPr lang="fr-CH" sz="2000" dirty="0" err="1" smtClean="0"/>
              <a:t>nuclear</a:t>
            </a:r>
            <a:r>
              <a:rPr lang="fr-CH" sz="2000" dirty="0" smtClean="0"/>
              <a:t> ventilation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0" y="4413450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Additional</a:t>
            </a:r>
            <a:r>
              <a:rPr lang="fr-CH" sz="2000" dirty="0" smtClean="0"/>
              <a:t> </a:t>
            </a:r>
            <a:r>
              <a:rPr lang="fr-CH" sz="2000" dirty="0" err="1" smtClean="0"/>
              <a:t>shielding</a:t>
            </a:r>
            <a:endParaRPr lang="fr-CH" sz="2000" dirty="0" smtClean="0"/>
          </a:p>
        </p:txBody>
      </p:sp>
      <p:sp>
        <p:nvSpPr>
          <p:cNvPr id="16" name="Oval 15"/>
          <p:cNvSpPr/>
          <p:nvPr/>
        </p:nvSpPr>
        <p:spPr>
          <a:xfrm rot="424509">
            <a:off x="6066856" y="2363165"/>
            <a:ext cx="659359" cy="1480862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4" name="TextBox 33"/>
          <p:cNvSpPr txBox="1"/>
          <p:nvPr/>
        </p:nvSpPr>
        <p:spPr>
          <a:xfrm>
            <a:off x="0" y="5146445"/>
            <a:ext cx="3591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CH" sz="2000" dirty="0" err="1" smtClean="0"/>
              <a:t>Fire</a:t>
            </a:r>
            <a:r>
              <a:rPr lang="fr-CH" sz="2000" dirty="0" smtClean="0"/>
              <a:t> </a:t>
            </a:r>
            <a:r>
              <a:rPr lang="fr-CH" sz="2000" dirty="0" err="1" smtClean="0"/>
              <a:t>doors</a:t>
            </a:r>
            <a:r>
              <a:rPr lang="fr-CH" sz="2000" dirty="0" smtClean="0"/>
              <a:t> (new </a:t>
            </a:r>
            <a:r>
              <a:rPr lang="fr-CH" sz="2000" dirty="0" err="1" smtClean="0"/>
              <a:t>fire</a:t>
            </a:r>
            <a:r>
              <a:rPr lang="fr-CH" sz="2000" dirty="0" smtClean="0"/>
              <a:t> </a:t>
            </a:r>
            <a:r>
              <a:rPr lang="fr-CH" sz="2000" dirty="0" err="1" smtClean="0"/>
              <a:t>sector</a:t>
            </a:r>
            <a:r>
              <a:rPr lang="fr-CH" sz="2000" dirty="0" smtClean="0"/>
              <a:t>)</a:t>
            </a:r>
          </a:p>
        </p:txBody>
      </p:sp>
      <p:sp>
        <p:nvSpPr>
          <p:cNvPr id="31" name="Oval 30"/>
          <p:cNvSpPr/>
          <p:nvPr/>
        </p:nvSpPr>
        <p:spPr>
          <a:xfrm>
            <a:off x="6459908" y="4365653"/>
            <a:ext cx="457200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Oval 34"/>
          <p:cNvSpPr/>
          <p:nvPr/>
        </p:nvSpPr>
        <p:spPr>
          <a:xfrm>
            <a:off x="5980352" y="2438400"/>
            <a:ext cx="356103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36" name="Oval 35"/>
          <p:cNvSpPr/>
          <p:nvPr/>
        </p:nvSpPr>
        <p:spPr>
          <a:xfrm>
            <a:off x="5980352" y="4210977"/>
            <a:ext cx="356103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37" name="Oval 36"/>
          <p:cNvSpPr/>
          <p:nvPr/>
        </p:nvSpPr>
        <p:spPr>
          <a:xfrm>
            <a:off x="5029200" y="4954099"/>
            <a:ext cx="390260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38" name="Oval 37"/>
          <p:cNvSpPr/>
          <p:nvPr/>
        </p:nvSpPr>
        <p:spPr>
          <a:xfrm>
            <a:off x="5903738" y="4962778"/>
            <a:ext cx="395223" cy="36196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600"/>
          </a:p>
        </p:txBody>
      </p:sp>
      <p:sp>
        <p:nvSpPr>
          <p:cNvPr id="40" name="Down Arrow 39"/>
          <p:cNvSpPr/>
          <p:nvPr/>
        </p:nvSpPr>
        <p:spPr>
          <a:xfrm rot="16200000">
            <a:off x="2883309" y="5752250"/>
            <a:ext cx="183053" cy="673606"/>
          </a:xfrm>
          <a:prstGeom prst="downArrow">
            <a:avLst>
              <a:gd name="adj1" fmla="val 50000"/>
              <a:gd name="adj2" fmla="val 8501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32" name="Picture 2" descr="http://www.clker.com/cliparts/0/0/3/9/11949848301163357016radioactive_sign_01.svg.hi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940" y="1188970"/>
            <a:ext cx="592063" cy="5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https://encrypted-tbn0.gstatic.com/images?q=tbn:ANd9GcSOS7rcqJ0c9TLjtqjpG6ptf9sVh-FJnSEaN9ymXIAlX3XoXlKS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088" y="5858125"/>
            <a:ext cx="742358" cy="74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193891" y="9561"/>
            <a:ext cx="4950109" cy="10635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2406" y="18109"/>
            <a:ext cx="4240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MEDICIS general layout :</a:t>
            </a:r>
          </a:p>
        </p:txBody>
      </p:sp>
    </p:spTree>
    <p:extLst>
      <p:ext uri="{BB962C8B-B14F-4D97-AF65-F5344CB8AC3E}">
        <p14:creationId xmlns:p14="http://schemas.microsoft.com/office/powerpoint/2010/main" val="4875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" grpId="0" animBg="1"/>
      <p:bldP spid="8" grpId="0"/>
      <p:bldP spid="7" grpId="0" animBg="1"/>
      <p:bldP spid="7" grpId="1" animBg="1"/>
      <p:bldP spid="10" grpId="0"/>
      <p:bldP spid="12" grpId="0"/>
      <p:bldP spid="11" grpId="0" animBg="1"/>
      <p:bldP spid="11" grpId="1" animBg="1"/>
      <p:bldP spid="14" grpId="0"/>
      <p:bldP spid="15" grpId="0"/>
      <p:bldP spid="13" grpId="0" animBg="1"/>
      <p:bldP spid="13" grpId="1" animBg="1"/>
      <p:bldP spid="19" grpId="0"/>
      <p:bldP spid="20" grpId="0"/>
      <p:bldP spid="18" grpId="0" animBg="1"/>
      <p:bldP spid="18" grpId="1" animBg="1"/>
      <p:bldP spid="21" grpId="0" animBg="1"/>
      <p:bldP spid="21" grpId="1" animBg="1"/>
      <p:bldP spid="23" grpId="0"/>
      <p:bldP spid="22" grpId="0" animBg="1"/>
      <p:bldP spid="22" grpId="1" animBg="1"/>
      <p:bldP spid="25" grpId="0"/>
      <p:bldP spid="24" grpId="0" animBg="1"/>
      <p:bldP spid="27" grpId="0"/>
      <p:bldP spid="26" grpId="0" animBg="1"/>
      <p:bldP spid="26" grpId="1" animBg="1"/>
      <p:bldP spid="29" grpId="0"/>
      <p:bldP spid="30" grpId="0"/>
      <p:bldP spid="16" grpId="0" animBg="1"/>
      <p:bldP spid="16" grpId="1" animBg="1"/>
      <p:bldP spid="34" grpId="0"/>
      <p:bldP spid="31" grpId="0" animBg="1"/>
      <p:bldP spid="31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40" grpId="0" animBg="1"/>
    </p:bldLst>
  </p:timing>
</p:sld>
</file>

<file path=ppt/theme/theme1.xml><?xml version="1.0" encoding="utf-8"?>
<a:theme xmlns:a="http://schemas.openxmlformats.org/drawingml/2006/main" name="CERN_60years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CERN_60years_ENdept_Presentation_ArialFont</Template>
  <TotalTime>12223</TotalTime>
  <Words>1693</Words>
  <Application>Microsoft Office PowerPoint</Application>
  <PresentationFormat>On-screen Show (4:3)</PresentationFormat>
  <Paragraphs>990</Paragraphs>
  <Slides>34</Slides>
  <Notes>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CERN_60years_ENdept_Presentation_ArialFont</vt:lpstr>
      <vt:lpstr>Worksheet</vt:lpstr>
      <vt:lpstr>The CERN-MEDICIS project  MEDICIS-PROMED kick off 21 April 2015</vt:lpstr>
      <vt:lpstr>Contents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Handling: Robots and monorail working together…</vt:lpstr>
      <vt:lpstr>What we already did in this time… </vt:lpstr>
      <vt:lpstr>Ground breaking ceremony 4.9.2013</vt:lpstr>
      <vt:lpstr>Earth works: Move electrical services and 4000m3 earth removal</vt:lpstr>
      <vt:lpstr>Building: concrete foundations</vt:lpstr>
      <vt:lpstr>Building: prefab walls &amp; concrete</vt:lpstr>
      <vt:lpstr>Building: Magnetite concrete walls for shielding</vt:lpstr>
      <vt:lpstr>Building: Concrete roof, technical room for CV (ventilation) and lasers</vt:lpstr>
      <vt:lpstr>Building: External walls, water tightness &amp; thermal insulation</vt:lpstr>
      <vt:lpstr>Building: Re-cover with earth~3000 m3</vt:lpstr>
      <vt:lpstr>Internal: irradiation point and RCS (rail conveyor system)</vt:lpstr>
      <vt:lpstr>Internal: shielding (temporary and permanent)</vt:lpstr>
      <vt:lpstr>Building: external finishing and doors (fire, ventilation &amp; sound insulation for CV technical room)</vt:lpstr>
      <vt:lpstr>Ventilation &amp; connection between old and new building</vt:lpstr>
      <vt:lpstr>Internal: Robot rail and shielded door</vt:lpstr>
      <vt:lpstr>Next steps in this time period</vt:lpstr>
      <vt:lpstr>Robot &amp; shielded doors &amp; storage shelves finalization</vt:lpstr>
      <vt:lpstr>Rail conveyor system and shielding completion &amp; ventilation air lock</vt:lpstr>
      <vt:lpstr>Frontend, separator, collection box and services (HV, control, vacuum)</vt:lpstr>
      <vt:lpstr>Laboratory equipment</vt:lpstr>
      <vt:lpstr>Final commissioning &amp; start up…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Marzari</dc:creator>
  <cp:lastModifiedBy>Stefano Marzari</cp:lastModifiedBy>
  <cp:revision>137</cp:revision>
  <cp:lastPrinted>2015-04-20T13:20:20Z</cp:lastPrinted>
  <dcterms:created xsi:type="dcterms:W3CDTF">2014-10-13T07:20:57Z</dcterms:created>
  <dcterms:modified xsi:type="dcterms:W3CDTF">2015-04-20T15:23:42Z</dcterms:modified>
</cp:coreProperties>
</file>