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651" r:id="rId1"/>
  </p:sldMasterIdLst>
  <p:notesMasterIdLst>
    <p:notesMasterId r:id="rId20"/>
  </p:notesMasterIdLst>
  <p:sldIdLst>
    <p:sldId id="256" r:id="rId2"/>
    <p:sldId id="257" r:id="rId3"/>
    <p:sldId id="270" r:id="rId4"/>
    <p:sldId id="258" r:id="rId5"/>
    <p:sldId id="259" r:id="rId6"/>
    <p:sldId id="260" r:id="rId7"/>
    <p:sldId id="261" r:id="rId8"/>
    <p:sldId id="264" r:id="rId9"/>
    <p:sldId id="266" r:id="rId10"/>
    <p:sldId id="267" r:id="rId11"/>
    <p:sldId id="262" r:id="rId12"/>
    <p:sldId id="272" r:id="rId13"/>
    <p:sldId id="273" r:id="rId14"/>
    <p:sldId id="268" r:id="rId15"/>
    <p:sldId id="271" r:id="rId16"/>
    <p:sldId id="274" r:id="rId17"/>
    <p:sldId id="275" r:id="rId18"/>
    <p:sldId id="269" r:id="rId19"/>
  </p:sldIdLst>
  <p:sldSz cx="9144000" cy="6858000" type="screen4x3"/>
  <p:notesSz cx="7099300" cy="10223500"/>
  <p:defaultTextStyle>
    <a:defPPr marR="0" algn="l" rtl="0">
      <a:lnSpc>
        <a:spcPct val="100000"/>
      </a:lnSpc>
      <a:spcBef>
        <a:spcPts val="0"/>
      </a:spcBef>
      <a:spcAft>
        <a:spcPts val="0"/>
      </a:spcAft>
    </a:defPPr>
    <a:lvl1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CC00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90651C3A-4460-11DB-9652-00E08161165F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0" d="100"/>
          <a:sy n="80" d="100"/>
        </p:scale>
        <p:origin x="852" y="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3076574" cy="51117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spcAft>
                <a:spcPts val="0"/>
              </a:spcAft>
              <a:defRPr/>
            </a:lvl1pPr>
            <a:lvl2pPr marL="457200" marR="0" indent="0" algn="l" rtl="0">
              <a:spcBef>
                <a:spcPts val="0"/>
              </a:spcBef>
              <a:spcAft>
                <a:spcPts val="0"/>
              </a:spcAft>
              <a:defRPr/>
            </a:lvl2pPr>
            <a:lvl3pPr marL="914400" marR="0" indent="0" algn="l" rtl="0">
              <a:spcBef>
                <a:spcPts val="0"/>
              </a:spcBef>
              <a:spcAft>
                <a:spcPts val="0"/>
              </a:spcAft>
              <a:defRPr/>
            </a:lvl3pPr>
            <a:lvl4pPr marL="1371600" marR="0" indent="0" algn="l" rtl="0">
              <a:spcBef>
                <a:spcPts val="0"/>
              </a:spcBef>
              <a:spcAft>
                <a:spcPts val="0"/>
              </a:spcAft>
              <a:defRPr/>
            </a:lvl4pPr>
            <a:lvl5pPr marL="1828800" marR="0" indent="0" algn="l" rtl="0">
              <a:spcBef>
                <a:spcPts val="0"/>
              </a:spcBef>
              <a:spcAft>
                <a:spcPts val="0"/>
              </a:spcAft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3" name="Shape 3"/>
          <p:cNvSpPr txBox="1">
            <a:spLocks noGrp="1"/>
          </p:cNvSpPr>
          <p:nvPr>
            <p:ph type="dt" idx="10"/>
          </p:nvPr>
        </p:nvSpPr>
        <p:spPr>
          <a:xfrm>
            <a:off x="4021137" y="0"/>
            <a:ext cx="3076574" cy="51117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r" rtl="0">
              <a:spcBef>
                <a:spcPts val="0"/>
              </a:spcBef>
              <a:spcAft>
                <a:spcPts val="0"/>
              </a:spcAft>
              <a:defRPr/>
            </a:lvl1pPr>
            <a:lvl2pPr marL="457200" marR="0" indent="0" algn="l" rtl="0">
              <a:spcBef>
                <a:spcPts val="0"/>
              </a:spcBef>
              <a:spcAft>
                <a:spcPts val="0"/>
              </a:spcAft>
              <a:defRPr/>
            </a:lvl2pPr>
            <a:lvl3pPr marL="914400" marR="0" indent="0" algn="l" rtl="0">
              <a:spcBef>
                <a:spcPts val="0"/>
              </a:spcBef>
              <a:spcAft>
                <a:spcPts val="0"/>
              </a:spcAft>
              <a:defRPr/>
            </a:lvl3pPr>
            <a:lvl4pPr marL="1371600" marR="0" indent="0" algn="l" rtl="0">
              <a:spcBef>
                <a:spcPts val="0"/>
              </a:spcBef>
              <a:spcAft>
                <a:spcPts val="0"/>
              </a:spcAft>
              <a:defRPr/>
            </a:lvl4pPr>
            <a:lvl5pPr marL="1828800" marR="0" indent="0" algn="l" rtl="0">
              <a:spcBef>
                <a:spcPts val="0"/>
              </a:spcBef>
              <a:spcAft>
                <a:spcPts val="0"/>
              </a:spcAft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" name="Shape 4"/>
          <p:cNvSpPr>
            <a:spLocks noGrp="1" noRot="1" noChangeAspect="1"/>
          </p:cNvSpPr>
          <p:nvPr>
            <p:ph type="sldImg" idx="3"/>
          </p:nvPr>
        </p:nvSpPr>
        <p:spPr>
          <a:xfrm>
            <a:off x="993775" y="766762"/>
            <a:ext cx="5111750" cy="3833811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</p:sp>
      <p:sp>
        <p:nvSpPr>
          <p:cNvPr id="5" name="Shape 5"/>
          <p:cNvSpPr txBox="1">
            <a:spLocks noGrp="1"/>
          </p:cNvSpPr>
          <p:nvPr>
            <p:ph type="body" idx="1"/>
          </p:nvPr>
        </p:nvSpPr>
        <p:spPr>
          <a:xfrm>
            <a:off x="709612" y="4856162"/>
            <a:ext cx="5680075" cy="460057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360"/>
              </a:spcBef>
              <a:spcAft>
                <a:spcPts val="0"/>
              </a:spcAft>
              <a:defRPr/>
            </a:lvl1pPr>
            <a:lvl2pPr marL="457200" marR="0" indent="0" algn="l" rtl="0">
              <a:spcBef>
                <a:spcPts val="360"/>
              </a:spcBef>
              <a:spcAft>
                <a:spcPts val="0"/>
              </a:spcAft>
              <a:defRPr/>
            </a:lvl2pPr>
            <a:lvl3pPr marL="914400" marR="0" indent="0" algn="l" rtl="0">
              <a:spcBef>
                <a:spcPts val="360"/>
              </a:spcBef>
              <a:spcAft>
                <a:spcPts val="0"/>
              </a:spcAft>
              <a:defRPr/>
            </a:lvl3pPr>
            <a:lvl4pPr marL="1371600" marR="0" indent="0" algn="l" rtl="0">
              <a:spcBef>
                <a:spcPts val="360"/>
              </a:spcBef>
              <a:spcAft>
                <a:spcPts val="0"/>
              </a:spcAft>
              <a:defRPr/>
            </a:lvl4pPr>
            <a:lvl5pPr marL="1828800" marR="0" indent="0" algn="l" rtl="0">
              <a:spcBef>
                <a:spcPts val="360"/>
              </a:spcBef>
              <a:spcAft>
                <a:spcPts val="0"/>
              </a:spcAft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6" name="Shape 6"/>
          <p:cNvSpPr txBox="1">
            <a:spLocks noGrp="1"/>
          </p:cNvSpPr>
          <p:nvPr>
            <p:ph type="ftr" idx="11"/>
          </p:nvPr>
        </p:nvSpPr>
        <p:spPr>
          <a:xfrm>
            <a:off x="0" y="9710738"/>
            <a:ext cx="3076574" cy="51117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spcBef>
                <a:spcPts val="0"/>
              </a:spcBef>
              <a:spcAft>
                <a:spcPts val="0"/>
              </a:spcAft>
              <a:defRPr/>
            </a:lvl1pPr>
            <a:lvl2pPr marL="457200" marR="0" indent="0" algn="l" rtl="0">
              <a:spcBef>
                <a:spcPts val="0"/>
              </a:spcBef>
              <a:spcAft>
                <a:spcPts val="0"/>
              </a:spcAft>
              <a:defRPr/>
            </a:lvl2pPr>
            <a:lvl3pPr marL="914400" marR="0" indent="0" algn="l" rtl="0">
              <a:spcBef>
                <a:spcPts val="0"/>
              </a:spcBef>
              <a:spcAft>
                <a:spcPts val="0"/>
              </a:spcAft>
              <a:defRPr/>
            </a:lvl3pPr>
            <a:lvl4pPr marL="1371600" marR="0" indent="0" algn="l" rtl="0">
              <a:spcBef>
                <a:spcPts val="0"/>
              </a:spcBef>
              <a:spcAft>
                <a:spcPts val="0"/>
              </a:spcAft>
              <a:defRPr/>
            </a:lvl4pPr>
            <a:lvl5pPr marL="1828800" marR="0" indent="0" algn="l" rtl="0">
              <a:spcBef>
                <a:spcPts val="0"/>
              </a:spcBef>
              <a:spcAft>
                <a:spcPts val="0"/>
              </a:spcAft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sldNum" idx="12"/>
          </p:nvPr>
        </p:nvSpPr>
        <p:spPr>
          <a:xfrm>
            <a:off x="4021137" y="9710738"/>
            <a:ext cx="3076574" cy="51117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>
            <a:noAutofit/>
          </a:bodyPr>
          <a:lstStyle/>
          <a:p>
            <a:pPr marL="0" lvl="0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457200" lvl="1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914400" lvl="2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  <a:p>
            <a:pPr marL="1371600" lvl="3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1828800" lvl="4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2286000" lvl="5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  <a:p>
            <a:pPr marL="2743200" lvl="6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3200400" lvl="7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3657600" lvl="8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195977858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Shape 30"/>
          <p:cNvSpPr>
            <a:spLocks noGrp="1" noRot="1" noChangeAspect="1"/>
          </p:cNvSpPr>
          <p:nvPr>
            <p:ph type="sldImg" idx="2"/>
          </p:nvPr>
        </p:nvSpPr>
        <p:spPr>
          <a:xfrm>
            <a:off x="993775" y="766763"/>
            <a:ext cx="5111750" cy="383381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31" name="Shape 31"/>
          <p:cNvSpPr txBox="1">
            <a:spLocks noGrp="1"/>
          </p:cNvSpPr>
          <p:nvPr>
            <p:ph type="body" idx="1"/>
          </p:nvPr>
        </p:nvSpPr>
        <p:spPr>
          <a:xfrm>
            <a:off x="709612" y="4856162"/>
            <a:ext cx="5680075" cy="4600574"/>
          </a:xfrm>
          <a:prstGeom prst="rect">
            <a:avLst/>
          </a:prstGeom>
          <a:noFill/>
          <a:ln>
            <a:noFill/>
          </a:ln>
        </p:spPr>
        <p:txBody>
          <a:bodyPr lIns="98975" tIns="49475" rIns="98975" bIns="494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" name="Shape 32"/>
          <p:cNvSpPr txBox="1">
            <a:spLocks noGrp="1"/>
          </p:cNvSpPr>
          <p:nvPr>
            <p:ph type="sldNum" idx="12"/>
          </p:nvPr>
        </p:nvSpPr>
        <p:spPr>
          <a:xfrm>
            <a:off x="4021137" y="9710738"/>
            <a:ext cx="3076574" cy="511174"/>
          </a:xfrm>
          <a:prstGeom prst="rect">
            <a:avLst/>
          </a:prstGeom>
          <a:noFill/>
          <a:ln>
            <a:noFill/>
          </a:ln>
        </p:spPr>
        <p:txBody>
          <a:bodyPr lIns="98975" tIns="49475" rIns="98975" bIns="49475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hu-HU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10867611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Shape 99"/>
          <p:cNvSpPr>
            <a:spLocks noGrp="1" noRot="1" noChangeAspect="1"/>
          </p:cNvSpPr>
          <p:nvPr>
            <p:ph type="sldImg" idx="2"/>
          </p:nvPr>
        </p:nvSpPr>
        <p:spPr>
          <a:xfrm>
            <a:off x="993775" y="766763"/>
            <a:ext cx="5111750" cy="383381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100" name="Shape 100"/>
          <p:cNvSpPr txBox="1">
            <a:spLocks noGrp="1"/>
          </p:cNvSpPr>
          <p:nvPr>
            <p:ph type="body" idx="1"/>
          </p:nvPr>
        </p:nvSpPr>
        <p:spPr>
          <a:xfrm>
            <a:off x="709612" y="4856162"/>
            <a:ext cx="5680199" cy="4600499"/>
          </a:xfrm>
          <a:prstGeom prst="rect">
            <a:avLst/>
          </a:prstGeom>
          <a:noFill/>
          <a:ln>
            <a:noFill/>
          </a:ln>
        </p:spPr>
        <p:txBody>
          <a:bodyPr lIns="98975" tIns="49475" rIns="98975" bIns="494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1" name="Shape 101"/>
          <p:cNvSpPr txBox="1">
            <a:spLocks noGrp="1"/>
          </p:cNvSpPr>
          <p:nvPr>
            <p:ph type="sldNum" idx="12"/>
          </p:nvPr>
        </p:nvSpPr>
        <p:spPr>
          <a:xfrm>
            <a:off x="4021137" y="9710738"/>
            <a:ext cx="3076500" cy="511199"/>
          </a:xfrm>
          <a:prstGeom prst="rect">
            <a:avLst/>
          </a:prstGeom>
          <a:noFill/>
          <a:ln>
            <a:noFill/>
          </a:ln>
        </p:spPr>
        <p:txBody>
          <a:bodyPr lIns="98975" tIns="49475" rIns="98975" bIns="49475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hu-HU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04090687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Shape 175"/>
          <p:cNvSpPr>
            <a:spLocks noGrp="1" noRot="1" noChangeAspect="1"/>
          </p:cNvSpPr>
          <p:nvPr>
            <p:ph type="sldImg" idx="2"/>
          </p:nvPr>
        </p:nvSpPr>
        <p:spPr>
          <a:xfrm>
            <a:off x="993775" y="766763"/>
            <a:ext cx="5111750" cy="383381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176" name="Shape 176"/>
          <p:cNvSpPr txBox="1">
            <a:spLocks noGrp="1"/>
          </p:cNvSpPr>
          <p:nvPr>
            <p:ph type="body" idx="1"/>
          </p:nvPr>
        </p:nvSpPr>
        <p:spPr>
          <a:xfrm>
            <a:off x="709612" y="4856162"/>
            <a:ext cx="5680199" cy="4600499"/>
          </a:xfrm>
          <a:prstGeom prst="rect">
            <a:avLst/>
          </a:prstGeom>
          <a:noFill/>
          <a:ln>
            <a:noFill/>
          </a:ln>
        </p:spPr>
        <p:txBody>
          <a:bodyPr lIns="98975" tIns="49475" rIns="98975" bIns="494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7" name="Shape 177"/>
          <p:cNvSpPr txBox="1">
            <a:spLocks noGrp="1"/>
          </p:cNvSpPr>
          <p:nvPr>
            <p:ph type="sldNum" idx="12"/>
          </p:nvPr>
        </p:nvSpPr>
        <p:spPr>
          <a:xfrm>
            <a:off x="4021137" y="9710738"/>
            <a:ext cx="3076500" cy="511199"/>
          </a:xfrm>
          <a:prstGeom prst="rect">
            <a:avLst/>
          </a:prstGeom>
          <a:noFill/>
          <a:ln>
            <a:noFill/>
          </a:ln>
        </p:spPr>
        <p:txBody>
          <a:bodyPr lIns="98975" tIns="49475" rIns="98975" bIns="49475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hu-HU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61706176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Shape 99"/>
          <p:cNvSpPr>
            <a:spLocks noGrp="1" noRot="1" noChangeAspect="1"/>
          </p:cNvSpPr>
          <p:nvPr>
            <p:ph type="sldImg" idx="2"/>
          </p:nvPr>
        </p:nvSpPr>
        <p:spPr>
          <a:xfrm>
            <a:off x="993775" y="766763"/>
            <a:ext cx="5111750" cy="383381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100" name="Shape 100"/>
          <p:cNvSpPr txBox="1">
            <a:spLocks noGrp="1"/>
          </p:cNvSpPr>
          <p:nvPr>
            <p:ph type="body" idx="1"/>
          </p:nvPr>
        </p:nvSpPr>
        <p:spPr>
          <a:xfrm>
            <a:off x="709612" y="4856162"/>
            <a:ext cx="5680199" cy="4600499"/>
          </a:xfrm>
          <a:prstGeom prst="rect">
            <a:avLst/>
          </a:prstGeom>
          <a:noFill/>
          <a:ln>
            <a:noFill/>
          </a:ln>
        </p:spPr>
        <p:txBody>
          <a:bodyPr lIns="98975" tIns="49475" rIns="98975" bIns="494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1" name="Shape 101"/>
          <p:cNvSpPr txBox="1">
            <a:spLocks noGrp="1"/>
          </p:cNvSpPr>
          <p:nvPr>
            <p:ph type="sldNum" idx="12"/>
          </p:nvPr>
        </p:nvSpPr>
        <p:spPr>
          <a:xfrm>
            <a:off x="4021137" y="9710738"/>
            <a:ext cx="3076500" cy="511199"/>
          </a:xfrm>
          <a:prstGeom prst="rect">
            <a:avLst/>
          </a:prstGeom>
          <a:noFill/>
          <a:ln>
            <a:noFill/>
          </a:ln>
        </p:spPr>
        <p:txBody>
          <a:bodyPr lIns="98975" tIns="49475" rIns="98975" bIns="49475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hu-HU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22671799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Shape 182"/>
          <p:cNvSpPr>
            <a:spLocks noGrp="1" noRot="1" noChangeAspect="1"/>
          </p:cNvSpPr>
          <p:nvPr>
            <p:ph type="sldImg" idx="2"/>
          </p:nvPr>
        </p:nvSpPr>
        <p:spPr>
          <a:xfrm>
            <a:off x="993775" y="766763"/>
            <a:ext cx="5111750" cy="383381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183" name="Shape 183"/>
          <p:cNvSpPr txBox="1">
            <a:spLocks noGrp="1"/>
          </p:cNvSpPr>
          <p:nvPr>
            <p:ph type="body" idx="1"/>
          </p:nvPr>
        </p:nvSpPr>
        <p:spPr>
          <a:xfrm>
            <a:off x="709612" y="4856162"/>
            <a:ext cx="5680199" cy="4600499"/>
          </a:xfrm>
          <a:prstGeom prst="rect">
            <a:avLst/>
          </a:prstGeom>
          <a:noFill/>
          <a:ln>
            <a:noFill/>
          </a:ln>
        </p:spPr>
        <p:txBody>
          <a:bodyPr lIns="98975" tIns="49475" rIns="98975" bIns="494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4" name="Shape 184"/>
          <p:cNvSpPr txBox="1">
            <a:spLocks noGrp="1"/>
          </p:cNvSpPr>
          <p:nvPr>
            <p:ph type="sldNum" idx="12"/>
          </p:nvPr>
        </p:nvSpPr>
        <p:spPr>
          <a:xfrm>
            <a:off x="4021137" y="9710738"/>
            <a:ext cx="3076500" cy="511199"/>
          </a:xfrm>
          <a:prstGeom prst="rect">
            <a:avLst/>
          </a:prstGeom>
          <a:noFill/>
          <a:ln>
            <a:noFill/>
          </a:ln>
        </p:spPr>
        <p:txBody>
          <a:bodyPr lIns="98975" tIns="49475" rIns="98975" bIns="49475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hu-HU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5601058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Shape 41"/>
          <p:cNvSpPr>
            <a:spLocks noGrp="1" noRot="1" noChangeAspect="1"/>
          </p:cNvSpPr>
          <p:nvPr>
            <p:ph type="sldImg" idx="2"/>
          </p:nvPr>
        </p:nvSpPr>
        <p:spPr>
          <a:xfrm>
            <a:off x="993775" y="766763"/>
            <a:ext cx="5111750" cy="383381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42" name="Shape 42"/>
          <p:cNvSpPr txBox="1">
            <a:spLocks noGrp="1"/>
          </p:cNvSpPr>
          <p:nvPr>
            <p:ph type="body" idx="1"/>
          </p:nvPr>
        </p:nvSpPr>
        <p:spPr>
          <a:xfrm>
            <a:off x="709612" y="4856162"/>
            <a:ext cx="5680199" cy="4600499"/>
          </a:xfrm>
          <a:prstGeom prst="rect">
            <a:avLst/>
          </a:prstGeom>
          <a:noFill/>
          <a:ln>
            <a:noFill/>
          </a:ln>
        </p:spPr>
        <p:txBody>
          <a:bodyPr lIns="98975" tIns="49475" rIns="98975" bIns="494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3" name="Shape 43"/>
          <p:cNvSpPr txBox="1">
            <a:spLocks noGrp="1"/>
          </p:cNvSpPr>
          <p:nvPr>
            <p:ph type="sldNum" idx="12"/>
          </p:nvPr>
        </p:nvSpPr>
        <p:spPr>
          <a:xfrm>
            <a:off x="4021137" y="9710738"/>
            <a:ext cx="3076500" cy="511199"/>
          </a:xfrm>
          <a:prstGeom prst="rect">
            <a:avLst/>
          </a:prstGeom>
          <a:noFill/>
          <a:ln>
            <a:noFill/>
          </a:ln>
        </p:spPr>
        <p:txBody>
          <a:bodyPr lIns="98975" tIns="49475" rIns="98975" bIns="49475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hu-HU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2823227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Shape 54"/>
          <p:cNvSpPr>
            <a:spLocks noGrp="1" noRot="1" noChangeAspect="1"/>
          </p:cNvSpPr>
          <p:nvPr>
            <p:ph type="sldImg" idx="2"/>
          </p:nvPr>
        </p:nvSpPr>
        <p:spPr>
          <a:xfrm>
            <a:off x="993775" y="766763"/>
            <a:ext cx="5111750" cy="383381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55" name="Shape 55"/>
          <p:cNvSpPr txBox="1">
            <a:spLocks noGrp="1"/>
          </p:cNvSpPr>
          <p:nvPr>
            <p:ph type="body" idx="1"/>
          </p:nvPr>
        </p:nvSpPr>
        <p:spPr>
          <a:xfrm>
            <a:off x="709612" y="4856162"/>
            <a:ext cx="5680199" cy="4600499"/>
          </a:xfrm>
          <a:prstGeom prst="rect">
            <a:avLst/>
          </a:prstGeom>
          <a:noFill/>
          <a:ln>
            <a:noFill/>
          </a:ln>
        </p:spPr>
        <p:txBody>
          <a:bodyPr lIns="98975" tIns="49475" rIns="98975" bIns="494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6" name="Shape 56"/>
          <p:cNvSpPr txBox="1">
            <a:spLocks noGrp="1"/>
          </p:cNvSpPr>
          <p:nvPr>
            <p:ph type="sldNum" idx="12"/>
          </p:nvPr>
        </p:nvSpPr>
        <p:spPr>
          <a:xfrm>
            <a:off x="4021137" y="9710738"/>
            <a:ext cx="3076500" cy="511199"/>
          </a:xfrm>
          <a:prstGeom prst="rect">
            <a:avLst/>
          </a:prstGeom>
          <a:noFill/>
          <a:ln>
            <a:noFill/>
          </a:ln>
        </p:spPr>
        <p:txBody>
          <a:bodyPr lIns="98975" tIns="49475" rIns="98975" bIns="49475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hu-HU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34707720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hape 65"/>
          <p:cNvSpPr>
            <a:spLocks noGrp="1" noRot="1" noChangeAspect="1"/>
          </p:cNvSpPr>
          <p:nvPr>
            <p:ph type="sldImg" idx="2"/>
          </p:nvPr>
        </p:nvSpPr>
        <p:spPr>
          <a:xfrm>
            <a:off x="993775" y="766763"/>
            <a:ext cx="5111750" cy="383381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66" name="Shape 66"/>
          <p:cNvSpPr txBox="1">
            <a:spLocks noGrp="1"/>
          </p:cNvSpPr>
          <p:nvPr>
            <p:ph type="body" idx="1"/>
          </p:nvPr>
        </p:nvSpPr>
        <p:spPr>
          <a:xfrm>
            <a:off x="709612" y="4856162"/>
            <a:ext cx="5680199" cy="4600499"/>
          </a:xfrm>
          <a:prstGeom prst="rect">
            <a:avLst/>
          </a:prstGeom>
          <a:noFill/>
          <a:ln>
            <a:noFill/>
          </a:ln>
        </p:spPr>
        <p:txBody>
          <a:bodyPr lIns="98975" tIns="49475" rIns="98975" bIns="494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7" name="Shape 67"/>
          <p:cNvSpPr txBox="1">
            <a:spLocks noGrp="1"/>
          </p:cNvSpPr>
          <p:nvPr>
            <p:ph type="sldNum" idx="12"/>
          </p:nvPr>
        </p:nvSpPr>
        <p:spPr>
          <a:xfrm>
            <a:off x="4021137" y="9710738"/>
            <a:ext cx="3076500" cy="511199"/>
          </a:xfrm>
          <a:prstGeom prst="rect">
            <a:avLst/>
          </a:prstGeom>
          <a:noFill/>
          <a:ln>
            <a:noFill/>
          </a:ln>
        </p:spPr>
        <p:txBody>
          <a:bodyPr lIns="98975" tIns="49475" rIns="98975" bIns="49475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hu-HU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09668827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>
            <a:spLocks noGrp="1" noRot="1" noChangeAspect="1"/>
          </p:cNvSpPr>
          <p:nvPr>
            <p:ph type="sldImg" idx="2"/>
          </p:nvPr>
        </p:nvSpPr>
        <p:spPr>
          <a:xfrm>
            <a:off x="993775" y="766763"/>
            <a:ext cx="5111750" cy="383381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79" name="Shape 79"/>
          <p:cNvSpPr txBox="1">
            <a:spLocks noGrp="1"/>
          </p:cNvSpPr>
          <p:nvPr>
            <p:ph type="body" idx="1"/>
          </p:nvPr>
        </p:nvSpPr>
        <p:spPr>
          <a:xfrm>
            <a:off x="709612" y="4856162"/>
            <a:ext cx="5680075" cy="4600574"/>
          </a:xfrm>
          <a:prstGeom prst="rect">
            <a:avLst/>
          </a:prstGeom>
          <a:noFill/>
          <a:ln>
            <a:noFill/>
          </a:ln>
        </p:spPr>
        <p:txBody>
          <a:bodyPr lIns="98975" tIns="49475" rIns="98975" bIns="494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0" name="Shape 80"/>
          <p:cNvSpPr txBox="1">
            <a:spLocks noGrp="1"/>
          </p:cNvSpPr>
          <p:nvPr>
            <p:ph type="sldNum" idx="12"/>
          </p:nvPr>
        </p:nvSpPr>
        <p:spPr>
          <a:xfrm>
            <a:off x="4021137" y="9710738"/>
            <a:ext cx="3076574" cy="511174"/>
          </a:xfrm>
          <a:prstGeom prst="rect">
            <a:avLst/>
          </a:prstGeom>
          <a:noFill/>
          <a:ln>
            <a:noFill/>
          </a:ln>
        </p:spPr>
        <p:txBody>
          <a:bodyPr lIns="98975" tIns="49475" rIns="98975" bIns="49475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hu-HU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1048608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Shape 86"/>
          <p:cNvSpPr>
            <a:spLocks noGrp="1" noRot="1" noChangeAspect="1"/>
          </p:cNvSpPr>
          <p:nvPr>
            <p:ph type="sldImg" idx="2"/>
          </p:nvPr>
        </p:nvSpPr>
        <p:spPr>
          <a:xfrm>
            <a:off x="993775" y="766763"/>
            <a:ext cx="5111750" cy="383381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87" name="Shape 87"/>
          <p:cNvSpPr txBox="1">
            <a:spLocks noGrp="1"/>
          </p:cNvSpPr>
          <p:nvPr>
            <p:ph type="body" idx="1"/>
          </p:nvPr>
        </p:nvSpPr>
        <p:spPr>
          <a:xfrm>
            <a:off x="709612" y="4856162"/>
            <a:ext cx="5680199" cy="4600499"/>
          </a:xfrm>
          <a:prstGeom prst="rect">
            <a:avLst/>
          </a:prstGeom>
          <a:noFill/>
          <a:ln>
            <a:noFill/>
          </a:ln>
        </p:spPr>
        <p:txBody>
          <a:bodyPr lIns="98975" tIns="49475" rIns="98975" bIns="494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8" name="Shape 88"/>
          <p:cNvSpPr txBox="1">
            <a:spLocks noGrp="1"/>
          </p:cNvSpPr>
          <p:nvPr>
            <p:ph type="sldNum" idx="12"/>
          </p:nvPr>
        </p:nvSpPr>
        <p:spPr>
          <a:xfrm>
            <a:off x="4021137" y="9710738"/>
            <a:ext cx="3076500" cy="511199"/>
          </a:xfrm>
          <a:prstGeom prst="rect">
            <a:avLst/>
          </a:prstGeom>
          <a:noFill/>
          <a:ln>
            <a:noFill/>
          </a:ln>
        </p:spPr>
        <p:txBody>
          <a:bodyPr lIns="98975" tIns="49475" rIns="98975" bIns="49475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hu-HU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64878686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Shape 123"/>
          <p:cNvSpPr>
            <a:spLocks noGrp="1" noRot="1" noChangeAspect="1"/>
          </p:cNvSpPr>
          <p:nvPr>
            <p:ph type="sldImg" idx="2"/>
          </p:nvPr>
        </p:nvSpPr>
        <p:spPr>
          <a:xfrm>
            <a:off x="993775" y="766763"/>
            <a:ext cx="5111750" cy="383381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124" name="Shape 124"/>
          <p:cNvSpPr txBox="1">
            <a:spLocks noGrp="1"/>
          </p:cNvSpPr>
          <p:nvPr>
            <p:ph type="body" idx="1"/>
          </p:nvPr>
        </p:nvSpPr>
        <p:spPr>
          <a:xfrm>
            <a:off x="709612" y="4856162"/>
            <a:ext cx="5680199" cy="4600499"/>
          </a:xfrm>
          <a:prstGeom prst="rect">
            <a:avLst/>
          </a:prstGeom>
          <a:noFill/>
          <a:ln>
            <a:noFill/>
          </a:ln>
        </p:spPr>
        <p:txBody>
          <a:bodyPr lIns="98975" tIns="49475" rIns="98975" bIns="494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5" name="Shape 125"/>
          <p:cNvSpPr txBox="1">
            <a:spLocks noGrp="1"/>
          </p:cNvSpPr>
          <p:nvPr>
            <p:ph type="sldNum" idx="12"/>
          </p:nvPr>
        </p:nvSpPr>
        <p:spPr>
          <a:xfrm>
            <a:off x="4021137" y="9710738"/>
            <a:ext cx="3076500" cy="511199"/>
          </a:xfrm>
          <a:prstGeom prst="rect">
            <a:avLst/>
          </a:prstGeom>
          <a:noFill/>
          <a:ln>
            <a:noFill/>
          </a:ln>
        </p:spPr>
        <p:txBody>
          <a:bodyPr lIns="98975" tIns="49475" rIns="98975" bIns="49475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hu-HU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42275827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Shape 154"/>
          <p:cNvSpPr>
            <a:spLocks noGrp="1" noRot="1" noChangeAspect="1"/>
          </p:cNvSpPr>
          <p:nvPr>
            <p:ph type="sldImg" idx="2"/>
          </p:nvPr>
        </p:nvSpPr>
        <p:spPr>
          <a:xfrm>
            <a:off x="993775" y="766763"/>
            <a:ext cx="5111750" cy="383381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155" name="Shape 155"/>
          <p:cNvSpPr txBox="1">
            <a:spLocks noGrp="1"/>
          </p:cNvSpPr>
          <p:nvPr>
            <p:ph type="body" idx="1"/>
          </p:nvPr>
        </p:nvSpPr>
        <p:spPr>
          <a:xfrm>
            <a:off x="709612" y="4856162"/>
            <a:ext cx="5680199" cy="4600499"/>
          </a:xfrm>
          <a:prstGeom prst="rect">
            <a:avLst/>
          </a:prstGeom>
          <a:noFill/>
          <a:ln>
            <a:noFill/>
          </a:ln>
        </p:spPr>
        <p:txBody>
          <a:bodyPr lIns="98975" tIns="49475" rIns="98975" bIns="494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6" name="Shape 156"/>
          <p:cNvSpPr txBox="1">
            <a:spLocks noGrp="1"/>
          </p:cNvSpPr>
          <p:nvPr>
            <p:ph type="sldNum" idx="12"/>
          </p:nvPr>
        </p:nvSpPr>
        <p:spPr>
          <a:xfrm>
            <a:off x="4021137" y="9710738"/>
            <a:ext cx="3076500" cy="511199"/>
          </a:xfrm>
          <a:prstGeom prst="rect">
            <a:avLst/>
          </a:prstGeom>
          <a:noFill/>
          <a:ln>
            <a:noFill/>
          </a:ln>
        </p:spPr>
        <p:txBody>
          <a:bodyPr lIns="98975" tIns="49475" rIns="98975" bIns="49475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hu-HU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71071778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Shape 166"/>
          <p:cNvSpPr>
            <a:spLocks noGrp="1" noRot="1" noChangeAspect="1"/>
          </p:cNvSpPr>
          <p:nvPr>
            <p:ph type="sldImg" idx="2"/>
          </p:nvPr>
        </p:nvSpPr>
        <p:spPr>
          <a:xfrm>
            <a:off x="993775" y="766763"/>
            <a:ext cx="5111750" cy="383381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167" name="Shape 167"/>
          <p:cNvSpPr txBox="1">
            <a:spLocks noGrp="1"/>
          </p:cNvSpPr>
          <p:nvPr>
            <p:ph type="body" idx="1"/>
          </p:nvPr>
        </p:nvSpPr>
        <p:spPr>
          <a:xfrm>
            <a:off x="709612" y="4856162"/>
            <a:ext cx="5680199" cy="4600499"/>
          </a:xfrm>
          <a:prstGeom prst="rect">
            <a:avLst/>
          </a:prstGeom>
          <a:noFill/>
          <a:ln>
            <a:noFill/>
          </a:ln>
        </p:spPr>
        <p:txBody>
          <a:bodyPr lIns="98975" tIns="49475" rIns="98975" bIns="494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8" name="Shape 168"/>
          <p:cNvSpPr txBox="1">
            <a:spLocks noGrp="1"/>
          </p:cNvSpPr>
          <p:nvPr>
            <p:ph type="sldNum" idx="12"/>
          </p:nvPr>
        </p:nvSpPr>
        <p:spPr>
          <a:xfrm>
            <a:off x="4021137" y="9710738"/>
            <a:ext cx="3076500" cy="511199"/>
          </a:xfrm>
          <a:prstGeom prst="rect">
            <a:avLst/>
          </a:prstGeom>
          <a:noFill/>
          <a:ln>
            <a:noFill/>
          </a:ln>
        </p:spPr>
        <p:txBody>
          <a:bodyPr lIns="98975" tIns="49475" rIns="98975" bIns="49475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hu-HU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9023187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Címdia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 txBox="1">
            <a:spLocks noGrp="1"/>
          </p:cNvSpPr>
          <p:nvPr>
            <p:ph type="ctrTitle"/>
          </p:nvPr>
        </p:nvSpPr>
        <p:spPr>
          <a:xfrm>
            <a:off x="-75" y="6525"/>
            <a:ext cx="9144000" cy="11777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spcAft>
                <a:spcPts val="0"/>
              </a:spcAft>
              <a:buSzPct val="100000"/>
              <a:defRPr sz="3600"/>
            </a:lvl1pPr>
            <a:lvl2pPr marL="0" marR="0" indent="0" algn="l" rtl="0">
              <a:spcBef>
                <a:spcPts val="0"/>
              </a:spcBef>
              <a:spcAft>
                <a:spcPts val="0"/>
              </a:spcAft>
              <a:defRPr/>
            </a:lvl2pPr>
            <a:lvl3pPr marL="0" marR="0" indent="0" algn="l" rtl="0">
              <a:spcBef>
                <a:spcPts val="0"/>
              </a:spcBef>
              <a:spcAft>
                <a:spcPts val="0"/>
              </a:spcAft>
              <a:defRPr/>
            </a:lvl3pPr>
            <a:lvl4pPr marL="0" marR="0" indent="0" algn="l" rtl="0">
              <a:spcBef>
                <a:spcPts val="0"/>
              </a:spcBef>
              <a:spcAft>
                <a:spcPts val="0"/>
              </a:spcAft>
              <a:defRPr/>
            </a:lvl4pPr>
            <a:lvl5pPr marL="0" marR="0" indent="0" algn="l" rtl="0">
              <a:spcBef>
                <a:spcPts val="0"/>
              </a:spcBef>
              <a:spcAft>
                <a:spcPts val="0"/>
              </a:spcAft>
              <a:defRPr/>
            </a:lvl5pPr>
            <a:lvl6pPr marL="457200" marR="0" indent="0" algn="l" rtl="0">
              <a:spcBef>
                <a:spcPts val="0"/>
              </a:spcBef>
              <a:spcAft>
                <a:spcPts val="0"/>
              </a:spcAft>
              <a:defRPr/>
            </a:lvl6pPr>
            <a:lvl7pPr marL="914400" marR="0" indent="0" algn="l" rtl="0">
              <a:spcBef>
                <a:spcPts val="0"/>
              </a:spcBef>
              <a:spcAft>
                <a:spcPts val="0"/>
              </a:spcAft>
              <a:defRPr/>
            </a:lvl7pPr>
            <a:lvl8pPr marL="1371600" marR="0" indent="0" algn="l" rtl="0">
              <a:spcBef>
                <a:spcPts val="0"/>
              </a:spcBef>
              <a:spcAft>
                <a:spcPts val="0"/>
              </a:spcAft>
              <a:defRPr/>
            </a:lvl8pPr>
            <a:lvl9pPr marL="1828800" marR="0" indent="0" algn="l" rtl="0"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endParaRPr/>
          </a:p>
        </p:txBody>
      </p:sp>
      <p:sp>
        <p:nvSpPr>
          <p:cNvPr id="15" name="Shape 15"/>
          <p:cNvSpPr txBox="1">
            <a:spLocks noGrp="1"/>
          </p:cNvSpPr>
          <p:nvPr>
            <p:ph type="subTitle" idx="1"/>
          </p:nvPr>
        </p:nvSpPr>
        <p:spPr>
          <a:xfrm>
            <a:off x="1371600" y="3886200"/>
            <a:ext cx="6400799" cy="1752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ctr" rtl="0">
              <a:spcBef>
                <a:spcPts val="440"/>
              </a:spcBef>
              <a:spcAft>
                <a:spcPts val="0"/>
              </a:spcAft>
              <a:buClr>
                <a:srgbClr val="DD137B"/>
              </a:buClr>
              <a:buFont typeface="Verdana"/>
              <a:buNone/>
              <a:defRPr/>
            </a:lvl1pPr>
            <a:lvl2pPr marL="457200" marR="0" indent="0" algn="ctr" rtl="0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Font typeface="Verdana"/>
              <a:buNone/>
              <a:defRPr/>
            </a:lvl2pPr>
            <a:lvl3pPr marL="914400" marR="0" indent="0" algn="ctr" rtl="0">
              <a:spcBef>
                <a:spcPts val="400"/>
              </a:spcBef>
              <a:spcAft>
                <a:spcPts val="0"/>
              </a:spcAft>
              <a:buClr>
                <a:srgbClr val="DD137B"/>
              </a:buClr>
              <a:buFont typeface="Verdana"/>
              <a:buNone/>
              <a:defRPr/>
            </a:lvl3pPr>
            <a:lvl4pPr marL="1371600" marR="0" indent="0" algn="ctr" rtl="0">
              <a:spcBef>
                <a:spcPts val="400"/>
              </a:spcBef>
              <a:spcAft>
                <a:spcPts val="0"/>
              </a:spcAft>
              <a:buClr>
                <a:srgbClr val="002E63"/>
              </a:buClr>
              <a:buFont typeface="Verdana"/>
              <a:buNone/>
              <a:defRPr/>
            </a:lvl4pPr>
            <a:lvl5pPr marL="1828800" marR="0" indent="0" algn="ctr" rtl="0">
              <a:spcBef>
                <a:spcPts val="400"/>
              </a:spcBef>
              <a:spcAft>
                <a:spcPts val="0"/>
              </a:spcAft>
              <a:buClr>
                <a:srgbClr val="002E63"/>
              </a:buClr>
              <a:buFont typeface="Verdana"/>
              <a:buNone/>
              <a:defRPr/>
            </a:lvl5pPr>
            <a:lvl6pPr marL="2286000" marR="0" indent="0" algn="ctr" rtl="0">
              <a:spcBef>
                <a:spcPts val="400"/>
              </a:spcBef>
              <a:spcAft>
                <a:spcPts val="0"/>
              </a:spcAft>
              <a:buClr>
                <a:srgbClr val="002E63"/>
              </a:buClr>
              <a:buFont typeface="Verdana"/>
              <a:buNone/>
              <a:defRPr/>
            </a:lvl6pPr>
            <a:lvl7pPr marL="2743200" marR="0" indent="0" algn="ctr" rtl="0">
              <a:spcBef>
                <a:spcPts val="400"/>
              </a:spcBef>
              <a:spcAft>
                <a:spcPts val="0"/>
              </a:spcAft>
              <a:buClr>
                <a:srgbClr val="002E63"/>
              </a:buClr>
              <a:buFont typeface="Verdana"/>
              <a:buNone/>
              <a:defRPr/>
            </a:lvl7pPr>
            <a:lvl8pPr marL="3200400" marR="0" indent="0" algn="ctr" rtl="0">
              <a:spcBef>
                <a:spcPts val="400"/>
              </a:spcBef>
              <a:spcAft>
                <a:spcPts val="0"/>
              </a:spcAft>
              <a:buClr>
                <a:srgbClr val="002E63"/>
              </a:buClr>
              <a:buFont typeface="Verdana"/>
              <a:buNone/>
              <a:defRPr/>
            </a:lvl8pPr>
            <a:lvl9pPr marL="3657600" marR="0" indent="0" algn="ctr" rtl="0">
              <a:spcBef>
                <a:spcPts val="400"/>
              </a:spcBef>
              <a:spcAft>
                <a:spcPts val="0"/>
              </a:spcAft>
              <a:buClr>
                <a:srgbClr val="002E63"/>
              </a:buClr>
              <a:buFont typeface="Verdana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Cím és tartalom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 txBox="1">
            <a:spLocks noGrp="1"/>
          </p:cNvSpPr>
          <p:nvPr>
            <p:ph type="title"/>
          </p:nvPr>
        </p:nvSpPr>
        <p:spPr>
          <a:xfrm>
            <a:off x="0" y="-17450"/>
            <a:ext cx="9144000" cy="7191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8" name="Shape 18"/>
          <p:cNvSpPr txBox="1">
            <a:spLocks noGrp="1"/>
          </p:cNvSpPr>
          <p:nvPr>
            <p:ph type="body" idx="1"/>
          </p:nvPr>
        </p:nvSpPr>
        <p:spPr>
          <a:xfrm>
            <a:off x="647700" y="1438275"/>
            <a:ext cx="7773988" cy="43179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9" name="Shape 19"/>
          <p:cNvSpPr txBox="1">
            <a:spLocks noGrp="1"/>
          </p:cNvSpPr>
          <p:nvPr>
            <p:ph type="ftr" idx="11"/>
          </p:nvPr>
        </p:nvSpPr>
        <p:spPr>
          <a:xfrm>
            <a:off x="37652" y="6477000"/>
            <a:ext cx="4678362" cy="36036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r>
              <a:rPr lang="hu-HU" smtClean="0"/>
              <a:t>T. Csörgő and S: Hegyi, hep-ph/9912220, T. Csörgő, hep-ph/001233</a:t>
            </a:r>
            <a:endParaRPr/>
          </a:p>
        </p:txBody>
      </p:sp>
      <p:sp>
        <p:nvSpPr>
          <p:cNvPr id="20" name="Shape 20"/>
          <p:cNvSpPr txBox="1">
            <a:spLocks noGrp="1"/>
          </p:cNvSpPr>
          <p:nvPr>
            <p:ph type="sldNum" idx="12"/>
          </p:nvPr>
        </p:nvSpPr>
        <p:spPr>
          <a:xfrm>
            <a:off x="7740650" y="6477000"/>
            <a:ext cx="792162" cy="36036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lvl="0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457200" lvl="1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914400" lvl="2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  <a:p>
            <a:pPr marL="1371600" lvl="3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1828800" lvl="4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2286000" lvl="5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  <a:p>
            <a:pPr marL="2743200" lvl="6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3200400" lvl="7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3657600" lvl="8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Csak cím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hape 9"/>
          <p:cNvSpPr txBox="1">
            <a:spLocks noGrp="1"/>
          </p:cNvSpPr>
          <p:nvPr>
            <p:ph type="title"/>
          </p:nvPr>
        </p:nvSpPr>
        <p:spPr>
          <a:xfrm>
            <a:off x="0" y="-17450"/>
            <a:ext cx="9144000" cy="7191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SzPct val="100000"/>
              <a:buChar char="-"/>
              <a:defRPr sz="3600" b="1">
                <a:solidFill>
                  <a:srgbClr val="FFFF00"/>
                </a:solidFill>
              </a:defRPr>
            </a:lvl1pPr>
            <a:lvl2pPr marL="0" marR="0" indent="0" algn="l" rtl="0">
              <a:spcBef>
                <a:spcPts val="0"/>
              </a:spcBef>
              <a:spcAft>
                <a:spcPts val="0"/>
              </a:spcAft>
              <a:buChar char="-"/>
              <a:defRPr/>
            </a:lvl2pPr>
            <a:lvl3pPr marL="0" marR="0" indent="0" algn="l" rtl="0">
              <a:spcBef>
                <a:spcPts val="0"/>
              </a:spcBef>
              <a:spcAft>
                <a:spcPts val="0"/>
              </a:spcAft>
              <a:buChar char="-"/>
              <a:defRPr/>
            </a:lvl3pPr>
            <a:lvl4pPr marL="0" marR="0" indent="0" algn="l" rtl="0">
              <a:spcBef>
                <a:spcPts val="0"/>
              </a:spcBef>
              <a:spcAft>
                <a:spcPts val="0"/>
              </a:spcAft>
              <a:buChar char="-"/>
              <a:defRPr/>
            </a:lvl4pPr>
            <a:lvl5pPr marL="0" marR="0" indent="0" algn="l" rtl="0">
              <a:spcBef>
                <a:spcPts val="0"/>
              </a:spcBef>
              <a:spcAft>
                <a:spcPts val="0"/>
              </a:spcAft>
              <a:buChar char="-"/>
              <a:defRPr/>
            </a:lvl5pPr>
            <a:lvl6pPr marL="457200" marR="0" indent="0" algn="l" rtl="0">
              <a:spcBef>
                <a:spcPts val="0"/>
              </a:spcBef>
              <a:spcAft>
                <a:spcPts val="0"/>
              </a:spcAft>
              <a:buChar char="-"/>
              <a:defRPr/>
            </a:lvl6pPr>
            <a:lvl7pPr marL="914400" marR="0" indent="0" algn="l" rtl="0">
              <a:spcBef>
                <a:spcPts val="0"/>
              </a:spcBef>
              <a:spcAft>
                <a:spcPts val="0"/>
              </a:spcAft>
              <a:buChar char="-"/>
              <a:defRPr/>
            </a:lvl7pPr>
            <a:lvl8pPr marL="1371600" marR="0" indent="0" algn="l" rtl="0">
              <a:spcBef>
                <a:spcPts val="0"/>
              </a:spcBef>
              <a:spcAft>
                <a:spcPts val="0"/>
              </a:spcAft>
              <a:buChar char="-"/>
              <a:defRPr/>
            </a:lvl8pPr>
            <a:lvl9pPr marL="1828800" marR="0" indent="0" algn="l" rtl="0">
              <a:spcBef>
                <a:spcPts val="0"/>
              </a:spcBef>
              <a:spcAft>
                <a:spcPts val="0"/>
              </a:spcAft>
              <a:buChar char="-"/>
              <a:defRPr/>
            </a:lvl9pPr>
          </a:lstStyle>
          <a:p>
            <a:endParaRPr/>
          </a:p>
        </p:txBody>
      </p:sp>
      <p:sp>
        <p:nvSpPr>
          <p:cNvPr id="10" name="Shape 10"/>
          <p:cNvSpPr txBox="1">
            <a:spLocks noGrp="1"/>
          </p:cNvSpPr>
          <p:nvPr>
            <p:ph type="body" idx="1"/>
          </p:nvPr>
        </p:nvSpPr>
        <p:spPr>
          <a:xfrm>
            <a:off x="647700" y="1438275"/>
            <a:ext cx="7773988" cy="43179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440"/>
              </a:spcBef>
              <a:spcAft>
                <a:spcPts val="0"/>
              </a:spcAft>
              <a:buClr>
                <a:srgbClr val="FFFF00"/>
              </a:buClr>
              <a:buSzPct val="100000"/>
              <a:buFont typeface="Verdana"/>
              <a:buNone/>
              <a:defRPr sz="2400" b="1">
                <a:solidFill>
                  <a:srgbClr val="FFFF00"/>
                </a:solidFill>
              </a:defRPr>
            </a:lvl1pPr>
            <a:lvl2pPr marL="742950" marR="0" indent="-158750" algn="l" rtl="0">
              <a:spcBef>
                <a:spcPts val="400"/>
              </a:spcBef>
              <a:spcAft>
                <a:spcPts val="0"/>
              </a:spcAft>
              <a:buClr>
                <a:srgbClr val="FFFFFF"/>
              </a:buClr>
              <a:buSzPct val="100000"/>
              <a:buFont typeface="Verdana"/>
              <a:buChar char="•"/>
              <a:defRPr sz="1800" b="1">
                <a:solidFill>
                  <a:srgbClr val="FFFFFF"/>
                </a:solidFill>
              </a:defRPr>
            </a:lvl2pPr>
            <a:lvl3pPr marL="1143000" marR="0" indent="-139700" algn="l" rtl="0">
              <a:spcBef>
                <a:spcPts val="400"/>
              </a:spcBef>
              <a:spcAft>
                <a:spcPts val="0"/>
              </a:spcAft>
              <a:buClr>
                <a:srgbClr val="FF00FF"/>
              </a:buClr>
              <a:buSzPct val="100000"/>
              <a:buFont typeface="Verdana"/>
              <a:buChar char="•"/>
              <a:defRPr sz="1600" b="1">
                <a:solidFill>
                  <a:srgbClr val="FF00FF"/>
                </a:solidFill>
              </a:defRPr>
            </a:lvl3pPr>
            <a:lvl4pPr marL="16002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FFFFFF"/>
              </a:buClr>
              <a:buFont typeface="Verdana"/>
              <a:buChar char="–"/>
              <a:defRPr>
                <a:solidFill>
                  <a:srgbClr val="FFFFFF"/>
                </a:solidFill>
              </a:defRPr>
            </a:lvl4pPr>
            <a:lvl5pPr marL="20574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FFFFFF"/>
              </a:buClr>
              <a:buFont typeface="Verdana"/>
              <a:buChar char="»"/>
              <a:defRPr>
                <a:solidFill>
                  <a:srgbClr val="FFFFFF"/>
                </a:solidFill>
              </a:defRPr>
            </a:lvl5pPr>
            <a:lvl6pPr marL="25146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FFFFFF"/>
              </a:buClr>
              <a:buFont typeface="Verdana"/>
              <a:buChar char="»"/>
              <a:defRPr>
                <a:solidFill>
                  <a:srgbClr val="FFFFFF"/>
                </a:solidFill>
              </a:defRPr>
            </a:lvl6pPr>
            <a:lvl7pPr marL="29718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FFFFFF"/>
              </a:buClr>
              <a:buFont typeface="Verdana"/>
              <a:buChar char="»"/>
              <a:defRPr>
                <a:solidFill>
                  <a:srgbClr val="FFFFFF"/>
                </a:solidFill>
              </a:defRPr>
            </a:lvl7pPr>
            <a:lvl8pPr marL="34290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FFFFFF"/>
              </a:buClr>
              <a:buFont typeface="Verdana"/>
              <a:buChar char="»"/>
              <a:defRPr>
                <a:solidFill>
                  <a:srgbClr val="FFFFFF"/>
                </a:solidFill>
              </a:defRPr>
            </a:lvl8pPr>
            <a:lvl9pPr marL="38862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FFFFFF"/>
              </a:buClr>
              <a:buFont typeface="Verdana"/>
              <a:buChar char="»"/>
              <a:defRPr>
                <a:solidFill>
                  <a:srgbClr val="FFFFFF"/>
                </a:solidFill>
              </a:defRPr>
            </a:lvl9pPr>
          </a:lstStyle>
          <a:p>
            <a:endParaRPr/>
          </a:p>
        </p:txBody>
      </p:sp>
      <p:sp>
        <p:nvSpPr>
          <p:cNvPr id="11" name="Shape 11"/>
          <p:cNvSpPr txBox="1">
            <a:spLocks noGrp="1"/>
          </p:cNvSpPr>
          <p:nvPr>
            <p:ph type="ftr" idx="11"/>
          </p:nvPr>
        </p:nvSpPr>
        <p:spPr>
          <a:xfrm>
            <a:off x="37652" y="6477000"/>
            <a:ext cx="4678362" cy="36036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r>
              <a:rPr lang="hu-HU" smtClean="0"/>
              <a:t>T. Csörgő and S: Hegyi, hep-ph/9912220, T. Csörgő, hep-ph/001233</a:t>
            </a:r>
            <a:endParaRPr/>
          </a:p>
        </p:txBody>
      </p:sp>
      <p:sp>
        <p:nvSpPr>
          <p:cNvPr id="12" name="Shape 12"/>
          <p:cNvSpPr txBox="1">
            <a:spLocks noGrp="1"/>
          </p:cNvSpPr>
          <p:nvPr>
            <p:ph type="sldNum" idx="12"/>
          </p:nvPr>
        </p:nvSpPr>
        <p:spPr>
          <a:xfrm>
            <a:off x="7740650" y="6477000"/>
            <a:ext cx="792162" cy="36036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lvl="0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457200" lvl="1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914400" lvl="2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  <a:p>
            <a:pPr marL="1371600" lvl="3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1828800" lvl="4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2286000" lvl="5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  <a:p>
            <a:pPr marL="2743200" lvl="6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3200400" lvl="7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3657600" lvl="8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</p:sldLayoutIdLst>
  <p:hf hdr="0" dt="0"/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7" Type="http://schemas.openxmlformats.org/officeDocument/2006/relationships/image" Target="../media/image4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9.png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7" Type="http://schemas.openxmlformats.org/officeDocument/2006/relationships/image" Target="../media/image4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4.png"/><Relationship Id="rId5" Type="http://schemas.openxmlformats.org/officeDocument/2006/relationships/image" Target="../media/image43.png"/><Relationship Id="rId4" Type="http://schemas.openxmlformats.org/officeDocument/2006/relationships/image" Target="../media/image4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emf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emf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8.png"/><Relationship Id="rId4" Type="http://schemas.openxmlformats.org/officeDocument/2006/relationships/image" Target="../media/image57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3.emf"/><Relationship Id="rId3" Type="http://schemas.openxmlformats.org/officeDocument/2006/relationships/image" Target="../media/image42.png"/><Relationship Id="rId7" Type="http://schemas.openxmlformats.org/officeDocument/2006/relationships/image" Target="../media/image4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2.emf"/><Relationship Id="rId5" Type="http://schemas.openxmlformats.org/officeDocument/2006/relationships/image" Target="../media/image51.png"/><Relationship Id="rId4" Type="http://schemas.openxmlformats.org/officeDocument/2006/relationships/image" Target="../media/image50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emf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em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image" Target="../media/image19.png"/><Relationship Id="rId7" Type="http://schemas.openxmlformats.org/officeDocument/2006/relationships/image" Target="../media/image2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3" Type="http://schemas.openxmlformats.org/officeDocument/2006/relationships/image" Target="../media/image26.png"/><Relationship Id="rId7" Type="http://schemas.openxmlformats.org/officeDocument/2006/relationships/image" Target="../media/image3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5.png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 txBox="1"/>
          <p:nvPr/>
        </p:nvSpPr>
        <p:spPr>
          <a:xfrm>
            <a:off x="0" y="170437"/>
            <a:ext cx="6300192" cy="1558677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lvl="0" algn="ctr">
              <a:buSzPct val="25000"/>
            </a:pPr>
            <a:r>
              <a:rPr lang="en-US" sz="3000" b="1" dirty="0">
                <a:solidFill>
                  <a:srgbClr val="FFFF00"/>
                </a:solidFill>
              </a:rPr>
              <a:t>Model independent analysis of nearly Levy correlations </a:t>
            </a:r>
            <a:endParaRPr lang="hu-HU" sz="3000" b="1" dirty="0" smtClean="0">
              <a:solidFill>
                <a:srgbClr val="FFFF00"/>
              </a:solidFill>
            </a:endParaRPr>
          </a:p>
          <a:p>
            <a:pPr lvl="0" algn="ctr">
              <a:buSzPct val="25000"/>
            </a:pPr>
            <a:r>
              <a:rPr lang="en-US" sz="3000" b="1" dirty="0" smtClean="0">
                <a:solidFill>
                  <a:srgbClr val="FFFF00"/>
                </a:solidFill>
              </a:rPr>
              <a:t>in </a:t>
            </a:r>
            <a:r>
              <a:rPr lang="en-US" sz="3000" b="1" dirty="0">
                <a:solidFill>
                  <a:srgbClr val="FFFF00"/>
                </a:solidFill>
              </a:rPr>
              <a:t>1, 2 and 3 dimensions</a:t>
            </a:r>
            <a:endParaRPr lang="hu-HU" sz="3000" b="1" dirty="0">
              <a:solidFill>
                <a:srgbClr val="FFFF00"/>
              </a:solidFill>
            </a:endParaRPr>
          </a:p>
        </p:txBody>
      </p:sp>
      <p:sp>
        <p:nvSpPr>
          <p:cNvPr id="25" name="Shape 25"/>
          <p:cNvSpPr txBox="1"/>
          <p:nvPr/>
        </p:nvSpPr>
        <p:spPr>
          <a:xfrm>
            <a:off x="5220072" y="1991750"/>
            <a:ext cx="3744417" cy="1674386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hu-HU" sz="1800" b="0" i="0" u="none" strike="noStrike" cap="none" baseline="0" dirty="0">
                <a:solidFill>
                  <a:schemeClr val="lt1"/>
                </a:solidFill>
                <a:sym typeface="Arial"/>
              </a:rPr>
              <a:t>T. </a:t>
            </a:r>
            <a:r>
              <a:rPr lang="hu-HU" sz="1800" b="0" i="0" u="none" strike="noStrike" cap="none" baseline="0" dirty="0" smtClean="0">
                <a:solidFill>
                  <a:schemeClr val="lt1"/>
                </a:solidFill>
                <a:sym typeface="Arial"/>
              </a:rPr>
              <a:t>Csörgő</a:t>
            </a:r>
            <a:endParaRPr lang="hu-HU" sz="1800" dirty="0">
              <a:solidFill>
                <a:schemeClr val="lt1"/>
              </a:solidFill>
            </a:endParaRPr>
          </a:p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hu-HU" sz="1800" b="0" i="0" u="none" strike="noStrike" cap="none" baseline="0" dirty="0" smtClean="0">
                <a:solidFill>
                  <a:srgbClr val="00B0F0"/>
                </a:solidFill>
                <a:sym typeface="Arial"/>
              </a:rPr>
              <a:t>KRF, Wigner RCP</a:t>
            </a:r>
            <a:endParaRPr lang="hu-HU" sz="1800" b="0" i="0" u="none" strike="noStrike" cap="none" baseline="0" dirty="0" smtClean="0">
              <a:solidFill>
                <a:schemeClr val="lt1"/>
              </a:solidFill>
              <a:sym typeface="Arial"/>
            </a:endParaRPr>
          </a:p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hu-HU" sz="1800" b="0" i="0" u="none" strike="noStrike" cap="none" baseline="0" dirty="0" smtClean="0">
                <a:solidFill>
                  <a:schemeClr val="lt1"/>
                </a:solidFill>
                <a:sym typeface="Arial"/>
              </a:rPr>
              <a:t>	</a:t>
            </a:r>
          </a:p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hu-HU" sz="1800" b="0" i="0" u="none" strike="noStrike" cap="none" baseline="0" dirty="0" smtClean="0">
                <a:solidFill>
                  <a:schemeClr val="lt1"/>
                </a:solidFill>
                <a:sym typeface="Arial"/>
              </a:rPr>
              <a:t>H.C. </a:t>
            </a:r>
            <a:r>
              <a:rPr lang="hu-HU" sz="1800" b="0" i="0" u="none" strike="noStrike" cap="none" baseline="0" dirty="0" err="1" smtClean="0">
                <a:solidFill>
                  <a:schemeClr val="lt1"/>
                </a:solidFill>
                <a:sym typeface="Arial"/>
              </a:rPr>
              <a:t>Eggers</a:t>
            </a:r>
            <a:r>
              <a:rPr lang="hu-HU" sz="1800" dirty="0">
                <a:solidFill>
                  <a:schemeClr val="lt1"/>
                </a:solidFill>
              </a:rPr>
              <a:t> </a:t>
            </a:r>
            <a:r>
              <a:rPr lang="hu-HU" sz="1800" dirty="0" smtClean="0">
                <a:solidFill>
                  <a:schemeClr val="lt1"/>
                </a:solidFill>
              </a:rPr>
              <a:t>and</a:t>
            </a:r>
            <a:r>
              <a:rPr lang="hu-HU" sz="1800" b="0" i="0" u="none" strike="noStrike" cap="none" baseline="0" dirty="0" smtClean="0">
                <a:solidFill>
                  <a:schemeClr val="lt1"/>
                </a:solidFill>
                <a:sym typeface="Arial"/>
              </a:rPr>
              <a:t> M.B.</a:t>
            </a:r>
            <a:r>
              <a:rPr lang="hu-HU" sz="1800" b="0" i="0" u="none" strike="noStrike" cap="none" dirty="0" smtClean="0">
                <a:solidFill>
                  <a:schemeClr val="lt1"/>
                </a:solidFill>
                <a:sym typeface="Arial"/>
              </a:rPr>
              <a:t> De </a:t>
            </a:r>
            <a:r>
              <a:rPr lang="hu-HU" sz="1800" b="0" i="0" u="none" strike="noStrike" cap="none" dirty="0" err="1" smtClean="0">
                <a:solidFill>
                  <a:schemeClr val="lt1"/>
                </a:solidFill>
                <a:sym typeface="Arial"/>
              </a:rPr>
              <a:t>Kock</a:t>
            </a:r>
            <a:endParaRPr lang="hu-HU" sz="1800" b="0" i="0" u="none" strike="noStrike" cap="none" baseline="0" dirty="0" smtClean="0">
              <a:solidFill>
                <a:schemeClr val="lt1"/>
              </a:solidFill>
              <a:sym typeface="Arial"/>
            </a:endParaRPr>
          </a:p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hu-HU" sz="1800" b="0" i="0" u="none" strike="noStrike" cap="none" baseline="0" dirty="0" smtClean="0">
                <a:solidFill>
                  <a:srgbClr val="00B0F0"/>
                </a:solidFill>
                <a:sym typeface="Arial"/>
              </a:rPr>
              <a:t>University of </a:t>
            </a:r>
            <a:r>
              <a:rPr lang="hu-HU" sz="1800" b="0" i="0" u="none" strike="noStrike" cap="none" baseline="0" dirty="0" err="1" smtClean="0">
                <a:solidFill>
                  <a:srgbClr val="00B0F0"/>
                </a:solidFill>
                <a:sym typeface="Arial"/>
              </a:rPr>
              <a:t>Stellenbosh</a:t>
            </a:r>
            <a:endParaRPr lang="hu-HU" sz="1800" b="0" i="0" u="none" strike="noStrike" cap="none" baseline="0" dirty="0" smtClean="0">
              <a:solidFill>
                <a:srgbClr val="00B0F0"/>
              </a:solidFill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endParaRPr lang="hu-HU" sz="2400" dirty="0">
              <a:solidFill>
                <a:schemeClr val="lt1"/>
              </a:solidFill>
            </a:endParaRPr>
          </a:p>
        </p:txBody>
      </p:sp>
      <p:sp>
        <p:nvSpPr>
          <p:cNvPr id="26" name="Shape 26"/>
          <p:cNvSpPr txBox="1">
            <a:spLocks noGrp="1"/>
          </p:cNvSpPr>
          <p:nvPr>
            <p:ph type="body" idx="1"/>
          </p:nvPr>
        </p:nvSpPr>
        <p:spPr>
          <a:xfrm>
            <a:off x="4618100" y="3739192"/>
            <a:ext cx="6245100" cy="276126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DD137B"/>
              </a:buClr>
              <a:buSzPct val="25000"/>
              <a:buFont typeface="Verdana"/>
              <a:buNone/>
            </a:pPr>
            <a:r>
              <a:rPr lang="hu-HU" sz="2000" dirty="0" smtClean="0">
                <a:solidFill>
                  <a:srgbClr val="00B0F0"/>
                </a:solidFill>
              </a:rPr>
              <a:t>       OUTLINE</a:t>
            </a: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DD137B"/>
              </a:buClr>
              <a:buSzPct val="25000"/>
              <a:buFont typeface="Verdana"/>
              <a:buNone/>
            </a:pPr>
            <a:endParaRPr lang="hu-HU" sz="800" dirty="0" smtClean="0">
              <a:solidFill>
                <a:srgbClr val="00B0F0"/>
              </a:solidFill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DD137B"/>
              </a:buClr>
              <a:buSzPct val="25000"/>
              <a:buFont typeface="Verdana"/>
              <a:buNone/>
            </a:pPr>
            <a:r>
              <a:rPr lang="hu-HU" sz="2000" dirty="0" err="1" smtClean="0">
                <a:solidFill>
                  <a:srgbClr val="FFFF00"/>
                </a:solidFill>
              </a:rPr>
              <a:t>Model-independent</a:t>
            </a:r>
            <a:r>
              <a:rPr lang="hu-HU" sz="2000" dirty="0" smtClean="0">
                <a:solidFill>
                  <a:srgbClr val="FFFF00"/>
                </a:solidFill>
              </a:rPr>
              <a:t> </a:t>
            </a:r>
            <a:r>
              <a:rPr lang="hu-HU" sz="2000" dirty="0" err="1">
                <a:solidFill>
                  <a:srgbClr val="FFFF00"/>
                </a:solidFill>
              </a:rPr>
              <a:t>shape</a:t>
            </a:r>
            <a:r>
              <a:rPr lang="hu-HU" sz="2000" dirty="0">
                <a:solidFill>
                  <a:srgbClr val="FFFF00"/>
                </a:solidFill>
              </a:rPr>
              <a:t> </a:t>
            </a:r>
            <a:r>
              <a:rPr lang="hu-HU" sz="2000" dirty="0" err="1">
                <a:solidFill>
                  <a:srgbClr val="FFFF00"/>
                </a:solidFill>
              </a:rPr>
              <a:t>analysis</a:t>
            </a:r>
            <a:r>
              <a:rPr lang="hu-HU" sz="2000" b="1" i="0" u="none" strike="noStrike" cap="none" baseline="0" dirty="0">
                <a:solidFill>
                  <a:srgbClr val="FFFF00"/>
                </a:solidFill>
              </a:rPr>
              <a:t>:</a:t>
            </a:r>
          </a:p>
          <a:p>
            <a:pPr marL="457200" marR="0" lvl="0" indent="-342900" algn="l" rtl="0">
              <a:lnSpc>
                <a:spcPct val="115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Verdana"/>
              <a:buChar char="●"/>
            </a:pPr>
            <a:r>
              <a:rPr lang="hu-HU" sz="2000" b="0" dirty="0">
                <a:solidFill>
                  <a:srgbClr val="00CC00"/>
                </a:solidFill>
              </a:rPr>
              <a:t>General </a:t>
            </a:r>
            <a:r>
              <a:rPr lang="hu-HU" sz="2000" b="0" dirty="0" err="1">
                <a:solidFill>
                  <a:srgbClr val="00CC00"/>
                </a:solidFill>
              </a:rPr>
              <a:t>introduction</a:t>
            </a:r>
            <a:endParaRPr lang="hu-HU" sz="2000" b="0" dirty="0">
              <a:solidFill>
                <a:srgbClr val="00CC00"/>
              </a:solidFill>
            </a:endParaRPr>
          </a:p>
          <a:p>
            <a:pPr marL="457200" marR="0" lvl="0" indent="-342900" algn="l" rtl="0">
              <a:lnSpc>
                <a:spcPct val="115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Verdana"/>
              <a:buChar char="●"/>
            </a:pPr>
            <a:r>
              <a:rPr lang="hu-HU" sz="2000" b="0" dirty="0" err="1">
                <a:solidFill>
                  <a:srgbClr val="00CC00"/>
                </a:solidFill>
              </a:rPr>
              <a:t>Edgeworth</a:t>
            </a:r>
            <a:r>
              <a:rPr lang="hu-HU" sz="2000" b="0" dirty="0">
                <a:solidFill>
                  <a:srgbClr val="00CC00"/>
                </a:solidFill>
              </a:rPr>
              <a:t>,</a:t>
            </a:r>
          </a:p>
          <a:p>
            <a:pPr marL="457200" marR="0" lvl="0" indent="-342900" algn="l" rtl="0">
              <a:lnSpc>
                <a:spcPct val="115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Verdana"/>
              <a:buChar char="●"/>
            </a:pPr>
            <a:r>
              <a:rPr lang="hu-HU" sz="2000" b="0" dirty="0" err="1">
                <a:solidFill>
                  <a:srgbClr val="00CC00"/>
                </a:solidFill>
              </a:rPr>
              <a:t>Laguerre</a:t>
            </a:r>
            <a:r>
              <a:rPr lang="hu-HU" sz="2000" b="0" dirty="0">
                <a:solidFill>
                  <a:srgbClr val="00CC00"/>
                </a:solidFill>
              </a:rPr>
              <a:t>, </a:t>
            </a:r>
          </a:p>
          <a:p>
            <a:pPr marL="457200" marR="0" lvl="0" indent="-342900" algn="l" rtl="0">
              <a:lnSpc>
                <a:spcPct val="115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Verdana"/>
              <a:buChar char="●"/>
            </a:pPr>
            <a:r>
              <a:rPr lang="hu-HU" sz="2000" b="0" dirty="0" err="1">
                <a:solidFill>
                  <a:srgbClr val="00CC00"/>
                </a:solidFill>
              </a:rPr>
              <a:t>Levy</a:t>
            </a:r>
            <a:r>
              <a:rPr lang="hu-HU" sz="2000" b="0" dirty="0">
                <a:solidFill>
                  <a:srgbClr val="00CC00"/>
                </a:solidFill>
              </a:rPr>
              <a:t> </a:t>
            </a:r>
            <a:r>
              <a:rPr lang="hu-HU" sz="2000" b="0" dirty="0" err="1">
                <a:solidFill>
                  <a:srgbClr val="00CC00"/>
                </a:solidFill>
              </a:rPr>
              <a:t>expansions</a:t>
            </a:r>
            <a:endParaRPr lang="hu-HU" sz="2000" b="0" dirty="0">
              <a:solidFill>
                <a:srgbClr val="00CC00"/>
              </a:solidFill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480"/>
              </a:spcBef>
              <a:spcAft>
                <a:spcPts val="0"/>
              </a:spcAft>
              <a:buClr>
                <a:srgbClr val="DD137B"/>
              </a:buClr>
              <a:buSzPct val="25000"/>
              <a:buFont typeface="Verdana"/>
              <a:buNone/>
            </a:pPr>
            <a:r>
              <a:rPr lang="hu-HU" sz="2000" dirty="0" err="1" smtClean="0">
                <a:solidFill>
                  <a:srgbClr val="FFFF00"/>
                </a:solidFill>
              </a:rPr>
              <a:t>Summary</a:t>
            </a:r>
            <a:endParaRPr lang="hu-HU" sz="2000" dirty="0">
              <a:solidFill>
                <a:srgbClr val="FFFF00"/>
              </a:solidFill>
            </a:endParaRPr>
          </a:p>
        </p:txBody>
      </p:sp>
      <p:pic>
        <p:nvPicPr>
          <p:cNvPr id="27" name="Shape 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7175" y="3928773"/>
            <a:ext cx="4105850" cy="22673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8" name="Shape 2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33662" y="6315535"/>
            <a:ext cx="3952875" cy="276225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Szövegdoboz 1"/>
          <p:cNvSpPr txBox="1"/>
          <p:nvPr/>
        </p:nvSpPr>
        <p:spPr>
          <a:xfrm>
            <a:off x="936104" y="1903156"/>
            <a:ext cx="403244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buSzPct val="25000"/>
            </a:pPr>
            <a:r>
              <a:rPr lang="hu-HU" sz="2400" dirty="0">
                <a:solidFill>
                  <a:srgbClr val="FFFFFF"/>
                </a:solidFill>
              </a:rPr>
              <a:t>T. </a:t>
            </a:r>
            <a:r>
              <a:rPr lang="hu-HU" sz="2400" dirty="0" smtClean="0">
                <a:solidFill>
                  <a:srgbClr val="FFFFFF"/>
                </a:solidFill>
              </a:rPr>
              <a:t>Novák</a:t>
            </a:r>
          </a:p>
          <a:p>
            <a:pPr lvl="0" algn="ctr">
              <a:buSzPct val="25000"/>
            </a:pPr>
            <a:r>
              <a:rPr lang="hu-HU" sz="2400" dirty="0" smtClean="0">
                <a:solidFill>
                  <a:srgbClr val="00B0F0"/>
                </a:solidFill>
              </a:rPr>
              <a:t>KRF, Wigner RCP</a:t>
            </a:r>
            <a:endParaRPr lang="hu-HU" sz="2400" dirty="0">
              <a:solidFill>
                <a:srgbClr val="00B0F0"/>
              </a:solidFill>
            </a:endParaRPr>
          </a:p>
        </p:txBody>
      </p:sp>
      <p:sp>
        <p:nvSpPr>
          <p:cNvPr id="3" name="Szövegdoboz 2"/>
          <p:cNvSpPr txBox="1"/>
          <p:nvPr/>
        </p:nvSpPr>
        <p:spPr>
          <a:xfrm>
            <a:off x="899846" y="2734153"/>
            <a:ext cx="410496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2400" b="1" dirty="0" smtClean="0">
                <a:solidFill>
                  <a:srgbClr val="FFFF00"/>
                </a:solidFill>
              </a:rPr>
              <a:t>WPCF 2015, </a:t>
            </a:r>
            <a:r>
              <a:rPr lang="hu-HU" sz="2400" b="1" dirty="0" err="1" smtClean="0">
                <a:solidFill>
                  <a:srgbClr val="FFFF00"/>
                </a:solidFill>
              </a:rPr>
              <a:t>Warsaw</a:t>
            </a:r>
            <a:endParaRPr lang="hu-HU" sz="2400" b="1" dirty="0">
              <a:solidFill>
                <a:srgbClr val="FFFF00"/>
              </a:solidFill>
            </a:endParaRPr>
          </a:p>
          <a:p>
            <a:pPr algn="ctr"/>
            <a:r>
              <a:rPr lang="hu-HU" sz="2400" b="1" dirty="0" smtClean="0">
                <a:solidFill>
                  <a:srgbClr val="FFFF00"/>
                </a:solidFill>
              </a:rPr>
              <a:t>04 November 2015</a:t>
            </a:r>
            <a:endParaRPr lang="hu-HU" sz="2400" b="1" dirty="0">
              <a:solidFill>
                <a:srgbClr val="FFFF00"/>
              </a:solidFill>
            </a:endParaRPr>
          </a:p>
        </p:txBody>
      </p:sp>
      <p:sp>
        <p:nvSpPr>
          <p:cNvPr id="4" name="Élőláb helye 3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hu-HU" smtClean="0"/>
              <a:t>T. Csörgő and S: Hegyi, hep-ph/9912220, T. Csörgő, hep-ph/001233</a:t>
            </a:r>
            <a:endParaRPr lang="hu-HU"/>
          </a:p>
        </p:txBody>
      </p:sp>
      <p:sp>
        <p:nvSpPr>
          <p:cNvPr id="5" name="Dia számának helye 4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 lang="hu-HU" dirty="0" smtClean="0">
              <a:solidFill>
                <a:srgbClr val="FFFF00"/>
              </a:solidFill>
            </a:endParaRPr>
          </a:p>
          <a:p>
            <a:pPr marL="457200" lvl="1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 lang="hu-HU" dirty="0" smtClean="0"/>
          </a:p>
          <a:p>
            <a:pPr marL="914400" lvl="2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 lang="hu-HU" dirty="0" smtClean="0"/>
          </a:p>
          <a:p>
            <a:pPr marL="1371600" lvl="3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 lang="hu-HU" dirty="0" smtClean="0"/>
          </a:p>
          <a:p>
            <a:pPr marL="1828800" lvl="4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 lang="hu-HU" dirty="0" smtClean="0"/>
          </a:p>
          <a:p>
            <a:pPr marL="2286000" lvl="5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 lang="hu-HU" dirty="0" smtClean="0"/>
          </a:p>
          <a:p>
            <a:pPr marL="2743200" lvl="6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 lang="hu-HU" dirty="0" smtClean="0"/>
          </a:p>
          <a:p>
            <a:pPr marL="3200400" lvl="7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 lang="hu-HU" dirty="0" smtClean="0"/>
          </a:p>
          <a:p>
            <a:pPr marL="3657600" lvl="8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 lang="hu-HU" dirty="0"/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Shape 158"/>
          <p:cNvSpPr txBox="1"/>
          <p:nvPr/>
        </p:nvSpPr>
        <p:spPr>
          <a:xfrm>
            <a:off x="0" y="-1040"/>
            <a:ext cx="9144000" cy="6935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hu-HU" sz="3000" b="1" i="0" u="none" strike="noStrike" cap="none" baseline="0">
                <a:solidFill>
                  <a:srgbClr val="FFFF00"/>
                </a:solidFill>
              </a:rPr>
              <a:t>  </a:t>
            </a:r>
            <a:r>
              <a:rPr lang="hu-HU" sz="3000" b="1">
                <a:solidFill>
                  <a:srgbClr val="FFFF00"/>
                </a:solidFill>
              </a:rPr>
              <a:t>UNIVARIATE LEVY EXAMPLES</a:t>
            </a:r>
          </a:p>
        </p:txBody>
      </p:sp>
      <p:sp>
        <p:nvSpPr>
          <p:cNvPr id="159" name="Shape 159"/>
          <p:cNvSpPr txBox="1"/>
          <p:nvPr/>
        </p:nvSpPr>
        <p:spPr>
          <a:xfrm>
            <a:off x="50525" y="5973075"/>
            <a:ext cx="9446999" cy="13515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hu-HU">
                <a:solidFill>
                  <a:schemeClr val="lt1"/>
                </a:solidFill>
              </a:rPr>
              <a:t>T. Cs, hep-ph/0001233, T. Cs, S. Hegyi, W.A. Zajc, EPJ C36, 67 (2004) </a:t>
            </a:r>
          </a:p>
          <a:p>
            <a:pPr lvl="0" rtl="0">
              <a:spcBef>
                <a:spcPts val="0"/>
              </a:spcBef>
              <a:buNone/>
            </a:pPr>
            <a:r>
              <a:rPr lang="hu-HU">
                <a:solidFill>
                  <a:schemeClr val="lt1"/>
                </a:solidFill>
              </a:rPr>
              <a:t> </a:t>
            </a:r>
          </a:p>
        </p:txBody>
      </p:sp>
      <p:pic>
        <p:nvPicPr>
          <p:cNvPr id="160" name="Shape 16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740796" y="1409277"/>
            <a:ext cx="4152900" cy="7524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61" name="Shape 16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017146" y="2144502"/>
            <a:ext cx="2876550" cy="485775"/>
          </a:xfrm>
          <a:prstGeom prst="rect">
            <a:avLst/>
          </a:prstGeom>
          <a:noFill/>
          <a:ln>
            <a:noFill/>
          </a:ln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62" name="Shape 162"/>
              <p:cNvSpPr txBox="1"/>
              <p:nvPr/>
            </p:nvSpPr>
            <p:spPr>
              <a:xfrm>
                <a:off x="-303525" y="2113725"/>
                <a:ext cx="5949599" cy="3052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lvl="0" indent="457200" rtl="0">
                  <a:lnSpc>
                    <a:spcPct val="115000"/>
                  </a:lnSpc>
                  <a:spcBef>
                    <a:spcPts val="0"/>
                  </a:spcBef>
                  <a:buNone/>
                </a:pPr>
                <a:r>
                  <a:rPr lang="hu-HU" sz="2000" b="1" dirty="0" err="1">
                    <a:solidFill>
                      <a:srgbClr val="FFFF00"/>
                    </a:solidFill>
                  </a:rPr>
                  <a:t>Include</a:t>
                </a:r>
                <a:r>
                  <a:rPr lang="hu-HU" sz="2000" b="1" dirty="0">
                    <a:solidFill>
                      <a:srgbClr val="FFFF00"/>
                    </a:solidFill>
                  </a:rPr>
                  <a:t> </a:t>
                </a:r>
                <a:r>
                  <a:rPr lang="hu-HU" sz="2000" b="1" dirty="0" err="1">
                    <a:solidFill>
                      <a:srgbClr val="FFFF00"/>
                    </a:solidFill>
                  </a:rPr>
                  <a:t>some</a:t>
                </a:r>
                <a:r>
                  <a:rPr lang="hu-HU" sz="2000" b="1" dirty="0">
                    <a:solidFill>
                      <a:srgbClr val="FFFF00"/>
                    </a:solidFill>
                  </a:rPr>
                  <a:t> </a:t>
                </a:r>
                <a:r>
                  <a:rPr lang="hu-HU" sz="2000" b="1" dirty="0" err="1">
                    <a:solidFill>
                      <a:srgbClr val="FFFF00"/>
                    </a:solidFill>
                  </a:rPr>
                  <a:t>well</a:t>
                </a:r>
                <a:r>
                  <a:rPr lang="hu-HU" sz="2000" b="1" dirty="0">
                    <a:solidFill>
                      <a:srgbClr val="FFFF00"/>
                    </a:solidFill>
                  </a:rPr>
                  <a:t> </a:t>
                </a:r>
                <a:r>
                  <a:rPr lang="hu-HU" sz="2000" b="1" dirty="0" err="1">
                    <a:solidFill>
                      <a:srgbClr val="FFFF00"/>
                    </a:solidFill>
                  </a:rPr>
                  <a:t>known</a:t>
                </a:r>
                <a:r>
                  <a:rPr lang="hu-HU" sz="2000" b="1" dirty="0">
                    <a:solidFill>
                      <a:srgbClr val="FFFF00"/>
                    </a:solidFill>
                  </a:rPr>
                  <a:t> </a:t>
                </a:r>
                <a:r>
                  <a:rPr lang="hu-HU" sz="2000" b="1" dirty="0" err="1">
                    <a:solidFill>
                      <a:srgbClr val="FFFF00"/>
                    </a:solidFill>
                  </a:rPr>
                  <a:t>cases</a:t>
                </a:r>
                <a:r>
                  <a:rPr lang="hu-HU" sz="2000" b="1" dirty="0">
                    <a:solidFill>
                      <a:srgbClr val="FFFF00"/>
                    </a:solidFill>
                  </a:rPr>
                  <a:t>:</a:t>
                </a:r>
              </a:p>
              <a:p>
                <a:pPr marL="742950" lvl="1" indent="-273050" rtl="0">
                  <a:lnSpc>
                    <a:spcPct val="115000"/>
                  </a:lnSpc>
                  <a:spcBef>
                    <a:spcPts val="400"/>
                  </a:spcBef>
                  <a:buClr>
                    <a:schemeClr val="lt1"/>
                  </a:buClr>
                  <a:buSzPct val="100000"/>
                  <a:buFont typeface="Arial"/>
                  <a:buChar char="●"/>
                </a:pPr>
                <a14:m>
                  <m:oMath xmlns:m="http://schemas.openxmlformats.org/officeDocument/2006/math">
                    <m:r>
                      <a:rPr lang="hu-HU" sz="2000" i="1" dirty="0" smtClean="0">
                        <a:solidFill>
                          <a:srgbClr val="00CC00"/>
                        </a:solidFill>
                        <a:latin typeface="Cambria Math"/>
                        <a:ea typeface="Cambria Math"/>
                      </a:rPr>
                      <m:t>𝛼</m:t>
                    </m:r>
                  </m:oMath>
                </a14:m>
                <a:r>
                  <a:rPr lang="hu-HU" sz="2000" dirty="0">
                    <a:solidFill>
                      <a:srgbClr val="00CC00"/>
                    </a:solidFill>
                  </a:rPr>
                  <a:t> = 2</a:t>
                </a:r>
              </a:p>
              <a:p>
                <a:pPr marL="1143000" lvl="2" indent="-254000" rtl="0">
                  <a:lnSpc>
                    <a:spcPct val="115000"/>
                  </a:lnSpc>
                  <a:spcBef>
                    <a:spcPts val="400"/>
                  </a:spcBef>
                  <a:buClr>
                    <a:schemeClr val="lt1"/>
                  </a:buClr>
                  <a:buSzPct val="100000"/>
                  <a:buFont typeface="Verdana"/>
                  <a:buChar char="•"/>
                </a:pPr>
                <a:r>
                  <a:rPr lang="hu-HU" sz="2000" dirty="0">
                    <a:solidFill>
                      <a:schemeClr val="lt1"/>
                    </a:solidFill>
                  </a:rPr>
                  <a:t>Gaussian </a:t>
                </a:r>
                <a:r>
                  <a:rPr lang="hu-HU" sz="2000" dirty="0" err="1">
                    <a:solidFill>
                      <a:schemeClr val="lt1"/>
                    </a:solidFill>
                  </a:rPr>
                  <a:t>source</a:t>
                </a:r>
                <a:r>
                  <a:rPr lang="hu-HU" sz="2000" dirty="0">
                    <a:solidFill>
                      <a:schemeClr val="lt1"/>
                    </a:solidFill>
                  </a:rPr>
                  <a:t>, </a:t>
                </a:r>
                <a:r>
                  <a:rPr lang="hu-HU" sz="2000" dirty="0" err="1">
                    <a:solidFill>
                      <a:schemeClr val="lt1"/>
                    </a:solidFill>
                  </a:rPr>
                  <a:t>Gaussian</a:t>
                </a:r>
                <a:r>
                  <a:rPr lang="hu-HU" sz="2000" dirty="0">
                    <a:solidFill>
                      <a:schemeClr val="lt1"/>
                    </a:solidFill>
                  </a:rPr>
                  <a:t> C</a:t>
                </a:r>
                <a:r>
                  <a:rPr lang="hu-HU" sz="2000" baseline="-25000" dirty="0">
                    <a:solidFill>
                      <a:schemeClr val="lt1"/>
                    </a:solidFill>
                  </a:rPr>
                  <a:t>2</a:t>
                </a:r>
              </a:p>
              <a:p>
                <a:pPr marL="1143000" lvl="2" indent="-254000" rtl="0">
                  <a:lnSpc>
                    <a:spcPct val="115000"/>
                  </a:lnSpc>
                  <a:spcBef>
                    <a:spcPts val="400"/>
                  </a:spcBef>
                  <a:buClr>
                    <a:schemeClr val="lt1"/>
                  </a:buClr>
                  <a:buFont typeface="Verdana"/>
                  <a:buChar char="•"/>
                </a:pPr>
                <a:endParaRPr sz="2000" dirty="0">
                  <a:solidFill>
                    <a:schemeClr val="lt1"/>
                  </a:solidFill>
                </a:endParaRPr>
              </a:p>
              <a:p>
                <a:pPr marL="742950" lvl="1" indent="-273050" rtl="0">
                  <a:lnSpc>
                    <a:spcPct val="115000"/>
                  </a:lnSpc>
                  <a:spcBef>
                    <a:spcPts val="400"/>
                  </a:spcBef>
                  <a:buClr>
                    <a:schemeClr val="lt1"/>
                  </a:buClr>
                  <a:buSzPct val="100000"/>
                  <a:buFont typeface="Verdana"/>
                  <a:buChar char="●"/>
                </a:pPr>
                <a14:m>
                  <m:oMath xmlns:m="http://schemas.openxmlformats.org/officeDocument/2006/math">
                    <m:r>
                      <a:rPr lang="hu-HU" sz="2000" i="1" dirty="0" smtClean="0">
                        <a:solidFill>
                          <a:srgbClr val="00CC00"/>
                        </a:solidFill>
                        <a:latin typeface="Cambria Math"/>
                        <a:ea typeface="Cambria Math"/>
                      </a:rPr>
                      <m:t>𝛼</m:t>
                    </m:r>
                  </m:oMath>
                </a14:m>
                <a:r>
                  <a:rPr lang="hu-HU" sz="2000" dirty="0">
                    <a:solidFill>
                      <a:srgbClr val="00CC00"/>
                    </a:solidFill>
                  </a:rPr>
                  <a:t> = 1</a:t>
                </a:r>
              </a:p>
              <a:p>
                <a:pPr marL="1143000" lvl="2" indent="-254000" rtl="0">
                  <a:lnSpc>
                    <a:spcPct val="115000"/>
                  </a:lnSpc>
                  <a:spcBef>
                    <a:spcPts val="400"/>
                  </a:spcBef>
                  <a:buClr>
                    <a:schemeClr val="lt1"/>
                  </a:buClr>
                  <a:buSzPct val="100000"/>
                  <a:buFont typeface="Verdana"/>
                  <a:buChar char="•"/>
                </a:pPr>
                <a:r>
                  <a:rPr lang="hu-HU" sz="2000" dirty="0" err="1" smtClean="0">
                    <a:solidFill>
                      <a:schemeClr val="lt1"/>
                    </a:solidFill>
                  </a:rPr>
                  <a:t>Lorentzian</a:t>
                </a:r>
                <a:r>
                  <a:rPr lang="hu-HU" sz="2000" dirty="0" smtClean="0">
                    <a:solidFill>
                      <a:schemeClr val="lt1"/>
                    </a:solidFill>
                  </a:rPr>
                  <a:t> </a:t>
                </a:r>
                <a:r>
                  <a:rPr lang="hu-HU" sz="2000" dirty="0" err="1">
                    <a:solidFill>
                      <a:schemeClr val="lt1"/>
                    </a:solidFill>
                  </a:rPr>
                  <a:t>source</a:t>
                </a:r>
                <a:r>
                  <a:rPr lang="hu-HU" sz="2000" dirty="0">
                    <a:solidFill>
                      <a:schemeClr val="lt1"/>
                    </a:solidFill>
                  </a:rPr>
                  <a:t>, </a:t>
                </a:r>
                <a:r>
                  <a:rPr lang="hu-HU" sz="2000" dirty="0" err="1">
                    <a:solidFill>
                      <a:schemeClr val="lt1"/>
                    </a:solidFill>
                  </a:rPr>
                  <a:t>exponential</a:t>
                </a:r>
                <a:r>
                  <a:rPr lang="hu-HU" sz="2000" dirty="0">
                    <a:solidFill>
                      <a:schemeClr val="lt1"/>
                    </a:solidFill>
                  </a:rPr>
                  <a:t> C</a:t>
                </a:r>
                <a:r>
                  <a:rPr lang="hu-HU" sz="2000" baseline="-25000" dirty="0">
                    <a:solidFill>
                      <a:schemeClr val="lt1"/>
                    </a:solidFill>
                  </a:rPr>
                  <a:t>2</a:t>
                </a:r>
              </a:p>
              <a:p>
                <a:pPr marL="1143000" lvl="2" indent="-254000" rtl="0">
                  <a:lnSpc>
                    <a:spcPct val="115000"/>
                  </a:lnSpc>
                  <a:spcBef>
                    <a:spcPts val="400"/>
                  </a:spcBef>
                  <a:buClr>
                    <a:schemeClr val="lt1"/>
                  </a:buClr>
                  <a:buFont typeface="Verdana"/>
                  <a:buChar char="•"/>
                </a:pPr>
                <a:endParaRPr sz="2000" dirty="0">
                  <a:solidFill>
                    <a:schemeClr val="lt1"/>
                  </a:solidFill>
                </a:endParaRPr>
              </a:p>
              <a:p>
                <a:pPr marL="742950" lvl="1" indent="-273050" rtl="0">
                  <a:lnSpc>
                    <a:spcPct val="115000"/>
                  </a:lnSpc>
                  <a:spcBef>
                    <a:spcPts val="400"/>
                  </a:spcBef>
                  <a:buClr>
                    <a:schemeClr val="lt1"/>
                  </a:buClr>
                  <a:buSzPct val="100000"/>
                  <a:buFont typeface="Verdana"/>
                  <a:buChar char="●"/>
                </a:pPr>
                <a:r>
                  <a:rPr lang="hu-HU" sz="2000" dirty="0" err="1">
                    <a:solidFill>
                      <a:srgbClr val="00CC00"/>
                    </a:solidFill>
                  </a:rPr>
                  <a:t>asymmetric</a:t>
                </a:r>
                <a:r>
                  <a:rPr lang="hu-HU" sz="2000" dirty="0">
                    <a:solidFill>
                      <a:srgbClr val="00CC00"/>
                    </a:solidFill>
                  </a:rPr>
                  <a:t> </a:t>
                </a:r>
                <a:r>
                  <a:rPr lang="hu-HU" sz="2000" dirty="0" err="1">
                    <a:solidFill>
                      <a:srgbClr val="00CC00"/>
                    </a:solidFill>
                  </a:rPr>
                  <a:t>Levy</a:t>
                </a:r>
                <a:r>
                  <a:rPr lang="hu-HU" sz="2000" dirty="0">
                    <a:solidFill>
                      <a:srgbClr val="00CC00"/>
                    </a:solidFill>
                  </a:rPr>
                  <a:t>: </a:t>
                </a:r>
              </a:p>
              <a:p>
                <a:pPr marL="1143000" lvl="2" indent="-254000" rtl="0">
                  <a:lnSpc>
                    <a:spcPct val="115000"/>
                  </a:lnSpc>
                  <a:spcBef>
                    <a:spcPts val="400"/>
                  </a:spcBef>
                  <a:buClr>
                    <a:schemeClr val="lt1"/>
                  </a:buClr>
                  <a:buSzPct val="100000"/>
                  <a:buFont typeface="Verdana"/>
                  <a:buChar char="•"/>
                </a:pPr>
                <a:r>
                  <a:rPr lang="hu-HU" sz="2000" dirty="0" err="1">
                    <a:solidFill>
                      <a:schemeClr val="lt1"/>
                    </a:solidFill>
                  </a:rPr>
                  <a:t>asymmetric</a:t>
                </a:r>
                <a:r>
                  <a:rPr lang="hu-HU" sz="2000" dirty="0">
                    <a:solidFill>
                      <a:schemeClr val="lt1"/>
                    </a:solidFill>
                  </a:rPr>
                  <a:t> </a:t>
                </a:r>
                <a:r>
                  <a:rPr lang="hu-HU" sz="2000" dirty="0" err="1">
                    <a:solidFill>
                      <a:schemeClr val="lt1"/>
                    </a:solidFill>
                  </a:rPr>
                  <a:t>support</a:t>
                </a:r>
                <a:endParaRPr lang="hu-HU" sz="2000" dirty="0">
                  <a:solidFill>
                    <a:schemeClr val="lt1"/>
                  </a:solidFill>
                </a:endParaRPr>
              </a:p>
              <a:p>
                <a:pPr marL="1143000" lvl="2" indent="-254000" rtl="0">
                  <a:lnSpc>
                    <a:spcPct val="115000"/>
                  </a:lnSpc>
                  <a:spcBef>
                    <a:spcPts val="400"/>
                  </a:spcBef>
                  <a:buClr>
                    <a:schemeClr val="lt1"/>
                  </a:buClr>
                  <a:buSzPct val="100000"/>
                  <a:buFont typeface="Verdana"/>
                  <a:buChar char="•"/>
                </a:pPr>
                <a:r>
                  <a:rPr lang="hu-HU" sz="2000" dirty="0" err="1">
                    <a:solidFill>
                      <a:schemeClr val="lt1"/>
                    </a:solidFill>
                  </a:rPr>
                  <a:t>Streched</a:t>
                </a:r>
                <a:r>
                  <a:rPr lang="hu-HU" sz="2000" dirty="0">
                    <a:solidFill>
                      <a:schemeClr val="lt1"/>
                    </a:solidFill>
                  </a:rPr>
                  <a:t> </a:t>
                </a:r>
                <a:r>
                  <a:rPr lang="hu-HU" sz="2000" dirty="0" err="1">
                    <a:solidFill>
                      <a:schemeClr val="lt1"/>
                    </a:solidFill>
                  </a:rPr>
                  <a:t>exponential</a:t>
                </a:r>
                <a:r>
                  <a:rPr lang="hu-HU" sz="2000" dirty="0">
                    <a:solidFill>
                      <a:schemeClr val="lt1"/>
                    </a:solidFill>
                  </a:rPr>
                  <a:t> </a:t>
                </a:r>
                <a:r>
                  <a:rPr lang="hu-HU" sz="2000" dirty="0" smtClean="0">
                    <a:solidFill>
                      <a:srgbClr val="00CC00"/>
                    </a:solidFill>
                  </a:rPr>
                  <a:t> </a:t>
                </a:r>
                <a:endParaRPr lang="hu-HU" sz="2000" dirty="0">
                  <a:solidFill>
                    <a:srgbClr val="00CC00"/>
                  </a:solidFill>
                </a:endParaRPr>
              </a:p>
              <a:p>
                <a:pPr marL="0" lvl="0" indent="0" rtl="0">
                  <a:lnSpc>
                    <a:spcPct val="115000"/>
                  </a:lnSpc>
                  <a:spcBef>
                    <a:spcPts val="400"/>
                  </a:spcBef>
                  <a:buNone/>
                </a:pPr>
                <a:endParaRPr sz="1800" dirty="0">
                  <a:solidFill>
                    <a:schemeClr val="lt1"/>
                  </a:solidFill>
                </a:endParaRPr>
              </a:p>
            </p:txBody>
          </p:sp>
        </mc:Choice>
        <mc:Fallback xmlns="">
          <p:sp>
            <p:nvSpPr>
              <p:cNvPr id="162" name="Shape 16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303525" y="2113725"/>
                <a:ext cx="5949599" cy="3052500"/>
              </a:xfrm>
              <a:prstGeom prst="rect">
                <a:avLst/>
              </a:prstGeom>
              <a:blipFill rotWithShape="0">
                <a:blip r:embed="rId5"/>
                <a:stretch>
                  <a:fillRect t="-23000" b="-13400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hu-H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63" name="Shape 163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5617096" y="2935641"/>
            <a:ext cx="3276600" cy="12763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64" name="Shape 164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3635896" y="4445400"/>
            <a:ext cx="5257800" cy="18954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Shape 90"/>
          <p:cNvSpPr txBox="1"/>
          <p:nvPr/>
        </p:nvSpPr>
        <p:spPr>
          <a:xfrm>
            <a:off x="0" y="-1040"/>
            <a:ext cx="9144000" cy="6935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hu-HU" sz="3000" b="1" i="0" u="none" strike="noStrike" cap="none" baseline="0" dirty="0">
                <a:solidFill>
                  <a:srgbClr val="FFFF00"/>
                </a:solidFill>
              </a:rPr>
              <a:t>  </a:t>
            </a:r>
            <a:r>
              <a:rPr lang="hu-HU" sz="3000" b="1" dirty="0">
                <a:solidFill>
                  <a:srgbClr val="FFFF00"/>
                </a:solidFill>
              </a:rPr>
              <a:t>LEVY EXPANSIONS: ~ </a:t>
            </a:r>
            <a:r>
              <a:rPr lang="hu-HU" sz="3000" b="1" dirty="0" smtClean="0">
                <a:solidFill>
                  <a:srgbClr val="FFFF00"/>
                </a:solidFill>
              </a:rPr>
              <a:t>1d LEVY</a:t>
            </a:r>
            <a:endParaRPr lang="hu-HU" sz="3000" b="1" dirty="0">
              <a:solidFill>
                <a:srgbClr val="FFFF00"/>
              </a:solidFill>
            </a:endParaRPr>
          </a:p>
        </p:txBody>
      </p:sp>
      <p:pic>
        <p:nvPicPr>
          <p:cNvPr id="91" name="Shape 9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67544" y="5733256"/>
            <a:ext cx="8372475" cy="857250"/>
          </a:xfrm>
          <a:prstGeom prst="rect">
            <a:avLst/>
          </a:prstGeom>
          <a:noFill/>
          <a:ln>
            <a:noFill/>
          </a:ln>
        </p:spPr>
      </p:pic>
      <p:sp>
        <p:nvSpPr>
          <p:cNvPr id="92" name="Shape 92"/>
          <p:cNvSpPr txBox="1"/>
          <p:nvPr/>
        </p:nvSpPr>
        <p:spPr>
          <a:xfrm>
            <a:off x="0" y="532179"/>
            <a:ext cx="4860032" cy="3000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lnSpc>
                <a:spcPct val="115000"/>
              </a:lnSpc>
              <a:spcBef>
                <a:spcPts val="0"/>
              </a:spcBef>
              <a:buNone/>
            </a:pPr>
            <a:r>
              <a:rPr lang="hu-HU" sz="2000" b="1" dirty="0" err="1">
                <a:solidFill>
                  <a:srgbClr val="FFFF00"/>
                </a:solidFill>
              </a:rPr>
              <a:t>Model-independent</a:t>
            </a:r>
            <a:r>
              <a:rPr lang="hu-HU" sz="2000" b="1" dirty="0">
                <a:solidFill>
                  <a:srgbClr val="FFFF00"/>
                </a:solidFill>
              </a:rPr>
              <a:t> </a:t>
            </a:r>
            <a:r>
              <a:rPr lang="hu-HU" sz="2000" b="1" dirty="0" err="1">
                <a:solidFill>
                  <a:srgbClr val="FFFF00"/>
                </a:solidFill>
              </a:rPr>
              <a:t>but</a:t>
            </a:r>
            <a:r>
              <a:rPr lang="hu-HU" sz="2000" b="1" dirty="0">
                <a:solidFill>
                  <a:srgbClr val="FFFF00"/>
                </a:solidFill>
              </a:rPr>
              <a:t>:</a:t>
            </a:r>
          </a:p>
          <a:p>
            <a:pPr marL="742950" lvl="1" indent="-273050">
              <a:lnSpc>
                <a:spcPct val="115000"/>
              </a:lnSpc>
              <a:spcBef>
                <a:spcPts val="400"/>
              </a:spcBef>
              <a:buClr>
                <a:schemeClr val="lt1"/>
              </a:buClr>
              <a:buSzPct val="100000"/>
              <a:buFont typeface="Arial"/>
              <a:buChar char="●"/>
            </a:pPr>
            <a:r>
              <a:rPr lang="hu-HU" sz="2000" dirty="0" err="1">
                <a:solidFill>
                  <a:srgbClr val="00CC00"/>
                </a:solidFill>
              </a:rPr>
              <a:t>Levy</a:t>
            </a:r>
            <a:r>
              <a:rPr lang="hu-HU" sz="2000" dirty="0">
                <a:solidFill>
                  <a:srgbClr val="00CC00"/>
                </a:solidFill>
              </a:rPr>
              <a:t> </a:t>
            </a:r>
            <a:r>
              <a:rPr lang="hu-HU" sz="2000" dirty="0" err="1" smtClean="0">
                <a:solidFill>
                  <a:srgbClr val="00CC00"/>
                </a:solidFill>
              </a:rPr>
              <a:t>generalizes</a:t>
            </a:r>
            <a:r>
              <a:rPr lang="hu-HU" sz="2000" dirty="0" smtClean="0">
                <a:solidFill>
                  <a:srgbClr val="00CC00"/>
                </a:solidFill>
              </a:rPr>
              <a:t> </a:t>
            </a:r>
            <a:r>
              <a:rPr lang="hu-HU" sz="2000" dirty="0" err="1" smtClean="0">
                <a:solidFill>
                  <a:srgbClr val="00CC00"/>
                </a:solidFill>
              </a:rPr>
              <a:t>exponentials</a:t>
            </a:r>
            <a:r>
              <a:rPr lang="hu-HU" sz="2000" dirty="0" smtClean="0">
                <a:solidFill>
                  <a:srgbClr val="00CC00"/>
                </a:solidFill>
              </a:rPr>
              <a:t> and </a:t>
            </a:r>
            <a:r>
              <a:rPr lang="hu-HU" sz="2000" dirty="0" err="1" smtClean="0">
                <a:solidFill>
                  <a:srgbClr val="00CC00"/>
                </a:solidFill>
              </a:rPr>
              <a:t>Gaussians</a:t>
            </a:r>
            <a:endParaRPr lang="hu-HU" sz="2000" dirty="0">
              <a:solidFill>
                <a:srgbClr val="00CC00"/>
              </a:solidFill>
            </a:endParaRPr>
          </a:p>
          <a:p>
            <a:pPr marL="742950" lvl="1" indent="-273050" rtl="0">
              <a:lnSpc>
                <a:spcPct val="115000"/>
              </a:lnSpc>
              <a:spcBef>
                <a:spcPts val="400"/>
              </a:spcBef>
              <a:buClr>
                <a:schemeClr val="lt1"/>
              </a:buClr>
              <a:buSzPct val="100000"/>
              <a:buFont typeface="Verdana"/>
              <a:buChar char="●"/>
            </a:pPr>
            <a:r>
              <a:rPr lang="hu-HU" sz="2000" dirty="0" err="1">
                <a:solidFill>
                  <a:srgbClr val="00CC00"/>
                </a:solidFill>
              </a:rPr>
              <a:t>ubiquoutous</a:t>
            </a:r>
            <a:r>
              <a:rPr lang="hu-HU" sz="2000" dirty="0">
                <a:solidFill>
                  <a:srgbClr val="00CC00"/>
                </a:solidFill>
              </a:rPr>
              <a:t> </a:t>
            </a:r>
            <a:r>
              <a:rPr lang="hu-HU" sz="2000" dirty="0" err="1">
                <a:solidFill>
                  <a:srgbClr val="00CC00"/>
                </a:solidFill>
              </a:rPr>
              <a:t>in</a:t>
            </a:r>
            <a:r>
              <a:rPr lang="hu-HU" sz="2000" dirty="0">
                <a:solidFill>
                  <a:srgbClr val="00CC00"/>
                </a:solidFill>
              </a:rPr>
              <a:t> </a:t>
            </a:r>
            <a:r>
              <a:rPr lang="hu-HU" sz="2000" dirty="0" err="1">
                <a:solidFill>
                  <a:srgbClr val="00CC00"/>
                </a:solidFill>
              </a:rPr>
              <a:t>nature</a:t>
            </a:r>
            <a:endParaRPr lang="hu-HU" sz="2000" dirty="0">
              <a:solidFill>
                <a:srgbClr val="00CC00"/>
              </a:solidFill>
            </a:endParaRPr>
          </a:p>
          <a:p>
            <a:pPr marL="742950" lvl="1" indent="-273050" rtl="0">
              <a:lnSpc>
                <a:spcPct val="115000"/>
              </a:lnSpc>
              <a:spcBef>
                <a:spcPts val="400"/>
              </a:spcBef>
              <a:buClr>
                <a:schemeClr val="lt1"/>
              </a:buClr>
              <a:buSzPct val="100000"/>
              <a:buFont typeface="Verdana"/>
              <a:buChar char="●"/>
            </a:pPr>
            <a:r>
              <a:rPr lang="hu-HU" sz="2000" dirty="0" err="1">
                <a:solidFill>
                  <a:srgbClr val="00CC00"/>
                </a:solidFill>
              </a:rPr>
              <a:t>How</a:t>
            </a:r>
            <a:r>
              <a:rPr lang="hu-HU" sz="2000" dirty="0">
                <a:solidFill>
                  <a:srgbClr val="00CC00"/>
                </a:solidFill>
              </a:rPr>
              <a:t> far </a:t>
            </a:r>
            <a:r>
              <a:rPr lang="hu-HU" sz="2000" dirty="0" err="1">
                <a:solidFill>
                  <a:srgbClr val="00CC00"/>
                </a:solidFill>
              </a:rPr>
              <a:t>from</a:t>
            </a:r>
            <a:r>
              <a:rPr lang="hu-HU" sz="2000" dirty="0">
                <a:solidFill>
                  <a:srgbClr val="00CC00"/>
                </a:solidFill>
              </a:rPr>
              <a:t> a </a:t>
            </a:r>
            <a:r>
              <a:rPr lang="hu-HU" sz="2000" dirty="0" err="1">
                <a:solidFill>
                  <a:srgbClr val="00CC00"/>
                </a:solidFill>
              </a:rPr>
              <a:t>Levy</a:t>
            </a:r>
            <a:r>
              <a:rPr lang="hu-HU" sz="2000" dirty="0">
                <a:solidFill>
                  <a:srgbClr val="00CC00"/>
                </a:solidFill>
              </a:rPr>
              <a:t>?</a:t>
            </a:r>
          </a:p>
          <a:p>
            <a:pPr marL="742950" lvl="1" indent="-273050" rtl="0">
              <a:lnSpc>
                <a:spcPct val="115000"/>
              </a:lnSpc>
              <a:spcBef>
                <a:spcPts val="400"/>
              </a:spcBef>
              <a:buClr>
                <a:schemeClr val="lt1"/>
              </a:buClr>
              <a:buSzPct val="100000"/>
              <a:buFont typeface="Verdana"/>
              <a:buChar char="●"/>
            </a:pPr>
            <a:r>
              <a:rPr lang="hu-HU" sz="2000" dirty="0" err="1">
                <a:solidFill>
                  <a:srgbClr val="00CC00"/>
                </a:solidFill>
              </a:rPr>
              <a:t>Need</a:t>
            </a:r>
            <a:r>
              <a:rPr lang="hu-HU" sz="2000" dirty="0">
                <a:solidFill>
                  <a:srgbClr val="00CC00"/>
                </a:solidFill>
              </a:rPr>
              <a:t> </a:t>
            </a:r>
            <a:r>
              <a:rPr lang="hu-HU" sz="2000" dirty="0" err="1">
                <a:solidFill>
                  <a:srgbClr val="00CC00"/>
                </a:solidFill>
              </a:rPr>
              <a:t>new</a:t>
            </a:r>
            <a:r>
              <a:rPr lang="hu-HU" sz="2000" dirty="0">
                <a:solidFill>
                  <a:srgbClr val="00CC00"/>
                </a:solidFill>
              </a:rPr>
              <a:t> </a:t>
            </a:r>
            <a:r>
              <a:rPr lang="hu-HU" sz="2000" dirty="0" err="1">
                <a:solidFill>
                  <a:srgbClr val="00CC00"/>
                </a:solidFill>
              </a:rPr>
              <a:t>set</a:t>
            </a:r>
            <a:r>
              <a:rPr lang="hu-HU" sz="2000" dirty="0">
                <a:solidFill>
                  <a:srgbClr val="00CC00"/>
                </a:solidFill>
              </a:rPr>
              <a:t> of </a:t>
            </a:r>
            <a:r>
              <a:rPr lang="hu-HU" sz="2000" dirty="0" err="1">
                <a:solidFill>
                  <a:srgbClr val="00CC00"/>
                </a:solidFill>
              </a:rPr>
              <a:t>polynomials</a:t>
            </a:r>
            <a:r>
              <a:rPr lang="hu-HU" sz="2000" dirty="0">
                <a:solidFill>
                  <a:srgbClr val="00CC00"/>
                </a:solidFill>
              </a:rPr>
              <a:t>  </a:t>
            </a:r>
            <a:r>
              <a:rPr lang="hu-HU" sz="2000" dirty="0" err="1">
                <a:solidFill>
                  <a:srgbClr val="00CC00"/>
                </a:solidFill>
              </a:rPr>
              <a:t>orthonormal</a:t>
            </a:r>
            <a:r>
              <a:rPr lang="hu-HU" sz="2000" dirty="0">
                <a:solidFill>
                  <a:srgbClr val="00CC00"/>
                </a:solidFill>
              </a:rPr>
              <a:t> </a:t>
            </a:r>
            <a:r>
              <a:rPr lang="hu-HU" sz="2000" dirty="0" err="1">
                <a:solidFill>
                  <a:srgbClr val="00CC00"/>
                </a:solidFill>
              </a:rPr>
              <a:t>to</a:t>
            </a:r>
            <a:r>
              <a:rPr lang="hu-HU" sz="2000" dirty="0">
                <a:solidFill>
                  <a:srgbClr val="00CC00"/>
                </a:solidFill>
              </a:rPr>
              <a:t> a </a:t>
            </a:r>
            <a:r>
              <a:rPr lang="hu-HU" sz="2000" dirty="0" err="1">
                <a:solidFill>
                  <a:srgbClr val="00CC00"/>
                </a:solidFill>
              </a:rPr>
              <a:t>Levy</a:t>
            </a:r>
            <a:r>
              <a:rPr lang="hu-HU" sz="2000" dirty="0">
                <a:solidFill>
                  <a:srgbClr val="00CC00"/>
                </a:solidFill>
              </a:rPr>
              <a:t> </a:t>
            </a:r>
            <a:r>
              <a:rPr lang="hu-HU" sz="2000" dirty="0" err="1">
                <a:solidFill>
                  <a:srgbClr val="00CC00"/>
                </a:solidFill>
              </a:rPr>
              <a:t>weight</a:t>
            </a:r>
            <a:endParaRPr lang="hu-HU" sz="2000" dirty="0">
              <a:solidFill>
                <a:srgbClr val="00CC00"/>
              </a:solidFill>
            </a:endParaRPr>
          </a:p>
          <a:p>
            <a:pPr marL="0" lvl="0" indent="0" rtl="0">
              <a:lnSpc>
                <a:spcPct val="115000"/>
              </a:lnSpc>
              <a:spcBef>
                <a:spcPts val="400"/>
              </a:spcBef>
              <a:buNone/>
            </a:pPr>
            <a:endParaRPr sz="1800" dirty="0">
              <a:solidFill>
                <a:schemeClr val="lt1"/>
              </a:solidFill>
            </a:endParaRPr>
          </a:p>
        </p:txBody>
      </p:sp>
      <p:pic>
        <p:nvPicPr>
          <p:cNvPr id="93" name="Shape 9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029200" y="685800"/>
            <a:ext cx="3495675" cy="742950"/>
          </a:xfrm>
          <a:prstGeom prst="rect">
            <a:avLst/>
          </a:prstGeom>
          <a:noFill/>
          <a:ln>
            <a:noFill/>
          </a:ln>
        </p:spPr>
      </p:pic>
      <p:pic>
        <p:nvPicPr>
          <p:cNvPr id="94" name="Shape 94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041400" y="1561875"/>
            <a:ext cx="3914775" cy="914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95" name="Shape 95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5029200" y="2590800"/>
            <a:ext cx="3990975" cy="390525"/>
          </a:xfrm>
          <a:prstGeom prst="rect">
            <a:avLst/>
          </a:prstGeom>
          <a:noFill/>
          <a:ln>
            <a:noFill/>
          </a:ln>
        </p:spPr>
      </p:pic>
      <p:pic>
        <p:nvPicPr>
          <p:cNvPr id="96" name="Shape 96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824286" y="3176134"/>
            <a:ext cx="7658990" cy="2458937"/>
          </a:xfrm>
          <a:prstGeom prst="rect">
            <a:avLst/>
          </a:prstGeom>
          <a:noFill/>
          <a:ln>
            <a:noFill/>
          </a:ln>
        </p:spPr>
      </p:pic>
      <p:sp>
        <p:nvSpPr>
          <p:cNvPr id="97" name="Shape 97"/>
          <p:cNvSpPr txBox="1"/>
          <p:nvPr/>
        </p:nvSpPr>
        <p:spPr>
          <a:xfrm>
            <a:off x="381000" y="6371800"/>
            <a:ext cx="8777699" cy="7431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hu-HU">
                <a:solidFill>
                  <a:schemeClr val="lt1"/>
                </a:solidFill>
              </a:rPr>
              <a:t>M. de Kock, H. C. Eggers, T. Cs: arXiv:1206.1680v1 [nucl-th]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>
              <a:buSzPct val="25000"/>
              <a:buNone/>
            </a:pPr>
            <a:r>
              <a:rPr lang="hu-HU" sz="3000" dirty="0"/>
              <a:t>LEVY EXPANSIONS: ~ 1d LEVY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Szöveg helye 2"/>
              <p:cNvSpPr>
                <a:spLocks noGrp="1"/>
              </p:cNvSpPr>
              <p:nvPr>
                <p:ph type="body" idx="1"/>
              </p:nvPr>
            </p:nvSpPr>
            <p:spPr>
              <a:xfrm>
                <a:off x="93815" y="1017244"/>
                <a:ext cx="6336704" cy="1008112"/>
              </a:xfrm>
            </p:spPr>
            <p:txBody>
              <a:bodyPr/>
              <a:lstStyle/>
              <a:p>
                <a:r>
                  <a:rPr lang="hu-HU" sz="2800" dirty="0" smtClean="0"/>
                  <a:t>In </a:t>
                </a:r>
                <a:r>
                  <a:rPr lang="hu-HU" sz="2800" dirty="0" err="1" smtClean="0"/>
                  <a:t>case</a:t>
                </a:r>
                <a:r>
                  <a:rPr lang="hu-HU" sz="2800" dirty="0" smtClean="0"/>
                  <a:t> of </a:t>
                </a:r>
                <a14:m>
                  <m:oMath xmlns:m="http://schemas.openxmlformats.org/officeDocument/2006/math">
                    <m:r>
                      <a:rPr lang="hu-HU" sz="28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𝜶</m:t>
                    </m:r>
                    <m:r>
                      <a:rPr lang="hu-HU" sz="28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hu-HU" sz="2800" dirty="0" smtClean="0"/>
                  <a:t>= 1 </a:t>
                </a:r>
                <a:r>
                  <a:rPr lang="hu-HU" sz="2800" dirty="0" err="1" smtClean="0"/>
                  <a:t>Laguerre</a:t>
                </a:r>
                <a:r>
                  <a:rPr lang="hu-HU" sz="2800" dirty="0" smtClean="0"/>
                  <a:t> is ok</a:t>
                </a:r>
                <a:endParaRPr lang="hu-HU" sz="2800" dirty="0"/>
              </a:p>
            </p:txBody>
          </p:sp>
        </mc:Choice>
        <mc:Fallback xmlns="">
          <p:sp>
            <p:nvSpPr>
              <p:cNvPr id="3" name="Szöveg helye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93815" y="1017244"/>
                <a:ext cx="6336704" cy="1008112"/>
              </a:xfrm>
              <a:blipFill rotWithShape="0">
                <a:blip r:embed="rId2"/>
                <a:stretch>
                  <a:fillRect l="-1923" t="-1818"/>
                </a:stretch>
              </a:blipFill>
            </p:spPr>
            <p:txBody>
              <a:bodyPr/>
              <a:lstStyle/>
              <a:p>
                <a:r>
                  <a:rPr lang="hu-H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Élőláb helye 3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hu-HU" smtClean="0"/>
              <a:t>T. Csörgő and S: Hegyi, hep-ph/9912220, T. Csörgő, hep-ph/001233</a:t>
            </a:r>
            <a:endParaRPr lang="hu-HU"/>
          </a:p>
        </p:txBody>
      </p:sp>
      <p:sp>
        <p:nvSpPr>
          <p:cNvPr id="5" name="Dia számának helye 4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 lang="hu-HU" smtClean="0"/>
          </a:p>
          <a:p>
            <a:pPr marL="457200" lvl="1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 lang="hu-HU" smtClean="0"/>
          </a:p>
          <a:p>
            <a:pPr marL="914400" lvl="2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 lang="hu-HU" smtClean="0"/>
          </a:p>
          <a:p>
            <a:pPr marL="1371600" lvl="3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 lang="hu-HU" smtClean="0"/>
          </a:p>
          <a:p>
            <a:pPr marL="1828800" lvl="4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 lang="hu-HU" smtClean="0"/>
          </a:p>
          <a:p>
            <a:pPr marL="2286000" lvl="5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 lang="hu-HU" smtClean="0"/>
          </a:p>
          <a:p>
            <a:pPr marL="2743200" lvl="6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 lang="hu-HU" smtClean="0"/>
          </a:p>
          <a:p>
            <a:pPr marL="3200400" lvl="7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 lang="hu-HU" smtClean="0"/>
          </a:p>
          <a:p>
            <a:pPr marL="3657600" lvl="8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 lang="hu-HU"/>
          </a:p>
        </p:txBody>
      </p:sp>
      <p:pic>
        <p:nvPicPr>
          <p:cNvPr id="6" name="Kép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23442" y="2106106"/>
            <a:ext cx="4725721" cy="1602184"/>
          </a:xfrm>
          <a:prstGeom prst="rect">
            <a:avLst/>
          </a:prstGeom>
        </p:spPr>
      </p:pic>
      <p:sp>
        <p:nvSpPr>
          <p:cNvPr id="7" name="Szövegdoboz 6"/>
          <p:cNvSpPr txBox="1"/>
          <p:nvPr/>
        </p:nvSpPr>
        <p:spPr>
          <a:xfrm>
            <a:off x="93815" y="4293096"/>
            <a:ext cx="895637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2800" b="1" dirty="0" err="1" smtClean="0">
                <a:solidFill>
                  <a:srgbClr val="00CC00"/>
                </a:solidFill>
              </a:rPr>
              <a:t>These</a:t>
            </a:r>
            <a:r>
              <a:rPr lang="hu-HU" sz="2800" b="1" dirty="0" smtClean="0">
                <a:solidFill>
                  <a:srgbClr val="00CC00"/>
                </a:solidFill>
              </a:rPr>
              <a:t> </a:t>
            </a:r>
            <a:r>
              <a:rPr lang="hu-HU" sz="2800" b="1" dirty="0" err="1" smtClean="0">
                <a:solidFill>
                  <a:srgbClr val="00CC00"/>
                </a:solidFill>
              </a:rPr>
              <a:t>reduce</a:t>
            </a:r>
            <a:r>
              <a:rPr lang="hu-HU" sz="2800" b="1" dirty="0" smtClean="0">
                <a:solidFill>
                  <a:srgbClr val="00CC00"/>
                </a:solidFill>
              </a:rPr>
              <a:t> </a:t>
            </a:r>
            <a:r>
              <a:rPr lang="hu-HU" sz="2800" b="1" dirty="0" err="1" smtClean="0">
                <a:solidFill>
                  <a:srgbClr val="00CC00"/>
                </a:solidFill>
              </a:rPr>
              <a:t>to</a:t>
            </a:r>
            <a:r>
              <a:rPr lang="hu-HU" sz="2800" b="1" dirty="0" smtClean="0">
                <a:solidFill>
                  <a:srgbClr val="00CC00"/>
                </a:solidFill>
              </a:rPr>
              <a:t> </a:t>
            </a:r>
            <a:r>
              <a:rPr lang="hu-HU" sz="2800" b="1" dirty="0" err="1" smtClean="0">
                <a:solidFill>
                  <a:srgbClr val="00CC00"/>
                </a:solidFill>
              </a:rPr>
              <a:t>the</a:t>
            </a:r>
            <a:r>
              <a:rPr lang="hu-HU" sz="2800" b="1" dirty="0" smtClean="0">
                <a:solidFill>
                  <a:srgbClr val="00CC00"/>
                </a:solidFill>
              </a:rPr>
              <a:t> </a:t>
            </a:r>
          </a:p>
          <a:p>
            <a:pPr algn="ctr"/>
            <a:r>
              <a:rPr lang="hu-HU" sz="2800" b="1" dirty="0" err="1" smtClean="0">
                <a:solidFill>
                  <a:srgbClr val="00CC00"/>
                </a:solidFill>
              </a:rPr>
              <a:t>Laguerre</a:t>
            </a:r>
            <a:r>
              <a:rPr lang="hu-HU" sz="2800" b="1" dirty="0" smtClean="0">
                <a:solidFill>
                  <a:srgbClr val="00CC00"/>
                </a:solidFill>
              </a:rPr>
              <a:t> </a:t>
            </a:r>
            <a:r>
              <a:rPr lang="hu-HU" sz="2800" b="1" dirty="0" err="1" smtClean="0">
                <a:solidFill>
                  <a:srgbClr val="00CC00"/>
                </a:solidFill>
              </a:rPr>
              <a:t>expansions</a:t>
            </a:r>
            <a:r>
              <a:rPr lang="hu-HU" sz="2800" b="1" dirty="0" smtClean="0">
                <a:solidFill>
                  <a:srgbClr val="00CC00"/>
                </a:solidFill>
              </a:rPr>
              <a:t> and </a:t>
            </a:r>
          </a:p>
          <a:p>
            <a:pPr algn="ctr"/>
            <a:r>
              <a:rPr lang="hu-HU" sz="2800" b="1" dirty="0" err="1" smtClean="0">
                <a:solidFill>
                  <a:srgbClr val="00CC00"/>
                </a:solidFill>
              </a:rPr>
              <a:t>Laguerre</a:t>
            </a:r>
            <a:r>
              <a:rPr lang="hu-HU" sz="2800" b="1" dirty="0" smtClean="0">
                <a:solidFill>
                  <a:srgbClr val="00CC00"/>
                </a:solidFill>
              </a:rPr>
              <a:t> </a:t>
            </a:r>
            <a:r>
              <a:rPr lang="hu-HU" sz="2800" b="1" dirty="0" err="1" smtClean="0">
                <a:solidFill>
                  <a:srgbClr val="00CC00"/>
                </a:solidFill>
              </a:rPr>
              <a:t>polynomials</a:t>
            </a:r>
            <a:r>
              <a:rPr lang="hu-HU" sz="2800" b="1" dirty="0" smtClean="0">
                <a:solidFill>
                  <a:srgbClr val="00CC00"/>
                </a:solidFill>
              </a:rPr>
              <a:t>.</a:t>
            </a:r>
            <a:endParaRPr lang="hu-HU" sz="2800" b="1" dirty="0">
              <a:solidFill>
                <a:srgbClr val="00CC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0702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buNone/>
            </a:pPr>
            <a:r>
              <a:rPr lang="hu-HU" sz="3000" dirty="0"/>
              <a:t>LEVY EXPANSIONS: ~ 1d LEVY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Szöveg helye 2"/>
              <p:cNvSpPr>
                <a:spLocks noGrp="1"/>
              </p:cNvSpPr>
              <p:nvPr>
                <p:ph type="body" idx="1"/>
              </p:nvPr>
            </p:nvSpPr>
            <p:spPr>
              <a:xfrm>
                <a:off x="93815" y="949201"/>
                <a:ext cx="8640960" cy="1368152"/>
              </a:xfrm>
            </p:spPr>
            <p:txBody>
              <a:bodyPr/>
              <a:lstStyle/>
              <a:p>
                <a:r>
                  <a:rPr lang="hu-HU" sz="2800" dirty="0" err="1" smtClean="0"/>
                  <a:t>In</a:t>
                </a:r>
                <a:r>
                  <a:rPr lang="hu-HU" sz="2800" dirty="0" smtClean="0"/>
                  <a:t> </a:t>
                </a:r>
                <a:r>
                  <a:rPr lang="hu-HU" sz="2800" dirty="0" err="1" smtClean="0"/>
                  <a:t>case</a:t>
                </a:r>
                <a:r>
                  <a:rPr lang="hu-HU" sz="2800" dirty="0" smtClean="0"/>
                  <a:t> of </a:t>
                </a:r>
                <a14:m>
                  <m:oMath xmlns:m="http://schemas.openxmlformats.org/officeDocument/2006/math">
                    <m:r>
                      <a:rPr lang="hu-HU" sz="280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𝜶</m:t>
                    </m:r>
                  </m:oMath>
                </a14:m>
                <a:r>
                  <a:rPr lang="hu-HU" sz="2800" dirty="0" smtClean="0"/>
                  <a:t> = 2 </a:t>
                </a:r>
                <a:r>
                  <a:rPr lang="hu-HU" sz="2800" dirty="0" err="1" smtClean="0"/>
                  <a:t>instead</a:t>
                </a:r>
                <a:r>
                  <a:rPr lang="hu-HU" sz="2800" dirty="0" smtClean="0"/>
                  <a:t> of </a:t>
                </a:r>
                <a:r>
                  <a:rPr lang="hu-HU" sz="2800" dirty="0" err="1" smtClean="0"/>
                  <a:t>Edgeworth</a:t>
                </a:r>
                <a:r>
                  <a:rPr lang="hu-HU" sz="2800" dirty="0"/>
                  <a:t> </a:t>
                </a:r>
                <a:r>
                  <a:rPr lang="hu-HU" sz="2800" dirty="0" err="1" smtClean="0"/>
                  <a:t>new</a:t>
                </a:r>
                <a:r>
                  <a:rPr lang="hu-HU" sz="2800" dirty="0"/>
                  <a:t> </a:t>
                </a:r>
                <a:r>
                  <a:rPr lang="hu-HU" sz="2800" dirty="0" err="1" smtClean="0"/>
                  <a:t>formulae</a:t>
                </a:r>
                <a:r>
                  <a:rPr lang="hu-HU" sz="2800" dirty="0" smtClean="0"/>
                  <a:t> </a:t>
                </a:r>
                <a:r>
                  <a:rPr lang="hu-HU" sz="2800" dirty="0" err="1" smtClean="0"/>
                  <a:t>for</a:t>
                </a:r>
                <a:r>
                  <a:rPr lang="hu-HU" sz="2800" dirty="0" smtClean="0"/>
                  <a:t> </a:t>
                </a:r>
                <a:r>
                  <a:rPr lang="hu-HU" sz="2800" dirty="0" err="1" smtClean="0"/>
                  <a:t>one-sided</a:t>
                </a:r>
                <a:r>
                  <a:rPr lang="hu-HU" sz="2800" dirty="0" smtClean="0"/>
                  <a:t> Gaussian:</a:t>
                </a:r>
                <a:endParaRPr lang="hu-HU" sz="2800" dirty="0"/>
              </a:p>
            </p:txBody>
          </p:sp>
        </mc:Choice>
        <mc:Fallback xmlns="">
          <p:sp>
            <p:nvSpPr>
              <p:cNvPr id="3" name="Szöveg helye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93815" y="949201"/>
                <a:ext cx="8640960" cy="1368152"/>
              </a:xfrm>
              <a:blipFill rotWithShape="0">
                <a:blip r:embed="rId2"/>
                <a:stretch>
                  <a:fillRect l="-1410" t="-1339"/>
                </a:stretch>
              </a:blipFill>
            </p:spPr>
            <p:txBody>
              <a:bodyPr/>
              <a:lstStyle/>
              <a:p>
                <a:r>
                  <a:rPr lang="hu-H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Élőláb helye 3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hu-HU" smtClean="0"/>
              <a:t>T. Csörgő and S: Hegyi, hep-ph/9912220, T. Csörgő, hep-ph/001233</a:t>
            </a:r>
            <a:endParaRPr lang="hu-HU"/>
          </a:p>
        </p:txBody>
      </p:sp>
      <p:sp>
        <p:nvSpPr>
          <p:cNvPr id="5" name="Dia számának helye 4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 lang="hu-HU" smtClean="0"/>
          </a:p>
          <a:p>
            <a:pPr marL="457200" lvl="1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 lang="hu-HU" smtClean="0"/>
          </a:p>
          <a:p>
            <a:pPr marL="914400" lvl="2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 lang="hu-HU" smtClean="0"/>
          </a:p>
          <a:p>
            <a:pPr marL="1371600" lvl="3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 lang="hu-HU" smtClean="0"/>
          </a:p>
          <a:p>
            <a:pPr marL="1828800" lvl="4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 lang="hu-HU" smtClean="0"/>
          </a:p>
          <a:p>
            <a:pPr marL="2286000" lvl="5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 lang="hu-HU" smtClean="0"/>
          </a:p>
          <a:p>
            <a:pPr marL="2743200" lvl="6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 lang="hu-HU" smtClean="0"/>
          </a:p>
          <a:p>
            <a:pPr marL="3200400" lvl="7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 lang="hu-HU" smtClean="0"/>
          </a:p>
          <a:p>
            <a:pPr marL="3657600" lvl="8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 lang="hu-HU"/>
          </a:p>
        </p:txBody>
      </p:sp>
      <p:sp>
        <p:nvSpPr>
          <p:cNvPr id="7" name="Szövegdoboz 6"/>
          <p:cNvSpPr txBox="1"/>
          <p:nvPr/>
        </p:nvSpPr>
        <p:spPr>
          <a:xfrm>
            <a:off x="93815" y="5301208"/>
            <a:ext cx="895637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2700" b="1" dirty="0" err="1" smtClean="0">
                <a:solidFill>
                  <a:srgbClr val="00CC00"/>
                </a:solidFill>
              </a:rPr>
              <a:t>Provides</a:t>
            </a:r>
            <a:r>
              <a:rPr lang="hu-HU" sz="2700" b="1" dirty="0" smtClean="0">
                <a:solidFill>
                  <a:srgbClr val="00CC00"/>
                </a:solidFill>
              </a:rPr>
              <a:t> a </a:t>
            </a:r>
            <a:r>
              <a:rPr lang="hu-HU" sz="2700" b="1" dirty="0" err="1" smtClean="0">
                <a:solidFill>
                  <a:srgbClr val="00CC00"/>
                </a:solidFill>
              </a:rPr>
              <a:t>new</a:t>
            </a:r>
            <a:r>
              <a:rPr lang="hu-HU" sz="2700" b="1" dirty="0" smtClean="0">
                <a:solidFill>
                  <a:srgbClr val="00CC00"/>
                </a:solidFill>
              </a:rPr>
              <a:t> </a:t>
            </a:r>
            <a:r>
              <a:rPr lang="hu-HU" sz="2700" b="1" dirty="0" err="1" smtClean="0">
                <a:solidFill>
                  <a:srgbClr val="00CC00"/>
                </a:solidFill>
              </a:rPr>
              <a:t>expansion</a:t>
            </a:r>
            <a:r>
              <a:rPr lang="hu-HU" sz="2700" b="1" dirty="0" smtClean="0">
                <a:solidFill>
                  <a:srgbClr val="00CC00"/>
                </a:solidFill>
              </a:rPr>
              <a:t> </a:t>
            </a:r>
            <a:r>
              <a:rPr lang="hu-HU" sz="2700" b="1" dirty="0" err="1" smtClean="0">
                <a:solidFill>
                  <a:srgbClr val="00CC00"/>
                </a:solidFill>
              </a:rPr>
              <a:t>around</a:t>
            </a:r>
            <a:r>
              <a:rPr lang="hu-HU" sz="2700" b="1" dirty="0" smtClean="0">
                <a:solidFill>
                  <a:srgbClr val="00CC00"/>
                </a:solidFill>
              </a:rPr>
              <a:t> </a:t>
            </a:r>
            <a:r>
              <a:rPr lang="hu-HU" sz="2700" b="1" dirty="0" err="1" smtClean="0">
                <a:solidFill>
                  <a:srgbClr val="00CC00"/>
                </a:solidFill>
              </a:rPr>
              <a:t>a</a:t>
            </a:r>
            <a:r>
              <a:rPr lang="hu-HU" sz="2700" b="1" dirty="0" smtClean="0">
                <a:solidFill>
                  <a:srgbClr val="00CC00"/>
                </a:solidFill>
              </a:rPr>
              <a:t> Gaussian </a:t>
            </a:r>
            <a:r>
              <a:rPr lang="hu-HU" sz="2700" b="1" dirty="0" err="1" smtClean="0">
                <a:solidFill>
                  <a:srgbClr val="00CC00"/>
                </a:solidFill>
              </a:rPr>
              <a:t>shape</a:t>
            </a:r>
            <a:endParaRPr lang="hu-HU" sz="2700" b="1" dirty="0" smtClean="0">
              <a:solidFill>
                <a:srgbClr val="00CC00"/>
              </a:solidFill>
            </a:endParaRPr>
          </a:p>
          <a:p>
            <a:pPr algn="ctr"/>
            <a:r>
              <a:rPr lang="hu-HU" sz="2700" b="1" dirty="0" err="1">
                <a:solidFill>
                  <a:srgbClr val="00CC00"/>
                </a:solidFill>
              </a:rPr>
              <a:t>t</a:t>
            </a:r>
            <a:r>
              <a:rPr lang="hu-HU" sz="2700" b="1" dirty="0" err="1" smtClean="0">
                <a:solidFill>
                  <a:srgbClr val="00CC00"/>
                </a:solidFill>
              </a:rPr>
              <a:t>hat</a:t>
            </a:r>
            <a:r>
              <a:rPr lang="hu-HU" sz="2700" b="1" dirty="0" smtClean="0">
                <a:solidFill>
                  <a:srgbClr val="00CC00"/>
                </a:solidFill>
              </a:rPr>
              <a:t> is </a:t>
            </a:r>
            <a:r>
              <a:rPr lang="hu-HU" sz="2700" b="1" dirty="0" err="1" smtClean="0">
                <a:solidFill>
                  <a:srgbClr val="00CC00"/>
                </a:solidFill>
              </a:rPr>
              <a:t>defined</a:t>
            </a:r>
            <a:r>
              <a:rPr lang="hu-HU" sz="2700" b="1" dirty="0" smtClean="0">
                <a:solidFill>
                  <a:srgbClr val="00CC00"/>
                </a:solidFill>
              </a:rPr>
              <a:t> </a:t>
            </a:r>
            <a:r>
              <a:rPr lang="hu-HU" sz="2700" b="1" dirty="0" err="1" smtClean="0">
                <a:solidFill>
                  <a:srgbClr val="00CC00"/>
                </a:solidFill>
              </a:rPr>
              <a:t>for</a:t>
            </a:r>
            <a:r>
              <a:rPr lang="hu-HU" sz="2700" b="1" dirty="0" smtClean="0">
                <a:solidFill>
                  <a:srgbClr val="00CC00"/>
                </a:solidFill>
              </a:rPr>
              <a:t> </a:t>
            </a:r>
            <a:r>
              <a:rPr lang="hu-HU" sz="2700" b="1" dirty="0" err="1" smtClean="0">
                <a:solidFill>
                  <a:srgbClr val="00CC00"/>
                </a:solidFill>
              </a:rPr>
              <a:t>the</a:t>
            </a:r>
            <a:r>
              <a:rPr lang="hu-HU" sz="2700" b="1" dirty="0" smtClean="0">
                <a:solidFill>
                  <a:srgbClr val="00CC00"/>
                </a:solidFill>
              </a:rPr>
              <a:t> </a:t>
            </a:r>
            <a:r>
              <a:rPr lang="hu-HU" sz="2700" b="1" dirty="0" err="1" smtClean="0">
                <a:solidFill>
                  <a:srgbClr val="00CC00"/>
                </a:solidFill>
              </a:rPr>
              <a:t>non-negative</a:t>
            </a:r>
            <a:r>
              <a:rPr lang="hu-HU" sz="2700" b="1" dirty="0" smtClean="0">
                <a:solidFill>
                  <a:srgbClr val="00CC00"/>
                </a:solidFill>
              </a:rPr>
              <a:t> </a:t>
            </a:r>
            <a:r>
              <a:rPr lang="hu-HU" sz="2700" b="1" dirty="0" err="1" smtClean="0">
                <a:solidFill>
                  <a:srgbClr val="00CC00"/>
                </a:solidFill>
              </a:rPr>
              <a:t>values</a:t>
            </a:r>
            <a:r>
              <a:rPr lang="hu-HU" sz="2700" b="1" dirty="0" smtClean="0">
                <a:solidFill>
                  <a:srgbClr val="00CC00"/>
                </a:solidFill>
              </a:rPr>
              <a:t> of </a:t>
            </a:r>
            <a:r>
              <a:rPr lang="hu-HU" sz="2700" b="1" i="1" dirty="0" smtClean="0">
                <a:solidFill>
                  <a:srgbClr val="00CC00"/>
                </a:solidFill>
              </a:rPr>
              <a:t>t</a:t>
            </a:r>
            <a:r>
              <a:rPr lang="hu-HU" sz="2700" b="1" dirty="0" smtClean="0">
                <a:solidFill>
                  <a:srgbClr val="00CC00"/>
                </a:solidFill>
              </a:rPr>
              <a:t> </a:t>
            </a:r>
            <a:r>
              <a:rPr lang="hu-HU" sz="2700" b="1" dirty="0" err="1" smtClean="0">
                <a:solidFill>
                  <a:srgbClr val="00CC00"/>
                </a:solidFill>
              </a:rPr>
              <a:t>only</a:t>
            </a:r>
            <a:r>
              <a:rPr lang="hu-HU" sz="2700" b="1" dirty="0" smtClean="0">
                <a:solidFill>
                  <a:srgbClr val="00CC00"/>
                </a:solidFill>
              </a:rPr>
              <a:t>. </a:t>
            </a:r>
            <a:endParaRPr lang="hu-HU" sz="2700" b="1" dirty="0">
              <a:solidFill>
                <a:srgbClr val="00CC00"/>
              </a:solidFill>
            </a:endParaRPr>
          </a:p>
        </p:txBody>
      </p:sp>
      <p:pic>
        <p:nvPicPr>
          <p:cNvPr id="8" name="Kép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3608" y="2371920"/>
            <a:ext cx="7333657" cy="22092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7477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Shape 170"/>
          <p:cNvSpPr txBox="1"/>
          <p:nvPr/>
        </p:nvSpPr>
        <p:spPr>
          <a:xfrm>
            <a:off x="0" y="-1040"/>
            <a:ext cx="9144000" cy="6935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hu-HU" sz="3000" b="1" i="0" u="none" strike="noStrike" cap="none" baseline="0">
                <a:solidFill>
                  <a:srgbClr val="FFFF00"/>
                </a:solidFill>
              </a:rPr>
              <a:t>  </a:t>
            </a:r>
            <a:r>
              <a:rPr lang="hu-HU" sz="3000" b="1">
                <a:solidFill>
                  <a:srgbClr val="FFFF00"/>
                </a:solidFill>
              </a:rPr>
              <a:t>MULTIVARIATE LEVY DISTRIBUTIONS</a:t>
            </a:r>
          </a:p>
        </p:txBody>
      </p:sp>
      <p:pic>
        <p:nvPicPr>
          <p:cNvPr id="171" name="Shape 17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86937" y="2204864"/>
            <a:ext cx="7687025" cy="1761025"/>
          </a:xfrm>
          <a:prstGeom prst="rect">
            <a:avLst/>
          </a:prstGeom>
          <a:noFill/>
          <a:ln>
            <a:noFill/>
          </a:ln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72" name="Shape 172"/>
              <p:cNvSpPr txBox="1"/>
              <p:nvPr/>
            </p:nvSpPr>
            <p:spPr>
              <a:xfrm>
                <a:off x="157434" y="3792127"/>
                <a:ext cx="8892480" cy="3052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lvl="0" rtl="0">
                  <a:lnSpc>
                    <a:spcPct val="115000"/>
                  </a:lnSpc>
                  <a:spcBef>
                    <a:spcPts val="0"/>
                  </a:spcBef>
                  <a:buNone/>
                </a:pPr>
                <a:r>
                  <a:rPr lang="hu-HU" sz="2400" b="1" dirty="0" smtClean="0">
                    <a:solidFill>
                      <a:srgbClr val="FFFF00"/>
                    </a:solidFill>
                  </a:rPr>
                  <a:t>Model-independent</a:t>
                </a:r>
                <a:r>
                  <a:rPr lang="hu-HU" sz="2400" b="1" dirty="0">
                    <a:solidFill>
                      <a:srgbClr val="FFFF00"/>
                    </a:solidFill>
                  </a:rPr>
                  <a:t> </a:t>
                </a:r>
                <a:r>
                  <a:rPr lang="hu-HU" sz="2400" b="1" dirty="0" err="1">
                    <a:solidFill>
                      <a:srgbClr val="FFFF00"/>
                    </a:solidFill>
                  </a:rPr>
                  <a:t>but</a:t>
                </a:r>
                <a:r>
                  <a:rPr lang="hu-HU" sz="2400" b="1" dirty="0">
                    <a:solidFill>
                      <a:srgbClr val="FFFF00"/>
                    </a:solidFill>
                  </a:rPr>
                  <a:t>:</a:t>
                </a:r>
              </a:p>
              <a:p>
                <a:pPr marL="742950" lvl="1" indent="-273050" rtl="0">
                  <a:lnSpc>
                    <a:spcPct val="115000"/>
                  </a:lnSpc>
                  <a:spcBef>
                    <a:spcPts val="400"/>
                  </a:spcBef>
                  <a:buClr>
                    <a:schemeClr val="lt1"/>
                  </a:buClr>
                  <a:buSzPct val="100000"/>
                  <a:buFont typeface="Arial"/>
                  <a:buChar char="●"/>
                </a:pPr>
                <a:r>
                  <a:rPr lang="hu-HU" sz="2400" dirty="0">
                    <a:solidFill>
                      <a:srgbClr val="00CC00"/>
                    </a:solidFill>
                  </a:rPr>
                  <a:t>A </a:t>
                </a:r>
                <a:r>
                  <a:rPr lang="hu-HU" sz="2400" dirty="0" err="1">
                    <a:solidFill>
                      <a:srgbClr val="00CC00"/>
                    </a:solidFill>
                  </a:rPr>
                  <a:t>new</a:t>
                </a:r>
                <a:r>
                  <a:rPr lang="hu-HU" sz="2400" dirty="0">
                    <a:solidFill>
                      <a:srgbClr val="00CC00"/>
                    </a:solidFill>
                  </a:rPr>
                  <a:t> </a:t>
                </a:r>
                <a:r>
                  <a:rPr lang="hu-HU" sz="2400" dirty="0" err="1">
                    <a:solidFill>
                      <a:srgbClr val="00CC00"/>
                    </a:solidFill>
                  </a:rPr>
                  <a:t>parameter</a:t>
                </a:r>
                <a:r>
                  <a:rPr lang="hu-HU" sz="2400" dirty="0">
                    <a:solidFill>
                      <a:srgbClr val="00CC00"/>
                    </a:solidFill>
                  </a:rPr>
                  <a:t> </a:t>
                </a:r>
                <a:r>
                  <a:rPr lang="hu-HU" sz="2400" dirty="0" err="1">
                    <a:solidFill>
                      <a:srgbClr val="00CC00"/>
                    </a:solidFill>
                  </a:rPr>
                  <a:t>alpha</a:t>
                </a:r>
                <a:r>
                  <a:rPr lang="hu-HU" sz="2400" dirty="0">
                    <a:solidFill>
                      <a:srgbClr val="00CC00"/>
                    </a:solidFill>
                  </a:rPr>
                  <a:t> </a:t>
                </a:r>
                <a:r>
                  <a:rPr lang="hu-HU" sz="2400" dirty="0" err="1">
                    <a:solidFill>
                      <a:srgbClr val="00CC00"/>
                    </a:solidFill>
                  </a:rPr>
                  <a:t>generalizes</a:t>
                </a:r>
                <a:r>
                  <a:rPr lang="hu-HU" sz="2400" dirty="0">
                    <a:solidFill>
                      <a:srgbClr val="00CC00"/>
                    </a:solidFill>
                  </a:rPr>
                  <a:t> Gauss </a:t>
                </a:r>
              </a:p>
              <a:p>
                <a:pPr marL="742950" lvl="1" indent="-273050">
                  <a:lnSpc>
                    <a:spcPct val="115000"/>
                  </a:lnSpc>
                  <a:spcBef>
                    <a:spcPts val="400"/>
                  </a:spcBef>
                  <a:buClr>
                    <a:schemeClr val="lt1"/>
                  </a:buClr>
                  <a:buSzPct val="100000"/>
                  <a:buFont typeface="Verdana"/>
                  <a:buChar char="●"/>
                </a:pPr>
                <a:r>
                  <a:rPr lang="hu-HU" sz="2400" dirty="0" err="1">
                    <a:solidFill>
                      <a:srgbClr val="00CC00"/>
                    </a:solidFill>
                  </a:rPr>
                  <a:t>Solved</a:t>
                </a:r>
                <a:r>
                  <a:rPr lang="hu-HU" sz="2400" dirty="0">
                    <a:solidFill>
                      <a:srgbClr val="00CC00"/>
                    </a:solidFill>
                  </a:rPr>
                  <a:t> </a:t>
                </a:r>
                <a:r>
                  <a:rPr lang="hu-HU" sz="2400" dirty="0" err="1">
                    <a:solidFill>
                      <a:srgbClr val="00CC00"/>
                    </a:solidFill>
                  </a:rPr>
                  <a:t>only</a:t>
                </a:r>
                <a:r>
                  <a:rPr lang="hu-HU" sz="2400" dirty="0">
                    <a:solidFill>
                      <a:srgbClr val="00CC00"/>
                    </a:solidFill>
                  </a:rPr>
                  <a:t> </a:t>
                </a:r>
                <a:r>
                  <a:rPr lang="hu-HU" sz="2400" dirty="0" err="1">
                    <a:solidFill>
                      <a:srgbClr val="00CC00"/>
                    </a:solidFill>
                  </a:rPr>
                  <a:t>for</a:t>
                </a:r>
                <a:r>
                  <a:rPr lang="hu-HU" sz="2400" dirty="0">
                    <a:solidFill>
                      <a:srgbClr val="00CC00"/>
                    </a:solidFill>
                  </a:rPr>
                  <a:t> </a:t>
                </a:r>
                <a:r>
                  <a:rPr lang="hu-HU" sz="2400" dirty="0" err="1">
                    <a:solidFill>
                      <a:srgbClr val="00CC00"/>
                    </a:solidFill>
                  </a:rPr>
                  <a:t>symmetric</a:t>
                </a:r>
                <a:r>
                  <a:rPr lang="hu-HU" sz="2400" dirty="0">
                    <a:solidFill>
                      <a:srgbClr val="00CC00"/>
                    </a:solidFill>
                  </a:rPr>
                  <a:t> </a:t>
                </a:r>
                <a:r>
                  <a:rPr lang="hu-HU" sz="2400" dirty="0" err="1" smtClean="0">
                    <a:solidFill>
                      <a:srgbClr val="00CC00"/>
                    </a:solidFill>
                  </a:rPr>
                  <a:t>Levy</a:t>
                </a:r>
                <a:r>
                  <a:rPr lang="hu-HU" sz="2400" dirty="0" smtClean="0">
                    <a:solidFill>
                      <a:srgbClr val="00CC00"/>
                    </a:solidFill>
                  </a:rPr>
                  <a:t> </a:t>
                </a:r>
                <a:r>
                  <a:rPr lang="hu-HU" sz="2400" dirty="0" err="1" smtClean="0">
                    <a:solidFill>
                      <a:srgbClr val="00CC00"/>
                    </a:solidFill>
                  </a:rPr>
                  <a:t>distributions</a:t>
                </a:r>
                <a:r>
                  <a:rPr lang="hu-HU" sz="2400" dirty="0" smtClean="0">
                    <a:solidFill>
                      <a:srgbClr val="00CC00"/>
                    </a:solidFill>
                  </a:rPr>
                  <a:t>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hu-HU" sz="2400" i="1" smtClean="0">
                            <a:solidFill>
                              <a:srgbClr val="00CC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hu-HU" sz="2400" i="1" smtClean="0">
                                <a:solidFill>
                                  <a:srgbClr val="00CC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sSub>
                              <m:sSubPr>
                                <m:ctrlPr>
                                  <a:rPr lang="hu-HU" sz="2400" i="1" smtClean="0">
                                    <a:solidFill>
                                      <a:srgbClr val="00CC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hu-HU" sz="2400" b="0" i="1" smtClean="0">
                                    <a:solidFill>
                                      <a:srgbClr val="00CC00"/>
                                    </a:solidFill>
                                    <a:latin typeface="Cambria Math"/>
                                  </a:rPr>
                                  <m:t>𝑅</m:t>
                                </m:r>
                              </m:e>
                              <m:sub>
                                <m:r>
                                  <a:rPr lang="hu-HU" sz="2400" b="0" i="1" smtClean="0">
                                    <a:solidFill>
                                      <a:srgbClr val="00CC00"/>
                                    </a:solidFill>
                                    <a:latin typeface="Cambria Math"/>
                                  </a:rPr>
                                  <m:t>𝑖</m:t>
                                </m:r>
                                <m:r>
                                  <a:rPr lang="hu-HU" sz="2400" b="0" i="1" smtClean="0">
                                    <a:solidFill>
                                      <a:srgbClr val="00CC00"/>
                                    </a:solidFill>
                                    <a:latin typeface="Cambria Math"/>
                                  </a:rPr>
                                  <m:t>,</m:t>
                                </m:r>
                                <m:r>
                                  <a:rPr lang="hu-HU" sz="2400" b="0" i="1" smtClean="0">
                                    <a:solidFill>
                                      <a:srgbClr val="00CC00"/>
                                    </a:solidFill>
                                    <a:latin typeface="Cambria Math"/>
                                  </a:rPr>
                                  <m:t>𝑗</m:t>
                                </m:r>
                              </m:sub>
                            </m:sSub>
                          </m:e>
                          <m:sup>
                            <m:r>
                              <a:rPr lang="hu-HU" sz="2400" b="0" i="1" smtClean="0">
                                <a:solidFill>
                                  <a:srgbClr val="00CC00"/>
                                </a:solidFill>
                                <a:latin typeface="Cambria Math"/>
                              </a:rPr>
                              <m:t>2</m:t>
                            </m:r>
                          </m:sup>
                        </m:sSup>
                        <m:r>
                          <a:rPr lang="hu-HU" sz="2400" i="1" smtClean="0">
                            <a:solidFill>
                              <a:srgbClr val="00CC00"/>
                            </a:solidFill>
                            <a:latin typeface="Cambria Math"/>
                            <a:ea typeface="Cambria Math"/>
                          </a:rPr>
                          <m:t>=</m:t>
                        </m:r>
                        <m:sSup>
                          <m:sSupPr>
                            <m:ctrlPr>
                              <a:rPr lang="hu-HU" sz="2400" i="1">
                                <a:solidFill>
                                  <a:srgbClr val="00CC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sSub>
                              <m:sSubPr>
                                <m:ctrlPr>
                                  <a:rPr lang="hu-HU" sz="2400" i="1">
                                    <a:solidFill>
                                      <a:srgbClr val="00CC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hu-HU" sz="2400" i="1">
                                    <a:solidFill>
                                      <a:srgbClr val="00CC00"/>
                                    </a:solidFill>
                                    <a:latin typeface="Cambria Math"/>
                                  </a:rPr>
                                  <m:t>𝑅</m:t>
                                </m:r>
                              </m:e>
                              <m:sub>
                                <m:r>
                                  <a:rPr lang="hu-HU" sz="2400" b="0" i="1" smtClean="0">
                                    <a:solidFill>
                                      <a:srgbClr val="00CC00"/>
                                    </a:solidFill>
                                    <a:latin typeface="Cambria Math"/>
                                  </a:rPr>
                                  <m:t>𝑗</m:t>
                                </m:r>
                                <m:r>
                                  <a:rPr lang="hu-HU" sz="2400" b="0" i="1" smtClean="0">
                                    <a:solidFill>
                                      <a:srgbClr val="00CC00"/>
                                    </a:solidFill>
                                    <a:latin typeface="Cambria Math"/>
                                  </a:rPr>
                                  <m:t>,</m:t>
                                </m:r>
                                <m:r>
                                  <a:rPr lang="hu-HU" sz="2400" b="0" i="1" smtClean="0">
                                    <a:solidFill>
                                      <a:srgbClr val="00CC00"/>
                                    </a:solidFill>
                                    <a:latin typeface="Cambria Math"/>
                                  </a:rPr>
                                  <m:t>𝑖</m:t>
                                </m:r>
                              </m:sub>
                            </m:sSub>
                          </m:e>
                          <m:sup>
                            <m:r>
                              <a:rPr lang="hu-HU" sz="2400" i="1">
                                <a:solidFill>
                                  <a:srgbClr val="00CC00"/>
                                </a:solidFill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e>
                    </m:d>
                  </m:oMath>
                </a14:m>
                <a:endParaRPr lang="hu-HU" sz="2400" dirty="0">
                  <a:solidFill>
                    <a:srgbClr val="00CC00"/>
                  </a:solidFill>
                </a:endParaRPr>
              </a:p>
              <a:p>
                <a:pPr marL="742950" lvl="1" indent="-273050" rtl="0">
                  <a:lnSpc>
                    <a:spcPct val="115000"/>
                  </a:lnSpc>
                  <a:spcBef>
                    <a:spcPts val="400"/>
                  </a:spcBef>
                  <a:buClr>
                    <a:schemeClr val="lt1"/>
                  </a:buClr>
                  <a:buSzPct val="100000"/>
                  <a:buFont typeface="Verdana"/>
                  <a:buChar char="●"/>
                </a:pPr>
                <a:r>
                  <a:rPr lang="hu-HU" sz="2400" dirty="0">
                    <a:solidFill>
                      <a:srgbClr val="00CC00"/>
                    </a:solidFill>
                  </a:rPr>
                  <a:t>Deep </a:t>
                </a:r>
                <a:r>
                  <a:rPr lang="hu-HU" sz="2400" dirty="0" err="1">
                    <a:solidFill>
                      <a:srgbClr val="00CC00"/>
                    </a:solidFill>
                  </a:rPr>
                  <a:t>open</a:t>
                </a:r>
                <a:r>
                  <a:rPr lang="hu-HU" sz="2400" dirty="0">
                    <a:solidFill>
                      <a:srgbClr val="00CC00"/>
                    </a:solidFill>
                  </a:rPr>
                  <a:t> </a:t>
                </a:r>
                <a:r>
                  <a:rPr lang="hu-HU" sz="2400" dirty="0" err="1">
                    <a:solidFill>
                      <a:srgbClr val="00CC00"/>
                    </a:solidFill>
                  </a:rPr>
                  <a:t>problems</a:t>
                </a:r>
                <a:r>
                  <a:rPr lang="hu-HU" sz="2400" dirty="0">
                    <a:solidFill>
                      <a:srgbClr val="00CC00"/>
                    </a:solidFill>
                  </a:rPr>
                  <a:t> </a:t>
                </a:r>
                <a:r>
                  <a:rPr lang="hu-HU" sz="2400" dirty="0" err="1">
                    <a:solidFill>
                      <a:srgbClr val="00CC00"/>
                    </a:solidFill>
                  </a:rPr>
                  <a:t>in</a:t>
                </a:r>
                <a:r>
                  <a:rPr lang="hu-HU" sz="2400" dirty="0">
                    <a:solidFill>
                      <a:srgbClr val="00CC00"/>
                    </a:solidFill>
                  </a:rPr>
                  <a:t> </a:t>
                </a:r>
                <a:r>
                  <a:rPr lang="hu-HU" sz="2400" dirty="0" err="1">
                    <a:solidFill>
                      <a:srgbClr val="00CC00"/>
                    </a:solidFill>
                  </a:rPr>
                  <a:t>mathematical</a:t>
                </a:r>
                <a:r>
                  <a:rPr lang="hu-HU" sz="2400" dirty="0">
                    <a:solidFill>
                      <a:srgbClr val="00CC00"/>
                    </a:solidFill>
                  </a:rPr>
                  <a:t> </a:t>
                </a:r>
                <a:r>
                  <a:rPr lang="hu-HU" sz="2400" dirty="0" err="1">
                    <a:solidFill>
                      <a:srgbClr val="00CC00"/>
                    </a:solidFill>
                  </a:rPr>
                  <a:t>statistics</a:t>
                </a:r>
                <a:endParaRPr lang="hu-HU" sz="2400" dirty="0">
                  <a:solidFill>
                    <a:srgbClr val="00CC00"/>
                  </a:solidFill>
                </a:endParaRPr>
              </a:p>
              <a:p>
                <a:pPr marL="0" lvl="0" indent="0" rtl="0">
                  <a:lnSpc>
                    <a:spcPct val="115000"/>
                  </a:lnSpc>
                  <a:spcBef>
                    <a:spcPts val="400"/>
                  </a:spcBef>
                  <a:buNone/>
                </a:pPr>
                <a:endParaRPr sz="1800" dirty="0">
                  <a:solidFill>
                    <a:schemeClr val="lt1"/>
                  </a:solidFill>
                </a:endParaRPr>
              </a:p>
            </p:txBody>
          </p:sp>
        </mc:Choice>
        <mc:Fallback xmlns="">
          <p:sp>
            <p:nvSpPr>
              <p:cNvPr id="172" name="Shape 17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7434" y="3792127"/>
                <a:ext cx="8892480" cy="3052500"/>
              </a:xfrm>
              <a:prstGeom prst="rect">
                <a:avLst/>
              </a:prstGeom>
              <a:blipFill rotWithShape="0">
                <a:blip r:embed="rId4"/>
                <a:stretch>
                  <a:fillRect l="-1097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hu-H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3" name="Shape 173"/>
          <p:cNvSpPr txBox="1"/>
          <p:nvPr/>
        </p:nvSpPr>
        <p:spPr>
          <a:xfrm>
            <a:off x="675925" y="5666175"/>
            <a:ext cx="7855499" cy="1851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hu-HU">
                <a:solidFill>
                  <a:schemeClr val="lt1"/>
                </a:solidFill>
              </a:rPr>
              <a:t>T. Cs, S. Hegyi, W.A. Zajc, EPJ C36, 67 (2004)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Szövegdoboz 1"/>
              <p:cNvSpPr txBox="1"/>
              <p:nvPr/>
            </p:nvSpPr>
            <p:spPr>
              <a:xfrm>
                <a:off x="675925" y="908720"/>
                <a:ext cx="8144547" cy="121020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hu-HU" sz="2800" b="0" dirty="0" smtClean="0">
                    <a:solidFill>
                      <a:srgbClr val="00CC00"/>
                    </a:solidFill>
                  </a:rPr>
                  <a:t>The </a:t>
                </a:r>
                <a:r>
                  <a:rPr lang="hu-HU" sz="2800" b="0" dirty="0" err="1" smtClean="0">
                    <a:solidFill>
                      <a:srgbClr val="00CC00"/>
                    </a:solidFill>
                  </a:rPr>
                  <a:t>characteristic</a:t>
                </a:r>
                <a:r>
                  <a:rPr lang="hu-HU" sz="2800" b="0" dirty="0" smtClean="0">
                    <a:solidFill>
                      <a:srgbClr val="00CC00"/>
                    </a:solidFill>
                  </a:rPr>
                  <a:t> </a:t>
                </a:r>
                <a:r>
                  <a:rPr lang="hu-HU" sz="2800" b="0" dirty="0" err="1" smtClean="0">
                    <a:solidFill>
                      <a:srgbClr val="00CC00"/>
                    </a:solidFill>
                  </a:rPr>
                  <a:t>function</a:t>
                </a:r>
                <a:r>
                  <a:rPr lang="hu-HU" sz="2800" b="0" dirty="0" smtClean="0">
                    <a:solidFill>
                      <a:srgbClr val="00CC00"/>
                    </a:solidFill>
                  </a:rPr>
                  <a:t> is </a:t>
                </a:r>
                <a14:m>
                  <m:oMath xmlns:m="http://schemas.openxmlformats.org/officeDocument/2006/math">
                    <m:r>
                      <a:rPr lang="hu-HU" sz="2800" b="0" i="1" smtClean="0">
                        <a:solidFill>
                          <a:srgbClr val="FFFF00"/>
                        </a:solidFill>
                        <a:latin typeface="Cambria Math"/>
                      </a:rPr>
                      <m:t>𝑓</m:t>
                    </m:r>
                    <m:d>
                      <m:dPr>
                        <m:ctrlPr>
                          <a:rPr lang="hu-HU" sz="2800" b="0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hu-HU" sz="2800" b="0" i="1" smtClean="0">
                            <a:solidFill>
                              <a:srgbClr val="FFFF00"/>
                            </a:solidFill>
                            <a:latin typeface="Cambria Math"/>
                          </a:rPr>
                          <m:t>𝑡</m:t>
                        </m:r>
                      </m:e>
                    </m:d>
                    <m:r>
                      <a:rPr lang="hu-HU" sz="2800" b="0" i="1" smtClean="0">
                        <a:solidFill>
                          <a:srgbClr val="FFFF00"/>
                        </a:solidFill>
                        <a:latin typeface="Cambria Math"/>
                        <a:ea typeface="Cambria Math"/>
                      </a:rPr>
                      <m:t>=</m:t>
                    </m:r>
                    <m:sSup>
                      <m:sSupPr>
                        <m:ctrlPr>
                          <a:rPr lang="hu-HU" sz="2800" b="0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pPr>
                      <m:e>
                        <m:r>
                          <a:rPr lang="hu-HU" sz="2800" b="0" i="1" smtClean="0">
                            <a:solidFill>
                              <a:srgbClr val="FFFF00"/>
                            </a:solidFill>
                            <a:latin typeface="Cambria Math"/>
                            <a:ea typeface="Cambria Math"/>
                          </a:rPr>
                          <m:t>𝑒</m:t>
                        </m:r>
                      </m:e>
                      <m:sup>
                        <m:r>
                          <a:rPr lang="hu-HU" sz="2800" b="0" i="1" smtClean="0">
                            <a:solidFill>
                              <a:srgbClr val="FFFF00"/>
                            </a:solidFill>
                            <a:latin typeface="Cambria Math"/>
                            <a:ea typeface="Cambria Math"/>
                          </a:rPr>
                          <m:t>−</m:t>
                        </m:r>
                        <m:sSup>
                          <m:sSupPr>
                            <m:ctrlPr>
                              <a:rPr lang="hu-HU" sz="2800" b="0" i="1" smtClean="0">
                                <a:solidFill>
                                  <a:srgbClr val="FFFF00"/>
                                </a:solidFill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sSupPr>
                          <m:e>
                            <m:r>
                              <a:rPr lang="hu-HU" sz="2800" b="0" i="1" smtClean="0">
                                <a:solidFill>
                                  <a:srgbClr val="FFFF00"/>
                                </a:solidFill>
                                <a:latin typeface="Cambria Math"/>
                                <a:ea typeface="Cambria Math"/>
                              </a:rPr>
                              <m:t>𝑡</m:t>
                            </m:r>
                          </m:e>
                          <m:sup>
                            <m:r>
                              <a:rPr lang="hu-HU" sz="2800" b="0" i="1" smtClean="0">
                                <a:solidFill>
                                  <a:srgbClr val="FFFF00"/>
                                </a:solidFill>
                                <a:latin typeface="Cambria Math"/>
                                <a:ea typeface="Cambria Math"/>
                              </a:rPr>
                              <m:t>𝛼</m:t>
                            </m:r>
                          </m:sup>
                        </m:sSup>
                      </m:sup>
                    </m:sSup>
                  </m:oMath>
                </a14:m>
                <a:r>
                  <a:rPr lang="hu-HU" sz="2800" dirty="0" smtClean="0">
                    <a:solidFill>
                      <a:srgbClr val="00CC00"/>
                    </a:solidFill>
                  </a:rPr>
                  <a:t>,</a:t>
                </a:r>
                <a:r>
                  <a:rPr lang="hu-HU" sz="2800" dirty="0" smtClean="0">
                    <a:solidFill>
                      <a:srgbClr val="FFFF00"/>
                    </a:solidFill>
                  </a:rPr>
                  <a:t> </a:t>
                </a:r>
                <a:r>
                  <a:rPr lang="hu-HU" sz="2800" dirty="0" err="1" smtClean="0">
                    <a:solidFill>
                      <a:srgbClr val="00CC00"/>
                    </a:solidFill>
                  </a:rPr>
                  <a:t>where</a:t>
                </a:r>
                <a:r>
                  <a:rPr lang="hu-HU" sz="2800" dirty="0" smtClean="0">
                    <a:solidFill>
                      <a:srgbClr val="FFFF00"/>
                    </a:solidFill>
                  </a:rPr>
                  <a:t>   </a:t>
                </a:r>
                <a14:m>
                  <m:oMath xmlns:m="http://schemas.openxmlformats.org/officeDocument/2006/math">
                    <m:r>
                      <a:rPr lang="hu-HU" sz="2800" b="0" i="1" smtClean="0">
                        <a:solidFill>
                          <a:srgbClr val="FFFF00"/>
                        </a:solidFill>
                        <a:latin typeface="Cambria Math"/>
                      </a:rPr>
                      <m:t>𝑡</m:t>
                    </m:r>
                    <m:r>
                      <a:rPr lang="hu-HU" sz="2800" b="0" i="1" smtClean="0">
                        <a:solidFill>
                          <a:srgbClr val="FFFF00"/>
                        </a:solidFill>
                        <a:latin typeface="Cambria Math"/>
                        <a:ea typeface="Cambria Math"/>
                      </a:rPr>
                      <m:t>=</m:t>
                    </m:r>
                    <m:sSup>
                      <m:sSupPr>
                        <m:ctrlPr>
                          <a:rPr lang="hu-HU" sz="2800" b="0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hu-HU" sz="2800" b="0" i="1" smtClean="0">
                                <a:solidFill>
                                  <a:srgbClr val="FFFF00"/>
                                </a:solidFill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dPr>
                          <m:e>
                            <m:nary>
                              <m:naryPr>
                                <m:chr m:val="∑"/>
                                <m:supHide m:val="on"/>
                                <m:ctrlPr>
                                  <a:rPr lang="hu-HU" sz="2800" b="0" i="1" smtClean="0">
                                    <a:solidFill>
                                      <a:srgbClr val="FFFF00"/>
                                    </a:solidFill>
                                    <a:latin typeface="Cambria Math" panose="02040503050406030204" pitchFamily="18" charset="0"/>
                                    <a:ea typeface="Cambria Math"/>
                                  </a:rPr>
                                </m:ctrlPr>
                              </m:naryPr>
                              <m:sub>
                                <m:r>
                                  <m:rPr>
                                    <m:brk m:alnAt="7"/>
                                  </m:rPr>
                                  <a:rPr lang="hu-HU" sz="2800" b="0" i="1" smtClean="0">
                                    <a:solidFill>
                                      <a:srgbClr val="FFFF00"/>
                                    </a:solidFill>
                                    <a:latin typeface="Cambria Math"/>
                                    <a:ea typeface="Cambria Math"/>
                                  </a:rPr>
                                  <m:t>𝑖</m:t>
                                </m:r>
                                <m:r>
                                  <a:rPr lang="hu-HU" sz="2800" b="0" i="1" smtClean="0">
                                    <a:solidFill>
                                      <a:srgbClr val="FFFF00"/>
                                    </a:solidFill>
                                    <a:latin typeface="Cambria Math"/>
                                    <a:ea typeface="Cambria Math"/>
                                  </a:rPr>
                                  <m:t>,</m:t>
                                </m:r>
                                <m:r>
                                  <a:rPr lang="hu-HU" sz="2800" b="0" i="1" smtClean="0">
                                    <a:solidFill>
                                      <a:srgbClr val="FFFF00"/>
                                    </a:solidFill>
                                    <a:latin typeface="Cambria Math"/>
                                    <a:ea typeface="Cambria Math"/>
                                  </a:rPr>
                                  <m:t>𝑗</m:t>
                                </m:r>
                                <m:r>
                                  <a:rPr lang="hu-HU" sz="2800" b="0" i="1" smtClean="0">
                                    <a:solidFill>
                                      <a:srgbClr val="FFFF00"/>
                                    </a:solidFill>
                                    <a:latin typeface="Cambria Math"/>
                                    <a:ea typeface="Cambria Math"/>
                                  </a:rPr>
                                  <m:t>=1,3</m:t>
                                </m:r>
                              </m:sub>
                              <m:sup/>
                              <m:e>
                                <m:sSup>
                                  <m:sSupPr>
                                    <m:ctrlPr>
                                      <a:rPr lang="hu-HU" sz="2800" b="0" i="1" smtClean="0">
                                        <a:solidFill>
                                          <a:srgbClr val="FFFF00"/>
                                        </a:solidFill>
                                        <a:latin typeface="Cambria Math" panose="02040503050406030204" pitchFamily="18" charset="0"/>
                                        <a:ea typeface="Cambria Math"/>
                                      </a:rPr>
                                    </m:ctrlPr>
                                  </m:sSupPr>
                                  <m:e>
                                    <m:sSub>
                                      <m:sSubPr>
                                        <m:ctrlPr>
                                          <a:rPr lang="hu-HU" sz="2800" b="0" i="1" smtClean="0">
                                            <a:solidFill>
                                              <a:srgbClr val="FFFF00"/>
                                            </a:solidFill>
                                            <a:latin typeface="Cambria Math" panose="02040503050406030204" pitchFamily="18" charset="0"/>
                                            <a:ea typeface="Cambria Math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hu-HU" sz="2800" b="0" i="1" smtClean="0">
                                            <a:solidFill>
                                              <a:srgbClr val="FFFF00"/>
                                            </a:solidFill>
                                            <a:latin typeface="Cambria Math"/>
                                            <a:ea typeface="Cambria Math"/>
                                          </a:rPr>
                                          <m:t>𝑅</m:t>
                                        </m:r>
                                      </m:e>
                                      <m:sub>
                                        <m:r>
                                          <a:rPr lang="hu-HU" sz="2800" b="0" i="1" smtClean="0">
                                            <a:solidFill>
                                              <a:srgbClr val="FFFF00"/>
                                            </a:solidFill>
                                            <a:latin typeface="Cambria Math"/>
                                            <a:ea typeface="Cambria Math"/>
                                          </a:rPr>
                                          <m:t>𝑖</m:t>
                                        </m:r>
                                        <m:r>
                                          <a:rPr lang="hu-HU" sz="2800" b="0" i="1" smtClean="0">
                                            <a:solidFill>
                                              <a:srgbClr val="FFFF00"/>
                                            </a:solidFill>
                                            <a:latin typeface="Cambria Math"/>
                                            <a:ea typeface="Cambria Math"/>
                                          </a:rPr>
                                          <m:t>,</m:t>
                                        </m:r>
                                        <m:r>
                                          <a:rPr lang="hu-HU" sz="2800" b="0" i="1" smtClean="0">
                                            <a:solidFill>
                                              <a:srgbClr val="FFFF00"/>
                                            </a:solidFill>
                                            <a:latin typeface="Cambria Math"/>
                                            <a:ea typeface="Cambria Math"/>
                                          </a:rPr>
                                          <m:t>𝑗</m:t>
                                        </m:r>
                                      </m:sub>
                                    </m:sSub>
                                  </m:e>
                                  <m:sup>
                                    <m:r>
                                      <a:rPr lang="hu-HU" sz="2800" b="0" i="1" smtClean="0">
                                        <a:solidFill>
                                          <a:srgbClr val="FFFF00"/>
                                        </a:solidFill>
                                        <a:latin typeface="Cambria Math"/>
                                        <a:ea typeface="Cambria Math"/>
                                      </a:rPr>
                                      <m:t>2</m:t>
                                    </m:r>
                                  </m:sup>
                                </m:sSup>
                                <m:sSub>
                                  <m:sSubPr>
                                    <m:ctrlPr>
                                      <a:rPr lang="hu-HU" sz="2800" b="0" i="1" smtClean="0">
                                        <a:solidFill>
                                          <a:srgbClr val="FFFF00"/>
                                        </a:solidFill>
                                        <a:latin typeface="Cambria Math" panose="02040503050406030204" pitchFamily="18" charset="0"/>
                                        <a:ea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hu-HU" sz="2800" b="0" i="1" smtClean="0">
                                        <a:solidFill>
                                          <a:srgbClr val="FFFF00"/>
                                        </a:solidFill>
                                        <a:latin typeface="Cambria Math"/>
                                        <a:ea typeface="Cambria Math"/>
                                      </a:rPr>
                                      <m:t>𝑞</m:t>
                                    </m:r>
                                  </m:e>
                                  <m:sub>
                                    <m:r>
                                      <a:rPr lang="hu-HU" sz="2800" b="0" i="1" smtClean="0">
                                        <a:solidFill>
                                          <a:srgbClr val="FFFF00"/>
                                        </a:solidFill>
                                        <a:latin typeface="Cambria Math"/>
                                        <a:ea typeface="Cambria Math"/>
                                      </a:rPr>
                                      <m:t>𝑖</m:t>
                                    </m:r>
                                  </m:sub>
                                </m:sSub>
                                <m:sSub>
                                  <m:sSubPr>
                                    <m:ctrlPr>
                                      <a:rPr lang="hu-HU" sz="2800" b="0" i="1" smtClean="0">
                                        <a:solidFill>
                                          <a:srgbClr val="FFFF00"/>
                                        </a:solidFill>
                                        <a:latin typeface="Cambria Math" panose="02040503050406030204" pitchFamily="18" charset="0"/>
                                        <a:ea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hu-HU" sz="2800" b="0" i="1" smtClean="0">
                                        <a:solidFill>
                                          <a:srgbClr val="FFFF00"/>
                                        </a:solidFill>
                                        <a:latin typeface="Cambria Math"/>
                                        <a:ea typeface="Cambria Math"/>
                                      </a:rPr>
                                      <m:t>𝑞</m:t>
                                    </m:r>
                                  </m:e>
                                  <m:sub>
                                    <m:r>
                                      <a:rPr lang="hu-HU" sz="2800" b="0" i="1" smtClean="0">
                                        <a:solidFill>
                                          <a:srgbClr val="FFFF00"/>
                                        </a:solidFill>
                                        <a:latin typeface="Cambria Math"/>
                                        <a:ea typeface="Cambria Math"/>
                                      </a:rPr>
                                      <m:t>𝑗</m:t>
                                    </m:r>
                                  </m:sub>
                                </m:sSub>
                              </m:e>
                            </m:nary>
                          </m:e>
                        </m:d>
                      </m:e>
                      <m:sup>
                        <m:f>
                          <m:fPr>
                            <m:type m:val="skw"/>
                            <m:ctrlPr>
                              <a:rPr lang="hu-HU" sz="2800" b="0" i="1" smtClean="0">
                                <a:solidFill>
                                  <a:srgbClr val="FFFF00"/>
                                </a:solidFill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fPr>
                          <m:num>
                            <m:r>
                              <a:rPr lang="hu-HU" sz="2800" b="0" i="1" smtClean="0">
                                <a:solidFill>
                                  <a:srgbClr val="FFFF00"/>
                                </a:solidFill>
                                <a:latin typeface="Cambria Math"/>
                                <a:ea typeface="Cambria Math"/>
                              </a:rPr>
                              <m:t>1</m:t>
                            </m:r>
                          </m:num>
                          <m:den>
                            <m:r>
                              <a:rPr lang="hu-HU" sz="2800" b="0" i="1" smtClean="0">
                                <a:solidFill>
                                  <a:srgbClr val="FFFF00"/>
                                </a:solidFill>
                                <a:latin typeface="Cambria Math"/>
                                <a:ea typeface="Cambria Math"/>
                              </a:rPr>
                              <m:t>2</m:t>
                            </m:r>
                          </m:den>
                        </m:f>
                      </m:sup>
                    </m:sSup>
                  </m:oMath>
                </a14:m>
                <a:r>
                  <a:rPr lang="hu-HU" sz="2800" dirty="0" smtClean="0">
                    <a:solidFill>
                      <a:srgbClr val="FFFF00"/>
                    </a:solidFill>
                  </a:rPr>
                  <a:t> 	</a:t>
                </a:r>
                <a:endParaRPr lang="hu-HU" sz="2800" dirty="0">
                  <a:solidFill>
                    <a:srgbClr val="FFFF00"/>
                  </a:solidFill>
                </a:endParaRPr>
              </a:p>
            </p:txBody>
          </p:sp>
        </mc:Choice>
        <mc:Fallback xmlns="">
          <p:sp>
            <p:nvSpPr>
              <p:cNvPr id="2" name="Szövegdoboz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5925" y="908720"/>
                <a:ext cx="8144547" cy="1210203"/>
              </a:xfrm>
              <a:prstGeom prst="rect">
                <a:avLst/>
              </a:prstGeom>
              <a:blipFill rotWithShape="1">
                <a:blip r:embed="rId5"/>
                <a:stretch>
                  <a:fillRect l="-1572" t="-2010"/>
                </a:stretch>
              </a:blipFill>
            </p:spPr>
            <p:txBody>
              <a:bodyPr/>
              <a:lstStyle/>
              <a:p>
                <a:r>
                  <a:rPr lang="hu-HU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Shape 90"/>
          <p:cNvSpPr txBox="1"/>
          <p:nvPr/>
        </p:nvSpPr>
        <p:spPr>
          <a:xfrm>
            <a:off x="0" y="-1040"/>
            <a:ext cx="9144000" cy="6935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hu-HU" sz="3000" b="1" i="0" u="none" strike="noStrike" cap="none" baseline="0" dirty="0" smtClean="0">
                <a:solidFill>
                  <a:srgbClr val="FFFF00"/>
                </a:solidFill>
              </a:rPr>
              <a:t>MULTIVARIATE  </a:t>
            </a:r>
            <a:r>
              <a:rPr lang="hu-HU" sz="3000" b="1" dirty="0">
                <a:solidFill>
                  <a:srgbClr val="FFFF00"/>
                </a:solidFill>
              </a:rPr>
              <a:t>LEVY </a:t>
            </a:r>
            <a:r>
              <a:rPr lang="hu-HU" sz="3000" b="1" dirty="0" smtClean="0">
                <a:solidFill>
                  <a:srgbClr val="FFFF00"/>
                </a:solidFill>
              </a:rPr>
              <a:t>EXPANSIONS</a:t>
            </a:r>
            <a:endParaRPr lang="hu-HU" sz="3000" b="1" dirty="0">
              <a:solidFill>
                <a:srgbClr val="FFFF00"/>
              </a:solidFill>
            </a:endParaRPr>
          </a:p>
        </p:txBody>
      </p:sp>
      <p:pic>
        <p:nvPicPr>
          <p:cNvPr id="93" name="Shape 9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676659"/>
            <a:ext cx="3495675" cy="742950"/>
          </a:xfrm>
          <a:prstGeom prst="rect">
            <a:avLst/>
          </a:prstGeom>
          <a:noFill/>
          <a:ln>
            <a:noFill/>
          </a:ln>
        </p:spPr>
      </p:pic>
      <p:sp>
        <p:nvSpPr>
          <p:cNvPr id="97" name="Shape 97"/>
          <p:cNvSpPr txBox="1"/>
          <p:nvPr/>
        </p:nvSpPr>
        <p:spPr>
          <a:xfrm>
            <a:off x="381000" y="6371800"/>
            <a:ext cx="8777699" cy="7431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hu-HU">
                <a:solidFill>
                  <a:schemeClr val="lt1"/>
                </a:solidFill>
              </a:rPr>
              <a:t>M. de Kock, H. C. Eggers, T. Cs: arXiv:1206.1680v1 [nucl-th]</a:t>
            </a:r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0074" y="5268085"/>
            <a:ext cx="229552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Szövegdoboz 14"/>
          <p:cNvSpPr txBox="1"/>
          <p:nvPr/>
        </p:nvSpPr>
        <p:spPr>
          <a:xfrm>
            <a:off x="-90487" y="4470003"/>
            <a:ext cx="343852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2200" b="0" dirty="0" smtClean="0">
                <a:solidFill>
                  <a:srgbClr val="00CC00"/>
                </a:solidFill>
              </a:rPr>
              <a:t>1st-order </a:t>
            </a:r>
            <a:r>
              <a:rPr lang="hu-HU" sz="2200" b="0" dirty="0" err="1" smtClean="0">
                <a:solidFill>
                  <a:srgbClr val="00CC00"/>
                </a:solidFill>
              </a:rPr>
              <a:t>Levy</a:t>
            </a:r>
            <a:r>
              <a:rPr lang="hu-HU" sz="2200" b="0" dirty="0" smtClean="0">
                <a:solidFill>
                  <a:srgbClr val="00CC00"/>
                </a:solidFill>
              </a:rPr>
              <a:t> </a:t>
            </a:r>
            <a:r>
              <a:rPr lang="hu-HU" sz="2200" b="0" dirty="0" err="1" smtClean="0">
                <a:solidFill>
                  <a:srgbClr val="00CC00"/>
                </a:solidFill>
              </a:rPr>
              <a:t>expansion</a:t>
            </a:r>
            <a:endParaRPr lang="hu-HU" sz="2200" dirty="0">
              <a:solidFill>
                <a:srgbClr val="FFFF00"/>
              </a:solidFill>
            </a:endParaRP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637" y="1419609"/>
            <a:ext cx="3200400" cy="752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Kép 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313" y="2349030"/>
            <a:ext cx="9137373" cy="1637011"/>
          </a:xfrm>
          <a:prstGeom prst="rect">
            <a:avLst/>
          </a:prstGeom>
        </p:spPr>
      </p:pic>
      <p:pic>
        <p:nvPicPr>
          <p:cNvPr id="16" name="Shape 95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4310145" y="939079"/>
            <a:ext cx="4366311" cy="480530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Kép 3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169018" y="4093210"/>
            <a:ext cx="5989681" cy="209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3825252"/>
      </p:ext>
    </p:extLst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buSzPct val="25000"/>
              <a:buNone/>
            </a:pPr>
            <a:r>
              <a:rPr lang="hu-HU" sz="3000" cap="all" dirty="0" err="1"/>
              <a:t>Possible</a:t>
            </a:r>
            <a:r>
              <a:rPr lang="hu-HU" sz="3000" cap="all" dirty="0"/>
              <a:t> </a:t>
            </a:r>
            <a:r>
              <a:rPr lang="hu-HU" sz="3000" cap="all" dirty="0" err="1" smtClean="0"/>
              <a:t>applications</a:t>
            </a:r>
            <a:r>
              <a:rPr lang="hu-HU" sz="3000" cap="all" dirty="0" smtClean="0"/>
              <a:t> I</a:t>
            </a:r>
            <a:endParaRPr lang="hu-HU" sz="3000" cap="all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Szöveg helye 2"/>
              <p:cNvSpPr>
                <a:spLocks noGrp="1"/>
              </p:cNvSpPr>
              <p:nvPr>
                <p:ph type="body" idx="1"/>
              </p:nvPr>
            </p:nvSpPr>
            <p:spPr>
              <a:xfrm>
                <a:off x="37652" y="632119"/>
                <a:ext cx="7773988" cy="4317999"/>
              </a:xfrm>
            </p:spPr>
            <p:txBody>
              <a:bodyPr/>
              <a:lstStyle/>
              <a:p>
                <a:r>
                  <a:rPr lang="hu-HU" dirty="0" smtClean="0">
                    <a:solidFill>
                      <a:srgbClr val="00CC00"/>
                    </a:solidFill>
                  </a:rPr>
                  <a:t>Malgorzata’s </a:t>
                </a:r>
                <a:r>
                  <a:rPr lang="hu-HU" dirty="0" err="1" smtClean="0">
                    <a:solidFill>
                      <a:srgbClr val="00CC00"/>
                    </a:solidFill>
                  </a:rPr>
                  <a:t>talk</a:t>
                </a:r>
                <a:r>
                  <a:rPr lang="hu-HU" dirty="0" smtClean="0">
                    <a:solidFill>
                      <a:srgbClr val="00CC00"/>
                    </a:solidFill>
                  </a:rPr>
                  <a:t> </a:t>
                </a:r>
                <a:r>
                  <a:rPr lang="hu-HU" dirty="0" err="1" smtClean="0">
                    <a:solidFill>
                      <a:srgbClr val="00CC00"/>
                    </a:solidFill>
                  </a:rPr>
                  <a:t>at</a:t>
                </a:r>
                <a:r>
                  <a:rPr lang="hu-HU" dirty="0" smtClean="0">
                    <a:solidFill>
                      <a:srgbClr val="00CC00"/>
                    </a:solidFill>
                  </a:rPr>
                  <a:t> WPCF2014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hu-HU" sz="2800" i="1" smtClean="0">
                              <a:solidFill>
                                <a:srgbClr val="00CC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hu-HU" sz="2800" b="1" i="1" smtClean="0">
                              <a:solidFill>
                                <a:srgbClr val="00CC00"/>
                              </a:solidFill>
                              <a:latin typeface="Cambria Math" panose="02040503050406030204" pitchFamily="18" charset="0"/>
                            </a:rPr>
                            <m:t>𝒆</m:t>
                          </m:r>
                        </m:e>
                        <m:sub>
                          <m:r>
                            <a:rPr lang="hu-HU" sz="2800" b="1" i="1" smtClean="0">
                              <a:solidFill>
                                <a:srgbClr val="00CC00"/>
                              </a:solidFill>
                              <a:latin typeface="Cambria Math" panose="02040503050406030204" pitchFamily="18" charset="0"/>
                            </a:rPr>
                            <m:t>𝑴</m:t>
                          </m:r>
                        </m:sub>
                      </m:sSub>
                      <m:r>
                        <a:rPr lang="hu-HU" sz="2800" b="1" i="1" smtClean="0">
                          <a:solidFill>
                            <a:srgbClr val="00CC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hu-HU" sz="2800" b="1" i="1" smtClean="0">
                          <a:solidFill>
                            <a:srgbClr val="00CC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𝜶</m:t>
                      </m:r>
                      <m:r>
                        <a:rPr lang="hu-HU" sz="2800" b="1" i="1" smtClean="0">
                          <a:solidFill>
                            <a:srgbClr val="00CC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/</m:t>
                      </m:r>
                      <m:r>
                        <a:rPr lang="hu-HU" sz="2800" b="1" i="1" smtClean="0">
                          <a:solidFill>
                            <a:srgbClr val="00CC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𝟐</m:t>
                      </m:r>
                    </m:oMath>
                  </m:oMathPara>
                </a14:m>
                <a:endParaRPr lang="hu-HU" sz="2800" dirty="0" smtClean="0">
                  <a:solidFill>
                    <a:srgbClr val="00CC00"/>
                  </a:solidFill>
                </a:endParaRPr>
              </a:p>
              <a:p>
                <a:r>
                  <a:rPr lang="hu-HU" dirty="0" err="1" smtClean="0">
                    <a:solidFill>
                      <a:srgbClr val="00CC00"/>
                    </a:solidFill>
                  </a:rPr>
                  <a:t>Levy</a:t>
                </a:r>
                <a:r>
                  <a:rPr lang="hu-HU" dirty="0" smtClean="0">
                    <a:solidFill>
                      <a:srgbClr val="00CC00"/>
                    </a:solidFill>
                  </a:rPr>
                  <a:t> </a:t>
                </a:r>
                <a:r>
                  <a:rPr lang="hu-HU" dirty="0" err="1" smtClean="0">
                    <a:solidFill>
                      <a:srgbClr val="00CC00"/>
                    </a:solidFill>
                  </a:rPr>
                  <a:t>expansion</a:t>
                </a:r>
                <a:r>
                  <a:rPr lang="hu-HU" dirty="0" smtClean="0">
                    <a:solidFill>
                      <a:srgbClr val="00CC00"/>
                    </a:solidFill>
                  </a:rPr>
                  <a:t> </a:t>
                </a:r>
                <a:r>
                  <a:rPr lang="hu-HU" dirty="0" err="1" smtClean="0">
                    <a:solidFill>
                      <a:srgbClr val="00CC00"/>
                    </a:solidFill>
                  </a:rPr>
                  <a:t>term</a:t>
                </a:r>
                <a:r>
                  <a:rPr lang="hu-HU" dirty="0" smtClean="0">
                    <a:solidFill>
                      <a:srgbClr val="00CC00"/>
                    </a:solidFill>
                  </a:rPr>
                  <a:t> </a:t>
                </a:r>
                <a:r>
                  <a:rPr lang="hu-HU" dirty="0" err="1" smtClean="0">
                    <a:solidFill>
                      <a:srgbClr val="00CC00"/>
                    </a:solidFill>
                  </a:rPr>
                  <a:t>could</a:t>
                </a:r>
                <a:r>
                  <a:rPr lang="hu-HU" dirty="0" smtClean="0">
                    <a:solidFill>
                      <a:srgbClr val="00CC00"/>
                    </a:solidFill>
                  </a:rPr>
                  <a:t> be </a:t>
                </a:r>
                <a:r>
                  <a:rPr lang="hu-HU" dirty="0" err="1" smtClean="0">
                    <a:solidFill>
                      <a:srgbClr val="00CC00"/>
                    </a:solidFill>
                  </a:rPr>
                  <a:t>added</a:t>
                </a:r>
                <a:r>
                  <a:rPr lang="hu-HU" dirty="0" smtClean="0">
                    <a:solidFill>
                      <a:srgbClr val="00CC00"/>
                    </a:solidFill>
                  </a:rPr>
                  <a:t>.</a:t>
                </a:r>
              </a:p>
              <a:p>
                <a:endParaRPr lang="hu-HU" dirty="0">
                  <a:solidFill>
                    <a:srgbClr val="00CC00"/>
                  </a:solidFill>
                </a:endParaRPr>
              </a:p>
            </p:txBody>
          </p:sp>
        </mc:Choice>
        <mc:Fallback xmlns="">
          <p:sp>
            <p:nvSpPr>
              <p:cNvPr id="3" name="Szöveg helye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37652" y="632119"/>
                <a:ext cx="7773988" cy="4317999"/>
              </a:xfrm>
              <a:blipFill rotWithShape="0">
                <a:blip r:embed="rId2"/>
                <a:stretch>
                  <a:fillRect l="-1176"/>
                </a:stretch>
              </a:blipFill>
            </p:spPr>
            <p:txBody>
              <a:bodyPr/>
              <a:lstStyle/>
              <a:p>
                <a:r>
                  <a:rPr lang="hu-H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Dia számának helye 4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 lang="hu-HU" smtClean="0"/>
          </a:p>
          <a:p>
            <a:pPr marL="457200" lvl="1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 lang="hu-HU" smtClean="0"/>
          </a:p>
          <a:p>
            <a:pPr marL="914400" lvl="2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 lang="hu-HU" smtClean="0"/>
          </a:p>
          <a:p>
            <a:pPr marL="1371600" lvl="3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 lang="hu-HU" smtClean="0"/>
          </a:p>
          <a:p>
            <a:pPr marL="1828800" lvl="4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 lang="hu-HU" smtClean="0"/>
          </a:p>
          <a:p>
            <a:pPr marL="2286000" lvl="5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 lang="hu-HU" smtClean="0"/>
          </a:p>
          <a:p>
            <a:pPr marL="2743200" lvl="6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 lang="hu-HU" smtClean="0"/>
          </a:p>
          <a:p>
            <a:pPr marL="3200400" lvl="7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 lang="hu-HU" smtClean="0"/>
          </a:p>
          <a:p>
            <a:pPr marL="3657600" lvl="8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 lang="hu-HU"/>
          </a:p>
        </p:txBody>
      </p:sp>
      <p:pic>
        <p:nvPicPr>
          <p:cNvPr id="6" name="Kép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7445" y="1994934"/>
            <a:ext cx="7309110" cy="46622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0238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buSzPct val="25000"/>
              <a:buNone/>
            </a:pPr>
            <a:r>
              <a:rPr lang="hu-HU" sz="3000" cap="all" dirty="0" err="1" smtClean="0"/>
              <a:t>Possible</a:t>
            </a:r>
            <a:r>
              <a:rPr lang="hu-HU" sz="3000" cap="all" dirty="0" smtClean="0"/>
              <a:t> </a:t>
            </a:r>
            <a:r>
              <a:rPr lang="hu-HU" sz="3000" cap="all" dirty="0" err="1" smtClean="0"/>
              <a:t>applications</a:t>
            </a:r>
            <a:r>
              <a:rPr lang="hu-HU" sz="3000" cap="all" dirty="0" smtClean="0"/>
              <a:t> II</a:t>
            </a:r>
            <a:endParaRPr lang="hu-HU" sz="3000" cap="all" dirty="0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74316" y="2780928"/>
            <a:ext cx="8771971" cy="4317999"/>
          </a:xfrm>
        </p:spPr>
        <p:txBody>
          <a:bodyPr/>
          <a:lstStyle/>
          <a:p>
            <a:endParaRPr lang="hu-HU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hu-HU" sz="2800" dirty="0" err="1" smtClean="0">
                <a:solidFill>
                  <a:srgbClr val="00CC00"/>
                </a:solidFill>
              </a:rPr>
              <a:t>Could</a:t>
            </a:r>
            <a:r>
              <a:rPr lang="hu-HU" sz="2800" dirty="0" smtClean="0">
                <a:solidFill>
                  <a:srgbClr val="00CC00"/>
                </a:solidFill>
              </a:rPr>
              <a:t> be </a:t>
            </a:r>
            <a:r>
              <a:rPr lang="hu-HU" sz="2800" dirty="0" err="1" smtClean="0">
                <a:solidFill>
                  <a:srgbClr val="00CC00"/>
                </a:solidFill>
              </a:rPr>
              <a:t>multivariate</a:t>
            </a:r>
            <a:r>
              <a:rPr lang="hu-HU" sz="2800" dirty="0" smtClean="0">
                <a:solidFill>
                  <a:srgbClr val="00CC00"/>
                </a:solidFill>
              </a:rPr>
              <a:t> </a:t>
            </a:r>
            <a:r>
              <a:rPr lang="hu-HU" sz="2800" dirty="0" err="1" smtClean="0">
                <a:solidFill>
                  <a:srgbClr val="00CC00"/>
                </a:solidFill>
              </a:rPr>
              <a:t>Levy</a:t>
            </a:r>
            <a:r>
              <a:rPr lang="hu-HU" sz="2800" dirty="0" smtClean="0">
                <a:solidFill>
                  <a:srgbClr val="00CC00"/>
                </a:solidFill>
              </a:rPr>
              <a:t> and </a:t>
            </a:r>
          </a:p>
          <a:p>
            <a:r>
              <a:rPr lang="hu-HU" sz="2800" dirty="0">
                <a:solidFill>
                  <a:srgbClr val="00CC00"/>
                </a:solidFill>
              </a:rPr>
              <a:t> </a:t>
            </a:r>
            <a:r>
              <a:rPr lang="hu-HU" sz="2800" dirty="0" smtClean="0">
                <a:solidFill>
                  <a:srgbClr val="00CC00"/>
                </a:solidFill>
              </a:rPr>
              <a:t>    </a:t>
            </a:r>
            <a:r>
              <a:rPr lang="hu-HU" sz="2800" dirty="0" err="1" smtClean="0">
                <a:solidFill>
                  <a:srgbClr val="00CC00"/>
                </a:solidFill>
              </a:rPr>
              <a:t>expansion</a:t>
            </a:r>
            <a:r>
              <a:rPr lang="hu-HU" sz="2800" dirty="0" smtClean="0">
                <a:solidFill>
                  <a:srgbClr val="00CC00"/>
                </a:solidFill>
              </a:rPr>
              <a:t> </a:t>
            </a:r>
            <a:r>
              <a:rPr lang="hu-HU" sz="2800" dirty="0" err="1" smtClean="0">
                <a:solidFill>
                  <a:srgbClr val="00CC00"/>
                </a:solidFill>
              </a:rPr>
              <a:t>term</a:t>
            </a:r>
            <a:r>
              <a:rPr lang="hu-HU" sz="2800" dirty="0" smtClean="0">
                <a:solidFill>
                  <a:srgbClr val="00CC00"/>
                </a:solidFill>
              </a:rPr>
              <a:t> </a:t>
            </a:r>
            <a:r>
              <a:rPr lang="hu-HU" sz="2800" dirty="0" err="1" smtClean="0">
                <a:solidFill>
                  <a:srgbClr val="00CC00"/>
                </a:solidFill>
              </a:rPr>
              <a:t>could</a:t>
            </a:r>
            <a:r>
              <a:rPr lang="hu-HU" sz="2800" dirty="0" smtClean="0">
                <a:solidFill>
                  <a:srgbClr val="00CC00"/>
                </a:solidFill>
              </a:rPr>
              <a:t> be </a:t>
            </a:r>
            <a:r>
              <a:rPr lang="hu-HU" sz="2800" dirty="0" err="1" smtClean="0">
                <a:solidFill>
                  <a:srgbClr val="00CC00"/>
                </a:solidFill>
              </a:rPr>
              <a:t>added</a:t>
            </a:r>
            <a:r>
              <a:rPr lang="hu-HU" sz="2800" dirty="0" smtClean="0">
                <a:solidFill>
                  <a:srgbClr val="00CC00"/>
                </a:solidFill>
              </a:rPr>
              <a:t>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hu-HU" sz="2800" dirty="0">
              <a:solidFill>
                <a:srgbClr val="00CC00"/>
              </a:solidFill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hu-HU" sz="2800" dirty="0" err="1" smtClean="0">
                <a:solidFill>
                  <a:srgbClr val="00CC00"/>
                </a:solidFill>
              </a:rPr>
              <a:t>But</a:t>
            </a:r>
            <a:r>
              <a:rPr lang="hu-HU" sz="2800" dirty="0" smtClean="0">
                <a:solidFill>
                  <a:srgbClr val="00CC00"/>
                </a:solidFill>
              </a:rPr>
              <a:t> </a:t>
            </a:r>
            <a:r>
              <a:rPr lang="hu-HU" sz="2800" dirty="0" err="1" smtClean="0">
                <a:solidFill>
                  <a:srgbClr val="00CC00"/>
                </a:solidFill>
              </a:rPr>
              <a:t>the</a:t>
            </a:r>
            <a:r>
              <a:rPr lang="hu-HU" sz="2800" dirty="0" smtClean="0">
                <a:solidFill>
                  <a:srgbClr val="00CC00"/>
                </a:solidFill>
              </a:rPr>
              <a:t> </a:t>
            </a:r>
            <a:r>
              <a:rPr lang="hu-HU" sz="2800" dirty="0" err="1" smtClean="0">
                <a:solidFill>
                  <a:srgbClr val="00CC00"/>
                </a:solidFill>
              </a:rPr>
              <a:t>form</a:t>
            </a:r>
            <a:r>
              <a:rPr lang="hu-HU" sz="2800" dirty="0" smtClean="0">
                <a:solidFill>
                  <a:srgbClr val="00CC00"/>
                </a:solidFill>
              </a:rPr>
              <a:t> of </a:t>
            </a:r>
            <a:r>
              <a:rPr lang="hu-HU" sz="2800" dirty="0" err="1" smtClean="0">
                <a:solidFill>
                  <a:srgbClr val="00CC00"/>
                </a:solidFill>
              </a:rPr>
              <a:t>the</a:t>
            </a:r>
            <a:r>
              <a:rPr lang="hu-HU" sz="2800" dirty="0" smtClean="0">
                <a:solidFill>
                  <a:srgbClr val="00CC00"/>
                </a:solidFill>
              </a:rPr>
              <a:t> </a:t>
            </a:r>
            <a:r>
              <a:rPr lang="hu-HU" sz="2800" dirty="0" err="1" smtClean="0">
                <a:solidFill>
                  <a:srgbClr val="00CC00"/>
                </a:solidFill>
              </a:rPr>
              <a:t>background</a:t>
            </a:r>
            <a:r>
              <a:rPr lang="hu-HU" sz="2800" dirty="0" smtClean="0">
                <a:solidFill>
                  <a:srgbClr val="00CC00"/>
                </a:solidFill>
              </a:rPr>
              <a:t> </a:t>
            </a:r>
            <a:r>
              <a:rPr lang="hu-HU" sz="2800" dirty="0" err="1" smtClean="0">
                <a:solidFill>
                  <a:srgbClr val="00CC00"/>
                </a:solidFill>
              </a:rPr>
              <a:t>may</a:t>
            </a:r>
            <a:r>
              <a:rPr lang="hu-HU" sz="2800" dirty="0" smtClean="0">
                <a:solidFill>
                  <a:srgbClr val="00CC00"/>
                </a:solidFill>
              </a:rPr>
              <a:t> </a:t>
            </a:r>
            <a:r>
              <a:rPr lang="hu-HU" sz="2800" dirty="0" err="1" smtClean="0">
                <a:solidFill>
                  <a:srgbClr val="00CC00"/>
                </a:solidFill>
              </a:rPr>
              <a:t>modify</a:t>
            </a:r>
            <a:r>
              <a:rPr lang="hu-HU" sz="2800" dirty="0" smtClean="0">
                <a:solidFill>
                  <a:srgbClr val="00CC00"/>
                </a:solidFill>
              </a:rPr>
              <a:t> </a:t>
            </a:r>
            <a:r>
              <a:rPr lang="hu-HU" sz="2800" dirty="0" err="1" smtClean="0">
                <a:solidFill>
                  <a:srgbClr val="00CC00"/>
                </a:solidFill>
              </a:rPr>
              <a:t>the</a:t>
            </a:r>
            <a:r>
              <a:rPr lang="hu-HU" sz="2800" dirty="0" smtClean="0">
                <a:solidFill>
                  <a:srgbClr val="00CC00"/>
                </a:solidFill>
              </a:rPr>
              <a:t> </a:t>
            </a:r>
            <a:r>
              <a:rPr lang="hu-HU" sz="2800" dirty="0" err="1" smtClean="0">
                <a:solidFill>
                  <a:srgbClr val="00CC00"/>
                </a:solidFill>
              </a:rPr>
              <a:t>signal</a:t>
            </a:r>
            <a:r>
              <a:rPr lang="hu-HU" sz="2800" dirty="0" smtClean="0">
                <a:solidFill>
                  <a:srgbClr val="00CC00"/>
                </a:solidFill>
              </a:rPr>
              <a:t>.</a:t>
            </a:r>
            <a:endParaRPr lang="hu-HU" sz="2800" dirty="0">
              <a:solidFill>
                <a:srgbClr val="00CC00"/>
              </a:solidFill>
            </a:endParaRPr>
          </a:p>
        </p:txBody>
      </p:sp>
      <p:sp>
        <p:nvSpPr>
          <p:cNvPr id="5" name="Dia számának helye 4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 lang="hu-HU" smtClean="0"/>
          </a:p>
          <a:p>
            <a:pPr marL="457200" lvl="1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 lang="hu-HU" smtClean="0"/>
          </a:p>
          <a:p>
            <a:pPr marL="914400" lvl="2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 lang="hu-HU" smtClean="0"/>
          </a:p>
          <a:p>
            <a:pPr marL="1371600" lvl="3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 lang="hu-HU" smtClean="0"/>
          </a:p>
          <a:p>
            <a:pPr marL="1828800" lvl="4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 lang="hu-HU" smtClean="0"/>
          </a:p>
          <a:p>
            <a:pPr marL="2286000" lvl="5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 lang="hu-HU" smtClean="0"/>
          </a:p>
          <a:p>
            <a:pPr marL="2743200" lvl="6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 lang="hu-HU" smtClean="0"/>
          </a:p>
          <a:p>
            <a:pPr marL="3200400" lvl="7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 lang="hu-HU" smtClean="0"/>
          </a:p>
          <a:p>
            <a:pPr marL="3657600" lvl="8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 lang="hu-HU"/>
          </a:p>
        </p:txBody>
      </p:sp>
      <p:pic>
        <p:nvPicPr>
          <p:cNvPr id="6" name="Kép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0205" y="1524649"/>
            <a:ext cx="8403589" cy="1194673"/>
          </a:xfrm>
          <a:prstGeom prst="rect">
            <a:avLst/>
          </a:prstGeom>
        </p:spPr>
      </p:pic>
      <p:sp>
        <p:nvSpPr>
          <p:cNvPr id="7" name="Szövegdoboz 6"/>
          <p:cNvSpPr txBox="1"/>
          <p:nvPr/>
        </p:nvSpPr>
        <p:spPr>
          <a:xfrm>
            <a:off x="107504" y="785985"/>
            <a:ext cx="9057288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Clr>
                <a:srgbClr val="FFFF00"/>
              </a:buClr>
              <a:buSzPct val="100000"/>
            </a:pPr>
            <a:r>
              <a:rPr lang="hu-HU" sz="2800" b="1" dirty="0" err="1">
                <a:solidFill>
                  <a:srgbClr val="00CC00"/>
                </a:solidFill>
              </a:rPr>
              <a:t>Felix’s</a:t>
            </a:r>
            <a:r>
              <a:rPr lang="hu-HU" sz="2800" b="1" dirty="0">
                <a:solidFill>
                  <a:srgbClr val="00CC00"/>
                </a:solidFill>
              </a:rPr>
              <a:t> </a:t>
            </a:r>
            <a:r>
              <a:rPr lang="hu-HU" sz="2800" b="1" dirty="0" err="1">
                <a:solidFill>
                  <a:srgbClr val="00CC00"/>
                </a:solidFill>
              </a:rPr>
              <a:t>talk</a:t>
            </a:r>
            <a:r>
              <a:rPr lang="hu-HU" sz="2800" b="1" dirty="0">
                <a:solidFill>
                  <a:srgbClr val="00CC00"/>
                </a:solidFill>
              </a:rPr>
              <a:t> </a:t>
            </a:r>
            <a:r>
              <a:rPr lang="hu-HU" sz="2800" b="1" dirty="0" err="1">
                <a:solidFill>
                  <a:srgbClr val="00CC00"/>
                </a:solidFill>
              </a:rPr>
              <a:t>at</a:t>
            </a:r>
            <a:r>
              <a:rPr lang="hu-HU" sz="2800" b="1" dirty="0">
                <a:solidFill>
                  <a:srgbClr val="00CC00"/>
                </a:solidFill>
              </a:rPr>
              <a:t> WPCF2015 (</a:t>
            </a:r>
            <a:r>
              <a:rPr lang="hu-HU" sz="2800" b="1" dirty="0" err="1">
                <a:solidFill>
                  <a:srgbClr val="00CC00"/>
                </a:solidFill>
              </a:rPr>
              <a:t>background</a:t>
            </a:r>
            <a:r>
              <a:rPr lang="hu-HU" sz="2800" b="1" dirty="0">
                <a:solidFill>
                  <a:srgbClr val="00CC00"/>
                </a:solidFill>
              </a:rPr>
              <a:t> </a:t>
            </a:r>
            <a:r>
              <a:rPr lang="hu-HU" sz="2800" b="1" dirty="0" err="1">
                <a:solidFill>
                  <a:srgbClr val="00CC00"/>
                </a:solidFill>
              </a:rPr>
              <a:t>substraction</a:t>
            </a:r>
            <a:r>
              <a:rPr lang="hu-HU" sz="2800" b="1" dirty="0">
                <a:solidFill>
                  <a:srgbClr val="00CC00"/>
                </a:solidFill>
              </a:rPr>
              <a:t>)</a:t>
            </a:r>
          </a:p>
          <a:p>
            <a:endParaRPr lang="hu-HU" dirty="0">
              <a:solidFill>
                <a:srgbClr val="00CC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7205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Shape 179"/>
          <p:cNvSpPr txBox="1"/>
          <p:nvPr/>
        </p:nvSpPr>
        <p:spPr>
          <a:xfrm>
            <a:off x="0" y="-1040"/>
            <a:ext cx="9144000" cy="6935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hu-HU" sz="3000" b="1" i="0" u="none" strike="noStrike" cap="none" baseline="0">
                <a:solidFill>
                  <a:srgbClr val="FFFF00"/>
                </a:solidFill>
              </a:rPr>
              <a:t>  </a:t>
            </a:r>
            <a:r>
              <a:rPr lang="hu-HU" sz="3000" b="1">
                <a:solidFill>
                  <a:srgbClr val="FFFF00"/>
                </a:solidFill>
              </a:rPr>
              <a:t>SUMMARY AND CONCLUSIONS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0" name="Shape 180"/>
              <p:cNvSpPr txBox="1"/>
              <p:nvPr/>
            </p:nvSpPr>
            <p:spPr>
              <a:xfrm>
                <a:off x="605400" y="1808924"/>
                <a:ext cx="8196599" cy="414035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lvl="0" rtl="0">
                  <a:lnSpc>
                    <a:spcPct val="115000"/>
                  </a:lnSpc>
                  <a:spcBef>
                    <a:spcPts val="0"/>
                  </a:spcBef>
                  <a:buNone/>
                </a:pPr>
                <a:r>
                  <a:rPr lang="hu-HU" sz="2600" b="1" dirty="0" smtClean="0">
                    <a:solidFill>
                      <a:srgbClr val="FFFF00"/>
                    </a:solidFill>
                  </a:rPr>
                  <a:t>Several</a:t>
                </a:r>
                <a:r>
                  <a:rPr lang="hu-HU" sz="2600" b="1" dirty="0">
                    <a:solidFill>
                      <a:srgbClr val="FFFF00"/>
                    </a:solidFill>
                  </a:rPr>
                  <a:t> </a:t>
                </a:r>
                <a:r>
                  <a:rPr lang="hu-HU" sz="2600" b="1" dirty="0" err="1">
                    <a:solidFill>
                      <a:srgbClr val="FFFF00"/>
                    </a:solidFill>
                  </a:rPr>
                  <a:t>model-independent</a:t>
                </a:r>
                <a:r>
                  <a:rPr lang="hu-HU" sz="2600" b="1" dirty="0">
                    <a:solidFill>
                      <a:srgbClr val="FFFF00"/>
                    </a:solidFill>
                  </a:rPr>
                  <a:t> </a:t>
                </a:r>
                <a:r>
                  <a:rPr lang="hu-HU" sz="2600" b="1" dirty="0" err="1">
                    <a:solidFill>
                      <a:srgbClr val="FFFF00"/>
                    </a:solidFill>
                  </a:rPr>
                  <a:t>methods</a:t>
                </a:r>
                <a:r>
                  <a:rPr lang="hu-HU" sz="2600" b="1" dirty="0">
                    <a:solidFill>
                      <a:srgbClr val="FFFF00"/>
                    </a:solidFill>
                  </a:rPr>
                  <a:t>:</a:t>
                </a:r>
              </a:p>
              <a:p>
                <a:pPr marL="742950" lvl="1" indent="-311150" rtl="0">
                  <a:lnSpc>
                    <a:spcPct val="115000"/>
                  </a:lnSpc>
                  <a:spcBef>
                    <a:spcPts val="400"/>
                  </a:spcBef>
                  <a:buClr>
                    <a:schemeClr val="lt1"/>
                  </a:buClr>
                  <a:buSzPct val="100000"/>
                  <a:buFont typeface="Arial"/>
                  <a:buChar char="●"/>
                </a:pPr>
                <a:r>
                  <a:rPr lang="hu-HU" sz="2400" dirty="0" err="1">
                    <a:solidFill>
                      <a:srgbClr val="00CC00"/>
                    </a:solidFill>
                  </a:rPr>
                  <a:t>Based</a:t>
                </a:r>
                <a:r>
                  <a:rPr lang="hu-HU" sz="2400" dirty="0">
                    <a:solidFill>
                      <a:srgbClr val="00CC00"/>
                    </a:solidFill>
                  </a:rPr>
                  <a:t> </a:t>
                </a:r>
                <a:r>
                  <a:rPr lang="hu-HU" sz="2400" dirty="0" err="1">
                    <a:solidFill>
                      <a:srgbClr val="00CC00"/>
                    </a:solidFill>
                  </a:rPr>
                  <a:t>on</a:t>
                </a:r>
                <a:r>
                  <a:rPr lang="hu-HU" sz="2400" dirty="0">
                    <a:solidFill>
                      <a:srgbClr val="00CC00"/>
                    </a:solidFill>
                  </a:rPr>
                  <a:t> </a:t>
                </a:r>
                <a:r>
                  <a:rPr lang="hu-HU" sz="2400" dirty="0" err="1">
                    <a:solidFill>
                      <a:srgbClr val="00CC00"/>
                    </a:solidFill>
                  </a:rPr>
                  <a:t>matching</a:t>
                </a:r>
                <a:r>
                  <a:rPr lang="hu-HU" sz="2400" dirty="0">
                    <a:solidFill>
                      <a:srgbClr val="00CC00"/>
                    </a:solidFill>
                  </a:rPr>
                  <a:t> an </a:t>
                </a:r>
                <a:r>
                  <a:rPr lang="hu-HU" sz="2400" dirty="0" err="1">
                    <a:solidFill>
                      <a:srgbClr val="00CC00"/>
                    </a:solidFill>
                  </a:rPr>
                  <a:t>abstract</a:t>
                </a:r>
                <a:r>
                  <a:rPr lang="hu-HU" sz="2400" dirty="0">
                    <a:solidFill>
                      <a:srgbClr val="00CC00"/>
                    </a:solidFill>
                  </a:rPr>
                  <a:t> </a:t>
                </a:r>
                <a:r>
                  <a:rPr lang="hu-HU" sz="2400" dirty="0" err="1">
                    <a:solidFill>
                      <a:srgbClr val="00CC00"/>
                    </a:solidFill>
                  </a:rPr>
                  <a:t>measure</a:t>
                </a:r>
                <a:r>
                  <a:rPr lang="hu-HU" sz="2400" dirty="0">
                    <a:solidFill>
                      <a:srgbClr val="00CC00"/>
                    </a:solidFill>
                  </a:rPr>
                  <a:t> </a:t>
                </a:r>
                <a:r>
                  <a:rPr lang="hu-HU" sz="2400" dirty="0" err="1">
                    <a:solidFill>
                      <a:srgbClr val="00CC00"/>
                    </a:solidFill>
                  </a:rPr>
                  <a:t>in</a:t>
                </a:r>
                <a:r>
                  <a:rPr lang="hu-HU" sz="2400" dirty="0">
                    <a:solidFill>
                      <a:srgbClr val="00CC00"/>
                    </a:solidFill>
                  </a:rPr>
                  <a:t> </a:t>
                </a:r>
                <a:r>
                  <a:rPr lang="hu-HU" sz="2400" i="1" dirty="0">
                    <a:solidFill>
                      <a:srgbClr val="00CC00"/>
                    </a:solidFill>
                  </a:rPr>
                  <a:t>H</a:t>
                </a:r>
                <a:r>
                  <a:rPr lang="hu-HU" sz="2400" dirty="0">
                    <a:solidFill>
                      <a:srgbClr val="00CC00"/>
                    </a:solidFill>
                  </a:rPr>
                  <a:t> </a:t>
                </a:r>
                <a:r>
                  <a:rPr lang="hu-HU" sz="2400" dirty="0" err="1">
                    <a:solidFill>
                      <a:srgbClr val="00CC00"/>
                    </a:solidFill>
                  </a:rPr>
                  <a:t>to</a:t>
                </a:r>
                <a:r>
                  <a:rPr lang="hu-HU" sz="2400" dirty="0">
                    <a:solidFill>
                      <a:srgbClr val="00CC00"/>
                    </a:solidFill>
                  </a:rPr>
                  <a:t> </a:t>
                </a:r>
                <a:r>
                  <a:rPr lang="hu-HU" sz="2400" dirty="0" err="1">
                    <a:solidFill>
                      <a:srgbClr val="00CC00"/>
                    </a:solidFill>
                  </a:rPr>
                  <a:t>the</a:t>
                </a:r>
                <a:r>
                  <a:rPr lang="hu-HU" sz="2400" dirty="0">
                    <a:solidFill>
                      <a:srgbClr val="00CC00"/>
                    </a:solidFill>
                  </a:rPr>
                  <a:t> </a:t>
                </a:r>
                <a:r>
                  <a:rPr lang="hu-HU" sz="2400" dirty="0" err="1">
                    <a:solidFill>
                      <a:srgbClr val="00CC00"/>
                    </a:solidFill>
                  </a:rPr>
                  <a:t>approximate</a:t>
                </a:r>
                <a:r>
                  <a:rPr lang="hu-HU" sz="2400" dirty="0">
                    <a:solidFill>
                      <a:srgbClr val="00CC00"/>
                    </a:solidFill>
                  </a:rPr>
                  <a:t> </a:t>
                </a:r>
                <a:r>
                  <a:rPr lang="hu-HU" sz="2400" dirty="0" err="1">
                    <a:solidFill>
                      <a:srgbClr val="00CC00"/>
                    </a:solidFill>
                  </a:rPr>
                  <a:t>shape</a:t>
                </a:r>
                <a:r>
                  <a:rPr lang="hu-HU" sz="2400" dirty="0">
                    <a:solidFill>
                      <a:srgbClr val="00CC00"/>
                    </a:solidFill>
                  </a:rPr>
                  <a:t> of </a:t>
                </a:r>
                <a:r>
                  <a:rPr lang="hu-HU" sz="2400" dirty="0" err="1">
                    <a:solidFill>
                      <a:srgbClr val="00CC00"/>
                    </a:solidFill>
                  </a:rPr>
                  <a:t>data</a:t>
                </a:r>
                <a:endParaRPr lang="hu-HU" sz="2400" dirty="0">
                  <a:solidFill>
                    <a:srgbClr val="00CC00"/>
                  </a:solidFill>
                </a:endParaRPr>
              </a:p>
              <a:p>
                <a:pPr marL="742950" lvl="1" indent="-311150" rtl="0">
                  <a:lnSpc>
                    <a:spcPct val="115000"/>
                  </a:lnSpc>
                  <a:spcBef>
                    <a:spcPts val="400"/>
                  </a:spcBef>
                  <a:buClr>
                    <a:schemeClr val="lt1"/>
                  </a:buClr>
                  <a:buSzPct val="100000"/>
                  <a:buFont typeface="Verdana"/>
                  <a:buChar char="●"/>
                </a:pPr>
                <a:r>
                  <a:rPr lang="hu-HU" sz="2400" dirty="0">
                    <a:solidFill>
                      <a:srgbClr val="00CC00"/>
                    </a:solidFill>
                  </a:rPr>
                  <a:t>Gaussian: </a:t>
                </a:r>
                <a:r>
                  <a:rPr lang="hu-HU" sz="2400" dirty="0" err="1">
                    <a:solidFill>
                      <a:srgbClr val="00CC00"/>
                    </a:solidFill>
                  </a:rPr>
                  <a:t>Edgeworth</a:t>
                </a:r>
                <a:r>
                  <a:rPr lang="hu-HU" sz="2400" dirty="0">
                    <a:solidFill>
                      <a:srgbClr val="00CC00"/>
                    </a:solidFill>
                  </a:rPr>
                  <a:t> </a:t>
                </a:r>
                <a:r>
                  <a:rPr lang="hu-HU" sz="2400" dirty="0" err="1">
                    <a:solidFill>
                      <a:srgbClr val="00CC00"/>
                    </a:solidFill>
                  </a:rPr>
                  <a:t>expansions</a:t>
                </a:r>
                <a:endParaRPr lang="hu-HU" sz="2400" dirty="0">
                  <a:solidFill>
                    <a:srgbClr val="00CC00"/>
                  </a:solidFill>
                </a:endParaRPr>
              </a:p>
              <a:p>
                <a:pPr marL="742950" lvl="1" indent="-311150" rtl="0">
                  <a:lnSpc>
                    <a:spcPct val="115000"/>
                  </a:lnSpc>
                  <a:spcBef>
                    <a:spcPts val="400"/>
                  </a:spcBef>
                  <a:buClr>
                    <a:schemeClr val="lt1"/>
                  </a:buClr>
                  <a:buSzPct val="100000"/>
                  <a:buFont typeface="Verdana"/>
                  <a:buChar char="●"/>
                </a:pPr>
                <a:r>
                  <a:rPr lang="hu-HU" sz="2400" dirty="0" err="1">
                    <a:solidFill>
                      <a:srgbClr val="00CC00"/>
                    </a:solidFill>
                  </a:rPr>
                  <a:t>Exponential</a:t>
                </a:r>
                <a:r>
                  <a:rPr lang="hu-HU" sz="2400" dirty="0">
                    <a:solidFill>
                      <a:srgbClr val="00CC00"/>
                    </a:solidFill>
                  </a:rPr>
                  <a:t>: </a:t>
                </a:r>
                <a:r>
                  <a:rPr lang="hu-HU" sz="2400" dirty="0" err="1">
                    <a:solidFill>
                      <a:srgbClr val="00CC00"/>
                    </a:solidFill>
                  </a:rPr>
                  <a:t>Laguerre</a:t>
                </a:r>
                <a:r>
                  <a:rPr lang="hu-HU" sz="2400" dirty="0">
                    <a:solidFill>
                      <a:srgbClr val="00CC00"/>
                    </a:solidFill>
                  </a:rPr>
                  <a:t> </a:t>
                </a:r>
                <a:r>
                  <a:rPr lang="hu-HU" sz="2400" dirty="0" err="1">
                    <a:solidFill>
                      <a:srgbClr val="00CC00"/>
                    </a:solidFill>
                  </a:rPr>
                  <a:t>expansions</a:t>
                </a:r>
                <a:endParaRPr lang="hu-HU" sz="2400" dirty="0">
                  <a:solidFill>
                    <a:srgbClr val="00CC00"/>
                  </a:solidFill>
                </a:endParaRPr>
              </a:p>
              <a:p>
                <a:pPr marL="742950" lvl="1" indent="-311150">
                  <a:lnSpc>
                    <a:spcPct val="115000"/>
                  </a:lnSpc>
                  <a:spcBef>
                    <a:spcPts val="400"/>
                  </a:spcBef>
                  <a:buClr>
                    <a:schemeClr val="lt1"/>
                  </a:buClr>
                  <a:buSzPct val="100000"/>
                  <a:buFont typeface="Verdana"/>
                  <a:buChar char="●"/>
                </a:pPr>
                <a:r>
                  <a:rPr lang="hu-HU" sz="2400" dirty="0" err="1" smtClean="0">
                    <a:solidFill>
                      <a:srgbClr val="00CC00"/>
                    </a:solidFill>
                  </a:rPr>
                  <a:t>Levy</a:t>
                </a:r>
                <a:r>
                  <a:rPr lang="hu-HU" sz="2400" dirty="0" smtClean="0">
                    <a:solidFill>
                      <a:srgbClr val="00CC00"/>
                    </a:solidFill>
                  </a:rPr>
                  <a:t> (</a:t>
                </a:r>
                <a14:m>
                  <m:oMath xmlns:m="http://schemas.openxmlformats.org/officeDocument/2006/math">
                    <m:r>
                      <a:rPr lang="hu-HU" sz="2400" i="1" dirty="0">
                        <a:solidFill>
                          <a:srgbClr val="00CC00"/>
                        </a:solidFill>
                        <a:latin typeface="Cambria Math"/>
                      </a:rPr>
                      <m:t>0 </m:t>
                    </m:r>
                    <m:r>
                      <a:rPr lang="hu-HU" sz="2400" i="1" dirty="0">
                        <a:solidFill>
                          <a:srgbClr val="00CC00"/>
                        </a:solidFill>
                        <a:latin typeface="Cambria Math"/>
                        <a:ea typeface="Cambria Math"/>
                      </a:rPr>
                      <m:t>&lt;</m:t>
                    </m:r>
                    <m:r>
                      <a:rPr lang="hu-HU" sz="2400" i="1" dirty="0">
                        <a:solidFill>
                          <a:srgbClr val="00CC00"/>
                        </a:solidFill>
                        <a:latin typeface="Cambria Math"/>
                        <a:ea typeface="Cambria Math"/>
                      </a:rPr>
                      <m:t>𝛼</m:t>
                    </m:r>
                    <m:r>
                      <a:rPr lang="hu-HU" sz="2400" i="1" dirty="0">
                        <a:solidFill>
                          <a:srgbClr val="00CC00"/>
                        </a:solidFill>
                        <a:latin typeface="Cambria Math"/>
                        <a:ea typeface="Cambria Math"/>
                      </a:rPr>
                      <m:t>≤ 2</m:t>
                    </m:r>
                    <m:r>
                      <a:rPr lang="hu-HU" sz="2400" b="0" i="0" dirty="0" smtClean="0">
                        <a:solidFill>
                          <a:srgbClr val="00CC00"/>
                        </a:solidFill>
                        <a:latin typeface="Cambria Math" panose="02040503050406030204" pitchFamily="18" charset="0"/>
                        <a:ea typeface="Cambria Math"/>
                      </a:rPr>
                      <m:t>)</m:t>
                    </m:r>
                  </m:oMath>
                </a14:m>
                <a:r>
                  <a:rPr lang="hu-HU" sz="2400" dirty="0" smtClean="0">
                    <a:solidFill>
                      <a:srgbClr val="00CC00"/>
                    </a:solidFill>
                  </a:rPr>
                  <a:t>: Levy expansions </a:t>
                </a:r>
              </a:p>
              <a:p>
                <a:pPr marL="742950" lvl="1" indent="-311150" rtl="0">
                  <a:lnSpc>
                    <a:spcPct val="115000"/>
                  </a:lnSpc>
                  <a:spcBef>
                    <a:spcPts val="400"/>
                  </a:spcBef>
                  <a:buClr>
                    <a:schemeClr val="lt1"/>
                  </a:buClr>
                  <a:buSzPct val="100000"/>
                  <a:buFont typeface="Verdana"/>
                  <a:buChar char="●"/>
                </a:pPr>
                <a:r>
                  <a:rPr lang="hu-HU" sz="2400" dirty="0" err="1" smtClean="0">
                    <a:solidFill>
                      <a:srgbClr val="00CC00"/>
                    </a:solidFill>
                  </a:rPr>
                  <a:t>In</a:t>
                </a:r>
                <a:r>
                  <a:rPr lang="hu-HU" sz="2400" dirty="0" smtClean="0">
                    <a:solidFill>
                      <a:srgbClr val="00CC00"/>
                    </a:solidFill>
                  </a:rPr>
                  <a:t> </a:t>
                </a:r>
                <a:r>
                  <a:rPr lang="hu-HU" sz="2400" dirty="0" err="1" smtClean="0">
                    <a:solidFill>
                      <a:srgbClr val="00CC00"/>
                    </a:solidFill>
                  </a:rPr>
                  <a:t>case</a:t>
                </a:r>
                <a:r>
                  <a:rPr lang="hu-HU" sz="2400" dirty="0" smtClean="0">
                    <a:solidFill>
                      <a:srgbClr val="00CC00"/>
                    </a:solidFill>
                  </a:rPr>
                  <a:t> of </a:t>
                </a:r>
                <a:r>
                  <a:rPr lang="hu-HU" sz="2400" dirty="0" err="1" smtClean="0">
                    <a:solidFill>
                      <a:srgbClr val="00CC00"/>
                    </a:solidFill>
                  </a:rPr>
                  <a:t>alpha</a:t>
                </a:r>
                <a:r>
                  <a:rPr lang="hu-HU" sz="2400" dirty="0" smtClean="0">
                    <a:solidFill>
                      <a:srgbClr val="00CC00"/>
                    </a:solidFill>
                  </a:rPr>
                  <a:t> = 1 </a:t>
                </a:r>
                <a:r>
                  <a:rPr lang="hu-HU" sz="2400" dirty="0" err="1" smtClean="0">
                    <a:solidFill>
                      <a:srgbClr val="00CC00"/>
                    </a:solidFill>
                  </a:rPr>
                  <a:t>Laguerre</a:t>
                </a:r>
                <a:r>
                  <a:rPr lang="hu-HU" sz="2400" dirty="0" smtClean="0">
                    <a:solidFill>
                      <a:srgbClr val="00CC00"/>
                    </a:solidFill>
                  </a:rPr>
                  <a:t> ok</a:t>
                </a:r>
              </a:p>
              <a:p>
                <a:pPr marL="742950" lvl="1" indent="-311150" rtl="0">
                  <a:lnSpc>
                    <a:spcPct val="115000"/>
                  </a:lnSpc>
                  <a:spcBef>
                    <a:spcPts val="400"/>
                  </a:spcBef>
                  <a:buClr>
                    <a:schemeClr val="lt1"/>
                  </a:buClr>
                  <a:buSzPct val="100000"/>
                  <a:buFont typeface="Verdana"/>
                  <a:buChar char="●"/>
                </a:pPr>
                <a:r>
                  <a:rPr lang="hu-HU" sz="2400" dirty="0" err="1" smtClean="0">
                    <a:solidFill>
                      <a:srgbClr val="00CC00"/>
                    </a:solidFill>
                  </a:rPr>
                  <a:t>In</a:t>
                </a:r>
                <a:r>
                  <a:rPr lang="hu-HU" sz="2400" dirty="0" smtClean="0">
                    <a:solidFill>
                      <a:srgbClr val="00CC00"/>
                    </a:solidFill>
                  </a:rPr>
                  <a:t> </a:t>
                </a:r>
                <a:r>
                  <a:rPr lang="hu-HU" sz="2400" dirty="0" err="1" smtClean="0">
                    <a:solidFill>
                      <a:srgbClr val="00CC00"/>
                    </a:solidFill>
                  </a:rPr>
                  <a:t>case</a:t>
                </a:r>
                <a:r>
                  <a:rPr lang="hu-HU" sz="2400" dirty="0" smtClean="0">
                    <a:solidFill>
                      <a:srgbClr val="00CC00"/>
                    </a:solidFill>
                  </a:rPr>
                  <a:t> of </a:t>
                </a:r>
                <a:r>
                  <a:rPr lang="hu-HU" sz="2400" dirty="0" err="1" smtClean="0">
                    <a:solidFill>
                      <a:srgbClr val="00CC00"/>
                    </a:solidFill>
                  </a:rPr>
                  <a:t>alpha</a:t>
                </a:r>
                <a:r>
                  <a:rPr lang="hu-HU" sz="2400" dirty="0" smtClean="0">
                    <a:solidFill>
                      <a:srgbClr val="00CC00"/>
                    </a:solidFill>
                  </a:rPr>
                  <a:t> = 2 </a:t>
                </a:r>
                <a:r>
                  <a:rPr lang="hu-HU" sz="2400" dirty="0" err="1" smtClean="0">
                    <a:solidFill>
                      <a:srgbClr val="00CC00"/>
                    </a:solidFill>
                  </a:rPr>
                  <a:t>new</a:t>
                </a:r>
                <a:r>
                  <a:rPr lang="hu-HU" sz="2400" dirty="0" smtClean="0">
                    <a:solidFill>
                      <a:srgbClr val="00CC00"/>
                    </a:solidFill>
                  </a:rPr>
                  <a:t> </a:t>
                </a:r>
                <a:r>
                  <a:rPr lang="hu-HU" sz="2400" dirty="0" err="1" smtClean="0">
                    <a:solidFill>
                      <a:srgbClr val="00CC00"/>
                    </a:solidFill>
                  </a:rPr>
                  <a:t>formulae</a:t>
                </a:r>
                <a:r>
                  <a:rPr lang="hu-HU" sz="2400" dirty="0" smtClean="0">
                    <a:solidFill>
                      <a:srgbClr val="00CC00"/>
                    </a:solidFill>
                  </a:rPr>
                  <a:t> </a:t>
                </a:r>
                <a:r>
                  <a:rPr lang="hu-HU" sz="2400" dirty="0" err="1" smtClean="0">
                    <a:solidFill>
                      <a:srgbClr val="00CC00"/>
                    </a:solidFill>
                  </a:rPr>
                  <a:t>for</a:t>
                </a:r>
                <a:r>
                  <a:rPr lang="hu-HU" sz="2400" dirty="0" smtClean="0">
                    <a:solidFill>
                      <a:srgbClr val="00CC00"/>
                    </a:solidFill>
                  </a:rPr>
                  <a:t> Gaussian</a:t>
                </a:r>
                <a:endParaRPr lang="hu-HU" sz="2400" dirty="0">
                  <a:solidFill>
                    <a:srgbClr val="00CC00"/>
                  </a:solidFill>
                </a:endParaRPr>
              </a:p>
              <a:p>
                <a:pPr marL="742950" lvl="1" indent="-311150" rtl="0">
                  <a:lnSpc>
                    <a:spcPct val="115000"/>
                  </a:lnSpc>
                  <a:spcBef>
                    <a:spcPts val="400"/>
                  </a:spcBef>
                  <a:buClr>
                    <a:schemeClr val="lt1"/>
                  </a:buClr>
                  <a:buSzPct val="100000"/>
                  <a:buFont typeface="Verdana"/>
                  <a:buChar char="●"/>
                </a:pPr>
                <a:r>
                  <a:rPr lang="hu-HU" sz="2400" dirty="0" smtClean="0">
                    <a:solidFill>
                      <a:srgbClr val="00CC00"/>
                    </a:solidFill>
                  </a:rPr>
                  <a:t>New </a:t>
                </a:r>
                <a:r>
                  <a:rPr lang="hu-HU" sz="2400" dirty="0" err="1">
                    <a:solidFill>
                      <a:srgbClr val="00CC00"/>
                    </a:solidFill>
                  </a:rPr>
                  <a:t>directions</a:t>
                </a:r>
                <a:r>
                  <a:rPr lang="hu-HU" sz="2400" dirty="0">
                    <a:solidFill>
                      <a:srgbClr val="00CC00"/>
                    </a:solidFill>
                  </a:rPr>
                  <a:t>: </a:t>
                </a:r>
                <a:r>
                  <a:rPr lang="hu-HU" sz="2400" dirty="0" err="1">
                    <a:solidFill>
                      <a:srgbClr val="00CC00"/>
                    </a:solidFill>
                  </a:rPr>
                  <a:t>multivariate</a:t>
                </a:r>
                <a:r>
                  <a:rPr lang="hu-HU" sz="2400" dirty="0">
                    <a:solidFill>
                      <a:srgbClr val="00CC00"/>
                    </a:solidFill>
                  </a:rPr>
                  <a:t> </a:t>
                </a:r>
                <a:r>
                  <a:rPr lang="hu-HU" sz="2400" dirty="0" err="1">
                    <a:solidFill>
                      <a:srgbClr val="00CC00"/>
                    </a:solidFill>
                  </a:rPr>
                  <a:t>Levy</a:t>
                </a:r>
                <a:r>
                  <a:rPr lang="hu-HU" sz="2400" dirty="0">
                    <a:solidFill>
                      <a:srgbClr val="00CC00"/>
                    </a:solidFill>
                  </a:rPr>
                  <a:t> </a:t>
                </a:r>
                <a:r>
                  <a:rPr lang="hu-HU" sz="2400" dirty="0" err="1">
                    <a:solidFill>
                      <a:srgbClr val="00CC00"/>
                    </a:solidFill>
                  </a:rPr>
                  <a:t>expansions</a:t>
                </a:r>
                <a:endParaRPr lang="hu-HU" sz="2400" dirty="0">
                  <a:solidFill>
                    <a:srgbClr val="00CC00"/>
                  </a:solidFill>
                </a:endParaRPr>
              </a:p>
              <a:p>
                <a:pPr marL="0" lvl="0" indent="0" rtl="0">
                  <a:lnSpc>
                    <a:spcPct val="115000"/>
                  </a:lnSpc>
                  <a:spcBef>
                    <a:spcPts val="400"/>
                  </a:spcBef>
                  <a:buNone/>
                </a:pPr>
                <a:endParaRPr sz="1800" dirty="0">
                  <a:solidFill>
                    <a:schemeClr val="lt1"/>
                  </a:solidFill>
                </a:endParaRPr>
              </a:p>
            </p:txBody>
          </p:sp>
        </mc:Choice>
        <mc:Fallback xmlns="">
          <p:sp>
            <p:nvSpPr>
              <p:cNvPr id="180" name="Shape 18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5400" y="1808924"/>
                <a:ext cx="8196599" cy="4140355"/>
              </a:xfrm>
              <a:prstGeom prst="rect">
                <a:avLst/>
              </a:prstGeom>
              <a:blipFill rotWithShape="0">
                <a:blip r:embed="rId3"/>
                <a:stretch>
                  <a:fillRect l="-1338" t="-69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hu-HU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Shape 34"/>
          <p:cNvSpPr txBox="1"/>
          <p:nvPr/>
        </p:nvSpPr>
        <p:spPr>
          <a:xfrm>
            <a:off x="0" y="-1040"/>
            <a:ext cx="9144000" cy="6935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hu-HU" sz="3000" b="1" i="0" u="none" strike="noStrike" cap="none" baseline="0" dirty="0">
                <a:solidFill>
                  <a:srgbClr val="FFFF00"/>
                </a:solidFill>
              </a:rPr>
              <a:t>  </a:t>
            </a:r>
            <a:r>
              <a:rPr lang="hu-HU" sz="3000" b="1" dirty="0">
                <a:solidFill>
                  <a:srgbClr val="FFFF00"/>
                </a:solidFill>
              </a:rPr>
              <a:t>MODEL - INDEPENDENT SHAPE </a:t>
            </a:r>
            <a:r>
              <a:rPr lang="hu-HU" sz="3000" b="1" dirty="0" smtClean="0">
                <a:solidFill>
                  <a:srgbClr val="FFFF00"/>
                </a:solidFill>
              </a:rPr>
              <a:t>ANALYIS I.</a:t>
            </a:r>
            <a:endParaRPr lang="hu-HU" sz="3000" b="1" dirty="0">
              <a:solidFill>
                <a:srgbClr val="FFFF00"/>
              </a:solidFill>
            </a:endParaRPr>
          </a:p>
        </p:txBody>
      </p:sp>
      <p:pic>
        <p:nvPicPr>
          <p:cNvPr id="35" name="Shape 3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07500" y="798425"/>
            <a:ext cx="8342249" cy="2885824"/>
          </a:xfrm>
          <a:prstGeom prst="rect">
            <a:avLst/>
          </a:prstGeom>
          <a:noFill/>
          <a:ln>
            <a:noFill/>
          </a:ln>
        </p:spPr>
      </p:pic>
      <p:pic>
        <p:nvPicPr>
          <p:cNvPr id="37" name="Shape 3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048000" y="3886200"/>
            <a:ext cx="5734050" cy="2390775"/>
          </a:xfrm>
          <a:prstGeom prst="rect">
            <a:avLst/>
          </a:prstGeom>
          <a:noFill/>
          <a:ln>
            <a:noFill/>
          </a:ln>
        </p:spPr>
      </p:pic>
      <p:sp>
        <p:nvSpPr>
          <p:cNvPr id="38" name="Shape 38"/>
          <p:cNvSpPr txBox="1"/>
          <p:nvPr/>
        </p:nvSpPr>
        <p:spPr>
          <a:xfrm>
            <a:off x="37650" y="3790112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lnSpc>
                <a:spcPct val="115000"/>
              </a:lnSpc>
              <a:spcBef>
                <a:spcPts val="0"/>
              </a:spcBef>
              <a:buNone/>
            </a:pPr>
            <a:r>
              <a:rPr lang="hu-HU" sz="1800" b="1" dirty="0" err="1">
                <a:solidFill>
                  <a:srgbClr val="FFFF00"/>
                </a:solidFill>
              </a:rPr>
              <a:t>Model-independent</a:t>
            </a:r>
            <a:r>
              <a:rPr lang="hu-HU" sz="1800" b="1" dirty="0">
                <a:solidFill>
                  <a:srgbClr val="FFFF00"/>
                </a:solidFill>
              </a:rPr>
              <a:t> </a:t>
            </a:r>
            <a:r>
              <a:rPr lang="hu-HU" sz="1800" b="1" dirty="0" err="1">
                <a:solidFill>
                  <a:srgbClr val="FFFF00"/>
                </a:solidFill>
              </a:rPr>
              <a:t>but</a:t>
            </a:r>
            <a:r>
              <a:rPr lang="hu-HU" sz="1800" b="1" dirty="0">
                <a:solidFill>
                  <a:srgbClr val="FFFF00"/>
                </a:solidFill>
              </a:rPr>
              <a:t> </a:t>
            </a:r>
            <a:r>
              <a:rPr lang="hu-HU" sz="1800" b="1" dirty="0" err="1">
                <a:solidFill>
                  <a:srgbClr val="FFFF00"/>
                </a:solidFill>
              </a:rPr>
              <a:t>experimentally</a:t>
            </a:r>
            <a:r>
              <a:rPr lang="hu-HU" sz="1800" b="1" dirty="0">
                <a:solidFill>
                  <a:srgbClr val="FFFF00"/>
                </a:solidFill>
              </a:rPr>
              <a:t> </a:t>
            </a:r>
            <a:r>
              <a:rPr lang="hu-HU" sz="1800" b="1" dirty="0" err="1">
                <a:solidFill>
                  <a:srgbClr val="FFFF00"/>
                </a:solidFill>
              </a:rPr>
              <a:t>testable</a:t>
            </a:r>
            <a:r>
              <a:rPr lang="hu-HU" sz="1800" b="1" dirty="0">
                <a:solidFill>
                  <a:srgbClr val="FFFF00"/>
                </a:solidFill>
              </a:rPr>
              <a:t>:</a:t>
            </a:r>
          </a:p>
          <a:p>
            <a:pPr marL="457200" lvl="0" indent="-342900" rtl="0">
              <a:lnSpc>
                <a:spcPct val="115000"/>
              </a:lnSpc>
              <a:spcBef>
                <a:spcPts val="400"/>
              </a:spcBef>
              <a:buClr>
                <a:schemeClr val="lt1"/>
              </a:buClr>
              <a:buSzPct val="100000"/>
              <a:buFont typeface="Arial"/>
              <a:buChar char="●"/>
            </a:pPr>
            <a:r>
              <a:rPr lang="hu-HU" sz="1800" i="1" dirty="0">
                <a:solidFill>
                  <a:srgbClr val="00CC00"/>
                </a:solidFill>
              </a:rPr>
              <a:t>w</a:t>
            </a:r>
            <a:r>
              <a:rPr lang="hu-HU" sz="1800" dirty="0">
                <a:solidFill>
                  <a:srgbClr val="00CC00"/>
                </a:solidFill>
              </a:rPr>
              <a:t>(</a:t>
            </a:r>
            <a:r>
              <a:rPr lang="hu-HU" sz="1800" i="1" dirty="0">
                <a:solidFill>
                  <a:srgbClr val="00CC00"/>
                </a:solidFill>
              </a:rPr>
              <a:t>t</a:t>
            </a:r>
            <a:r>
              <a:rPr lang="hu-HU" sz="1800" dirty="0">
                <a:solidFill>
                  <a:srgbClr val="00CC00"/>
                </a:solidFill>
              </a:rPr>
              <a:t>) </a:t>
            </a:r>
            <a:r>
              <a:rPr lang="hu-HU" sz="1800" dirty="0" err="1">
                <a:solidFill>
                  <a:srgbClr val="00CC00"/>
                </a:solidFill>
              </a:rPr>
              <a:t>measure</a:t>
            </a:r>
            <a:r>
              <a:rPr lang="hu-HU" sz="1800" dirty="0">
                <a:solidFill>
                  <a:srgbClr val="00CC00"/>
                </a:solidFill>
              </a:rPr>
              <a:t> </a:t>
            </a:r>
            <a:r>
              <a:rPr lang="hu-HU" sz="1800" dirty="0" err="1">
                <a:solidFill>
                  <a:srgbClr val="00CC00"/>
                </a:solidFill>
              </a:rPr>
              <a:t>in</a:t>
            </a:r>
            <a:r>
              <a:rPr lang="hu-HU" sz="1800" dirty="0">
                <a:solidFill>
                  <a:srgbClr val="00CC00"/>
                </a:solidFill>
              </a:rPr>
              <a:t> an </a:t>
            </a:r>
            <a:r>
              <a:rPr lang="hu-HU" sz="1800" dirty="0" err="1">
                <a:solidFill>
                  <a:srgbClr val="00CC00"/>
                </a:solidFill>
              </a:rPr>
              <a:t>abstract</a:t>
            </a:r>
            <a:r>
              <a:rPr lang="hu-HU" sz="1800" dirty="0">
                <a:solidFill>
                  <a:srgbClr val="00CC00"/>
                </a:solidFill>
              </a:rPr>
              <a:t> </a:t>
            </a:r>
            <a:r>
              <a:rPr lang="hu-HU" sz="1800" dirty="0" err="1">
                <a:solidFill>
                  <a:srgbClr val="00CC00"/>
                </a:solidFill>
              </a:rPr>
              <a:t>H-space</a:t>
            </a:r>
            <a:endParaRPr lang="hu-HU" sz="1800" dirty="0">
              <a:solidFill>
                <a:srgbClr val="00CC00"/>
              </a:solidFill>
            </a:endParaRPr>
          </a:p>
          <a:p>
            <a:pPr marL="457200" lvl="0" indent="-342900" rtl="0">
              <a:lnSpc>
                <a:spcPct val="115000"/>
              </a:lnSpc>
              <a:spcBef>
                <a:spcPts val="400"/>
              </a:spcBef>
              <a:buClr>
                <a:schemeClr val="lt1"/>
              </a:buClr>
              <a:buSzPct val="100000"/>
              <a:buFont typeface="Arial"/>
              <a:buChar char="●"/>
            </a:pPr>
            <a:r>
              <a:rPr lang="hu-HU" sz="1800" dirty="0" err="1">
                <a:solidFill>
                  <a:srgbClr val="00CC00"/>
                </a:solidFill>
              </a:rPr>
              <a:t>approximate</a:t>
            </a:r>
            <a:r>
              <a:rPr lang="hu-HU" sz="1800" dirty="0">
                <a:solidFill>
                  <a:srgbClr val="00CC00"/>
                </a:solidFill>
              </a:rPr>
              <a:t> </a:t>
            </a:r>
            <a:r>
              <a:rPr lang="hu-HU" sz="1800" dirty="0" err="1">
                <a:solidFill>
                  <a:srgbClr val="00CC00"/>
                </a:solidFill>
              </a:rPr>
              <a:t>form</a:t>
            </a:r>
            <a:r>
              <a:rPr lang="hu-HU" sz="1800" dirty="0">
                <a:solidFill>
                  <a:srgbClr val="00CC00"/>
                </a:solidFill>
              </a:rPr>
              <a:t> of </a:t>
            </a:r>
            <a:r>
              <a:rPr lang="hu-HU" sz="1800" dirty="0" err="1">
                <a:solidFill>
                  <a:srgbClr val="00CC00"/>
                </a:solidFill>
              </a:rPr>
              <a:t>the</a:t>
            </a:r>
            <a:r>
              <a:rPr lang="hu-HU" sz="1800" dirty="0">
                <a:solidFill>
                  <a:srgbClr val="00CC00"/>
                </a:solidFill>
              </a:rPr>
              <a:t> </a:t>
            </a:r>
            <a:r>
              <a:rPr lang="hu-HU" sz="1800" dirty="0" err="1">
                <a:solidFill>
                  <a:srgbClr val="00CC00"/>
                </a:solidFill>
              </a:rPr>
              <a:t>correlations</a:t>
            </a:r>
            <a:endParaRPr lang="hu-HU" sz="1800" dirty="0">
              <a:solidFill>
                <a:srgbClr val="00CC00"/>
              </a:solidFill>
            </a:endParaRPr>
          </a:p>
          <a:p>
            <a:pPr marL="457200" lvl="0" indent="-342900" rtl="0">
              <a:lnSpc>
                <a:spcPct val="115000"/>
              </a:lnSpc>
              <a:spcBef>
                <a:spcPts val="400"/>
              </a:spcBef>
              <a:buClr>
                <a:schemeClr val="lt1"/>
              </a:buClr>
              <a:buSzPct val="100000"/>
              <a:buFont typeface="Arial"/>
              <a:buChar char="●"/>
            </a:pPr>
            <a:r>
              <a:rPr lang="hu-HU" sz="1800" i="1" dirty="0">
                <a:solidFill>
                  <a:srgbClr val="00CC00"/>
                </a:solidFill>
              </a:rPr>
              <a:t>t</a:t>
            </a:r>
            <a:r>
              <a:rPr lang="hu-HU" sz="1800" dirty="0">
                <a:solidFill>
                  <a:srgbClr val="00CC00"/>
                </a:solidFill>
              </a:rPr>
              <a:t>: </a:t>
            </a:r>
            <a:r>
              <a:rPr lang="hu-HU" sz="1800" dirty="0" err="1">
                <a:solidFill>
                  <a:srgbClr val="00CC00"/>
                </a:solidFill>
              </a:rPr>
              <a:t>dimensionless</a:t>
            </a:r>
            <a:r>
              <a:rPr lang="hu-HU" sz="1800" dirty="0">
                <a:solidFill>
                  <a:srgbClr val="00CC00"/>
                </a:solidFill>
              </a:rPr>
              <a:t> </a:t>
            </a:r>
            <a:r>
              <a:rPr lang="hu-HU" sz="1800" dirty="0" err="1">
                <a:solidFill>
                  <a:srgbClr val="00CC00"/>
                </a:solidFill>
              </a:rPr>
              <a:t>scale</a:t>
            </a:r>
            <a:r>
              <a:rPr lang="hu-HU" sz="1800" dirty="0">
                <a:solidFill>
                  <a:srgbClr val="00CC00"/>
                </a:solidFill>
              </a:rPr>
              <a:t> </a:t>
            </a:r>
            <a:r>
              <a:rPr lang="hu-HU" sz="1800" dirty="0" err="1">
                <a:solidFill>
                  <a:srgbClr val="00CC00"/>
                </a:solidFill>
              </a:rPr>
              <a:t>variable</a:t>
            </a:r>
            <a:endParaRPr lang="hu-HU" sz="1800" dirty="0">
              <a:solidFill>
                <a:srgbClr val="00CC00"/>
              </a:solidFill>
            </a:endParaRPr>
          </a:p>
          <a:p>
            <a:pPr marL="0" lvl="0" indent="0" rtl="0">
              <a:lnSpc>
                <a:spcPct val="115000"/>
              </a:lnSpc>
              <a:spcBef>
                <a:spcPts val="400"/>
              </a:spcBef>
              <a:buNone/>
            </a:pPr>
            <a:endParaRPr sz="1800" dirty="0">
              <a:solidFill>
                <a:schemeClr val="lt1"/>
              </a:solidFill>
            </a:endParaRPr>
          </a:p>
        </p:txBody>
      </p:sp>
      <p:pic>
        <p:nvPicPr>
          <p:cNvPr id="39" name="Shape 39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7010400" y="6400800"/>
            <a:ext cx="1752600" cy="3714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>
              <a:buNone/>
            </a:pPr>
            <a:r>
              <a:rPr lang="hu-HU" sz="3000" dirty="0"/>
              <a:t>MODEL - INDEPENDENT SHAPE </a:t>
            </a:r>
            <a:r>
              <a:rPr lang="hu-HU" sz="3000" dirty="0" smtClean="0"/>
              <a:t>ANALYIS II.</a:t>
            </a:r>
            <a:endParaRPr lang="hu-HU" sz="30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1418" y="2457224"/>
            <a:ext cx="8021165" cy="13318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Shape 47"/>
          <p:cNvSpPr txBox="1"/>
          <p:nvPr/>
        </p:nvSpPr>
        <p:spPr>
          <a:xfrm>
            <a:off x="192041" y="4359077"/>
            <a:ext cx="5199313" cy="61187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lvl="0" indent="0" rtl="0">
              <a:lnSpc>
                <a:spcPct val="115000"/>
              </a:lnSpc>
              <a:spcBef>
                <a:spcPts val="0"/>
              </a:spcBef>
              <a:buNone/>
            </a:pPr>
            <a:r>
              <a:rPr lang="hu-HU" sz="2000" dirty="0" err="1" smtClean="0">
                <a:solidFill>
                  <a:srgbClr val="00CC00"/>
                </a:solidFill>
              </a:rPr>
              <a:t>Then</a:t>
            </a:r>
            <a:r>
              <a:rPr lang="hu-HU" sz="2000" dirty="0" smtClean="0">
                <a:solidFill>
                  <a:srgbClr val="00CC00"/>
                </a:solidFill>
              </a:rPr>
              <a:t> </a:t>
            </a:r>
            <a:r>
              <a:rPr lang="hu-HU" sz="2000" dirty="0" err="1" smtClean="0">
                <a:solidFill>
                  <a:srgbClr val="00CC00"/>
                </a:solidFill>
              </a:rPr>
              <a:t>the</a:t>
            </a:r>
            <a:r>
              <a:rPr lang="hu-HU" sz="2000" dirty="0" smtClean="0">
                <a:solidFill>
                  <a:srgbClr val="00CC00"/>
                </a:solidFill>
              </a:rPr>
              <a:t> </a:t>
            </a:r>
            <a:r>
              <a:rPr lang="hu-HU" sz="2000" dirty="0" err="1" smtClean="0">
                <a:solidFill>
                  <a:srgbClr val="00CC00"/>
                </a:solidFill>
              </a:rPr>
              <a:t>function</a:t>
            </a:r>
            <a:r>
              <a:rPr lang="hu-HU" sz="2000" dirty="0" smtClean="0">
                <a:solidFill>
                  <a:srgbClr val="00CC00"/>
                </a:solidFill>
              </a:rPr>
              <a:t> </a:t>
            </a:r>
            <a:r>
              <a:rPr lang="hu-HU" sz="2000" i="1" dirty="0" smtClean="0">
                <a:solidFill>
                  <a:srgbClr val="00CC00"/>
                </a:solidFill>
              </a:rPr>
              <a:t>g</a:t>
            </a:r>
            <a:r>
              <a:rPr lang="hu-HU" sz="2000" dirty="0" smtClean="0">
                <a:solidFill>
                  <a:srgbClr val="00CC00"/>
                </a:solidFill>
              </a:rPr>
              <a:t> </a:t>
            </a:r>
            <a:r>
              <a:rPr lang="hu-HU" sz="2000" dirty="0" err="1" smtClean="0">
                <a:solidFill>
                  <a:srgbClr val="00CC00"/>
                </a:solidFill>
              </a:rPr>
              <a:t>can</a:t>
            </a:r>
            <a:r>
              <a:rPr lang="hu-HU" sz="2000" dirty="0" smtClean="0">
                <a:solidFill>
                  <a:srgbClr val="00CC00"/>
                </a:solidFill>
              </a:rPr>
              <a:t> be </a:t>
            </a:r>
            <a:r>
              <a:rPr lang="hu-HU" sz="2000" dirty="0" err="1" smtClean="0">
                <a:solidFill>
                  <a:srgbClr val="00CC00"/>
                </a:solidFill>
              </a:rPr>
              <a:t>expanded</a:t>
            </a:r>
            <a:r>
              <a:rPr lang="hu-HU" sz="2000" dirty="0" smtClean="0">
                <a:solidFill>
                  <a:srgbClr val="00CC00"/>
                </a:solidFill>
              </a:rPr>
              <a:t> </a:t>
            </a:r>
            <a:r>
              <a:rPr lang="hu-HU" sz="2000" dirty="0" err="1" smtClean="0">
                <a:solidFill>
                  <a:srgbClr val="00CC00"/>
                </a:solidFill>
              </a:rPr>
              <a:t>as</a:t>
            </a:r>
            <a:endParaRPr lang="hu-HU" sz="2000" dirty="0">
              <a:solidFill>
                <a:srgbClr val="00CC00"/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7578" y="4048718"/>
            <a:ext cx="2635005" cy="12241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Shape 47"/>
          <p:cNvSpPr txBox="1"/>
          <p:nvPr/>
        </p:nvSpPr>
        <p:spPr>
          <a:xfrm>
            <a:off x="192041" y="5468317"/>
            <a:ext cx="5531141" cy="10107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lvl="0" indent="0" rtl="0">
              <a:lnSpc>
                <a:spcPct val="115000"/>
              </a:lnSpc>
              <a:spcBef>
                <a:spcPts val="0"/>
              </a:spcBef>
              <a:buNone/>
            </a:pPr>
            <a:r>
              <a:rPr lang="hu-HU" sz="2000" dirty="0" err="1" smtClean="0">
                <a:solidFill>
                  <a:srgbClr val="00CC00"/>
                </a:solidFill>
              </a:rPr>
              <a:t>From</a:t>
            </a:r>
            <a:r>
              <a:rPr lang="hu-HU" sz="2000" dirty="0" smtClean="0">
                <a:solidFill>
                  <a:srgbClr val="00CC00"/>
                </a:solidFill>
              </a:rPr>
              <a:t> </a:t>
            </a:r>
            <a:r>
              <a:rPr lang="hu-HU" sz="2000" dirty="0" err="1" smtClean="0">
                <a:solidFill>
                  <a:srgbClr val="00CC00"/>
                </a:solidFill>
              </a:rPr>
              <a:t>the</a:t>
            </a:r>
            <a:r>
              <a:rPr lang="hu-HU" sz="2000" dirty="0" smtClean="0">
                <a:solidFill>
                  <a:srgbClr val="00CC00"/>
                </a:solidFill>
              </a:rPr>
              <a:t> </a:t>
            </a:r>
            <a:r>
              <a:rPr lang="hu-HU" sz="2000" dirty="0" err="1" smtClean="0">
                <a:solidFill>
                  <a:srgbClr val="00CC00"/>
                </a:solidFill>
              </a:rPr>
              <a:t>completeness</a:t>
            </a:r>
            <a:r>
              <a:rPr lang="hu-HU" sz="2000" dirty="0" smtClean="0">
                <a:solidFill>
                  <a:srgbClr val="00CC00"/>
                </a:solidFill>
              </a:rPr>
              <a:t> of </a:t>
            </a:r>
            <a:r>
              <a:rPr lang="hu-HU" sz="2000" dirty="0" err="1" smtClean="0">
                <a:solidFill>
                  <a:srgbClr val="00CC00"/>
                </a:solidFill>
              </a:rPr>
              <a:t>the</a:t>
            </a:r>
            <a:r>
              <a:rPr lang="hu-HU" sz="2000" dirty="0" smtClean="0">
                <a:solidFill>
                  <a:srgbClr val="00CC00"/>
                </a:solidFill>
              </a:rPr>
              <a:t> </a:t>
            </a:r>
            <a:r>
              <a:rPr lang="hu-HU" sz="2000" dirty="0" err="1" smtClean="0">
                <a:solidFill>
                  <a:srgbClr val="00CC00"/>
                </a:solidFill>
              </a:rPr>
              <a:t>Hilbert</a:t>
            </a:r>
            <a:r>
              <a:rPr lang="hu-HU" sz="2000" dirty="0" smtClean="0">
                <a:solidFill>
                  <a:srgbClr val="00CC00"/>
                </a:solidFill>
              </a:rPr>
              <a:t> </a:t>
            </a:r>
            <a:r>
              <a:rPr lang="hu-HU" sz="2000" dirty="0" err="1" smtClean="0">
                <a:solidFill>
                  <a:srgbClr val="00CC00"/>
                </a:solidFill>
              </a:rPr>
              <a:t>space</a:t>
            </a:r>
            <a:r>
              <a:rPr lang="hu-HU" sz="2000" dirty="0" smtClean="0">
                <a:solidFill>
                  <a:srgbClr val="00CC00"/>
                </a:solidFill>
              </a:rPr>
              <a:t> and </a:t>
            </a:r>
            <a:r>
              <a:rPr lang="hu-HU" sz="2000" dirty="0" err="1" smtClean="0">
                <a:solidFill>
                  <a:srgbClr val="00CC00"/>
                </a:solidFill>
              </a:rPr>
              <a:t>from</a:t>
            </a:r>
            <a:r>
              <a:rPr lang="hu-HU" sz="2000" dirty="0" smtClean="0">
                <a:solidFill>
                  <a:srgbClr val="00CC00"/>
                </a:solidFill>
              </a:rPr>
              <a:t> </a:t>
            </a:r>
            <a:r>
              <a:rPr lang="hu-HU" sz="2000" dirty="0" err="1" smtClean="0">
                <a:solidFill>
                  <a:srgbClr val="00CC00"/>
                </a:solidFill>
              </a:rPr>
              <a:t>the</a:t>
            </a:r>
            <a:r>
              <a:rPr lang="hu-HU" sz="2000" dirty="0" smtClean="0">
                <a:solidFill>
                  <a:srgbClr val="00CC00"/>
                </a:solidFill>
              </a:rPr>
              <a:t> </a:t>
            </a:r>
            <a:r>
              <a:rPr lang="hu-HU" sz="2000" dirty="0" err="1" smtClean="0">
                <a:solidFill>
                  <a:srgbClr val="00CC00"/>
                </a:solidFill>
              </a:rPr>
              <a:t>assumption</a:t>
            </a:r>
            <a:r>
              <a:rPr lang="hu-HU" sz="2000" dirty="0" smtClean="0">
                <a:solidFill>
                  <a:srgbClr val="00CC00"/>
                </a:solidFill>
              </a:rPr>
              <a:t> </a:t>
            </a:r>
            <a:r>
              <a:rPr lang="hu-HU" sz="2000" dirty="0" err="1" smtClean="0">
                <a:solidFill>
                  <a:srgbClr val="00CC00"/>
                </a:solidFill>
              </a:rPr>
              <a:t>that</a:t>
            </a:r>
            <a:r>
              <a:rPr lang="hu-HU" sz="2000" dirty="0" smtClean="0">
                <a:solidFill>
                  <a:srgbClr val="00CC00"/>
                </a:solidFill>
              </a:rPr>
              <a:t> </a:t>
            </a:r>
            <a:r>
              <a:rPr lang="hu-HU" sz="2000" i="1" dirty="0" smtClean="0">
                <a:solidFill>
                  <a:srgbClr val="00CC00"/>
                </a:solidFill>
              </a:rPr>
              <a:t>g</a:t>
            </a:r>
            <a:r>
              <a:rPr lang="hu-HU" sz="2000" dirty="0" smtClean="0">
                <a:solidFill>
                  <a:srgbClr val="00CC00"/>
                </a:solidFill>
              </a:rPr>
              <a:t>(</a:t>
            </a:r>
            <a:r>
              <a:rPr lang="hu-HU" sz="2000" i="1" dirty="0" smtClean="0">
                <a:solidFill>
                  <a:srgbClr val="00CC00"/>
                </a:solidFill>
              </a:rPr>
              <a:t>t</a:t>
            </a:r>
            <a:r>
              <a:rPr lang="hu-HU" sz="2000" dirty="0" smtClean="0">
                <a:solidFill>
                  <a:srgbClr val="00CC00"/>
                </a:solidFill>
              </a:rPr>
              <a:t>) is </a:t>
            </a:r>
            <a:r>
              <a:rPr lang="hu-HU" sz="2000" dirty="0" err="1" smtClean="0">
                <a:solidFill>
                  <a:srgbClr val="00CC00"/>
                </a:solidFill>
              </a:rPr>
              <a:t>in</a:t>
            </a:r>
            <a:r>
              <a:rPr lang="hu-HU" sz="2000" dirty="0" smtClean="0">
                <a:solidFill>
                  <a:srgbClr val="00CC00"/>
                </a:solidFill>
              </a:rPr>
              <a:t> </a:t>
            </a:r>
            <a:r>
              <a:rPr lang="hu-HU" sz="2000" dirty="0" err="1" smtClean="0">
                <a:solidFill>
                  <a:srgbClr val="00CC00"/>
                </a:solidFill>
              </a:rPr>
              <a:t>the</a:t>
            </a:r>
            <a:r>
              <a:rPr lang="hu-HU" sz="2000" dirty="0" smtClean="0">
                <a:solidFill>
                  <a:srgbClr val="00CC00"/>
                </a:solidFill>
              </a:rPr>
              <a:t> </a:t>
            </a:r>
            <a:r>
              <a:rPr lang="hu-HU" sz="2000" dirty="0" err="1" smtClean="0">
                <a:solidFill>
                  <a:srgbClr val="00CC00"/>
                </a:solidFill>
              </a:rPr>
              <a:t>Hilbert</a:t>
            </a:r>
            <a:r>
              <a:rPr lang="hu-HU" sz="2000" dirty="0" smtClean="0">
                <a:solidFill>
                  <a:srgbClr val="00CC00"/>
                </a:solidFill>
              </a:rPr>
              <a:t> </a:t>
            </a:r>
            <a:r>
              <a:rPr lang="hu-HU" sz="2000" dirty="0" err="1" smtClean="0">
                <a:solidFill>
                  <a:srgbClr val="00CC00"/>
                </a:solidFill>
              </a:rPr>
              <a:t>space</a:t>
            </a:r>
            <a:r>
              <a:rPr lang="hu-HU" sz="2000" dirty="0" smtClean="0">
                <a:solidFill>
                  <a:srgbClr val="00CC00"/>
                </a:solidFill>
              </a:rPr>
              <a:t>:</a:t>
            </a:r>
            <a:endParaRPr lang="hu-HU" sz="2000" dirty="0">
              <a:solidFill>
                <a:srgbClr val="00CC00"/>
              </a:solidFill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7578" y="5598730"/>
            <a:ext cx="2635005" cy="749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Shape 52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743200" y="685800"/>
            <a:ext cx="3790950" cy="1009650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31638" y="1772816"/>
            <a:ext cx="3814074" cy="5094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Élőláb helye 3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hu-HU" smtClean="0"/>
              <a:t>T. Csörgő and S: Hegyi, hep-ph/9912220, T. Csörgő, hep-ph/001233</a:t>
            </a:r>
            <a:endParaRPr lang="hu-HU"/>
          </a:p>
        </p:txBody>
      </p:sp>
      <p:sp>
        <p:nvSpPr>
          <p:cNvPr id="5" name="Dia számának helye 4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 lang="hu-HU" smtClean="0"/>
          </a:p>
          <a:p>
            <a:pPr marL="457200" lvl="1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 lang="hu-HU" smtClean="0"/>
          </a:p>
          <a:p>
            <a:pPr marL="914400" lvl="2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 lang="hu-HU" smtClean="0"/>
          </a:p>
          <a:p>
            <a:pPr marL="1371600" lvl="3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 lang="hu-HU" smtClean="0"/>
          </a:p>
          <a:p>
            <a:pPr marL="1828800" lvl="4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 lang="hu-HU" smtClean="0"/>
          </a:p>
          <a:p>
            <a:pPr marL="2286000" lvl="5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 lang="hu-HU" smtClean="0"/>
          </a:p>
          <a:p>
            <a:pPr marL="2743200" lvl="6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 lang="hu-HU" smtClean="0"/>
          </a:p>
          <a:p>
            <a:pPr marL="3200400" lvl="7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 lang="hu-HU" smtClean="0"/>
          </a:p>
          <a:p>
            <a:pPr marL="3657600" lvl="8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881325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 txBox="1"/>
          <p:nvPr/>
        </p:nvSpPr>
        <p:spPr>
          <a:xfrm>
            <a:off x="0" y="-1040"/>
            <a:ext cx="9144000" cy="6935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hu-HU" sz="3000" b="1" i="0" u="none" strike="noStrike" cap="none" baseline="0" dirty="0">
                <a:solidFill>
                  <a:srgbClr val="FFFF00"/>
                </a:solidFill>
              </a:rPr>
              <a:t>  </a:t>
            </a:r>
            <a:r>
              <a:rPr lang="hu-HU" sz="3000" b="1" dirty="0">
                <a:solidFill>
                  <a:srgbClr val="FFFF00"/>
                </a:solidFill>
              </a:rPr>
              <a:t>MODEL - INDEPENDENT SHAPE ANALYIS </a:t>
            </a:r>
            <a:r>
              <a:rPr lang="hu-HU" sz="3000" b="1" dirty="0" smtClean="0">
                <a:solidFill>
                  <a:srgbClr val="FFFF00"/>
                </a:solidFill>
              </a:rPr>
              <a:t>III.</a:t>
            </a:r>
            <a:endParaRPr lang="hu-HU" sz="3000" b="1" dirty="0">
              <a:solidFill>
                <a:srgbClr val="FFFF00"/>
              </a:solidFill>
            </a:endParaRPr>
          </a:p>
        </p:txBody>
      </p:sp>
      <p:sp>
        <p:nvSpPr>
          <p:cNvPr id="47" name="Shape 47"/>
          <p:cNvSpPr txBox="1"/>
          <p:nvPr/>
        </p:nvSpPr>
        <p:spPr>
          <a:xfrm>
            <a:off x="164775" y="2817125"/>
            <a:ext cx="7274999" cy="3907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lvl="0" indent="0" rtl="0">
              <a:lnSpc>
                <a:spcPct val="115000"/>
              </a:lnSpc>
              <a:spcBef>
                <a:spcPts val="0"/>
              </a:spcBef>
              <a:buNone/>
            </a:pPr>
            <a:r>
              <a:rPr lang="hu-HU" sz="2000" b="1" dirty="0" err="1">
                <a:solidFill>
                  <a:srgbClr val="FFFF00"/>
                </a:solidFill>
              </a:rPr>
              <a:t>Model-independent</a:t>
            </a:r>
            <a:r>
              <a:rPr lang="hu-HU" sz="2000" b="1" dirty="0">
                <a:solidFill>
                  <a:srgbClr val="FFFF00"/>
                </a:solidFill>
              </a:rPr>
              <a:t> AND </a:t>
            </a:r>
            <a:r>
              <a:rPr lang="hu-HU" sz="2000" b="1" dirty="0" err="1">
                <a:solidFill>
                  <a:srgbClr val="FFFF00"/>
                </a:solidFill>
              </a:rPr>
              <a:t>experimentally</a:t>
            </a:r>
            <a:r>
              <a:rPr lang="hu-HU" sz="2000" b="1" dirty="0">
                <a:solidFill>
                  <a:srgbClr val="FFFF00"/>
                </a:solidFill>
              </a:rPr>
              <a:t> </a:t>
            </a:r>
            <a:r>
              <a:rPr lang="hu-HU" sz="2000" b="1" dirty="0" err="1">
                <a:solidFill>
                  <a:srgbClr val="FFFF00"/>
                </a:solidFill>
              </a:rPr>
              <a:t>testable</a:t>
            </a:r>
            <a:r>
              <a:rPr lang="hu-HU" sz="2000" b="1" dirty="0">
                <a:solidFill>
                  <a:srgbClr val="FFFF00"/>
                </a:solidFill>
              </a:rPr>
              <a:t>:</a:t>
            </a:r>
          </a:p>
          <a:p>
            <a:pPr lvl="0" indent="457200" rtl="0">
              <a:lnSpc>
                <a:spcPct val="115000"/>
              </a:lnSpc>
              <a:spcBef>
                <a:spcPts val="0"/>
              </a:spcBef>
              <a:buNone/>
            </a:pPr>
            <a:endParaRPr sz="1800" b="1" dirty="0">
              <a:solidFill>
                <a:srgbClr val="FFFF00"/>
              </a:solidFill>
            </a:endParaRPr>
          </a:p>
          <a:p>
            <a:pPr marL="457200" lvl="0" indent="-342900" rtl="0">
              <a:lnSpc>
                <a:spcPct val="115000"/>
              </a:lnSpc>
              <a:spcBef>
                <a:spcPts val="400"/>
              </a:spcBef>
              <a:buClr>
                <a:schemeClr val="lt1"/>
              </a:buClr>
              <a:buSzPct val="100000"/>
              <a:buFont typeface="Arial"/>
              <a:buChar char="●"/>
            </a:pPr>
            <a:r>
              <a:rPr lang="hu-HU" sz="1800" dirty="0" err="1">
                <a:solidFill>
                  <a:srgbClr val="00CC00"/>
                </a:solidFill>
              </a:rPr>
              <a:t>method</a:t>
            </a:r>
            <a:r>
              <a:rPr lang="hu-HU" sz="1800" dirty="0">
                <a:solidFill>
                  <a:srgbClr val="00CC00"/>
                </a:solidFill>
              </a:rPr>
              <a:t> </a:t>
            </a:r>
            <a:r>
              <a:rPr lang="hu-HU" sz="1800" dirty="0" err="1">
                <a:solidFill>
                  <a:srgbClr val="00CC00"/>
                </a:solidFill>
              </a:rPr>
              <a:t>for</a:t>
            </a:r>
            <a:r>
              <a:rPr lang="hu-HU" sz="1800" dirty="0">
                <a:solidFill>
                  <a:srgbClr val="00CC00"/>
                </a:solidFill>
              </a:rPr>
              <a:t> </a:t>
            </a:r>
            <a:r>
              <a:rPr lang="hu-HU" sz="1800" dirty="0" err="1">
                <a:solidFill>
                  <a:srgbClr val="00CC00"/>
                </a:solidFill>
              </a:rPr>
              <a:t>any</a:t>
            </a:r>
            <a:r>
              <a:rPr lang="hu-HU" sz="1800" dirty="0">
                <a:solidFill>
                  <a:srgbClr val="00CC00"/>
                </a:solidFill>
              </a:rPr>
              <a:t> </a:t>
            </a:r>
            <a:r>
              <a:rPr lang="hu-HU" sz="1800" dirty="0" err="1">
                <a:solidFill>
                  <a:srgbClr val="00CC00"/>
                </a:solidFill>
              </a:rPr>
              <a:t>approximate</a:t>
            </a:r>
            <a:r>
              <a:rPr lang="hu-HU" sz="1800" dirty="0">
                <a:solidFill>
                  <a:srgbClr val="00CC00"/>
                </a:solidFill>
              </a:rPr>
              <a:t> </a:t>
            </a:r>
            <a:r>
              <a:rPr lang="hu-HU" sz="1800" dirty="0" err="1">
                <a:solidFill>
                  <a:srgbClr val="00CC00"/>
                </a:solidFill>
              </a:rPr>
              <a:t>shape</a:t>
            </a:r>
            <a:r>
              <a:rPr lang="hu-HU" sz="1800" dirty="0">
                <a:solidFill>
                  <a:srgbClr val="00CC00"/>
                </a:solidFill>
              </a:rPr>
              <a:t> </a:t>
            </a:r>
            <a:r>
              <a:rPr lang="hu-HU" sz="1800" i="1" dirty="0">
                <a:solidFill>
                  <a:srgbClr val="00CC00"/>
                </a:solidFill>
              </a:rPr>
              <a:t>w</a:t>
            </a:r>
            <a:r>
              <a:rPr lang="hu-HU" sz="1800" dirty="0">
                <a:solidFill>
                  <a:srgbClr val="00CC00"/>
                </a:solidFill>
              </a:rPr>
              <a:t>(</a:t>
            </a:r>
            <a:r>
              <a:rPr lang="hu-HU" sz="1800" i="1" dirty="0">
                <a:solidFill>
                  <a:srgbClr val="00CC00"/>
                </a:solidFill>
              </a:rPr>
              <a:t>t</a:t>
            </a:r>
            <a:r>
              <a:rPr lang="hu-HU" sz="1800" dirty="0">
                <a:solidFill>
                  <a:srgbClr val="00CC00"/>
                </a:solidFill>
              </a:rPr>
              <a:t>)</a:t>
            </a:r>
          </a:p>
          <a:p>
            <a:pPr lvl="0" rtl="0">
              <a:lnSpc>
                <a:spcPct val="115000"/>
              </a:lnSpc>
              <a:spcBef>
                <a:spcPts val="400"/>
              </a:spcBef>
              <a:buNone/>
            </a:pPr>
            <a:endParaRPr sz="1800" dirty="0">
              <a:solidFill>
                <a:srgbClr val="00CC00"/>
              </a:solidFill>
            </a:endParaRPr>
          </a:p>
          <a:p>
            <a:pPr marL="457200" lvl="0" indent="-342900" rtl="0">
              <a:lnSpc>
                <a:spcPct val="115000"/>
              </a:lnSpc>
              <a:spcBef>
                <a:spcPts val="400"/>
              </a:spcBef>
              <a:buClr>
                <a:schemeClr val="lt1"/>
              </a:buClr>
              <a:buSzPct val="100000"/>
              <a:buFont typeface="Arial"/>
              <a:buChar char="●"/>
            </a:pPr>
            <a:r>
              <a:rPr lang="hu-HU" sz="1800" dirty="0" err="1" smtClean="0">
                <a:solidFill>
                  <a:srgbClr val="00CC00"/>
                </a:solidFill>
              </a:rPr>
              <a:t>the</a:t>
            </a:r>
            <a:r>
              <a:rPr lang="hu-HU" sz="1800" dirty="0" smtClean="0">
                <a:solidFill>
                  <a:srgbClr val="00CC00"/>
                </a:solidFill>
              </a:rPr>
              <a:t> </a:t>
            </a:r>
            <a:r>
              <a:rPr lang="hu-HU" sz="1800" dirty="0" err="1" smtClean="0">
                <a:solidFill>
                  <a:srgbClr val="00CC00"/>
                </a:solidFill>
              </a:rPr>
              <a:t>core-halo</a:t>
            </a:r>
            <a:r>
              <a:rPr lang="hu-HU" sz="1800" dirty="0" smtClean="0">
                <a:solidFill>
                  <a:srgbClr val="00CC00"/>
                </a:solidFill>
              </a:rPr>
              <a:t> </a:t>
            </a:r>
            <a:r>
              <a:rPr lang="hu-HU" sz="1800" dirty="0" err="1" smtClean="0">
                <a:solidFill>
                  <a:srgbClr val="00CC00"/>
                </a:solidFill>
              </a:rPr>
              <a:t>intercept</a:t>
            </a:r>
            <a:r>
              <a:rPr lang="hu-HU" sz="1800" dirty="0" smtClean="0">
                <a:solidFill>
                  <a:srgbClr val="00CC00"/>
                </a:solidFill>
              </a:rPr>
              <a:t> </a:t>
            </a:r>
            <a:r>
              <a:rPr lang="hu-HU" sz="1800" dirty="0" err="1" smtClean="0">
                <a:solidFill>
                  <a:srgbClr val="00CC00"/>
                </a:solidFill>
              </a:rPr>
              <a:t>parameter</a:t>
            </a:r>
            <a:r>
              <a:rPr lang="hu-HU" sz="1800" dirty="0" smtClean="0">
                <a:solidFill>
                  <a:srgbClr val="00CC00"/>
                </a:solidFill>
              </a:rPr>
              <a:t> of </a:t>
            </a:r>
            <a:r>
              <a:rPr lang="hu-HU" sz="1800" dirty="0" err="1" smtClean="0">
                <a:solidFill>
                  <a:srgbClr val="00CC00"/>
                </a:solidFill>
              </a:rPr>
              <a:t>the</a:t>
            </a:r>
            <a:r>
              <a:rPr lang="hu-HU" sz="1800" dirty="0" smtClean="0">
                <a:solidFill>
                  <a:srgbClr val="00CC00"/>
                </a:solidFill>
              </a:rPr>
              <a:t> CF is</a:t>
            </a:r>
            <a:endParaRPr lang="hu-HU" sz="1800" dirty="0">
              <a:solidFill>
                <a:srgbClr val="00CC00"/>
              </a:solidFill>
            </a:endParaRPr>
          </a:p>
          <a:p>
            <a:pPr lvl="0" rtl="0">
              <a:lnSpc>
                <a:spcPct val="115000"/>
              </a:lnSpc>
              <a:spcBef>
                <a:spcPts val="400"/>
              </a:spcBef>
              <a:buNone/>
            </a:pPr>
            <a:endParaRPr sz="1800" dirty="0">
              <a:solidFill>
                <a:srgbClr val="00CC00"/>
              </a:solidFill>
            </a:endParaRPr>
          </a:p>
          <a:p>
            <a:pPr marL="457200" lvl="0" indent="-342900" rtl="0">
              <a:lnSpc>
                <a:spcPct val="115000"/>
              </a:lnSpc>
              <a:spcBef>
                <a:spcPts val="400"/>
              </a:spcBef>
              <a:buClr>
                <a:schemeClr val="lt1"/>
              </a:buClr>
              <a:buSzPct val="100000"/>
              <a:buFont typeface="Arial"/>
              <a:buChar char="●"/>
            </a:pPr>
            <a:r>
              <a:rPr lang="hu-HU" sz="1800" dirty="0" err="1">
                <a:solidFill>
                  <a:srgbClr val="00CC00"/>
                </a:solidFill>
              </a:rPr>
              <a:t>coefficients</a:t>
            </a:r>
            <a:r>
              <a:rPr lang="hu-HU" sz="1800" dirty="0">
                <a:solidFill>
                  <a:srgbClr val="00CC00"/>
                </a:solidFill>
              </a:rPr>
              <a:t> </a:t>
            </a:r>
            <a:r>
              <a:rPr lang="hu-HU" sz="1800" dirty="0" err="1">
                <a:solidFill>
                  <a:srgbClr val="00CC00"/>
                </a:solidFill>
              </a:rPr>
              <a:t>by</a:t>
            </a:r>
            <a:r>
              <a:rPr lang="hu-HU" sz="1800" dirty="0">
                <a:solidFill>
                  <a:srgbClr val="00CC00"/>
                </a:solidFill>
              </a:rPr>
              <a:t> </a:t>
            </a:r>
            <a:r>
              <a:rPr lang="hu-HU" sz="1800" dirty="0" err="1">
                <a:solidFill>
                  <a:srgbClr val="00CC00"/>
                </a:solidFill>
              </a:rPr>
              <a:t>numerical</a:t>
            </a:r>
            <a:r>
              <a:rPr lang="hu-HU" sz="1800" dirty="0">
                <a:solidFill>
                  <a:srgbClr val="00CC00"/>
                </a:solidFill>
              </a:rPr>
              <a:t> </a:t>
            </a:r>
            <a:r>
              <a:rPr lang="hu-HU" sz="1800" dirty="0" err="1">
                <a:solidFill>
                  <a:srgbClr val="00CC00"/>
                </a:solidFill>
              </a:rPr>
              <a:t>integration</a:t>
            </a:r>
            <a:r>
              <a:rPr lang="hu-HU" sz="1800" dirty="0">
                <a:solidFill>
                  <a:srgbClr val="00CC00"/>
                </a:solidFill>
              </a:rPr>
              <a:t> (</a:t>
            </a:r>
            <a:r>
              <a:rPr lang="hu-HU" sz="1800" dirty="0" err="1">
                <a:solidFill>
                  <a:srgbClr val="00CC00"/>
                </a:solidFill>
              </a:rPr>
              <a:t>fits</a:t>
            </a:r>
            <a:r>
              <a:rPr lang="hu-HU" sz="1800" dirty="0">
                <a:solidFill>
                  <a:srgbClr val="00CC00"/>
                </a:solidFill>
              </a:rPr>
              <a:t> </a:t>
            </a:r>
            <a:r>
              <a:rPr lang="hu-HU" sz="1800" dirty="0" err="1">
                <a:solidFill>
                  <a:srgbClr val="00CC00"/>
                </a:solidFill>
              </a:rPr>
              <a:t>to</a:t>
            </a:r>
            <a:r>
              <a:rPr lang="hu-HU" sz="1800" dirty="0">
                <a:solidFill>
                  <a:srgbClr val="00CC00"/>
                </a:solidFill>
              </a:rPr>
              <a:t> </a:t>
            </a:r>
            <a:r>
              <a:rPr lang="hu-HU" sz="1800" dirty="0" err="1">
                <a:solidFill>
                  <a:srgbClr val="00CC00"/>
                </a:solidFill>
              </a:rPr>
              <a:t>data</a:t>
            </a:r>
            <a:r>
              <a:rPr lang="hu-HU" sz="1800" dirty="0">
                <a:solidFill>
                  <a:srgbClr val="00CC00"/>
                </a:solidFill>
              </a:rPr>
              <a:t>)</a:t>
            </a:r>
          </a:p>
          <a:p>
            <a:pPr lvl="0" rtl="0">
              <a:lnSpc>
                <a:spcPct val="115000"/>
              </a:lnSpc>
              <a:spcBef>
                <a:spcPts val="400"/>
              </a:spcBef>
              <a:buNone/>
            </a:pPr>
            <a:endParaRPr sz="1800" dirty="0">
              <a:solidFill>
                <a:srgbClr val="00CC00"/>
              </a:solidFill>
            </a:endParaRPr>
          </a:p>
          <a:p>
            <a:pPr marL="457200" lvl="0" indent="-342900" rtl="0">
              <a:lnSpc>
                <a:spcPct val="115000"/>
              </a:lnSpc>
              <a:spcBef>
                <a:spcPts val="400"/>
              </a:spcBef>
              <a:buClr>
                <a:schemeClr val="lt1"/>
              </a:buClr>
              <a:buSzPct val="100000"/>
              <a:buFont typeface="Arial"/>
              <a:buChar char="●"/>
            </a:pPr>
            <a:r>
              <a:rPr lang="hu-HU" sz="1800" dirty="0" err="1">
                <a:solidFill>
                  <a:srgbClr val="00CC00"/>
                </a:solidFill>
              </a:rPr>
              <a:t>condition</a:t>
            </a:r>
            <a:r>
              <a:rPr lang="hu-HU" sz="1800" dirty="0">
                <a:solidFill>
                  <a:srgbClr val="00CC00"/>
                </a:solidFill>
              </a:rPr>
              <a:t> </a:t>
            </a:r>
            <a:r>
              <a:rPr lang="hu-HU" sz="1800" dirty="0" err="1">
                <a:solidFill>
                  <a:srgbClr val="00CC00"/>
                </a:solidFill>
              </a:rPr>
              <a:t>for</a:t>
            </a:r>
            <a:r>
              <a:rPr lang="hu-HU" sz="1800" dirty="0">
                <a:solidFill>
                  <a:srgbClr val="00CC00"/>
                </a:solidFill>
              </a:rPr>
              <a:t> </a:t>
            </a:r>
            <a:r>
              <a:rPr lang="hu-HU" sz="1800" dirty="0" err="1">
                <a:solidFill>
                  <a:srgbClr val="00CC00"/>
                </a:solidFill>
              </a:rPr>
              <a:t>applicability</a:t>
            </a:r>
            <a:r>
              <a:rPr lang="hu-HU" sz="1800" dirty="0">
                <a:solidFill>
                  <a:srgbClr val="00CC00"/>
                </a:solidFill>
              </a:rPr>
              <a:t>: </a:t>
            </a:r>
            <a:r>
              <a:rPr lang="hu-HU" sz="1800" dirty="0" err="1">
                <a:solidFill>
                  <a:srgbClr val="00CC00"/>
                </a:solidFill>
              </a:rPr>
              <a:t>experimentally</a:t>
            </a:r>
            <a:r>
              <a:rPr lang="hu-HU" sz="1800" dirty="0">
                <a:solidFill>
                  <a:srgbClr val="00CC00"/>
                </a:solidFill>
              </a:rPr>
              <a:t> </a:t>
            </a:r>
            <a:r>
              <a:rPr lang="hu-HU" sz="1800" dirty="0" err="1">
                <a:solidFill>
                  <a:srgbClr val="00CC00"/>
                </a:solidFill>
              </a:rPr>
              <a:t>testabe</a:t>
            </a:r>
            <a:endParaRPr lang="hu-HU" sz="1800" dirty="0">
              <a:solidFill>
                <a:srgbClr val="00CC00"/>
              </a:solidFill>
            </a:endParaRPr>
          </a:p>
          <a:p>
            <a:pPr lvl="0" rtl="0">
              <a:lnSpc>
                <a:spcPct val="115000"/>
              </a:lnSpc>
              <a:spcBef>
                <a:spcPts val="400"/>
              </a:spcBef>
              <a:buNone/>
            </a:pPr>
            <a:endParaRPr sz="1800" dirty="0">
              <a:solidFill>
                <a:schemeClr val="lt1"/>
              </a:solidFill>
            </a:endParaRPr>
          </a:p>
        </p:txBody>
      </p:sp>
      <p:pic>
        <p:nvPicPr>
          <p:cNvPr id="48" name="Shape 4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867400" y="5715000"/>
            <a:ext cx="2962275" cy="771525"/>
          </a:xfrm>
          <a:prstGeom prst="rect">
            <a:avLst/>
          </a:prstGeom>
          <a:noFill/>
          <a:ln>
            <a:noFill/>
          </a:ln>
        </p:spPr>
      </p:pic>
      <p:pic>
        <p:nvPicPr>
          <p:cNvPr id="49" name="Shape 4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867400" y="4953000"/>
            <a:ext cx="2533650" cy="628650"/>
          </a:xfrm>
          <a:prstGeom prst="rect">
            <a:avLst/>
          </a:prstGeom>
          <a:noFill/>
          <a:ln>
            <a:noFill/>
          </a:ln>
        </p:spPr>
      </p:pic>
      <p:pic>
        <p:nvPicPr>
          <p:cNvPr id="50" name="Shape 50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438400" y="1828800"/>
            <a:ext cx="4676775" cy="923925"/>
          </a:xfrm>
          <a:prstGeom prst="rect">
            <a:avLst/>
          </a:prstGeom>
          <a:noFill/>
          <a:ln>
            <a:noFill/>
          </a:ln>
        </p:spPr>
      </p:pic>
      <p:pic>
        <p:nvPicPr>
          <p:cNvPr id="51" name="Shape 51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5867400" y="3962400"/>
            <a:ext cx="2590800" cy="847725"/>
          </a:xfrm>
          <a:prstGeom prst="rect">
            <a:avLst/>
          </a:prstGeom>
          <a:noFill/>
          <a:ln>
            <a:noFill/>
          </a:ln>
        </p:spPr>
      </p:pic>
      <p:pic>
        <p:nvPicPr>
          <p:cNvPr id="52" name="Shape 52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2743200" y="685800"/>
            <a:ext cx="3790950" cy="10096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Shape 58"/>
          <p:cNvSpPr txBox="1"/>
          <p:nvPr/>
        </p:nvSpPr>
        <p:spPr>
          <a:xfrm>
            <a:off x="0" y="-1040"/>
            <a:ext cx="9144000" cy="6935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hu-HU" sz="3000" b="1" i="0" u="none" strike="noStrike" cap="none" baseline="0">
                <a:solidFill>
                  <a:srgbClr val="FFFF00"/>
                </a:solidFill>
              </a:rPr>
              <a:t>  </a:t>
            </a:r>
            <a:r>
              <a:rPr lang="hu-HU" sz="3000" b="1">
                <a:solidFill>
                  <a:srgbClr val="FFFF00"/>
                </a:solidFill>
              </a:rPr>
              <a:t>EDGEWORTH EXPANSION: ~ GAUSSIAN</a:t>
            </a:r>
          </a:p>
        </p:txBody>
      </p:sp>
      <p:pic>
        <p:nvPicPr>
          <p:cNvPr id="59" name="Shape 5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04800" y="685800"/>
            <a:ext cx="5829300" cy="22764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0" name="Shape 6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04800" y="4397798"/>
            <a:ext cx="7077075" cy="14382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1" name="Shape 61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04800" y="3165686"/>
            <a:ext cx="5124450" cy="1028700"/>
          </a:xfrm>
          <a:prstGeom prst="rect">
            <a:avLst/>
          </a:prstGeom>
          <a:noFill/>
          <a:ln>
            <a:noFill/>
          </a:ln>
        </p:spPr>
      </p:pic>
      <p:sp>
        <p:nvSpPr>
          <p:cNvPr id="63" name="Shape 63"/>
          <p:cNvSpPr txBox="1"/>
          <p:nvPr/>
        </p:nvSpPr>
        <p:spPr>
          <a:xfrm>
            <a:off x="304800" y="5479349"/>
            <a:ext cx="7439687" cy="189592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lvl="0" indent="0" rtl="0">
              <a:lnSpc>
                <a:spcPct val="115000"/>
              </a:lnSpc>
              <a:spcBef>
                <a:spcPts val="0"/>
              </a:spcBef>
              <a:buNone/>
            </a:pPr>
            <a:r>
              <a:rPr lang="hu-HU" sz="1800" b="1" dirty="0">
                <a:solidFill>
                  <a:srgbClr val="FFFF00"/>
                </a:solidFill>
              </a:rPr>
              <a:t>3d </a:t>
            </a:r>
            <a:r>
              <a:rPr lang="hu-HU" sz="1800" b="1" dirty="0" err="1">
                <a:solidFill>
                  <a:srgbClr val="FFFF00"/>
                </a:solidFill>
              </a:rPr>
              <a:t>generalization</a:t>
            </a:r>
            <a:r>
              <a:rPr lang="hu-HU" sz="1800" b="1" dirty="0">
                <a:solidFill>
                  <a:srgbClr val="FFFF00"/>
                </a:solidFill>
              </a:rPr>
              <a:t> </a:t>
            </a:r>
            <a:r>
              <a:rPr lang="hu-HU" sz="1800" b="1" dirty="0" err="1">
                <a:solidFill>
                  <a:srgbClr val="FFFF00"/>
                </a:solidFill>
              </a:rPr>
              <a:t>straightforward</a:t>
            </a:r>
            <a:endParaRPr lang="hu-HU" sz="1800" b="1" dirty="0">
              <a:solidFill>
                <a:srgbClr val="FFFF00"/>
              </a:solidFill>
            </a:endParaRPr>
          </a:p>
          <a:p>
            <a:pPr marL="457200" indent="-342900">
              <a:lnSpc>
                <a:spcPct val="115000"/>
              </a:lnSpc>
              <a:spcBef>
                <a:spcPts val="400"/>
              </a:spcBef>
              <a:buClr>
                <a:schemeClr val="lt1"/>
              </a:buClr>
              <a:buSzPct val="100000"/>
              <a:buFont typeface="Arial"/>
              <a:buChar char="●"/>
            </a:pPr>
            <a:r>
              <a:rPr lang="hu-HU" sz="1800" dirty="0" err="1">
                <a:solidFill>
                  <a:srgbClr val="00CC00"/>
                </a:solidFill>
              </a:rPr>
              <a:t>Applied</a:t>
            </a:r>
            <a:r>
              <a:rPr lang="hu-HU" sz="1800" dirty="0">
                <a:solidFill>
                  <a:srgbClr val="00CC00"/>
                </a:solidFill>
              </a:rPr>
              <a:t> </a:t>
            </a:r>
            <a:r>
              <a:rPr lang="hu-HU" sz="1800" dirty="0" err="1">
                <a:solidFill>
                  <a:srgbClr val="00CC00"/>
                </a:solidFill>
              </a:rPr>
              <a:t>by</a:t>
            </a:r>
            <a:r>
              <a:rPr lang="hu-HU" sz="1800" dirty="0">
                <a:solidFill>
                  <a:srgbClr val="00CC00"/>
                </a:solidFill>
              </a:rPr>
              <a:t> NA22, L3, STAR, PHENIX, ALICE, CMS  (</a:t>
            </a:r>
            <a:r>
              <a:rPr lang="hu-HU" sz="1800" dirty="0" err="1">
                <a:solidFill>
                  <a:srgbClr val="00CC00"/>
                </a:solidFill>
              </a:rPr>
              <a:t>LHCb</a:t>
            </a:r>
            <a:r>
              <a:rPr lang="hu-HU" sz="1800" dirty="0">
                <a:solidFill>
                  <a:srgbClr val="00CC00"/>
                </a:solidFill>
              </a:rPr>
              <a:t>?)</a:t>
            </a:r>
          </a:p>
          <a:p>
            <a:pPr marL="114300" lvl="0" rtl="0">
              <a:lnSpc>
                <a:spcPct val="115000"/>
              </a:lnSpc>
              <a:spcBef>
                <a:spcPts val="400"/>
              </a:spcBef>
              <a:buClr>
                <a:schemeClr val="lt1"/>
              </a:buClr>
              <a:buSzPct val="100000"/>
            </a:pPr>
            <a:endParaRPr lang="hu-HU" sz="1800" dirty="0">
              <a:solidFill>
                <a:srgbClr val="00CC00"/>
              </a:solidFill>
            </a:endParaRPr>
          </a:p>
        </p:txBody>
      </p:sp>
      <p:pic>
        <p:nvPicPr>
          <p:cNvPr id="62" name="Shape 62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5429250" y="2827549"/>
            <a:ext cx="3152775" cy="1704975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Shape 69"/>
          <p:cNvSpPr txBox="1"/>
          <p:nvPr/>
        </p:nvSpPr>
        <p:spPr>
          <a:xfrm>
            <a:off x="0" y="-77240"/>
            <a:ext cx="9144000" cy="6935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hu-HU" sz="3000" b="1" i="0" u="none" strike="noStrike" cap="none" baseline="0">
                <a:solidFill>
                  <a:srgbClr val="FFFF00"/>
                </a:solidFill>
              </a:rPr>
              <a:t>  </a:t>
            </a:r>
            <a:r>
              <a:rPr lang="hu-HU" sz="3000" b="1">
                <a:solidFill>
                  <a:srgbClr val="FFFF00"/>
                </a:solidFill>
              </a:rPr>
              <a:t>LAGUERRE EXPANSIONS: ~ EXPONENTIAL</a:t>
            </a:r>
          </a:p>
        </p:txBody>
      </p:sp>
      <p:pic>
        <p:nvPicPr>
          <p:cNvPr id="70" name="Shape 7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495800" y="533400"/>
            <a:ext cx="4476750" cy="1981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1" name="Shape 7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36004" y="3537305"/>
            <a:ext cx="8858250" cy="8667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Shape 72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7153275" y="2588626"/>
            <a:ext cx="1819275" cy="8667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3" name="Shape 73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2705267" y="5940070"/>
            <a:ext cx="6310858" cy="882178"/>
          </a:xfrm>
          <a:prstGeom prst="rect">
            <a:avLst/>
          </a:prstGeom>
          <a:noFill/>
          <a:ln>
            <a:noFill/>
          </a:ln>
        </p:spPr>
      </p:pic>
      <p:pic>
        <p:nvPicPr>
          <p:cNvPr id="74" name="Shape 74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5715000" y="4648200"/>
            <a:ext cx="3286125" cy="1047750"/>
          </a:xfrm>
          <a:prstGeom prst="rect">
            <a:avLst/>
          </a:prstGeom>
          <a:noFill/>
          <a:ln>
            <a:noFill/>
          </a:ln>
        </p:spPr>
      </p:pic>
      <p:sp>
        <p:nvSpPr>
          <p:cNvPr id="75" name="Shape 75"/>
          <p:cNvSpPr txBox="1"/>
          <p:nvPr/>
        </p:nvSpPr>
        <p:spPr>
          <a:xfrm>
            <a:off x="190050" y="284925"/>
            <a:ext cx="3775799" cy="3000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lnSpc>
                <a:spcPct val="115000"/>
              </a:lnSpc>
              <a:spcBef>
                <a:spcPts val="0"/>
              </a:spcBef>
              <a:buNone/>
            </a:pPr>
            <a:r>
              <a:rPr lang="hu-HU" sz="2000" b="1" dirty="0" err="1">
                <a:solidFill>
                  <a:srgbClr val="FFFF00"/>
                </a:solidFill>
              </a:rPr>
              <a:t>Model-independent</a:t>
            </a:r>
            <a:r>
              <a:rPr lang="hu-HU" sz="2000" b="1" dirty="0">
                <a:solidFill>
                  <a:srgbClr val="FFFF00"/>
                </a:solidFill>
              </a:rPr>
              <a:t> </a:t>
            </a:r>
            <a:r>
              <a:rPr lang="hu-HU" sz="2000" b="1" dirty="0" err="1">
                <a:solidFill>
                  <a:srgbClr val="FFFF00"/>
                </a:solidFill>
              </a:rPr>
              <a:t>but</a:t>
            </a:r>
            <a:r>
              <a:rPr lang="hu-HU" sz="2000" b="1" dirty="0">
                <a:solidFill>
                  <a:srgbClr val="FFFF00"/>
                </a:solidFill>
              </a:rPr>
              <a:t> </a:t>
            </a:r>
            <a:r>
              <a:rPr lang="hu-HU" sz="2000" b="1" dirty="0" err="1">
                <a:solidFill>
                  <a:srgbClr val="FFFF00"/>
                </a:solidFill>
              </a:rPr>
              <a:t>experimentally</a:t>
            </a:r>
            <a:r>
              <a:rPr lang="hu-HU" sz="2000" b="1" dirty="0">
                <a:solidFill>
                  <a:srgbClr val="FFFF00"/>
                </a:solidFill>
              </a:rPr>
              <a:t> tested:</a:t>
            </a:r>
          </a:p>
          <a:p>
            <a:pPr marL="742950" lvl="1" indent="-273050" rtl="0">
              <a:lnSpc>
                <a:spcPct val="115000"/>
              </a:lnSpc>
              <a:spcBef>
                <a:spcPts val="400"/>
              </a:spcBef>
              <a:buClr>
                <a:schemeClr val="lt1"/>
              </a:buClr>
              <a:buSzPct val="100000"/>
              <a:buFont typeface="Arial"/>
              <a:buChar char="●"/>
            </a:pPr>
            <a:r>
              <a:rPr lang="hu-HU" sz="2000" i="1" dirty="0">
                <a:solidFill>
                  <a:srgbClr val="00CC00"/>
                </a:solidFill>
              </a:rPr>
              <a:t>w</a:t>
            </a:r>
            <a:r>
              <a:rPr lang="hu-HU" sz="2000" dirty="0">
                <a:solidFill>
                  <a:srgbClr val="00CC00"/>
                </a:solidFill>
              </a:rPr>
              <a:t>(</a:t>
            </a:r>
            <a:r>
              <a:rPr lang="hu-HU" sz="2000" i="1" dirty="0">
                <a:solidFill>
                  <a:srgbClr val="00CC00"/>
                </a:solidFill>
              </a:rPr>
              <a:t>t</a:t>
            </a:r>
            <a:r>
              <a:rPr lang="hu-HU" sz="2000" dirty="0">
                <a:solidFill>
                  <a:srgbClr val="00CC00"/>
                </a:solidFill>
              </a:rPr>
              <a:t>) </a:t>
            </a:r>
            <a:r>
              <a:rPr lang="hu-HU" sz="2000" dirty="0" err="1">
                <a:solidFill>
                  <a:srgbClr val="00CC00"/>
                </a:solidFill>
              </a:rPr>
              <a:t>exponential</a:t>
            </a:r>
            <a:endParaRPr lang="hu-HU" sz="2000" dirty="0">
              <a:solidFill>
                <a:srgbClr val="00CC00"/>
              </a:solidFill>
            </a:endParaRPr>
          </a:p>
          <a:p>
            <a:pPr marL="742950" lvl="1" indent="-273050" rtl="0">
              <a:lnSpc>
                <a:spcPct val="115000"/>
              </a:lnSpc>
              <a:spcBef>
                <a:spcPts val="400"/>
              </a:spcBef>
              <a:buClr>
                <a:schemeClr val="lt1"/>
              </a:buClr>
              <a:buSzPct val="100000"/>
              <a:buFont typeface="Verdana"/>
              <a:buChar char="●"/>
            </a:pPr>
            <a:r>
              <a:rPr lang="hu-HU" sz="2000" i="1" dirty="0">
                <a:solidFill>
                  <a:srgbClr val="00CC00"/>
                </a:solidFill>
              </a:rPr>
              <a:t>t</a:t>
            </a:r>
            <a:r>
              <a:rPr lang="hu-HU" sz="2000" dirty="0">
                <a:solidFill>
                  <a:srgbClr val="00CC00"/>
                </a:solidFill>
              </a:rPr>
              <a:t>: </a:t>
            </a:r>
            <a:r>
              <a:rPr lang="hu-HU" sz="2000" dirty="0" err="1">
                <a:solidFill>
                  <a:srgbClr val="00CC00"/>
                </a:solidFill>
              </a:rPr>
              <a:t>dimensionless</a:t>
            </a:r>
            <a:r>
              <a:rPr lang="hu-HU" sz="2000" dirty="0">
                <a:solidFill>
                  <a:srgbClr val="00CC00"/>
                </a:solidFill>
              </a:rPr>
              <a:t> </a:t>
            </a:r>
          </a:p>
          <a:p>
            <a:pPr marL="742950" lvl="1" indent="-273050" rtl="0">
              <a:lnSpc>
                <a:spcPct val="115000"/>
              </a:lnSpc>
              <a:spcBef>
                <a:spcPts val="400"/>
              </a:spcBef>
              <a:buClr>
                <a:schemeClr val="lt1"/>
              </a:buClr>
              <a:buSzPct val="100000"/>
              <a:buFont typeface="Verdana"/>
              <a:buChar char="●"/>
            </a:pPr>
            <a:r>
              <a:rPr lang="hu-HU" sz="2000" dirty="0" err="1">
                <a:solidFill>
                  <a:srgbClr val="00CC00"/>
                </a:solidFill>
              </a:rPr>
              <a:t>Laguerre</a:t>
            </a:r>
            <a:r>
              <a:rPr lang="hu-HU" sz="2000" dirty="0">
                <a:solidFill>
                  <a:srgbClr val="00CC00"/>
                </a:solidFill>
              </a:rPr>
              <a:t> </a:t>
            </a:r>
            <a:r>
              <a:rPr lang="hu-HU" sz="2000" dirty="0" err="1">
                <a:solidFill>
                  <a:srgbClr val="00CC00"/>
                </a:solidFill>
              </a:rPr>
              <a:t>polynomials</a:t>
            </a:r>
            <a:endParaRPr lang="hu-HU" sz="2000" dirty="0">
              <a:solidFill>
                <a:srgbClr val="00CC00"/>
              </a:solidFill>
            </a:endParaRPr>
          </a:p>
          <a:p>
            <a:pPr marL="0" lvl="0" indent="0" rtl="0">
              <a:lnSpc>
                <a:spcPct val="115000"/>
              </a:lnSpc>
              <a:spcBef>
                <a:spcPts val="400"/>
              </a:spcBef>
              <a:buNone/>
            </a:pPr>
            <a:endParaRPr sz="1800" dirty="0">
              <a:solidFill>
                <a:schemeClr val="lt1"/>
              </a:solidFill>
            </a:endParaRPr>
          </a:p>
        </p:txBody>
      </p:sp>
      <p:sp>
        <p:nvSpPr>
          <p:cNvPr id="76" name="Shape 76"/>
          <p:cNvSpPr txBox="1"/>
          <p:nvPr/>
        </p:nvSpPr>
        <p:spPr>
          <a:xfrm>
            <a:off x="138231" y="4262269"/>
            <a:ext cx="4001721" cy="181961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lnSpc>
                <a:spcPct val="115000"/>
              </a:lnSpc>
              <a:spcBef>
                <a:spcPts val="0"/>
              </a:spcBef>
              <a:buNone/>
            </a:pPr>
            <a:r>
              <a:rPr lang="hu-HU" sz="2000" b="1" dirty="0" err="1">
                <a:solidFill>
                  <a:srgbClr val="FFFF00"/>
                </a:solidFill>
              </a:rPr>
              <a:t>First</a:t>
            </a:r>
            <a:r>
              <a:rPr lang="hu-HU" sz="2000" b="1" dirty="0">
                <a:solidFill>
                  <a:srgbClr val="FFFF00"/>
                </a:solidFill>
              </a:rPr>
              <a:t> </a:t>
            </a:r>
            <a:r>
              <a:rPr lang="hu-HU" sz="2000" b="1" dirty="0" err="1">
                <a:solidFill>
                  <a:srgbClr val="FFFF00"/>
                </a:solidFill>
              </a:rPr>
              <a:t>successful</a:t>
            </a:r>
            <a:r>
              <a:rPr lang="hu-HU" sz="2000" b="1" dirty="0">
                <a:solidFill>
                  <a:srgbClr val="FFFF00"/>
                </a:solidFill>
              </a:rPr>
              <a:t> </a:t>
            </a:r>
            <a:r>
              <a:rPr lang="hu-HU" sz="2000" b="1" dirty="0" err="1">
                <a:solidFill>
                  <a:srgbClr val="FFFF00"/>
                </a:solidFill>
              </a:rPr>
              <a:t>tests</a:t>
            </a:r>
            <a:endParaRPr lang="hu-HU" sz="2000" b="1" dirty="0">
              <a:solidFill>
                <a:srgbClr val="FFFF00"/>
              </a:solidFill>
            </a:endParaRPr>
          </a:p>
          <a:p>
            <a:pPr marL="452438" lvl="1" indent="-269875" rtl="0">
              <a:lnSpc>
                <a:spcPct val="115000"/>
              </a:lnSpc>
              <a:spcBef>
                <a:spcPts val="400"/>
              </a:spcBef>
              <a:buClr>
                <a:schemeClr val="lt1"/>
              </a:buClr>
              <a:buSzPct val="100000"/>
              <a:buFont typeface="Arial"/>
              <a:buChar char="●"/>
            </a:pPr>
            <a:r>
              <a:rPr lang="hu-HU" sz="2000" dirty="0">
                <a:solidFill>
                  <a:srgbClr val="00CC00"/>
                </a:solidFill>
              </a:rPr>
              <a:t>NA22, UA1 </a:t>
            </a:r>
            <a:r>
              <a:rPr lang="hu-HU" sz="2000" dirty="0" err="1">
                <a:solidFill>
                  <a:srgbClr val="00CC00"/>
                </a:solidFill>
              </a:rPr>
              <a:t>data</a:t>
            </a:r>
            <a:endParaRPr lang="hu-HU" sz="2000" dirty="0">
              <a:solidFill>
                <a:srgbClr val="00CC00"/>
              </a:solidFill>
            </a:endParaRPr>
          </a:p>
          <a:p>
            <a:pPr marL="452438" lvl="1" indent="-269875" rtl="0">
              <a:lnSpc>
                <a:spcPct val="115000"/>
              </a:lnSpc>
              <a:spcBef>
                <a:spcPts val="400"/>
              </a:spcBef>
              <a:buClr>
                <a:schemeClr val="lt1"/>
              </a:buClr>
              <a:buSzPct val="100000"/>
              <a:buFont typeface="Verdana"/>
              <a:buChar char="●"/>
            </a:pPr>
            <a:r>
              <a:rPr lang="hu-HU" sz="2000" dirty="0" err="1">
                <a:solidFill>
                  <a:srgbClr val="00CC00"/>
                </a:solidFill>
              </a:rPr>
              <a:t>convergence</a:t>
            </a:r>
            <a:r>
              <a:rPr lang="hu-HU" sz="2000" dirty="0">
                <a:solidFill>
                  <a:srgbClr val="00CC00"/>
                </a:solidFill>
              </a:rPr>
              <a:t> </a:t>
            </a:r>
            <a:r>
              <a:rPr lang="hu-HU" sz="2000" dirty="0" err="1">
                <a:solidFill>
                  <a:srgbClr val="00CC00"/>
                </a:solidFill>
              </a:rPr>
              <a:t>criteria</a:t>
            </a:r>
            <a:r>
              <a:rPr lang="hu-HU" sz="2000" dirty="0">
                <a:solidFill>
                  <a:srgbClr val="00CC00"/>
                </a:solidFill>
              </a:rPr>
              <a:t> </a:t>
            </a:r>
            <a:r>
              <a:rPr lang="hu-HU" sz="2000" dirty="0" err="1">
                <a:solidFill>
                  <a:srgbClr val="00CC00"/>
                </a:solidFill>
              </a:rPr>
              <a:t>satisfied</a:t>
            </a:r>
            <a:r>
              <a:rPr lang="hu-HU" sz="2000" dirty="0">
                <a:solidFill>
                  <a:srgbClr val="00CC00"/>
                </a:solidFill>
              </a:rPr>
              <a:t> </a:t>
            </a:r>
          </a:p>
          <a:p>
            <a:pPr marL="452438" lvl="1" indent="-269875" rtl="0">
              <a:lnSpc>
                <a:spcPct val="115000"/>
              </a:lnSpc>
              <a:spcBef>
                <a:spcPts val="400"/>
              </a:spcBef>
              <a:buClr>
                <a:schemeClr val="lt1"/>
              </a:buClr>
              <a:buSzPct val="100000"/>
              <a:buFont typeface="Verdana"/>
              <a:buChar char="●"/>
            </a:pPr>
            <a:r>
              <a:rPr lang="hu-HU" sz="2000" dirty="0" err="1">
                <a:solidFill>
                  <a:srgbClr val="00CC00"/>
                </a:solidFill>
              </a:rPr>
              <a:t>intercept</a:t>
            </a:r>
            <a:r>
              <a:rPr lang="hu-HU" sz="2000" dirty="0">
                <a:solidFill>
                  <a:srgbClr val="00CC00"/>
                </a:solidFill>
              </a:rPr>
              <a:t> </a:t>
            </a:r>
            <a:r>
              <a:rPr lang="hu-HU" sz="2000" dirty="0" err="1">
                <a:solidFill>
                  <a:srgbClr val="00CC00"/>
                </a:solidFill>
              </a:rPr>
              <a:t>parameter</a:t>
            </a:r>
            <a:r>
              <a:rPr lang="hu-HU" sz="2000" dirty="0">
                <a:solidFill>
                  <a:srgbClr val="00CC00"/>
                </a:solidFill>
              </a:rPr>
              <a:t> ~ </a:t>
            </a:r>
            <a:r>
              <a:rPr lang="hu-HU" sz="2000" dirty="0" smtClean="0">
                <a:solidFill>
                  <a:srgbClr val="00CC00"/>
                </a:solidFill>
              </a:rPr>
              <a:t>1</a:t>
            </a:r>
            <a:endParaRPr lang="hu-HU" sz="2000" dirty="0">
              <a:solidFill>
                <a:srgbClr val="00CC00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6285" y="2588626"/>
            <a:ext cx="3920487" cy="779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Shape 82"/>
          <p:cNvSpPr txBox="1"/>
          <p:nvPr/>
        </p:nvSpPr>
        <p:spPr>
          <a:xfrm>
            <a:off x="0" y="-77240"/>
            <a:ext cx="9144000" cy="6935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hu-HU" sz="2400" b="1" i="0" u="none" strike="noStrike" cap="none" baseline="0">
                <a:solidFill>
                  <a:srgbClr val="FFFF00"/>
                </a:solidFill>
              </a:rPr>
              <a:t>  </a:t>
            </a:r>
            <a:r>
              <a:rPr lang="hu-HU" sz="2400" b="1">
                <a:solidFill>
                  <a:srgbClr val="FFFF00"/>
                </a:solidFill>
              </a:rPr>
              <a:t>LAGUERRE EXPANSIONS: ~ superEXPONENTIAL</a:t>
            </a:r>
          </a:p>
        </p:txBody>
      </p:sp>
      <p:pic>
        <p:nvPicPr>
          <p:cNvPr id="83" name="Shape 8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09625" y="495300"/>
            <a:ext cx="7524750" cy="6019800"/>
          </a:xfrm>
          <a:prstGeom prst="rect">
            <a:avLst/>
          </a:prstGeom>
          <a:noFill/>
          <a:ln>
            <a:noFill/>
          </a:ln>
        </p:spPr>
      </p:pic>
      <p:sp>
        <p:nvSpPr>
          <p:cNvPr id="84" name="Shape 84"/>
          <p:cNvSpPr txBox="1"/>
          <p:nvPr/>
        </p:nvSpPr>
        <p:spPr>
          <a:xfrm>
            <a:off x="697600" y="5206425"/>
            <a:ext cx="6756900" cy="3000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hu-HU">
                <a:solidFill>
                  <a:schemeClr val="lt1"/>
                </a:solidFill>
              </a:rPr>
              <a:t>T. Csörgő and S: Hegyi, hep-ph/9912220, T. Csörgő, hep-ph/001233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Shape 113"/>
          <p:cNvSpPr txBox="1"/>
          <p:nvPr/>
        </p:nvSpPr>
        <p:spPr>
          <a:xfrm>
            <a:off x="0" y="-1040"/>
            <a:ext cx="9144000" cy="6935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hu-HU" sz="3000" b="1" i="0" u="none" strike="noStrike" cap="none" baseline="0">
                <a:solidFill>
                  <a:srgbClr val="FFFF00"/>
                </a:solidFill>
              </a:rPr>
              <a:t>  </a:t>
            </a:r>
            <a:r>
              <a:rPr lang="hu-HU" sz="3000" b="1">
                <a:solidFill>
                  <a:srgbClr val="FFFF00"/>
                </a:solidFill>
              </a:rPr>
              <a:t>MINIMAL MODEL ASSUMPTION: LEVY</a:t>
            </a:r>
          </a:p>
        </p:txBody>
      </p:sp>
      <p:sp>
        <p:nvSpPr>
          <p:cNvPr id="114" name="Shape 114"/>
          <p:cNvSpPr txBox="1"/>
          <p:nvPr/>
        </p:nvSpPr>
        <p:spPr>
          <a:xfrm>
            <a:off x="50525" y="6021288"/>
            <a:ext cx="9446999" cy="13515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hu-HU">
                <a:solidFill>
                  <a:schemeClr val="lt1"/>
                </a:solidFill>
              </a:rPr>
              <a:t>T. Cs, S. Hegyi, W.A. Zajc, EPJ C36, 67 (2004) </a:t>
            </a:r>
          </a:p>
        </p:txBody>
      </p:sp>
      <p:pic>
        <p:nvPicPr>
          <p:cNvPr id="115" name="Shape 1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28600" y="2133600"/>
            <a:ext cx="6429375" cy="5619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6" name="Shape 1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28600" y="685800"/>
            <a:ext cx="6477000" cy="13811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7" name="Shape 117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827890" y="3108302"/>
            <a:ext cx="3219450" cy="704850"/>
          </a:xfrm>
          <a:prstGeom prst="rect">
            <a:avLst/>
          </a:prstGeom>
          <a:noFill/>
          <a:ln>
            <a:noFill/>
          </a:ln>
        </p:spPr>
      </p:pic>
      <p:sp>
        <p:nvSpPr>
          <p:cNvPr id="118" name="Shape 118"/>
          <p:cNvSpPr txBox="1"/>
          <p:nvPr/>
        </p:nvSpPr>
        <p:spPr>
          <a:xfrm>
            <a:off x="65718" y="3296166"/>
            <a:ext cx="5834910" cy="30525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lnSpc>
                <a:spcPct val="115000"/>
              </a:lnSpc>
              <a:spcBef>
                <a:spcPts val="0"/>
              </a:spcBef>
              <a:buNone/>
            </a:pPr>
            <a:r>
              <a:rPr lang="hu-HU" sz="2000" b="1" dirty="0" err="1">
                <a:solidFill>
                  <a:srgbClr val="FFFF00"/>
                </a:solidFill>
              </a:rPr>
              <a:t>Model-independent</a:t>
            </a:r>
            <a:r>
              <a:rPr lang="hu-HU" sz="2000" b="1" dirty="0">
                <a:solidFill>
                  <a:srgbClr val="FFFF00"/>
                </a:solidFill>
              </a:rPr>
              <a:t> </a:t>
            </a:r>
            <a:r>
              <a:rPr lang="hu-HU" sz="2000" b="1" dirty="0" err="1">
                <a:solidFill>
                  <a:srgbClr val="FFFF00"/>
                </a:solidFill>
              </a:rPr>
              <a:t>but</a:t>
            </a:r>
            <a:r>
              <a:rPr lang="hu-HU" sz="2000" b="1" dirty="0">
                <a:solidFill>
                  <a:srgbClr val="FFFF00"/>
                </a:solidFill>
              </a:rPr>
              <a:t>:</a:t>
            </a:r>
          </a:p>
          <a:p>
            <a:pPr marL="742950" lvl="1" indent="-273050" rtl="0">
              <a:lnSpc>
                <a:spcPct val="115000"/>
              </a:lnSpc>
              <a:spcBef>
                <a:spcPts val="400"/>
              </a:spcBef>
              <a:buClr>
                <a:schemeClr val="lt1"/>
              </a:buClr>
              <a:buSzPct val="100000"/>
              <a:buFont typeface="Arial"/>
              <a:buChar char="●"/>
            </a:pPr>
            <a:r>
              <a:rPr lang="hu-HU" sz="2000" dirty="0" err="1">
                <a:solidFill>
                  <a:srgbClr val="00CC00"/>
                </a:solidFill>
              </a:rPr>
              <a:t>Assumes</a:t>
            </a:r>
            <a:r>
              <a:rPr lang="hu-HU" sz="2000" dirty="0">
                <a:solidFill>
                  <a:srgbClr val="00CC00"/>
                </a:solidFill>
              </a:rPr>
              <a:t> </a:t>
            </a:r>
            <a:r>
              <a:rPr lang="hu-HU" sz="2000" dirty="0" err="1">
                <a:solidFill>
                  <a:srgbClr val="00CC00"/>
                </a:solidFill>
              </a:rPr>
              <a:t>that</a:t>
            </a:r>
            <a:r>
              <a:rPr lang="hu-HU" sz="2000" dirty="0">
                <a:solidFill>
                  <a:srgbClr val="00CC00"/>
                </a:solidFill>
              </a:rPr>
              <a:t> Coulomb </a:t>
            </a:r>
            <a:r>
              <a:rPr lang="hu-HU" sz="2000" dirty="0" err="1">
                <a:solidFill>
                  <a:srgbClr val="00CC00"/>
                </a:solidFill>
              </a:rPr>
              <a:t>can</a:t>
            </a:r>
            <a:r>
              <a:rPr lang="hu-HU" sz="2000" dirty="0">
                <a:solidFill>
                  <a:srgbClr val="00CC00"/>
                </a:solidFill>
              </a:rPr>
              <a:t> be </a:t>
            </a:r>
            <a:r>
              <a:rPr lang="hu-HU" sz="2000" dirty="0" err="1">
                <a:solidFill>
                  <a:srgbClr val="00CC00"/>
                </a:solidFill>
              </a:rPr>
              <a:t>corrected</a:t>
            </a:r>
            <a:r>
              <a:rPr lang="hu-HU" sz="2000" dirty="0">
                <a:solidFill>
                  <a:srgbClr val="00CC00"/>
                </a:solidFill>
              </a:rPr>
              <a:t> </a:t>
            </a:r>
          </a:p>
          <a:p>
            <a:pPr marL="742950" lvl="1" indent="-273050" rtl="0">
              <a:lnSpc>
                <a:spcPct val="115000"/>
              </a:lnSpc>
              <a:spcBef>
                <a:spcPts val="400"/>
              </a:spcBef>
              <a:buClr>
                <a:schemeClr val="lt1"/>
              </a:buClr>
              <a:buSzPct val="100000"/>
              <a:buFont typeface="Verdana"/>
              <a:buChar char="●"/>
            </a:pPr>
            <a:r>
              <a:rPr lang="hu-HU" sz="2000" dirty="0">
                <a:solidFill>
                  <a:srgbClr val="00CC00"/>
                </a:solidFill>
              </a:rPr>
              <a:t>No </a:t>
            </a:r>
            <a:r>
              <a:rPr lang="hu-HU" sz="2000" dirty="0" err="1">
                <a:solidFill>
                  <a:srgbClr val="00CC00"/>
                </a:solidFill>
              </a:rPr>
              <a:t>assumptions</a:t>
            </a:r>
            <a:r>
              <a:rPr lang="hu-HU" sz="2000" dirty="0">
                <a:solidFill>
                  <a:srgbClr val="00CC00"/>
                </a:solidFill>
              </a:rPr>
              <a:t> </a:t>
            </a:r>
            <a:r>
              <a:rPr lang="hu-HU" sz="2000" dirty="0" err="1">
                <a:solidFill>
                  <a:srgbClr val="00CC00"/>
                </a:solidFill>
              </a:rPr>
              <a:t>about</a:t>
            </a:r>
            <a:r>
              <a:rPr lang="hu-HU" sz="2000" dirty="0">
                <a:solidFill>
                  <a:srgbClr val="00CC00"/>
                </a:solidFill>
              </a:rPr>
              <a:t> </a:t>
            </a:r>
            <a:r>
              <a:rPr lang="hu-HU" sz="2000" dirty="0" err="1">
                <a:solidFill>
                  <a:srgbClr val="00CC00"/>
                </a:solidFill>
              </a:rPr>
              <a:t>analyticity</a:t>
            </a:r>
            <a:r>
              <a:rPr lang="hu-HU" sz="2000" dirty="0">
                <a:solidFill>
                  <a:srgbClr val="00CC00"/>
                </a:solidFill>
              </a:rPr>
              <a:t> </a:t>
            </a:r>
            <a:r>
              <a:rPr lang="hu-HU" sz="2000" dirty="0" err="1">
                <a:solidFill>
                  <a:srgbClr val="00CC00"/>
                </a:solidFill>
              </a:rPr>
              <a:t>yet</a:t>
            </a:r>
            <a:endParaRPr lang="hu-HU" sz="2000" dirty="0">
              <a:solidFill>
                <a:srgbClr val="00CC00"/>
              </a:solidFill>
            </a:endParaRPr>
          </a:p>
          <a:p>
            <a:pPr marL="742950" lvl="1" indent="-273050" rtl="0">
              <a:lnSpc>
                <a:spcPct val="115000"/>
              </a:lnSpc>
              <a:spcBef>
                <a:spcPts val="400"/>
              </a:spcBef>
              <a:buClr>
                <a:schemeClr val="lt1"/>
              </a:buClr>
              <a:buSzPct val="100000"/>
              <a:buFont typeface="Verdana"/>
              <a:buChar char="●"/>
            </a:pPr>
            <a:r>
              <a:rPr lang="hu-HU" sz="2000" dirty="0" err="1">
                <a:solidFill>
                  <a:srgbClr val="00CC00"/>
                </a:solidFill>
              </a:rPr>
              <a:t>For</a:t>
            </a:r>
            <a:r>
              <a:rPr lang="hu-HU" sz="2000" dirty="0">
                <a:solidFill>
                  <a:srgbClr val="00CC00"/>
                </a:solidFill>
              </a:rPr>
              <a:t> </a:t>
            </a:r>
            <a:r>
              <a:rPr lang="hu-HU" sz="2000" dirty="0" err="1">
                <a:solidFill>
                  <a:srgbClr val="00CC00"/>
                </a:solidFill>
              </a:rPr>
              <a:t>simplicity</a:t>
            </a:r>
            <a:r>
              <a:rPr lang="hu-HU" sz="2000" dirty="0">
                <a:solidFill>
                  <a:srgbClr val="00CC00"/>
                </a:solidFill>
              </a:rPr>
              <a:t>, </a:t>
            </a:r>
            <a:r>
              <a:rPr lang="hu-HU" sz="2000" dirty="0" err="1">
                <a:solidFill>
                  <a:srgbClr val="00CC00"/>
                </a:solidFill>
              </a:rPr>
              <a:t>consider</a:t>
            </a:r>
            <a:r>
              <a:rPr lang="hu-HU" sz="2000" dirty="0">
                <a:solidFill>
                  <a:srgbClr val="00CC00"/>
                </a:solidFill>
              </a:rPr>
              <a:t> 1d </a:t>
            </a:r>
            <a:r>
              <a:rPr lang="hu-HU" sz="2000" dirty="0" err="1">
                <a:solidFill>
                  <a:srgbClr val="00CC00"/>
                </a:solidFill>
              </a:rPr>
              <a:t>case</a:t>
            </a:r>
            <a:r>
              <a:rPr lang="hu-HU" sz="2000" dirty="0">
                <a:solidFill>
                  <a:srgbClr val="00CC00"/>
                </a:solidFill>
              </a:rPr>
              <a:t> </a:t>
            </a:r>
            <a:r>
              <a:rPr lang="hu-HU" sz="2000" dirty="0" err="1">
                <a:solidFill>
                  <a:srgbClr val="00CC00"/>
                </a:solidFill>
              </a:rPr>
              <a:t>first</a:t>
            </a:r>
            <a:endParaRPr lang="hu-HU" sz="2000" dirty="0">
              <a:solidFill>
                <a:srgbClr val="00CC00"/>
              </a:solidFill>
            </a:endParaRPr>
          </a:p>
          <a:p>
            <a:pPr marL="742950" lvl="1" indent="-273050" rtl="0">
              <a:lnSpc>
                <a:spcPct val="115000"/>
              </a:lnSpc>
              <a:spcBef>
                <a:spcPts val="400"/>
              </a:spcBef>
              <a:buClr>
                <a:schemeClr val="lt1"/>
              </a:buClr>
              <a:buSzPct val="100000"/>
              <a:buFont typeface="Verdana"/>
              <a:buChar char="●"/>
            </a:pPr>
            <a:r>
              <a:rPr lang="hu-HU" sz="2000" dirty="0" err="1">
                <a:solidFill>
                  <a:srgbClr val="00CC00"/>
                </a:solidFill>
              </a:rPr>
              <a:t>For</a:t>
            </a:r>
            <a:r>
              <a:rPr lang="hu-HU" sz="2000" dirty="0">
                <a:solidFill>
                  <a:srgbClr val="00CC00"/>
                </a:solidFill>
              </a:rPr>
              <a:t> </a:t>
            </a:r>
            <a:r>
              <a:rPr lang="hu-HU" sz="2000" dirty="0" err="1">
                <a:solidFill>
                  <a:srgbClr val="00CC00"/>
                </a:solidFill>
              </a:rPr>
              <a:t>simplicity</a:t>
            </a:r>
            <a:r>
              <a:rPr lang="hu-HU" sz="2000" dirty="0">
                <a:solidFill>
                  <a:srgbClr val="00CC00"/>
                </a:solidFill>
              </a:rPr>
              <a:t>, </a:t>
            </a:r>
            <a:r>
              <a:rPr lang="hu-HU" sz="2000" dirty="0" err="1">
                <a:solidFill>
                  <a:srgbClr val="00CC00"/>
                </a:solidFill>
              </a:rPr>
              <a:t>consider</a:t>
            </a:r>
            <a:r>
              <a:rPr lang="hu-HU" sz="2000" dirty="0">
                <a:solidFill>
                  <a:srgbClr val="00CC00"/>
                </a:solidFill>
              </a:rPr>
              <a:t> </a:t>
            </a:r>
            <a:r>
              <a:rPr lang="hu-HU" sz="2000" dirty="0" err="1">
                <a:solidFill>
                  <a:srgbClr val="00CC00"/>
                </a:solidFill>
              </a:rPr>
              <a:t>factorizable</a:t>
            </a:r>
            <a:r>
              <a:rPr lang="hu-HU" sz="2000" dirty="0">
                <a:solidFill>
                  <a:srgbClr val="00CC00"/>
                </a:solidFill>
              </a:rPr>
              <a:t> </a:t>
            </a:r>
            <a:r>
              <a:rPr lang="hu-HU" sz="2000" i="1" dirty="0">
                <a:solidFill>
                  <a:srgbClr val="00CC00"/>
                </a:solidFill>
              </a:rPr>
              <a:t>x k</a:t>
            </a:r>
          </a:p>
          <a:p>
            <a:pPr marL="742950" lvl="1" indent="-273050" rtl="0">
              <a:lnSpc>
                <a:spcPct val="115000"/>
              </a:lnSpc>
              <a:spcBef>
                <a:spcPts val="400"/>
              </a:spcBef>
              <a:buClr>
                <a:schemeClr val="lt1"/>
              </a:buClr>
              <a:buSzPct val="100000"/>
              <a:buFont typeface="Verdana"/>
              <a:buChar char="●"/>
            </a:pPr>
            <a:r>
              <a:rPr lang="hu-HU" sz="2000" dirty="0" err="1">
                <a:solidFill>
                  <a:srgbClr val="00CC00"/>
                </a:solidFill>
              </a:rPr>
              <a:t>Normalizations</a:t>
            </a:r>
            <a:r>
              <a:rPr lang="hu-HU" sz="2000" dirty="0">
                <a:solidFill>
                  <a:srgbClr val="00CC00"/>
                </a:solidFill>
              </a:rPr>
              <a:t> :</a:t>
            </a:r>
          </a:p>
          <a:p>
            <a:pPr marL="1143000" lvl="2" indent="-254000" rtl="0">
              <a:lnSpc>
                <a:spcPct val="115000"/>
              </a:lnSpc>
              <a:spcBef>
                <a:spcPts val="400"/>
              </a:spcBef>
              <a:buClr>
                <a:schemeClr val="lt1"/>
              </a:buClr>
              <a:buSzPct val="100000"/>
              <a:buFont typeface="Verdana"/>
              <a:buChar char="•"/>
            </a:pPr>
            <a:r>
              <a:rPr lang="hu-HU" sz="2000" dirty="0" err="1">
                <a:solidFill>
                  <a:schemeClr val="lt1"/>
                </a:solidFill>
              </a:rPr>
              <a:t>density</a:t>
            </a:r>
            <a:endParaRPr lang="hu-HU" sz="2000" dirty="0">
              <a:solidFill>
                <a:schemeClr val="lt1"/>
              </a:solidFill>
            </a:endParaRPr>
          </a:p>
          <a:p>
            <a:pPr marL="1143000" lvl="2" indent="-254000" rtl="0">
              <a:lnSpc>
                <a:spcPct val="115000"/>
              </a:lnSpc>
              <a:spcBef>
                <a:spcPts val="400"/>
              </a:spcBef>
              <a:buClr>
                <a:schemeClr val="lt1"/>
              </a:buClr>
              <a:buSzPct val="100000"/>
              <a:buFont typeface="Verdana"/>
              <a:buChar char="•"/>
            </a:pPr>
            <a:r>
              <a:rPr lang="hu-HU" sz="2000" dirty="0" err="1">
                <a:solidFill>
                  <a:schemeClr val="lt1"/>
                </a:solidFill>
              </a:rPr>
              <a:t>multiplicity</a:t>
            </a:r>
            <a:endParaRPr lang="hu-HU" sz="2000" dirty="0">
              <a:solidFill>
                <a:schemeClr val="lt1"/>
              </a:solidFill>
            </a:endParaRPr>
          </a:p>
          <a:p>
            <a:pPr marL="1143000" lvl="2" indent="-254000" rtl="0">
              <a:lnSpc>
                <a:spcPct val="115000"/>
              </a:lnSpc>
              <a:spcBef>
                <a:spcPts val="400"/>
              </a:spcBef>
              <a:buClr>
                <a:schemeClr val="lt1"/>
              </a:buClr>
              <a:buSzPct val="100000"/>
              <a:buFont typeface="Verdana"/>
              <a:buChar char="•"/>
            </a:pPr>
            <a:r>
              <a:rPr lang="hu-HU" sz="2000" dirty="0" err="1" smtClean="0">
                <a:solidFill>
                  <a:schemeClr val="lt1"/>
                </a:solidFill>
              </a:rPr>
              <a:t>single-particle</a:t>
            </a:r>
            <a:r>
              <a:rPr lang="hu-HU" sz="2000" dirty="0" smtClean="0">
                <a:solidFill>
                  <a:schemeClr val="lt1"/>
                </a:solidFill>
              </a:rPr>
              <a:t> </a:t>
            </a:r>
            <a:r>
              <a:rPr lang="hu-HU" sz="2000" dirty="0" err="1" smtClean="0">
                <a:solidFill>
                  <a:schemeClr val="lt1"/>
                </a:solidFill>
              </a:rPr>
              <a:t>spectra</a:t>
            </a:r>
            <a:r>
              <a:rPr lang="hu-HU" sz="2000" dirty="0" smtClean="0">
                <a:solidFill>
                  <a:schemeClr val="lt1"/>
                </a:solidFill>
              </a:rPr>
              <a:t> </a:t>
            </a:r>
            <a:endParaRPr lang="hu-HU" sz="2000" dirty="0">
              <a:solidFill>
                <a:schemeClr val="lt1"/>
              </a:solidFill>
            </a:endParaRPr>
          </a:p>
          <a:p>
            <a:pPr marL="0" lvl="0" indent="0" rtl="0">
              <a:lnSpc>
                <a:spcPct val="115000"/>
              </a:lnSpc>
              <a:spcBef>
                <a:spcPts val="400"/>
              </a:spcBef>
              <a:buNone/>
            </a:pPr>
            <a:endParaRPr sz="1800" dirty="0">
              <a:solidFill>
                <a:schemeClr val="lt1"/>
              </a:solidFill>
            </a:endParaRPr>
          </a:p>
        </p:txBody>
      </p:sp>
      <p:pic>
        <p:nvPicPr>
          <p:cNvPr id="119" name="Shape 119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6469000" y="4075347"/>
            <a:ext cx="2580456" cy="501728"/>
          </a:xfrm>
          <a:prstGeom prst="rect">
            <a:avLst/>
          </a:prstGeom>
          <a:noFill/>
          <a:ln>
            <a:noFill/>
          </a:ln>
        </p:spPr>
      </p:pic>
      <p:pic>
        <p:nvPicPr>
          <p:cNvPr id="120" name="Shape 120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4257675" y="4961044"/>
            <a:ext cx="4800600" cy="6762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21" name="Shape 121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5542861" y="5739066"/>
            <a:ext cx="3486150" cy="6762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Shape 143"/>
          <p:cNvSpPr txBox="1"/>
          <p:nvPr/>
        </p:nvSpPr>
        <p:spPr>
          <a:xfrm>
            <a:off x="0" y="-1040"/>
            <a:ext cx="9144000" cy="6935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hu-HU" sz="3000" b="1" i="0" u="none" strike="noStrike" cap="none" baseline="0" dirty="0">
                <a:solidFill>
                  <a:srgbClr val="FFFF00"/>
                </a:solidFill>
              </a:rPr>
              <a:t>  </a:t>
            </a:r>
            <a:r>
              <a:rPr lang="hu-HU" sz="3000" b="1" dirty="0">
                <a:solidFill>
                  <a:srgbClr val="FFFF00"/>
                </a:solidFill>
              </a:rPr>
              <a:t>MINIMAL MODEL ASSUMPTION: LEVY</a:t>
            </a:r>
          </a:p>
        </p:txBody>
      </p:sp>
      <p:sp>
        <p:nvSpPr>
          <p:cNvPr id="144" name="Shape 144"/>
          <p:cNvSpPr txBox="1"/>
          <p:nvPr/>
        </p:nvSpPr>
        <p:spPr>
          <a:xfrm>
            <a:off x="50525" y="5973075"/>
            <a:ext cx="9446999" cy="13515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hu-HU">
                <a:solidFill>
                  <a:schemeClr val="lt1"/>
                </a:solidFill>
              </a:rPr>
              <a:t>T. Cs, S. Hegyi, W.A. Zajc, EPJ C36, 67 (2004)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5" name="Shape 145"/>
              <p:cNvSpPr txBox="1"/>
              <p:nvPr/>
            </p:nvSpPr>
            <p:spPr>
              <a:xfrm>
                <a:off x="179512" y="1445608"/>
                <a:ext cx="5949599" cy="3052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lvl="0" rtl="0">
                  <a:lnSpc>
                    <a:spcPct val="115000"/>
                  </a:lnSpc>
                  <a:spcBef>
                    <a:spcPts val="0"/>
                  </a:spcBef>
                  <a:buNone/>
                </a:pPr>
                <a:r>
                  <a:rPr lang="hu-HU" sz="2000" b="1" dirty="0" err="1">
                    <a:solidFill>
                      <a:srgbClr val="FFFF00"/>
                    </a:solidFill>
                  </a:rPr>
                  <a:t>Model-independent</a:t>
                </a:r>
                <a:r>
                  <a:rPr lang="hu-HU" sz="2000" b="1" dirty="0">
                    <a:solidFill>
                      <a:srgbClr val="FFFF00"/>
                    </a:solidFill>
                  </a:rPr>
                  <a:t> </a:t>
                </a:r>
                <a:r>
                  <a:rPr lang="hu-HU" sz="2000" b="1" dirty="0" err="1">
                    <a:solidFill>
                      <a:srgbClr val="FFFF00"/>
                    </a:solidFill>
                  </a:rPr>
                  <a:t>but</a:t>
                </a:r>
                <a:r>
                  <a:rPr lang="hu-HU" sz="2000" b="1" dirty="0">
                    <a:solidFill>
                      <a:srgbClr val="FFFF00"/>
                    </a:solidFill>
                  </a:rPr>
                  <a:t>:</a:t>
                </a:r>
              </a:p>
              <a:p>
                <a:pPr marL="742950" lvl="1" indent="-273050" rtl="0">
                  <a:lnSpc>
                    <a:spcPct val="115000"/>
                  </a:lnSpc>
                  <a:spcBef>
                    <a:spcPts val="400"/>
                  </a:spcBef>
                  <a:buClr>
                    <a:schemeClr val="lt1"/>
                  </a:buClr>
                  <a:buSzPct val="100000"/>
                  <a:buFont typeface="Arial"/>
                  <a:buChar char="●"/>
                </a:pPr>
                <a:r>
                  <a:rPr lang="hu-HU" sz="2000" dirty="0" err="1">
                    <a:solidFill>
                      <a:srgbClr val="00CC00"/>
                    </a:solidFill>
                  </a:rPr>
                  <a:t>not</a:t>
                </a:r>
                <a:r>
                  <a:rPr lang="hu-HU" sz="2000" dirty="0">
                    <a:solidFill>
                      <a:srgbClr val="00CC00"/>
                    </a:solidFill>
                  </a:rPr>
                  <a:t> </a:t>
                </a:r>
                <a:r>
                  <a:rPr lang="hu-HU" sz="2000" dirty="0" err="1">
                    <a:solidFill>
                      <a:srgbClr val="00CC00"/>
                    </a:solidFill>
                  </a:rPr>
                  <a:t>assumes</a:t>
                </a:r>
                <a:r>
                  <a:rPr lang="hu-HU" sz="2000" dirty="0">
                    <a:solidFill>
                      <a:srgbClr val="00CC00"/>
                    </a:solidFill>
                  </a:rPr>
                  <a:t> </a:t>
                </a:r>
                <a:r>
                  <a:rPr lang="hu-HU" sz="2000" dirty="0" err="1">
                    <a:solidFill>
                      <a:srgbClr val="00CC00"/>
                    </a:solidFill>
                  </a:rPr>
                  <a:t>analyticity</a:t>
                </a:r>
                <a:endParaRPr lang="hu-HU" sz="2000" dirty="0">
                  <a:solidFill>
                    <a:srgbClr val="00CC00"/>
                  </a:solidFill>
                </a:endParaRPr>
              </a:p>
              <a:p>
                <a:pPr marL="742950" lvl="1" indent="-273050" rtl="0">
                  <a:lnSpc>
                    <a:spcPct val="115000"/>
                  </a:lnSpc>
                  <a:spcBef>
                    <a:spcPts val="400"/>
                  </a:spcBef>
                  <a:buClr>
                    <a:schemeClr val="lt1"/>
                  </a:buClr>
                  <a:buSzPct val="100000"/>
                  <a:buFont typeface="Verdana"/>
                  <a:buChar char="●"/>
                </a:pPr>
                <a:r>
                  <a:rPr lang="hu-HU" sz="2000" dirty="0">
                    <a:solidFill>
                      <a:srgbClr val="00CC00"/>
                    </a:solidFill>
                  </a:rPr>
                  <a:t>C</a:t>
                </a:r>
                <a:r>
                  <a:rPr lang="hu-HU" sz="2000" baseline="-25000" dirty="0">
                    <a:solidFill>
                      <a:srgbClr val="00CC00"/>
                    </a:solidFill>
                  </a:rPr>
                  <a:t>2</a:t>
                </a:r>
                <a:r>
                  <a:rPr lang="hu-HU" sz="2000" dirty="0">
                    <a:solidFill>
                      <a:srgbClr val="00CC00"/>
                    </a:solidFill>
                  </a:rPr>
                  <a:t> </a:t>
                </a:r>
                <a:r>
                  <a:rPr lang="hu-HU" sz="2000" dirty="0" err="1">
                    <a:solidFill>
                      <a:srgbClr val="00CC00"/>
                    </a:solidFill>
                  </a:rPr>
                  <a:t>measures</a:t>
                </a:r>
                <a:r>
                  <a:rPr lang="hu-HU" sz="2000" dirty="0">
                    <a:solidFill>
                      <a:srgbClr val="00CC00"/>
                    </a:solidFill>
                  </a:rPr>
                  <a:t> a modulus </a:t>
                </a:r>
                <a:r>
                  <a:rPr lang="hu-HU" sz="2000" dirty="0" err="1">
                    <a:solidFill>
                      <a:srgbClr val="00CC00"/>
                    </a:solidFill>
                  </a:rPr>
                  <a:t>squared</a:t>
                </a:r>
                <a:r>
                  <a:rPr lang="hu-HU" sz="2000" dirty="0">
                    <a:solidFill>
                      <a:srgbClr val="00CC00"/>
                    </a:solidFill>
                  </a:rPr>
                  <a:t> </a:t>
                </a:r>
                <a:r>
                  <a:rPr lang="hu-HU" sz="2000" dirty="0" err="1">
                    <a:solidFill>
                      <a:srgbClr val="00CC00"/>
                    </a:solidFill>
                  </a:rPr>
                  <a:t>Fourier-transform</a:t>
                </a:r>
                <a:r>
                  <a:rPr lang="hu-HU" sz="2000" dirty="0">
                    <a:solidFill>
                      <a:srgbClr val="00CC00"/>
                    </a:solidFill>
                  </a:rPr>
                  <a:t> </a:t>
                </a:r>
                <a:r>
                  <a:rPr lang="hu-HU" sz="2000" dirty="0" err="1">
                    <a:solidFill>
                      <a:srgbClr val="00CC00"/>
                    </a:solidFill>
                  </a:rPr>
                  <a:t>vs</a:t>
                </a:r>
                <a:r>
                  <a:rPr lang="hu-HU" sz="2000" dirty="0">
                    <a:solidFill>
                      <a:srgbClr val="00CC00"/>
                    </a:solidFill>
                  </a:rPr>
                  <a:t> </a:t>
                </a:r>
                <a:r>
                  <a:rPr lang="hu-HU" sz="2000" dirty="0" err="1">
                    <a:solidFill>
                      <a:srgbClr val="00CC00"/>
                    </a:solidFill>
                  </a:rPr>
                  <a:t>relative</a:t>
                </a:r>
                <a:r>
                  <a:rPr lang="hu-HU" sz="2000" dirty="0">
                    <a:solidFill>
                      <a:srgbClr val="00CC00"/>
                    </a:solidFill>
                  </a:rPr>
                  <a:t> momentum</a:t>
                </a:r>
              </a:p>
              <a:p>
                <a:pPr marL="742950" lvl="1" indent="-273050" rtl="0">
                  <a:lnSpc>
                    <a:spcPct val="115000"/>
                  </a:lnSpc>
                  <a:spcBef>
                    <a:spcPts val="400"/>
                  </a:spcBef>
                  <a:buClr>
                    <a:schemeClr val="lt1"/>
                  </a:buClr>
                  <a:buSzPct val="100000"/>
                  <a:buFont typeface="Verdana"/>
                  <a:buChar char="●"/>
                </a:pPr>
                <a:r>
                  <a:rPr lang="hu-HU" sz="2000" dirty="0" err="1" smtClean="0">
                    <a:solidFill>
                      <a:srgbClr val="00CC00"/>
                    </a:solidFill>
                  </a:rPr>
                  <a:t>Correlations</a:t>
                </a:r>
                <a:r>
                  <a:rPr lang="hu-HU" sz="2000" dirty="0" smtClean="0">
                    <a:solidFill>
                      <a:srgbClr val="00CC00"/>
                    </a:solidFill>
                  </a:rPr>
                  <a:t> </a:t>
                </a:r>
                <a:r>
                  <a:rPr lang="hu-HU" sz="2000" dirty="0">
                    <a:solidFill>
                      <a:srgbClr val="00CC00"/>
                    </a:solidFill>
                  </a:rPr>
                  <a:t>non-Gaussian</a:t>
                </a:r>
              </a:p>
              <a:p>
                <a:pPr marL="742950" lvl="1" indent="-273050" rtl="0">
                  <a:lnSpc>
                    <a:spcPct val="115000"/>
                  </a:lnSpc>
                  <a:spcBef>
                    <a:spcPts val="400"/>
                  </a:spcBef>
                  <a:buClr>
                    <a:schemeClr val="lt1"/>
                  </a:buClr>
                  <a:buSzPct val="100000"/>
                  <a:buFont typeface="Verdana"/>
                  <a:buChar char="●"/>
                </a:pPr>
                <a:r>
                  <a:rPr lang="hu-HU" sz="2000" dirty="0" err="1">
                    <a:solidFill>
                      <a:srgbClr val="00CC00"/>
                    </a:solidFill>
                  </a:rPr>
                  <a:t>Radius</a:t>
                </a:r>
                <a:r>
                  <a:rPr lang="hu-HU" sz="2000" dirty="0">
                    <a:solidFill>
                      <a:srgbClr val="00CC00"/>
                    </a:solidFill>
                  </a:rPr>
                  <a:t> </a:t>
                </a:r>
                <a:r>
                  <a:rPr lang="hu-HU" sz="2000" dirty="0" err="1">
                    <a:solidFill>
                      <a:srgbClr val="00CC00"/>
                    </a:solidFill>
                  </a:rPr>
                  <a:t>not</a:t>
                </a:r>
                <a:r>
                  <a:rPr lang="hu-HU" sz="2000" dirty="0">
                    <a:solidFill>
                      <a:srgbClr val="00CC00"/>
                    </a:solidFill>
                  </a:rPr>
                  <a:t> a </a:t>
                </a:r>
                <a:r>
                  <a:rPr lang="hu-HU" sz="2000" dirty="0" err="1">
                    <a:solidFill>
                      <a:srgbClr val="00CC00"/>
                    </a:solidFill>
                  </a:rPr>
                  <a:t>variance</a:t>
                </a:r>
                <a:endParaRPr lang="hu-HU" sz="2000" dirty="0">
                  <a:solidFill>
                    <a:srgbClr val="00CC00"/>
                  </a:solidFill>
                </a:endParaRPr>
              </a:p>
              <a:p>
                <a:pPr marL="742950" lvl="1" indent="-273050" rtl="0">
                  <a:lnSpc>
                    <a:spcPct val="115000"/>
                  </a:lnSpc>
                  <a:spcBef>
                    <a:spcPts val="400"/>
                  </a:spcBef>
                  <a:buClr>
                    <a:schemeClr val="lt1"/>
                  </a:buClr>
                  <a:buSzPct val="100000"/>
                  <a:buFont typeface="Verdana"/>
                  <a:buChar char="●"/>
                </a:pPr>
                <a:r>
                  <a:rPr lang="hu-HU" sz="1800" dirty="0">
                    <a:solidFill>
                      <a:srgbClr val="00CC00"/>
                    </a:solidFill>
                  </a:rPr>
                  <a:t>0 </a:t>
                </a:r>
                <a14:m>
                  <m:oMath xmlns:m="http://schemas.openxmlformats.org/officeDocument/2006/math">
                    <m:r>
                      <a:rPr lang="hu-HU" sz="1800" i="1" dirty="0" smtClean="0">
                        <a:solidFill>
                          <a:srgbClr val="00CC00"/>
                        </a:solidFill>
                        <a:latin typeface="Cambria Math"/>
                        <a:ea typeface="Cambria Math"/>
                      </a:rPr>
                      <m:t>&lt;</m:t>
                    </m:r>
                  </m:oMath>
                </a14:m>
                <a:r>
                  <a:rPr lang="hu-HU" sz="1800" dirty="0">
                    <a:solidFill>
                      <a:srgbClr val="00CC00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hu-HU" sz="2400" i="1" dirty="0" smtClean="0">
                        <a:solidFill>
                          <a:srgbClr val="00CC00"/>
                        </a:solidFill>
                        <a:latin typeface="Cambria Math"/>
                        <a:ea typeface="Cambria Math"/>
                      </a:rPr>
                      <m:t>𝛼</m:t>
                    </m:r>
                  </m:oMath>
                </a14:m>
                <a:r>
                  <a:rPr lang="hu-HU" sz="1800" dirty="0">
                    <a:solidFill>
                      <a:srgbClr val="00CC00"/>
                    </a:solidFill>
                  </a:rPr>
                  <a:t> </a:t>
                </a:r>
                <a:r>
                  <a:rPr lang="hu-HU" sz="1800" dirty="0" smtClean="0">
                    <a:solidFill>
                      <a:srgbClr val="00CC00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hu-HU" sz="1800" i="1" smtClean="0">
                        <a:solidFill>
                          <a:srgbClr val="00CC00"/>
                        </a:solidFill>
                        <a:latin typeface="Cambria Math"/>
                        <a:ea typeface="Cambria Math"/>
                      </a:rPr>
                      <m:t>≤</m:t>
                    </m:r>
                  </m:oMath>
                </a14:m>
                <a:r>
                  <a:rPr lang="hu-HU" sz="1800" dirty="0" smtClean="0">
                    <a:solidFill>
                      <a:srgbClr val="00CC00"/>
                    </a:solidFill>
                  </a:rPr>
                  <a:t> 2</a:t>
                </a:r>
                <a:endParaRPr lang="hu-HU" sz="1800" dirty="0">
                  <a:solidFill>
                    <a:srgbClr val="00CC00"/>
                  </a:solidFill>
                </a:endParaRPr>
              </a:p>
              <a:p>
                <a:pPr marL="0" lvl="0" indent="0" rtl="0">
                  <a:lnSpc>
                    <a:spcPct val="115000"/>
                  </a:lnSpc>
                  <a:spcBef>
                    <a:spcPts val="400"/>
                  </a:spcBef>
                  <a:buNone/>
                </a:pPr>
                <a:endParaRPr sz="1800" dirty="0">
                  <a:solidFill>
                    <a:schemeClr val="lt1"/>
                  </a:solidFill>
                </a:endParaRPr>
              </a:p>
            </p:txBody>
          </p:sp>
        </mc:Choice>
        <mc:Fallback xmlns="">
          <p:sp>
            <p:nvSpPr>
              <p:cNvPr id="145" name="Shape 14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9512" y="1445608"/>
                <a:ext cx="5949599" cy="3052500"/>
              </a:xfrm>
              <a:prstGeom prst="rect">
                <a:avLst/>
              </a:prstGeom>
              <a:blipFill rotWithShape="0">
                <a:blip r:embed="rId3"/>
                <a:stretch>
                  <a:fillRect l="-1025" t="-3393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hu-H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46" name="Shape 14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804856" y="2310083"/>
            <a:ext cx="2990850" cy="4762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7" name="Shape 147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214306" y="3279226"/>
            <a:ext cx="3581400" cy="6000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52" name="Shape 152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2508264" y="4546052"/>
            <a:ext cx="4944056" cy="81653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Alapértelmezett terv">
  <a:themeElements>
    <a:clrScheme name="Alapértelmezett terv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1545</TotalTime>
  <Words>770</Words>
  <Application>Microsoft Office PowerPoint</Application>
  <PresentationFormat>Diavetítés a képernyőre (4:3 oldalarány)</PresentationFormat>
  <Paragraphs>188</Paragraphs>
  <Slides>18</Slides>
  <Notes>13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5</vt:i4>
      </vt:variant>
      <vt:variant>
        <vt:lpstr>Téma</vt:lpstr>
      </vt:variant>
      <vt:variant>
        <vt:i4>1</vt:i4>
      </vt:variant>
      <vt:variant>
        <vt:lpstr>Diacímek</vt:lpstr>
      </vt:variant>
      <vt:variant>
        <vt:i4>18</vt:i4>
      </vt:variant>
    </vt:vector>
  </HeadingPairs>
  <TitlesOfParts>
    <vt:vector size="24" baseType="lpstr">
      <vt:lpstr>Arial</vt:lpstr>
      <vt:lpstr>Cambria Math</vt:lpstr>
      <vt:lpstr>Courier New</vt:lpstr>
      <vt:lpstr>Verdana</vt:lpstr>
      <vt:lpstr>Wingdings</vt:lpstr>
      <vt:lpstr>Alapértelmezett terv</vt:lpstr>
      <vt:lpstr>PowerPoint bemutató</vt:lpstr>
      <vt:lpstr>PowerPoint bemutató</vt:lpstr>
      <vt:lpstr>MODEL - INDEPENDENT SHAPE ANALYIS II.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LEVY EXPANSIONS: ~ 1d LEVY</vt:lpstr>
      <vt:lpstr>LEVY EXPANSIONS: ~ 1d LEVY</vt:lpstr>
      <vt:lpstr>PowerPoint bemutató</vt:lpstr>
      <vt:lpstr>PowerPoint bemutató</vt:lpstr>
      <vt:lpstr>Possible applications I</vt:lpstr>
      <vt:lpstr>Possible applications II</vt:lpstr>
      <vt:lpstr>PowerPoint bemutató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bemutató</dc:title>
  <dc:creator>A</dc:creator>
  <cp:lastModifiedBy>Tom</cp:lastModifiedBy>
  <cp:revision>52</cp:revision>
  <dcterms:modified xsi:type="dcterms:W3CDTF">2016-04-26T11:04:54Z</dcterms:modified>
</cp:coreProperties>
</file>