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648" r:id="rId1"/>
  </p:sldMasterIdLst>
  <p:notesMasterIdLst>
    <p:notesMasterId r:id="rId38"/>
  </p:notesMasterIdLst>
  <p:sldIdLst>
    <p:sldId id="256" r:id="rId2"/>
    <p:sldId id="285" r:id="rId3"/>
    <p:sldId id="257" r:id="rId4"/>
    <p:sldId id="287" r:id="rId5"/>
    <p:sldId id="267" r:id="rId6"/>
    <p:sldId id="303" r:id="rId7"/>
    <p:sldId id="268" r:id="rId8"/>
    <p:sldId id="289" r:id="rId9"/>
    <p:sldId id="269" r:id="rId10"/>
    <p:sldId id="294" r:id="rId11"/>
    <p:sldId id="280" r:id="rId12"/>
    <p:sldId id="290" r:id="rId13"/>
    <p:sldId id="291" r:id="rId14"/>
    <p:sldId id="292" r:id="rId15"/>
    <p:sldId id="282" r:id="rId16"/>
    <p:sldId id="296" r:id="rId17"/>
    <p:sldId id="270" r:id="rId18"/>
    <p:sldId id="274" r:id="rId19"/>
    <p:sldId id="279" r:id="rId20"/>
    <p:sldId id="277" r:id="rId21"/>
    <p:sldId id="297" r:id="rId22"/>
    <p:sldId id="298" r:id="rId23"/>
    <p:sldId id="309" r:id="rId24"/>
    <p:sldId id="299" r:id="rId25"/>
    <p:sldId id="300" r:id="rId26"/>
    <p:sldId id="301" r:id="rId27"/>
    <p:sldId id="284" r:id="rId28"/>
    <p:sldId id="275" r:id="rId29"/>
    <p:sldId id="276" r:id="rId30"/>
    <p:sldId id="306" r:id="rId31"/>
    <p:sldId id="304" r:id="rId32"/>
    <p:sldId id="305" r:id="rId33"/>
    <p:sldId id="271" r:id="rId34"/>
    <p:sldId id="272" r:id="rId35"/>
    <p:sldId id="308" r:id="rId36"/>
    <p:sldId id="307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6404" autoAdjust="0"/>
  </p:normalViewPr>
  <p:slideViewPr>
    <p:cSldViewPr snapToGrid="0">
      <p:cViewPr varScale="1">
        <p:scale>
          <a:sx n="115" d="100"/>
          <a:sy n="115" d="100"/>
        </p:scale>
        <p:origin x="258" y="114"/>
      </p:cViewPr>
      <p:guideLst/>
    </p:cSldViewPr>
  </p:slideViewPr>
  <p:outlineViewPr>
    <p:cViewPr>
      <p:scale>
        <a:sx n="33" d="100"/>
        <a:sy n="33" d="100"/>
      </p:scale>
      <p:origin x="0" y="-816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5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BD5310-12B5-41A4-A21D-82EE9C00C0D8}" type="datetimeFigureOut">
              <a:rPr lang="en-US" smtClean="0"/>
              <a:t>11/2/2015</a:t>
            </a:fld>
            <a:endParaRPr lang="en-US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F4EC75-06F1-4836-9B4E-2E1946B770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52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F4EC75-06F1-4836-9B4E-2E1946B7702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894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l-PL" smtClean="0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78D82-4A85-42C9-8504-73E361739094}" type="datetime1">
              <a:rPr lang="en-US" smtClean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2D414-B150-4A8D-A486-9BF799ADB310}" type="datetime1">
              <a:rPr lang="en-US" smtClean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C972B-8DB0-430D-98EE-2465DF270F6F}" type="datetime1">
              <a:rPr lang="en-US" smtClean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0880-6060-46D1-8C46-EA9CA7E1E547}" type="datetime1">
              <a:rPr lang="en-US" smtClean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953C3-6517-4C4E-9D23-02D259104EEB}" type="datetime1">
              <a:rPr lang="en-US" smtClean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31D07-EEB4-403E-A82B-E1FB0B9592B0}" type="datetime1">
              <a:rPr lang="en-US" smtClean="0"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267D4-7984-46ED-A6DB-68E1EA6AA1C8}" type="datetime1">
              <a:rPr lang="en-US" smtClean="0"/>
              <a:t>11/2/2015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5796C-5DF7-4E68-B1BA-6E3214A66F19}" type="datetime1">
              <a:rPr lang="en-US" smtClean="0"/>
              <a:t>11/2/2015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759E8-3B76-4366-9EC4-1ECADC847BEF}" type="datetime1">
              <a:rPr lang="en-US" smtClean="0"/>
              <a:t>11/2/2015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BDF2749-5AAB-4CF2-8C43-D23EEB29C788}" type="datetime1">
              <a:rPr lang="en-US" smtClean="0"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 dirty="0" smtClean="0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 smtClean="0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DB957-6BFA-4D1B-81C7-B3624434C182}" type="datetime1">
              <a:rPr lang="en-US" smtClean="0"/>
              <a:t>11/2/2015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l-PL" smtClean="0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pl-PL" smtClean="0"/>
              <a:t>Edytuj style wzorca tekstu</a:t>
            </a:r>
          </a:p>
          <a:p>
            <a:pPr lvl="1"/>
            <a:r>
              <a:rPr lang="pl-PL" smtClean="0"/>
              <a:t>Drugi poziom</a:t>
            </a:r>
          </a:p>
          <a:p>
            <a:pPr lvl="2"/>
            <a:r>
              <a:rPr lang="pl-PL" smtClean="0"/>
              <a:t>Trzeci poziom</a:t>
            </a:r>
          </a:p>
          <a:p>
            <a:pPr lvl="3"/>
            <a:r>
              <a:rPr lang="pl-PL" smtClean="0"/>
              <a:t>Czwarty poziom</a:t>
            </a:r>
          </a:p>
          <a:p>
            <a:pPr lvl="4"/>
            <a:r>
              <a:rPr lang="pl-PL" smtClean="0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380310F-14DE-4369-AE89-7A18DC27550C}" type="datetime1">
              <a:rPr lang="en-US" smtClean="0"/>
              <a:t>11/2/2015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-new.jinr.ru/getFile.py/access?contribId=185&amp;sessionId=19&amp;resId=0&amp;materialId=slides&amp;confId=34" TargetMode="Externa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ct?url=http://dx.doi.org/10.1103/PhysRevC.77.064908&amp;v=d9f27e08" TargetMode="External"/><Relationship Id="rId2" Type="http://schemas.openxmlformats.org/officeDocument/2006/relationships/hyperlink" Target="http://arxiv.org/ct?url=http://dx.doi.org/10.1103/PhysRevC.92.014904&amp;v=b8e30730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Femtoscopy: the way back in the energy scale from ALICE to </a:t>
            </a:r>
            <a:r>
              <a:rPr lang="en-US" dirty="0" smtClean="0"/>
              <a:t>NICA</a:t>
            </a:r>
            <a:r>
              <a:rPr lang="pl-PL" dirty="0" smtClean="0"/>
              <a:t> - part II</a:t>
            </a:r>
            <a:endParaRPr lang="en-US" noProof="0" dirty="0"/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100051" y="4397433"/>
            <a:ext cx="10058400" cy="1201188"/>
          </a:xfrm>
        </p:spPr>
        <p:txBody>
          <a:bodyPr>
            <a:normAutofit fontScale="25000" lnSpcReduction="20000"/>
          </a:bodyPr>
          <a:lstStyle/>
          <a:p>
            <a:r>
              <a:rPr lang="en-US" sz="5600" dirty="0"/>
              <a:t>P. </a:t>
            </a:r>
            <a:r>
              <a:rPr lang="en-US" sz="5600" dirty="0" err="1"/>
              <a:t>Batyuk</a:t>
            </a:r>
            <a:r>
              <a:rPr lang="en-US" sz="5600" dirty="0"/>
              <a:t>, </a:t>
            </a:r>
            <a:r>
              <a:rPr lang="en-US" sz="5600" dirty="0" err="1"/>
              <a:t>Yu.Karpenko</a:t>
            </a:r>
            <a:r>
              <a:rPr lang="en-US" sz="5600" dirty="0"/>
              <a:t>, L. </a:t>
            </a:r>
            <a:r>
              <a:rPr lang="en-US" sz="5600" dirty="0" err="1"/>
              <a:t>Malinina</a:t>
            </a:r>
            <a:r>
              <a:rPr lang="en-US" sz="5600" dirty="0"/>
              <a:t>, K. </a:t>
            </a:r>
            <a:r>
              <a:rPr lang="en-US" sz="5600" dirty="0" err="1"/>
              <a:t>Mikhaylov</a:t>
            </a:r>
            <a:r>
              <a:rPr lang="en-US" sz="5600" dirty="0"/>
              <a:t>, R. </a:t>
            </a:r>
            <a:r>
              <a:rPr lang="en-US" sz="5600" dirty="0" err="1"/>
              <a:t>Lednicky</a:t>
            </a:r>
            <a:r>
              <a:rPr lang="en-US" sz="5600" dirty="0"/>
              <a:t>, </a:t>
            </a:r>
          </a:p>
          <a:p>
            <a:r>
              <a:rPr lang="en-US" sz="5600" dirty="0"/>
              <a:t>O. </a:t>
            </a:r>
            <a:r>
              <a:rPr lang="en-US" sz="5600" dirty="0" err="1" smtClean="0"/>
              <a:t>Rogachevsky</a:t>
            </a:r>
            <a:r>
              <a:rPr lang="pl-PL" sz="5600" b="1" dirty="0" smtClean="0"/>
              <a:t>,</a:t>
            </a:r>
            <a:r>
              <a:rPr lang="en-US" sz="5600" b="1" dirty="0" smtClean="0"/>
              <a:t> </a:t>
            </a:r>
            <a:r>
              <a:rPr lang="en-US" sz="5600" b="1" dirty="0"/>
              <a:t>D. </a:t>
            </a:r>
            <a:r>
              <a:rPr lang="en-US" sz="5600" b="1" dirty="0" smtClean="0"/>
              <a:t>Wielanek</a:t>
            </a:r>
            <a:endParaRPr lang="pl-PL" sz="5600" b="1" dirty="0" smtClean="0"/>
          </a:p>
          <a:p>
            <a:r>
              <a:rPr lang="pl-PL" sz="5600" dirty="0" smtClean="0"/>
              <a:t>Nica DAYS / XI WORKSHOP ON PARTICLE CORRELATIONS AND FEMTOSCOPY</a:t>
            </a:r>
          </a:p>
          <a:p>
            <a:r>
              <a:rPr lang="en-US" dirty="0" smtClean="0"/>
              <a:t> </a:t>
            </a:r>
            <a:endParaRPr lang="en-US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84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Spectra from UrQMD</a:t>
            </a:r>
            <a:endParaRPr lang="en-US" dirty="0"/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0052" y="1837637"/>
            <a:ext cx="7535527" cy="4022725"/>
          </a:xfrm>
        </p:spPr>
      </p:pic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10</a:t>
            </a:fld>
            <a:endParaRPr lang="en-US" dirty="0"/>
          </a:p>
        </p:txBody>
      </p:sp>
      <p:sp>
        <p:nvSpPr>
          <p:cNvPr id="6" name="pole tekstowe 5"/>
          <p:cNvSpPr txBox="1"/>
          <p:nvPr/>
        </p:nvSpPr>
        <p:spPr>
          <a:xfrm>
            <a:off x="733245" y="2104846"/>
            <a:ext cx="27259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</a:t>
            </a:r>
          </a:p>
          <a:p>
            <a:r>
              <a:rPr lang="en-US" dirty="0" smtClean="0"/>
              <a:t>Similar Energy (Na49 8.7 vs 9 GeV for UrQMD)</a:t>
            </a:r>
          </a:p>
          <a:p>
            <a:r>
              <a:rPr lang="en-US" dirty="0" smtClean="0"/>
              <a:t>Similar system (PbPb from </a:t>
            </a:r>
          </a:p>
          <a:p>
            <a:r>
              <a:rPr lang="en-US" dirty="0" smtClean="0"/>
              <a:t>Na49 vs AuAu in UrQMD)</a:t>
            </a:r>
            <a:endParaRPr lang="en-US" dirty="0"/>
          </a:p>
        </p:txBody>
      </p:sp>
      <p:sp>
        <p:nvSpPr>
          <p:cNvPr id="3" name="pole tekstowe 2"/>
          <p:cNvSpPr txBox="1"/>
          <p:nvPr/>
        </p:nvSpPr>
        <p:spPr>
          <a:xfrm>
            <a:off x="8617789" y="2415396"/>
            <a:ext cx="2104845" cy="646331"/>
          </a:xfrm>
          <a:prstGeom prst="rect">
            <a:avLst/>
          </a:prstGeom>
          <a:solidFill>
            <a:schemeClr val="bg1">
              <a:alpha val="89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Good description of pions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53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UrQMD 0&lt;</a:t>
            </a:r>
            <a:r>
              <a:rPr lang="en-US" dirty="0" err="1" smtClean="0"/>
              <a:t>Y</a:t>
            </a:r>
            <a:r>
              <a:rPr lang="en-US" baseline="-25000" dirty="0" err="1" smtClean="0"/>
              <a:t>pair</a:t>
            </a:r>
            <a:r>
              <a:rPr lang="en-US" dirty="0" smtClean="0"/>
              <a:t>&lt;0.5</a:t>
            </a:r>
            <a:endParaRPr lang="en-US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11</a:t>
            </a:fld>
            <a:endParaRPr lang="en-US" dirty="0"/>
          </a:p>
        </p:txBody>
      </p:sp>
      <p:sp>
        <p:nvSpPr>
          <p:cNvPr id="4" name="pole tekstowe 3"/>
          <p:cNvSpPr txBox="1"/>
          <p:nvPr/>
        </p:nvSpPr>
        <p:spPr>
          <a:xfrm>
            <a:off x="733245" y="2104846"/>
            <a:ext cx="345919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</a:t>
            </a:r>
          </a:p>
          <a:p>
            <a:r>
              <a:rPr lang="en-US" dirty="0" smtClean="0"/>
              <a:t>Similar Energy (Na49 8.7 vs 9 GeV for UrQMD)</a:t>
            </a:r>
          </a:p>
          <a:p>
            <a:r>
              <a:rPr lang="en-US" dirty="0" smtClean="0"/>
              <a:t>Similar system (PbPb from </a:t>
            </a:r>
          </a:p>
          <a:p>
            <a:r>
              <a:rPr lang="en-US" dirty="0" smtClean="0"/>
              <a:t>Na49 vs AuAu in UrQMD)</a:t>
            </a:r>
            <a:endParaRPr lang="pl-PL" dirty="0" smtClean="0"/>
          </a:p>
          <a:p>
            <a:r>
              <a:rPr lang="en-US" dirty="0" smtClean="0"/>
              <a:t>Applied cuts: as acceptance</a:t>
            </a:r>
            <a:endParaRPr lang="en-US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966" y="1906438"/>
            <a:ext cx="6876714" cy="3592688"/>
          </a:xfrm>
          <a:prstGeom prst="rect">
            <a:avLst/>
          </a:prstGeom>
        </p:spPr>
      </p:pic>
      <p:sp>
        <p:nvSpPr>
          <p:cNvPr id="5" name="pole tekstowe 4"/>
          <p:cNvSpPr txBox="1"/>
          <p:nvPr/>
        </p:nvSpPr>
        <p:spPr>
          <a:xfrm>
            <a:off x="1097280" y="4136171"/>
            <a:ext cx="29657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Radii overestimated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Not enough statistic to fit R</a:t>
            </a:r>
            <a:r>
              <a:rPr lang="en-US" baseline="-25000" dirty="0" smtClean="0">
                <a:solidFill>
                  <a:srgbClr val="00B0F0"/>
                </a:solidFill>
              </a:rPr>
              <a:t>out-long</a:t>
            </a:r>
            <a:r>
              <a:rPr lang="en-US" dirty="0" smtClean="0">
                <a:solidFill>
                  <a:srgbClr val="00B0F0"/>
                </a:solidFill>
              </a:rPr>
              <a:t> properly</a:t>
            </a:r>
          </a:p>
        </p:txBody>
      </p:sp>
    </p:spTree>
    <p:extLst>
      <p:ext uri="{BB962C8B-B14F-4D97-AF65-F5344CB8AC3E}">
        <p14:creationId xmlns:p14="http://schemas.microsoft.com/office/powerpoint/2010/main" val="257490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UrQMD 0.5&lt;</a:t>
            </a:r>
            <a:r>
              <a:rPr lang="en-US" dirty="0" err="1" smtClean="0"/>
              <a:t>Y</a:t>
            </a:r>
            <a:r>
              <a:rPr lang="en-US" baseline="-25000" dirty="0" err="1" smtClean="0"/>
              <a:t>pair</a:t>
            </a:r>
            <a:r>
              <a:rPr lang="en-US" dirty="0" smtClean="0"/>
              <a:t>&lt;1.0</a:t>
            </a:r>
            <a:endParaRPr lang="en-US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12</a:t>
            </a:fld>
            <a:endParaRPr lang="en-US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614" y="1880557"/>
            <a:ext cx="7372066" cy="3851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172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UrQMD 1.0&lt;</a:t>
            </a:r>
            <a:r>
              <a:rPr lang="en-US" dirty="0" err="1" smtClean="0"/>
              <a:t>Y</a:t>
            </a:r>
            <a:r>
              <a:rPr lang="en-US" baseline="-25000" dirty="0" err="1" smtClean="0"/>
              <a:t>pair</a:t>
            </a:r>
            <a:r>
              <a:rPr lang="en-US" dirty="0" smtClean="0"/>
              <a:t>&lt;1.5</a:t>
            </a:r>
            <a:endParaRPr lang="en-US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13</a:t>
            </a:fld>
            <a:endParaRPr lang="en-US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9242" y="1837588"/>
            <a:ext cx="7266438" cy="379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07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UrQMD 1.5&lt;</a:t>
            </a:r>
            <a:r>
              <a:rPr lang="en-US" dirty="0" err="1" smtClean="0"/>
              <a:t>Y</a:t>
            </a:r>
            <a:r>
              <a:rPr lang="en-US" baseline="-25000" dirty="0" err="1" smtClean="0"/>
              <a:t>pair</a:t>
            </a:r>
            <a:r>
              <a:rPr lang="en-US" dirty="0" smtClean="0"/>
              <a:t>&lt;2.0</a:t>
            </a:r>
            <a:endParaRPr lang="en-US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14</a:t>
            </a:fld>
            <a:endParaRPr lang="en-US" dirty="0"/>
          </a:p>
        </p:txBody>
      </p:sp>
      <p:pic>
        <p:nvPicPr>
          <p:cNvPr id="5" name="Obraz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36" y="1909888"/>
            <a:ext cx="7200344" cy="3761766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816077" y="2544050"/>
            <a:ext cx="23895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Quite good description of radii for „forward” rapidity pairs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32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981165" y="265082"/>
            <a:ext cx="10058400" cy="1450757"/>
          </a:xfrm>
        </p:spPr>
        <p:txBody>
          <a:bodyPr/>
          <a:lstStyle/>
          <a:p>
            <a:r>
              <a:rPr lang="en-US" dirty="0" smtClean="0"/>
              <a:t>UrQMD and STAR data</a:t>
            </a:r>
            <a:endParaRPr lang="en-US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15</a:t>
            </a:fld>
            <a:endParaRPr lang="en-US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5449" y="1715839"/>
            <a:ext cx="7384211" cy="3941947"/>
          </a:xfrm>
          <a:prstGeom prst="rect">
            <a:avLst/>
          </a:prstGeom>
        </p:spPr>
      </p:pic>
      <p:sp>
        <p:nvSpPr>
          <p:cNvPr id="4" name="pole tekstowe 3"/>
          <p:cNvSpPr txBox="1"/>
          <p:nvPr/>
        </p:nvSpPr>
        <p:spPr>
          <a:xfrm>
            <a:off x="9359660" y="2173857"/>
            <a:ext cx="242402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00B0F0"/>
                </a:solidFill>
              </a:rPr>
              <a:t>R</a:t>
            </a:r>
            <a:r>
              <a:rPr lang="en-US" baseline="-25000" dirty="0" err="1" smtClean="0">
                <a:solidFill>
                  <a:srgbClr val="00B0F0"/>
                </a:solidFill>
              </a:rPr>
              <a:t>side</a:t>
            </a:r>
            <a:r>
              <a:rPr lang="en-US" dirty="0" smtClean="0">
                <a:solidFill>
                  <a:srgbClr val="00B0F0"/>
                </a:solidFill>
              </a:rPr>
              <a:t> – good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R</a:t>
            </a:r>
            <a:r>
              <a:rPr lang="en-US" baseline="-25000" dirty="0" smtClean="0">
                <a:solidFill>
                  <a:srgbClr val="00B0F0"/>
                </a:solidFill>
              </a:rPr>
              <a:t>out</a:t>
            </a:r>
            <a:r>
              <a:rPr lang="en-US" dirty="0" smtClean="0">
                <a:solidFill>
                  <a:srgbClr val="00B0F0"/>
                </a:solidFill>
              </a:rPr>
              <a:t> – overestimated</a:t>
            </a:r>
          </a:p>
          <a:p>
            <a:r>
              <a:rPr lang="en-US" dirty="0" err="1" smtClean="0">
                <a:solidFill>
                  <a:srgbClr val="00B0F0"/>
                </a:solidFill>
              </a:rPr>
              <a:t>R</a:t>
            </a:r>
            <a:r>
              <a:rPr lang="en-US" baseline="-25000" dirty="0" err="1" smtClean="0">
                <a:solidFill>
                  <a:srgbClr val="00B0F0"/>
                </a:solidFill>
              </a:rPr>
              <a:t>long</a:t>
            </a:r>
            <a:r>
              <a:rPr lang="en-US" baseline="-25000" dirty="0" smtClean="0">
                <a:solidFill>
                  <a:srgbClr val="00B0F0"/>
                </a:solidFill>
              </a:rPr>
              <a:t> </a:t>
            </a:r>
            <a:r>
              <a:rPr lang="en-US" dirty="0" smtClean="0">
                <a:solidFill>
                  <a:srgbClr val="00B0F0"/>
                </a:solidFill>
              </a:rPr>
              <a:t>– strongly overestimated, different slope </a:t>
            </a:r>
          </a:p>
        </p:txBody>
      </p:sp>
    </p:spTree>
    <p:extLst>
      <p:ext uri="{BB962C8B-B14F-4D97-AF65-F5344CB8AC3E}">
        <p14:creationId xmlns:p14="http://schemas.microsoft.com/office/powerpoint/2010/main" val="1899179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UrQMD and STAR data</a:t>
            </a:r>
            <a:endParaRPr lang="en-US" dirty="0"/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8399" y="1846263"/>
            <a:ext cx="7535527" cy="4022725"/>
          </a:xfrm>
        </p:spPr>
      </p:pic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16</a:t>
            </a:fld>
            <a:endParaRPr lang="en-US" dirty="0"/>
          </a:p>
        </p:txBody>
      </p:sp>
      <p:sp>
        <p:nvSpPr>
          <p:cNvPr id="3" name="pole tekstowe 2"/>
          <p:cNvSpPr txBox="1"/>
          <p:nvPr/>
        </p:nvSpPr>
        <p:spPr>
          <a:xfrm>
            <a:off x="9747849" y="2251494"/>
            <a:ext cx="19236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Effects of overestimation it’s bigger!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46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UrQMD model</a:t>
            </a:r>
            <a:endParaRPr lang="en-US" noProof="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Not well reproduction of femtoscopic observables, radii are usual</a:t>
            </a:r>
            <a:r>
              <a:rPr lang="pl-PL" noProof="0" dirty="0" smtClean="0"/>
              <a:t>y</a:t>
            </a:r>
            <a:r>
              <a:rPr lang="en-US" noProof="0" dirty="0" smtClean="0"/>
              <a:t> overestimated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Huge computer resources required – about 1h per single event (with hydrodynamics enabled)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Probably can be tuned by manipulating parameters – but this require to</a:t>
            </a:r>
            <a:r>
              <a:rPr lang="pl-PL" noProof="0" dirty="0" smtClean="0"/>
              <a:t>o</a:t>
            </a:r>
            <a:r>
              <a:rPr lang="en-US" noProof="0" dirty="0" smtClean="0"/>
              <a:t> much time</a:t>
            </a:r>
            <a:endParaRPr lang="en-US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660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vHLLE+UrQMD model</a:t>
            </a:r>
            <a:endParaRPr lang="en-US" noProof="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pl-PL" dirty="0" err="1" smtClean="0"/>
              <a:t>Simulation</a:t>
            </a:r>
            <a:r>
              <a:rPr lang="pl-PL" dirty="0" smtClean="0"/>
              <a:t> </a:t>
            </a:r>
            <a:r>
              <a:rPr lang="pl-PL" dirty="0" err="1" smtClean="0"/>
              <a:t>steps</a:t>
            </a:r>
            <a:r>
              <a:rPr lang="pl-PL" dirty="0" smtClean="0"/>
              <a:t>:</a:t>
            </a:r>
            <a:endParaRPr lang="en-US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Initial conditions – taken from UrQMD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pl-PL" dirty="0" smtClean="0"/>
              <a:t>From</a:t>
            </a:r>
            <a:r>
              <a:rPr lang="en-US" dirty="0" smtClean="0"/>
              <a:t> fixed τ </a:t>
            </a:r>
            <a:r>
              <a:rPr lang="pl-PL" dirty="0" err="1" smtClean="0"/>
              <a:t>till</a:t>
            </a:r>
            <a:r>
              <a:rPr lang="en-US" dirty="0" smtClean="0"/>
              <a:t> fixed value of ε – 3+1D hydro code is used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 smtClean="0"/>
              <a:t>Particlization</a:t>
            </a:r>
            <a:r>
              <a:rPr lang="en-US" dirty="0" smtClean="0"/>
              <a:t>, switching to UrQMD code for cascades</a:t>
            </a:r>
          </a:p>
          <a:p>
            <a:r>
              <a:rPr lang="en-US" dirty="0" smtClean="0"/>
              <a:t>Parameters are tuned for transverse momentum, rapidity distributions and elliptic flow. Many cascade simulations for one hydro simulation can be done (oversampling).</a:t>
            </a:r>
          </a:p>
          <a:p>
            <a:r>
              <a:rPr lang="pl-PL" dirty="0" smtClean="0"/>
              <a:t> </a:t>
            </a:r>
            <a:r>
              <a:rPr lang="pl-PL" dirty="0" smtClean="0">
                <a:solidFill>
                  <a:srgbClr val="00B0F0"/>
                </a:solidFill>
              </a:rPr>
              <a:t>In </a:t>
            </a:r>
            <a:r>
              <a:rPr lang="pl-PL" dirty="0" smtClean="0">
                <a:solidFill>
                  <a:srgbClr val="00B0F0"/>
                </a:solidFill>
              </a:rPr>
              <a:t>Na49 </a:t>
            </a:r>
            <a:r>
              <a:rPr lang="pl-PL" dirty="0" err="1" smtClean="0">
                <a:solidFill>
                  <a:srgbClr val="00B0F0"/>
                </a:solidFill>
              </a:rPr>
              <a:t>like</a:t>
            </a:r>
            <a:r>
              <a:rPr lang="pl-PL" dirty="0" smtClean="0">
                <a:solidFill>
                  <a:srgbClr val="00B0F0"/>
                </a:solidFill>
              </a:rPr>
              <a:t> </a:t>
            </a:r>
            <a:r>
              <a:rPr lang="pl-PL" dirty="0" err="1" smtClean="0">
                <a:solidFill>
                  <a:srgbClr val="00B0F0"/>
                </a:solidFill>
              </a:rPr>
              <a:t>analysis</a:t>
            </a:r>
            <a:r>
              <a:rPr lang="pl-PL" dirty="0" smtClean="0">
                <a:solidFill>
                  <a:srgbClr val="00B0F0"/>
                </a:solidFill>
              </a:rPr>
              <a:t> - </a:t>
            </a:r>
            <a:r>
              <a:rPr lang="en-US" dirty="0" smtClean="0">
                <a:solidFill>
                  <a:srgbClr val="00B0F0"/>
                </a:solidFill>
              </a:rPr>
              <a:t>crossover with perfect hydro was used.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54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vHLLE + UrQMD 0&lt;</a:t>
            </a:r>
            <a:r>
              <a:rPr lang="en-US" dirty="0" err="1" smtClean="0"/>
              <a:t>Y</a:t>
            </a:r>
            <a:r>
              <a:rPr lang="en-US" baseline="-25000" dirty="0" err="1" smtClean="0"/>
              <a:t>pair</a:t>
            </a:r>
            <a:r>
              <a:rPr lang="en-US" dirty="0" smtClean="0"/>
              <a:t>&lt;0.5</a:t>
            </a:r>
            <a:endParaRPr lang="en-US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19</a:t>
            </a:fld>
            <a:endParaRPr lang="en-US" dirty="0"/>
          </a:p>
        </p:txBody>
      </p:sp>
      <p:pic>
        <p:nvPicPr>
          <p:cNvPr id="6" name="Symbol zastępczy zawartości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2642" y="1846263"/>
            <a:ext cx="7699841" cy="4022725"/>
          </a:xfrm>
        </p:spPr>
      </p:pic>
      <p:sp>
        <p:nvSpPr>
          <p:cNvPr id="7" name="pole tekstowe 6"/>
          <p:cNvSpPr txBox="1"/>
          <p:nvPr/>
        </p:nvSpPr>
        <p:spPr>
          <a:xfrm>
            <a:off x="629728" y="2061713"/>
            <a:ext cx="276908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Note:</a:t>
            </a:r>
          </a:p>
          <a:p>
            <a:r>
              <a:rPr lang="en-US" dirty="0" smtClean="0"/>
              <a:t>Similar events :Na49 PbPb vs model AuAu</a:t>
            </a:r>
          </a:p>
          <a:p>
            <a:r>
              <a:rPr lang="en-US" dirty="0" smtClean="0"/>
              <a:t>Similar centrality:</a:t>
            </a:r>
          </a:p>
          <a:p>
            <a:r>
              <a:rPr lang="en-US" dirty="0" smtClean="0"/>
              <a:t>0-7.2% for Na49 data and 0-5% for model</a:t>
            </a:r>
          </a:p>
          <a:p>
            <a:r>
              <a:rPr lang="en-US" dirty="0" smtClean="0"/>
              <a:t>Similar Energy – 7.6 for Na49 data and 7.7 for model</a:t>
            </a:r>
            <a:endParaRPr lang="pl-PL" dirty="0" smtClean="0"/>
          </a:p>
          <a:p>
            <a:r>
              <a:rPr lang="en-US" dirty="0" smtClean="0"/>
              <a:t>Cuts applied – like Na49 acceptance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pole tekstowe 3"/>
          <p:cNvSpPr txBox="1"/>
          <p:nvPr/>
        </p:nvSpPr>
        <p:spPr>
          <a:xfrm>
            <a:off x="8686799" y="553601"/>
            <a:ext cx="2724091" cy="2585323"/>
          </a:xfrm>
          <a:prstGeom prst="rect">
            <a:avLst/>
          </a:prstGeom>
          <a:solidFill>
            <a:schemeClr val="bg1">
              <a:alpha val="92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Much better statistic- better fits, smaller uncertainties, radii seems to be rather underestimated for lowest kt bin, for higher kt bins – quite nice description of radii</a:t>
            </a:r>
            <a:r>
              <a:rPr lang="pl-PL" dirty="0" smtClean="0">
                <a:solidFill>
                  <a:srgbClr val="00B0F0"/>
                </a:solidFill>
              </a:rPr>
              <a:t>.</a:t>
            </a:r>
            <a:r>
              <a:rPr lang="en-US" dirty="0" smtClean="0">
                <a:solidFill>
                  <a:srgbClr val="00B0F0"/>
                </a:solidFill>
              </a:rPr>
              <a:t>Very good description of R</a:t>
            </a:r>
            <a:r>
              <a:rPr lang="en-US" baseline="-25000" dirty="0" smtClean="0">
                <a:solidFill>
                  <a:srgbClr val="00B0F0"/>
                </a:solidFill>
              </a:rPr>
              <a:t>out-long</a:t>
            </a:r>
            <a:r>
              <a:rPr lang="pl-PL" baseline="-25000" dirty="0" smtClean="0">
                <a:solidFill>
                  <a:srgbClr val="00B0F0"/>
                </a:solidFill>
              </a:rPr>
              <a:t> </a:t>
            </a:r>
            <a:endParaRPr lang="en-US" baseline="-25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116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	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Short description of MPD experiment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MC generators for MPD energies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Plans for future 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44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vHLLE + UrQMD 0.5&lt;</a:t>
            </a:r>
            <a:r>
              <a:rPr lang="en-US" dirty="0" err="1" smtClean="0"/>
              <a:t>Y</a:t>
            </a:r>
            <a:r>
              <a:rPr lang="en-US" baseline="-25000" dirty="0" err="1" smtClean="0"/>
              <a:t>pair</a:t>
            </a:r>
            <a:r>
              <a:rPr lang="en-US" dirty="0" smtClean="0"/>
              <a:t>&lt;1.0</a:t>
            </a:r>
            <a:endParaRPr lang="en-US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20</a:t>
            </a:fld>
            <a:endParaRPr lang="en-US" dirty="0"/>
          </a:p>
        </p:txBody>
      </p:sp>
      <p:pic>
        <p:nvPicPr>
          <p:cNvPr id="8" name="Symbol zastępczy zawartości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242" y="1846263"/>
            <a:ext cx="7699841" cy="4022725"/>
          </a:xfrm>
        </p:spPr>
      </p:pic>
    </p:spTree>
    <p:extLst>
      <p:ext uri="{BB962C8B-B14F-4D97-AF65-F5344CB8AC3E}">
        <p14:creationId xmlns:p14="http://schemas.microsoft.com/office/powerpoint/2010/main" val="131130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vHLLE + UrQMD 1.0&lt;</a:t>
            </a:r>
            <a:r>
              <a:rPr lang="en-US" dirty="0" err="1" smtClean="0"/>
              <a:t>Y</a:t>
            </a:r>
            <a:r>
              <a:rPr lang="en-US" baseline="-25000" dirty="0" err="1" smtClean="0"/>
              <a:t>pair</a:t>
            </a:r>
            <a:r>
              <a:rPr lang="en-US" dirty="0" smtClean="0"/>
              <a:t>&lt;1.5</a:t>
            </a:r>
            <a:endParaRPr lang="en-US" dirty="0"/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6242" y="1846263"/>
            <a:ext cx="7699841" cy="4022725"/>
          </a:xfrm>
        </p:spPr>
      </p:pic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4294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vHLLE + UrQMD 1.5&lt;</a:t>
            </a:r>
            <a:r>
              <a:rPr lang="en-US" dirty="0" err="1" smtClean="0"/>
              <a:t>Y</a:t>
            </a:r>
            <a:r>
              <a:rPr lang="en-US" baseline="-25000" dirty="0" err="1" smtClean="0"/>
              <a:t>pair</a:t>
            </a:r>
            <a:r>
              <a:rPr lang="en-US" dirty="0" smtClean="0"/>
              <a:t>&lt;2.0</a:t>
            </a:r>
            <a:endParaRPr lang="en-US" dirty="0"/>
          </a:p>
        </p:txBody>
      </p:sp>
      <p:pic>
        <p:nvPicPr>
          <p:cNvPr id="6" name="Symbol zastępczy zawartości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2330" y="1879514"/>
            <a:ext cx="7699841" cy="4022725"/>
          </a:xfrm>
        </p:spPr>
      </p:pic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22</a:t>
            </a:fld>
            <a:endParaRPr lang="en-US" dirty="0"/>
          </a:p>
        </p:txBody>
      </p:sp>
      <p:sp>
        <p:nvSpPr>
          <p:cNvPr id="3" name="pole tekstowe 2"/>
          <p:cNvSpPr txBox="1"/>
          <p:nvPr/>
        </p:nvSpPr>
        <p:spPr>
          <a:xfrm>
            <a:off x="748145" y="4231178"/>
            <a:ext cx="2676698" cy="646331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Problem with description of </a:t>
            </a:r>
            <a:r>
              <a:rPr lang="en-US" dirty="0" err="1" smtClean="0">
                <a:solidFill>
                  <a:srgbClr val="00B0F0"/>
                </a:solidFill>
              </a:rPr>
              <a:t>R</a:t>
            </a:r>
            <a:r>
              <a:rPr lang="en-US" baseline="-25000" dirty="0" err="1" smtClean="0">
                <a:solidFill>
                  <a:srgbClr val="00B0F0"/>
                </a:solidFill>
              </a:rPr>
              <a:t>side</a:t>
            </a:r>
            <a:endParaRPr lang="en-US" baseline="-250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3583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vHLLE+UrQMD</a:t>
            </a:r>
            <a:r>
              <a:rPr lang="pl-PL" dirty="0" smtClean="0"/>
              <a:t> vs STAR data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Foll</a:t>
            </a:r>
            <a:r>
              <a:rPr lang="pl-PL" dirty="0" smtClean="0"/>
              <a:t>o</a:t>
            </a:r>
            <a:r>
              <a:rPr lang="en-US" dirty="0" smtClean="0"/>
              <a:t>wing convention is used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Blue line – perfect hydro + crossover phase transition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Red line – perfect hydro + 1st </a:t>
            </a:r>
            <a:r>
              <a:rPr lang="en-US" dirty="0" err="1" smtClean="0">
                <a:solidFill>
                  <a:srgbClr val="FF0000"/>
                </a:solidFill>
              </a:rPr>
              <a:t>ord</a:t>
            </a:r>
            <a:r>
              <a:rPr lang="pl-PL" dirty="0" smtClean="0">
                <a:solidFill>
                  <a:srgbClr val="FF0000"/>
                </a:solidFill>
              </a:rPr>
              <a:t>e</a:t>
            </a:r>
            <a:r>
              <a:rPr lang="en-US" dirty="0" smtClean="0">
                <a:solidFill>
                  <a:srgbClr val="FF0000"/>
                </a:solidFill>
              </a:rPr>
              <a:t>r phase transition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Green line – viscous hydro + crossover phase transition</a:t>
            </a:r>
          </a:p>
          <a:p>
            <a:r>
              <a:rPr lang="en-US" b="1" dirty="0" smtClean="0"/>
              <a:t>Full line – full simulation</a:t>
            </a:r>
          </a:p>
          <a:p>
            <a:r>
              <a:rPr lang="en-US" i="1" dirty="0" smtClean="0"/>
              <a:t>Dotted line – no cascade processes</a:t>
            </a:r>
            <a:endParaRPr lang="en-US" i="1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114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ymbol zastępczy zawartości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8356" y="1846263"/>
            <a:ext cx="8367727" cy="4371657"/>
          </a:xfr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673331" y="286603"/>
            <a:ext cx="11022676" cy="1450757"/>
          </a:xfrm>
        </p:spPr>
        <p:txBody>
          <a:bodyPr/>
          <a:lstStyle/>
          <a:p>
            <a:r>
              <a:rPr lang="en-US" dirty="0"/>
              <a:t>vHLLE + </a:t>
            </a:r>
            <a:r>
              <a:rPr lang="en-US" dirty="0" smtClean="0"/>
              <a:t>UrQMD</a:t>
            </a:r>
            <a:r>
              <a:rPr lang="pl-PL" dirty="0"/>
              <a:t> </a:t>
            </a:r>
            <a:r>
              <a:rPr lang="en-US" dirty="0" smtClean="0"/>
              <a:t>and </a:t>
            </a:r>
            <a:r>
              <a:rPr lang="en-US" dirty="0"/>
              <a:t>STAR data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24</a:t>
            </a:fld>
            <a:endParaRPr lang="en-US" dirty="0"/>
          </a:p>
        </p:txBody>
      </p:sp>
      <p:sp>
        <p:nvSpPr>
          <p:cNvPr id="7" name="pole tekstowe 6"/>
          <p:cNvSpPr txBox="1"/>
          <p:nvPr/>
        </p:nvSpPr>
        <p:spPr>
          <a:xfrm>
            <a:off x="6292735" y="4638502"/>
            <a:ext cx="33583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7.7 </a:t>
            </a:r>
            <a:r>
              <a:rPr lang="pl-PL" sz="2400" dirty="0" err="1" smtClean="0"/>
              <a:t>GeV</a:t>
            </a:r>
            <a:r>
              <a:rPr lang="pl-PL" sz="2400" dirty="0" smtClean="0"/>
              <a:t> </a:t>
            </a:r>
            <a:r>
              <a:rPr lang="pl-PL" sz="2400" dirty="0" err="1" smtClean="0"/>
              <a:t>centrality</a:t>
            </a:r>
            <a:r>
              <a:rPr lang="pl-PL" sz="2400" dirty="0" smtClean="0"/>
              <a:t>: 0-5%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28262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648" y="1846263"/>
            <a:ext cx="8240436" cy="4305155"/>
          </a:xfr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86603"/>
            <a:ext cx="11155680" cy="1450757"/>
          </a:xfrm>
        </p:spPr>
        <p:txBody>
          <a:bodyPr/>
          <a:lstStyle/>
          <a:p>
            <a:r>
              <a:rPr lang="en-US" dirty="0" err="1"/>
              <a:t>vHLLE</a:t>
            </a:r>
            <a:r>
              <a:rPr lang="en-US" dirty="0"/>
              <a:t> + UrQMD</a:t>
            </a:r>
            <a:r>
              <a:rPr lang="pl-PL" dirty="0"/>
              <a:t> </a:t>
            </a:r>
            <a:r>
              <a:rPr lang="en-US" dirty="0" smtClean="0"/>
              <a:t>and </a:t>
            </a:r>
            <a:r>
              <a:rPr lang="en-US" dirty="0"/>
              <a:t>STAR data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25</a:t>
            </a:fld>
            <a:endParaRPr lang="en-US" dirty="0"/>
          </a:p>
        </p:txBody>
      </p:sp>
      <p:sp>
        <p:nvSpPr>
          <p:cNvPr id="7" name="pole tekstowe 6"/>
          <p:cNvSpPr txBox="1"/>
          <p:nvPr/>
        </p:nvSpPr>
        <p:spPr>
          <a:xfrm>
            <a:off x="6392487" y="4638502"/>
            <a:ext cx="33001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7.7 </a:t>
            </a:r>
            <a:r>
              <a:rPr lang="pl-PL" sz="2400" dirty="0" err="1" smtClean="0"/>
              <a:t>GeV</a:t>
            </a:r>
            <a:r>
              <a:rPr lang="pl-PL" sz="2400" dirty="0" smtClean="0"/>
              <a:t> </a:t>
            </a:r>
          </a:p>
          <a:p>
            <a:r>
              <a:rPr lang="pl-PL" sz="2400" dirty="0" err="1" smtClean="0"/>
              <a:t>centrality</a:t>
            </a:r>
            <a:r>
              <a:rPr lang="pl-PL" sz="2400" dirty="0" smtClean="0"/>
              <a:t>: 20-30%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15594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307571" y="286603"/>
            <a:ext cx="11264996" cy="1450757"/>
          </a:xfrm>
        </p:spPr>
        <p:txBody>
          <a:bodyPr/>
          <a:lstStyle/>
          <a:p>
            <a:r>
              <a:rPr lang="en-US" dirty="0" err="1"/>
              <a:t>vHLLE</a:t>
            </a:r>
            <a:r>
              <a:rPr lang="en-US" dirty="0"/>
              <a:t> + UrQMD</a:t>
            </a:r>
            <a:r>
              <a:rPr lang="pl-PL" dirty="0"/>
              <a:t> </a:t>
            </a:r>
            <a:r>
              <a:rPr lang="en-US" dirty="0" smtClean="0"/>
              <a:t>and </a:t>
            </a:r>
            <a:r>
              <a:rPr lang="en-US" dirty="0"/>
              <a:t>STAR data 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26</a:t>
            </a:fld>
            <a:endParaRPr lang="en-US" dirty="0"/>
          </a:p>
        </p:txBody>
      </p:sp>
      <p:pic>
        <p:nvPicPr>
          <p:cNvPr id="7" name="Obraz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6043" y="1612007"/>
            <a:ext cx="9069507" cy="4739410"/>
          </a:xfrm>
          <a:prstGeom prst="rect">
            <a:avLst/>
          </a:prstGeom>
        </p:spPr>
      </p:pic>
      <p:sp>
        <p:nvSpPr>
          <p:cNvPr id="6" name="pole tekstowe 5"/>
          <p:cNvSpPr txBox="1"/>
          <p:nvPr/>
        </p:nvSpPr>
        <p:spPr>
          <a:xfrm>
            <a:off x="307571" y="5070764"/>
            <a:ext cx="2385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11 </a:t>
            </a:r>
            <a:r>
              <a:rPr lang="pl-PL" sz="2400" dirty="0" err="1" smtClean="0"/>
              <a:t>GeV</a:t>
            </a:r>
            <a:r>
              <a:rPr lang="pl-PL" sz="2400" dirty="0" smtClean="0"/>
              <a:t> </a:t>
            </a:r>
          </a:p>
          <a:p>
            <a:r>
              <a:rPr lang="pl-PL" sz="2400" dirty="0" err="1" smtClean="0"/>
              <a:t>centrality</a:t>
            </a:r>
            <a:r>
              <a:rPr lang="pl-PL" sz="2400" dirty="0" smtClean="0"/>
              <a:t> 20-30%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17246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ole tekstowe 10"/>
          <p:cNvSpPr txBox="1"/>
          <p:nvPr/>
        </p:nvSpPr>
        <p:spPr>
          <a:xfrm>
            <a:off x="5885411" y="4671753"/>
            <a:ext cx="32430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 smtClean="0"/>
              <a:t>19.6 </a:t>
            </a:r>
            <a:r>
              <a:rPr lang="pl-PL" sz="2400" dirty="0" err="1" smtClean="0"/>
              <a:t>GeV</a:t>
            </a:r>
            <a:r>
              <a:rPr lang="pl-PL" sz="2400" dirty="0" smtClean="0"/>
              <a:t> </a:t>
            </a:r>
            <a:br>
              <a:rPr lang="pl-PL" sz="2400" dirty="0" smtClean="0"/>
            </a:br>
            <a:r>
              <a:rPr lang="pl-PL" sz="2400" dirty="0" err="1" smtClean="0"/>
              <a:t>centrality</a:t>
            </a:r>
            <a:r>
              <a:rPr lang="pl-PL" sz="2400" dirty="0" smtClean="0"/>
              <a:t> 20-30%</a:t>
            </a:r>
            <a:endParaRPr lang="en-US" sz="2400" dirty="0"/>
          </a:p>
        </p:txBody>
      </p:sp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vHLLE+UrQMD and femtoscopic radii distribution at 19.</a:t>
            </a:r>
            <a:r>
              <a:rPr lang="pl-PL" dirty="0" smtClean="0"/>
              <a:t>6</a:t>
            </a:r>
            <a:r>
              <a:rPr lang="en-US" dirty="0" smtClean="0"/>
              <a:t> GeV</a:t>
            </a:r>
            <a:endParaRPr lang="en-US" dirty="0"/>
          </a:p>
        </p:txBody>
      </p:sp>
      <p:sp>
        <p:nvSpPr>
          <p:cNvPr id="7" name="Symbol zastępczy zawartości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 err="1" smtClean="0"/>
              <a:t>All</a:t>
            </a:r>
            <a:r>
              <a:rPr lang="pl-PL" dirty="0" smtClean="0"/>
              <a:t> </a:t>
            </a:r>
            <a:r>
              <a:rPr lang="pl-PL" dirty="0" err="1" smtClean="0"/>
              <a:t>radii</a:t>
            </a:r>
            <a:r>
              <a:rPr lang="pl-PL" dirty="0" smtClean="0"/>
              <a:t> in LCMS system</a:t>
            </a:r>
            <a:endParaRPr lang="en-US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27</a:t>
            </a:fld>
            <a:endParaRPr lang="en-US" dirty="0"/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758" y="1737360"/>
            <a:ext cx="7899715" cy="4131734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952" y="1560153"/>
            <a:ext cx="8564463" cy="4486147"/>
          </a:xfrm>
          <a:prstGeom prst="rect">
            <a:avLst/>
          </a:prstGeom>
        </p:spPr>
      </p:pic>
      <p:pic>
        <p:nvPicPr>
          <p:cNvPr id="4" name="Obraz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256" y="1597795"/>
            <a:ext cx="8627637" cy="4519238"/>
          </a:xfrm>
          <a:prstGeom prst="rect">
            <a:avLst/>
          </a:prstGeom>
        </p:spPr>
      </p:pic>
      <p:sp>
        <p:nvSpPr>
          <p:cNvPr id="8" name="pole tekstowe 7"/>
          <p:cNvSpPr txBox="1"/>
          <p:nvPr/>
        </p:nvSpPr>
        <p:spPr>
          <a:xfrm>
            <a:off x="1252654" y="2121959"/>
            <a:ext cx="3785420" cy="1200329"/>
          </a:xfrm>
          <a:prstGeom prst="rect">
            <a:avLst/>
          </a:prstGeom>
          <a:solidFill>
            <a:schemeClr val="bg1">
              <a:alpha val="96000"/>
            </a:schemeClr>
          </a:solidFill>
        </p:spPr>
        <p:txBody>
          <a:bodyPr wrap="square" rtlCol="0">
            <a:spAutoFit/>
          </a:bodyPr>
          <a:lstStyle/>
          <a:p>
            <a:r>
              <a:rPr lang="pl-PL" dirty="0" smtClean="0">
                <a:solidFill>
                  <a:srgbClr val="00B0F0"/>
                </a:solidFill>
              </a:rPr>
              <a:t>Small </a:t>
            </a:r>
            <a:r>
              <a:rPr lang="pl-PL" dirty="0" err="1" smtClean="0">
                <a:solidFill>
                  <a:srgbClr val="00B0F0"/>
                </a:solidFill>
              </a:rPr>
              <a:t>differences</a:t>
            </a:r>
            <a:r>
              <a:rPr lang="pl-PL" dirty="0" smtClean="0">
                <a:solidFill>
                  <a:srgbClr val="00B0F0"/>
                </a:solidFill>
              </a:rPr>
              <a:t> in out and </a:t>
            </a:r>
            <a:r>
              <a:rPr lang="pl-PL" dirty="0" err="1" smtClean="0">
                <a:solidFill>
                  <a:srgbClr val="00B0F0"/>
                </a:solidFill>
              </a:rPr>
              <a:t>side</a:t>
            </a:r>
            <a:r>
              <a:rPr lang="pl-PL" dirty="0" smtClean="0">
                <a:solidFill>
                  <a:srgbClr val="00B0F0"/>
                </a:solidFill>
              </a:rPr>
              <a:t> </a:t>
            </a:r>
            <a:r>
              <a:rPr lang="pl-PL" dirty="0" err="1" smtClean="0">
                <a:solidFill>
                  <a:srgbClr val="00B0F0"/>
                </a:solidFill>
              </a:rPr>
              <a:t>direction</a:t>
            </a:r>
            <a:r>
              <a:rPr lang="pl-PL" dirty="0" smtClean="0">
                <a:solidFill>
                  <a:srgbClr val="00B0F0"/>
                </a:solidFill>
              </a:rPr>
              <a:t> . </a:t>
            </a:r>
            <a:r>
              <a:rPr lang="pl-PL" dirty="0" err="1" smtClean="0">
                <a:solidFill>
                  <a:srgbClr val="00B0F0"/>
                </a:solidFill>
              </a:rPr>
              <a:t>Relatively</a:t>
            </a:r>
            <a:r>
              <a:rPr lang="pl-PL" dirty="0" smtClean="0">
                <a:solidFill>
                  <a:srgbClr val="00B0F0"/>
                </a:solidFill>
              </a:rPr>
              <a:t> big </a:t>
            </a:r>
            <a:r>
              <a:rPr lang="pl-PL" dirty="0" err="1" smtClean="0">
                <a:solidFill>
                  <a:srgbClr val="00B0F0"/>
                </a:solidFill>
              </a:rPr>
              <a:t>differences</a:t>
            </a:r>
            <a:r>
              <a:rPr lang="pl-PL" dirty="0" smtClean="0">
                <a:solidFill>
                  <a:srgbClr val="00B0F0"/>
                </a:solidFill>
              </a:rPr>
              <a:t> in </a:t>
            </a:r>
            <a:r>
              <a:rPr lang="pl-PL" dirty="0" err="1" smtClean="0">
                <a:solidFill>
                  <a:srgbClr val="00B0F0"/>
                </a:solidFill>
              </a:rPr>
              <a:t>long</a:t>
            </a:r>
            <a:r>
              <a:rPr lang="pl-PL" dirty="0" smtClean="0">
                <a:solidFill>
                  <a:srgbClr val="00B0F0"/>
                </a:solidFill>
              </a:rPr>
              <a:t> </a:t>
            </a:r>
            <a:r>
              <a:rPr lang="pl-PL" dirty="0" err="1" smtClean="0">
                <a:solidFill>
                  <a:srgbClr val="00B0F0"/>
                </a:solidFill>
              </a:rPr>
              <a:t>direction</a:t>
            </a:r>
            <a:r>
              <a:rPr lang="pl-PL" dirty="0" smtClean="0">
                <a:solidFill>
                  <a:srgbClr val="00B0F0"/>
                </a:solidFill>
              </a:rPr>
              <a:t> - 1st order </a:t>
            </a:r>
            <a:r>
              <a:rPr lang="pl-PL" dirty="0" err="1" smtClean="0">
                <a:solidFill>
                  <a:srgbClr val="00B0F0"/>
                </a:solidFill>
              </a:rPr>
              <a:t>phase</a:t>
            </a:r>
            <a:r>
              <a:rPr lang="pl-PL" dirty="0" smtClean="0">
                <a:solidFill>
                  <a:srgbClr val="00B0F0"/>
                </a:solidFill>
              </a:rPr>
              <a:t> </a:t>
            </a:r>
            <a:r>
              <a:rPr lang="pl-PL" dirty="0" err="1" smtClean="0">
                <a:solidFill>
                  <a:srgbClr val="00B0F0"/>
                </a:solidFill>
              </a:rPr>
              <a:t>transtion</a:t>
            </a:r>
            <a:r>
              <a:rPr lang="pl-PL" dirty="0" smtClean="0">
                <a:solidFill>
                  <a:srgbClr val="00B0F0"/>
                </a:solidFill>
              </a:rPr>
              <a:t> – </a:t>
            </a:r>
            <a:r>
              <a:rPr lang="pl-PL" dirty="0" err="1" smtClean="0">
                <a:solidFill>
                  <a:srgbClr val="00B0F0"/>
                </a:solidFill>
              </a:rPr>
              <a:t>bigger</a:t>
            </a:r>
            <a:r>
              <a:rPr lang="pl-PL" dirty="0" smtClean="0">
                <a:solidFill>
                  <a:srgbClr val="00B0F0"/>
                </a:solidFill>
              </a:rPr>
              <a:t> system</a:t>
            </a:r>
            <a:r>
              <a:rPr lang="en-US" dirty="0" smtClean="0">
                <a:solidFill>
                  <a:srgbClr val="00B0F0"/>
                </a:solidFill>
              </a:rPr>
              <a:t>.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9" name="Obraz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117" y="1011981"/>
            <a:ext cx="10184587" cy="5320862"/>
          </a:xfrm>
          <a:prstGeom prst="rect">
            <a:avLst/>
          </a:prstGeom>
        </p:spPr>
      </p:pic>
      <p:sp>
        <p:nvSpPr>
          <p:cNvPr id="10" name="pole tekstowe 9"/>
          <p:cNvSpPr txBox="1"/>
          <p:nvPr/>
        </p:nvSpPr>
        <p:spPr>
          <a:xfrm>
            <a:off x="8007748" y="4757989"/>
            <a:ext cx="3785420" cy="646331"/>
          </a:xfrm>
          <a:prstGeom prst="rect">
            <a:avLst/>
          </a:prstGeom>
          <a:solidFill>
            <a:schemeClr val="bg1">
              <a:alpha val="96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Difference in Rout/</a:t>
            </a:r>
            <a:r>
              <a:rPr lang="en-US" dirty="0" err="1" smtClean="0">
                <a:solidFill>
                  <a:srgbClr val="00B0F0"/>
                </a:solidFill>
              </a:rPr>
              <a:t>Rside</a:t>
            </a:r>
            <a:r>
              <a:rPr lang="en-US" dirty="0" smtClean="0">
                <a:solidFill>
                  <a:srgbClr val="00B0F0"/>
                </a:solidFill>
              </a:rPr>
              <a:t> observed</a:t>
            </a:r>
            <a:r>
              <a:rPr lang="pl-PL" dirty="0" smtClean="0">
                <a:solidFill>
                  <a:srgbClr val="00B0F0"/>
                </a:solidFill>
              </a:rPr>
              <a:t>.</a:t>
            </a:r>
          </a:p>
          <a:p>
            <a:r>
              <a:rPr lang="pl-PL" dirty="0" smtClean="0">
                <a:solidFill>
                  <a:srgbClr val="00B0F0"/>
                </a:solidFill>
              </a:rPr>
              <a:t>I</a:t>
            </a:r>
            <a:r>
              <a:rPr lang="en-US" dirty="0" smtClean="0">
                <a:solidFill>
                  <a:srgbClr val="00B0F0"/>
                </a:solidFill>
              </a:rPr>
              <a:t>s it useful?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484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vHLLE+UrQMD model</a:t>
            </a:r>
            <a:endParaRPr lang="en-US" noProof="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Better description of femtoscopic rad</a:t>
            </a:r>
            <a:r>
              <a:rPr lang="en-US" dirty="0" smtClean="0"/>
              <a:t>ii (except R</a:t>
            </a:r>
            <a:r>
              <a:rPr lang="pl-PL" baseline="-25000" dirty="0" err="1" smtClean="0"/>
              <a:t>side</a:t>
            </a:r>
            <a:r>
              <a:rPr lang="en-US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Femtoscopic observables are reproduced „out of box” (model wasn’t tuned for femtoscopy)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Much faster – oversampling (many cascade simulations for one single hydro simulation) </a:t>
            </a:r>
            <a:endParaRPr lang="en-US" dirty="0" smtClean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noProof="0" dirty="0" smtClean="0"/>
              <a:t>For example 2h of computing gives: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~2 full hydro events in UrQMD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noProof="0" dirty="0" smtClean="0"/>
              <a:t>~1 full hydro event in vHLLE + ~60 </a:t>
            </a:r>
            <a:r>
              <a:rPr lang="pl-PL" noProof="0" dirty="0" smtClean="0"/>
              <a:t>„</a:t>
            </a:r>
            <a:r>
              <a:rPr lang="en-US" noProof="0" dirty="0" err="1" smtClean="0"/>
              <a:t>posthydro</a:t>
            </a:r>
            <a:r>
              <a:rPr lang="pl-PL" noProof="0" dirty="0" smtClean="0"/>
              <a:t>”</a:t>
            </a:r>
            <a:r>
              <a:rPr lang="en-US" noProof="0" dirty="0" smtClean="0"/>
              <a:t> events - &gt;60 „effective” events (or one „</a:t>
            </a:r>
            <a:r>
              <a:rPr lang="en-US" noProof="0" dirty="0" err="1" smtClean="0"/>
              <a:t>superevent</a:t>
            </a:r>
            <a:r>
              <a:rPr lang="en-US" noProof="0" dirty="0" smtClean="0"/>
              <a:t>”)</a:t>
            </a:r>
          </a:p>
          <a:p>
            <a:pPr marL="201168" lvl="1" indent="0">
              <a:buNone/>
            </a:pPr>
            <a:endParaRPr lang="en-US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28</a:t>
            </a:fld>
            <a:endParaRPr lang="en-US" dirty="0"/>
          </a:p>
        </p:txBody>
      </p:sp>
      <p:sp>
        <p:nvSpPr>
          <p:cNvPr id="5" name="Prostokąt 4"/>
          <p:cNvSpPr/>
          <p:nvPr/>
        </p:nvSpPr>
        <p:spPr>
          <a:xfrm>
            <a:off x="1115741" y="4154296"/>
            <a:ext cx="9450600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0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Statistic for track based observables multiplied by factor of 30</a:t>
            </a:r>
          </a:p>
          <a:p>
            <a:pPr algn="ctr"/>
            <a:r>
              <a:rPr lang="en-US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Statistic for two-track observables multiplied by factor of 1800! </a:t>
            </a:r>
          </a:p>
          <a:p>
            <a:pPr algn="ctr"/>
            <a:r>
              <a:rPr lang="en-US" sz="280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(but there are some „hooks”)</a:t>
            </a:r>
          </a:p>
          <a:p>
            <a:pPr algn="ctr"/>
            <a:endParaRPr lang="pl-PL" sz="2800" b="0" cap="none" spc="0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endParaRPr lang="pl-PL" sz="2800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50992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What we have learned from UrQMD and vHLLE+UrQMD?</a:t>
            </a:r>
            <a:endParaRPr lang="en-US" noProof="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Standard R</a:t>
            </a:r>
            <a:r>
              <a:rPr lang="en-US" baseline="-25000" noProof="0" dirty="0" smtClean="0"/>
              <a:t>out</a:t>
            </a:r>
            <a:r>
              <a:rPr lang="en-US" noProof="0" dirty="0" smtClean="0"/>
              <a:t>/</a:t>
            </a:r>
            <a:r>
              <a:rPr lang="en-US" noProof="0" dirty="0" err="1" smtClean="0"/>
              <a:t>R</a:t>
            </a:r>
            <a:r>
              <a:rPr lang="en-US" baseline="-25000" noProof="0" dirty="0" err="1" smtClean="0"/>
              <a:t>side</a:t>
            </a:r>
            <a:r>
              <a:rPr lang="en-US" noProof="0" dirty="0" smtClean="0"/>
              <a:t> ratio measurements might be not enough to distinguish between different phase transition types – imaging method might be very promising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 err="1" smtClean="0"/>
              <a:t>Rescaterring</a:t>
            </a:r>
            <a:r>
              <a:rPr lang="en-US" noProof="0" dirty="0" smtClean="0"/>
              <a:t>, resonance decays strongly affect femtoscopic measurements, however final radii</a:t>
            </a:r>
            <a:r>
              <a:rPr lang="en-US" dirty="0" smtClean="0"/>
              <a:t> still depend on phase transition </a:t>
            </a:r>
            <a:endParaRPr lang="pl-PL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 err="1" smtClean="0"/>
              <a:t>R</a:t>
            </a:r>
            <a:r>
              <a:rPr lang="en-US" baseline="-25000" noProof="0" dirty="0" err="1" smtClean="0"/>
              <a:t>long</a:t>
            </a:r>
            <a:r>
              <a:rPr lang="en-US" noProof="0" dirty="0" smtClean="0"/>
              <a:t> observable seems to be more promising than simple looking on R</a:t>
            </a:r>
            <a:r>
              <a:rPr lang="en-US" baseline="-25000" noProof="0" dirty="0" smtClean="0"/>
              <a:t>out</a:t>
            </a:r>
            <a:r>
              <a:rPr lang="en-US" noProof="0" dirty="0" smtClean="0"/>
              <a:t>/</a:t>
            </a:r>
            <a:r>
              <a:rPr lang="en-US" noProof="0" dirty="0" err="1" smtClean="0"/>
              <a:t>R</a:t>
            </a:r>
            <a:r>
              <a:rPr lang="en-US" baseline="-25000" noProof="0" dirty="0" err="1" smtClean="0"/>
              <a:t>side</a:t>
            </a:r>
            <a:r>
              <a:rPr lang="en-US" noProof="0" dirty="0" smtClean="0"/>
              <a:t> measurements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Femtoscopic radii changes dynamically with different rapidity bin – data from „standard” measurements are not enough for tuning MC models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415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MPD</a:t>
            </a:r>
            <a:endParaRPr lang="en-US" noProof="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Multi Purpose Detector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Collider experiment</a:t>
            </a:r>
            <a:endParaRPr lang="en-US" noProof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At NICA facility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Energy 4-11 GeV per nucleon for AuAu collision</a:t>
            </a:r>
          </a:p>
          <a:p>
            <a:pPr marL="0" indent="0">
              <a:buNone/>
            </a:pPr>
            <a:endParaRPr lang="en-US" noProof="0" dirty="0" smtClean="0"/>
          </a:p>
          <a:p>
            <a:pPr marL="0" indent="0">
              <a:buNone/>
            </a:pPr>
            <a:endParaRPr lang="en-US" noProof="0" dirty="0"/>
          </a:p>
        </p:txBody>
      </p:sp>
      <p:pic>
        <p:nvPicPr>
          <p:cNvPr id="4" name="Picture 2" descr="http://mpd.jinr.ru/dr/sites/default/files/mpd_new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2328" y="1797702"/>
            <a:ext cx="4592838" cy="4119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pole tekstowe 5"/>
          <p:cNvSpPr txBox="1"/>
          <p:nvPr/>
        </p:nvSpPr>
        <p:spPr>
          <a:xfrm>
            <a:off x="1097280" y="4136171"/>
            <a:ext cx="2965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Femtoscopic measurement – one of most important.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195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result of reconstruction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Two track reconstruction is crucial for femtoscopic analysis. Due to limited resolution of detector following cases can occur:</a:t>
            </a:r>
          </a:p>
          <a:p>
            <a:pPr lvl="1"/>
            <a:r>
              <a:rPr lang="en-US" dirty="0" smtClean="0"/>
              <a:t>Merging - real pair of tracks is reconstructed as single track –pair is missing -&gt; value of CF is artificially reduced</a:t>
            </a:r>
          </a:p>
          <a:p>
            <a:pPr lvl="1"/>
            <a:r>
              <a:rPr lang="en-US" dirty="0" smtClean="0"/>
              <a:t>Splitting – real track is reconstructed as two tracks – artificial pair is added -&gt; increase value of CF</a:t>
            </a:r>
          </a:p>
          <a:p>
            <a:pPr marL="201168" lvl="1" indent="0">
              <a:buNone/>
            </a:pPr>
            <a:r>
              <a:rPr lang="en-US" dirty="0" smtClean="0"/>
              <a:t>First analysis was made with:</a:t>
            </a:r>
          </a:p>
          <a:p>
            <a:pPr lvl="1"/>
            <a:r>
              <a:rPr lang="en-US" dirty="0" err="1" smtClean="0"/>
              <a:t>Kalman</a:t>
            </a:r>
            <a:r>
              <a:rPr lang="en-US" dirty="0" smtClean="0"/>
              <a:t> tracks obtained from MC hits in TPC</a:t>
            </a:r>
          </a:p>
          <a:p>
            <a:pPr lvl="1"/>
            <a:r>
              <a:rPr lang="en-US" dirty="0" smtClean="0"/>
              <a:t>„Anti double-track” cut – pair of </a:t>
            </a:r>
            <a:r>
              <a:rPr lang="en-US" dirty="0" err="1" smtClean="0"/>
              <a:t>Kalman</a:t>
            </a:r>
            <a:r>
              <a:rPr lang="en-US" dirty="0" smtClean="0"/>
              <a:t> tracks is removed if both have the same parent MC</a:t>
            </a:r>
          </a:p>
          <a:p>
            <a:pPr lvl="1"/>
            <a:r>
              <a:rPr lang="en-US" dirty="0" smtClean="0"/>
              <a:t>Cut monitor for </a:t>
            </a:r>
            <a:r>
              <a:rPr lang="en-US" dirty="0" err="1" smtClean="0"/>
              <a:t>Δφ</a:t>
            </a:r>
            <a:r>
              <a:rPr lang="en-US" dirty="0" smtClean="0"/>
              <a:t>*</a:t>
            </a:r>
            <a:r>
              <a:rPr lang="en-US" dirty="0" err="1" smtClean="0"/>
              <a:t>Δη</a:t>
            </a:r>
            <a:r>
              <a:rPr lang="en-US" dirty="0" smtClean="0"/>
              <a:t> (</a:t>
            </a:r>
            <a:r>
              <a:rPr lang="en-US" dirty="0" err="1" smtClean="0"/>
              <a:t>Δφ</a:t>
            </a:r>
            <a:r>
              <a:rPr lang="en-US" dirty="0" smtClean="0"/>
              <a:t>* - is kind of analogy for </a:t>
            </a:r>
            <a:r>
              <a:rPr lang="en-US" dirty="0" err="1" smtClean="0"/>
              <a:t>Δφ</a:t>
            </a:r>
            <a:r>
              <a:rPr lang="en-US" dirty="0" smtClean="0"/>
              <a:t> but take into account influence of magnetic field inside detector)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4259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Symbol zastępczy zawartości 2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981" y="1889396"/>
            <a:ext cx="7039768" cy="4022725"/>
          </a:xfrm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result of using MPD reconstruction chain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31</a:t>
            </a:fld>
            <a:endParaRPr lang="en-US" dirty="0"/>
          </a:p>
        </p:txBody>
      </p:sp>
      <p:sp>
        <p:nvSpPr>
          <p:cNvPr id="6" name="pole tekstowe 5"/>
          <p:cNvSpPr txBox="1"/>
          <p:nvPr/>
        </p:nvSpPr>
        <p:spPr>
          <a:xfrm>
            <a:off x="372037" y="2286000"/>
            <a:ext cx="19409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No</a:t>
            </a:r>
            <a:r>
              <a:rPr lang="pl-PL" dirty="0" smtClean="0">
                <a:solidFill>
                  <a:srgbClr val="00B0F0"/>
                </a:solidFill>
              </a:rPr>
              <a:t>”</a:t>
            </a:r>
            <a:r>
              <a:rPr lang="en-US" dirty="0" smtClean="0">
                <a:solidFill>
                  <a:srgbClr val="00B0F0"/>
                </a:solidFill>
              </a:rPr>
              <a:t> anti double-tracks cut</a:t>
            </a:r>
            <a:r>
              <a:rPr lang="pl-PL" dirty="0" smtClean="0">
                <a:solidFill>
                  <a:srgbClr val="00B0F0"/>
                </a:solidFill>
              </a:rPr>
              <a:t>”</a:t>
            </a:r>
            <a:r>
              <a:rPr lang="en-US" dirty="0" smtClean="0">
                <a:solidFill>
                  <a:srgbClr val="00B0F0"/>
                </a:solidFill>
              </a:rPr>
              <a:t>, splitting is visible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7" name="pole tekstowe 6"/>
          <p:cNvSpPr txBox="1"/>
          <p:nvPr/>
        </p:nvSpPr>
        <p:spPr>
          <a:xfrm>
            <a:off x="9685690" y="2438400"/>
            <a:ext cx="1940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With anti double-tracks cut, splitting has been removed/reduced</a:t>
            </a:r>
            <a:endParaRPr lang="en-US" dirty="0">
              <a:solidFill>
                <a:srgbClr val="00B0F0"/>
              </a:solidFill>
            </a:endParaRPr>
          </a:p>
        </p:txBody>
      </p:sp>
      <p:cxnSp>
        <p:nvCxnSpPr>
          <p:cNvPr id="9" name="Łącznik prosty ze strzałką 8"/>
          <p:cNvCxnSpPr>
            <a:stCxn id="6" idx="3"/>
          </p:cNvCxnSpPr>
          <p:nvPr/>
        </p:nvCxnSpPr>
        <p:spPr>
          <a:xfrm>
            <a:off x="2312981" y="2747665"/>
            <a:ext cx="152577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/>
          <p:cNvCxnSpPr/>
          <p:nvPr/>
        </p:nvCxnSpPr>
        <p:spPr>
          <a:xfrm flipH="1" flipV="1">
            <a:off x="7588370" y="2747665"/>
            <a:ext cx="1866181" cy="13355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2" name="Owal 11"/>
          <p:cNvSpPr/>
          <p:nvPr/>
        </p:nvSpPr>
        <p:spPr>
          <a:xfrm>
            <a:off x="3838755" y="2438400"/>
            <a:ext cx="543464" cy="6001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Łącznik prosty ze strzałką 12"/>
          <p:cNvCxnSpPr/>
          <p:nvPr/>
        </p:nvCxnSpPr>
        <p:spPr>
          <a:xfrm>
            <a:off x="2312981" y="2882813"/>
            <a:ext cx="318076" cy="140451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5" name="Owal 14"/>
          <p:cNvSpPr/>
          <p:nvPr/>
        </p:nvSpPr>
        <p:spPr>
          <a:xfrm>
            <a:off x="2472019" y="4087523"/>
            <a:ext cx="543464" cy="6001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Łącznik prosty ze strzałką 15"/>
          <p:cNvCxnSpPr/>
          <p:nvPr/>
        </p:nvCxnSpPr>
        <p:spPr>
          <a:xfrm flipH="1">
            <a:off x="6254152" y="3038564"/>
            <a:ext cx="3200399" cy="226668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pole tekstowe 18"/>
          <p:cNvSpPr txBox="1"/>
          <p:nvPr/>
        </p:nvSpPr>
        <p:spPr>
          <a:xfrm>
            <a:off x="1880558" y="4882551"/>
            <a:ext cx="8775604" cy="923330"/>
          </a:xfrm>
          <a:prstGeom prst="rect">
            <a:avLst/>
          </a:prstGeom>
          <a:solidFill>
            <a:schemeClr val="bg1">
              <a:alpha val="7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Size of splitting peak seems to depend on lower </a:t>
            </a:r>
            <a:r>
              <a:rPr lang="en-US" dirty="0" err="1" smtClean="0">
                <a:solidFill>
                  <a:srgbClr val="00B0F0"/>
                </a:solidFill>
              </a:rPr>
              <a:t>pt</a:t>
            </a:r>
            <a:r>
              <a:rPr lang="en-US" dirty="0" smtClean="0">
                <a:solidFill>
                  <a:srgbClr val="00B0F0"/>
                </a:solidFill>
              </a:rPr>
              <a:t> cut value -&gt; splitting caused mostly by particles that make „loops” in TPC</a:t>
            </a:r>
            <a:endParaRPr lang="pl-PL" dirty="0" smtClean="0">
              <a:solidFill>
                <a:srgbClr val="00B0F0"/>
              </a:solidFill>
            </a:endParaRPr>
          </a:p>
          <a:p>
            <a:r>
              <a:rPr lang="pl-PL" dirty="0" smtClean="0">
                <a:solidFill>
                  <a:srgbClr val="00B0F0"/>
                </a:solidFill>
              </a:rPr>
              <a:t>Source of </a:t>
            </a:r>
            <a:r>
              <a:rPr lang="pl-PL" dirty="0" err="1" smtClean="0">
                <a:solidFill>
                  <a:srgbClr val="00B0F0"/>
                </a:solidFill>
              </a:rPr>
              <a:t>merging</a:t>
            </a:r>
            <a:r>
              <a:rPr lang="pl-PL" dirty="0" smtClean="0">
                <a:solidFill>
                  <a:srgbClr val="00B0F0"/>
                </a:solidFill>
              </a:rPr>
              <a:t> – </a:t>
            </a:r>
            <a:r>
              <a:rPr lang="pl-PL" dirty="0" err="1" smtClean="0">
                <a:solidFill>
                  <a:srgbClr val="00B0F0"/>
                </a:solidFill>
              </a:rPr>
              <a:t>now</a:t>
            </a:r>
            <a:r>
              <a:rPr lang="pl-PL" dirty="0" smtClean="0">
                <a:solidFill>
                  <a:srgbClr val="00B0F0"/>
                </a:solidFill>
              </a:rPr>
              <a:t> </a:t>
            </a:r>
            <a:r>
              <a:rPr lang="pl-PL" dirty="0" err="1" smtClean="0">
                <a:solidFill>
                  <a:srgbClr val="00B0F0"/>
                </a:solidFill>
              </a:rPr>
              <a:t>unknown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952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We tested two models with hydro, vHLLE + UrQMD seems to be promising model that fulfil all conditions necessary for our needs.</a:t>
            </a:r>
          </a:p>
          <a:p>
            <a:pPr marL="0" indent="0">
              <a:buNone/>
            </a:pPr>
            <a:r>
              <a:rPr lang="en-US" dirty="0" smtClean="0"/>
              <a:t>We tested software for femtoscopic analysis (</a:t>
            </a:r>
            <a:r>
              <a:rPr lang="pl-PL" dirty="0" err="1"/>
              <a:t>NicaFemto</a:t>
            </a:r>
            <a:r>
              <a:rPr lang="en-US" dirty="0" smtClean="0"/>
              <a:t>) with both kind of data – from generator and after reconstruction.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70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Plans for future</a:t>
            </a:r>
            <a:endParaRPr lang="en-US" noProof="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Expanding comparison by u</a:t>
            </a:r>
            <a:r>
              <a:rPr lang="en-US" noProof="0" dirty="0" smtClean="0"/>
              <a:t>sing more MC event generators like PHSD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Testing new methods of analysis like differential femtoscopy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Making analysis with MPD reconstruction algorithms</a:t>
            </a:r>
            <a:endParaRPr lang="en-US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3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138843" y="2132028"/>
            <a:ext cx="10058400" cy="1450757"/>
          </a:xfrm>
        </p:spPr>
        <p:txBody>
          <a:bodyPr/>
          <a:lstStyle/>
          <a:p>
            <a:r>
              <a:rPr lang="en-US" noProof="0" dirty="0" smtClean="0"/>
              <a:t>Thank you for your attention</a:t>
            </a:r>
            <a:endParaRPr lang="en-US" noProof="0" dirty="0"/>
          </a:p>
        </p:txBody>
      </p:sp>
      <p:sp>
        <p:nvSpPr>
          <p:cNvPr id="3" name="Symbol zastępczy numeru slajdu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79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References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Presentation about hybrid model</a:t>
            </a:r>
          </a:p>
          <a:p>
            <a:r>
              <a:rPr lang="en-US" dirty="0" smtClean="0">
                <a:hlinkClick r:id="rId2"/>
              </a:rPr>
              <a:t>Beam Energy Scan using a viscous hydro + cascade model</a:t>
            </a:r>
            <a:endParaRPr lang="en-US" dirty="0" smtClean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49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Backup </a:t>
            </a:r>
            <a:r>
              <a:rPr lang="pl-PL" dirty="0" err="1" smtClean="0"/>
              <a:t>slides</a:t>
            </a:r>
            <a:endParaRPr lang="en-US" dirty="0"/>
          </a:p>
        </p:txBody>
      </p:sp>
      <p:pic>
        <p:nvPicPr>
          <p:cNvPr id="5" name="Symbol zastępczy zawartości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289" y="1846263"/>
            <a:ext cx="7679747" cy="4022725"/>
          </a:xfrm>
          <a:prstGeom prst="rect">
            <a:avLst/>
          </a:prstGeom>
        </p:spPr>
      </p:pic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36</a:t>
            </a:fld>
            <a:endParaRPr lang="en-US" dirty="0"/>
          </a:p>
        </p:txBody>
      </p:sp>
      <p:sp>
        <p:nvSpPr>
          <p:cNvPr id="6" name="Prostokąt 5"/>
          <p:cNvSpPr/>
          <p:nvPr/>
        </p:nvSpPr>
        <p:spPr>
          <a:xfrm>
            <a:off x="6990271" y="579322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pl-PL" dirty="0" smtClean="0">
                <a:solidFill>
                  <a:srgbClr val="00B0F0"/>
                </a:solidFill>
              </a:rPr>
              <a:t>CF for Kalman </a:t>
            </a:r>
            <a:r>
              <a:rPr lang="pl-PL" dirty="0" err="1" smtClean="0">
                <a:solidFill>
                  <a:srgbClr val="00B0F0"/>
                </a:solidFill>
              </a:rPr>
              <a:t>tracks</a:t>
            </a:r>
            <a:r>
              <a:rPr lang="pl-PL" dirty="0" smtClean="0">
                <a:solidFill>
                  <a:srgbClr val="00B0F0"/>
                </a:solidFill>
              </a:rPr>
              <a:t> with 0.15&lt;</a:t>
            </a:r>
            <a:r>
              <a:rPr lang="pl-PL" dirty="0" err="1" smtClean="0">
                <a:solidFill>
                  <a:srgbClr val="00B0F0"/>
                </a:solidFill>
              </a:rPr>
              <a:t>pT</a:t>
            </a:r>
            <a:r>
              <a:rPr lang="pl-PL" dirty="0" smtClean="0">
                <a:solidFill>
                  <a:srgbClr val="00B0F0"/>
                </a:solidFill>
              </a:rPr>
              <a:t>&lt;1.0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80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MC models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Before experiment starts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Statistic prediction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Information about needed resolution -&gt; detector optimization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Testing software for tracking and analysis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Testing/developing new methods of analysis that will be used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smtClean="0"/>
              <a:t>When experiment starts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dirty="0" smtClean="0"/>
              <a:t>Explanation of observables measured by experiment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02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MC model requirement</a:t>
            </a:r>
            <a:endParaRPr lang="en-US" noProof="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smtClean="0"/>
              <a:t>Model used in MPD experiment must fulfill following criteria: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Taking into account CP/phase transition physics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Use full 3+1D hydrodynamics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Reasonable simulation time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noProof="0" dirty="0" smtClean="0"/>
              <a:t>Good description of data available today</a:t>
            </a:r>
          </a:p>
          <a:p>
            <a:pPr>
              <a:buFont typeface="Arial" panose="020B0604020202020204" pitchFamily="34" charset="0"/>
              <a:buChar char="•"/>
            </a:pPr>
            <a:endParaRPr lang="en-US" noProof="0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8790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err="1" smtClean="0"/>
              <a:t>NicaFemto</a:t>
            </a:r>
            <a:r>
              <a:rPr lang="pl-PL" dirty="0" smtClean="0"/>
              <a:t> </a:t>
            </a:r>
            <a:r>
              <a:rPr lang="pl-PL" dirty="0" err="1" smtClean="0"/>
              <a:t>package</a:t>
            </a:r>
            <a:endParaRPr lang="en-US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 err="1"/>
              <a:t>NicaFemto</a:t>
            </a:r>
            <a:r>
              <a:rPr lang="en-US" dirty="0" smtClean="0"/>
              <a:t> was used for analysis:</a:t>
            </a:r>
          </a:p>
          <a:p>
            <a:pPr lvl="1"/>
            <a:r>
              <a:rPr lang="en-US" dirty="0" smtClean="0"/>
              <a:t>tool for femtoscopic analysis</a:t>
            </a:r>
          </a:p>
          <a:p>
            <a:pPr lvl="1"/>
            <a:r>
              <a:rPr lang="en-US" dirty="0" smtClean="0"/>
              <a:t>allow to make other analysis – simplified flow analysis and spectra</a:t>
            </a:r>
            <a:endParaRPr lang="pl-PL" dirty="0" smtClean="0"/>
          </a:p>
          <a:p>
            <a:pPr lvl="1"/>
            <a:r>
              <a:rPr lang="en-US" dirty="0" smtClean="0"/>
              <a:t>base</a:t>
            </a:r>
            <a:r>
              <a:rPr lang="pl-PL" dirty="0" smtClean="0"/>
              <a:t>d</a:t>
            </a:r>
            <a:r>
              <a:rPr lang="en-US" dirty="0" smtClean="0"/>
              <a:t> on FairROOT</a:t>
            </a:r>
            <a:r>
              <a:rPr lang="pl-PL" dirty="0" smtClean="0"/>
              <a:t>, </a:t>
            </a:r>
            <a:r>
              <a:rPr lang="en-US" dirty="0" smtClean="0"/>
              <a:t>created</a:t>
            </a:r>
            <a:r>
              <a:rPr lang="pl-PL" dirty="0" smtClean="0"/>
              <a:t> for MPD</a:t>
            </a:r>
            <a:r>
              <a:rPr lang="en-US" dirty="0" smtClean="0"/>
              <a:t> – can be transferred between different experiments like MPD, BM@N, CBM (future software for femtoscopic analysis in those experiments)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638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Comparison of models</a:t>
            </a:r>
            <a:endParaRPr lang="en-US" noProof="0" dirty="0"/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 smtClean="0"/>
              <a:t>Two models were tested :</a:t>
            </a:r>
          </a:p>
          <a:p>
            <a:pPr lvl="1"/>
            <a:r>
              <a:rPr lang="en-US" noProof="0" dirty="0" smtClean="0"/>
              <a:t>UrQMD 3.4 with ideal hydro mode enabled and chiral equation of state (crossover)</a:t>
            </a:r>
          </a:p>
          <a:p>
            <a:pPr lvl="1"/>
            <a:r>
              <a:rPr lang="en-US" noProof="0" dirty="0" err="1" smtClean="0"/>
              <a:t>vHLLE+UrQMD</a:t>
            </a:r>
            <a:r>
              <a:rPr lang="en-US" noProof="0" dirty="0" smtClean="0"/>
              <a:t> model (</a:t>
            </a:r>
            <a:r>
              <a:rPr lang="en-US" noProof="0" dirty="0" err="1" smtClean="0"/>
              <a:t>Iu</a:t>
            </a:r>
            <a:r>
              <a:rPr lang="en-US" noProof="0" dirty="0" smtClean="0"/>
              <a:t>. </a:t>
            </a:r>
            <a:r>
              <a:rPr lang="en-US" dirty="0" smtClean="0"/>
              <a:t>Karpenko</a:t>
            </a:r>
            <a:r>
              <a:rPr lang="en-US" noProof="0" dirty="0" smtClean="0"/>
              <a:t>) – crossover (chiral) or 1st order transition (Bag Model), with or without viscosity</a:t>
            </a:r>
            <a:endParaRPr lang="en-US" dirty="0" smtClean="0"/>
          </a:p>
          <a:p>
            <a:pPr marL="201168" lvl="1" indent="0">
              <a:buNone/>
            </a:pPr>
            <a:r>
              <a:rPr lang="en-US" dirty="0" smtClean="0"/>
              <a:t>And compared with data from:</a:t>
            </a:r>
          </a:p>
          <a:p>
            <a:pPr lvl="1"/>
            <a:r>
              <a:rPr lang="en-US" dirty="0" smtClean="0"/>
              <a:t>STAR (</a:t>
            </a:r>
            <a:r>
              <a:rPr lang="en-US" dirty="0" smtClean="0">
                <a:hlinkClick r:id="rId2"/>
              </a:rPr>
              <a:t>10.1103/PhysRevC.92.014904</a:t>
            </a:r>
            <a:r>
              <a:rPr lang="pl-PL" dirty="0" smtClean="0"/>
              <a:t> same </a:t>
            </a:r>
            <a:r>
              <a:rPr lang="pl-PL" dirty="0" err="1" smtClean="0"/>
              <a:t>sign</a:t>
            </a:r>
            <a:r>
              <a:rPr lang="pl-PL" dirty="0" smtClean="0"/>
              <a:t> pion </a:t>
            </a:r>
            <a:r>
              <a:rPr lang="pl-PL" dirty="0" err="1" smtClean="0"/>
              <a:t>analysis</a:t>
            </a:r>
            <a:r>
              <a:rPr lang="en-US" dirty="0" smtClean="0"/>
              <a:t>)</a:t>
            </a:r>
          </a:p>
          <a:p>
            <a:pPr lvl="1" fontAlgn="ctr"/>
            <a:r>
              <a:rPr lang="en-US" dirty="0" smtClean="0"/>
              <a:t>Na-49 (</a:t>
            </a:r>
            <a:r>
              <a:rPr lang="en-US" dirty="0" smtClean="0">
                <a:hlinkClick r:id="rId3"/>
              </a:rPr>
              <a:t>10.1103/PhysRevC.77.064908</a:t>
            </a:r>
            <a:r>
              <a:rPr lang="pl-PL" dirty="0" smtClean="0"/>
              <a:t> </a:t>
            </a:r>
            <a:r>
              <a:rPr lang="el-GR" dirty="0" smtClean="0"/>
              <a:t>π</a:t>
            </a:r>
            <a:r>
              <a:rPr lang="pl-PL" baseline="30000" dirty="0" smtClean="0"/>
              <a:t>-</a:t>
            </a:r>
            <a:r>
              <a:rPr lang="el-GR" dirty="0" smtClean="0"/>
              <a:t>π</a:t>
            </a:r>
            <a:r>
              <a:rPr lang="pl-PL" baseline="30000" dirty="0" smtClean="0"/>
              <a:t>-</a:t>
            </a:r>
            <a:r>
              <a:rPr lang="pl-PL" dirty="0" smtClean="0"/>
              <a:t> </a:t>
            </a:r>
            <a:r>
              <a:rPr lang="pl-PL" dirty="0" err="1" smtClean="0"/>
              <a:t>analysis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marL="201168" lvl="1" indent="0">
              <a:buNone/>
            </a:pPr>
            <a:r>
              <a:rPr lang="en-US" dirty="0" smtClean="0">
                <a:solidFill>
                  <a:srgbClr val="00B0F0"/>
                </a:solidFill>
              </a:rPr>
              <a:t>Convention in this talk:  all energies written in this presentation are </a:t>
            </a:r>
            <a:r>
              <a:rPr lang="en-US" dirty="0" err="1" smtClean="0">
                <a:solidFill>
                  <a:srgbClr val="00B0F0"/>
                </a:solidFill>
              </a:rPr>
              <a:t>sqrt</a:t>
            </a:r>
            <a:r>
              <a:rPr lang="en-US" dirty="0" smtClean="0">
                <a:solidFill>
                  <a:srgbClr val="00B0F0"/>
                </a:solidFill>
              </a:rPr>
              <a:t>(</a:t>
            </a:r>
            <a:r>
              <a:rPr lang="en-US" dirty="0" err="1" smtClean="0">
                <a:solidFill>
                  <a:srgbClr val="00B0F0"/>
                </a:solidFill>
              </a:rPr>
              <a:t>sNN</a:t>
            </a:r>
            <a:r>
              <a:rPr lang="en-US" dirty="0" smtClean="0">
                <a:solidFill>
                  <a:srgbClr val="00B0F0"/>
                </a:solidFill>
              </a:rPr>
              <a:t>) energies!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99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of models – Na49 sample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/>
                  <a:t>Fitted pairs of negatively charged pions where fitted by :</a:t>
                </a:r>
              </a:p>
              <a:p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=1+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𝜆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𝑜𝑢𝑡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𝑜𝑢𝑡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𝑠𝑖𝑑𝑒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𝑠𝑖𝑑𝑒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𝑙𝑜𝑛𝑔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𝑙𝑜𝑛𝑔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i="1">
                            <a:latin typeface="Cambria Math" panose="02040503050406030204" pitchFamily="18" charset="0"/>
                          </a:rPr>
                          <m:t>−2</m:t>
                        </m:r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𝑜𝑢𝑡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𝑙𝑜𝑛𝑔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𝑜𝑢𝑡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𝑙𝑜𝑛𝑔</m:t>
                            </m:r>
                          </m:sub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sup>
                    </m:sSup>
                  </m:oMath>
                </a14:m>
                <a:endParaRPr lang="en-US" dirty="0" smtClean="0"/>
              </a:p>
              <a:p>
                <a:r>
                  <a:rPr lang="en-US" dirty="0" smtClean="0"/>
                  <a:t>Pair</a:t>
                </a:r>
                <a:r>
                  <a:rPr lang="pl-PL" smtClean="0"/>
                  <a:t>s</a:t>
                </a:r>
                <a:r>
                  <a:rPr lang="en-US" smtClean="0"/>
                  <a:t> </a:t>
                </a:r>
                <a:r>
                  <a:rPr lang="en-US" dirty="0" smtClean="0"/>
                  <a:t>where grouped in rapidity bins, where rapidity was defined for each pair as: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𝑝𝑎𝑖𝑟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𝑙𝑛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)+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)−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𝑧</m:t>
                                </m:r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2)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pl-PL" dirty="0" smtClean="0"/>
              </a:p>
              <a:p>
                <a:endParaRPr lang="en-US" dirty="0" smtClean="0"/>
              </a:p>
            </p:txBody>
          </p:sp>
        </mc:Choice>
        <mc:Fallback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06" t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ymbol zastępczy numeru slajd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9640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noProof="0" dirty="0" smtClean="0"/>
              <a:t>Compared data</a:t>
            </a:r>
            <a:endParaRPr lang="en-US" sz="2400" noProof="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Symbol zastępczy zawartości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400" dirty="0" smtClean="0"/>
                  <a:t>STAR data were with Gaussian fit</a:t>
                </a:r>
              </a:p>
              <a:p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US" sz="2400" i="1">
                        <a:latin typeface="Cambria Math" panose="02040503050406030204" pitchFamily="18" charset="0"/>
                      </a:rPr>
                      <m:t>=1+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𝜆</m:t>
                    </m:r>
                    <m:sSup>
                      <m:sSup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𝑜𝑢𝑡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𝑜𝑢𝑡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𝑠𝑖𝑑𝑒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𝑠𝑖𝑑𝑒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𝑙𝑜𝑛𝑔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sSubSup>
                          <m:sSubSup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𝑙𝑜𝑛𝑔</m:t>
                            </m:r>
                          </m:sub>
                          <m:sup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sup>
                    </m:sSup>
                  </m:oMath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Symbol zastępczy zawartości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818" t="-212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ymbol zastępczy numeru slajd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482DC-2269-4F26-9D2A-7E44B1A4CD8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03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kcja">
  <a:themeElements>
    <a:clrScheme name="Retrospect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1302</Words>
  <Application>Microsoft Office PowerPoint</Application>
  <PresentationFormat>Panoramiczny</PresentationFormat>
  <Paragraphs>198</Paragraphs>
  <Slides>36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36</vt:i4>
      </vt:variant>
    </vt:vector>
  </HeadingPairs>
  <TitlesOfParts>
    <vt:vector size="42" baseType="lpstr">
      <vt:lpstr>Arial</vt:lpstr>
      <vt:lpstr>Calibri</vt:lpstr>
      <vt:lpstr>Calibri Light</vt:lpstr>
      <vt:lpstr>Cambria Math</vt:lpstr>
      <vt:lpstr>Wingdings</vt:lpstr>
      <vt:lpstr>Retrospekcja</vt:lpstr>
      <vt:lpstr>Femtoscopy: the way back in the energy scale from ALICE to NICA - part II</vt:lpstr>
      <vt:lpstr>Outline </vt:lpstr>
      <vt:lpstr>MPD</vt:lpstr>
      <vt:lpstr>MC models</vt:lpstr>
      <vt:lpstr>MC model requirement</vt:lpstr>
      <vt:lpstr>NicaFemto package</vt:lpstr>
      <vt:lpstr>Comparison of models</vt:lpstr>
      <vt:lpstr>Comparison of models – Na49 sample</vt:lpstr>
      <vt:lpstr>Compared data</vt:lpstr>
      <vt:lpstr>Spectra from UrQMD</vt:lpstr>
      <vt:lpstr>UrQMD 0&lt;Ypair&lt;0.5</vt:lpstr>
      <vt:lpstr>UrQMD 0.5&lt;Ypair&lt;1.0</vt:lpstr>
      <vt:lpstr>UrQMD 1.0&lt;Ypair&lt;1.5</vt:lpstr>
      <vt:lpstr>UrQMD 1.5&lt;Ypair&lt;2.0</vt:lpstr>
      <vt:lpstr>UrQMD and STAR data</vt:lpstr>
      <vt:lpstr>UrQMD and STAR data</vt:lpstr>
      <vt:lpstr>UrQMD model</vt:lpstr>
      <vt:lpstr>vHLLE+UrQMD model</vt:lpstr>
      <vt:lpstr>vHLLE + UrQMD 0&lt;Ypair&lt;0.5</vt:lpstr>
      <vt:lpstr>vHLLE + UrQMD 0.5&lt;Ypair&lt;1.0</vt:lpstr>
      <vt:lpstr>vHLLE + UrQMD 1.0&lt;Ypair&lt;1.5</vt:lpstr>
      <vt:lpstr>vHLLE + UrQMD 1.5&lt;Ypair&lt;2.0</vt:lpstr>
      <vt:lpstr>vHLLE+UrQMD vs STAR data</vt:lpstr>
      <vt:lpstr>vHLLE + UrQMD and STAR data </vt:lpstr>
      <vt:lpstr>vHLLE + UrQMD and STAR data </vt:lpstr>
      <vt:lpstr>vHLLE + UrQMD and STAR data </vt:lpstr>
      <vt:lpstr>vHLLE+UrQMD and femtoscopic radii distribution at 19.6 GeV</vt:lpstr>
      <vt:lpstr>vHLLE+UrQMD model</vt:lpstr>
      <vt:lpstr>What we have learned from UrQMD and vHLLE+UrQMD?</vt:lpstr>
      <vt:lpstr>First result of reconstruction</vt:lpstr>
      <vt:lpstr>First result of using MPD reconstruction chain</vt:lpstr>
      <vt:lpstr>Summary</vt:lpstr>
      <vt:lpstr>Plans for future</vt:lpstr>
      <vt:lpstr>Thank you for your attention</vt:lpstr>
      <vt:lpstr>References</vt:lpstr>
      <vt:lpstr>Backup slides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2015-10-06T19:04:47Z</dcterms:created>
  <dcterms:modified xsi:type="dcterms:W3CDTF">2015-11-02T22:26:33Z</dcterms:modified>
</cp:coreProperties>
</file>