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9" r:id="rId4"/>
    <p:sldId id="260" r:id="rId5"/>
    <p:sldId id="258" r:id="rId6"/>
    <p:sldId id="271" r:id="rId7"/>
    <p:sldId id="261" r:id="rId8"/>
    <p:sldId id="262" r:id="rId9"/>
    <p:sldId id="263" r:id="rId10"/>
    <p:sldId id="269" r:id="rId11"/>
    <p:sldId id="270" r:id="rId12"/>
    <p:sldId id="272" r:id="rId13"/>
    <p:sldId id="264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EF70D-37FC-C540-95E9-6A5204255FD6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5584C-444F-9046-A66A-BE7814C7C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18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33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435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769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9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6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93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385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38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5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33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00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A237F-9961-FD43-9764-698736A25377}" type="datetimeFigureOut">
              <a:rPr lang="en-US" smtClean="0"/>
              <a:t>15.04.15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D7193-098F-134F-9DC3-93F3CC63F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004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/>
              <a:t>Benvenuti</a:t>
            </a:r>
            <a:br>
              <a:rPr lang="it-IT" sz="8000" dirty="0" smtClean="0"/>
            </a:br>
            <a:r>
              <a:rPr lang="it-IT" sz="8000" dirty="0" smtClean="0"/>
              <a:t>al CERN</a:t>
            </a:r>
            <a:endParaRPr lang="it-IT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34824"/>
            <a:ext cx="6400800" cy="1303975"/>
          </a:xfrm>
        </p:spPr>
        <p:txBody>
          <a:bodyPr>
            <a:normAutofit fontScale="92500" lnSpcReduction="20000"/>
          </a:bodyPr>
          <a:lstStyle/>
          <a:p>
            <a:pPr algn="r"/>
            <a:endParaRPr lang="en-US" dirty="0" smtClean="0"/>
          </a:p>
          <a:p>
            <a:pPr algn="r"/>
            <a:r>
              <a:rPr lang="it-IT" sz="2800" dirty="0" smtClean="0"/>
              <a:t>C. Pettenati</a:t>
            </a:r>
          </a:p>
          <a:p>
            <a:pPr algn="r"/>
            <a:r>
              <a:rPr lang="it-IT" sz="2800" dirty="0" smtClean="0"/>
              <a:t>Consulente adlatus</a:t>
            </a:r>
            <a:r>
              <a:rPr lang="it-IT" sz="2800" dirty="0" smtClean="0"/>
              <a:t>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884162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dirty="0" smtClean="0"/>
              <a:t>L’automazione delle biblioteche (1)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Due grandi consorzi legati alle regioni linguistiche</a:t>
            </a:r>
          </a:p>
          <a:p>
            <a:pPr lvl="1"/>
            <a:r>
              <a:rPr lang="it-IT" dirty="0" smtClean="0"/>
              <a:t>RERO per la Svizzera francofona</a:t>
            </a:r>
          </a:p>
          <a:p>
            <a:pPr lvl="2"/>
            <a:r>
              <a:rPr lang="it-IT" dirty="0" smtClean="0"/>
              <a:t>Utilizza il sistema VTLS/Primo</a:t>
            </a:r>
          </a:p>
          <a:p>
            <a:pPr lvl="1"/>
            <a:r>
              <a:rPr lang="it-IT" dirty="0" smtClean="0"/>
              <a:t>IDS/NEBIS Per la Svizzera germanofona</a:t>
            </a:r>
          </a:p>
          <a:p>
            <a:pPr lvl="2"/>
            <a:r>
              <a:rPr lang="it-IT" dirty="0" smtClean="0"/>
              <a:t>Utilizza il sistema </a:t>
            </a:r>
            <a:r>
              <a:rPr lang="it-IT" dirty="0" err="1" smtClean="0"/>
              <a:t>Aleph</a:t>
            </a:r>
            <a:r>
              <a:rPr lang="it-IT" dirty="0" smtClean="0"/>
              <a:t>/Primo</a:t>
            </a:r>
          </a:p>
          <a:p>
            <a:pPr lvl="1"/>
            <a:r>
              <a:rPr lang="it-IT" dirty="0" smtClean="0"/>
              <a:t>Il Canton Ticino ha un suo consorzio specifico</a:t>
            </a:r>
          </a:p>
          <a:p>
            <a:r>
              <a:rPr lang="it-IT" dirty="0" smtClean="0"/>
              <a:t>La Biblioteca nazionale a Berna</a:t>
            </a:r>
          </a:p>
          <a:p>
            <a:pPr lvl="1"/>
            <a:r>
              <a:rPr lang="it-IT" dirty="0" smtClean="0"/>
              <a:t>Automazione basata sul sistema VTLS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30069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L’automazione delle biblioteche (2)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Terremoto nel consorzio RERO nel marzo 2014</a:t>
            </a:r>
          </a:p>
          <a:p>
            <a:pPr lvl="1"/>
            <a:r>
              <a:rPr lang="it-IT" dirty="0" smtClean="0"/>
              <a:t>Uscita fracassante del Cantone di </a:t>
            </a:r>
            <a:r>
              <a:rPr lang="it-IT" dirty="0" err="1" smtClean="0"/>
              <a:t>Vaud</a:t>
            </a:r>
            <a:r>
              <a:rPr lang="it-IT" dirty="0" smtClean="0"/>
              <a:t> dal consorzio RERO</a:t>
            </a:r>
          </a:p>
          <a:p>
            <a:r>
              <a:rPr lang="it-IT" dirty="0" smtClean="0"/>
              <a:t>Tutti e due i consorzi e la BNS stanno per cambiare I loro sistemi orientandosi verso sistemi basati sulla tecnologia “cloud”</a:t>
            </a:r>
          </a:p>
          <a:p>
            <a:r>
              <a:rPr lang="it-IT" dirty="0" smtClean="0"/>
              <a:t>Da tempo esiste un catalogo collettivo svizzero “</a:t>
            </a:r>
            <a:r>
              <a:rPr lang="it-IT" dirty="0" err="1" smtClean="0"/>
              <a:t>swissbib</a:t>
            </a:r>
            <a:r>
              <a:rPr lang="it-IT" dirty="0" smtClean="0"/>
              <a:t>”, in via di riorganizzazione in questi mesi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591490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L’automazione delle biblioteche (3)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Si prepara un grande progetto nazionale chiamato SLSP (</a:t>
            </a:r>
            <a:r>
              <a:rPr lang="it-IT" dirty="0" err="1" smtClean="0"/>
              <a:t>Swiss</a:t>
            </a:r>
            <a:r>
              <a:rPr lang="it-IT" dirty="0" smtClean="0"/>
              <a:t> Library Service Platform) presentato in novembre 2014 e guidato dalla biblioteca EPFZ</a:t>
            </a:r>
          </a:p>
          <a:p>
            <a:pPr lvl="1"/>
            <a:r>
              <a:rPr lang="it-IT" dirty="0" smtClean="0"/>
              <a:t>Adesione quasi entusiasta di tutti (università e cantoni stanchi di fare la loro automazione indipendente)</a:t>
            </a:r>
          </a:p>
          <a:p>
            <a:pPr lvl="1"/>
            <a:r>
              <a:rPr lang="it-IT" dirty="0" smtClean="0"/>
              <a:t>… una forma evoluta di SBN svizzero trenta anni dopo!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77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formazione dei bibliotecari (1)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L’apprendistato in biblioteconomia</a:t>
            </a:r>
          </a:p>
          <a:p>
            <a:pPr lvl="1"/>
            <a:r>
              <a:rPr lang="it-IT" dirty="0" smtClean="0"/>
              <a:t>3 anni (1-2 g a scuola, 2-3 g per set. in biblioteca)</a:t>
            </a:r>
          </a:p>
          <a:p>
            <a:pPr lvl="1"/>
            <a:r>
              <a:rPr lang="it-IT" dirty="0" smtClean="0"/>
              <a:t>Alla fine praticamente tutti gli apprendisti trovano lavoro immediatamente</a:t>
            </a:r>
          </a:p>
          <a:p>
            <a:pPr lvl="1"/>
            <a:r>
              <a:rPr lang="it-IT" dirty="0" smtClean="0"/>
              <a:t>Passerelle per continuare la formazione in HES-ID</a:t>
            </a:r>
          </a:p>
          <a:p>
            <a:pPr lvl="1"/>
            <a:r>
              <a:rPr lang="it-IT" dirty="0" smtClean="0"/>
              <a:t>Risultati in generale molto positivi</a:t>
            </a:r>
          </a:p>
          <a:p>
            <a:pPr lvl="1"/>
            <a:r>
              <a:rPr lang="it-IT" dirty="0" smtClean="0"/>
              <a:t>La biblioteca del CERN partecipa da circa 15 anni a questa formazione ospitando gli apprendisti</a:t>
            </a:r>
          </a:p>
          <a:p>
            <a:pPr lvl="2"/>
            <a:r>
              <a:rPr lang="it-IT" dirty="0" smtClean="0"/>
              <a:t>Un aneddoto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804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formazione dei bibliotecari (2)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sz="3600" dirty="0" smtClean="0"/>
              <a:t>La formazione I+D nelle “</a:t>
            </a:r>
            <a:r>
              <a:rPr lang="it-IT" sz="3600" dirty="0" err="1" smtClean="0"/>
              <a:t>applied</a:t>
            </a:r>
            <a:r>
              <a:rPr lang="it-IT" sz="3600" dirty="0" smtClean="0"/>
              <a:t> </a:t>
            </a:r>
            <a:r>
              <a:rPr lang="it-IT" sz="3600" dirty="0" err="1" smtClean="0"/>
              <a:t>universities</a:t>
            </a:r>
            <a:r>
              <a:rPr lang="it-IT" sz="3600" dirty="0" smtClean="0"/>
              <a:t>”</a:t>
            </a:r>
          </a:p>
          <a:p>
            <a:pPr lvl="1"/>
            <a:r>
              <a:rPr lang="it-IT" sz="3200" dirty="0" smtClean="0"/>
              <a:t>Il baccellierato</a:t>
            </a:r>
          </a:p>
          <a:p>
            <a:pPr lvl="2"/>
            <a:r>
              <a:rPr lang="it-IT" sz="2800" dirty="0" smtClean="0"/>
              <a:t>Due sedi, Ginevra (insegnamento in francese e, in parte, tedesco) e </a:t>
            </a:r>
            <a:r>
              <a:rPr lang="it-IT" sz="2800" dirty="0" err="1" smtClean="0"/>
              <a:t>Coira</a:t>
            </a:r>
            <a:r>
              <a:rPr lang="it-IT" sz="2800" dirty="0" smtClean="0"/>
              <a:t> (insegnamento in tedesco)</a:t>
            </a:r>
          </a:p>
          <a:p>
            <a:pPr lvl="2"/>
            <a:r>
              <a:rPr lang="it-IT" sz="2800" dirty="0" smtClean="0"/>
              <a:t>Corso 1 + 3 anni</a:t>
            </a:r>
          </a:p>
          <a:p>
            <a:pPr lvl="3"/>
            <a:r>
              <a:rPr lang="it-IT" sz="2400" dirty="0" smtClean="0"/>
              <a:t>Stage obbligatorio di 9-12 mesi prima di iniziare il corso</a:t>
            </a:r>
          </a:p>
          <a:p>
            <a:pPr lvl="3"/>
            <a:r>
              <a:rPr lang="it-IT" sz="2400" dirty="0" smtClean="0"/>
              <a:t>Corsi di base tradizionali in biblioteconomia</a:t>
            </a:r>
          </a:p>
          <a:p>
            <a:pPr lvl="3"/>
            <a:r>
              <a:rPr lang="it-IT" sz="2400" dirty="0" smtClean="0"/>
              <a:t>Diverse opzioni di specializzazione</a:t>
            </a:r>
          </a:p>
          <a:p>
            <a:pPr lvl="2"/>
            <a:r>
              <a:rPr lang="it-IT" dirty="0" smtClean="0"/>
              <a:t>Da cinque anni insegno nella sede di Ginevra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73666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formazione dei bibliotecari (3)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La formazione I+D nelle </a:t>
            </a:r>
            <a:r>
              <a:rPr lang="it-IT" dirty="0" err="1" smtClean="0"/>
              <a:t>applied</a:t>
            </a:r>
            <a:r>
              <a:rPr lang="it-IT" dirty="0" smtClean="0"/>
              <a:t> </a:t>
            </a:r>
            <a:r>
              <a:rPr lang="it-IT" dirty="0" err="1" smtClean="0"/>
              <a:t>universities</a:t>
            </a:r>
            <a:endParaRPr lang="it-IT" dirty="0" smtClean="0"/>
          </a:p>
          <a:p>
            <a:pPr lvl="1"/>
            <a:r>
              <a:rPr lang="it-IT" dirty="0" smtClean="0"/>
              <a:t>Il master I+D</a:t>
            </a:r>
          </a:p>
          <a:p>
            <a:pPr lvl="2"/>
            <a:r>
              <a:rPr lang="it-IT" dirty="0" smtClean="0"/>
              <a:t>Due anni, organizzato su due/tre giorni di  insegnamento per settimana</a:t>
            </a:r>
          </a:p>
          <a:p>
            <a:pPr lvl="2"/>
            <a:r>
              <a:rPr lang="it-IT" dirty="0" smtClean="0"/>
              <a:t>La maggioranza degli studenti lavora mentre studia</a:t>
            </a:r>
          </a:p>
          <a:p>
            <a:r>
              <a:rPr lang="it-IT" dirty="0" smtClean="0"/>
              <a:t>Il dottorato di ricerca </a:t>
            </a:r>
            <a:r>
              <a:rPr lang="it-IT" dirty="0" err="1" smtClean="0"/>
              <a:t>é</a:t>
            </a:r>
            <a:r>
              <a:rPr lang="it-IT" dirty="0" smtClean="0"/>
              <a:t> invece svolto nelle università, nelle varie facoltà</a:t>
            </a:r>
          </a:p>
          <a:p>
            <a:pPr lvl="1"/>
            <a:r>
              <a:rPr lang="it-IT" dirty="0" smtClean="0"/>
              <a:t>Alcuni studenti vanno all’estero per </a:t>
            </a:r>
            <a:r>
              <a:rPr lang="it-IT" dirty="0" err="1" smtClean="0"/>
              <a:t>perfezionanrsi</a:t>
            </a:r>
            <a:r>
              <a:rPr lang="it-IT" dirty="0" smtClean="0"/>
              <a:t> in biblioteconomia (Germania e Francia)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62466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opportunità di lavoro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In generale I contratti di lavoro nelle biblioteche universitarie, HES, cantonali e comunali prevedono 42,5 ore di lavoro settimanali</a:t>
            </a:r>
          </a:p>
          <a:p>
            <a:r>
              <a:rPr lang="it-IT" dirty="0" smtClean="0"/>
              <a:t>La professione di bibliotecario </a:t>
            </a:r>
            <a:r>
              <a:rPr lang="it-IT" dirty="0" err="1" smtClean="0"/>
              <a:t>é</a:t>
            </a:r>
            <a:r>
              <a:rPr lang="it-IT" dirty="0" smtClean="0"/>
              <a:t> molto aperta agli stranieri</a:t>
            </a:r>
          </a:p>
          <a:p>
            <a:pPr lvl="1"/>
            <a:r>
              <a:rPr lang="it-IT" dirty="0" smtClean="0"/>
              <a:t>Una frazione molto importante dei bibliotecari vengono dall’estero: soprattutto Germania e Francia, ma anche alcuni italiani</a:t>
            </a:r>
          </a:p>
          <a:p>
            <a:pPr lvl="1"/>
            <a:r>
              <a:rPr lang="it-IT" dirty="0" smtClean="0"/>
              <a:t>Anche fra I direttori, ad esempio EPFZ, EPFL, BGE, UNIGE, </a:t>
            </a:r>
            <a:r>
              <a:rPr lang="it-IT" dirty="0" err="1" smtClean="0"/>
              <a:t>INILugano</a:t>
            </a:r>
            <a:r>
              <a:rPr lang="it-IT" dirty="0" smtClean="0"/>
              <a:t>, …</a:t>
            </a:r>
          </a:p>
          <a:p>
            <a:r>
              <a:rPr lang="it-IT" dirty="0" smtClean="0"/>
              <a:t>Gli stipendi sono mediamente 2-3 volte quelli delle funzioni equivalenti dei paesi confinanti (il costo della vita in Svizzera </a:t>
            </a:r>
            <a:r>
              <a:rPr lang="it-IT" dirty="0" err="1" smtClean="0"/>
              <a:t>é</a:t>
            </a:r>
            <a:r>
              <a:rPr lang="it-IT" dirty="0" smtClean="0"/>
              <a:t> in generale </a:t>
            </a:r>
            <a:r>
              <a:rPr lang="it-IT" dirty="0" err="1" smtClean="0"/>
              <a:t>piu</a:t>
            </a:r>
            <a:r>
              <a:rPr lang="it-IT" dirty="0" smtClean="0"/>
              <a:t> alto, ma non per ogni cosa)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86092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Conclusioni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4800" dirty="0" smtClean="0"/>
              <a:t>La Svizzera </a:t>
            </a:r>
            <a:r>
              <a:rPr lang="it-IT" sz="4800" dirty="0" err="1" smtClean="0"/>
              <a:t>é</a:t>
            </a:r>
            <a:r>
              <a:rPr lang="it-IT" sz="4800" dirty="0" smtClean="0"/>
              <a:t> (per ora) il paradiso delle biblioteche e dei bibliotecari</a:t>
            </a:r>
          </a:p>
          <a:p>
            <a:pPr lvl="8" algn="r"/>
            <a:r>
              <a:rPr lang="it-IT" sz="3600" dirty="0" smtClean="0"/>
              <a:t>Cosa ne pensate?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335808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Benvenuti dove …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nascita dei </a:t>
            </a:r>
            <a:r>
              <a:rPr lang="it-IT" dirty="0" err="1" smtClean="0"/>
              <a:t>pre-print</a:t>
            </a:r>
            <a:r>
              <a:rPr lang="it-IT" dirty="0" smtClean="0"/>
              <a:t> (prima della nascita del concetto di Open Access)</a:t>
            </a:r>
          </a:p>
          <a:p>
            <a:pPr lvl="1"/>
            <a:r>
              <a:rPr lang="it-IT" dirty="0" smtClean="0"/>
              <a:t>1950 - 1994</a:t>
            </a:r>
          </a:p>
          <a:p>
            <a:r>
              <a:rPr lang="it-IT" dirty="0" smtClean="0"/>
              <a:t>Lo sviluppo del Web </a:t>
            </a:r>
          </a:p>
          <a:p>
            <a:pPr lvl="1"/>
            <a:r>
              <a:rPr lang="it-IT" dirty="0" smtClean="0"/>
              <a:t>1989 </a:t>
            </a:r>
          </a:p>
          <a:p>
            <a:r>
              <a:rPr lang="it-IT" dirty="0" smtClean="0"/>
              <a:t>La creazione degli e-</a:t>
            </a:r>
            <a:r>
              <a:rPr lang="it-IT" dirty="0" err="1" smtClean="0"/>
              <a:t>print</a:t>
            </a:r>
            <a:r>
              <a:rPr lang="it-IT" dirty="0" smtClean="0"/>
              <a:t>, 1994 - </a:t>
            </a:r>
          </a:p>
          <a:p>
            <a:r>
              <a:rPr lang="it-IT" dirty="0" smtClean="0"/>
              <a:t>L’Open Access secondo il CERN</a:t>
            </a:r>
          </a:p>
          <a:p>
            <a:pPr lvl="1"/>
            <a:r>
              <a:rPr lang="it-IT" dirty="0" smtClean="0"/>
              <a:t>Presentazione successiva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89953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Panoramica sulle biblioteche svizzere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La Svizzera</a:t>
            </a:r>
          </a:p>
          <a:p>
            <a:r>
              <a:rPr lang="it-IT" dirty="0" smtClean="0"/>
              <a:t>Le regioni linguistiche</a:t>
            </a:r>
          </a:p>
          <a:p>
            <a:r>
              <a:rPr lang="it-IT" dirty="0" smtClean="0"/>
              <a:t>I cantoni</a:t>
            </a:r>
          </a:p>
          <a:p>
            <a:pPr lvl="1"/>
            <a:r>
              <a:rPr lang="it-IT" dirty="0" smtClean="0"/>
              <a:t>Autonomia cantonale</a:t>
            </a:r>
          </a:p>
          <a:p>
            <a:r>
              <a:rPr lang="it-IT" dirty="0" smtClean="0"/>
              <a:t>Le università, le “</a:t>
            </a:r>
            <a:r>
              <a:rPr lang="it-IT" dirty="0" err="1" smtClean="0"/>
              <a:t>applied</a:t>
            </a:r>
            <a:r>
              <a:rPr lang="it-IT" dirty="0" smtClean="0"/>
              <a:t> </a:t>
            </a:r>
            <a:r>
              <a:rPr lang="it-IT" dirty="0" err="1" smtClean="0"/>
              <a:t>universities</a:t>
            </a:r>
            <a:r>
              <a:rPr lang="it-IT" dirty="0" smtClean="0"/>
              <a:t>”, l’apprendistato</a:t>
            </a:r>
          </a:p>
          <a:p>
            <a:r>
              <a:rPr lang="it-IT" dirty="0" smtClean="0"/>
              <a:t>L’automazione in biblioteca</a:t>
            </a:r>
          </a:p>
          <a:p>
            <a:r>
              <a:rPr lang="it-IT" dirty="0" smtClean="0"/>
              <a:t>La formazione dei bibliotecari</a:t>
            </a:r>
          </a:p>
          <a:p>
            <a:r>
              <a:rPr lang="it-IT" dirty="0" smtClean="0"/>
              <a:t>Le opportunità di lavoro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00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Svizzera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Confederazione di 26 cantoni</a:t>
            </a:r>
          </a:p>
          <a:p>
            <a:r>
              <a:rPr lang="it-IT" dirty="0" smtClean="0"/>
              <a:t>Quarto PIB (pro capite) al mondo</a:t>
            </a:r>
          </a:p>
          <a:p>
            <a:r>
              <a:rPr lang="it-IT" dirty="0" smtClean="0"/>
              <a:t>Seconda al mondo per speranza di vita</a:t>
            </a:r>
          </a:p>
          <a:p>
            <a:r>
              <a:rPr lang="it-IT" dirty="0" smtClean="0"/>
              <a:t>Fra i dieci paesi al mondo meno corrotti ….</a:t>
            </a:r>
          </a:p>
          <a:p>
            <a:r>
              <a:rPr lang="it-IT" dirty="0" smtClean="0"/>
              <a:t>Prima (pro capite) per investimenti nella ricerca e quindi nel funzionamento delle biblioteche e della documentazione</a:t>
            </a:r>
          </a:p>
          <a:p>
            <a:r>
              <a:rPr lang="it-IT" dirty="0" smtClean="0"/>
              <a:t>Disoccupazione a livello bassissimo (meno del 3% a livello nazionale)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0357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regioni</a:t>
            </a:r>
            <a:r>
              <a:rPr lang="en-US" dirty="0" smtClean="0"/>
              <a:t> </a:t>
            </a:r>
            <a:r>
              <a:rPr lang="en-US" dirty="0" err="1" smtClean="0"/>
              <a:t>svizzere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Tre (e mezza) regioni linguistiche</a:t>
            </a:r>
          </a:p>
          <a:p>
            <a:pPr lvl="1"/>
            <a:r>
              <a:rPr lang="it-IT" dirty="0" smtClean="0"/>
              <a:t>Lingua tedesca (circa 5,5 Ml di abitanti)</a:t>
            </a:r>
          </a:p>
          <a:p>
            <a:pPr lvl="1"/>
            <a:r>
              <a:rPr lang="it-IT" dirty="0" smtClean="0"/>
              <a:t>Lingua francese (circa 2 Ml di abitanti)</a:t>
            </a:r>
          </a:p>
          <a:p>
            <a:pPr lvl="1"/>
            <a:r>
              <a:rPr lang="it-IT" dirty="0" smtClean="0"/>
              <a:t>Lingua italiana (circa 300 mila abitanti)</a:t>
            </a:r>
          </a:p>
          <a:p>
            <a:pPr lvl="1"/>
            <a:r>
              <a:rPr lang="it-IT" dirty="0" smtClean="0"/>
              <a:t>Lingua romancia (circa 50 mila abitanti)</a:t>
            </a:r>
          </a:p>
          <a:p>
            <a:r>
              <a:rPr lang="it-IT" dirty="0" smtClean="0"/>
              <a:t>Le confessioni religiose</a:t>
            </a:r>
          </a:p>
          <a:p>
            <a:pPr lvl="1"/>
            <a:r>
              <a:rPr lang="it-IT" dirty="0" smtClean="0"/>
              <a:t>Protestanti (33%)</a:t>
            </a:r>
          </a:p>
          <a:p>
            <a:pPr lvl="1"/>
            <a:r>
              <a:rPr lang="it-IT" dirty="0" smtClean="0"/>
              <a:t>Cattolici (39%)</a:t>
            </a:r>
          </a:p>
          <a:p>
            <a:pPr lvl="1"/>
            <a:r>
              <a:rPr lang="it-IT" dirty="0" smtClean="0"/>
              <a:t>Islam (4,5%)</a:t>
            </a:r>
          </a:p>
          <a:p>
            <a:pPr lvl="1"/>
            <a:r>
              <a:rPr lang="it-IT" dirty="0" smtClean="0"/>
              <a:t>…</a:t>
            </a:r>
          </a:p>
          <a:p>
            <a:pPr lvl="1"/>
            <a:r>
              <a:rPr lang="it-IT" dirty="0" smtClean="0"/>
              <a:t>20% si dichiara senza religione …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155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4500"/>
            <a:ext cx="8229600" cy="9731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0"/>
            <a:ext cx="9110089" cy="6117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2526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 err="1" smtClean="0"/>
              <a:t>cantoni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Estesa autonomia in ogni campo</a:t>
            </a:r>
          </a:p>
          <a:p>
            <a:pPr lvl="1"/>
            <a:r>
              <a:rPr lang="it-IT" dirty="0" smtClean="0"/>
              <a:t>In particolare nel settore formazione e ricerca</a:t>
            </a:r>
          </a:p>
          <a:p>
            <a:r>
              <a:rPr lang="it-IT" dirty="0" smtClean="0"/>
              <a:t>Concorrenza cantonale</a:t>
            </a:r>
          </a:p>
          <a:p>
            <a:pPr lvl="1"/>
            <a:r>
              <a:rPr lang="it-IT" dirty="0" smtClean="0"/>
              <a:t>Settore delle attività economiche</a:t>
            </a:r>
          </a:p>
          <a:p>
            <a:pPr lvl="1"/>
            <a:r>
              <a:rPr lang="it-IT" dirty="0" smtClean="0"/>
              <a:t>Settore dell’imposizione fiscale</a:t>
            </a:r>
          </a:p>
          <a:p>
            <a:r>
              <a:rPr lang="it-IT" dirty="0" smtClean="0"/>
              <a:t>I cantoni si dichiarano in generale cattolici o protestanti</a:t>
            </a:r>
          </a:p>
          <a:p>
            <a:pPr lvl="1"/>
            <a:r>
              <a:rPr lang="it-IT" dirty="0" smtClean="0"/>
              <a:t>Le relative università hanno facoltà di teologia cattolica o protestante</a:t>
            </a:r>
          </a:p>
          <a:p>
            <a:pPr lvl="1"/>
            <a:r>
              <a:rPr lang="it-IT" dirty="0" smtClean="0"/>
              <a:t>I cantoni cattolici alimentano il corpo delle guardie svizzere del Vaticano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311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università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I due politecnici: </a:t>
            </a:r>
          </a:p>
          <a:p>
            <a:pPr lvl="1"/>
            <a:r>
              <a:rPr lang="it-IT" dirty="0" smtClean="0"/>
              <a:t>EPFZ e EPFL sono scuole prestigiosissime</a:t>
            </a:r>
          </a:p>
          <a:p>
            <a:pPr lvl="2"/>
            <a:r>
              <a:rPr lang="it-IT" dirty="0" smtClean="0"/>
              <a:t>17 premi Nobel alla EPFZ</a:t>
            </a:r>
          </a:p>
          <a:p>
            <a:r>
              <a:rPr lang="it-IT" dirty="0" smtClean="0"/>
              <a:t>Le Università</a:t>
            </a:r>
          </a:p>
          <a:p>
            <a:pPr lvl="1"/>
            <a:r>
              <a:rPr lang="it-IT" dirty="0" err="1" smtClean="0"/>
              <a:t>Z</a:t>
            </a:r>
            <a:r>
              <a:rPr lang="it-IT" dirty="0" smtClean="0"/>
              <a:t>, Be, BS, Lu, SG nella Svizzera tedesca</a:t>
            </a:r>
          </a:p>
          <a:p>
            <a:pPr lvl="1"/>
            <a:r>
              <a:rPr lang="it-IT" dirty="0" smtClean="0"/>
              <a:t>G, Lo, </a:t>
            </a:r>
            <a:r>
              <a:rPr lang="it-IT" dirty="0" err="1" smtClean="0"/>
              <a:t>Fr</a:t>
            </a:r>
            <a:r>
              <a:rPr lang="it-IT" dirty="0" smtClean="0"/>
              <a:t>, Ne nella Svizzera francese</a:t>
            </a:r>
          </a:p>
          <a:p>
            <a:pPr lvl="1"/>
            <a:r>
              <a:rPr lang="it-IT" dirty="0" smtClean="0"/>
              <a:t>Lugano (la più piccola e più giovane, aperta solo pochi anni fa) nella Svizzera italiana</a:t>
            </a:r>
          </a:p>
          <a:p>
            <a:pPr lvl="1"/>
            <a:r>
              <a:rPr lang="it-IT" dirty="0" err="1" smtClean="0"/>
              <a:t>Z</a:t>
            </a:r>
            <a:r>
              <a:rPr lang="it-IT" dirty="0" smtClean="0"/>
              <a:t> e G classificate fra le migliori università del mondo</a:t>
            </a:r>
          </a:p>
          <a:p>
            <a:r>
              <a:rPr lang="it-IT" dirty="0" smtClean="0"/>
              <a:t>Enormi risorse per il funzionamento e la ricerca, probabilmente le </a:t>
            </a:r>
            <a:r>
              <a:rPr lang="it-IT" dirty="0" err="1" smtClean="0"/>
              <a:t>piu</a:t>
            </a:r>
            <a:r>
              <a:rPr lang="it-IT" dirty="0" smtClean="0"/>
              <a:t> alte (pro capite) al mondo</a:t>
            </a:r>
          </a:p>
          <a:p>
            <a:pPr lvl="1"/>
            <a:endParaRPr lang="it-IT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799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sistema delle “</a:t>
            </a:r>
            <a:r>
              <a:rPr lang="it-IT" dirty="0" err="1" smtClean="0"/>
              <a:t>applied</a:t>
            </a:r>
            <a:r>
              <a:rPr lang="it-IT" dirty="0" smtClean="0"/>
              <a:t> </a:t>
            </a:r>
            <a:r>
              <a:rPr lang="it-IT" dirty="0" err="1" smtClean="0"/>
              <a:t>universities</a:t>
            </a:r>
            <a:r>
              <a:rPr lang="it-IT" dirty="0" smtClean="0"/>
              <a:t>” o “HES, </a:t>
            </a:r>
            <a:r>
              <a:rPr lang="it-IT" dirty="0" err="1" smtClean="0"/>
              <a:t>hautes</a:t>
            </a:r>
            <a:r>
              <a:rPr lang="it-IT" dirty="0" smtClean="0"/>
              <a:t> </a:t>
            </a:r>
            <a:r>
              <a:rPr lang="it-IT" dirty="0" err="1" smtClean="0"/>
              <a:t>écoles</a:t>
            </a:r>
            <a:r>
              <a:rPr lang="it-IT" dirty="0" smtClean="0"/>
              <a:t> </a:t>
            </a:r>
            <a:r>
              <a:rPr lang="it-IT" dirty="0" err="1" smtClean="0"/>
              <a:t>specialisées</a:t>
            </a:r>
            <a:r>
              <a:rPr lang="it-IT" dirty="0" smtClean="0"/>
              <a:t>”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Sono organizzazioni parallele e indipendenti dalle università</a:t>
            </a:r>
          </a:p>
          <a:p>
            <a:r>
              <a:rPr lang="it-IT" dirty="0" smtClean="0"/>
              <a:t>Sono orientate alla formazione delle professioni</a:t>
            </a:r>
          </a:p>
          <a:p>
            <a:pPr lvl="1"/>
            <a:r>
              <a:rPr lang="it-IT" dirty="0" smtClean="0"/>
              <a:t>Geometri, superperiti, ostetricia, dietetica, infermieristica, informatica, economia, biblioteconomia, musica, paesaggistica, ecc.</a:t>
            </a:r>
          </a:p>
          <a:p>
            <a:r>
              <a:rPr lang="it-IT" dirty="0" smtClean="0"/>
              <a:t>Corsi di tre anni (</a:t>
            </a:r>
            <a:r>
              <a:rPr lang="it-IT" dirty="0" err="1" smtClean="0"/>
              <a:t>bachelor</a:t>
            </a:r>
            <a:r>
              <a:rPr lang="it-IT" dirty="0" smtClean="0"/>
              <a:t>), alcune specializzazione hanno anche corsi di master (altri due anni)</a:t>
            </a:r>
          </a:p>
          <a:p>
            <a:r>
              <a:rPr lang="it-IT" dirty="0" smtClean="0"/>
              <a:t>Un successo enorme</a:t>
            </a:r>
          </a:p>
          <a:p>
            <a:pPr lvl="1"/>
            <a:r>
              <a:rPr lang="it-IT" dirty="0" smtClean="0"/>
              <a:t>Pochi professori titolari, molti insegnanti esterni che lavorano professionalmente nel loro settore di insegnamento</a:t>
            </a:r>
          </a:p>
          <a:p>
            <a:pPr lvl="1"/>
            <a:r>
              <a:rPr lang="it-IT" dirty="0" smtClean="0"/>
              <a:t>Notevoli risorse per laboratori e biblioteche</a:t>
            </a:r>
          </a:p>
          <a:p>
            <a:pPr lvl="1"/>
            <a:r>
              <a:rPr lang="it-IT" dirty="0" smtClean="0"/>
              <a:t>Gli studenti trovano lavoro in poco tempo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2641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967</Words>
  <Application>Microsoft Macintosh PowerPoint</Application>
  <PresentationFormat>On-screen Show (4:3)</PresentationFormat>
  <Paragraphs>120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Benvenuti al CERN</vt:lpstr>
      <vt:lpstr>Benvenuti dove …</vt:lpstr>
      <vt:lpstr>Panoramica sulle biblioteche svizzere</vt:lpstr>
      <vt:lpstr>La Svizzera</vt:lpstr>
      <vt:lpstr>Le regioni svizzere</vt:lpstr>
      <vt:lpstr>PowerPoint Presentation</vt:lpstr>
      <vt:lpstr>I cantoni</vt:lpstr>
      <vt:lpstr>Le università</vt:lpstr>
      <vt:lpstr>Il sistema delle “applied universities” o “HES, hautes écoles specialisées”</vt:lpstr>
      <vt:lpstr>L’automazione delle biblioteche (1)</vt:lpstr>
      <vt:lpstr>L’automazione delle biblioteche (2)</vt:lpstr>
      <vt:lpstr>L’automazione delle biblioteche (3)</vt:lpstr>
      <vt:lpstr>La formazione dei bibliotecari (1)</vt:lpstr>
      <vt:lpstr>La formazione dei bibliotecari (2)</vt:lpstr>
      <vt:lpstr>La formazione dei bibliotecari (3)</vt:lpstr>
      <vt:lpstr>Le opportunità di lavoro</vt:lpstr>
      <vt:lpstr>Conclusioni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Benvenuti al CERN</dc:title>
  <dc:creator>Corrado Pettenati</dc:creator>
  <cp:lastModifiedBy>Corrado Pettenati</cp:lastModifiedBy>
  <cp:revision>43</cp:revision>
  <cp:lastPrinted>2015-03-20T08:33:13Z</cp:lastPrinted>
  <dcterms:created xsi:type="dcterms:W3CDTF">2015-03-18T09:59:24Z</dcterms:created>
  <dcterms:modified xsi:type="dcterms:W3CDTF">2015-04-15T11:24:53Z</dcterms:modified>
</cp:coreProperties>
</file>