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7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2" r:id="rId8"/>
    <p:sldId id="261" r:id="rId9"/>
    <p:sldId id="263" r:id="rId10"/>
    <p:sldId id="267" r:id="rId11"/>
    <p:sldId id="268" r:id="rId12"/>
    <p:sldId id="269" r:id="rId13"/>
    <p:sldId id="270" r:id="rId14"/>
    <p:sldId id="271" r:id="rId15"/>
    <p:sldId id="273" r:id="rId16"/>
    <p:sldId id="275" r:id="rId17"/>
    <p:sldId id="266" r:id="rId18"/>
    <p:sldId id="274" r:id="rId19"/>
    <p:sldId id="264" r:id="rId20"/>
    <p:sldId id="272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69FD23-5C44-49FF-95FD-3EA97AE2C0FC}" type="doc">
      <dgm:prSet loTypeId="urn:microsoft.com/office/officeart/2005/8/layout/arrow2" loCatId="process" qsTypeId="urn:microsoft.com/office/officeart/2005/8/quickstyle/simple1" qsCatId="simple" csTypeId="urn:microsoft.com/office/officeart/2005/8/colors/accent0_1" csCatId="mainScheme" phldr="1"/>
      <dgm:spPr/>
    </dgm:pt>
    <dgm:pt modelId="{8E71EF55-EFED-4864-A227-B3B6356CEE31}">
      <dgm:prSet phldrT="[Text]"/>
      <dgm:spPr/>
      <dgm:t>
        <a:bodyPr/>
        <a:lstStyle/>
        <a:p>
          <a:r>
            <a:rPr lang="en-GB" dirty="0" smtClean="0"/>
            <a:t>Open Source</a:t>
          </a:r>
          <a:endParaRPr lang="en-GB" dirty="0"/>
        </a:p>
      </dgm:t>
    </dgm:pt>
    <dgm:pt modelId="{26BA7DA9-029F-43AB-92CF-7E922AB974FE}" type="parTrans" cxnId="{C92CE4EB-062D-4A89-98C6-5B8037F4FAE0}">
      <dgm:prSet/>
      <dgm:spPr/>
      <dgm:t>
        <a:bodyPr/>
        <a:lstStyle/>
        <a:p>
          <a:endParaRPr lang="en-GB"/>
        </a:p>
      </dgm:t>
    </dgm:pt>
    <dgm:pt modelId="{33CBB8E6-5CF9-4B2B-BCAD-10880EBB9C09}" type="sibTrans" cxnId="{C92CE4EB-062D-4A89-98C6-5B8037F4FAE0}">
      <dgm:prSet/>
      <dgm:spPr/>
      <dgm:t>
        <a:bodyPr/>
        <a:lstStyle/>
        <a:p>
          <a:endParaRPr lang="en-GB"/>
        </a:p>
      </dgm:t>
    </dgm:pt>
    <dgm:pt modelId="{4FFC165E-D188-438E-9B69-4A4C9324BF74}">
      <dgm:prSet phldrT="[Text]"/>
      <dgm:spPr/>
      <dgm:t>
        <a:bodyPr/>
        <a:lstStyle/>
        <a:p>
          <a:r>
            <a:rPr lang="en-GB" dirty="0" smtClean="0"/>
            <a:t>Open Access</a:t>
          </a:r>
          <a:endParaRPr lang="en-GB" dirty="0"/>
        </a:p>
      </dgm:t>
    </dgm:pt>
    <dgm:pt modelId="{45670B00-89F5-4CBE-B30F-F33389E8A2BB}" type="parTrans" cxnId="{7DA80F09-EA3B-4114-9F1F-6DB038E35C13}">
      <dgm:prSet/>
      <dgm:spPr/>
      <dgm:t>
        <a:bodyPr/>
        <a:lstStyle/>
        <a:p>
          <a:endParaRPr lang="en-GB"/>
        </a:p>
      </dgm:t>
    </dgm:pt>
    <dgm:pt modelId="{B886B842-CF48-4D3E-AEF8-EFC7E21C03D3}" type="sibTrans" cxnId="{7DA80F09-EA3B-4114-9F1F-6DB038E35C13}">
      <dgm:prSet/>
      <dgm:spPr/>
      <dgm:t>
        <a:bodyPr/>
        <a:lstStyle/>
        <a:p>
          <a:endParaRPr lang="en-GB"/>
        </a:p>
      </dgm:t>
    </dgm:pt>
    <dgm:pt modelId="{F0C06751-7E66-4419-AD5E-73F8559BFF77}">
      <dgm:prSet phldrT="[Text]"/>
      <dgm:spPr/>
      <dgm:t>
        <a:bodyPr/>
        <a:lstStyle/>
        <a:p>
          <a:r>
            <a:rPr lang="en-GB" dirty="0" smtClean="0"/>
            <a:t>Open Data</a:t>
          </a:r>
          <a:endParaRPr lang="en-GB" dirty="0"/>
        </a:p>
      </dgm:t>
    </dgm:pt>
    <dgm:pt modelId="{4DA5C5B1-503A-414E-9B1D-1DB6002A4F27}" type="parTrans" cxnId="{0A690158-B66D-43AA-A40B-98A203D06B4B}">
      <dgm:prSet/>
      <dgm:spPr/>
      <dgm:t>
        <a:bodyPr/>
        <a:lstStyle/>
        <a:p>
          <a:endParaRPr lang="en-GB"/>
        </a:p>
      </dgm:t>
    </dgm:pt>
    <dgm:pt modelId="{CAF3550A-68DF-44D3-BC33-F0A65EBABB73}" type="sibTrans" cxnId="{0A690158-B66D-43AA-A40B-98A203D06B4B}">
      <dgm:prSet/>
      <dgm:spPr/>
      <dgm:t>
        <a:bodyPr/>
        <a:lstStyle/>
        <a:p>
          <a:endParaRPr lang="en-GB"/>
        </a:p>
      </dgm:t>
    </dgm:pt>
    <dgm:pt modelId="{43CCFF62-D9F9-450B-844F-45304BFCA0B1}">
      <dgm:prSet phldrT="[Text]"/>
      <dgm:spPr/>
      <dgm:t>
        <a:bodyPr/>
        <a:lstStyle/>
        <a:p>
          <a:r>
            <a:rPr lang="en-GB" dirty="0" smtClean="0"/>
            <a:t>Open Science</a:t>
          </a:r>
          <a:endParaRPr lang="en-GB" dirty="0"/>
        </a:p>
      </dgm:t>
    </dgm:pt>
    <dgm:pt modelId="{A795E99F-08E6-441B-87DF-14390F8B6AC5}" type="parTrans" cxnId="{29E840FD-D48F-4C87-AF8E-64D3A20D64DE}">
      <dgm:prSet/>
      <dgm:spPr/>
      <dgm:t>
        <a:bodyPr/>
        <a:lstStyle/>
        <a:p>
          <a:endParaRPr lang="en-GB"/>
        </a:p>
      </dgm:t>
    </dgm:pt>
    <dgm:pt modelId="{E113DD03-9582-47BF-948B-40F9AB64AC12}" type="sibTrans" cxnId="{29E840FD-D48F-4C87-AF8E-64D3A20D64DE}">
      <dgm:prSet/>
      <dgm:spPr/>
      <dgm:t>
        <a:bodyPr/>
        <a:lstStyle/>
        <a:p>
          <a:endParaRPr lang="en-GB"/>
        </a:p>
      </dgm:t>
    </dgm:pt>
    <dgm:pt modelId="{6996523F-B724-4766-99E0-8F788C279D5C}" type="pres">
      <dgm:prSet presAssocID="{2A69FD23-5C44-49FF-95FD-3EA97AE2C0FC}" presName="arrowDiagram" presStyleCnt="0">
        <dgm:presLayoutVars>
          <dgm:chMax val="5"/>
          <dgm:dir/>
          <dgm:resizeHandles val="exact"/>
        </dgm:presLayoutVars>
      </dgm:prSet>
      <dgm:spPr/>
    </dgm:pt>
    <dgm:pt modelId="{97AB0BE3-21BA-426D-8F23-9635637D691F}" type="pres">
      <dgm:prSet presAssocID="{2A69FD23-5C44-49FF-95FD-3EA97AE2C0FC}" presName="arrow" presStyleLbl="bgShp" presStyleIdx="0" presStyleCnt="1"/>
      <dgm:spPr/>
    </dgm:pt>
    <dgm:pt modelId="{8AFB4579-8863-4EA4-BC34-D854D9D91AE7}" type="pres">
      <dgm:prSet presAssocID="{2A69FD23-5C44-49FF-95FD-3EA97AE2C0FC}" presName="arrowDiagram4" presStyleCnt="0"/>
      <dgm:spPr/>
    </dgm:pt>
    <dgm:pt modelId="{E09E9064-48A4-487E-80A1-C90C26C43138}" type="pres">
      <dgm:prSet presAssocID="{8E71EF55-EFED-4864-A227-B3B6356CEE31}" presName="bullet4a" presStyleLbl="node1" presStyleIdx="0" presStyleCnt="4"/>
      <dgm:spPr/>
    </dgm:pt>
    <dgm:pt modelId="{D7196ED1-FBAF-40C1-AECA-D79429178E47}" type="pres">
      <dgm:prSet presAssocID="{8E71EF55-EFED-4864-A227-B3B6356CEE3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2E7D47-A375-4757-9D4A-C5DA76D07E83}" type="pres">
      <dgm:prSet presAssocID="{4FFC165E-D188-438E-9B69-4A4C9324BF74}" presName="bullet4b" presStyleLbl="node1" presStyleIdx="1" presStyleCnt="4"/>
      <dgm:spPr/>
    </dgm:pt>
    <dgm:pt modelId="{CF3F773D-7EA0-49CA-89A5-03AA60D1AA98}" type="pres">
      <dgm:prSet presAssocID="{4FFC165E-D188-438E-9B69-4A4C9324BF7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3D951C-22E6-4352-9475-35AFF9371AFF}" type="pres">
      <dgm:prSet presAssocID="{F0C06751-7E66-4419-AD5E-73F8559BFF77}" presName="bullet4c" presStyleLbl="node1" presStyleIdx="2" presStyleCnt="4"/>
      <dgm:spPr/>
    </dgm:pt>
    <dgm:pt modelId="{D81A4927-2C3A-4FBF-A02F-677696AB3CFC}" type="pres">
      <dgm:prSet presAssocID="{F0C06751-7E66-4419-AD5E-73F8559BFF7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1E6C9F-9913-46AC-8DF5-7A98598D68F7}" type="pres">
      <dgm:prSet presAssocID="{43CCFF62-D9F9-450B-844F-45304BFCA0B1}" presName="bullet4d" presStyleLbl="node1" presStyleIdx="3" presStyleCnt="4"/>
      <dgm:spPr/>
    </dgm:pt>
    <dgm:pt modelId="{C6AFC3A8-89F6-4256-ACBB-184AD2A2A289}" type="pres">
      <dgm:prSet presAssocID="{43CCFF62-D9F9-450B-844F-45304BFCA0B1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75E07AE-B201-44C8-8029-7DE840710145}" type="presOf" srcId="{2A69FD23-5C44-49FF-95FD-3EA97AE2C0FC}" destId="{6996523F-B724-4766-99E0-8F788C279D5C}" srcOrd="0" destOrd="0" presId="urn:microsoft.com/office/officeart/2005/8/layout/arrow2"/>
    <dgm:cxn modelId="{EE7078A3-9CAA-433D-8E86-39B3FBAFE26E}" type="presOf" srcId="{F0C06751-7E66-4419-AD5E-73F8559BFF77}" destId="{D81A4927-2C3A-4FBF-A02F-677696AB3CFC}" srcOrd="0" destOrd="0" presId="urn:microsoft.com/office/officeart/2005/8/layout/arrow2"/>
    <dgm:cxn modelId="{194457FA-7F61-4E88-B47B-74FC5062AE1A}" type="presOf" srcId="{43CCFF62-D9F9-450B-844F-45304BFCA0B1}" destId="{C6AFC3A8-89F6-4256-ACBB-184AD2A2A289}" srcOrd="0" destOrd="0" presId="urn:microsoft.com/office/officeart/2005/8/layout/arrow2"/>
    <dgm:cxn modelId="{C92CE4EB-062D-4A89-98C6-5B8037F4FAE0}" srcId="{2A69FD23-5C44-49FF-95FD-3EA97AE2C0FC}" destId="{8E71EF55-EFED-4864-A227-B3B6356CEE31}" srcOrd="0" destOrd="0" parTransId="{26BA7DA9-029F-43AB-92CF-7E922AB974FE}" sibTransId="{33CBB8E6-5CF9-4B2B-BCAD-10880EBB9C09}"/>
    <dgm:cxn modelId="{449753B5-095B-43A0-8E1F-575BB5634C8A}" type="presOf" srcId="{8E71EF55-EFED-4864-A227-B3B6356CEE31}" destId="{D7196ED1-FBAF-40C1-AECA-D79429178E47}" srcOrd="0" destOrd="0" presId="urn:microsoft.com/office/officeart/2005/8/layout/arrow2"/>
    <dgm:cxn modelId="{29E840FD-D48F-4C87-AF8E-64D3A20D64DE}" srcId="{2A69FD23-5C44-49FF-95FD-3EA97AE2C0FC}" destId="{43CCFF62-D9F9-450B-844F-45304BFCA0B1}" srcOrd="3" destOrd="0" parTransId="{A795E99F-08E6-441B-87DF-14390F8B6AC5}" sibTransId="{E113DD03-9582-47BF-948B-40F9AB64AC12}"/>
    <dgm:cxn modelId="{7DA80F09-EA3B-4114-9F1F-6DB038E35C13}" srcId="{2A69FD23-5C44-49FF-95FD-3EA97AE2C0FC}" destId="{4FFC165E-D188-438E-9B69-4A4C9324BF74}" srcOrd="1" destOrd="0" parTransId="{45670B00-89F5-4CBE-B30F-F33389E8A2BB}" sibTransId="{B886B842-CF48-4D3E-AEF8-EFC7E21C03D3}"/>
    <dgm:cxn modelId="{0A690158-B66D-43AA-A40B-98A203D06B4B}" srcId="{2A69FD23-5C44-49FF-95FD-3EA97AE2C0FC}" destId="{F0C06751-7E66-4419-AD5E-73F8559BFF77}" srcOrd="2" destOrd="0" parTransId="{4DA5C5B1-503A-414E-9B1D-1DB6002A4F27}" sibTransId="{CAF3550A-68DF-44D3-BC33-F0A65EBABB73}"/>
    <dgm:cxn modelId="{9B224956-2CF4-4DE7-B6F4-49A8C05DED83}" type="presOf" srcId="{4FFC165E-D188-438E-9B69-4A4C9324BF74}" destId="{CF3F773D-7EA0-49CA-89A5-03AA60D1AA98}" srcOrd="0" destOrd="0" presId="urn:microsoft.com/office/officeart/2005/8/layout/arrow2"/>
    <dgm:cxn modelId="{DBF71A70-12AF-4172-A20F-7CFF29E390E1}" type="presParOf" srcId="{6996523F-B724-4766-99E0-8F788C279D5C}" destId="{97AB0BE3-21BA-426D-8F23-9635637D691F}" srcOrd="0" destOrd="0" presId="urn:microsoft.com/office/officeart/2005/8/layout/arrow2"/>
    <dgm:cxn modelId="{23429C68-71FF-4FB4-85D3-CEF58C8850D0}" type="presParOf" srcId="{6996523F-B724-4766-99E0-8F788C279D5C}" destId="{8AFB4579-8863-4EA4-BC34-D854D9D91AE7}" srcOrd="1" destOrd="0" presId="urn:microsoft.com/office/officeart/2005/8/layout/arrow2"/>
    <dgm:cxn modelId="{26D6547C-9CEA-40D6-911D-F4AFF91D0D80}" type="presParOf" srcId="{8AFB4579-8863-4EA4-BC34-D854D9D91AE7}" destId="{E09E9064-48A4-487E-80A1-C90C26C43138}" srcOrd="0" destOrd="0" presId="urn:microsoft.com/office/officeart/2005/8/layout/arrow2"/>
    <dgm:cxn modelId="{2B91E2E8-F194-4B50-ACC8-DFF3B2EE36A2}" type="presParOf" srcId="{8AFB4579-8863-4EA4-BC34-D854D9D91AE7}" destId="{D7196ED1-FBAF-40C1-AECA-D79429178E47}" srcOrd="1" destOrd="0" presId="urn:microsoft.com/office/officeart/2005/8/layout/arrow2"/>
    <dgm:cxn modelId="{249472FE-435D-46C6-AF40-7486C9E7DFC0}" type="presParOf" srcId="{8AFB4579-8863-4EA4-BC34-D854D9D91AE7}" destId="{962E7D47-A375-4757-9D4A-C5DA76D07E83}" srcOrd="2" destOrd="0" presId="urn:microsoft.com/office/officeart/2005/8/layout/arrow2"/>
    <dgm:cxn modelId="{82C615B4-8A37-4E07-9240-AC5CF048BB10}" type="presParOf" srcId="{8AFB4579-8863-4EA4-BC34-D854D9D91AE7}" destId="{CF3F773D-7EA0-49CA-89A5-03AA60D1AA98}" srcOrd="3" destOrd="0" presId="urn:microsoft.com/office/officeart/2005/8/layout/arrow2"/>
    <dgm:cxn modelId="{2FB1C009-9E5F-4AC2-819D-CC151ADE3528}" type="presParOf" srcId="{8AFB4579-8863-4EA4-BC34-D854D9D91AE7}" destId="{803D951C-22E6-4352-9475-35AFF9371AFF}" srcOrd="4" destOrd="0" presId="urn:microsoft.com/office/officeart/2005/8/layout/arrow2"/>
    <dgm:cxn modelId="{59C584A2-BD57-4E5F-86EB-26CBC9D97374}" type="presParOf" srcId="{8AFB4579-8863-4EA4-BC34-D854D9D91AE7}" destId="{D81A4927-2C3A-4FBF-A02F-677696AB3CFC}" srcOrd="5" destOrd="0" presId="urn:microsoft.com/office/officeart/2005/8/layout/arrow2"/>
    <dgm:cxn modelId="{E0A19DD5-6FC1-4002-8C0C-5674C92EF2C4}" type="presParOf" srcId="{8AFB4579-8863-4EA4-BC34-D854D9D91AE7}" destId="{F81E6C9F-9913-46AC-8DF5-7A98598D68F7}" srcOrd="6" destOrd="0" presId="urn:microsoft.com/office/officeart/2005/8/layout/arrow2"/>
    <dgm:cxn modelId="{0305B9B5-9E92-4728-9AB6-272ACB5C728F}" type="presParOf" srcId="{8AFB4579-8863-4EA4-BC34-D854D9D91AE7}" destId="{C6AFC3A8-89F6-4256-ACBB-184AD2A2A289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 title="Page Number Shape"/>
          <p:cNvSpPr/>
          <p:nvPr/>
        </p:nvSpPr>
        <p:spPr bwMode="auto">
          <a:xfrm>
            <a:off x="8736012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58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1800" b="0" i="1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4BDF68E2-58F2-4D09-BE8B-E3BD06533059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416217"/>
            <a:ext cx="407987" cy="365125"/>
          </a:xfrm>
        </p:spPr>
        <p:txBody>
          <a:bodyPr/>
          <a:lstStyle>
            <a:lvl1pPr algn="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874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9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E26F7E3A-B166-407D-9866-32884E7D5B37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5607593"/>
            <a:ext cx="40798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866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58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 title="Page Number Shape"/>
          <p:cNvSpPr/>
          <p:nvPr/>
        </p:nvSpPr>
        <p:spPr bwMode="auto">
          <a:xfrm>
            <a:off x="8736012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58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18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0EBB0C4-6273-4C6E-B9BD-2EDC30F1CD52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620761"/>
            <a:ext cx="40798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6353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1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90872" cy="913212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122"/>
            <a:ext cx="4690872" cy="1751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8"/>
            <a:ext cx="4690872" cy="913759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90872" cy="175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0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15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45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8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1" y="557262"/>
            <a:ext cx="2882528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2621512"/>
            <a:ext cx="2882528" cy="3236976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32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8624D31-43A5-475A-80CF-332C9F6DCF35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012" y="5607593"/>
            <a:ext cx="407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62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sldNum="0" hdr="0" ftr="0" dt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8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12598" indent="-212598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05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pos="7200">
          <p15:clr>
            <a:srgbClr val="F26B43"/>
          </p15:clr>
        </p15:guide>
        <p15:guide id="4" pos="3264">
          <p15:clr>
            <a:srgbClr val="F26B43"/>
          </p15:clr>
        </p15:guide>
        <p15:guide id="0" pos="2124" userDrawn="1">
          <p15:clr>
            <a:srgbClr val="F26B43"/>
          </p15:clr>
        </p15:guide>
        <p15:guide id="5" pos="360" userDrawn="1">
          <p15:clr>
            <a:srgbClr val="F26B43"/>
          </p15:clr>
        </p15:guide>
        <p15:guide id="6" orient="horz" pos="432" userDrawn="1">
          <p15:clr>
            <a:srgbClr val="F26B43"/>
          </p15:clr>
        </p15:guide>
        <p15:guide id="7" pos="5400" userDrawn="1">
          <p15:clr>
            <a:srgbClr val="F26B43"/>
          </p15:clr>
        </p15:guide>
        <p15:guide id="8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oi.org/10.7483/OPENDATA.CMS.UDBF.JKR9" TargetMode="External"/><Relationship Id="rId2" Type="http://schemas.openxmlformats.org/officeDocument/2006/relationships/hyperlink" Target="http://doi.org/10.7483/OPENDATA.ALICE.54NE.X2E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i.org/10.7483/OPENDATA.LHCb.HKJW.TWS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3data.org/" TargetMode="External"/><Relationship Id="rId13" Type="http://schemas.openxmlformats.org/officeDocument/2006/relationships/hyperlink" Target="https://actu.epfl.ch/news/data-management-plan-at-epfl/" TargetMode="External"/><Relationship Id="rId3" Type="http://schemas.openxmlformats.org/officeDocument/2006/relationships/hyperlink" Target="http://analysis-preservation.cern.ch/" TargetMode="External"/><Relationship Id="rId7" Type="http://schemas.openxmlformats.org/officeDocument/2006/relationships/hyperlink" Target="https://rd-alliance.org/" TargetMode="External"/><Relationship Id="rId12" Type="http://schemas.openxmlformats.org/officeDocument/2006/relationships/hyperlink" Target="https://www.plos.org/data-access-for-the-open-access-literature-ploss-data-policy/" TargetMode="External"/><Relationship Id="rId2" Type="http://schemas.openxmlformats.org/officeDocument/2006/relationships/hyperlink" Target="http://opendata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atacite.org/" TargetMode="External"/><Relationship Id="rId11" Type="http://schemas.openxmlformats.org/officeDocument/2006/relationships/hyperlink" Target="http://hepdata.cedar.ac.uk/" TargetMode="External"/><Relationship Id="rId5" Type="http://schemas.openxmlformats.org/officeDocument/2006/relationships/hyperlink" Target="https://cmsweb.cern.ch/das/" TargetMode="External"/><Relationship Id="rId15" Type="http://schemas.openxmlformats.org/officeDocument/2006/relationships/hyperlink" Target="https://www.stfc.ac.uk/1386.aspx" TargetMode="External"/><Relationship Id="rId10" Type="http://schemas.openxmlformats.org/officeDocument/2006/relationships/hyperlink" Target="https://inspirehep.net/" TargetMode="External"/><Relationship Id="rId4" Type="http://schemas.openxmlformats.org/officeDocument/2006/relationships/hyperlink" Target="http://home.web.cern.ch/about/updates/2014/11/cern-makes-public-first-data-lhc-experiments" TargetMode="External"/><Relationship Id="rId9" Type="http://schemas.openxmlformats.org/officeDocument/2006/relationships/hyperlink" Target="http://www.openscience.org/blog/?p=269" TargetMode="External"/><Relationship Id="rId14" Type="http://schemas.openxmlformats.org/officeDocument/2006/relationships/hyperlink" Target="http://www.nsf.gov/bfa/dias/policy/dmp.jsp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Open 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Patricia Herterich</a:t>
            </a:r>
          </a:p>
          <a:p>
            <a:r>
              <a:rPr lang="en-GB" dirty="0" smtClean="0"/>
              <a:t>16.04.2015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63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3300" y="2306811"/>
            <a:ext cx="3468560" cy="3693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669" y="1007645"/>
            <a:ext cx="4620126" cy="28875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81" y="4929752"/>
            <a:ext cx="3393660" cy="84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4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At the public release: </a:t>
            </a:r>
          </a:p>
          <a:p>
            <a:pPr lvl="1"/>
            <a:r>
              <a:rPr lang="en-US" sz="1500" dirty="0"/>
              <a:t>Serving ~15 GB per hour [usage ~50 times now]</a:t>
            </a:r>
          </a:p>
          <a:p>
            <a:pPr lvl="1"/>
            <a:r>
              <a:rPr lang="en-US" sz="1500" dirty="0"/>
              <a:t>After a day or two was about ~4 GB per hour [~20 times now]</a:t>
            </a:r>
          </a:p>
          <a:p>
            <a:pPr marL="0" lvl="1" indent="0">
              <a:buNone/>
            </a:pPr>
            <a:endParaRPr lang="en-US" sz="1800" dirty="0"/>
          </a:p>
          <a:p>
            <a:r>
              <a:rPr lang="en-US" sz="1800" dirty="0"/>
              <a:t>Typical day now:</a:t>
            </a:r>
          </a:p>
          <a:p>
            <a:pPr lvl="1"/>
            <a:r>
              <a:rPr lang="en-US" sz="1500" dirty="0"/>
              <a:t>~1000 visitors, out of which about</a:t>
            </a:r>
          </a:p>
          <a:p>
            <a:pPr lvl="2"/>
            <a:r>
              <a:rPr lang="en-US" dirty="0"/>
              <a:t>~10 people download EOS files</a:t>
            </a:r>
          </a:p>
          <a:p>
            <a:pPr lvl="2"/>
            <a:r>
              <a:rPr lang="en-US" dirty="0"/>
              <a:t>~400 people look at detailed record pages</a:t>
            </a:r>
          </a:p>
          <a:p>
            <a:pPr lvl="2"/>
            <a:r>
              <a:rPr lang="en-US" dirty="0"/>
              <a:t>resulting in various amounts GB being served</a:t>
            </a:r>
            <a:endParaRPr lang="en-US" sz="15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789" y="2962198"/>
            <a:ext cx="4201046" cy="256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…and other 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We know that the CODP release resulted in:</a:t>
            </a:r>
          </a:p>
          <a:p>
            <a:pPr lvl="1">
              <a:buFontTx/>
              <a:buChar char="-"/>
            </a:pPr>
            <a:r>
              <a:rPr lang="en-US" dirty="0"/>
              <a:t>New collaborations</a:t>
            </a:r>
          </a:p>
          <a:p>
            <a:pPr lvl="1">
              <a:buFontTx/>
              <a:buChar char="-"/>
            </a:pPr>
            <a:r>
              <a:rPr lang="en-US" dirty="0"/>
              <a:t>Re-use of primary datasets for machine learning and “real physics” analysis</a:t>
            </a:r>
          </a:p>
          <a:p>
            <a:pPr lvl="1">
              <a:buFontTx/>
              <a:buChar char="-"/>
            </a:pPr>
            <a:r>
              <a:rPr lang="en-US" dirty="0"/>
              <a:t>New data “mash-ups”</a:t>
            </a:r>
          </a:p>
          <a:p>
            <a:pPr lvl="1">
              <a:buFontTx/>
              <a:buChar char="-"/>
            </a:pPr>
            <a:r>
              <a:rPr lang="en-US" dirty="0"/>
              <a:t>Adaption of code examples for new analysis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29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Metadata challenges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492" y="1277009"/>
            <a:ext cx="5394269" cy="285884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514" y="1922046"/>
            <a:ext cx="2517714" cy="356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9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solution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578" y="1076317"/>
            <a:ext cx="5549495" cy="319188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89" y="2210802"/>
            <a:ext cx="5074833" cy="341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8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scale data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89" y="927127"/>
            <a:ext cx="4686300" cy="281330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889" y="3590042"/>
            <a:ext cx="4020341" cy="236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7614" y="946553"/>
            <a:ext cx="4586114" cy="24736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707" y="3031190"/>
            <a:ext cx="4739811" cy="287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574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Data is just the tip of the RDM iceberg…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analysis capturing and management tool for HEP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758137"/>
            <a:ext cx="5080106" cy="30948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663" y="2139853"/>
            <a:ext cx="3466132" cy="3439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039" y="1926012"/>
            <a:ext cx="3431273" cy="393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6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421" y="1277009"/>
            <a:ext cx="3021835" cy="3714369"/>
          </a:xfrm>
        </p:spPr>
        <p:txBody>
          <a:bodyPr/>
          <a:lstStyle/>
          <a:p>
            <a:r>
              <a:rPr lang="en-GB" dirty="0" smtClean="0"/>
              <a:t>Data Analysis Preservation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Capture</a:t>
            </a:r>
          </a:p>
          <a:p>
            <a:pPr lvl="1"/>
            <a:r>
              <a:rPr lang="en-US" dirty="0"/>
              <a:t>Entire workflow</a:t>
            </a:r>
          </a:p>
          <a:p>
            <a:pPr lvl="1"/>
            <a:r>
              <a:rPr lang="en-US" dirty="0"/>
              <a:t>With data, code, statistical models, documentation</a:t>
            </a:r>
          </a:p>
          <a:p>
            <a:pPr lvl="1"/>
            <a:r>
              <a:rPr lang="en-US" dirty="0"/>
              <a:t>Environment, Virtual </a:t>
            </a:r>
            <a:r>
              <a:rPr lang="en-US" dirty="0" smtClean="0"/>
              <a:t>Machines</a:t>
            </a:r>
          </a:p>
          <a:p>
            <a:pPr lvl="1"/>
            <a:r>
              <a:rPr lang="en-US" dirty="0" smtClean="0"/>
              <a:t>OAIS compatible</a:t>
            </a:r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Interoperability with</a:t>
            </a:r>
          </a:p>
          <a:p>
            <a:pPr lvl="1"/>
            <a:r>
              <a:rPr lang="en-GB" dirty="0" smtClean="0"/>
              <a:t>Experiments’ databases</a:t>
            </a:r>
          </a:p>
          <a:p>
            <a:pPr lvl="1"/>
            <a:r>
              <a:rPr lang="en-GB" dirty="0" smtClean="0"/>
              <a:t>Existing platforms such as the CERN Open Data Portal, INSPIRE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V. </a:t>
            </a:r>
            <a:r>
              <a:rPr lang="en-GB" dirty="0" err="1"/>
              <a:t>Stodden</a:t>
            </a:r>
            <a:r>
              <a:rPr lang="en-GB" dirty="0"/>
              <a:t>, J. </a:t>
            </a:r>
            <a:r>
              <a:rPr lang="en-GB" dirty="0" err="1"/>
              <a:t>Borwein</a:t>
            </a:r>
            <a:r>
              <a:rPr lang="en-GB" dirty="0"/>
              <a:t>, and D.H. Bailey. </a:t>
            </a:r>
            <a:r>
              <a:rPr lang="en-GB" dirty="0" smtClean="0"/>
              <a:t>“Setting </a:t>
            </a:r>
            <a:r>
              <a:rPr lang="en-GB" dirty="0"/>
              <a:t>the default to </a:t>
            </a:r>
            <a:r>
              <a:rPr lang="en-GB" dirty="0" smtClean="0"/>
              <a:t>reproducible</a:t>
            </a:r>
            <a:r>
              <a:rPr lang="en-GB" dirty="0"/>
              <a:t>". In: computational science research. SIAM News 46 (2013), pp. </a:t>
            </a:r>
            <a:r>
              <a:rPr lang="en-GB" dirty="0" smtClean="0"/>
              <a:t>4-6.</a:t>
            </a:r>
          </a:p>
          <a:p>
            <a:r>
              <a:rPr lang="en-GB" dirty="0"/>
              <a:t>ATLAS </a:t>
            </a:r>
            <a:r>
              <a:rPr lang="en-GB" dirty="0" smtClean="0"/>
              <a:t>Collaboration </a:t>
            </a:r>
            <a:r>
              <a:rPr lang="en-GB" dirty="0"/>
              <a:t>(2014). ATLAS Data Access Policy. CERN Open Data Portal. DOI: </a:t>
            </a:r>
            <a:r>
              <a:rPr lang="en-GB" dirty="0" smtClean="0"/>
              <a:t>10.7483/OPENDATA.ATLAS.T9YR.Y7MZ</a:t>
            </a:r>
          </a:p>
          <a:p>
            <a:r>
              <a:rPr lang="en-GB" dirty="0"/>
              <a:t>ALICE </a:t>
            </a:r>
            <a:r>
              <a:rPr lang="en-GB" dirty="0" smtClean="0"/>
              <a:t>Collaboration </a:t>
            </a:r>
            <a:r>
              <a:rPr lang="en-GB" dirty="0"/>
              <a:t>(2013). ALICE data preservation strategy. CERN Open Data Portal. DOI: </a:t>
            </a:r>
            <a:r>
              <a:rPr lang="en-GB" u="sng" dirty="0" smtClean="0">
                <a:hlinkClick r:id="rId2"/>
              </a:rPr>
              <a:t>10.7483/OPENDATA.ALICE.54NE.X2EA</a:t>
            </a:r>
            <a:endParaRPr lang="en-GB" u="sng" dirty="0" smtClean="0"/>
          </a:p>
          <a:p>
            <a:r>
              <a:rPr lang="en-GB" dirty="0"/>
              <a:t>CMS </a:t>
            </a:r>
            <a:r>
              <a:rPr lang="en-GB" dirty="0" smtClean="0"/>
              <a:t>Collaboration </a:t>
            </a:r>
            <a:r>
              <a:rPr lang="en-GB" dirty="0"/>
              <a:t>(2012). CMS data preservation, re-use and open access policy. CERN Open Data Portal. DOI: </a:t>
            </a:r>
            <a:r>
              <a:rPr lang="en-GB" u="sng" dirty="0" smtClean="0">
                <a:hlinkClick r:id="rId3"/>
              </a:rPr>
              <a:t>10.7483/OPENDATA.CMS.UDBF.JKR9</a:t>
            </a:r>
            <a:endParaRPr lang="en-GB" u="sng" dirty="0" smtClean="0"/>
          </a:p>
          <a:p>
            <a:r>
              <a:rPr lang="en-GB" dirty="0" err="1"/>
              <a:t>LHCb</a:t>
            </a:r>
            <a:r>
              <a:rPr lang="en-GB" dirty="0"/>
              <a:t> </a:t>
            </a:r>
            <a:r>
              <a:rPr lang="en-GB" dirty="0" smtClean="0"/>
              <a:t>Collaboration </a:t>
            </a:r>
            <a:r>
              <a:rPr lang="en-GB" dirty="0"/>
              <a:t>(2013). </a:t>
            </a:r>
            <a:r>
              <a:rPr lang="en-GB" dirty="0" err="1"/>
              <a:t>LHCb</a:t>
            </a:r>
            <a:r>
              <a:rPr lang="en-GB" dirty="0"/>
              <a:t> External Data Access Policy. CERN Open Data Portal. DOI: </a:t>
            </a:r>
            <a:r>
              <a:rPr lang="en-GB" u="sng" dirty="0">
                <a:hlinkClick r:id="rId4"/>
              </a:rPr>
              <a:t>10.7483/</a:t>
            </a:r>
            <a:r>
              <a:rPr lang="en-GB" u="sng" dirty="0" err="1">
                <a:hlinkClick r:id="rId4"/>
              </a:rPr>
              <a:t>OPENDATA.LHCb.HKJW.TWSZ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0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the way to Open Science…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149679"/>
              </p:ext>
            </p:extLst>
          </p:nvPr>
        </p:nvGraphicFramePr>
        <p:xfrm>
          <a:off x="3886200" y="1283494"/>
          <a:ext cx="4686300" cy="4242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23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hlinkClick r:id="rId2"/>
              </a:rPr>
              <a:t>http://opendata.cern.ch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>
                <a:hlinkClick r:id="rId3"/>
              </a:rPr>
              <a:t>http://analysis-preservation.cern.ch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home.web.cern.ch/about/updates/2014/11/cern-makes-public-first-data-lhc-experiments</a:t>
            </a:r>
            <a:endParaRPr lang="en-GB" dirty="0" smtClean="0"/>
          </a:p>
          <a:p>
            <a:r>
              <a:rPr lang="en-GB" dirty="0">
                <a:hlinkClick r:id="rId5"/>
              </a:rPr>
              <a:t>https://cmsweb.cern.ch/das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r>
              <a:rPr lang="en-GB" dirty="0">
                <a:hlinkClick r:id="rId6"/>
              </a:rPr>
              <a:t>https://www.datacite.org</a:t>
            </a:r>
            <a:r>
              <a:rPr lang="en-GB" dirty="0" smtClean="0">
                <a:hlinkClick r:id="rId6"/>
              </a:rPr>
              <a:t>/</a:t>
            </a:r>
            <a:endParaRPr lang="en-GB" dirty="0" smtClean="0"/>
          </a:p>
          <a:p>
            <a:r>
              <a:rPr lang="en-GB" dirty="0">
                <a:hlinkClick r:id="rId7"/>
              </a:rPr>
              <a:t>https://rd-alliance.org</a:t>
            </a:r>
            <a:r>
              <a:rPr lang="en-GB" dirty="0" smtClean="0">
                <a:hlinkClick r:id="rId7"/>
              </a:rPr>
              <a:t>/</a:t>
            </a:r>
            <a:endParaRPr lang="en-GB" dirty="0" smtClean="0"/>
          </a:p>
          <a:p>
            <a:r>
              <a:rPr lang="en-GB" dirty="0">
                <a:hlinkClick r:id="rId8"/>
              </a:rPr>
              <a:t>http://www.re3data.org</a:t>
            </a:r>
            <a:r>
              <a:rPr lang="en-GB" dirty="0" smtClean="0">
                <a:hlinkClick r:id="rId8"/>
              </a:rPr>
              <a:t>/</a:t>
            </a:r>
            <a:endParaRPr lang="en-GB" dirty="0" smtClean="0"/>
          </a:p>
          <a:p>
            <a:r>
              <a:rPr lang="en-GB" dirty="0">
                <a:hlinkClick r:id="rId9"/>
              </a:rPr>
              <a:t>http://www.openscience.org/blog/?</a:t>
            </a:r>
            <a:r>
              <a:rPr lang="en-GB" dirty="0" smtClean="0">
                <a:hlinkClick r:id="rId9"/>
              </a:rPr>
              <a:t>p=269</a:t>
            </a:r>
            <a:endParaRPr lang="en-GB" dirty="0" smtClean="0"/>
          </a:p>
          <a:p>
            <a:r>
              <a:rPr lang="en-GB" dirty="0">
                <a:hlinkClick r:id="rId10"/>
              </a:rPr>
              <a:t>https://inspirehep.net</a:t>
            </a:r>
            <a:r>
              <a:rPr lang="en-GB" dirty="0" smtClean="0">
                <a:hlinkClick r:id="rId10"/>
              </a:rPr>
              <a:t>/</a:t>
            </a:r>
            <a:endParaRPr lang="en-GB" dirty="0" smtClean="0"/>
          </a:p>
          <a:p>
            <a:r>
              <a:rPr lang="en-GB" dirty="0">
                <a:hlinkClick r:id="rId11"/>
              </a:rPr>
              <a:t>http://hepdata.cedar.ac.uk</a:t>
            </a:r>
            <a:r>
              <a:rPr lang="en-GB" dirty="0" smtClean="0">
                <a:hlinkClick r:id="rId11"/>
              </a:rPr>
              <a:t>/</a:t>
            </a:r>
            <a:endParaRPr lang="en-GB" dirty="0" smtClean="0"/>
          </a:p>
          <a:p>
            <a:r>
              <a:rPr lang="en-GB" dirty="0">
                <a:hlinkClick r:id="rId12"/>
              </a:rPr>
              <a:t>https://www.plos.org/data-access-for-the-open-access-literature-ploss-data-policy</a:t>
            </a:r>
            <a:r>
              <a:rPr lang="en-GB" dirty="0" smtClean="0">
                <a:hlinkClick r:id="rId12"/>
              </a:rPr>
              <a:t>/</a:t>
            </a:r>
            <a:endParaRPr lang="en-GB" dirty="0" smtClean="0"/>
          </a:p>
          <a:p>
            <a:r>
              <a:rPr lang="en-GB" dirty="0">
                <a:hlinkClick r:id="rId13"/>
              </a:rPr>
              <a:t>https://actu.epfl.ch/news/data-management-plan-at-epfl</a:t>
            </a:r>
            <a:r>
              <a:rPr lang="en-GB" dirty="0" smtClean="0">
                <a:hlinkClick r:id="rId13"/>
              </a:rPr>
              <a:t>/</a:t>
            </a:r>
            <a:endParaRPr lang="en-GB" dirty="0" smtClean="0"/>
          </a:p>
          <a:p>
            <a:r>
              <a:rPr lang="en-GB" dirty="0">
                <a:hlinkClick r:id="rId14"/>
              </a:rPr>
              <a:t>http://</a:t>
            </a:r>
            <a:r>
              <a:rPr lang="en-GB" dirty="0" smtClean="0">
                <a:hlinkClick r:id="rId14"/>
              </a:rPr>
              <a:t>www.nsf.gov/bfa/dias/policy/dmp.jsp</a:t>
            </a:r>
            <a:endParaRPr lang="en-GB" dirty="0" smtClean="0"/>
          </a:p>
          <a:p>
            <a:r>
              <a:rPr lang="en-GB" dirty="0">
                <a:hlinkClick r:id="rId15"/>
              </a:rPr>
              <a:t>https://</a:t>
            </a:r>
            <a:r>
              <a:rPr lang="en-GB" dirty="0" smtClean="0">
                <a:hlinkClick r:id="rId15"/>
              </a:rPr>
              <a:t>www.stfc.ac.uk/1386.aspx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6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Acknowl-edgements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GB" sz="2100" dirty="0"/>
              <a:t>My colleagues from the CODP and DAPF team</a:t>
            </a:r>
          </a:p>
          <a:p>
            <a:pPr marL="0" lvl="1" indent="0">
              <a:buNone/>
            </a:pPr>
            <a:endParaRPr lang="en-GB" sz="2100" dirty="0"/>
          </a:p>
          <a:p>
            <a:pPr marL="0" lvl="1" indent="0">
              <a:buNone/>
            </a:pPr>
            <a:r>
              <a:rPr lang="en-GB" sz="2100" dirty="0"/>
              <a:t>Work sponsored by the Wolfgang </a:t>
            </a:r>
            <a:r>
              <a:rPr lang="en-GB" sz="2100" dirty="0" err="1"/>
              <a:t>Gentner</a:t>
            </a:r>
            <a:r>
              <a:rPr lang="en-GB" sz="2100" dirty="0"/>
              <a:t> Programme of the Federal Ministry of Education and Research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419" y="3995989"/>
            <a:ext cx="18669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1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Open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100" dirty="0"/>
              <a:t>For society:</a:t>
            </a:r>
          </a:p>
          <a:p>
            <a:pPr lvl="1"/>
            <a:r>
              <a:rPr lang="en-GB" sz="1500" dirty="0"/>
              <a:t>Public availability &amp; reusability of scientific data</a:t>
            </a:r>
          </a:p>
          <a:p>
            <a:pPr lvl="1"/>
            <a:r>
              <a:rPr lang="en-GB" sz="1500" dirty="0"/>
              <a:t>Public accessibility &amp; transparency of scientific communication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100" dirty="0"/>
              <a:t>For scientific communities:</a:t>
            </a:r>
          </a:p>
          <a:p>
            <a:pPr lvl="1">
              <a:buFont typeface="Arial"/>
              <a:buChar char="•"/>
            </a:pPr>
            <a:r>
              <a:rPr lang="en-GB" sz="1500" dirty="0"/>
              <a:t>Reproducibility of research results</a:t>
            </a:r>
          </a:p>
          <a:p>
            <a:pPr lvl="1">
              <a:buFont typeface="Arial"/>
              <a:buChar char="•"/>
            </a:pPr>
            <a:r>
              <a:rPr lang="en-GB" sz="1500" dirty="0"/>
              <a:t>Leveraging web-based tools to facilitate scientific collaboration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17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Re-producible research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315767"/>
            <a:ext cx="4686300" cy="2161379"/>
          </a:xfrm>
        </p:spPr>
      </p:pic>
    </p:spTree>
    <p:extLst>
      <p:ext uri="{BB962C8B-B14F-4D97-AF65-F5344CB8AC3E}">
        <p14:creationId xmlns:p14="http://schemas.microsoft.com/office/powerpoint/2010/main" val="2003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Data: incentives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Funder policies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779" y="1110342"/>
            <a:ext cx="3915646" cy="2423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794" y="2672976"/>
            <a:ext cx="3319107" cy="2774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533" y="3759972"/>
            <a:ext cx="2856205" cy="2326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684" y="1971875"/>
            <a:ext cx="2182557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875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</a:t>
            </a:r>
            <a:r>
              <a:rPr lang="en-GB" dirty="0" smtClean="0"/>
              <a:t>Data: initiatives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473" y="1183024"/>
            <a:ext cx="1268666" cy="12082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266" y="2722847"/>
            <a:ext cx="4068102" cy="990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124" y="4003132"/>
            <a:ext cx="7143750" cy="118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0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 </a:t>
            </a:r>
            <a:br>
              <a:rPr lang="en-GB" dirty="0" smtClean="0"/>
            </a:br>
            <a:r>
              <a:rPr lang="en-GB" dirty="0" smtClean="0"/>
              <a:t>Open Data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453" y="1012608"/>
            <a:ext cx="2713121" cy="20313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93" y="2065316"/>
            <a:ext cx="4119339" cy="1957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798" y="2907462"/>
            <a:ext cx="2865904" cy="2889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93" y="3943420"/>
            <a:ext cx="3902049" cy="193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65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 High-Energy Physics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803" y="1621256"/>
            <a:ext cx="4905359" cy="3370122"/>
          </a:xfrm>
        </p:spPr>
      </p:pic>
    </p:spTree>
    <p:extLst>
      <p:ext uri="{BB962C8B-B14F-4D97-AF65-F5344CB8AC3E}">
        <p14:creationId xmlns:p14="http://schemas.microsoft.com/office/powerpoint/2010/main" val="329814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how to make them open?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344" y="1070594"/>
            <a:ext cx="4645036" cy="25178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930" y="3093076"/>
            <a:ext cx="2857630" cy="1714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801" y="4026188"/>
            <a:ext cx="2917189" cy="174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algn="ctr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3360</TotalTime>
  <Words>407</Words>
  <Application>Microsoft Office PowerPoint</Application>
  <PresentationFormat>On-screen Show (4:3)</PresentationFormat>
  <Paragraphs>86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Century Schoolbook</vt:lpstr>
      <vt:lpstr>Corbel</vt:lpstr>
      <vt:lpstr>Headlines</vt:lpstr>
      <vt:lpstr>Open Data</vt:lpstr>
      <vt:lpstr>On the way to Open Science…</vt:lpstr>
      <vt:lpstr>Benefits of Open Science</vt:lpstr>
      <vt:lpstr>Re-producible research</vt:lpstr>
      <vt:lpstr>Open Data: incentives</vt:lpstr>
      <vt:lpstr>Open Data: initiatives </vt:lpstr>
      <vt:lpstr>HEP  Open Data</vt:lpstr>
      <vt:lpstr>Data in High-Energy Physics</vt:lpstr>
      <vt:lpstr>But how to make them open?</vt:lpstr>
      <vt:lpstr>Release</vt:lpstr>
      <vt:lpstr>Some numbers…</vt:lpstr>
      <vt:lpstr>…and other impact</vt:lpstr>
      <vt:lpstr>Metadata challenges</vt:lpstr>
      <vt:lpstr>Our solution</vt:lpstr>
      <vt:lpstr>Small scale data</vt:lpstr>
      <vt:lpstr>Code</vt:lpstr>
      <vt:lpstr>Open Data is just the tip of the RDM iceberg…</vt:lpstr>
      <vt:lpstr>Data Analysis Preservation</vt:lpstr>
      <vt:lpstr>Sources</vt:lpstr>
      <vt:lpstr>Websites</vt:lpstr>
      <vt:lpstr>Acknowl-edgements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Data</dc:title>
  <dc:creator>Patricia Sigrid Herterich</dc:creator>
  <cp:lastModifiedBy>Patricia Sigrid Herterich</cp:lastModifiedBy>
  <cp:revision>27</cp:revision>
  <dcterms:created xsi:type="dcterms:W3CDTF">2015-04-08T11:28:40Z</dcterms:created>
  <dcterms:modified xsi:type="dcterms:W3CDTF">2015-04-16T07:17:47Z</dcterms:modified>
</cp:coreProperties>
</file>