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8" r:id="rId2"/>
    <p:sldId id="271" r:id="rId3"/>
    <p:sldId id="261" r:id="rId4"/>
    <p:sldId id="259" r:id="rId5"/>
    <p:sldId id="270" r:id="rId6"/>
    <p:sldId id="272" r:id="rId7"/>
    <p:sldId id="269" r:id="rId8"/>
    <p:sldId id="275" r:id="rId9"/>
    <p:sldId id="273" r:id="rId10"/>
    <p:sldId id="276" r:id="rId11"/>
    <p:sldId id="266" r:id="rId12"/>
    <p:sldId id="265" r:id="rId13"/>
    <p:sldId id="267" r:id="rId14"/>
    <p:sldId id="274" r:id="rId15"/>
    <p:sldId id="277" r:id="rId16"/>
    <p:sldId id="257" r:id="rId17"/>
    <p:sldId id="278" r:id="rId18"/>
    <p:sldId id="268" r:id="rId19"/>
    <p:sldId id="27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96" autoAdjust="0"/>
    <p:restoredTop sz="94660"/>
  </p:normalViewPr>
  <p:slideViewPr>
    <p:cSldViewPr snapToGrid="0">
      <p:cViewPr varScale="1">
        <p:scale>
          <a:sx n="67" d="100"/>
          <a:sy n="67" d="100"/>
        </p:scale>
        <p:origin x="84" y="5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8CD1DD-FC65-4F69-B105-92D599AD71A9}" type="doc">
      <dgm:prSet loTypeId="urn:microsoft.com/office/officeart/2005/8/layout/rings+Icon" loCatId="relationship" qsTypeId="urn:microsoft.com/office/officeart/2005/8/quickstyle/simple1" qsCatId="simple" csTypeId="urn:microsoft.com/office/officeart/2005/8/colors/accent1_2" csCatId="accent1" phldr="1"/>
      <dgm:spPr/>
    </dgm:pt>
    <dgm:pt modelId="{B0F5A02B-0371-478B-BAE6-9ECFD75FFAED}">
      <dgm:prSet phldrT="[Text]" custT="1"/>
      <dgm:spPr/>
      <dgm:t>
        <a:bodyPr/>
        <a:lstStyle/>
        <a:p>
          <a:r>
            <a:rPr lang="en-GB" sz="1800" dirty="0" smtClean="0">
              <a:latin typeface="Times New Roman" pitchFamily="18" charset="0"/>
              <a:cs typeface="Times New Roman" pitchFamily="18" charset="0"/>
            </a:rPr>
            <a:t>Paper books</a:t>
          </a:r>
        </a:p>
        <a:p>
          <a:r>
            <a:rPr lang="en-GB" sz="1800" dirty="0" smtClean="0">
              <a:latin typeface="Times New Roman" pitchFamily="18" charset="0"/>
              <a:cs typeface="Times New Roman" pitchFamily="18" charset="0"/>
            </a:rPr>
            <a:t>46 k (39.65%)</a:t>
          </a:r>
          <a:endParaRPr lang="en-GB" sz="1800" dirty="0">
            <a:latin typeface="Times New Roman" pitchFamily="18" charset="0"/>
            <a:cs typeface="Times New Roman" pitchFamily="18" charset="0"/>
          </a:endParaRPr>
        </a:p>
      </dgm:t>
    </dgm:pt>
    <dgm:pt modelId="{4B8E062E-81C6-45C1-BC13-A6D8F9430B02}" type="parTrans" cxnId="{B97B408B-116A-40DF-94B7-9704C095AACF}">
      <dgm:prSet/>
      <dgm:spPr/>
      <dgm:t>
        <a:bodyPr/>
        <a:lstStyle/>
        <a:p>
          <a:endParaRPr lang="en-GB"/>
        </a:p>
      </dgm:t>
    </dgm:pt>
    <dgm:pt modelId="{3102D7A8-C6CB-4A4E-B95F-61B3451A4679}" type="sibTrans" cxnId="{B97B408B-116A-40DF-94B7-9704C095AACF}">
      <dgm:prSet/>
      <dgm:spPr/>
      <dgm:t>
        <a:bodyPr/>
        <a:lstStyle/>
        <a:p>
          <a:endParaRPr lang="en-GB"/>
        </a:p>
      </dgm:t>
    </dgm:pt>
    <dgm:pt modelId="{DC42280A-FCEC-4E57-8836-17A414648C53}">
      <dgm:prSet phldrT="[Text]" custT="1"/>
      <dgm:spPr/>
      <dgm:t>
        <a:bodyPr/>
        <a:lstStyle/>
        <a:p>
          <a:r>
            <a:rPr lang="en-GB" sz="1800" dirty="0" smtClean="0">
              <a:latin typeface="Times New Roman" pitchFamily="18" charset="0"/>
              <a:cs typeface="Times New Roman" pitchFamily="18" charset="0"/>
            </a:rPr>
            <a:t>e-books</a:t>
          </a:r>
        </a:p>
        <a:p>
          <a:r>
            <a:rPr lang="en-GB" sz="1800" dirty="0" smtClean="0">
              <a:latin typeface="Times New Roman" pitchFamily="18" charset="0"/>
              <a:cs typeface="Times New Roman" pitchFamily="18" charset="0"/>
            </a:rPr>
            <a:t>70 k (60.3%)</a:t>
          </a:r>
          <a:endParaRPr lang="en-GB" sz="1800" dirty="0">
            <a:latin typeface="Times New Roman" pitchFamily="18" charset="0"/>
            <a:cs typeface="Times New Roman" pitchFamily="18" charset="0"/>
          </a:endParaRPr>
        </a:p>
      </dgm:t>
    </dgm:pt>
    <dgm:pt modelId="{48CE0038-988A-4E7C-8071-78206F9FB61A}" type="parTrans" cxnId="{B3E403DD-FEBE-4EAF-B975-8B9EE79EA2E7}">
      <dgm:prSet/>
      <dgm:spPr/>
      <dgm:t>
        <a:bodyPr/>
        <a:lstStyle/>
        <a:p>
          <a:endParaRPr lang="en-GB"/>
        </a:p>
      </dgm:t>
    </dgm:pt>
    <dgm:pt modelId="{DCA47806-35B5-4B54-A858-EDE5292357E1}" type="sibTrans" cxnId="{B3E403DD-FEBE-4EAF-B975-8B9EE79EA2E7}">
      <dgm:prSet/>
      <dgm:spPr/>
      <dgm:t>
        <a:bodyPr/>
        <a:lstStyle/>
        <a:p>
          <a:endParaRPr lang="en-GB"/>
        </a:p>
      </dgm:t>
    </dgm:pt>
    <dgm:pt modelId="{6530BA99-3086-43C9-A631-7E2B24B421C9}" type="pres">
      <dgm:prSet presAssocID="{E78CD1DD-FC65-4F69-B105-92D599AD71A9}" presName="Name0" presStyleCnt="0">
        <dgm:presLayoutVars>
          <dgm:chMax val="7"/>
          <dgm:dir/>
          <dgm:resizeHandles val="exact"/>
        </dgm:presLayoutVars>
      </dgm:prSet>
      <dgm:spPr/>
    </dgm:pt>
    <dgm:pt modelId="{BA925C56-C619-467C-94B6-244DA717B571}" type="pres">
      <dgm:prSet presAssocID="{E78CD1DD-FC65-4F69-B105-92D599AD71A9}" presName="ellipse1" presStyleLbl="vennNode1" presStyleIdx="0" presStyleCnt="2" custScaleX="90080" custScaleY="90074" custLinFactNeighborX="-9767" custLinFactNeighborY="2945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95A3592-6F41-45EA-B207-465EF3D84FA1}" type="pres">
      <dgm:prSet presAssocID="{E78CD1DD-FC65-4F69-B105-92D599AD71A9}" presName="ellipse2" presStyleLbl="vennNode1" presStyleIdx="1" presStyleCnt="2" custScaleX="113265" custScaleY="113307" custLinFactNeighborX="26153" custLinFactNeighborY="-363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3E403DD-FEBE-4EAF-B975-8B9EE79EA2E7}" srcId="{E78CD1DD-FC65-4F69-B105-92D599AD71A9}" destId="{DC42280A-FCEC-4E57-8836-17A414648C53}" srcOrd="1" destOrd="0" parTransId="{48CE0038-988A-4E7C-8071-78206F9FB61A}" sibTransId="{DCA47806-35B5-4B54-A858-EDE5292357E1}"/>
    <dgm:cxn modelId="{B97B408B-116A-40DF-94B7-9704C095AACF}" srcId="{E78CD1DD-FC65-4F69-B105-92D599AD71A9}" destId="{B0F5A02B-0371-478B-BAE6-9ECFD75FFAED}" srcOrd="0" destOrd="0" parTransId="{4B8E062E-81C6-45C1-BC13-A6D8F9430B02}" sibTransId="{3102D7A8-C6CB-4A4E-B95F-61B3451A4679}"/>
    <dgm:cxn modelId="{91D5C04C-188F-4A5C-860E-BA919799C6E5}" type="presOf" srcId="{B0F5A02B-0371-478B-BAE6-9ECFD75FFAED}" destId="{BA925C56-C619-467C-94B6-244DA717B571}" srcOrd="0" destOrd="0" presId="urn:microsoft.com/office/officeart/2005/8/layout/rings+Icon"/>
    <dgm:cxn modelId="{25F5CBCB-C17C-4BA3-9999-FB53F166A73B}" type="presOf" srcId="{DC42280A-FCEC-4E57-8836-17A414648C53}" destId="{F95A3592-6F41-45EA-B207-465EF3D84FA1}" srcOrd="0" destOrd="0" presId="urn:microsoft.com/office/officeart/2005/8/layout/rings+Icon"/>
    <dgm:cxn modelId="{D75B528C-CA45-4324-B9A1-E39A00C1C864}" type="presOf" srcId="{E78CD1DD-FC65-4F69-B105-92D599AD71A9}" destId="{6530BA99-3086-43C9-A631-7E2B24B421C9}" srcOrd="0" destOrd="0" presId="urn:microsoft.com/office/officeart/2005/8/layout/rings+Icon"/>
    <dgm:cxn modelId="{957451A8-E8B9-401A-9D50-237E982CE81E}" type="presParOf" srcId="{6530BA99-3086-43C9-A631-7E2B24B421C9}" destId="{BA925C56-C619-467C-94B6-244DA717B571}" srcOrd="0" destOrd="0" presId="urn:microsoft.com/office/officeart/2005/8/layout/rings+Icon"/>
    <dgm:cxn modelId="{0B9F2968-C297-473F-899A-64AD573E4924}" type="presParOf" srcId="{6530BA99-3086-43C9-A631-7E2B24B421C9}" destId="{F95A3592-6F41-45EA-B207-465EF3D84FA1}" srcOrd="1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9EEA59-406A-4165-94BC-27B8D51821D5}" type="datetimeFigureOut">
              <a:rPr lang="en-GB" smtClean="0"/>
              <a:pPr/>
              <a:t>17/04/2015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D4EA0-2CD6-4ED4-8C66-C2B03614AE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2924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516B5F-F181-4BA2-9BA8-3C936284A67C}" type="datetimeFigureOut">
              <a:rPr lang="en-GB" smtClean="0"/>
              <a:pPr/>
              <a:t>17/04/2015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F81497-E47B-4A75-92E8-9429544E9EC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73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E6B198-855C-4C9A-84CE-FBEB6F93249E}" type="slidenum">
              <a:rPr lang="en-GB" altLang="en-US" smtClean="0">
                <a:latin typeface="Calibri" panose="020F0502020204030204" pitchFamily="34" charset="0"/>
              </a:rPr>
              <a:pPr/>
              <a:t>1</a:t>
            </a:fld>
            <a:endParaRPr lang="en-GB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4379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E6B198-855C-4C9A-84CE-FBEB6F93249E}" type="slidenum">
              <a:rPr lang="en-GB" altLang="en-US" smtClean="0">
                <a:latin typeface="Calibri" panose="020F0502020204030204" pitchFamily="34" charset="0"/>
              </a:rPr>
              <a:pPr/>
              <a:t>10</a:t>
            </a:fld>
            <a:endParaRPr lang="en-GB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463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E6B198-855C-4C9A-84CE-FBEB6F93249E}" type="slidenum">
              <a:rPr lang="en-GB" altLang="en-US" smtClean="0">
                <a:latin typeface="Calibri" panose="020F0502020204030204" pitchFamily="34" charset="0"/>
              </a:rPr>
              <a:pPr/>
              <a:t>11</a:t>
            </a:fld>
            <a:endParaRPr lang="en-GB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4379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E6B198-855C-4C9A-84CE-FBEB6F93249E}" type="slidenum">
              <a:rPr lang="en-GB" altLang="en-US" smtClean="0">
                <a:latin typeface="Calibri" panose="020F0502020204030204" pitchFamily="34" charset="0"/>
              </a:rPr>
              <a:pPr/>
              <a:t>12</a:t>
            </a:fld>
            <a:endParaRPr lang="en-GB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4379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E6B198-855C-4C9A-84CE-FBEB6F93249E}" type="slidenum">
              <a:rPr lang="en-GB" altLang="en-US" smtClean="0">
                <a:latin typeface="Calibri" panose="020F0502020204030204" pitchFamily="34" charset="0"/>
              </a:rPr>
              <a:pPr/>
              <a:t>13</a:t>
            </a:fld>
            <a:endParaRPr lang="en-GB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4379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E6B198-855C-4C9A-84CE-FBEB6F93249E}" type="slidenum">
              <a:rPr lang="en-GB" altLang="en-US" smtClean="0">
                <a:latin typeface="Calibri" panose="020F0502020204030204" pitchFamily="34" charset="0"/>
              </a:rPr>
              <a:pPr/>
              <a:t>14</a:t>
            </a:fld>
            <a:endParaRPr lang="en-GB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6247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E6B198-855C-4C9A-84CE-FBEB6F93249E}" type="slidenum">
              <a:rPr lang="en-GB" altLang="en-US" smtClean="0">
                <a:latin typeface="Calibri" panose="020F0502020204030204" pitchFamily="34" charset="0"/>
              </a:rPr>
              <a:pPr/>
              <a:t>15</a:t>
            </a:fld>
            <a:endParaRPr lang="en-GB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6247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E6B198-855C-4C9A-84CE-FBEB6F93249E}" type="slidenum">
              <a:rPr lang="en-GB" altLang="en-US" smtClean="0">
                <a:latin typeface="Calibri" panose="020F0502020204030204" pitchFamily="34" charset="0"/>
              </a:rPr>
              <a:pPr/>
              <a:t>16</a:t>
            </a:fld>
            <a:endParaRPr lang="en-GB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7251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E6B198-855C-4C9A-84CE-FBEB6F93249E}" type="slidenum">
              <a:rPr lang="en-GB" altLang="en-US" smtClean="0">
                <a:latin typeface="Calibri" panose="020F0502020204030204" pitchFamily="34" charset="0"/>
              </a:rPr>
              <a:pPr/>
              <a:t>17</a:t>
            </a:fld>
            <a:endParaRPr lang="en-GB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7251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E6B198-855C-4C9A-84CE-FBEB6F93249E}" type="slidenum">
              <a:rPr lang="en-GB" altLang="en-US" smtClean="0">
                <a:latin typeface="Calibri" panose="020F0502020204030204" pitchFamily="34" charset="0"/>
              </a:rPr>
              <a:pPr/>
              <a:t>18</a:t>
            </a:fld>
            <a:endParaRPr lang="en-GB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7251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E6B198-855C-4C9A-84CE-FBEB6F93249E}" type="slidenum">
              <a:rPr lang="en-GB" altLang="en-US" smtClean="0">
                <a:latin typeface="Calibri" panose="020F0502020204030204" pitchFamily="34" charset="0"/>
              </a:rPr>
              <a:pPr/>
              <a:t>19</a:t>
            </a:fld>
            <a:endParaRPr lang="en-GB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725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E6B198-855C-4C9A-84CE-FBEB6F93249E}" type="slidenum">
              <a:rPr lang="en-GB" altLang="en-US" smtClean="0">
                <a:latin typeface="Calibri" panose="020F0502020204030204" pitchFamily="34" charset="0"/>
              </a:rPr>
              <a:pPr/>
              <a:t>2</a:t>
            </a:fld>
            <a:endParaRPr lang="en-GB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437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E6B198-855C-4C9A-84CE-FBEB6F93249E}" type="slidenum">
              <a:rPr lang="en-GB" altLang="en-US" smtClean="0">
                <a:latin typeface="Calibri" panose="020F0502020204030204" pitchFamily="34" charset="0"/>
              </a:rPr>
              <a:pPr/>
              <a:t>3</a:t>
            </a:fld>
            <a:endParaRPr lang="en-GB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437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E6B198-855C-4C9A-84CE-FBEB6F93249E}" type="slidenum">
              <a:rPr lang="en-GB" altLang="en-US" smtClean="0">
                <a:latin typeface="Calibri" panose="020F0502020204030204" pitchFamily="34" charset="0"/>
              </a:rPr>
              <a:pPr/>
              <a:t>4</a:t>
            </a:fld>
            <a:endParaRPr lang="en-GB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4379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E6B198-855C-4C9A-84CE-FBEB6F93249E}" type="slidenum">
              <a:rPr lang="en-GB" altLang="en-US" smtClean="0">
                <a:latin typeface="Calibri" panose="020F0502020204030204" pitchFamily="34" charset="0"/>
              </a:rPr>
              <a:pPr/>
              <a:t>5</a:t>
            </a:fld>
            <a:endParaRPr lang="en-GB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4379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E6B198-855C-4C9A-84CE-FBEB6F93249E}" type="slidenum">
              <a:rPr lang="en-GB" altLang="en-US" smtClean="0">
                <a:latin typeface="Calibri" panose="020F0502020204030204" pitchFamily="34" charset="0"/>
              </a:rPr>
              <a:pPr/>
              <a:t>6</a:t>
            </a:fld>
            <a:endParaRPr lang="en-GB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0686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BF11EA-400A-4B3B-98DB-577D41D36DD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21493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E6B198-855C-4C9A-84CE-FBEB6F93249E}" type="slidenum">
              <a:rPr lang="en-GB" altLang="en-US" smtClean="0">
                <a:latin typeface="Calibri" panose="020F0502020204030204" pitchFamily="34" charset="0"/>
              </a:rPr>
              <a:pPr/>
              <a:t>8</a:t>
            </a:fld>
            <a:endParaRPr lang="en-GB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4379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E6B198-855C-4C9A-84CE-FBEB6F93249E}" type="slidenum">
              <a:rPr lang="en-GB" altLang="en-US" smtClean="0">
                <a:latin typeface="Calibri" panose="020F0502020204030204" pitchFamily="34" charset="0"/>
              </a:rPr>
              <a:pPr/>
              <a:t>9</a:t>
            </a:fld>
            <a:endParaRPr lang="en-GB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746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AF451-1D2A-4065-8C4B-67DF376CAD4D}" type="datetime1">
              <a:rPr lang="en-GB" smtClean="0"/>
              <a:pPr/>
              <a:t>17/04/2015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16/4/2015 - T. Basaglia  - GS-SIS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ACD1-16B4-4BAD-BAA2-CDC6A452FA7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410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6BF40-90E0-4D59-B3B3-2845034FA11F}" type="datetime1">
              <a:rPr lang="en-GB" smtClean="0"/>
              <a:pPr/>
              <a:t>17/04/2015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16/4/2015 - T. Basaglia  - GS-SIS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ACD1-16B4-4BAD-BAA2-CDC6A452FA7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385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1C7EC-AE62-4DAF-8EAE-7CDBFEE3C6D2}" type="datetime1">
              <a:rPr lang="en-GB" smtClean="0"/>
              <a:pPr/>
              <a:t>17/04/2015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16/4/2015 - T. Basaglia  - GS-SIS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ACD1-16B4-4BAD-BAA2-CDC6A452FA7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994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384A8-C574-4ABF-B77B-2DE72A2D4F65}" type="datetime1">
              <a:rPr lang="en-GB" smtClean="0"/>
              <a:pPr/>
              <a:t>17/04/2015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16/4/2015 - T. Basaglia  - GS-SIS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ACD1-16B4-4BAD-BAA2-CDC6A452FA7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892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73ADB-B8D6-409E-87A5-6C7A3AC30DCC}" type="datetime1">
              <a:rPr lang="en-GB" smtClean="0"/>
              <a:pPr/>
              <a:t>17/04/2015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16/4/2015 - T. Basaglia  - GS-SIS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ACD1-16B4-4BAD-BAA2-CDC6A452FA7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73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056D-528F-49DA-9671-E3092CD420E6}" type="datetime1">
              <a:rPr lang="en-GB" smtClean="0"/>
              <a:pPr/>
              <a:t>17/04/2015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16/4/2015 - T. Basaglia  - GS-SIS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ACD1-16B4-4BAD-BAA2-CDC6A452FA7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761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6D717-98A3-456A-B404-20016E72C49A}" type="datetime1">
              <a:rPr lang="en-GB" smtClean="0"/>
              <a:pPr/>
              <a:t>17/04/2015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16/4/2015 - T. Basaglia  - GS-SIS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ACD1-16B4-4BAD-BAA2-CDC6A452FA7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626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A1B4B-B3AD-43DC-A4A1-DE613DC361F4}" type="datetime1">
              <a:rPr lang="en-GB" smtClean="0"/>
              <a:pPr/>
              <a:t>17/04/2015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16/4/2015 - T. Basaglia  - GS-SIS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ACD1-16B4-4BAD-BAA2-CDC6A452FA7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088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8AFFC-CD35-47EB-A6A5-5B067C2C2648}" type="datetime1">
              <a:rPr lang="en-GB" smtClean="0"/>
              <a:pPr/>
              <a:t>17/04/2015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16/4/2015 - T. Basaglia  - GS-SIS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ACD1-16B4-4BAD-BAA2-CDC6A452FA7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838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D30A9-7091-43B4-B91F-0E5798A2E070}" type="datetime1">
              <a:rPr lang="en-GB" smtClean="0"/>
              <a:pPr/>
              <a:t>17/04/2015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16/4/2015 - T. Basaglia  - GS-SIS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ACD1-16B4-4BAD-BAA2-CDC6A452FA7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88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57A2B-4048-4B6A-9F68-E679911AD249}" type="datetime1">
              <a:rPr lang="en-GB" smtClean="0"/>
              <a:pPr/>
              <a:t>17/04/2015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16/4/2015 - T. Basaglia  - GS-SIS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ACD1-16B4-4BAD-BAA2-CDC6A452FA7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615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5D21C-3836-4967-B6D8-1F277915CDE7}" type="datetime1">
              <a:rPr lang="en-GB" smtClean="0"/>
              <a:pPr/>
              <a:t>17/04/2015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16/4/2015 - T. Basaglia  - GS-SIS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2ACD1-16B4-4BAD-BAA2-CDC6A452FA7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810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abooks.org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libereurope.eu/wp-content/uploads/2014/11/Liber-TDM-Factsheet-v2.pdf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blib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688" y="377582"/>
            <a:ext cx="10515600" cy="962268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E-books, e-lending and more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18488" cy="499745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GB" alt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Setting the scene</a:t>
            </a:r>
          </a:p>
          <a:p>
            <a:r>
              <a:rPr lang="en-GB" alt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e-book </a:t>
            </a:r>
            <a:r>
              <a:rPr lang="en-GB" alt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market</a:t>
            </a:r>
          </a:p>
          <a:p>
            <a:r>
              <a:rPr lang="en-GB" alt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Acquisition </a:t>
            </a:r>
            <a:r>
              <a:rPr lang="en-GB" alt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models</a:t>
            </a:r>
          </a:p>
          <a:p>
            <a:r>
              <a:rPr lang="en-GB" alt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acquisition policy for </a:t>
            </a:r>
            <a:r>
              <a:rPr lang="en-GB" alt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e-books</a:t>
            </a:r>
          </a:p>
          <a:p>
            <a:r>
              <a:rPr lang="en-US" alt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do we buy? What we subscribe to?</a:t>
            </a:r>
          </a:p>
          <a:p>
            <a:r>
              <a:rPr lang="en-US" alt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we expose them?</a:t>
            </a:r>
            <a:endParaRPr lang="en-GB" altLang="en-US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alt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Demand-driven acquisition 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Outlook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Epilogue: text and data mining</a:t>
            </a:r>
          </a:p>
          <a:p>
            <a:pPr eaLnBrk="1" hangingPunct="1">
              <a:lnSpc>
                <a:spcPct val="90000"/>
              </a:lnSpc>
            </a:pPr>
            <a:endParaRPr lang="en-GB" alt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en-GB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r>
              <a:rPr lang="en-GB" alt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Tullio</a:t>
            </a:r>
            <a:r>
              <a:rPr lang="en-GB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Basaglia</a:t>
            </a:r>
            <a:r>
              <a:rPr lang="en-GB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Library Services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GB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CERN Scientific Information Service</a:t>
            </a:r>
          </a:p>
          <a:p>
            <a:pPr eaLnBrk="1" hangingPunct="1">
              <a:lnSpc>
                <a:spcPct val="90000"/>
              </a:lnSpc>
            </a:pPr>
            <a:endParaRPr lang="en-GB" alt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800" b="1" smtClean="0"/>
              <a:t>16/4/2015 - T. Basaglia  - GS-SIS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318307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688" y="377582"/>
            <a:ext cx="10515600" cy="962268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we do better to expose them? How?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815524" y="1339850"/>
            <a:ext cx="10777928" cy="499745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GB" altLang="en-U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Enrichment of records </a:t>
            </a:r>
            <a:r>
              <a:rPr lang="en-GB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-&gt; book TOCs and abstracts are imported from external sources: </a:t>
            </a:r>
            <a:r>
              <a:rPr lang="en-GB" altLang="en-US"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ebook</a:t>
            </a:r>
            <a:r>
              <a:rPr lang="en-GB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suppliers or external library catalogues (27.500 titles)</a:t>
            </a:r>
          </a:p>
          <a:p>
            <a:pPr eaLnBrk="1" hangingPunct="1">
              <a:lnSpc>
                <a:spcPct val="100000"/>
              </a:lnSpc>
            </a:pPr>
            <a:r>
              <a:rPr lang="en-GB" altLang="en-U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Visibility</a:t>
            </a:r>
            <a:r>
              <a:rPr lang="en-GB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digital signage and </a:t>
            </a:r>
          </a:p>
          <a:p>
            <a:pPr marL="0" indent="0" eaLnBrk="1" hangingPunct="1">
              <a:lnSpc>
                <a:spcPct val="100000"/>
              </a:lnSpc>
              <a:buNone/>
            </a:pPr>
            <a:r>
              <a:rPr lang="en-GB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book reviews on the CERN Courier</a:t>
            </a:r>
          </a:p>
          <a:p>
            <a:pPr eaLnBrk="1" hangingPunct="1">
              <a:lnSpc>
                <a:spcPct val="90000"/>
              </a:lnSpc>
            </a:pPr>
            <a:endParaRPr lang="en-GB" alt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GB" alt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‘Crowdsourcing of acquisition proposals” (=Demand-Driven Acquisition) depends heavily on enhancements of the </a:t>
            </a:r>
            <a:r>
              <a:rPr lang="en-GB" altLang="en-U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layout</a:t>
            </a:r>
            <a:r>
              <a:rPr lang="en-GB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the records</a:t>
            </a:r>
            <a:r>
              <a:rPr lang="en-GB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(=e.g. virtual browsing of shelves), or of </a:t>
            </a:r>
            <a:r>
              <a:rPr lang="en-GB" altLang="en-U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search hits </a:t>
            </a:r>
            <a:r>
              <a:rPr lang="en-GB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(=facets, subject tree)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librarian has still a role to play!</a:t>
            </a:r>
          </a:p>
          <a:p>
            <a:pPr eaLnBrk="1" hangingPunct="1">
              <a:lnSpc>
                <a:spcPct val="90000"/>
              </a:lnSpc>
            </a:pPr>
            <a:endParaRPr lang="en-GB" alt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GB" alt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800" b="1" smtClean="0"/>
              <a:t>16/4/2015 - T. Basaglia  - GS-SIS</a:t>
            </a:r>
            <a:endParaRPr lang="en-GB" sz="1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7884" y="1993937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380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6707" y="0"/>
            <a:ext cx="10515600" cy="761670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Demand-driven acquisition: why?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920239" y="1184223"/>
            <a:ext cx="9847039" cy="5474387"/>
          </a:xfrm>
        </p:spPr>
        <p:txBody>
          <a:bodyPr>
            <a:normAutofit/>
          </a:bodyPr>
          <a:lstStyle/>
          <a:p>
            <a:pPr lvl="2">
              <a:buNone/>
            </a:pPr>
            <a:endParaRPr lang="en-GB" alt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alt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800" b="1" smtClean="0"/>
              <a:t>16/4/2015 - T. Basaglia  - GS-SIS</a:t>
            </a:r>
            <a:endParaRPr lang="en-GB" sz="1800" b="1" dirty="0"/>
          </a:p>
        </p:txBody>
      </p:sp>
      <p:pic>
        <p:nvPicPr>
          <p:cNvPr id="8" name="Picture 7" descr="2014-10-18_004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20388" y="761670"/>
            <a:ext cx="877974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3953" y="761670"/>
            <a:ext cx="21542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Publishers Communication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Group is a sales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marketing consulting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firm. They ran a survey among 74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libraries in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March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2010, asking which percentage of their books bought in 2005-09 was borrowed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07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688" y="377582"/>
            <a:ext cx="10515600" cy="962268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n-GB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Demand-Driven </a:t>
            </a:r>
            <a:r>
              <a:rPr lang="en-GB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cquisition: how does it work?</a:t>
            </a:r>
            <a:endParaRPr lang="en-GB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980200" y="1154243"/>
            <a:ext cx="9847039" cy="5474387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en-GB" alt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Also called patron-driven acquisition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 usually linked to e-books acquisition, but it could also be applied to print books acquisition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Aims at optimizing resources and shaping collections on the base of  users’ needs. Collections can be hugely expanded, because a very low flat fee ‘per annum’ allows the importation of an infinite amount of records 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Spend money only on books that will be used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does it work?</a:t>
            </a:r>
          </a:p>
          <a:p>
            <a:pPr>
              <a:buNone/>
            </a:pPr>
            <a:r>
              <a:rPr lang="en-GB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Book metadata imported  and exposed           user discovers the e-book</a:t>
            </a:r>
          </a:p>
          <a:p>
            <a:pPr>
              <a:buNone/>
            </a:pPr>
            <a:r>
              <a:rPr lang="en-GB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S/he triggers the purchase by the library</a:t>
            </a:r>
          </a:p>
          <a:p>
            <a:pPr>
              <a:buNone/>
            </a:pPr>
            <a:r>
              <a:rPr lang="en-GB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Note: on EBL, the </a:t>
            </a: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reader could also trigger the acquisition of the </a:t>
            </a:r>
            <a:r>
              <a:rPr lang="en-GB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ebook</a:t>
            </a: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We do </a:t>
            </a:r>
            <a:r>
              <a:rPr lang="en-GB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 use this </a:t>
            </a: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functionality. </a:t>
            </a:r>
            <a:r>
              <a:rPr lang="en-GB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are experimenting DDA with paper books …</a:t>
            </a:r>
          </a:p>
        </p:txBody>
      </p:sp>
      <p:pic>
        <p:nvPicPr>
          <p:cNvPr id="5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800" b="1" smtClean="0"/>
              <a:t>16/4/2015 - T. Basaglia  - GS-SIS</a:t>
            </a:r>
            <a:endParaRPr lang="en-GB" sz="1800" b="1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865749" y="5087589"/>
            <a:ext cx="5889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307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6707" y="272651"/>
            <a:ext cx="10515600" cy="791651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n-GB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Experimenting with DDA</a:t>
            </a:r>
            <a:endParaRPr lang="en-GB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935230" y="1049311"/>
            <a:ext cx="8218488" cy="3801041"/>
          </a:xfrm>
        </p:spPr>
        <p:txBody>
          <a:bodyPr numCol="2">
            <a:spAutoFit/>
          </a:bodyPr>
          <a:lstStyle/>
          <a:p>
            <a:r>
              <a:rPr lang="en-GB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periodically import records from several Amazons. The importation derives from a subject-based query</a:t>
            </a:r>
          </a:p>
          <a:p>
            <a:r>
              <a:rPr lang="en-GB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imported records go to a special ‘collection’: </a:t>
            </a:r>
            <a:r>
              <a:rPr lang="en-GB" alt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book proposals</a:t>
            </a:r>
          </a:p>
          <a:p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end-user will be able to suggest the acquisition </a:t>
            </a:r>
          </a:p>
          <a:p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will approve it, trigger the acquisition and transform the record into a ‘normal’ book record, or we will refuse it, proposing </a:t>
            </a:r>
            <a:r>
              <a:rPr lang="en-US" alt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e,g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an ILL</a:t>
            </a:r>
          </a:p>
          <a:p>
            <a:endParaRPr lang="en-US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buFont typeface="Courier New" pitchFamily="49" charset="0"/>
              <a:buChar char="o"/>
            </a:pPr>
            <a:endParaRPr lang="en-GB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800" b="1" smtClean="0"/>
              <a:t>16/4/2015 - T. Basaglia  - GS-SIS</a:t>
            </a:r>
            <a:endParaRPr lang="en-GB" sz="1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507" y="2533046"/>
            <a:ext cx="5611008" cy="432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07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6707" y="272651"/>
            <a:ext cx="10515600" cy="791651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DDA: caveats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935230" y="1049311"/>
            <a:ext cx="8218488" cy="6772110"/>
          </a:xfrm>
        </p:spPr>
        <p:txBody>
          <a:bodyPr numCol="1">
            <a:spAutoFit/>
          </a:bodyPr>
          <a:lstStyle/>
          <a:p>
            <a:r>
              <a:rPr lang="en-GB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said, it requires </a:t>
            </a:r>
            <a:r>
              <a:rPr lang="en-GB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effective strategies to promote </a:t>
            </a:r>
            <a:r>
              <a:rPr lang="en-GB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discoverability, but also effective mechanisms of budget </a:t>
            </a:r>
            <a:r>
              <a:rPr lang="en-GB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control! </a:t>
            </a:r>
            <a:endParaRPr lang="en-GB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selecting a platform, the flexibility of the administrative interface is crucial. On EBL e.g., we can:</a:t>
            </a:r>
          </a:p>
          <a:p>
            <a:pPr lvl="1"/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 up a cost threshold for the virtual loans (=a loan should not cost more than x). The threshold can be 0 (=all loans require approval from the librarian) up to “no limit” (=no approval needed). This can be modified at any time</a:t>
            </a:r>
          </a:p>
          <a:p>
            <a:pPr lvl="1"/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can select the length of virtual loans</a:t>
            </a:r>
          </a:p>
          <a:p>
            <a:pPr lvl="1"/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can monitor at any given moment the usage of the collection</a:t>
            </a:r>
          </a:p>
          <a:p>
            <a:pPr lvl="1"/>
            <a:endParaRPr lang="en-US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GB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800" b="1" smtClean="0"/>
              <a:t>16/4/2015 - T. Basaglia  - GS-SIS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399847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6707" y="272651"/>
            <a:ext cx="10515600" cy="791651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n-GB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Open Access </a:t>
            </a:r>
            <a:r>
              <a:rPr lang="en-GB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Ebooks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935230" y="1049311"/>
            <a:ext cx="8218488" cy="6685933"/>
          </a:xfrm>
        </p:spPr>
        <p:txBody>
          <a:bodyPr numCol="1">
            <a:spAutoFit/>
          </a:bodyPr>
          <a:lstStyle/>
          <a:p>
            <a:pPr lvl="1"/>
            <a:r>
              <a:rPr lang="en-US" alt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SpringerOpen</a:t>
            </a:r>
            <a:r>
              <a:rPr lang="en-U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Books:</a:t>
            </a:r>
          </a:p>
          <a:p>
            <a:pPr lvl="2"/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Books, conference proceedings (~50 titles at present)</a:t>
            </a:r>
          </a:p>
          <a:p>
            <a:pPr lvl="2"/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OA fee are charged. Authors at member institutions get a 15% discount on the OA fee. </a:t>
            </a:r>
          </a:p>
          <a:p>
            <a:pPr lvl="2"/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e-book is produced and, if one wishes, a print on demand book can be purchased</a:t>
            </a:r>
          </a:p>
          <a:p>
            <a:pPr lvl="2"/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Books are published under the Creative Commons Non-Commercial (CC-BY NC) license</a:t>
            </a:r>
          </a:p>
          <a:p>
            <a:pPr lvl="2"/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are on the Directory of Open Access Books (</a:t>
            </a:r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</a:t>
            </a:r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  <a:hlinkClick r:id="rId3"/>
              </a:rPr>
              <a:t>//www.doabooks.org</a:t>
            </a:r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)</a:t>
            </a:r>
          </a:p>
          <a:p>
            <a:pPr lvl="1"/>
            <a:r>
              <a:rPr lang="en-U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De </a:t>
            </a:r>
            <a:r>
              <a:rPr lang="en-US" alt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Gruyter</a:t>
            </a:r>
            <a:r>
              <a:rPr lang="en-U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(€ 10,000 OA fee + royalties on print sales), Taylor &amp; Francis</a:t>
            </a:r>
          </a:p>
          <a:p>
            <a:pPr lvl="1"/>
            <a:r>
              <a:rPr lang="en-U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Proceedings of conferences – a crucial publication outlet in Part. Phys.:</a:t>
            </a:r>
          </a:p>
          <a:p>
            <a:pPr lvl="2"/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EPJ Web of Conferences  (EDP Science)</a:t>
            </a:r>
          </a:p>
          <a:p>
            <a:pPr lvl="2"/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Physics: Conference Series   (IOP)</a:t>
            </a:r>
          </a:p>
          <a:p>
            <a:pPr lvl="2"/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Joint Accelerator Conference Website  (</a:t>
            </a:r>
            <a:r>
              <a:rPr lang="en-US" alt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JACoW</a:t>
            </a:r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2"/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Nuclear and Particle Physics Proceedings   (Elsevier)</a:t>
            </a:r>
          </a:p>
          <a:p>
            <a:pPr lvl="2"/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Physics </a:t>
            </a:r>
            <a:r>
              <a:rPr lang="en-US" alt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Procedia</a:t>
            </a:r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(Elsevier)</a:t>
            </a:r>
          </a:p>
          <a:p>
            <a:pPr lvl="2"/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Proceedings of Science (</a:t>
            </a:r>
            <a:r>
              <a:rPr lang="en-US" alt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</a:t>
            </a:r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  (SISSA)</a:t>
            </a:r>
          </a:p>
          <a:p>
            <a:pPr lvl="1"/>
            <a:endParaRPr lang="en-GB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 9" descr="bande-02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194" y="6150798"/>
            <a:ext cx="946458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800" b="1" dirty="0" smtClean="0"/>
              <a:t>16/4/2015 - T. Basaglia  - GS-SIS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399847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688" y="377582"/>
            <a:ext cx="10515600" cy="962268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Outlook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659567" y="1600200"/>
            <a:ext cx="10628026" cy="4997450"/>
          </a:xfrm>
        </p:spPr>
        <p:txBody>
          <a:bodyPr>
            <a:normAutofit lnSpcReduction="10000"/>
          </a:bodyPr>
          <a:lstStyle/>
          <a:p>
            <a:r>
              <a:rPr lang="en-GB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24/24 7/7 365/365 access and remote authentication are necessary (=nomadic community) but not sufficient; increasing demand for barrier-free and easily ‘portable’ e-books</a:t>
            </a:r>
            <a:endParaRPr lang="en-GB" alt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Today: smart devices, dumb content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Future: “layered” content (multimedia integration, data integration)?</a:t>
            </a:r>
          </a:p>
          <a:p>
            <a:r>
              <a:rPr lang="en-GB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E-lending for research libraries through Amazon? </a:t>
            </a:r>
          </a:p>
          <a:p>
            <a:r>
              <a:rPr lang="en-GB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challenge consists in leveraging the huge amount of content we are now adding to our collections. In short: </a:t>
            </a:r>
            <a:r>
              <a:rPr lang="en-GB" altLang="en-U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text-mining</a:t>
            </a:r>
            <a:r>
              <a:rPr lang="en-GB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the well-structured e-books content</a:t>
            </a:r>
          </a:p>
          <a:p>
            <a:pPr eaLnBrk="1" hangingPunct="1">
              <a:lnSpc>
                <a:spcPct val="90000"/>
              </a:lnSpc>
            </a:pPr>
            <a:endParaRPr lang="en-GB" alt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800" b="1" smtClean="0"/>
              <a:t>16/4/2015 - T. Basaglia  - GS-SIS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38617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688" y="377582"/>
            <a:ext cx="10515600" cy="962268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Text and Data Mining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659567" y="1338943"/>
            <a:ext cx="10628026" cy="4997450"/>
          </a:xfrm>
        </p:spPr>
        <p:txBody>
          <a:bodyPr>
            <a:normAutofit fontScale="85000" lnSpcReduction="10000"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“Text and data mining (TDM) is the process of deriving information from machine-read material. It works by copying large quantities of material, extracting the data, and recombining it to identify patterns.”</a:t>
            </a:r>
            <a:endParaRPr lang="en-GB" alt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altLang="en-US" sz="3200" dirty="0" smtClean="0">
                <a:latin typeface="Times New Roman" pitchFamily="18" charset="0"/>
                <a:cs typeface="Times New Roman" pitchFamily="18" charset="0"/>
              </a:rPr>
              <a:t>“LIBER (</a:t>
            </a:r>
            <a:r>
              <a:rPr lang="en-GB" alt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Ligue</a:t>
            </a:r>
            <a:r>
              <a:rPr lang="en-GB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Européenne</a:t>
            </a:r>
            <a:r>
              <a:rPr lang="en-GB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des </a:t>
            </a:r>
            <a:r>
              <a:rPr lang="en-GB" alt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Bibliothèques</a:t>
            </a:r>
            <a:r>
              <a:rPr lang="en-GB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alt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Recherche</a:t>
            </a:r>
            <a:r>
              <a:rPr lang="en-GB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advocates for a more flexible copyright system that would allow  TDM to be used to its full potential”:</a:t>
            </a:r>
          </a:p>
          <a:p>
            <a:pPr>
              <a:buNone/>
            </a:pPr>
            <a:r>
              <a:rPr lang="en-GB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http://libereurope.eu/wp-content/uploads/2014/11/Liber-TDM-Factsheet-v2.pdf</a:t>
            </a:r>
            <a:r>
              <a:rPr lang="en-GB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(factsheet)</a:t>
            </a:r>
          </a:p>
          <a:p>
            <a:r>
              <a:rPr lang="en-GB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“The Hague declaration on knowledge discovery in the digital age” was drafted at the beginning of 2015 by a panel of experts brought together by LIBER. It will be presented officially on the 6</a:t>
            </a:r>
            <a:r>
              <a:rPr lang="en-GB" altLang="en-US" sz="3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May in Brussels</a:t>
            </a:r>
          </a:p>
          <a:p>
            <a:r>
              <a:rPr lang="en-GB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Key principle: </a:t>
            </a:r>
            <a:r>
              <a:rPr lang="en-US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copyright not intended to govern access to facts, ideas and data, nor should it</a:t>
            </a:r>
          </a:p>
          <a:p>
            <a:endParaRPr lang="en-GB" alt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 9" descr="bande-02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800" b="1" smtClean="0"/>
              <a:t>16/4/2015 - T. Basaglia  - GS-SIS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38617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688" y="377582"/>
            <a:ext cx="10515600" cy="962268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Library 2020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800" b="1" smtClean="0"/>
              <a:t>16/4/2015 - T. Basaglia  - GS-SIS</a:t>
            </a:r>
            <a:endParaRPr lang="en-GB" sz="1800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Ci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sono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segni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una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serie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quiete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e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modeste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rivoluzioni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che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avranno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conseguenze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lungo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termine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. Le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biblioteche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pubbliche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nel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2020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saranno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messe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nella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condizione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non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poter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piu’offrire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accesso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ai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bestsellers;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questo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crea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una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grande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opportunità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quella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portare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altri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contenuti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all’attenzione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del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loro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pubblico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Piccoli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editori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scientifici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ma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anche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commerciali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di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nicchia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insieme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scrittori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indipendenti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negoziano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condizioni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mutualmente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vantaggiose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per </a:t>
            </a:r>
            <a:r>
              <a:rPr lang="en-GB" sz="2400" smtClean="0">
                <a:latin typeface="Times New Roman" pitchFamily="18" charset="0"/>
                <a:cs typeface="Times New Roman" pitchFamily="18" charset="0"/>
              </a:rPr>
              <a:t>pubblicare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le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loro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opere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attraverso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le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biblioteche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pubbliche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i="1" dirty="0" err="1" smtClean="0">
                <a:latin typeface="Times New Roman" pitchFamily="18" charset="0"/>
                <a:cs typeface="Times New Roman" pitchFamily="18" charset="0"/>
              </a:rPr>
              <a:t>particolarmente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formato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elettronico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.[...]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Autori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locali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musicisti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locali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drammaturghi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e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registi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sono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alla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ricerca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di un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pubblico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, e le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biblioteche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pubbliche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sono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grado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di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creare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questo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pubblico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.”</a:t>
            </a:r>
          </a:p>
          <a:p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GB" sz="1800" dirty="0" smtClean="0">
                <a:latin typeface="Times New Roman" pitchFamily="18" charset="0"/>
                <a:cs typeface="Times New Roman" pitchFamily="18" charset="0"/>
              </a:rPr>
              <a:t>Clifford Lynch, in “Library 2020: today’s leading visionaries describe tomorrow’s library”, </a:t>
            </a:r>
            <a:r>
              <a:rPr lang="en-GB" sz="1800" dirty="0" err="1" smtClean="0">
                <a:latin typeface="Times New Roman" pitchFamily="18" charset="0"/>
                <a:cs typeface="Times New Roman" pitchFamily="18" charset="0"/>
              </a:rPr>
              <a:t>ed</a:t>
            </a:r>
            <a:r>
              <a:rPr lang="en-GB" sz="1800" dirty="0" smtClean="0">
                <a:latin typeface="Times New Roman" pitchFamily="18" charset="0"/>
                <a:cs typeface="Times New Roman" pitchFamily="18" charset="0"/>
              </a:rPr>
              <a:t> by J. </a:t>
            </a:r>
            <a:r>
              <a:rPr lang="en-GB" sz="1800" dirty="0" err="1" smtClean="0">
                <a:latin typeface="Times New Roman" pitchFamily="18" charset="0"/>
                <a:cs typeface="Times New Roman" pitchFamily="18" charset="0"/>
              </a:rPr>
              <a:t>Janes</a:t>
            </a:r>
            <a:r>
              <a:rPr lang="en-GB" sz="1800" dirty="0" smtClean="0">
                <a:latin typeface="Times New Roman" pitchFamily="18" charset="0"/>
                <a:cs typeface="Times New Roman" pitchFamily="18" charset="0"/>
              </a:rPr>
              <a:t>, Scarecrow Press, 2013</a:t>
            </a:r>
            <a:endParaRPr lang="en-GB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7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688" y="377582"/>
            <a:ext cx="10515600" cy="962268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Questions?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Content Placeholder 5" descr="imag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780756" y="3227387"/>
            <a:ext cx="2619375" cy="1743075"/>
          </a:xfrm>
        </p:spPr>
      </p:pic>
      <p:pic>
        <p:nvPicPr>
          <p:cNvPr id="5" name="Image 9" descr="bande-02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800" b="1" smtClean="0"/>
              <a:t>16/4/2015 - T. Basaglia  - GS-SIS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38617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688" y="377582"/>
            <a:ext cx="10515600" cy="962268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Setting the scene: CERN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18488" cy="499745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GB" alt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 members countries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More than 100 countries represented</a:t>
            </a:r>
          </a:p>
          <a:p>
            <a:r>
              <a:rPr lang="en-GB" alt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2,400 staff + 10,000 particle </a:t>
            </a:r>
            <a:r>
              <a:rPr lang="en-GB" alt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physicists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98% of the physicists are not staff: nomadic community</a:t>
            </a:r>
          </a:p>
          <a:p>
            <a:r>
              <a:rPr lang="en-GB" alt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physicists, but also computer scientists, engineers, administrative staff</a:t>
            </a:r>
          </a:p>
          <a:p>
            <a:r>
              <a:rPr lang="en-US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“Early adopters”</a:t>
            </a:r>
            <a:endParaRPr lang="en-GB" alt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Used to non-intermediated access to information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“Open Access culture”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Prepublications are e-only since the mid-Nineties. Our subscriptions to journals are e-only since Jan. 2008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GB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endParaRPr lang="en-GB" alt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800" b="1" smtClean="0"/>
              <a:t>16/4/2015 - T. Basaglia  - GS-SIS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318307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688" y="377582"/>
            <a:ext cx="10515600" cy="962268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e-book market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824459" y="1661160"/>
            <a:ext cx="10777928" cy="499745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GB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Few actors, worldwide publishers: some are owned by investment groups, which are heavily business-oriented.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Concentration due to mergers and acquisitions – monopolistic market.</a:t>
            </a:r>
            <a:endParaRPr lang="en-GB" alt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Competition between publishers and suppliers who are aggregating content from multiple sources.</a:t>
            </a:r>
          </a:p>
          <a:p>
            <a:r>
              <a:rPr lang="en-GB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Strong pressure on  libraries to buy packages, instead of doing a selection. </a:t>
            </a:r>
          </a:p>
        </p:txBody>
      </p:sp>
      <p:pic>
        <p:nvPicPr>
          <p:cNvPr id="5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800" b="1" smtClean="0"/>
              <a:t>16/4/2015 - T. Basaglia  - GS-SIS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318307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688" y="377582"/>
            <a:ext cx="10515600" cy="962268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cquisition models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920239" y="1184223"/>
            <a:ext cx="9847039" cy="5474387"/>
          </a:xfrm>
        </p:spPr>
        <p:txBody>
          <a:bodyPr>
            <a:normAutofit lnSpcReduction="10000"/>
          </a:bodyPr>
          <a:lstStyle/>
          <a:p>
            <a:r>
              <a:rPr lang="en-GB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Perpetually purchased content is </a:t>
            </a:r>
            <a:r>
              <a:rPr lang="en-GB" altLang="en-US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usually</a:t>
            </a:r>
            <a:r>
              <a:rPr lang="en-GB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available in the form of a DRM-free PDF file (access control is done at the Institution level, IP-number based) </a:t>
            </a:r>
            <a:endParaRPr lang="en-GB" alt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en-GB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virtual loans’  consist in a non-permanent download  of a DRM-protected  PDF file, which also implies some limitations in copying, sharing, printing </a:t>
            </a:r>
            <a:r>
              <a:rPr lang="en-GB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etc. Subscribed </a:t>
            </a:r>
            <a:r>
              <a:rPr lang="en-GB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 is in general DRM-protected</a:t>
            </a:r>
          </a:p>
          <a:p>
            <a:r>
              <a:rPr lang="en-GB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Acquisition model A:</a:t>
            </a:r>
          </a:p>
          <a:p>
            <a:pPr lvl="1"/>
            <a:r>
              <a:rPr lang="en-GB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Perpetual purchase</a:t>
            </a:r>
          </a:p>
          <a:p>
            <a:pPr lvl="2">
              <a:buFont typeface="Courier New" pitchFamily="49" charset="0"/>
              <a:buChar char="o"/>
            </a:pPr>
            <a:r>
              <a:rPr lang="en-GB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“Pick and choose”</a:t>
            </a:r>
          </a:p>
          <a:p>
            <a:pPr lvl="2">
              <a:buFont typeface="Courier New" pitchFamily="49" charset="0"/>
              <a:buChar char="o"/>
            </a:pPr>
            <a:r>
              <a:rPr lang="en-GB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Package: all or nothing</a:t>
            </a:r>
          </a:p>
          <a:p>
            <a:pPr lvl="1"/>
            <a:r>
              <a:rPr lang="en-GB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“e-lending”</a:t>
            </a:r>
          </a:p>
          <a:p>
            <a:pPr lvl="2">
              <a:buFont typeface="Courier New" pitchFamily="49" charset="0"/>
              <a:buChar char="o"/>
            </a:pPr>
            <a:r>
              <a:rPr lang="en-GB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Pay-as-you-go</a:t>
            </a:r>
          </a:p>
          <a:p>
            <a:pPr lvl="2">
              <a:buFont typeface="Courier New" pitchFamily="49" charset="0"/>
              <a:buChar char="o"/>
            </a:pPr>
            <a:r>
              <a:rPr lang="en-GB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Flat fee subscription</a:t>
            </a:r>
          </a:p>
          <a:p>
            <a:r>
              <a:rPr lang="en-GB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Acquisition model B (the future?): Demand-Driven </a:t>
            </a:r>
            <a:r>
              <a:rPr lang="en-GB" alt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alt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cquisition  </a:t>
            </a:r>
          </a:p>
          <a:p>
            <a:pPr lvl="2">
              <a:buFont typeface="Courier New" pitchFamily="49" charset="0"/>
              <a:buChar char="o"/>
            </a:pPr>
            <a:endParaRPr lang="en-GB" alt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alt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800" b="1" smtClean="0"/>
              <a:t>16/4/2015 - T. Basaglia  - GS-SIS</a:t>
            </a:r>
            <a:endParaRPr lang="en-GB" sz="1800" b="1" dirty="0"/>
          </a:p>
        </p:txBody>
      </p:sp>
      <p:sp>
        <p:nvSpPr>
          <p:cNvPr id="6" name="Right Brace 5"/>
          <p:cNvSpPr>
            <a:spLocks/>
          </p:cNvSpPr>
          <p:nvPr/>
        </p:nvSpPr>
        <p:spPr>
          <a:xfrm>
            <a:off x="5906125" y="3582649"/>
            <a:ext cx="1154242" cy="2188564"/>
          </a:xfrm>
          <a:prstGeom prst="rightBrac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405141" y="4332157"/>
            <a:ext cx="32228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Library does the selection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07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688" y="377582"/>
            <a:ext cx="10515600" cy="962268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Our acquisition policy for e-books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839449" y="1169233"/>
            <a:ext cx="10777928" cy="5384446"/>
          </a:xfrm>
        </p:spPr>
        <p:txBody>
          <a:bodyPr>
            <a:normAutofit lnSpcReduction="10000"/>
          </a:bodyPr>
          <a:lstStyle/>
          <a:p>
            <a:pPr lvl="2">
              <a:buNone/>
            </a:pP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GB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“Content [=quality and subject coverage] is king” when selecting a supplier</a:t>
            </a:r>
          </a:p>
          <a:p>
            <a:pPr lvl="2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Formats available (PDF,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Mobi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Kindle etc.) are a key aspect when selecting a supplier. Is a plugin needed to read them? Are they DRM-protected? Compatibility issues (content &lt;-&gt; support)!</a:t>
            </a: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Perpetual purchase of e-books from the publishers in core subject areas, complemented by pay per usage access in other subject areas </a:t>
            </a:r>
          </a:p>
          <a:p>
            <a:pPr lvl="2"/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Avoid as much as possible ‘package purchases’ (Springer is an exception!), pick-and-choose preferred</a:t>
            </a:r>
          </a:p>
          <a:p>
            <a:pPr lvl="2"/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Purchase a title on paper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e-book if it is on a ‘core subject’ or by CERN author(s), otherwise we tend to rely on the e-book version</a:t>
            </a:r>
          </a:p>
          <a:p>
            <a:pPr lvl="2"/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-book is the preferred format for IT titles. Paper bought if there is an explicit request</a:t>
            </a:r>
          </a:p>
          <a:p>
            <a:pPr lvl="2"/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‘Books for consultation’ are purchased – if there is an explicit request – e-only</a:t>
            </a:r>
          </a:p>
        </p:txBody>
      </p:sp>
      <p:pic>
        <p:nvPicPr>
          <p:cNvPr id="5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800" b="1" smtClean="0"/>
              <a:t>16/4/2015 - T. Basaglia  - GS-SIS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318307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688" y="377582"/>
            <a:ext cx="10515600" cy="962268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do we buy – what do we subscribe to?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707036" y="1222375"/>
            <a:ext cx="10777928" cy="499745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GB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</a:t>
            </a:r>
            <a:r>
              <a:rPr lang="en-GB" alt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buy</a:t>
            </a:r>
            <a:r>
              <a:rPr lang="en-GB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perpetually </a:t>
            </a:r>
            <a:r>
              <a:rPr lang="en-GB" alt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core</a:t>
            </a:r>
            <a:r>
              <a:rPr lang="en-GB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subjects’ titles </a:t>
            </a:r>
            <a:r>
              <a:rPr lang="en-GB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a few key publishers: Springer (book packages: P&amp;A, Mathematics, Engineering), and from others on a ‘pick-and-choose’ base: CUP, OUP, T&amp;F, Wiley, World Scientific…etc.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GB" alt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non-core subjects</a:t>
            </a:r>
            <a:r>
              <a:rPr lang="en-GB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 titles, </a:t>
            </a:r>
            <a:r>
              <a:rPr lang="en-GB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GB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en-GB" alt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subscribe</a:t>
            </a:r>
            <a:r>
              <a:rPr lang="en-GB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two aggregators’ platforms: EBL (</a:t>
            </a:r>
            <a:r>
              <a:rPr lang="en-GB" alt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Ebook</a:t>
            </a:r>
            <a:r>
              <a:rPr lang="en-GB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Library = </a:t>
            </a:r>
            <a:r>
              <a:rPr lang="en-GB" alt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Proquest</a:t>
            </a:r>
            <a:r>
              <a:rPr lang="en-GB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GB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www.eblib.com</a:t>
            </a:r>
            <a:r>
              <a:rPr lang="en-GB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Safari proquest.tech.safaribooksonline.de (</a:t>
            </a:r>
            <a:r>
              <a:rPr lang="en-GB" alt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Proquest</a:t>
            </a:r>
            <a:r>
              <a:rPr lang="en-GB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!). </a:t>
            </a:r>
          </a:p>
          <a:p>
            <a:r>
              <a:rPr lang="en-GB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Access: on EBL, the end-user can browse for </a:t>
            </a:r>
            <a:r>
              <a:rPr lang="en-GB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5’ or </a:t>
            </a:r>
            <a:r>
              <a:rPr lang="en-GB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10’, then s/he has 2 options: stop browsing or do a 2-weeks ‘virtual loan’ (=</a:t>
            </a:r>
            <a:r>
              <a:rPr lang="en-GB" altLang="en-US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non-permanent download of a DRM-protected PDF</a:t>
            </a:r>
            <a:r>
              <a:rPr lang="en-GB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GB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Copying and printing </a:t>
            </a:r>
            <a:r>
              <a:rPr lang="en-GB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limitations</a:t>
            </a:r>
            <a:r>
              <a:rPr lang="en-GB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GB" altLang="en-US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Note</a:t>
            </a:r>
            <a:r>
              <a:rPr lang="en-GB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on EBL, the reader could also trigger the acquisition of the </a:t>
            </a:r>
            <a:r>
              <a:rPr lang="en-GB" alt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ebook</a:t>
            </a:r>
            <a:r>
              <a:rPr lang="en-GB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We do </a:t>
            </a:r>
            <a:r>
              <a:rPr lang="en-GB" alt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GB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use this functionality. We prefer to </a:t>
            </a:r>
            <a:r>
              <a:rPr lang="en-GB" alt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acquire</a:t>
            </a:r>
            <a:r>
              <a:rPr lang="en-GB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GB" alt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ebook</a:t>
            </a:r>
            <a:r>
              <a:rPr lang="en-GB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from the publisher.</a:t>
            </a:r>
          </a:p>
          <a:p>
            <a:r>
              <a:rPr lang="en-GB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Access: on Safari, online reading </a:t>
            </a:r>
            <a:r>
              <a:rPr lang="en-GB" alt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r>
              <a:rPr lang="en-GB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possible. No copying, printing limitations.</a:t>
            </a:r>
          </a:p>
          <a:p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EBL, we pay a low platform fee per year, and we pay per usage (=a fee is charged at every 2-weeks ‘virtual loan’, 10-15% of the list price). Monthly invoicing.</a:t>
            </a:r>
          </a:p>
          <a:p>
            <a:r>
              <a:rPr lang="en-US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Safari, we pay a platform fee. </a:t>
            </a:r>
            <a:endParaRPr lang="en-GB" alt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 9" descr="bande-02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800" b="1" smtClean="0"/>
              <a:t>16/4/2015 - T. Basaglia  - GS-SIS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365655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CERN Library books collection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103" y="1157630"/>
            <a:ext cx="10969139" cy="4944565"/>
          </a:xfrm>
        </p:spPr>
        <p:txBody>
          <a:bodyPr>
            <a:normAutofit/>
          </a:bodyPr>
          <a:lstStyle/>
          <a:p>
            <a:pPr lvl="2">
              <a:buFont typeface="Courier New" panose="02070309020205020404" pitchFamily="49" charset="0"/>
              <a:buChar char="o"/>
            </a:pPr>
            <a:endParaRPr lang="en-GB" sz="1800" dirty="0" smtClean="0"/>
          </a:p>
          <a:p>
            <a:pPr lvl="2">
              <a:buFont typeface="Courier New" panose="02070309020205020404" pitchFamily="49" charset="0"/>
              <a:buChar char="o"/>
            </a:pPr>
            <a:endParaRPr lang="en-GB" sz="1800" dirty="0" smtClean="0"/>
          </a:p>
          <a:p>
            <a:pPr lvl="2"/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On the whole, 116,000 book titles: 70,000 e-books and 46,000 on paper. There are 6,000 hybrid titles.</a:t>
            </a:r>
          </a:p>
          <a:p>
            <a:pPr lvl="2">
              <a:buFont typeface="Courier New" panose="02070309020205020404" pitchFamily="49" charset="0"/>
              <a:buChar char="o"/>
            </a:pPr>
            <a:endParaRPr lang="en-GB" sz="1800" dirty="0" smtClean="0"/>
          </a:p>
          <a:p>
            <a:pPr lvl="1"/>
            <a:endParaRPr lang="en-GB" sz="2000" dirty="0" smtClean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612630" y="6176469"/>
            <a:ext cx="4400321" cy="404213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16/4/2015 - T. Basaglia  - GS-SIS</a:t>
            </a:r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365598540"/>
              </p:ext>
            </p:extLst>
          </p:nvPr>
        </p:nvGraphicFramePr>
        <p:xfrm>
          <a:off x="504669" y="2557597"/>
          <a:ext cx="108382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472704" y="4101076"/>
            <a:ext cx="816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 k</a:t>
            </a:r>
            <a:endParaRPr lang="en-GB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30762" y="2526550"/>
            <a:ext cx="1300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5.17%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812790" y="3022169"/>
            <a:ext cx="0" cy="1004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314481" y="2386739"/>
            <a:ext cx="24067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41.89% are “rented”, 58.11% are perpetually purchased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8322590" y="3409627"/>
            <a:ext cx="836908" cy="356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946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688" y="377582"/>
            <a:ext cx="10515600" cy="962268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acquisitions to collection development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839449" y="1573619"/>
            <a:ext cx="10777928" cy="4980060"/>
          </a:xfrm>
        </p:spPr>
        <p:txBody>
          <a:bodyPr>
            <a:normAutofit fontScale="92500" lnSpcReduction="20000"/>
          </a:bodyPr>
          <a:lstStyle/>
          <a:p>
            <a:pPr lvl="2"/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Dichotomy between the efforts towards a sound, balanced development and the pressure to buy ‘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masse’ coming from the market </a:t>
            </a:r>
          </a:p>
          <a:p>
            <a:pPr lvl="2"/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Advantage of the subscription-based platforms (EBL and Safari): we can expand and reduce our collection indefinitely, especially in ‘non-core’ subject areas (e.g. engineering, materials science, some sectors of physics), where many small communities have very differentiated needs. </a:t>
            </a:r>
          </a:p>
          <a:p>
            <a:pPr lvl="2"/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We are a research library. We (also) need to liaise with experts. Different paths exist: email, web forms, personal contacts… However, ‘discovery patterns’ need to be created (no printed publisher’s catalogue circulation!), that should be adapted to the way our users work</a:t>
            </a:r>
          </a:p>
          <a:p>
            <a:pPr lvl="2"/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To achieve this goal, we have to develop our own tools, because we cannot rely on services provided by traditional book vendors/agencies (we are not their clients)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 marL="914400" lvl="2" indent="0">
              <a:buNone/>
            </a:pP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onstraints:</a:t>
            </a:r>
          </a:p>
          <a:p>
            <a:pPr lvl="3"/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Some readers still prefer the paper version</a:t>
            </a:r>
          </a:p>
          <a:p>
            <a:pPr lvl="3"/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DRM is not compatible with some operating systems, Adobe Digital Editions does not work under UNIX</a:t>
            </a:r>
          </a:p>
          <a:p>
            <a:pPr lvl="2"/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800" b="1" smtClean="0"/>
              <a:t>16/4/2015 - T. Basaglia  - GS-SIS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189776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688" y="377582"/>
            <a:ext cx="10515600" cy="962268"/>
          </a:xfrm>
        </p:spPr>
        <p:txBody>
          <a:bodyPr rtlCol="0">
            <a:normAutofit/>
          </a:bodyPr>
          <a:lstStyle/>
          <a:p>
            <a:pPr algn="ctr">
              <a:defRPr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we expose them?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815524" y="1339850"/>
            <a:ext cx="10777928" cy="499745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GB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import records into our online catalogue. No manual cataloguing, no ‘list of online resources’. The record is on cds.cern.ch (=our online catalogue), and the links point to the publishers’ or aggregators’ servers.</a:t>
            </a:r>
          </a:p>
          <a:p>
            <a:pPr marL="228600" lvl="3">
              <a:spcBef>
                <a:spcPts val="1000"/>
              </a:spcBef>
            </a:pPr>
            <a:r>
              <a:rPr lang="en-GB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Ingestion of book records into our catalogue is not painless</a:t>
            </a:r>
            <a:r>
              <a:rPr lang="en-GB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GB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periodically </a:t>
            </a:r>
            <a:r>
              <a:rPr lang="en-US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import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records in batch, from the publishers’ or aggregators’ web or ftp sites.</a:t>
            </a:r>
          </a:p>
          <a:p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import </a:t>
            </a:r>
            <a:r>
              <a:rPr lang="en-US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records we buy, we </a:t>
            </a:r>
            <a:r>
              <a:rPr lang="en-US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selectively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import records from aggregators (subject profile defined at the aggregators’ end).  </a:t>
            </a:r>
          </a:p>
          <a:p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</a:t>
            </a:r>
            <a:r>
              <a:rPr lang="en-US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convert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records (generally available in XML) into MARC. </a:t>
            </a:r>
          </a:p>
          <a:p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run a script to </a:t>
            </a:r>
            <a:r>
              <a:rPr lang="en-US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match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imported records against </a:t>
            </a:r>
            <a:r>
              <a:rPr lang="en-US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already existing records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CDS, because we want a </a:t>
            </a:r>
            <a:r>
              <a:rPr lang="en-US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single record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paper and e-book.</a:t>
            </a:r>
          </a:p>
          <a:p>
            <a:r>
              <a:rPr lang="en-US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</a:t>
            </a:r>
            <a:r>
              <a:rPr lang="en-US" altLang="en-U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delete</a:t>
            </a:r>
            <a:r>
              <a:rPr lang="en-US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records from aggregators, when we detect that there is no usage, except for core subjects’ titles.</a:t>
            </a:r>
            <a:endParaRPr lang="en-GB" alt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800" b="1" smtClean="0"/>
              <a:t>16/4/2015 - T. Basaglia  - GS-SIS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267276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9835</TotalTime>
  <Words>2189</Words>
  <Application>Microsoft Office PowerPoint</Application>
  <PresentationFormat>Widescreen</PresentationFormat>
  <Paragraphs>194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Courier New</vt:lpstr>
      <vt:lpstr>Times New Roman</vt:lpstr>
      <vt:lpstr>Wingdings</vt:lpstr>
      <vt:lpstr>Office Theme</vt:lpstr>
      <vt:lpstr>E-books, e-lending and more</vt:lpstr>
      <vt:lpstr>Setting the scene: CERN</vt:lpstr>
      <vt:lpstr>The e-book market</vt:lpstr>
      <vt:lpstr>Acquisition models</vt:lpstr>
      <vt:lpstr>Our acquisition policy for e-books</vt:lpstr>
      <vt:lpstr>What do we buy – what do we subscribe to?</vt:lpstr>
      <vt:lpstr>CERN Library books collection </vt:lpstr>
      <vt:lpstr>From acquisitions to collection development</vt:lpstr>
      <vt:lpstr>How we expose them?</vt:lpstr>
      <vt:lpstr>Can we do better to expose them? How?</vt:lpstr>
      <vt:lpstr>Demand-driven acquisition: why?</vt:lpstr>
      <vt:lpstr>Demand-Driven Acquisition: how does it work?</vt:lpstr>
      <vt:lpstr>Experimenting with DDA</vt:lpstr>
      <vt:lpstr>DDA: caveats</vt:lpstr>
      <vt:lpstr>Open Access Ebooks</vt:lpstr>
      <vt:lpstr>Outlook</vt:lpstr>
      <vt:lpstr>Text and Data Mining</vt:lpstr>
      <vt:lpstr>Library 2020</vt:lpstr>
      <vt:lpstr>Questions?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Tullio Basaglia</dc:creator>
  <cp:lastModifiedBy>Tullio Basaglia</cp:lastModifiedBy>
  <cp:revision>577</cp:revision>
  <cp:lastPrinted>2014-10-15T16:20:19Z</cp:lastPrinted>
  <dcterms:created xsi:type="dcterms:W3CDTF">2014-10-10T11:28:57Z</dcterms:created>
  <dcterms:modified xsi:type="dcterms:W3CDTF">2015-04-17T07:08:21Z</dcterms:modified>
</cp:coreProperties>
</file>