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8" r:id="rId2"/>
    <p:sldId id="271" r:id="rId3"/>
    <p:sldId id="274" r:id="rId4"/>
    <p:sldId id="275" r:id="rId5"/>
    <p:sldId id="276" r:id="rId6"/>
    <p:sldId id="277" r:id="rId7"/>
    <p:sldId id="272" r:id="rId8"/>
    <p:sldId id="273" r:id="rId9"/>
    <p:sldId id="279" r:id="rId10"/>
    <p:sldId id="280" r:id="rId11"/>
    <p:sldId id="281" r:id="rId12"/>
    <p:sldId id="278" r:id="rId13"/>
    <p:sldId id="284" r:id="rId14"/>
    <p:sldId id="282" r:id="rId15"/>
    <p:sldId id="285" r:id="rId16"/>
    <p:sldId id="286" r:id="rId17"/>
    <p:sldId id="287" r:id="rId18"/>
    <p:sldId id="288"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8" autoAdjust="0"/>
    <p:restoredTop sz="94660"/>
  </p:normalViewPr>
  <p:slideViewPr>
    <p:cSldViewPr snapToGrid="0">
      <p:cViewPr varScale="1">
        <p:scale>
          <a:sx n="62" d="100"/>
          <a:sy n="62" d="100"/>
        </p:scale>
        <p:origin x="42" y="6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smtClean="0"/>
              <a:t>06/03/2015</a:t>
            </a:r>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3D4EA0-2CD6-4ED4-8C66-C2B03614AE82}" type="slidenum">
              <a:rPr lang="en-GB" smtClean="0"/>
              <a:pPr/>
              <a:t>‹#›</a:t>
            </a:fld>
            <a:endParaRPr lang="en-GB"/>
          </a:p>
        </p:txBody>
      </p:sp>
    </p:spTree>
    <p:extLst>
      <p:ext uri="{BB962C8B-B14F-4D97-AF65-F5344CB8AC3E}">
        <p14:creationId xmlns:p14="http://schemas.microsoft.com/office/powerpoint/2010/main" val="12942924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smtClean="0"/>
              <a:t>06/03/2015</a:t>
            </a:r>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F81497-E47B-4A75-92E8-9429544E9ECE}" type="slidenum">
              <a:rPr lang="en-GB" smtClean="0"/>
              <a:pPr/>
              <a:t>‹#›</a:t>
            </a:fld>
            <a:endParaRPr lang="en-GB"/>
          </a:p>
        </p:txBody>
      </p:sp>
    </p:spTree>
    <p:extLst>
      <p:ext uri="{BB962C8B-B14F-4D97-AF65-F5344CB8AC3E}">
        <p14:creationId xmlns:p14="http://schemas.microsoft.com/office/powerpoint/2010/main" val="14487341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18437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10</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1344915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11</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1124364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12</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794958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13</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186255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14</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4168554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15</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942320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16</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96991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17</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40350670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18</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03041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19</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545725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18437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3</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82504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4</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389432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5</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230310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6</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462570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7</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25508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8</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643916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9</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9482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06/03/2015</a:t>
            </a:r>
            <a:endParaRPr lang="en-GB"/>
          </a:p>
        </p:txBody>
      </p:sp>
      <p:sp>
        <p:nvSpPr>
          <p:cNvPr id="5" name="Footer Placeholder 4"/>
          <p:cNvSpPr>
            <a:spLocks noGrp="1"/>
          </p:cNvSpPr>
          <p:nvPr>
            <p:ph type="ftr" sz="quarter" idx="11"/>
          </p:nvPr>
        </p:nvSpPr>
        <p:spPr/>
        <p:txBody>
          <a:bodyPr/>
          <a:lstStyle/>
          <a:p>
            <a:r>
              <a:rPr lang="it-IT" smtClean="0"/>
              <a:t>15/4/2015, Tullio Basaglia - GS-SIS</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1304410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06/03/2015</a:t>
            </a:r>
            <a:endParaRPr lang="en-GB"/>
          </a:p>
        </p:txBody>
      </p:sp>
      <p:sp>
        <p:nvSpPr>
          <p:cNvPr id="5" name="Footer Placeholder 4"/>
          <p:cNvSpPr>
            <a:spLocks noGrp="1"/>
          </p:cNvSpPr>
          <p:nvPr>
            <p:ph type="ftr" sz="quarter" idx="11"/>
          </p:nvPr>
        </p:nvSpPr>
        <p:spPr/>
        <p:txBody>
          <a:bodyPr/>
          <a:lstStyle/>
          <a:p>
            <a:r>
              <a:rPr lang="it-IT" smtClean="0"/>
              <a:t>15/4/2015, Tullio Basaglia - GS-SIS</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719385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06/03/2015</a:t>
            </a:r>
            <a:endParaRPr lang="en-GB"/>
          </a:p>
        </p:txBody>
      </p:sp>
      <p:sp>
        <p:nvSpPr>
          <p:cNvPr id="5" name="Footer Placeholder 4"/>
          <p:cNvSpPr>
            <a:spLocks noGrp="1"/>
          </p:cNvSpPr>
          <p:nvPr>
            <p:ph type="ftr" sz="quarter" idx="11"/>
          </p:nvPr>
        </p:nvSpPr>
        <p:spPr/>
        <p:txBody>
          <a:bodyPr/>
          <a:lstStyle/>
          <a:p>
            <a:r>
              <a:rPr lang="it-IT" smtClean="0"/>
              <a:t>15/4/2015, Tullio Basaglia - GS-SIS</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170994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06/03/2015</a:t>
            </a:r>
            <a:endParaRPr lang="en-GB"/>
          </a:p>
        </p:txBody>
      </p:sp>
      <p:sp>
        <p:nvSpPr>
          <p:cNvPr id="5" name="Footer Placeholder 4"/>
          <p:cNvSpPr>
            <a:spLocks noGrp="1"/>
          </p:cNvSpPr>
          <p:nvPr>
            <p:ph type="ftr" sz="quarter" idx="11"/>
          </p:nvPr>
        </p:nvSpPr>
        <p:spPr/>
        <p:txBody>
          <a:bodyPr/>
          <a:lstStyle/>
          <a:p>
            <a:r>
              <a:rPr lang="it-IT" smtClean="0"/>
              <a:t>15/4/2015, Tullio Basaglia - GS-SIS</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1089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06/03/2015</a:t>
            </a:r>
            <a:endParaRPr lang="en-GB"/>
          </a:p>
        </p:txBody>
      </p:sp>
      <p:sp>
        <p:nvSpPr>
          <p:cNvPr id="5" name="Footer Placeholder 4"/>
          <p:cNvSpPr>
            <a:spLocks noGrp="1"/>
          </p:cNvSpPr>
          <p:nvPr>
            <p:ph type="ftr" sz="quarter" idx="11"/>
          </p:nvPr>
        </p:nvSpPr>
        <p:spPr/>
        <p:txBody>
          <a:bodyPr/>
          <a:lstStyle/>
          <a:p>
            <a:r>
              <a:rPr lang="it-IT" smtClean="0"/>
              <a:t>15/4/2015, Tullio Basaglia - GS-SIS</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87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06/03/2015</a:t>
            </a:r>
            <a:endParaRPr lang="en-GB"/>
          </a:p>
        </p:txBody>
      </p:sp>
      <p:sp>
        <p:nvSpPr>
          <p:cNvPr id="6" name="Footer Placeholder 5"/>
          <p:cNvSpPr>
            <a:spLocks noGrp="1"/>
          </p:cNvSpPr>
          <p:nvPr>
            <p:ph type="ftr" sz="quarter" idx="11"/>
          </p:nvPr>
        </p:nvSpPr>
        <p:spPr/>
        <p:txBody>
          <a:bodyPr/>
          <a:lstStyle/>
          <a:p>
            <a:r>
              <a:rPr lang="it-IT" smtClean="0"/>
              <a:t>15/4/2015, Tullio Basaglia - GS-SIS</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3144761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06/03/2015</a:t>
            </a:r>
            <a:endParaRPr lang="en-GB"/>
          </a:p>
        </p:txBody>
      </p:sp>
      <p:sp>
        <p:nvSpPr>
          <p:cNvPr id="8" name="Footer Placeholder 7"/>
          <p:cNvSpPr>
            <a:spLocks noGrp="1"/>
          </p:cNvSpPr>
          <p:nvPr>
            <p:ph type="ftr" sz="quarter" idx="11"/>
          </p:nvPr>
        </p:nvSpPr>
        <p:spPr/>
        <p:txBody>
          <a:bodyPr/>
          <a:lstStyle/>
          <a:p>
            <a:r>
              <a:rPr lang="it-IT" smtClean="0"/>
              <a:t>15/4/2015, Tullio Basaglia - GS-SIS</a:t>
            </a:r>
            <a:endParaRPr lang="en-GB"/>
          </a:p>
        </p:txBody>
      </p:sp>
      <p:sp>
        <p:nvSpPr>
          <p:cNvPr id="9" name="Slide Number Placeholder 8"/>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2626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06/03/2015</a:t>
            </a:r>
            <a:endParaRPr lang="en-GB"/>
          </a:p>
        </p:txBody>
      </p:sp>
      <p:sp>
        <p:nvSpPr>
          <p:cNvPr id="4" name="Footer Placeholder 3"/>
          <p:cNvSpPr>
            <a:spLocks noGrp="1"/>
          </p:cNvSpPr>
          <p:nvPr>
            <p:ph type="ftr" sz="quarter" idx="11"/>
          </p:nvPr>
        </p:nvSpPr>
        <p:spPr/>
        <p:txBody>
          <a:bodyPr/>
          <a:lstStyle/>
          <a:p>
            <a:r>
              <a:rPr lang="it-IT" smtClean="0"/>
              <a:t>15/4/2015, Tullio Basaglia - GS-SIS</a:t>
            </a:r>
            <a:endParaRPr lang="en-GB"/>
          </a:p>
        </p:txBody>
      </p:sp>
      <p:sp>
        <p:nvSpPr>
          <p:cNvPr id="5" name="Slide Number Placeholder 4"/>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878088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06/03/2015</a:t>
            </a:r>
            <a:endParaRPr lang="en-GB"/>
          </a:p>
        </p:txBody>
      </p:sp>
      <p:sp>
        <p:nvSpPr>
          <p:cNvPr id="3" name="Footer Placeholder 2"/>
          <p:cNvSpPr>
            <a:spLocks noGrp="1"/>
          </p:cNvSpPr>
          <p:nvPr>
            <p:ph type="ftr" sz="quarter" idx="11"/>
          </p:nvPr>
        </p:nvSpPr>
        <p:spPr/>
        <p:txBody>
          <a:bodyPr/>
          <a:lstStyle/>
          <a:p>
            <a:r>
              <a:rPr lang="it-IT" smtClean="0"/>
              <a:t>15/4/2015, Tullio Basaglia - GS-SIS</a:t>
            </a:r>
            <a:endParaRPr lang="en-GB"/>
          </a:p>
        </p:txBody>
      </p:sp>
      <p:sp>
        <p:nvSpPr>
          <p:cNvPr id="4" name="Slide Number Placeholder 3"/>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10083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06/03/2015</a:t>
            </a:r>
            <a:endParaRPr lang="en-GB"/>
          </a:p>
        </p:txBody>
      </p:sp>
      <p:sp>
        <p:nvSpPr>
          <p:cNvPr id="6" name="Footer Placeholder 5"/>
          <p:cNvSpPr>
            <a:spLocks noGrp="1"/>
          </p:cNvSpPr>
          <p:nvPr>
            <p:ph type="ftr" sz="quarter" idx="11"/>
          </p:nvPr>
        </p:nvSpPr>
        <p:spPr/>
        <p:txBody>
          <a:bodyPr/>
          <a:lstStyle/>
          <a:p>
            <a:r>
              <a:rPr lang="it-IT" smtClean="0"/>
              <a:t>15/4/2015, Tullio Basaglia - GS-SIS</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399788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06/03/2015</a:t>
            </a:r>
            <a:endParaRPr lang="en-GB"/>
          </a:p>
        </p:txBody>
      </p:sp>
      <p:sp>
        <p:nvSpPr>
          <p:cNvPr id="6" name="Footer Placeholder 5"/>
          <p:cNvSpPr>
            <a:spLocks noGrp="1"/>
          </p:cNvSpPr>
          <p:nvPr>
            <p:ph type="ftr" sz="quarter" idx="11"/>
          </p:nvPr>
        </p:nvSpPr>
        <p:spPr/>
        <p:txBody>
          <a:bodyPr/>
          <a:lstStyle/>
          <a:p>
            <a:r>
              <a:rPr lang="it-IT" smtClean="0"/>
              <a:t>15/4/2015, Tullio Basaglia - GS-SIS</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009615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06/03/2015</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15/4/2015, Tullio Basaglia - GS-SIS</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92ACD1-16B4-4BAD-BAA2-CDC6A452FA75}" type="slidenum">
              <a:rPr lang="en-GB" smtClean="0"/>
              <a:pPr/>
              <a:t>‹#›</a:t>
            </a:fld>
            <a:endParaRPr lang="en-GB"/>
          </a:p>
        </p:txBody>
      </p:sp>
    </p:spTree>
    <p:extLst>
      <p:ext uri="{BB962C8B-B14F-4D97-AF65-F5344CB8AC3E}">
        <p14:creationId xmlns:p14="http://schemas.microsoft.com/office/powerpoint/2010/main" val="167781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ds.cern.ch/"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emf"/><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hyperlink" Target="http://inspirehep.ne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defRPr/>
            </a:pPr>
            <a:r>
              <a:rPr lang="en-GB" dirty="0" smtClean="0">
                <a:latin typeface="Times New Roman" panose="02020603050405020304" pitchFamily="18" charset="0"/>
                <a:cs typeface="Times New Roman" panose="02020603050405020304" pitchFamily="18" charset="0"/>
              </a:rPr>
              <a:t>Le Service </a:t>
            </a:r>
            <a:r>
              <a:rPr lang="en-GB" dirty="0" err="1" smtClean="0">
                <a:latin typeface="Times New Roman" panose="02020603050405020304" pitchFamily="18" charset="0"/>
                <a:cs typeface="Times New Roman" panose="02020603050405020304" pitchFamily="18" charset="0"/>
              </a:rPr>
              <a:t>d’Information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Scientifique</a:t>
            </a:r>
            <a:r>
              <a:rPr lang="en-GB" dirty="0" smtClean="0">
                <a:latin typeface="Times New Roman" panose="02020603050405020304" pitchFamily="18" charset="0"/>
                <a:cs typeface="Times New Roman" panose="02020603050405020304" pitchFamily="18" charset="0"/>
              </a:rPr>
              <a:t> du CERN</a:t>
            </a:r>
            <a:endParaRPr lang="en-GB"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a:bodyPr>
          <a:lstStyle/>
          <a:p>
            <a:pPr eaLnBrk="1" hangingPunct="1">
              <a:lnSpc>
                <a:spcPct val="90000"/>
              </a:lnSpc>
            </a:pPr>
            <a:endParaRPr lang="en-GB" altLang="en-US" sz="3100" dirty="0" smtClean="0">
              <a:latin typeface="Times New Roman" panose="02020603050405020304" pitchFamily="18" charset="0"/>
              <a:cs typeface="Times New Roman" panose="02020603050405020304" pitchFamily="18" charset="0"/>
            </a:endParaRPr>
          </a:p>
          <a:p>
            <a:pPr eaLnBrk="1" hangingPunct="1">
              <a:lnSpc>
                <a:spcPct val="90000"/>
              </a:lnSpc>
            </a:pPr>
            <a:r>
              <a:rPr lang="en-US" altLang="en-US" sz="3100" dirty="0" smtClean="0">
                <a:latin typeface="Times New Roman" panose="02020603050405020304" pitchFamily="18" charset="0"/>
                <a:cs typeface="Times New Roman" panose="02020603050405020304" pitchFamily="18" charset="0"/>
              </a:rPr>
              <a:t>Qu’est-ce </a:t>
            </a:r>
            <a:r>
              <a:rPr lang="en-US" altLang="en-US" sz="3100" dirty="0" err="1" smtClean="0">
                <a:latin typeface="Times New Roman" panose="02020603050405020304" pitchFamily="18" charset="0"/>
                <a:cs typeface="Times New Roman" panose="02020603050405020304" pitchFamily="18" charset="0"/>
              </a:rPr>
              <a:t>que</a:t>
            </a:r>
            <a:r>
              <a:rPr lang="en-US" altLang="en-US" sz="3100" dirty="0" smtClean="0">
                <a:latin typeface="Times New Roman" panose="02020603050405020304" pitchFamily="18" charset="0"/>
                <a:cs typeface="Times New Roman" panose="02020603050405020304" pitchFamily="18" charset="0"/>
              </a:rPr>
              <a:t> le CERN?</a:t>
            </a:r>
            <a:endParaRPr lang="en-GB" altLang="en-US" sz="3100" dirty="0" smtClean="0">
              <a:latin typeface="Times New Roman" panose="02020603050405020304" pitchFamily="18" charset="0"/>
              <a:cs typeface="Times New Roman" panose="02020603050405020304" pitchFamily="18" charset="0"/>
            </a:endParaRPr>
          </a:p>
          <a:p>
            <a:r>
              <a:rPr lang="en-GB" altLang="en-US" sz="3100" dirty="0" smtClean="0">
                <a:latin typeface="Times New Roman" panose="02020603050405020304" pitchFamily="18" charset="0"/>
                <a:cs typeface="Times New Roman" panose="02020603050405020304" pitchFamily="18" charset="0"/>
              </a:rPr>
              <a:t>Le </a:t>
            </a:r>
            <a:r>
              <a:rPr lang="en-GB" altLang="en-US" sz="3100" dirty="0" err="1" smtClean="0">
                <a:latin typeface="Times New Roman" panose="02020603050405020304" pitchFamily="18" charset="0"/>
                <a:cs typeface="Times New Roman" panose="02020603050405020304" pitchFamily="18" charset="0"/>
              </a:rPr>
              <a:t>contexte</a:t>
            </a:r>
            <a:r>
              <a:rPr lang="en-GB" altLang="en-US" sz="3100" dirty="0" smtClean="0">
                <a:latin typeface="Times New Roman" panose="02020603050405020304" pitchFamily="18" charset="0"/>
                <a:cs typeface="Times New Roman" panose="02020603050405020304" pitchFamily="18" charset="0"/>
              </a:rPr>
              <a:t>: </a:t>
            </a:r>
            <a:r>
              <a:rPr lang="en-US" altLang="en-US" sz="3200" dirty="0" err="1" smtClean="0">
                <a:latin typeface="Times New Roman" panose="02020603050405020304" pitchFamily="18" charset="0"/>
                <a:cs typeface="Times New Roman" panose="02020603050405020304" pitchFamily="18" charset="0"/>
              </a:rPr>
              <a:t>une</a:t>
            </a:r>
            <a:r>
              <a:rPr lang="en-US" altLang="en-US" sz="3200" dirty="0" smtClean="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communauté</a:t>
            </a:r>
            <a:r>
              <a:rPr lang="en-US" altLang="en-US" sz="3200" dirty="0">
                <a:latin typeface="Times New Roman" panose="02020603050405020304" pitchFamily="18" charset="0"/>
                <a:cs typeface="Times New Roman" panose="02020603050405020304" pitchFamily="18" charset="0"/>
              </a:rPr>
              <a:t> et </a:t>
            </a:r>
            <a:r>
              <a:rPr lang="en-US" altLang="en-US" sz="3200" dirty="0" err="1">
                <a:latin typeface="Times New Roman" panose="02020603050405020304" pitchFamily="18" charset="0"/>
                <a:cs typeface="Times New Roman" panose="02020603050405020304" pitchFamily="18" charset="0"/>
              </a:rPr>
              <a:t>ses</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besoins</a:t>
            </a:r>
            <a:endParaRPr lang="en-GB" altLang="en-US" sz="3100" dirty="0" smtClean="0">
              <a:latin typeface="Times New Roman" panose="02020603050405020304" pitchFamily="18" charset="0"/>
              <a:cs typeface="Times New Roman" panose="02020603050405020304" pitchFamily="18" charset="0"/>
            </a:endParaRPr>
          </a:p>
          <a:p>
            <a:r>
              <a:rPr lang="en-GB" altLang="en-US" sz="3100" dirty="0" smtClean="0">
                <a:latin typeface="Times New Roman" panose="02020603050405020304" pitchFamily="18" charset="0"/>
                <a:cs typeface="Times New Roman" panose="02020603050405020304" pitchFamily="18" charset="0"/>
              </a:rPr>
              <a:t>Comment r</a:t>
            </a:r>
            <a:r>
              <a:rPr lang="en-US" altLang="en-US" sz="3200" dirty="0" err="1" smtClean="0">
                <a:latin typeface="Times New Roman" panose="02020603050405020304" pitchFamily="18" charset="0"/>
                <a:cs typeface="Times New Roman" panose="02020603050405020304" pitchFamily="18" charset="0"/>
              </a:rPr>
              <a:t>épondre</a:t>
            </a:r>
            <a:r>
              <a:rPr lang="en-US" altLang="en-US" sz="3200" dirty="0" smtClean="0">
                <a:latin typeface="Times New Roman" panose="02020603050405020304" pitchFamily="18" charset="0"/>
                <a:cs typeface="Times New Roman" panose="02020603050405020304" pitchFamily="18" charset="0"/>
              </a:rPr>
              <a:t> à </a:t>
            </a:r>
            <a:r>
              <a:rPr lang="en-US" altLang="en-US" sz="3200" dirty="0" err="1" smtClean="0">
                <a:latin typeface="Times New Roman" panose="02020603050405020304" pitchFamily="18" charset="0"/>
                <a:cs typeface="Times New Roman" panose="02020603050405020304" pitchFamily="18" charset="0"/>
              </a:rPr>
              <a:t>ces</a:t>
            </a:r>
            <a:r>
              <a:rPr lang="en-US" altLang="en-US" sz="3200" dirty="0" smtClean="0">
                <a:latin typeface="Times New Roman" panose="02020603050405020304" pitchFamily="18" charset="0"/>
                <a:cs typeface="Times New Roman" panose="02020603050405020304" pitchFamily="18" charset="0"/>
              </a:rPr>
              <a:t> </a:t>
            </a:r>
            <a:r>
              <a:rPr lang="en-US" altLang="en-US" sz="3200" dirty="0" err="1" smtClean="0">
                <a:latin typeface="Times New Roman" panose="02020603050405020304" pitchFamily="18" charset="0"/>
                <a:cs typeface="Times New Roman" panose="02020603050405020304" pitchFamily="18" charset="0"/>
              </a:rPr>
              <a:t>besoins</a:t>
            </a:r>
            <a:endParaRPr lang="en-US" altLang="en-US" sz="3200" dirty="0" smtClean="0">
              <a:latin typeface="Times New Roman" panose="02020603050405020304" pitchFamily="18" charset="0"/>
              <a:cs typeface="Times New Roman" panose="02020603050405020304" pitchFamily="18" charset="0"/>
            </a:endParaRPr>
          </a:p>
          <a:p>
            <a:r>
              <a:rPr lang="en-US" altLang="en-US" sz="3200" dirty="0" smtClean="0">
                <a:latin typeface="Times New Roman" panose="02020603050405020304" pitchFamily="18" charset="0"/>
                <a:cs typeface="Times New Roman" panose="02020603050405020304" pitchFamily="18" charset="0"/>
              </a:rPr>
              <a:t>Le Service de </a:t>
            </a:r>
            <a:r>
              <a:rPr lang="en-US" altLang="en-US" sz="3200" dirty="0" err="1" smtClean="0">
                <a:latin typeface="Times New Roman" panose="02020603050405020304" pitchFamily="18" charset="0"/>
                <a:cs typeface="Times New Roman" panose="02020603050405020304" pitchFamily="18" charset="0"/>
              </a:rPr>
              <a:t>l’Information</a:t>
            </a:r>
            <a:r>
              <a:rPr lang="en-US" altLang="en-US" sz="3200" dirty="0" smtClean="0">
                <a:latin typeface="Times New Roman" panose="02020603050405020304" pitchFamily="18" charset="0"/>
                <a:cs typeface="Times New Roman" panose="02020603050405020304" pitchFamily="18" charset="0"/>
              </a:rPr>
              <a:t> </a:t>
            </a:r>
            <a:r>
              <a:rPr lang="en-US" altLang="en-US" sz="3200" dirty="0" err="1" smtClean="0">
                <a:latin typeface="Times New Roman" panose="02020603050405020304" pitchFamily="18" charset="0"/>
                <a:cs typeface="Times New Roman" panose="02020603050405020304" pitchFamily="18" charset="0"/>
              </a:rPr>
              <a:t>Scientifique</a:t>
            </a:r>
            <a:endParaRPr lang="en-GB" altLang="en-US" sz="3100" dirty="0" smtClean="0">
              <a:latin typeface="Times New Roman" panose="02020603050405020304" pitchFamily="18" charset="0"/>
              <a:cs typeface="Times New Roman" panose="02020603050405020304" pitchFamily="18" charset="0"/>
            </a:endParaRPr>
          </a:p>
          <a:p>
            <a:r>
              <a:rPr lang="en-GB" altLang="en-US" sz="3100" dirty="0" smtClean="0">
                <a:latin typeface="Times New Roman" panose="02020603050405020304" pitchFamily="18" charset="0"/>
                <a:cs typeface="Times New Roman" panose="02020603050405020304" pitchFamily="18" charset="0"/>
              </a:rPr>
              <a:t>Questions</a:t>
            </a:r>
            <a:r>
              <a:rPr lang="en-GB" altLang="en-US" sz="3100" dirty="0" smtClean="0">
                <a:latin typeface="Times New Roman" panose="02020603050405020304" pitchFamily="18" charset="0"/>
                <a:cs typeface="Times New Roman" panose="02020603050405020304" pitchFamily="18" charset="0"/>
              </a:rPr>
              <a:t>?</a:t>
            </a:r>
          </a:p>
          <a:p>
            <a:pPr eaLnBrk="1" hangingPunct="1">
              <a:lnSpc>
                <a:spcPct val="90000"/>
              </a:lnSpc>
            </a:pPr>
            <a:endParaRPr lang="en-GB" altLang="en-US" sz="3000" dirty="0" smtClean="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318307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err="1" smtClean="0">
                <a:latin typeface="Times New Roman" panose="02020603050405020304" pitchFamily="18" charset="0"/>
                <a:cs typeface="Times New Roman" panose="02020603050405020304" pitchFamily="18" charset="0"/>
              </a:rPr>
              <a:t>L’informatique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fr-FR" sz="2400" dirty="0" smtClean="0">
                <a:latin typeface="Times New Roman" panose="02020603050405020304" pitchFamily="18" charset="0"/>
                <a:cs typeface="Times New Roman" panose="02020603050405020304" pitchFamily="18" charset="0"/>
              </a:rPr>
              <a:t>Les </a:t>
            </a:r>
            <a:r>
              <a:rPr lang="fr-FR" sz="2400" dirty="0">
                <a:latin typeface="Times New Roman" panose="02020603050405020304" pitchFamily="18" charset="0"/>
                <a:cs typeface="Times New Roman" panose="02020603050405020304" pitchFamily="18" charset="0"/>
              </a:rPr>
              <a:t>expériences du CERN produisent des quantités astronomiques de </a:t>
            </a:r>
            <a:r>
              <a:rPr lang="fr-FR" sz="2400" dirty="0" smtClean="0">
                <a:latin typeface="Times New Roman" panose="02020603050405020304" pitchFamily="18" charset="0"/>
                <a:cs typeface="Times New Roman" panose="02020603050405020304" pitchFamily="18" charset="0"/>
              </a:rPr>
              <a:t>données.</a:t>
            </a:r>
            <a:endParaRPr lang="fr-FR" sz="2400" dirty="0">
              <a:latin typeface="Times New Roman" panose="02020603050405020304" pitchFamily="18" charset="0"/>
              <a:cs typeface="Times New Roman" panose="02020603050405020304" pitchFamily="18" charset="0"/>
            </a:endParaRPr>
          </a:p>
          <a:p>
            <a:r>
              <a:rPr lang="fr-FR" sz="2400" dirty="0" smtClean="0">
                <a:latin typeface="Times New Roman" panose="02020603050405020304" pitchFamily="18" charset="0"/>
                <a:cs typeface="Times New Roman" panose="02020603050405020304" pitchFamily="18" charset="0"/>
              </a:rPr>
              <a:t>Les particules </a:t>
            </a:r>
            <a:r>
              <a:rPr lang="fr-FR" sz="2400" dirty="0">
                <a:latin typeface="Times New Roman" panose="02020603050405020304" pitchFamily="18" charset="0"/>
                <a:cs typeface="Times New Roman" panose="02020603050405020304" pitchFamily="18" charset="0"/>
              </a:rPr>
              <a:t>entrent en collision environ 600 millions de fois par seconde.  Chaque collision produit des particules qui se </a:t>
            </a:r>
            <a:r>
              <a:rPr lang="fr-FR" sz="2400" dirty="0" smtClean="0">
                <a:latin typeface="Times New Roman" panose="02020603050405020304" pitchFamily="18" charset="0"/>
                <a:cs typeface="Times New Roman" panose="02020603050405020304" pitchFamily="18" charset="0"/>
              </a:rPr>
              <a:t>décomposent. </a:t>
            </a:r>
            <a:r>
              <a:rPr lang="fr-FR" sz="2400" dirty="0">
                <a:latin typeface="Times New Roman" panose="02020603050405020304" pitchFamily="18" charset="0"/>
                <a:cs typeface="Times New Roman" panose="02020603050405020304" pitchFamily="18" charset="0"/>
              </a:rPr>
              <a:t>Des circuits électroniques enregistrent le passage de chaque particule à travers un détecteur sous la forme d’une série de signaux électroniques, puis envoient les données au Centre de données du CERN afin qu’elles soient reconstituées numériquement. </a:t>
            </a:r>
            <a:endParaRPr lang="fr-FR"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La </a:t>
            </a:r>
            <a:r>
              <a:rPr lang="fr-FR" altLang="en-US" sz="2400" dirty="0">
                <a:latin typeface="Times New Roman" panose="02020603050405020304" pitchFamily="18" charset="0"/>
                <a:cs typeface="Times New Roman" panose="02020603050405020304" pitchFamily="18" charset="0"/>
              </a:rPr>
              <a:t>Grille de calcul mondiale pour le LHC (</a:t>
            </a:r>
            <a:r>
              <a:rPr lang="fr-FR" altLang="en-US" sz="2400" dirty="0" smtClean="0">
                <a:latin typeface="Times New Roman" panose="02020603050405020304" pitchFamily="18" charset="0"/>
                <a:cs typeface="Times New Roman" panose="02020603050405020304" pitchFamily="18" charset="0"/>
              </a:rPr>
              <a:t>WLCG, le </a:t>
            </a:r>
            <a:r>
              <a:rPr lang="fr-FR" altLang="en-US" sz="2400" b="1" dirty="0" err="1" smtClean="0">
                <a:latin typeface="Times New Roman" panose="02020603050405020304" pitchFamily="18" charset="0"/>
                <a:cs typeface="Times New Roman" panose="02020603050405020304" pitchFamily="18" charset="0"/>
              </a:rPr>
              <a:t>Grid</a:t>
            </a:r>
            <a:r>
              <a:rPr lang="fr-FR" altLang="en-US" sz="2400" dirty="0" smtClean="0">
                <a:latin typeface="Times New Roman" panose="02020603050405020304" pitchFamily="18" charset="0"/>
                <a:cs typeface="Times New Roman" panose="02020603050405020304" pitchFamily="18" charset="0"/>
              </a:rPr>
              <a:t>) </a:t>
            </a:r>
            <a:r>
              <a:rPr lang="fr-FR" altLang="en-US" sz="2400" dirty="0">
                <a:latin typeface="Times New Roman" panose="02020603050405020304" pitchFamily="18" charset="0"/>
                <a:cs typeface="Times New Roman" panose="02020603050405020304" pitchFamily="18" charset="0"/>
              </a:rPr>
              <a:t>– une infrastructure informatique décentralisée </a:t>
            </a:r>
            <a:r>
              <a:rPr lang="fr-FR" altLang="en-US" sz="2400" dirty="0" smtClean="0">
                <a:latin typeface="Times New Roman" panose="02020603050405020304" pitchFamily="18" charset="0"/>
                <a:cs typeface="Times New Roman" panose="02020603050405020304" pitchFamily="18" charset="0"/>
              </a:rPr>
              <a:t>- fournit </a:t>
            </a:r>
            <a:r>
              <a:rPr lang="fr-FR" altLang="en-US" sz="2400" dirty="0">
                <a:latin typeface="Times New Roman" panose="02020603050405020304" pitchFamily="18" charset="0"/>
                <a:cs typeface="Times New Roman" panose="02020603050405020304" pitchFamily="18" charset="0"/>
              </a:rPr>
              <a:t>à </a:t>
            </a:r>
            <a:r>
              <a:rPr lang="fr-FR" altLang="en-US" sz="2400" dirty="0" smtClean="0">
                <a:latin typeface="Times New Roman" panose="02020603050405020304" pitchFamily="18" charset="0"/>
                <a:cs typeface="Times New Roman" panose="02020603050405020304" pitchFamily="18" charset="0"/>
              </a:rPr>
              <a:t>la </a:t>
            </a:r>
            <a:r>
              <a:rPr lang="fr-FR" altLang="en-US" sz="2400" dirty="0">
                <a:latin typeface="Times New Roman" panose="02020603050405020304" pitchFamily="18" charset="0"/>
                <a:cs typeface="Times New Roman" panose="02020603050405020304" pitchFamily="18" charset="0"/>
              </a:rPr>
              <a:t>communauté </a:t>
            </a:r>
            <a:r>
              <a:rPr lang="fr-FR" altLang="en-US" sz="2400" dirty="0" smtClean="0">
                <a:latin typeface="Times New Roman" panose="02020603050405020304" pitchFamily="18" charset="0"/>
                <a:cs typeface="Times New Roman" panose="02020603050405020304" pitchFamily="18" charset="0"/>
              </a:rPr>
              <a:t>des </a:t>
            </a:r>
            <a:r>
              <a:rPr lang="fr-FR" altLang="en-US" sz="2400" dirty="0">
                <a:latin typeface="Times New Roman" panose="02020603050405020304" pitchFamily="18" charset="0"/>
                <a:cs typeface="Times New Roman" panose="02020603050405020304" pitchFamily="18" charset="0"/>
              </a:rPr>
              <a:t>chercheurs un accès aux données du LHC en temps quasi réel. La Grille s’appuie sur la technologie du World Wide Web</a:t>
            </a:r>
            <a:r>
              <a:rPr lang="fr-FR" altLang="en-US" sz="2400" dirty="0" smtClean="0">
                <a:latin typeface="Times New Roman" panose="02020603050405020304" pitchFamily="18" charset="0"/>
                <a:cs typeface="Times New Roman" panose="02020603050405020304" pitchFamily="18" charset="0"/>
              </a:rPr>
              <a:t>, inventée au CERN en 1989.</a:t>
            </a: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13930571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Web</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fr-FR" altLang="en-US" sz="2400" dirty="0" smtClean="0">
                <a:latin typeface="Times New Roman" panose="02020603050405020304" pitchFamily="18" charset="0"/>
                <a:cs typeface="Times New Roman" panose="02020603050405020304" pitchFamily="18" charset="0"/>
              </a:rPr>
              <a:t>Tim </a:t>
            </a:r>
            <a:r>
              <a:rPr lang="fr-FR" altLang="en-US" sz="2400" dirty="0" err="1">
                <a:latin typeface="Times New Roman" panose="02020603050405020304" pitchFamily="18" charset="0"/>
                <a:cs typeface="Times New Roman" panose="02020603050405020304" pitchFamily="18" charset="0"/>
              </a:rPr>
              <a:t>Berners</a:t>
            </a:r>
            <a:r>
              <a:rPr lang="fr-FR" altLang="en-US" sz="2400" dirty="0">
                <a:latin typeface="Times New Roman" panose="02020603050405020304" pitchFamily="18" charset="0"/>
                <a:cs typeface="Times New Roman" panose="02020603050405020304" pitchFamily="18" charset="0"/>
              </a:rPr>
              <a:t>-Lee, un informaticien du CERN inventa le World Wide Web en 1989. À l'origine, la Toile (ou le web, comme on le surnomme) fut conçue et développée pour répondre au besoin de partage d'informations entre scientifiques travaillant dans différentes universités et instituts aux quatre coins du monde</a:t>
            </a:r>
            <a:r>
              <a:rPr lang="fr-FR" altLang="en-US" sz="2400" dirty="0" smtClean="0">
                <a:latin typeface="Times New Roman" panose="02020603050405020304" pitchFamily="18" charset="0"/>
                <a:cs typeface="Times New Roman" panose="02020603050405020304" pitchFamily="18" charset="0"/>
              </a:rPr>
              <a:t>.</a:t>
            </a:r>
            <a:endParaRPr lang="fr-FR" altLang="en-US" sz="2400" dirty="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Bien </a:t>
            </a:r>
            <a:r>
              <a:rPr lang="fr-FR" altLang="en-US" sz="2400" dirty="0">
                <a:latin typeface="Times New Roman" panose="02020603050405020304" pitchFamily="18" charset="0"/>
                <a:cs typeface="Times New Roman" panose="02020603050405020304" pitchFamily="18" charset="0"/>
              </a:rPr>
              <a:t>que ces scientifiques passent une part de leur temps au CERN, ils travaillent généralement dans des universités et laboratoires de leur pays d'origine. Le maintien d'une bonne communication entre ces scientifiques est essentiel</a:t>
            </a:r>
            <a:r>
              <a:rPr lang="fr-FR" altLang="en-US" sz="2400" dirty="0" smtClean="0">
                <a:latin typeface="Times New Roman" panose="02020603050405020304" pitchFamily="18" charset="0"/>
                <a:cs typeface="Times New Roman" panose="02020603050405020304" pitchFamily="18" charset="0"/>
              </a:rPr>
              <a:t>.</a:t>
            </a:r>
            <a:endParaRPr lang="fr-FR" altLang="en-US" sz="2400" dirty="0">
              <a:latin typeface="Times New Roman" panose="02020603050405020304" pitchFamily="18" charset="0"/>
              <a:cs typeface="Times New Roman" panose="02020603050405020304" pitchFamily="18" charset="0"/>
            </a:endParaRPr>
          </a:p>
          <a:p>
            <a:r>
              <a:rPr lang="fr-FR" altLang="en-US" sz="2400" dirty="0">
                <a:latin typeface="Times New Roman" panose="02020603050405020304" pitchFamily="18" charset="0"/>
                <a:cs typeface="Times New Roman" panose="02020603050405020304" pitchFamily="18" charset="0"/>
              </a:rPr>
              <a:t>L'idée de base du WWW était de combiner les technologies des ordinateurs personnels, des réseaux informatiques et de l'hypertexte en un système d'information mondial, puissant et facile à utiliser.</a:t>
            </a:r>
            <a:endParaRPr lang="fr-FR"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2169486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a:t>
            </a:r>
            <a:r>
              <a:rPr lang="en-US" altLang="en-US" dirty="0" err="1">
                <a:latin typeface="Times New Roman" panose="02020603050405020304" pitchFamily="18" charset="0"/>
                <a:cs typeface="Times New Roman" panose="02020603050405020304" pitchFamily="18" charset="0"/>
              </a:rPr>
              <a:t>contexte</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une</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communauté</a:t>
            </a:r>
            <a:r>
              <a:rPr lang="en-US" altLang="en-US" dirty="0">
                <a:latin typeface="Times New Roman" panose="02020603050405020304" pitchFamily="18" charset="0"/>
                <a:cs typeface="Times New Roman" panose="02020603050405020304" pitchFamily="18" charset="0"/>
              </a:rPr>
              <a:t> et </a:t>
            </a:r>
            <a:r>
              <a:rPr lang="en-US" altLang="en-US" dirty="0" err="1">
                <a:latin typeface="Times New Roman" panose="02020603050405020304" pitchFamily="18" charset="0"/>
                <a:cs typeface="Times New Roman" panose="02020603050405020304" pitchFamily="18" charset="0"/>
              </a:rPr>
              <a:t>ses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besoins</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222374"/>
            <a:ext cx="8218488" cy="5133975"/>
          </a:xfrm>
        </p:spPr>
        <p:txBody>
          <a:bodyPr>
            <a:noAutofit/>
          </a:bodyPr>
          <a:lstStyle/>
          <a:p>
            <a:r>
              <a:rPr lang="fr-FR" altLang="en-US" sz="2400" dirty="0" smtClean="0">
                <a:latin typeface="Times New Roman" panose="02020603050405020304" pitchFamily="18" charset="0"/>
                <a:cs typeface="Times New Roman" panose="02020603050405020304" pitchFamily="18" charset="0"/>
              </a:rPr>
              <a:t>Multiculturalisme: « la Genève internationale ».</a:t>
            </a:r>
          </a:p>
          <a:p>
            <a:r>
              <a:rPr lang="fr-FR" altLang="en-US" sz="2400" dirty="0" smtClean="0">
                <a:latin typeface="Times New Roman" panose="02020603050405020304" pitchFamily="18" charset="0"/>
                <a:cs typeface="Times New Roman" panose="02020603050405020304" pitchFamily="18" charset="0"/>
              </a:rPr>
              <a:t>La plupart des physiciens ne sont pas des membres du personnel: ils ont un bureau au CERN, mais il ne sont pas là tout le temps.</a:t>
            </a:r>
          </a:p>
          <a:p>
            <a:pPr lvl="1">
              <a:buFont typeface="Wingdings" panose="05000000000000000000" pitchFamily="2" charset="2"/>
              <a:buChar char="Ø"/>
            </a:pPr>
            <a:r>
              <a:rPr lang="fr-FR" altLang="en-US" dirty="0" smtClean="0">
                <a:latin typeface="Times New Roman" panose="02020603050405020304" pitchFamily="18" charset="0"/>
                <a:cs typeface="Times New Roman" panose="02020603050405020304" pitchFamily="18" charset="0"/>
              </a:rPr>
              <a:t> Nécessité de développer des services à distance</a:t>
            </a:r>
          </a:p>
          <a:p>
            <a:r>
              <a:rPr lang="fr-FR" altLang="en-US" sz="2400" dirty="0" smtClean="0">
                <a:latin typeface="Times New Roman" panose="02020603050405020304" pitchFamily="18" charset="0"/>
                <a:cs typeface="Times New Roman" panose="02020603050405020304" pitchFamily="18" charset="0"/>
              </a:rPr>
              <a:t>Le niveau d’alphabétisation informatique est élevé et l’habitude à accéder à l’information en ligne est enracinée</a:t>
            </a:r>
          </a:p>
          <a:p>
            <a:pPr lvl="1">
              <a:buFont typeface="Wingdings" panose="05000000000000000000" pitchFamily="2" charset="2"/>
              <a:buChar char="Ø"/>
            </a:pPr>
            <a:r>
              <a:rPr lang="fr-FR" altLang="en-US" dirty="0" smtClean="0">
                <a:latin typeface="Times New Roman" panose="02020603050405020304" pitchFamily="18" charset="0"/>
                <a:cs typeface="Times New Roman" panose="02020603050405020304" pitchFamily="18" charset="0"/>
              </a:rPr>
              <a:t> Dans le développement des collection des livres et des périodiques il faut en tenir compte</a:t>
            </a:r>
          </a:p>
          <a:p>
            <a:r>
              <a:rPr lang="en-GB" altLang="en-US" sz="2400" dirty="0" smtClean="0">
                <a:latin typeface="Times New Roman" panose="02020603050405020304" pitchFamily="18" charset="0"/>
                <a:cs typeface="Times New Roman" panose="02020603050405020304" pitchFamily="18" charset="0"/>
              </a:rPr>
              <a:t>La </a:t>
            </a:r>
            <a:r>
              <a:rPr lang="en-GB" altLang="en-US" sz="2400" dirty="0" err="1" smtClean="0">
                <a:latin typeface="Times New Roman" panose="02020603050405020304" pitchFamily="18" charset="0"/>
                <a:cs typeface="Times New Roman" panose="02020603050405020304" pitchFamily="18" charset="0"/>
              </a:rPr>
              <a:t>Biblioth</a:t>
            </a:r>
            <a:r>
              <a:rPr lang="fr-FR" altLang="en-US" sz="2400" dirty="0" err="1" smtClean="0">
                <a:latin typeface="Times New Roman" panose="02020603050405020304" pitchFamily="18" charset="0"/>
                <a:cs typeface="Times New Roman" panose="02020603050405020304" pitchFamily="18" charset="0"/>
              </a:rPr>
              <a:t>èque</a:t>
            </a:r>
            <a:r>
              <a:rPr lang="fr-FR" altLang="en-US" sz="2400" dirty="0" smtClean="0">
                <a:latin typeface="Times New Roman" panose="02020603050405020304" pitchFamily="18" charset="0"/>
                <a:cs typeface="Times New Roman" panose="02020603050405020304" pitchFamily="18" charset="0"/>
              </a:rPr>
              <a:t> est au service de la recherche scientifique </a:t>
            </a:r>
            <a:r>
              <a:rPr lang="en-GB" altLang="en-US" sz="2400" dirty="0" smtClean="0">
                <a:latin typeface="Times New Roman" panose="02020603050405020304" pitchFamily="18" charset="0"/>
                <a:cs typeface="Times New Roman" panose="02020603050405020304" pitchFamily="18" charset="0"/>
              </a:rPr>
              <a:t>de pointe, </a:t>
            </a:r>
            <a:r>
              <a:rPr lang="en-GB" altLang="en-US" sz="2400" dirty="0" err="1" smtClean="0">
                <a:latin typeface="Times New Roman" panose="02020603050405020304" pitchFamily="18" charset="0"/>
                <a:cs typeface="Times New Roman" panose="02020603050405020304" pitchFamily="18" charset="0"/>
              </a:rPr>
              <a:t>toutefois</a:t>
            </a:r>
            <a:r>
              <a:rPr lang="en-GB" altLang="en-US" sz="2400" dirty="0" smtClean="0">
                <a:latin typeface="Times New Roman" panose="02020603050405020304" pitchFamily="18" charset="0"/>
                <a:cs typeface="Times New Roman" panose="02020603050405020304" pitchFamily="18" charset="0"/>
              </a:rPr>
              <a:t> nous </a:t>
            </a:r>
            <a:r>
              <a:rPr lang="en-GB" altLang="en-US" sz="2400" dirty="0" err="1" smtClean="0">
                <a:latin typeface="Times New Roman" panose="02020603050405020304" pitchFamily="18" charset="0"/>
                <a:cs typeface="Times New Roman" panose="02020603050405020304" pitchFamily="18" charset="0"/>
              </a:rPr>
              <a:t>avons</a:t>
            </a:r>
            <a:r>
              <a:rPr lang="en-GB" altLang="en-US" sz="2400" dirty="0" smtClean="0">
                <a:latin typeface="Times New Roman" panose="02020603050405020304" pitchFamily="18" charset="0"/>
                <a:cs typeface="Times New Roman" panose="02020603050405020304" pitchFamily="18" charset="0"/>
              </a:rPr>
              <a:t> diff</a:t>
            </a:r>
            <a:r>
              <a:rPr lang="fr-FR" altLang="en-US" sz="2400" dirty="0" err="1" smtClean="0">
                <a:latin typeface="Times New Roman" panose="02020603050405020304" pitchFamily="18" charset="0"/>
                <a:cs typeface="Times New Roman" panose="02020603050405020304" pitchFamily="18" charset="0"/>
              </a:rPr>
              <a:t>érents</a:t>
            </a:r>
            <a:r>
              <a:rPr lang="fr-FR" altLang="en-US" sz="2400" dirty="0" smtClean="0">
                <a:latin typeface="Times New Roman" panose="02020603050405020304" pitchFamily="18" charset="0"/>
                <a:cs typeface="Times New Roman" panose="02020603050405020304" pitchFamily="18" charset="0"/>
              </a:rPr>
              <a:t> type d’utilisateurs (de l’étudiant au prix Nobel)</a:t>
            </a:r>
            <a:r>
              <a:rPr lang="en-GB" altLang="en-US" sz="2400" dirty="0" smtClean="0">
                <a:latin typeface="Times New Roman" panose="02020603050405020304" pitchFamily="18" charset="0"/>
                <a:cs typeface="Times New Roman" panose="02020603050405020304" pitchFamily="18" charset="0"/>
              </a:rPr>
              <a:t>    </a:t>
            </a:r>
            <a:r>
              <a:rPr lang="en-GB" altLang="en-US" sz="2000" dirty="0" smtClean="0">
                <a:latin typeface="Times New Roman" panose="02020603050405020304" pitchFamily="18" charset="0"/>
                <a:cs typeface="Times New Roman" panose="02020603050405020304" pitchFamily="18" charset="0"/>
              </a:rPr>
              <a:t>         </a:t>
            </a:r>
          </a:p>
          <a:p>
            <a:r>
              <a:rPr lang="en-US" altLang="en-US" sz="2400" dirty="0" smtClean="0">
                <a:latin typeface="Times New Roman" panose="02020603050405020304" pitchFamily="18" charset="0"/>
                <a:cs typeface="Times New Roman" panose="02020603050405020304" pitchFamily="18" charset="0"/>
              </a:rPr>
              <a:t>La culture de la publication </a:t>
            </a:r>
            <a:r>
              <a:rPr lang="en-US" altLang="en-US" sz="2400" dirty="0" err="1" smtClean="0">
                <a:latin typeface="Times New Roman" panose="02020603050405020304" pitchFamily="18" charset="0"/>
                <a:cs typeface="Times New Roman" panose="02020603050405020304" pitchFamily="18" charset="0"/>
              </a:rPr>
              <a:t>libre</a:t>
            </a:r>
            <a:r>
              <a:rPr lang="en-US" altLang="en-US" sz="2400" dirty="0" smtClean="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acc</a:t>
            </a:r>
            <a:r>
              <a:rPr lang="fr-FR" altLang="en-US" sz="2400" dirty="0" smtClean="0">
                <a:latin typeface="Times New Roman" panose="02020603050405020304" pitchFamily="18" charset="0"/>
                <a:cs typeface="Times New Roman" panose="02020603050405020304" pitchFamily="18" charset="0"/>
              </a:rPr>
              <a:t>ès est bien diffusée </a:t>
            </a:r>
            <a:endParaRPr lang="en-GB"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1896680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Service de </a:t>
            </a:r>
            <a:r>
              <a:rPr lang="en-US" altLang="en-US" dirty="0" err="1" smtClean="0">
                <a:latin typeface="Times New Roman" panose="02020603050405020304" pitchFamily="18" charset="0"/>
                <a:cs typeface="Times New Roman" panose="02020603050405020304" pitchFamily="18" charset="0"/>
              </a:rPr>
              <a:t>l’Information</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Scientifique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222374"/>
            <a:ext cx="8218488" cy="5133975"/>
          </a:xfrm>
        </p:spPr>
        <p:txBody>
          <a:bodyPr>
            <a:noAutofit/>
          </a:bodyPr>
          <a:lstStyle/>
          <a:p>
            <a:endParaRPr lang="fr-FR" altLang="en-US" sz="2400" dirty="0" smtClean="0">
              <a:latin typeface="Times New Roman" panose="02020603050405020304" pitchFamily="18" charset="0"/>
              <a:cs typeface="Times New Roman" panose="02020603050405020304" pitchFamily="18" charset="0"/>
            </a:endParaRPr>
          </a:p>
          <a:p>
            <a:r>
              <a:rPr lang="en-US" altLang="en-US" sz="2400" dirty="0" smtClean="0">
                <a:latin typeface="Times New Roman" panose="02020603050405020304" pitchFamily="18" charset="0"/>
                <a:cs typeface="Times New Roman" panose="02020603050405020304" pitchFamily="18" charset="0"/>
              </a:rPr>
              <a:t>3 sections: Library, Open Access, Archive</a:t>
            </a:r>
            <a:endParaRPr lang="en-GB" altLang="en-US" sz="2400" dirty="0" smtClean="0">
              <a:latin typeface="Times New Roman" panose="02020603050405020304" pitchFamily="18" charset="0"/>
              <a:cs typeface="Times New Roman" panose="02020603050405020304" pitchFamily="18" charset="0"/>
            </a:endParaRPr>
          </a:p>
          <a:p>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47 </a:t>
            </a:r>
            <a:r>
              <a:rPr lang="en-GB" altLang="en-US" sz="2400" dirty="0" err="1" smtClean="0">
                <a:latin typeface="Times New Roman" panose="02020603050405020304" pitchFamily="18" charset="0"/>
                <a:cs typeface="Times New Roman" panose="02020603050405020304" pitchFamily="18" charset="0"/>
              </a:rPr>
              <a:t>personnes</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dont</a:t>
            </a:r>
            <a:r>
              <a:rPr lang="en-GB" altLang="en-US" sz="2400" dirty="0" smtClean="0">
                <a:latin typeface="Times New Roman" panose="02020603050405020304" pitchFamily="18" charset="0"/>
                <a:cs typeface="Times New Roman" panose="02020603050405020304" pitchFamily="18" charset="0"/>
              </a:rPr>
              <a:t>:</a:t>
            </a:r>
            <a:endParaRPr lang="en-GB" altLang="en-US" sz="2400" dirty="0">
              <a:latin typeface="Times New Roman" panose="02020603050405020304" pitchFamily="18" charset="0"/>
              <a:cs typeface="Times New Roman" panose="02020603050405020304" pitchFamily="18" charset="0"/>
            </a:endParaRPr>
          </a:p>
          <a:p>
            <a:r>
              <a:rPr lang="en-GB" altLang="en-US" sz="2400" dirty="0">
                <a:latin typeface="Times New Roman" panose="02020603050405020304" pitchFamily="18" charset="0"/>
                <a:cs typeface="Times New Roman" panose="02020603050405020304" pitchFamily="18" charset="0"/>
              </a:rPr>
              <a:t>19 </a:t>
            </a:r>
            <a:r>
              <a:rPr lang="en-GB" altLang="en-US" sz="2400" dirty="0" err="1" smtClean="0">
                <a:latin typeface="Times New Roman" panose="02020603050405020304" pitchFamily="18" charset="0"/>
                <a:cs typeface="Times New Roman" panose="02020603050405020304" pitchFamily="18" charset="0"/>
              </a:rPr>
              <a:t>membres</a:t>
            </a:r>
            <a:r>
              <a:rPr lang="en-GB" altLang="en-US" sz="2400" dirty="0" smtClean="0">
                <a:latin typeface="Times New Roman" panose="02020603050405020304" pitchFamily="18" charset="0"/>
                <a:cs typeface="Times New Roman" panose="02020603050405020304" pitchFamily="18" charset="0"/>
              </a:rPr>
              <a:t> du personnel</a:t>
            </a:r>
          </a:p>
          <a:p>
            <a:r>
              <a:rPr lang="en-GB" altLang="en-US" sz="2400" dirty="0" smtClean="0">
                <a:latin typeface="Times New Roman" panose="02020603050405020304" pitchFamily="18" charset="0"/>
                <a:cs typeface="Times New Roman" panose="02020603050405020304" pitchFamily="18" charset="0"/>
              </a:rPr>
              <a:t> 3 </a:t>
            </a:r>
            <a:r>
              <a:rPr lang="en-GB" altLang="en-US" sz="2400" dirty="0" err="1" smtClean="0">
                <a:latin typeface="Times New Roman" panose="02020603050405020304" pitchFamily="18" charset="0"/>
                <a:cs typeface="Times New Roman" panose="02020603050405020304" pitchFamily="18" charset="0"/>
              </a:rPr>
              <a:t>apprenties</a:t>
            </a:r>
            <a:r>
              <a:rPr lang="en-GB" altLang="en-US" sz="2400" dirty="0" smtClean="0">
                <a:latin typeface="Times New Roman" panose="02020603050405020304" pitchFamily="18" charset="0"/>
                <a:cs typeface="Times New Roman" panose="02020603050405020304" pitchFamily="18" charset="0"/>
              </a:rPr>
              <a:t> (AID)</a:t>
            </a:r>
          </a:p>
          <a:p>
            <a:r>
              <a:rPr lang="en-GB" altLang="en-US" sz="2400" dirty="0">
                <a:latin typeface="Times New Roman" panose="02020603050405020304" pitchFamily="18" charset="0"/>
                <a:cs typeface="Times New Roman" panose="02020603050405020304" pitchFamily="18" charset="0"/>
              </a:rPr>
              <a:t> </a:t>
            </a:r>
            <a:r>
              <a:rPr lang="en-GB" altLang="en-US" sz="2400" dirty="0" smtClean="0">
                <a:latin typeface="Times New Roman" panose="02020603050405020304" pitchFamily="18" charset="0"/>
                <a:cs typeface="Times New Roman" panose="02020603050405020304" pitchFamily="18" charset="0"/>
              </a:rPr>
              <a:t>3 </a:t>
            </a:r>
            <a:r>
              <a:rPr lang="en-GB" altLang="en-US" sz="2400" dirty="0" err="1" smtClean="0">
                <a:latin typeface="Times New Roman" panose="02020603050405020304" pitchFamily="18" charset="0"/>
                <a:cs typeface="Times New Roman" panose="02020603050405020304" pitchFamily="18" charset="0"/>
              </a:rPr>
              <a:t>stagiaires</a:t>
            </a:r>
            <a:r>
              <a:rPr lang="en-GB" altLang="en-US" sz="2400" dirty="0" smtClean="0">
                <a:latin typeface="Times New Roman" panose="02020603050405020304" pitchFamily="18" charset="0"/>
                <a:cs typeface="Times New Roman" panose="02020603050405020304" pitchFamily="18" charset="0"/>
              </a:rPr>
              <a:t> HEG </a:t>
            </a:r>
          </a:p>
          <a:p>
            <a:r>
              <a:rPr lang="en-GB" altLang="en-US" sz="2400" dirty="0" smtClean="0">
                <a:latin typeface="Times New Roman" panose="02020603050405020304" pitchFamily="18" charset="0"/>
                <a:cs typeface="Times New Roman" panose="02020603050405020304" pitchFamily="18" charset="0"/>
              </a:rPr>
              <a:t>22 </a:t>
            </a:r>
            <a:r>
              <a:rPr lang="en-GB" altLang="en-US" sz="2400" dirty="0" err="1" smtClean="0">
                <a:latin typeface="Times New Roman" panose="02020603050405020304" pitchFamily="18" charset="0"/>
                <a:cs typeface="Times New Roman" panose="02020603050405020304" pitchFamily="18" charset="0"/>
              </a:rPr>
              <a:t>étudiants</a:t>
            </a:r>
            <a:r>
              <a:rPr lang="en-GB" altLang="en-US" sz="2400" dirty="0" smtClean="0">
                <a:latin typeface="Times New Roman" panose="02020603050405020304" pitchFamily="18" charset="0"/>
                <a:cs typeface="Times New Roman" panose="02020603050405020304" pitchFamily="18" charset="0"/>
              </a:rPr>
              <a:t> (technical</a:t>
            </a:r>
            <a:r>
              <a:rPr lang="en-GB" altLang="en-US" sz="2400" dirty="0">
                <a:latin typeface="Times New Roman" panose="02020603050405020304" pitchFamily="18" charset="0"/>
                <a:cs typeface="Times New Roman" panose="02020603050405020304" pitchFamily="18" charset="0"/>
              </a:rPr>
              <a:t>, doctoral, administrative students) </a:t>
            </a:r>
            <a:r>
              <a:rPr lang="en-GB" altLang="en-US" sz="2400" dirty="0" smtClean="0">
                <a:latin typeface="Times New Roman" panose="02020603050405020304" pitchFamily="18" charset="0"/>
                <a:cs typeface="Times New Roman" panose="02020603050405020304" pitchFamily="18" charset="0"/>
              </a:rPr>
              <a:t>et attachés </a:t>
            </a:r>
            <a:r>
              <a:rPr lang="en-GB" altLang="en-US" sz="2400" dirty="0" err="1" smtClean="0">
                <a:latin typeface="Times New Roman" panose="02020603050405020304" pitchFamily="18" charset="0"/>
                <a:cs typeface="Times New Roman" panose="02020603050405020304" pitchFamily="18" charset="0"/>
              </a:rPr>
              <a:t>scientifiques</a:t>
            </a:r>
            <a:endParaRPr lang="fr-FR"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4116249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GB" altLang="en-US" dirty="0">
                <a:latin typeface="Times New Roman" panose="02020603050405020304" pitchFamily="18" charset="0"/>
                <a:cs typeface="Times New Roman" panose="02020603050405020304" pitchFamily="18" charset="0"/>
              </a:rPr>
              <a:t>L</a:t>
            </a:r>
            <a:r>
              <a:rPr lang="en-US" altLang="en-US" dirty="0" err="1" smtClean="0">
                <a:latin typeface="Times New Roman" panose="02020603050405020304" pitchFamily="18" charset="0"/>
                <a:cs typeface="Times New Roman" panose="02020603050405020304" pitchFamily="18" charset="0"/>
              </a:rPr>
              <a:t>es</a:t>
            </a:r>
            <a:r>
              <a:rPr lang="en-U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collections</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222374"/>
            <a:ext cx="8218488" cy="5133975"/>
          </a:xfrm>
        </p:spPr>
        <p:txBody>
          <a:bodyPr>
            <a:noAutofit/>
          </a:bodyPr>
          <a:lstStyle/>
          <a:p>
            <a:r>
              <a:rPr lang="fr-FR" altLang="en-US" sz="2400" dirty="0" smtClean="0">
                <a:latin typeface="Times New Roman" panose="02020603050405020304" pitchFamily="18" charset="0"/>
                <a:cs typeface="Times New Roman" panose="02020603050405020304" pitchFamily="18" charset="0"/>
              </a:rPr>
              <a:t>Une collection d’</a:t>
            </a:r>
            <a:r>
              <a:rPr lang="fr-FR" altLang="en-US" sz="2400" dirty="0" err="1" smtClean="0">
                <a:latin typeface="Times New Roman" panose="02020603050405020304" pitchFamily="18" charset="0"/>
                <a:cs typeface="Times New Roman" panose="02020603050405020304" pitchFamily="18" charset="0"/>
              </a:rPr>
              <a:t>ebooks</a:t>
            </a:r>
            <a:r>
              <a:rPr lang="fr-FR" altLang="en-US" sz="2400" dirty="0" smtClean="0">
                <a:latin typeface="Times New Roman" panose="02020603050405020304" pitchFamily="18" charset="0"/>
                <a:cs typeface="Times New Roman" panose="02020603050405020304" pitchFamily="18" charset="0"/>
              </a:rPr>
              <a:t> qui a connu un développement exponentiel: ~70.000 titres (</a:t>
            </a:r>
            <a:r>
              <a:rPr lang="fr-FR" altLang="en-US" sz="2400" dirty="0" smtClean="0">
                <a:latin typeface="Times New Roman" panose="02020603050405020304" pitchFamily="18" charset="0"/>
                <a:cs typeface="Times New Roman" panose="02020603050405020304" pitchFamily="18" charset="0"/>
              </a:rPr>
              <a:t>46.000 </a:t>
            </a:r>
            <a:r>
              <a:rPr lang="fr-FR" altLang="en-US" sz="2400" dirty="0" smtClean="0">
                <a:latin typeface="Times New Roman" panose="02020603050405020304" pitchFamily="18" charset="0"/>
                <a:cs typeface="Times New Roman" panose="02020603050405020304" pitchFamily="18" charset="0"/>
              </a:rPr>
              <a:t>titres </a:t>
            </a:r>
            <a:r>
              <a:rPr lang="fr-FR" altLang="en-US" sz="2400" dirty="0" smtClean="0">
                <a:latin typeface="Times New Roman" panose="02020603050405020304" pitchFamily="18" charset="0"/>
                <a:cs typeface="Times New Roman" panose="02020603050405020304" pitchFamily="18" charset="0"/>
              </a:rPr>
              <a:t>papier, 6.000 titres hybrides)</a:t>
            </a:r>
            <a:endParaRPr lang="fr-FR"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La collection des périodiques est presque intégralement e-</a:t>
            </a:r>
            <a:r>
              <a:rPr lang="fr-FR" altLang="en-US" sz="2400" dirty="0" err="1" smtClean="0">
                <a:latin typeface="Times New Roman" panose="02020603050405020304" pitchFamily="18" charset="0"/>
                <a:cs typeface="Times New Roman" panose="02020603050405020304" pitchFamily="18" charset="0"/>
              </a:rPr>
              <a:t>only</a:t>
            </a:r>
            <a:r>
              <a:rPr lang="fr-FR" altLang="en-US" sz="2400" dirty="0" smtClean="0">
                <a:latin typeface="Times New Roman" panose="02020603050405020304" pitchFamily="18" charset="0"/>
                <a:cs typeface="Times New Roman" panose="02020603050405020304" pitchFamily="18" charset="0"/>
              </a:rPr>
              <a:t>, c’est-à-dire presque tous les journaux scientifiques dans notre collection sont disponibles seulement en format électronique (depuis janvier 2008)</a:t>
            </a:r>
          </a:p>
          <a:p>
            <a:r>
              <a:rPr lang="fr-FR" altLang="en-US" sz="2400" dirty="0" smtClean="0">
                <a:latin typeface="Times New Roman" panose="02020603050405020304" pitchFamily="18" charset="0"/>
                <a:cs typeface="Times New Roman" panose="02020603050405020304" pitchFamily="18" charset="0"/>
              </a:rPr>
              <a:t>Le nombre de </a:t>
            </a:r>
            <a:r>
              <a:rPr lang="fr-FR" altLang="en-US" sz="2400" dirty="0" smtClean="0">
                <a:latin typeface="Times New Roman" panose="02020603050405020304" pitchFamily="18" charset="0"/>
                <a:cs typeface="Times New Roman" panose="02020603050405020304" pitchFamily="18" charset="0"/>
              </a:rPr>
              <a:t>visiteurs </a:t>
            </a:r>
            <a:r>
              <a:rPr lang="fr-FR" altLang="en-US" sz="2400" dirty="0" smtClean="0">
                <a:latin typeface="Times New Roman" panose="02020603050405020304" pitchFamily="18" charset="0"/>
                <a:cs typeface="Times New Roman" panose="02020603050405020304" pitchFamily="18" charset="0"/>
              </a:rPr>
              <a:t>de la bibliothèque reste stable, et le nombre des prêt papier a baissé un peu, mais un certain nombre de lecteurs a toujours besoin d’un espace physique.</a:t>
            </a:r>
          </a:p>
          <a:p>
            <a:r>
              <a:rPr lang="fr-FR" altLang="en-US" sz="2400" dirty="0" smtClean="0">
                <a:latin typeface="Times New Roman" panose="02020603050405020304" pitchFamily="18" charset="0"/>
                <a:cs typeface="Times New Roman" panose="02020603050405020304" pitchFamily="18" charset="0"/>
              </a:rPr>
              <a:t>Toutefois, la communication avec les utilisateurs se fait surtout par email.</a:t>
            </a:r>
          </a:p>
          <a:p>
            <a:r>
              <a:rPr lang="en-US" altLang="en-US" sz="2400" dirty="0" smtClean="0">
                <a:latin typeface="Times New Roman" panose="02020603050405020304" pitchFamily="18" charset="0"/>
                <a:cs typeface="Times New Roman" panose="02020603050405020304" pitchFamily="18" charset="0"/>
              </a:rPr>
              <a:t>La </a:t>
            </a:r>
            <a:r>
              <a:rPr lang="en-US" altLang="en-US" sz="2400" dirty="0">
                <a:latin typeface="Times New Roman" panose="02020603050405020304" pitchFamily="18" charset="0"/>
                <a:cs typeface="Times New Roman" panose="02020603050405020304" pitchFamily="18" charset="0"/>
              </a:rPr>
              <a:t>publication </a:t>
            </a:r>
            <a:r>
              <a:rPr lang="en-US" altLang="en-US" sz="2400" dirty="0" err="1">
                <a:latin typeface="Times New Roman" panose="02020603050405020304" pitchFamily="18" charset="0"/>
                <a:cs typeface="Times New Roman" panose="02020603050405020304" pitchFamily="18" charset="0"/>
              </a:rPr>
              <a:t>libre</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acc</a:t>
            </a:r>
            <a:r>
              <a:rPr lang="fr-FR" altLang="en-US" sz="2400" dirty="0" smtClean="0">
                <a:latin typeface="Times New Roman" panose="02020603050405020304" pitchFamily="18" charset="0"/>
                <a:cs typeface="Times New Roman" panose="02020603050405020304" pitchFamily="18" charset="0"/>
              </a:rPr>
              <a:t>ès – un projet dans lequel le CERN joue un rôle important - réponds au besoin de rendre accessibles les résultats de la recherche à la communauté des scientifiques</a:t>
            </a:r>
          </a:p>
          <a:p>
            <a:endParaRPr lang="fr-FR"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2322204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r>
              <a:rPr lang="en-GB" altLang="en-US" dirty="0">
                <a:latin typeface="Times New Roman" panose="02020603050405020304" pitchFamily="18" charset="0"/>
                <a:cs typeface="Times New Roman" panose="02020603050405020304" pitchFamily="18" charset="0"/>
              </a:rPr>
              <a:t>Comment r</a:t>
            </a:r>
            <a:r>
              <a:rPr lang="en-US" altLang="en-US" dirty="0" err="1">
                <a:latin typeface="Times New Roman" panose="02020603050405020304" pitchFamily="18" charset="0"/>
                <a:cs typeface="Times New Roman" panose="02020603050405020304" pitchFamily="18" charset="0"/>
              </a:rPr>
              <a:t>épondre</a:t>
            </a:r>
            <a:r>
              <a:rPr lang="en-US" altLang="en-US" dirty="0">
                <a:latin typeface="Times New Roman" panose="02020603050405020304" pitchFamily="18" charset="0"/>
                <a:cs typeface="Times New Roman" panose="02020603050405020304" pitchFamily="18" charset="0"/>
              </a:rPr>
              <a:t> à </a:t>
            </a:r>
            <a:r>
              <a:rPr lang="en-US" altLang="en-US" dirty="0" err="1">
                <a:latin typeface="Times New Roman" panose="02020603050405020304" pitchFamily="18" charset="0"/>
                <a:cs typeface="Times New Roman" panose="02020603050405020304" pitchFamily="18" charset="0"/>
              </a:rPr>
              <a:t>ces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besoins</a:t>
            </a:r>
            <a:r>
              <a:rPr lang="en-US" altLang="en-US" dirty="0">
                <a:latin typeface="Times New Roman" panose="02020603050405020304" pitchFamily="18" charset="0"/>
                <a:cs typeface="Times New Roman" panose="02020603050405020304" pitchFamily="18" charset="0"/>
              </a:rPr>
              <a:t>: les </a:t>
            </a:r>
            <a:r>
              <a:rPr lang="en-US" altLang="en-US" dirty="0" smtClean="0">
                <a:latin typeface="Times New Roman" panose="02020603050405020304" pitchFamily="18" charset="0"/>
                <a:cs typeface="Times New Roman" panose="02020603050405020304" pitchFamily="18" charset="0"/>
              </a:rPr>
              <a:t>services </a:t>
            </a:r>
            <a:r>
              <a:rPr lang="en-US" altLang="en-US" dirty="0" err="1" smtClean="0">
                <a:latin typeface="Times New Roman" panose="02020603050405020304" pitchFamily="18" charset="0"/>
                <a:cs typeface="Times New Roman" panose="02020603050405020304" pitchFamily="18" charset="0"/>
              </a:rPr>
              <a:t>en</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ligne</a:t>
            </a:r>
            <a:r>
              <a:rPr lang="en-US" altLang="en-US" dirty="0">
                <a:latin typeface="Times New Roman" panose="02020603050405020304" pitchFamily="18" charset="0"/>
                <a:cs typeface="Times New Roman" panose="02020603050405020304" pitchFamily="18" charset="0"/>
              </a:rPr>
              <a:t>:</a:t>
            </a:r>
            <a:r>
              <a:rPr lang="en-U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hlinkClick r:id="rId3"/>
              </a:rPr>
              <a:t>http://cds.cern.ch</a:t>
            </a:r>
            <a:r>
              <a:rPr lang="en-US" altLang="en-US" dirty="0" smtClean="0">
                <a:latin typeface="Times New Roman" panose="02020603050405020304" pitchFamily="18" charset="0"/>
                <a:cs typeface="Times New Roman" panose="02020603050405020304" pitchFamily="18" charset="0"/>
              </a:rPr>
              <a:t> (CERN Document Server)</a:t>
            </a:r>
            <a:endParaRPr lang="en-GB" altLang="en-US" dirty="0">
              <a:latin typeface="Times New Roman" panose="02020603050405020304" pitchFamily="18" charset="0"/>
              <a:cs typeface="Times New Roman" panose="02020603050405020304" pitchFamily="18" charset="0"/>
            </a:endParaRPr>
          </a:p>
        </p:txBody>
      </p:sp>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985962" y="1456631"/>
            <a:ext cx="8220075" cy="4988491"/>
          </a:xfrm>
        </p:spPr>
      </p:pic>
      <p:pic>
        <p:nvPicPr>
          <p:cNvPr id="5" name="Image 9" descr="bande-02.ep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125765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r>
              <a:rPr lang="en-GB" altLang="en-US" dirty="0">
                <a:latin typeface="Times New Roman" panose="02020603050405020304" pitchFamily="18" charset="0"/>
                <a:cs typeface="Times New Roman" panose="02020603050405020304" pitchFamily="18" charset="0"/>
              </a:rPr>
              <a:t>Comment r</a:t>
            </a:r>
            <a:r>
              <a:rPr lang="en-US" altLang="en-US" dirty="0" err="1">
                <a:latin typeface="Times New Roman" panose="02020603050405020304" pitchFamily="18" charset="0"/>
                <a:cs typeface="Times New Roman" panose="02020603050405020304" pitchFamily="18" charset="0"/>
              </a:rPr>
              <a:t>épondre</a:t>
            </a:r>
            <a:r>
              <a:rPr lang="en-US" altLang="en-US" dirty="0">
                <a:latin typeface="Times New Roman" panose="02020603050405020304" pitchFamily="18" charset="0"/>
                <a:cs typeface="Times New Roman" panose="02020603050405020304" pitchFamily="18" charset="0"/>
              </a:rPr>
              <a:t> à </a:t>
            </a:r>
            <a:r>
              <a:rPr lang="en-US" altLang="en-US" dirty="0" err="1">
                <a:latin typeface="Times New Roman" panose="02020603050405020304" pitchFamily="18" charset="0"/>
                <a:cs typeface="Times New Roman" panose="02020603050405020304" pitchFamily="18" charset="0"/>
              </a:rPr>
              <a:t>ces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besoins</a:t>
            </a:r>
            <a:r>
              <a:rPr lang="en-US" altLang="en-US" dirty="0">
                <a:latin typeface="Times New Roman" panose="02020603050405020304" pitchFamily="18" charset="0"/>
                <a:cs typeface="Times New Roman" panose="02020603050405020304" pitchFamily="18" charset="0"/>
              </a:rPr>
              <a:t>: les </a:t>
            </a:r>
            <a:r>
              <a:rPr lang="en-US" altLang="en-US" dirty="0" smtClean="0">
                <a:latin typeface="Times New Roman" panose="02020603050405020304" pitchFamily="18" charset="0"/>
                <a:cs typeface="Times New Roman" panose="02020603050405020304" pitchFamily="18" charset="0"/>
              </a:rPr>
              <a:t>services </a:t>
            </a:r>
            <a:r>
              <a:rPr lang="en-US" altLang="en-US" dirty="0" err="1" smtClean="0">
                <a:latin typeface="Times New Roman" panose="02020603050405020304" pitchFamily="18" charset="0"/>
                <a:cs typeface="Times New Roman" panose="02020603050405020304" pitchFamily="18" charset="0"/>
              </a:rPr>
              <a:t>en</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ligne</a:t>
            </a:r>
            <a:r>
              <a:rPr lang="en-U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hlinkClick r:id="rId3"/>
              </a:rPr>
              <a:t>http://inspirehep.net</a:t>
            </a:r>
            <a:r>
              <a:rPr lang="en-US" altLang="en-US" dirty="0" smtClean="0">
                <a:latin typeface="Times New Roman" panose="02020603050405020304" pitchFamily="18" charset="0"/>
                <a:cs typeface="Times New Roman" panose="02020603050405020304" pitchFamily="18" charset="0"/>
              </a:rPr>
              <a:t> (Inspire)</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688" y="1516314"/>
            <a:ext cx="7725853" cy="6430272"/>
          </a:xfrm>
          <a:prstGeom prst="rect">
            <a:avLst/>
          </a:prstGeom>
        </p:spPr>
      </p:pic>
      <p:pic>
        <p:nvPicPr>
          <p:cNvPr id="8" name="Content Placeholder 7"/>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5982509" y="4134267"/>
            <a:ext cx="6344535" cy="2143424"/>
          </a:xfrm>
        </p:spPr>
      </p:pic>
    </p:spTree>
    <p:extLst>
      <p:ext uri="{BB962C8B-B14F-4D97-AF65-F5344CB8AC3E}">
        <p14:creationId xmlns:p14="http://schemas.microsoft.com/office/powerpoint/2010/main" val="721648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678" y="130075"/>
            <a:ext cx="10515600" cy="708267"/>
          </a:xfrm>
        </p:spPr>
        <p:txBody>
          <a:bodyPr rtlCol="0">
            <a:normAutofit/>
          </a:bodyPr>
          <a:lstStyle/>
          <a:p>
            <a:pPr algn="ctr"/>
            <a:r>
              <a:rPr lang="en-US" altLang="en-US" sz="4000" dirty="0" err="1" smtClean="0">
                <a:latin typeface="Times New Roman" panose="02020603050405020304" pitchFamily="18" charset="0"/>
                <a:cs typeface="Times New Roman" panose="02020603050405020304" pitchFamily="18" charset="0"/>
              </a:rPr>
              <a:t>Quelques</a:t>
            </a:r>
            <a:r>
              <a:rPr lang="en-US" altLang="en-US" sz="4000" dirty="0" smtClean="0">
                <a:latin typeface="Times New Roman" panose="02020603050405020304" pitchFamily="18" charset="0"/>
                <a:cs typeface="Times New Roman" panose="02020603050405020304" pitchFamily="18" charset="0"/>
              </a:rPr>
              <a:t> </a:t>
            </a:r>
            <a:r>
              <a:rPr lang="en-US" altLang="en-US" sz="4000" dirty="0" err="1" smtClean="0">
                <a:latin typeface="Times New Roman" panose="02020603050405020304" pitchFamily="18" charset="0"/>
                <a:cs typeface="Times New Roman" panose="02020603050405020304" pitchFamily="18" charset="0"/>
              </a:rPr>
              <a:t>statistiques</a:t>
            </a:r>
            <a:endParaRPr lang="en-GB" altLang="en-US" sz="4000"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974867"/>
            <a:ext cx="8218488" cy="5286914"/>
          </a:xfrm>
        </p:spPr>
        <p:txBody>
          <a:bodyPr>
            <a:noAutofit/>
          </a:bodyPr>
          <a:lstStyle/>
          <a:p>
            <a:r>
              <a:rPr lang="fr-FR" altLang="en-US" sz="2200" dirty="0" smtClean="0">
                <a:latin typeface="Times New Roman" panose="02020603050405020304" pitchFamily="18" charset="0"/>
                <a:cs typeface="Times New Roman" panose="02020603050405020304" pitchFamily="18" charset="0"/>
              </a:rPr>
              <a:t>Le budget annuel:</a:t>
            </a:r>
          </a:p>
          <a:p>
            <a:pPr marL="0" indent="0">
              <a:buNone/>
            </a:pPr>
            <a:r>
              <a:rPr lang="fr-FR" altLang="en-US" sz="2200" dirty="0" smtClean="0">
                <a:latin typeface="Times New Roman" panose="02020603050405020304" pitchFamily="18" charset="0"/>
                <a:cs typeface="Times New Roman" panose="02020603050405020304" pitchFamily="18" charset="0"/>
              </a:rPr>
              <a:t>~1,500,000 CHF -&gt; archives, bibliothèque, matériel [</a:t>
            </a:r>
            <a:r>
              <a:rPr lang="fr-FR" altLang="en-US" sz="2200" dirty="0" err="1" smtClean="0">
                <a:latin typeface="Times New Roman" panose="02020603050405020304" pitchFamily="18" charset="0"/>
                <a:cs typeface="Times New Roman" panose="02020603050405020304" pitchFamily="18" charset="0"/>
              </a:rPr>
              <a:t>non-OA</a:t>
            </a:r>
            <a:r>
              <a:rPr lang="fr-FR" altLang="en-US" sz="2200" dirty="0" smtClean="0">
                <a:latin typeface="Times New Roman" panose="02020603050405020304" pitchFamily="18" charset="0"/>
                <a:cs typeface="Times New Roman" panose="02020603050405020304" pitchFamily="18" charset="0"/>
              </a:rPr>
              <a:t>]</a:t>
            </a:r>
          </a:p>
          <a:p>
            <a:pPr marL="0" indent="0">
              <a:buNone/>
            </a:pPr>
            <a:r>
              <a:rPr lang="fr-FR" altLang="en-US" sz="2200" dirty="0" smtClean="0">
                <a:latin typeface="Times New Roman" panose="02020603050405020304" pitchFamily="18" charset="0"/>
                <a:cs typeface="Times New Roman" panose="02020603050405020304" pitchFamily="18" charset="0"/>
              </a:rPr>
              <a:t>45% (e-)</a:t>
            </a:r>
            <a:r>
              <a:rPr lang="fr-FR" altLang="en-US" sz="2200" dirty="0" err="1" smtClean="0">
                <a:latin typeface="Times New Roman" panose="02020603050405020304" pitchFamily="18" charset="0"/>
                <a:cs typeface="Times New Roman" panose="02020603050405020304" pitchFamily="18" charset="0"/>
              </a:rPr>
              <a:t>journals</a:t>
            </a:r>
            <a:endParaRPr lang="fr-FR" altLang="en-US" sz="2200" dirty="0" smtClean="0">
              <a:latin typeface="Times New Roman" panose="02020603050405020304" pitchFamily="18" charset="0"/>
              <a:cs typeface="Times New Roman" panose="02020603050405020304" pitchFamily="18" charset="0"/>
            </a:endParaRPr>
          </a:p>
          <a:p>
            <a:pPr marL="0" indent="0">
              <a:buNone/>
            </a:pPr>
            <a:r>
              <a:rPr lang="fr-FR" altLang="en-US" sz="2200" dirty="0" smtClean="0">
                <a:latin typeface="Times New Roman" panose="02020603050405020304" pitchFamily="18" charset="0"/>
                <a:cs typeface="Times New Roman" panose="02020603050405020304" pitchFamily="18" charset="0"/>
              </a:rPr>
              <a:t>33% livres + e-books</a:t>
            </a:r>
          </a:p>
          <a:p>
            <a:pPr marL="0" indent="0">
              <a:buNone/>
            </a:pPr>
            <a:r>
              <a:rPr lang="fr-FR" altLang="en-US" sz="2200" dirty="0">
                <a:latin typeface="Times New Roman" panose="02020603050405020304" pitchFamily="18" charset="0"/>
                <a:cs typeface="Times New Roman" panose="02020603050405020304" pitchFamily="18" charset="0"/>
              </a:rPr>
              <a:t>7% bases de données</a:t>
            </a:r>
            <a:endParaRPr lang="fr-FR" altLang="en-US" sz="2200" dirty="0" smtClean="0">
              <a:latin typeface="Times New Roman" panose="02020603050405020304" pitchFamily="18" charset="0"/>
              <a:cs typeface="Times New Roman" panose="02020603050405020304" pitchFamily="18" charset="0"/>
            </a:endParaRPr>
          </a:p>
          <a:p>
            <a:pPr marL="0" indent="0">
              <a:buNone/>
            </a:pPr>
            <a:r>
              <a:rPr lang="fr-FR" altLang="en-US" sz="2200" dirty="0" smtClean="0">
                <a:latin typeface="Times New Roman" panose="02020603050405020304" pitchFamily="18" charset="0"/>
                <a:cs typeface="Times New Roman" panose="02020603050405020304" pitchFamily="18" charset="0"/>
              </a:rPr>
              <a:t>15% </a:t>
            </a:r>
            <a:r>
              <a:rPr lang="fr-FR" altLang="en-US" sz="2200" dirty="0" err="1" smtClean="0">
                <a:latin typeface="Times New Roman" panose="02020603050405020304" pitchFamily="18" charset="0"/>
                <a:cs typeface="Times New Roman" panose="02020603050405020304" pitchFamily="18" charset="0"/>
              </a:rPr>
              <a:t>others</a:t>
            </a:r>
            <a:endParaRPr lang="fr-FR" altLang="en-US" sz="2200" dirty="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Le nombre de prêts: 20/jour, 5000 en 2014</a:t>
            </a:r>
          </a:p>
          <a:p>
            <a:r>
              <a:rPr lang="fr-FR" altLang="en-US" sz="2200" dirty="0" smtClean="0">
                <a:latin typeface="Times New Roman" panose="02020603050405020304" pitchFamily="18" charset="0"/>
                <a:cs typeface="Times New Roman" panose="02020603050405020304" pitchFamily="18" charset="0"/>
              </a:rPr>
              <a:t>Nouveaux titres de livres/</a:t>
            </a:r>
            <a:r>
              <a:rPr lang="fr-FR" altLang="en-US" sz="2200" dirty="0" err="1" smtClean="0">
                <a:latin typeface="Times New Roman" panose="02020603050405020304" pitchFamily="18" charset="0"/>
                <a:cs typeface="Times New Roman" panose="02020603050405020304" pitchFamily="18" charset="0"/>
              </a:rPr>
              <a:t>conf</a:t>
            </a:r>
            <a:r>
              <a:rPr lang="fr-FR" altLang="en-US" sz="2200" dirty="0" smtClean="0">
                <a:latin typeface="Times New Roman" panose="02020603050405020304" pitchFamily="18" charset="0"/>
                <a:cs typeface="Times New Roman" panose="02020603050405020304" pitchFamily="18" charset="0"/>
              </a:rPr>
              <a:t>. </a:t>
            </a:r>
            <a:r>
              <a:rPr lang="fr-FR" altLang="en-US" sz="2200" dirty="0" err="1" smtClean="0">
                <a:latin typeface="Times New Roman" panose="02020603050405020304" pitchFamily="18" charset="0"/>
                <a:cs typeface="Times New Roman" panose="02020603050405020304" pitchFamily="18" charset="0"/>
              </a:rPr>
              <a:t>Proceedings</a:t>
            </a:r>
            <a:r>
              <a:rPr lang="fr-FR" altLang="en-US" sz="2200" dirty="0" smtClean="0">
                <a:latin typeface="Times New Roman" panose="02020603050405020304" pitchFamily="18" charset="0"/>
                <a:cs typeface="Times New Roman" panose="02020603050405020304" pitchFamily="18" charset="0"/>
              </a:rPr>
              <a:t>: 10273, dont 895 en papier (2014)</a:t>
            </a:r>
            <a:endParaRPr lang="fr-FR" altLang="en-US" sz="2200" dirty="0" smtClean="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Le </a:t>
            </a:r>
            <a:r>
              <a:rPr lang="fr-FR" altLang="en-US" sz="2200" dirty="0" smtClean="0">
                <a:latin typeface="Times New Roman" panose="02020603050405020304" pitchFamily="18" charset="0"/>
                <a:cs typeface="Times New Roman" panose="02020603050405020304" pitchFamily="18" charset="0"/>
              </a:rPr>
              <a:t>nombre de </a:t>
            </a:r>
            <a:r>
              <a:rPr lang="fr-FR" altLang="en-US" sz="2200" dirty="0" smtClean="0">
                <a:latin typeface="Times New Roman" panose="02020603050405020304" pitchFamily="18" charset="0"/>
                <a:cs typeface="Times New Roman" panose="02020603050405020304" pitchFamily="18" charset="0"/>
              </a:rPr>
              <a:t>visiteurs: 111.408 (2012), 100.116 (2013), 97691 (2014)</a:t>
            </a:r>
          </a:p>
          <a:p>
            <a:r>
              <a:rPr lang="fr-FR" altLang="en-US" sz="2200" dirty="0" smtClean="0">
                <a:latin typeface="Times New Roman" panose="02020603050405020304" pitchFamily="18" charset="0"/>
                <a:cs typeface="Times New Roman" panose="02020603050405020304" pitchFamily="18" charset="0"/>
              </a:rPr>
              <a:t>1363 articles/libres/rapports publiés en 2014 + 236 thèses de doctorat</a:t>
            </a:r>
            <a:endParaRPr lang="fr-FR" altLang="en-US" sz="2200" dirty="0" smtClean="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Les publications CERN libre accès (SCOAP3 ou accords avec les éditeurs): ~90%</a:t>
            </a:r>
            <a:endParaRPr lang="fr-FR" altLang="en-US" sz="22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29687602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678" y="130075"/>
            <a:ext cx="10515600" cy="708267"/>
          </a:xfrm>
        </p:spPr>
        <p:txBody>
          <a:bodyPr rtlCol="0">
            <a:normAutofit/>
          </a:bodyPr>
          <a:lstStyle/>
          <a:p>
            <a:pPr algn="ctr"/>
            <a:r>
              <a:rPr lang="en-US" altLang="en-US" sz="4000" dirty="0" err="1" smtClean="0">
                <a:latin typeface="Times New Roman" panose="02020603050405020304" pitchFamily="18" charset="0"/>
                <a:cs typeface="Times New Roman" panose="02020603050405020304" pitchFamily="18" charset="0"/>
              </a:rPr>
              <a:t>Statistiques</a:t>
            </a:r>
            <a:r>
              <a:rPr lang="en-US" altLang="en-US" sz="4000" dirty="0" smtClean="0">
                <a:latin typeface="Times New Roman" panose="02020603050405020304" pitchFamily="18" charset="0"/>
                <a:cs typeface="Times New Roman" panose="02020603050405020304" pitchFamily="18" charset="0"/>
              </a:rPr>
              <a:t> des </a:t>
            </a:r>
            <a:r>
              <a:rPr lang="en-US" altLang="en-US" sz="4000" dirty="0" err="1" smtClean="0">
                <a:latin typeface="Times New Roman" panose="02020603050405020304" pitchFamily="18" charset="0"/>
                <a:cs typeface="Times New Roman" panose="02020603050405020304" pitchFamily="18" charset="0"/>
              </a:rPr>
              <a:t>téléchargements</a:t>
            </a:r>
            <a:endParaRPr lang="en-GB" altLang="en-US" sz="4000"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974867"/>
            <a:ext cx="8218488" cy="5484578"/>
          </a:xfrm>
        </p:spPr>
        <p:txBody>
          <a:bodyPr wrap="square">
            <a:spAutoFit/>
          </a:bodyPr>
          <a:lstStyle/>
          <a:p>
            <a:r>
              <a:rPr lang="fr-FR" altLang="en-US" sz="2200" dirty="0" smtClean="0">
                <a:latin typeface="Times New Roman" panose="02020603050405020304" pitchFamily="18" charset="0"/>
                <a:cs typeface="Times New Roman" panose="02020603050405020304" pitchFamily="18" charset="0"/>
              </a:rPr>
              <a:t>Difformité dans </a:t>
            </a:r>
            <a:r>
              <a:rPr lang="fr-FR" altLang="en-US" sz="2200" dirty="0">
                <a:latin typeface="Times New Roman" panose="02020603050405020304" pitchFamily="18" charset="0"/>
                <a:cs typeface="Times New Roman" panose="02020603050405020304" pitchFamily="18" charset="0"/>
              </a:rPr>
              <a:t>les </a:t>
            </a:r>
            <a:r>
              <a:rPr lang="fr-FR" altLang="en-US" sz="2200" dirty="0" smtClean="0">
                <a:latin typeface="Times New Roman" panose="02020603050405020304" pitchFamily="18" charset="0"/>
                <a:cs typeface="Times New Roman" panose="02020603050405020304" pitchFamily="18" charset="0"/>
              </a:rPr>
              <a:t>modalité d’accès rendent difficile produire des statistiques homogènes. Je me concentre sur les </a:t>
            </a:r>
            <a:r>
              <a:rPr lang="fr-FR" altLang="en-US" sz="2200" dirty="0" err="1" smtClean="0">
                <a:latin typeface="Times New Roman" panose="02020603050405020304" pitchFamily="18" charset="0"/>
                <a:cs typeface="Times New Roman" panose="02020603050405020304" pitchFamily="18" charset="0"/>
              </a:rPr>
              <a:t>stats</a:t>
            </a:r>
            <a:r>
              <a:rPr lang="fr-FR" altLang="en-US" sz="2200" dirty="0">
                <a:latin typeface="Times New Roman" panose="02020603050405020304" pitchFamily="18" charset="0"/>
                <a:cs typeface="Times New Roman" panose="02020603050405020304" pitchFamily="18" charset="0"/>
              </a:rPr>
              <a:t> </a:t>
            </a:r>
            <a:r>
              <a:rPr lang="fr-FR" altLang="en-US" sz="2200" dirty="0" smtClean="0">
                <a:latin typeface="Times New Roman" panose="02020603050405020304" pitchFamily="18" charset="0"/>
                <a:cs typeface="Times New Roman" panose="02020603050405020304" pitchFamily="18" charset="0"/>
              </a:rPr>
              <a:t>de contenus Springer</a:t>
            </a:r>
            <a:endParaRPr lang="fr-FR" altLang="en-US" sz="2200" dirty="0" smtClean="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Springer : 32127 </a:t>
            </a:r>
            <a:r>
              <a:rPr lang="en-US" altLang="en-US" sz="2400" dirty="0" err="1" smtClean="0">
                <a:latin typeface="Times New Roman" panose="02020603050405020304" pitchFamily="18" charset="0"/>
                <a:cs typeface="Times New Roman" panose="02020603050405020304" pitchFamily="18" charset="0"/>
              </a:rPr>
              <a:t>téléchargements</a:t>
            </a:r>
            <a:r>
              <a:rPr lang="en-US" altLang="en-US" sz="2400" dirty="0" smtClean="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en</a:t>
            </a:r>
            <a:r>
              <a:rPr lang="en-US" altLang="en-US" sz="2400" dirty="0" smtClean="0">
                <a:latin typeface="Times New Roman" panose="02020603050405020304" pitchFamily="18" charset="0"/>
                <a:cs typeface="Times New Roman" panose="02020603050405020304" pitchFamily="18" charset="0"/>
              </a:rPr>
              <a:t> 2014 (articles, livres et </a:t>
            </a:r>
            <a:r>
              <a:rPr lang="en-US" altLang="en-US" sz="2400" dirty="0" err="1" smtClean="0">
                <a:latin typeface="Times New Roman" panose="02020603050405020304" pitchFamily="18" charset="0"/>
                <a:cs typeface="Times New Roman" panose="02020603050405020304" pitchFamily="18" charset="0"/>
              </a:rPr>
              <a:t>chapitres</a:t>
            </a:r>
            <a:r>
              <a:rPr lang="en-US" altLang="en-US" sz="2400" dirty="0" smtClean="0">
                <a:latin typeface="Times New Roman" panose="02020603050405020304" pitchFamily="18" charset="0"/>
                <a:cs typeface="Times New Roman" panose="02020603050405020304" pitchFamily="18" charset="0"/>
              </a:rPr>
              <a:t> de livres)</a:t>
            </a:r>
          </a:p>
          <a:p>
            <a:r>
              <a:rPr lang="en-US" altLang="en-US" sz="2400" b="1" dirty="0" smtClean="0">
                <a:latin typeface="Times New Roman" panose="02020603050405020304" pitchFamily="18" charset="0"/>
                <a:cs typeface="Times New Roman" panose="02020603050405020304" pitchFamily="18" charset="0"/>
              </a:rPr>
              <a:t>Comment </a:t>
            </a:r>
            <a:r>
              <a:rPr lang="en-US" altLang="en-US" sz="2400" b="1" dirty="0" err="1" smtClean="0">
                <a:latin typeface="Times New Roman" panose="02020603050405020304" pitchFamily="18" charset="0"/>
                <a:cs typeface="Times New Roman" panose="02020603050405020304" pitchFamily="18" charset="0"/>
              </a:rPr>
              <a:t>ils</a:t>
            </a:r>
            <a:r>
              <a:rPr lang="en-US" altLang="en-US" sz="2400" b="1" dirty="0" smtClean="0">
                <a:latin typeface="Times New Roman" panose="02020603050405020304" pitchFamily="18" charset="0"/>
                <a:cs typeface="Times New Roman" panose="02020603050405020304" pitchFamily="18" charset="0"/>
              </a:rPr>
              <a:t> </a:t>
            </a:r>
            <a:r>
              <a:rPr lang="en-US" altLang="en-US" sz="2400" b="1" dirty="0" err="1" smtClean="0">
                <a:latin typeface="Times New Roman" panose="02020603050405020304" pitchFamily="18" charset="0"/>
                <a:cs typeface="Times New Roman" panose="02020603050405020304" pitchFamily="18" charset="0"/>
              </a:rPr>
              <a:t>arrivent</a:t>
            </a:r>
            <a:r>
              <a:rPr lang="en-US" altLang="en-US" sz="2400" b="1" dirty="0" smtClean="0">
                <a:latin typeface="Times New Roman" panose="02020603050405020304" pitchFamily="18" charset="0"/>
                <a:cs typeface="Times New Roman" panose="02020603050405020304" pitchFamily="18" charset="0"/>
              </a:rPr>
              <a:t> au </a:t>
            </a:r>
            <a:r>
              <a:rPr lang="en-US" altLang="en-US" sz="2400" b="1" dirty="0" err="1" smtClean="0">
                <a:latin typeface="Times New Roman" panose="02020603050405020304" pitchFamily="18" charset="0"/>
                <a:cs typeface="Times New Roman" panose="02020603050405020304" pitchFamily="18" charset="0"/>
              </a:rPr>
              <a:t>fulltext</a:t>
            </a:r>
            <a:r>
              <a:rPr lang="en-US" altLang="en-US" sz="2400" b="1" dirty="0" smtClean="0">
                <a:latin typeface="Times New Roman" panose="02020603050405020304" pitchFamily="18" charset="0"/>
                <a:cs typeface="Times New Roman" panose="02020603050405020304" pitchFamily="18" charset="0"/>
              </a:rPr>
              <a:t>?</a:t>
            </a:r>
          </a:p>
          <a:p>
            <a:r>
              <a:rPr lang="en-US" altLang="en-US" sz="2400" dirty="0" smtClean="0">
                <a:latin typeface="Times New Roman" panose="02020603050405020304" pitchFamily="18" charset="0"/>
                <a:cs typeface="Times New Roman" panose="02020603050405020304" pitchFamily="18" charset="0"/>
              </a:rPr>
              <a:t>&gt;13000 de </a:t>
            </a:r>
            <a:r>
              <a:rPr lang="en-US" altLang="en-US" sz="2400" dirty="0" err="1" smtClean="0">
                <a:latin typeface="Times New Roman" panose="02020603050405020304" pitchFamily="18" charset="0"/>
                <a:cs typeface="Times New Roman" panose="02020603050405020304" pitchFamily="18" charset="0"/>
              </a:rPr>
              <a:t>Springerlink</a:t>
            </a:r>
            <a:endParaRPr lang="en-US" altLang="en-US" sz="2400" dirty="0" smtClean="0">
              <a:latin typeface="Times New Roman" panose="02020603050405020304" pitchFamily="18" charset="0"/>
              <a:cs typeface="Times New Roman" panose="02020603050405020304" pitchFamily="18" charset="0"/>
            </a:endParaRPr>
          </a:p>
          <a:p>
            <a:r>
              <a:rPr lang="en-US" altLang="en-US" sz="2400" dirty="0" err="1" smtClean="0">
                <a:latin typeface="Times New Roman" panose="02020603050405020304" pitchFamily="18" charset="0"/>
                <a:cs typeface="Times New Roman" panose="02020603050405020304" pitchFamily="18" charset="0"/>
              </a:rPr>
              <a:t>Seulement</a:t>
            </a:r>
            <a:r>
              <a:rPr lang="en-US" altLang="en-US" sz="2400" dirty="0" smtClean="0">
                <a:latin typeface="Times New Roman" panose="02020603050405020304" pitchFamily="18" charset="0"/>
                <a:cs typeface="Times New Roman" panose="02020603050405020304" pitchFamily="18" charset="0"/>
              </a:rPr>
              <a:t> 937 </a:t>
            </a:r>
            <a:r>
              <a:rPr lang="en-US" altLang="en-US" sz="2400" dirty="0" err="1" smtClean="0">
                <a:latin typeface="Times New Roman" panose="02020603050405020304" pitchFamily="18" charset="0"/>
                <a:cs typeface="Times New Roman" panose="02020603050405020304" pitchFamily="18" charset="0"/>
              </a:rPr>
              <a:t>viennent</a:t>
            </a:r>
            <a:r>
              <a:rPr lang="en-US" altLang="en-US" sz="2400" dirty="0" smtClean="0">
                <a:latin typeface="Times New Roman" panose="02020603050405020304" pitchFamily="18" charset="0"/>
                <a:cs typeface="Times New Roman" panose="02020603050405020304" pitchFamily="18" charset="0"/>
              </a:rPr>
              <a:t> de CDS</a:t>
            </a:r>
          </a:p>
          <a:p>
            <a:r>
              <a:rPr lang="fr-FR" altLang="en-US" sz="2400" dirty="0" smtClean="0">
                <a:latin typeface="Times New Roman" panose="02020603050405020304" pitchFamily="18" charset="0"/>
                <a:cs typeface="Times New Roman" panose="02020603050405020304" pitchFamily="18" charset="0"/>
              </a:rPr>
              <a:t>9700 de Google (.</a:t>
            </a:r>
            <a:r>
              <a:rPr lang="fr-FR" altLang="en-US" sz="2400" dirty="0" err="1" smtClean="0">
                <a:latin typeface="Times New Roman" panose="02020603050405020304" pitchFamily="18" charset="0"/>
                <a:cs typeface="Times New Roman" panose="02020603050405020304" pitchFamily="18" charset="0"/>
              </a:rPr>
              <a:t>com</a:t>
            </a:r>
            <a:r>
              <a:rPr lang="fr-FR" altLang="en-US" sz="2400" dirty="0" smtClean="0">
                <a:latin typeface="Times New Roman" panose="02020603050405020304" pitchFamily="18" charset="0"/>
                <a:cs typeface="Times New Roman" panose="02020603050405020304" pitchFamily="18" charset="0"/>
              </a:rPr>
              <a:t>, .ch., .</a:t>
            </a:r>
            <a:r>
              <a:rPr lang="fr-FR" altLang="en-US" sz="2400" dirty="0" err="1" smtClean="0">
                <a:latin typeface="Times New Roman" panose="02020603050405020304" pitchFamily="18" charset="0"/>
                <a:cs typeface="Times New Roman" panose="02020603050405020304" pitchFamily="18" charset="0"/>
              </a:rPr>
              <a:t>it</a:t>
            </a:r>
            <a:r>
              <a:rPr lang="fr-FR" altLang="en-US" sz="2400" dirty="0" smtClean="0">
                <a:latin typeface="Times New Roman" panose="02020603050405020304" pitchFamily="18" charset="0"/>
                <a:cs typeface="Times New Roman" panose="02020603050405020304" pitchFamily="18" charset="0"/>
              </a:rPr>
              <a:t> etc.), dont</a:t>
            </a:r>
          </a:p>
          <a:p>
            <a:pPr marL="0" indent="0">
              <a:buNone/>
            </a:pPr>
            <a:r>
              <a:rPr lang="fr-FR" altLang="en-US" sz="2400" dirty="0" smtClean="0">
                <a:latin typeface="Times New Roman" panose="02020603050405020304" pitchFamily="18" charset="0"/>
                <a:cs typeface="Times New Roman" panose="02020603050405020304" pitchFamily="18" charset="0"/>
              </a:rPr>
              <a:t>1500 de Google </a:t>
            </a:r>
            <a:r>
              <a:rPr lang="fr-FR" altLang="en-US" sz="2400" dirty="0" err="1" smtClean="0">
                <a:latin typeface="Times New Roman" panose="02020603050405020304" pitchFamily="18" charset="0"/>
                <a:cs typeface="Times New Roman" panose="02020603050405020304" pitchFamily="18" charset="0"/>
              </a:rPr>
              <a:t>Scholar</a:t>
            </a:r>
            <a:endParaRPr lang="fr-FR"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Desktop? Laptop? </a:t>
            </a:r>
            <a:r>
              <a:rPr lang="fr-FR" altLang="en-US" sz="2400" dirty="0" smtClean="0">
                <a:latin typeface="Times New Roman" panose="02020603050405020304" pitchFamily="18" charset="0"/>
                <a:cs typeface="Times New Roman" panose="02020603050405020304" pitchFamily="18" charset="0"/>
              </a:rPr>
              <a:t>Tablet? </a:t>
            </a:r>
            <a:r>
              <a:rPr lang="fr-FR" altLang="en-US" sz="2400" dirty="0" smtClean="0">
                <a:latin typeface="Times New Roman" panose="02020603050405020304" pitchFamily="18" charset="0"/>
                <a:cs typeface="Times New Roman" panose="02020603050405020304" pitchFamily="18" charset="0"/>
              </a:rPr>
              <a:t>Smartphone? </a:t>
            </a:r>
          </a:p>
          <a:p>
            <a:pPr marL="0" indent="0">
              <a:buNone/>
            </a:pPr>
            <a:r>
              <a:rPr lang="fr-FR" altLang="en-US" sz="2400" dirty="0" smtClean="0">
                <a:latin typeface="Times New Roman" panose="02020603050405020304" pitchFamily="18" charset="0"/>
                <a:cs typeface="Times New Roman" panose="02020603050405020304" pitchFamily="18" charset="0"/>
              </a:rPr>
              <a:t>PC et laptop!</a:t>
            </a:r>
          </a:p>
          <a:p>
            <a:endParaRPr lang="fr-FR"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6659" y="2336239"/>
            <a:ext cx="5287113" cy="4020111"/>
          </a:xfrm>
          <a:prstGeom prst="rect">
            <a:avLst/>
          </a:prstGeom>
        </p:spPr>
      </p:pic>
    </p:spTree>
    <p:extLst>
      <p:ext uri="{BB962C8B-B14F-4D97-AF65-F5344CB8AC3E}">
        <p14:creationId xmlns:p14="http://schemas.microsoft.com/office/powerpoint/2010/main" val="14049997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GB" smtClean="0">
                <a:latin typeface="Times New Roman" panose="02020603050405020304" pitchFamily="18" charset="0"/>
                <a:cs typeface="Times New Roman" panose="02020603050405020304" pitchFamily="18" charset="0"/>
              </a:rPr>
              <a:t>Questions?</a:t>
            </a:r>
            <a:endParaRPr lang="en-GB" dirty="0">
              <a:latin typeface="Times New Roman" panose="02020603050405020304" pitchFamily="18" charset="0"/>
              <a:cs typeface="Times New Roman" panose="02020603050405020304" pitchFamily="18" charset="0"/>
            </a:endParaRPr>
          </a:p>
        </p:txBody>
      </p:sp>
      <p:pic>
        <p:nvPicPr>
          <p:cNvPr id="6" name="Content Placeholder 5" descr="images.jpg"/>
          <p:cNvPicPr>
            <a:picLocks noGrp="1" noChangeAspect="1"/>
          </p:cNvPicPr>
          <p:nvPr>
            <p:ph idx="1"/>
          </p:nvPr>
        </p:nvPicPr>
        <p:blipFill>
          <a:blip r:embed="rId3" cstate="print"/>
          <a:stretch>
            <a:fillRect/>
          </a:stretch>
        </p:blipFill>
        <p:spPr>
          <a:xfrm>
            <a:off x="4780756" y="3227387"/>
            <a:ext cx="2619375" cy="1743075"/>
          </a:xfrm>
        </p:spPr>
      </p:pic>
      <p:pic>
        <p:nvPicPr>
          <p:cNvPr id="5"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386171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a:latin typeface="Times New Roman" panose="02020603050405020304" pitchFamily="18" charset="0"/>
                <a:cs typeface="Times New Roman" panose="02020603050405020304" pitchFamily="18" charset="0"/>
              </a:rPr>
              <a:t>Qu’est-ce </a:t>
            </a:r>
            <a:r>
              <a:rPr lang="fr-FR" altLang="en-US" dirty="0" smtClean="0">
                <a:latin typeface="Times New Roman" panose="02020603050405020304" pitchFamily="18" charset="0"/>
                <a:cs typeface="Times New Roman" panose="02020603050405020304" pitchFamily="18" charset="0"/>
              </a:rPr>
              <a:t>que</a:t>
            </a:r>
            <a:r>
              <a:rPr lang="en-U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le CERN?</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a:bodyPr>
          <a:lstStyle/>
          <a:p>
            <a:r>
              <a:rPr lang="en-US" altLang="en-US" sz="2400" dirty="0" err="1" smtClean="0">
                <a:latin typeface="Times New Roman" panose="02020603050405020304" pitchFamily="18" charset="0"/>
                <a:cs typeface="Times New Roman" panose="02020603050405020304" pitchFamily="18" charset="0"/>
              </a:rPr>
              <a:t>Une</a:t>
            </a:r>
            <a:r>
              <a:rPr lang="en-US" altLang="en-US" sz="2400" dirty="0" smtClean="0">
                <a:latin typeface="Times New Roman" panose="02020603050405020304" pitchFamily="18" charset="0"/>
                <a:cs typeface="Times New Roman" panose="02020603050405020304" pitchFamily="18" charset="0"/>
              </a:rPr>
              <a:t> organization </a:t>
            </a:r>
            <a:r>
              <a:rPr lang="en-US" altLang="en-US" sz="2400" dirty="0" err="1" smtClean="0">
                <a:latin typeface="Times New Roman" panose="02020603050405020304" pitchFamily="18" charset="0"/>
                <a:cs typeface="Times New Roman" panose="02020603050405020304" pitchFamily="18" charset="0"/>
              </a:rPr>
              <a:t>europ</a:t>
            </a:r>
            <a:r>
              <a:rPr lang="en-GB" altLang="en-US" sz="2400" dirty="0" err="1" smtClean="0">
                <a:latin typeface="Times New Roman" panose="02020603050405020304" pitchFamily="18" charset="0"/>
                <a:cs typeface="Times New Roman" panose="02020603050405020304" pitchFamily="18" charset="0"/>
              </a:rPr>
              <a:t>éenne</a:t>
            </a:r>
            <a:r>
              <a:rPr lang="en-GB" altLang="en-US" sz="2400" dirty="0" smtClean="0">
                <a:latin typeface="Times New Roman" panose="02020603050405020304" pitchFamily="18" charset="0"/>
                <a:cs typeface="Times New Roman" panose="02020603050405020304" pitchFamily="18" charset="0"/>
              </a:rPr>
              <a:t>, qui </a:t>
            </a:r>
            <a:r>
              <a:rPr lang="en-GB" altLang="en-US" sz="2400" dirty="0" err="1" smtClean="0">
                <a:latin typeface="Times New Roman" panose="02020603050405020304" pitchFamily="18" charset="0"/>
                <a:cs typeface="Times New Roman" panose="02020603050405020304" pitchFamily="18" charset="0"/>
              </a:rPr>
              <a:t>va</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acquérir</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une</a:t>
            </a:r>
            <a:r>
              <a:rPr lang="en-GB" altLang="en-US" sz="2400" dirty="0" smtClean="0">
                <a:latin typeface="Times New Roman" panose="02020603050405020304" pitchFamily="18" charset="0"/>
                <a:cs typeface="Times New Roman" panose="02020603050405020304" pitchFamily="18" charset="0"/>
              </a:rPr>
              <a:t> dimension </a:t>
            </a:r>
            <a:r>
              <a:rPr lang="en-GB" altLang="en-US" sz="2400" dirty="0" err="1" smtClean="0">
                <a:latin typeface="Times New Roman" panose="02020603050405020304" pitchFamily="18" charset="0"/>
                <a:cs typeface="Times New Roman" panose="02020603050405020304" pitchFamily="18" charset="0"/>
              </a:rPr>
              <a:t>mondiale</a:t>
            </a:r>
            <a:r>
              <a:rPr lang="en-GB" altLang="en-US" sz="2400" dirty="0" smtClean="0">
                <a:latin typeface="Times New Roman" panose="02020603050405020304" pitchFamily="18" charset="0"/>
                <a:cs typeface="Times New Roman" panose="02020603050405020304" pitchFamily="18" charset="0"/>
              </a:rPr>
              <a:t> </a:t>
            </a:r>
          </a:p>
          <a:p>
            <a:r>
              <a:rPr lang="en-US" altLang="en-US" sz="2400" dirty="0">
                <a:latin typeface="Times New Roman" panose="02020603050405020304" pitchFamily="18" charset="0"/>
                <a:cs typeface="Times New Roman" panose="02020603050405020304" pitchFamily="18" charset="0"/>
              </a:rPr>
              <a:t>Fond</a:t>
            </a:r>
            <a:r>
              <a:rPr lang="en-GB" altLang="en-US" sz="2400" dirty="0" err="1">
                <a:latin typeface="Times New Roman" panose="02020603050405020304" pitchFamily="18" charset="0"/>
                <a:cs typeface="Times New Roman" panose="02020603050405020304" pitchFamily="18" charset="0"/>
              </a:rPr>
              <a:t>ée</a:t>
            </a:r>
            <a:r>
              <a:rPr lang="en-GB" altLang="en-US" sz="2400" dirty="0">
                <a:latin typeface="Times New Roman" panose="02020603050405020304" pitchFamily="18" charset="0"/>
                <a:cs typeface="Times New Roman" panose="02020603050405020304" pitchFamily="18" charset="0"/>
              </a:rPr>
              <a:t> </a:t>
            </a:r>
            <a:r>
              <a:rPr lang="en-GB" altLang="en-US" sz="2400" dirty="0" err="1">
                <a:latin typeface="Times New Roman" panose="02020603050405020304" pitchFamily="18" charset="0"/>
                <a:cs typeface="Times New Roman" panose="02020603050405020304" pitchFamily="18" charset="0"/>
              </a:rPr>
              <a:t>en</a:t>
            </a:r>
            <a:r>
              <a:rPr lang="en-GB" altLang="en-US" sz="2400" dirty="0">
                <a:latin typeface="Times New Roman" panose="02020603050405020304" pitchFamily="18" charset="0"/>
                <a:cs typeface="Times New Roman" panose="02020603050405020304" pitchFamily="18" charset="0"/>
              </a:rPr>
              <a:t> </a:t>
            </a:r>
            <a:r>
              <a:rPr lang="en-GB" altLang="en-US" sz="2400" dirty="0" smtClean="0">
                <a:latin typeface="Times New Roman" panose="02020603050405020304" pitchFamily="18" charset="0"/>
                <a:cs typeface="Times New Roman" panose="02020603050405020304" pitchFamily="18" charset="0"/>
              </a:rPr>
              <a:t>1954</a:t>
            </a:r>
            <a:endParaRPr lang="en-GB"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GB" altLang="en-US" sz="2400" dirty="0" smtClean="0">
                <a:latin typeface="Times New Roman" panose="02020603050405020304" pitchFamily="18" charset="0"/>
                <a:cs typeface="Times New Roman" panose="02020603050405020304" pitchFamily="18" charset="0"/>
              </a:rPr>
              <a:t>21 pays </a:t>
            </a:r>
            <a:r>
              <a:rPr lang="en-GB" altLang="en-US" sz="2400" dirty="0" err="1" smtClean="0">
                <a:latin typeface="Times New Roman" panose="02020603050405020304" pitchFamily="18" charset="0"/>
                <a:cs typeface="Times New Roman" panose="02020603050405020304" pitchFamily="18" charset="0"/>
              </a:rPr>
              <a:t>membres</a:t>
            </a:r>
            <a:r>
              <a:rPr lang="en-GB" altLang="en-US" sz="2400" dirty="0" smtClean="0">
                <a:latin typeface="Times New Roman" panose="02020603050405020304" pitchFamily="18" charset="0"/>
                <a:cs typeface="Times New Roman" panose="02020603050405020304" pitchFamily="18" charset="0"/>
              </a:rPr>
              <a:t> (la Suisse </a:t>
            </a:r>
            <a:r>
              <a:rPr lang="en-GB" altLang="en-US" sz="2400" dirty="0" err="1" smtClean="0">
                <a:latin typeface="Times New Roman" panose="02020603050405020304" pitchFamily="18" charset="0"/>
                <a:cs typeface="Times New Roman" panose="02020603050405020304" pitchFamily="18" charset="0"/>
              </a:rPr>
              <a:t>est</a:t>
            </a:r>
            <a:r>
              <a:rPr lang="en-GB" altLang="en-US" sz="2400" dirty="0" smtClean="0">
                <a:latin typeface="Times New Roman" panose="02020603050405020304" pitchFamily="18" charset="0"/>
                <a:cs typeface="Times New Roman" panose="02020603050405020304" pitchFamily="18" charset="0"/>
              </a:rPr>
              <a:t> un des pays </a:t>
            </a:r>
            <a:r>
              <a:rPr lang="en-GB" altLang="en-US" sz="2400" dirty="0" err="1" smtClean="0">
                <a:latin typeface="Times New Roman" panose="02020603050405020304" pitchFamily="18" charset="0"/>
                <a:cs typeface="Times New Roman" panose="02020603050405020304" pitchFamily="18" charset="0"/>
              </a:rPr>
              <a:t>fondateurs</a:t>
            </a:r>
            <a:r>
              <a:rPr lang="en-GB" altLang="en-US" sz="2400" dirty="0" smtClean="0">
                <a:latin typeface="Times New Roman" panose="02020603050405020304" pitchFamily="18" charset="0"/>
                <a:cs typeface="Times New Roman" panose="02020603050405020304" pitchFamily="18" charset="0"/>
              </a:rPr>
              <a:t>)</a:t>
            </a:r>
          </a:p>
          <a:p>
            <a:r>
              <a:rPr lang="en-US" altLang="en-US" sz="2400" dirty="0" err="1" smtClean="0">
                <a:latin typeface="Times New Roman" panose="02020603050405020304" pitchFamily="18" charset="0"/>
                <a:cs typeface="Times New Roman" panose="02020603050405020304" pitchFamily="18" charset="0"/>
              </a:rPr>
              <a:t>Observateurs</a:t>
            </a:r>
            <a:r>
              <a:rPr lang="en-US" altLang="en-US" sz="2400" dirty="0" smtClean="0">
                <a:latin typeface="Times New Roman" panose="02020603050405020304" pitchFamily="18" charset="0"/>
                <a:cs typeface="Times New Roman" panose="02020603050405020304" pitchFamily="18" charset="0"/>
              </a:rPr>
              <a:t>: </a:t>
            </a:r>
            <a:r>
              <a:rPr lang="fr-FR" sz="2400" dirty="0">
                <a:latin typeface="Times New Roman" panose="02020603050405020304" pitchFamily="18" charset="0"/>
                <a:cs typeface="Times New Roman" panose="02020603050405020304" pitchFamily="18" charset="0"/>
              </a:rPr>
              <a:t>Commission européenne, États-Unis d'Amérique, Fédération de Russie, Inde, Japon, Turquie et </a:t>
            </a:r>
            <a:r>
              <a:rPr lang="fr-FR" sz="2400" dirty="0" smtClean="0">
                <a:latin typeface="Times New Roman" panose="02020603050405020304" pitchFamily="18" charset="0"/>
                <a:cs typeface="Times New Roman" panose="02020603050405020304" pitchFamily="18" charset="0"/>
              </a:rPr>
              <a:t>UNESCO</a:t>
            </a:r>
            <a:endParaRPr lang="en-GB" altLang="en-US" sz="2400" dirty="0" smtClean="0">
              <a:latin typeface="Times New Roman" panose="02020603050405020304" pitchFamily="18" charset="0"/>
              <a:cs typeface="Times New Roman" panose="02020603050405020304" pitchFamily="18" charset="0"/>
            </a:endParaRPr>
          </a:p>
          <a:p>
            <a:r>
              <a:rPr lang="en-US" altLang="en-US" sz="2400" dirty="0" smtClean="0">
                <a:latin typeface="Times New Roman" panose="02020603050405020304" pitchFamily="18" charset="0"/>
                <a:cs typeface="Times New Roman" panose="02020603050405020304" pitchFamily="18" charset="0"/>
              </a:rPr>
              <a:t>Plus de 100 pays represent</a:t>
            </a:r>
            <a:r>
              <a:rPr lang="en-GB" altLang="en-US" sz="2400" dirty="0" err="1" smtClean="0">
                <a:latin typeface="Times New Roman" panose="02020603050405020304" pitchFamily="18" charset="0"/>
                <a:cs typeface="Times New Roman" panose="02020603050405020304" pitchFamily="18" charset="0"/>
              </a:rPr>
              <a:t>és</a:t>
            </a:r>
            <a:endParaRPr lang="en-GB" altLang="en-US" sz="2400" dirty="0" smtClean="0">
              <a:latin typeface="Times New Roman" panose="02020603050405020304" pitchFamily="18" charset="0"/>
              <a:cs typeface="Times New Roman" panose="02020603050405020304" pitchFamily="18" charset="0"/>
            </a:endParaRPr>
          </a:p>
          <a:p>
            <a:pPr eaLnBrk="1" hangingPunct="1">
              <a:lnSpc>
                <a:spcPct val="90000"/>
              </a:lnSpc>
            </a:pPr>
            <a:r>
              <a:rPr lang="en-US" altLang="en-US" sz="2400" dirty="0" smtClean="0">
                <a:latin typeface="Times New Roman" panose="02020603050405020304" pitchFamily="18" charset="0"/>
                <a:cs typeface="Times New Roman" panose="02020603050405020304" pitchFamily="18" charset="0"/>
              </a:rPr>
              <a:t>Budget 2014: 1108,5 MCHF</a:t>
            </a:r>
            <a:endParaRPr lang="en-GB" altLang="en-US" sz="2400" dirty="0" smtClean="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3183078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a:latin typeface="Times New Roman" panose="02020603050405020304" pitchFamily="18" charset="0"/>
                <a:cs typeface="Times New Roman" panose="02020603050405020304" pitchFamily="18" charset="0"/>
              </a:rPr>
              <a:t>Qu’est-ce </a:t>
            </a:r>
            <a:r>
              <a:rPr lang="en-US" altLang="en-US" dirty="0" err="1" smtClean="0">
                <a:latin typeface="Times New Roman" panose="02020603050405020304" pitchFamily="18" charset="0"/>
                <a:cs typeface="Times New Roman" panose="02020603050405020304" pitchFamily="18" charset="0"/>
              </a:rPr>
              <a:t>qu’on</a:t>
            </a:r>
            <a:r>
              <a:rPr lang="en-US" altLang="en-US" dirty="0" smtClean="0">
                <a:latin typeface="Times New Roman" panose="02020603050405020304" pitchFamily="18" charset="0"/>
                <a:cs typeface="Times New Roman" panose="02020603050405020304" pitchFamily="18" charset="0"/>
              </a:rPr>
              <a:t> fait au </a:t>
            </a:r>
            <a:r>
              <a:rPr lang="en-US" altLang="en-US" dirty="0">
                <a:latin typeface="Times New Roman" panose="02020603050405020304" pitchFamily="18" charset="0"/>
                <a:cs typeface="Times New Roman" panose="02020603050405020304" pitchFamily="18" charset="0"/>
              </a:rPr>
              <a:t>CERN?</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en-US" altLang="en-US" sz="2400" dirty="0" smtClean="0">
                <a:latin typeface="Times New Roman" panose="02020603050405020304" pitchFamily="18" charset="0"/>
                <a:cs typeface="Times New Roman" panose="02020603050405020304" pitchFamily="18" charset="0"/>
              </a:rPr>
              <a:t>R</a:t>
            </a:r>
            <a:r>
              <a:rPr lang="fr-FR" altLang="en-US" sz="2400" dirty="0" err="1" smtClean="0">
                <a:latin typeface="Times New Roman" panose="02020603050405020304" pitchFamily="18" charset="0"/>
                <a:cs typeface="Times New Roman" panose="02020603050405020304" pitchFamily="18" charset="0"/>
              </a:rPr>
              <a:t>echerche</a:t>
            </a:r>
            <a:r>
              <a:rPr lang="fr-FR" altLang="en-US" sz="2400" dirty="0" smtClean="0">
                <a:latin typeface="Times New Roman" panose="02020603050405020304" pitchFamily="18" charset="0"/>
                <a:cs typeface="Times New Roman" panose="02020603050405020304" pitchFamily="18" charset="0"/>
              </a:rPr>
              <a:t> scientifique de base en </a:t>
            </a:r>
            <a:r>
              <a:rPr lang="fr-FR" altLang="en-US" sz="2400" dirty="0">
                <a:latin typeface="Times New Roman" panose="02020603050405020304" pitchFamily="18" charset="0"/>
                <a:cs typeface="Times New Roman" panose="02020603050405020304" pitchFamily="18" charset="0"/>
              </a:rPr>
              <a:t>physique des </a:t>
            </a:r>
            <a:r>
              <a:rPr lang="fr-FR" altLang="en-US" sz="2400" dirty="0" smtClean="0">
                <a:latin typeface="Times New Roman" panose="02020603050405020304" pitchFamily="18" charset="0"/>
                <a:cs typeface="Times New Roman" panose="02020603050405020304" pitchFamily="18" charset="0"/>
              </a:rPr>
              <a:t>particules. On y étudie les </a:t>
            </a:r>
            <a:r>
              <a:rPr lang="fr-FR" altLang="en-US" sz="2400" dirty="0">
                <a:latin typeface="Times New Roman" panose="02020603050405020304" pitchFamily="18" charset="0"/>
                <a:cs typeface="Times New Roman" panose="02020603050405020304" pitchFamily="18" charset="0"/>
              </a:rPr>
              <a:t>constituants fondamentaux de la </a:t>
            </a:r>
            <a:r>
              <a:rPr lang="fr-FR" altLang="en-US" sz="2400" dirty="0" smtClean="0">
                <a:latin typeface="Times New Roman" panose="02020603050405020304" pitchFamily="18" charset="0"/>
                <a:cs typeface="Times New Roman" panose="02020603050405020304" pitchFamily="18" charset="0"/>
              </a:rPr>
              <a:t>matière.</a:t>
            </a:r>
          </a:p>
          <a:p>
            <a:r>
              <a:rPr lang="fr-FR" altLang="en-US" sz="2400" dirty="0" smtClean="0">
                <a:latin typeface="Times New Roman" panose="02020603050405020304" pitchFamily="18" charset="0"/>
                <a:cs typeface="Times New Roman" panose="02020603050405020304" pitchFamily="18" charset="0"/>
              </a:rPr>
              <a:t>Toutefois</a:t>
            </a:r>
            <a:r>
              <a:rPr lang="fr-FR" altLang="en-US" sz="2400" dirty="0">
                <a:latin typeface="Times New Roman" panose="02020603050405020304" pitchFamily="18" charset="0"/>
                <a:cs typeface="Times New Roman" panose="02020603050405020304" pitchFamily="18" charset="0"/>
              </a:rPr>
              <a:t>, le programme de physique du Laboratoire est bien plus vaste, allant de la physique nucléaire </a:t>
            </a:r>
            <a:r>
              <a:rPr lang="fr-FR" altLang="en-US" sz="2400" dirty="0" smtClean="0">
                <a:latin typeface="Times New Roman" panose="02020603050405020304" pitchFamily="18" charset="0"/>
                <a:cs typeface="Times New Roman" panose="02020603050405020304" pitchFamily="18" charset="0"/>
              </a:rPr>
              <a:t>à </a:t>
            </a:r>
            <a:r>
              <a:rPr lang="fr-FR" altLang="en-US" sz="2400" dirty="0">
                <a:latin typeface="Times New Roman" panose="02020603050405020304" pitchFamily="18" charset="0"/>
                <a:cs typeface="Times New Roman" panose="02020603050405020304" pitchFamily="18" charset="0"/>
              </a:rPr>
              <a:t>l’étude de </a:t>
            </a:r>
            <a:r>
              <a:rPr lang="fr-FR" altLang="en-US" sz="2400" dirty="0" smtClean="0">
                <a:latin typeface="Times New Roman" panose="02020603050405020304" pitchFamily="18" charset="0"/>
                <a:cs typeface="Times New Roman" panose="02020603050405020304" pitchFamily="18" charset="0"/>
              </a:rPr>
              <a:t>l'antimatière, </a:t>
            </a:r>
            <a:r>
              <a:rPr lang="fr-FR" altLang="en-US" sz="2400" dirty="0">
                <a:latin typeface="Times New Roman" panose="02020603050405020304" pitchFamily="18" charset="0"/>
                <a:cs typeface="Times New Roman" panose="02020603050405020304" pitchFamily="18" charset="0"/>
              </a:rPr>
              <a:t>aux effets possibles des rayons cosmiques sur les nuages</a:t>
            </a:r>
            <a:r>
              <a:rPr lang="fr-FR" altLang="en-US" sz="2400" dirty="0" smtClean="0">
                <a:latin typeface="Times New Roman" panose="02020603050405020304" pitchFamily="18" charset="0"/>
                <a:cs typeface="Times New Roman" panose="02020603050405020304" pitchFamily="18" charset="0"/>
              </a:rPr>
              <a:t>.</a:t>
            </a:r>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  4 axes </a:t>
            </a:r>
            <a:r>
              <a:rPr lang="en-GB" altLang="en-US" sz="2400" dirty="0" err="1" smtClean="0">
                <a:latin typeface="Times New Roman" panose="02020603050405020304" pitchFamily="18" charset="0"/>
                <a:cs typeface="Times New Roman" panose="02020603050405020304" pitchFamily="18" charset="0"/>
              </a:rPr>
              <a:t>d’activit</a:t>
            </a:r>
            <a:r>
              <a:rPr lang="fr-FR" altLang="en-US" sz="2400" dirty="0" smtClean="0">
                <a:latin typeface="Times New Roman" panose="02020603050405020304" pitchFamily="18" charset="0"/>
                <a:cs typeface="Times New Roman" panose="02020603050405020304" pitchFamily="18" charset="0"/>
              </a:rPr>
              <a:t>é (</a:t>
            </a:r>
            <a:r>
              <a:rPr lang="fr-FR" altLang="en-US" sz="2400" b="1" i="1" dirty="0" smtClean="0">
                <a:latin typeface="Times New Roman" panose="02020603050405020304" pitchFamily="18" charset="0"/>
                <a:cs typeface="Times New Roman" panose="02020603050405020304" pitchFamily="18" charset="0"/>
              </a:rPr>
              <a:t>mission</a:t>
            </a:r>
            <a:r>
              <a:rPr lang="fr-FR" altLang="en-US" sz="2400" dirty="0" smtClean="0">
                <a:latin typeface="Times New Roman" panose="02020603050405020304" pitchFamily="18" charset="0"/>
                <a:cs typeface="Times New Roman" panose="02020603050405020304" pitchFamily="18" charset="0"/>
              </a:rPr>
              <a:t>):</a:t>
            </a:r>
          </a:p>
          <a:p>
            <a:r>
              <a:rPr lang="fr-FR" altLang="en-US" sz="2400" b="1" dirty="0" smtClean="0">
                <a:latin typeface="Times New Roman" panose="02020603050405020304" pitchFamily="18" charset="0"/>
                <a:cs typeface="Times New Roman" panose="02020603050405020304" pitchFamily="18" charset="0"/>
              </a:rPr>
              <a:t>Recherche</a:t>
            </a:r>
            <a:r>
              <a:rPr lang="fr-FR" altLang="en-US" sz="2400" dirty="0" smtClean="0">
                <a:latin typeface="Times New Roman" panose="02020603050405020304" pitchFamily="18" charset="0"/>
                <a:cs typeface="Times New Roman" panose="02020603050405020304" pitchFamily="18" charset="0"/>
              </a:rPr>
              <a:t>: chercher des réponses aux questions sur l’Univers</a:t>
            </a:r>
          </a:p>
          <a:p>
            <a:r>
              <a:rPr lang="fr-FR" altLang="en-US" sz="2400" b="1" dirty="0" smtClean="0">
                <a:latin typeface="Times New Roman" panose="02020603050405020304" pitchFamily="18" charset="0"/>
                <a:cs typeface="Times New Roman" panose="02020603050405020304" pitchFamily="18" charset="0"/>
              </a:rPr>
              <a:t>Technologie</a:t>
            </a:r>
            <a:r>
              <a:rPr lang="fr-FR" altLang="en-US" sz="2400" dirty="0" smtClean="0">
                <a:latin typeface="Times New Roman" panose="02020603050405020304" pitchFamily="18" charset="0"/>
                <a:cs typeface="Times New Roman" panose="02020603050405020304" pitchFamily="18" charset="0"/>
              </a:rPr>
              <a:t>: faire avancer la technologie</a:t>
            </a:r>
          </a:p>
          <a:p>
            <a:r>
              <a:rPr lang="fr-FR" altLang="en-US" sz="2400" b="1" dirty="0" smtClean="0">
                <a:latin typeface="Times New Roman" panose="02020603050405020304" pitchFamily="18" charset="0"/>
                <a:cs typeface="Times New Roman" panose="02020603050405020304" pitchFamily="18" charset="0"/>
              </a:rPr>
              <a:t>Collaboration</a:t>
            </a:r>
            <a:r>
              <a:rPr lang="fr-FR" altLang="en-US" sz="2400" dirty="0" smtClean="0">
                <a:latin typeface="Times New Roman" panose="02020603050405020304" pitchFamily="18" charset="0"/>
                <a:cs typeface="Times New Roman" panose="02020603050405020304" pitchFamily="18" charset="0"/>
              </a:rPr>
              <a:t>: faire travailler ensemble des nations différentes sur des projets scientifiques</a:t>
            </a:r>
          </a:p>
          <a:p>
            <a:r>
              <a:rPr lang="fr-FR" altLang="en-US" sz="2400" b="1" dirty="0" smtClean="0">
                <a:latin typeface="Times New Roman" panose="02020603050405020304" pitchFamily="18" charset="0"/>
                <a:cs typeface="Times New Roman" panose="02020603050405020304" pitchFamily="18" charset="0"/>
              </a:rPr>
              <a:t>Education</a:t>
            </a:r>
            <a:r>
              <a:rPr lang="fr-FR" altLang="en-US" sz="2400" dirty="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former les scientifiques de demain</a:t>
            </a:r>
            <a:endParaRPr lang="en-GB" altLang="en-US" sz="24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1345062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Physique </a:t>
            </a:r>
            <a:r>
              <a:rPr lang="en-US" altLang="en-US" dirty="0" err="1" smtClean="0">
                <a:latin typeface="Times New Roman" panose="02020603050405020304" pitchFamily="18" charset="0"/>
                <a:cs typeface="Times New Roman" panose="02020603050405020304" pitchFamily="18" charset="0"/>
              </a:rPr>
              <a:t>exp</a:t>
            </a:r>
            <a:r>
              <a:rPr lang="fr-FR" altLang="en-US" dirty="0" err="1" smtClean="0">
                <a:latin typeface="Times New Roman" panose="02020603050405020304" pitchFamily="18" charset="0"/>
                <a:cs typeface="Times New Roman" panose="02020603050405020304" pitchFamily="18" charset="0"/>
              </a:rPr>
              <a:t>érimentale</a:t>
            </a:r>
            <a:r>
              <a:rPr lang="fr-FR" altLang="en-US" dirty="0" smtClean="0">
                <a:latin typeface="Times New Roman" panose="02020603050405020304" pitchFamily="18" charset="0"/>
                <a:cs typeface="Times New Roman" panose="02020603050405020304" pitchFamily="18" charset="0"/>
              </a:rPr>
              <a:t> et physique théorique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fontScale="92500"/>
          </a:bodyPr>
          <a:lstStyle/>
          <a:p>
            <a:r>
              <a:rPr lang="fr-FR" altLang="en-US" sz="2400" dirty="0">
                <a:latin typeface="Times New Roman" panose="02020603050405020304" pitchFamily="18" charset="0"/>
                <a:cs typeface="Times New Roman" panose="02020603050405020304" pitchFamily="18" charset="0"/>
              </a:rPr>
              <a:t>Le Grand </a:t>
            </a:r>
            <a:r>
              <a:rPr lang="fr-FR" altLang="en-US" sz="2400" dirty="0" smtClean="0">
                <a:latin typeface="Times New Roman" panose="02020603050405020304" pitchFamily="18" charset="0"/>
                <a:cs typeface="Times New Roman" panose="02020603050405020304" pitchFamily="18" charset="0"/>
              </a:rPr>
              <a:t>Collisionneur </a:t>
            </a:r>
            <a:r>
              <a:rPr lang="fr-FR" altLang="en-US" sz="2400" dirty="0">
                <a:latin typeface="Times New Roman" panose="02020603050405020304" pitchFamily="18" charset="0"/>
                <a:cs typeface="Times New Roman" panose="02020603050405020304" pitchFamily="18" charset="0"/>
              </a:rPr>
              <a:t>de H</a:t>
            </a:r>
            <a:r>
              <a:rPr lang="fr-FR" altLang="en-US" sz="2400" dirty="0" smtClean="0">
                <a:latin typeface="Times New Roman" panose="02020603050405020304" pitchFamily="18" charset="0"/>
                <a:cs typeface="Times New Roman" panose="02020603050405020304" pitchFamily="18" charset="0"/>
              </a:rPr>
              <a:t>adrons (=Large Hadron </a:t>
            </a:r>
            <a:r>
              <a:rPr lang="fr-FR" altLang="en-US" sz="2400" dirty="0" err="1" smtClean="0">
                <a:latin typeface="Times New Roman" panose="02020603050405020304" pitchFamily="18" charset="0"/>
                <a:cs typeface="Times New Roman" panose="02020603050405020304" pitchFamily="18" charset="0"/>
              </a:rPr>
              <a:t>Collider</a:t>
            </a:r>
            <a:r>
              <a:rPr lang="fr-FR" altLang="en-US" sz="2400" dirty="0" smtClean="0">
                <a:latin typeface="Times New Roman" panose="02020603050405020304" pitchFamily="18" charset="0"/>
                <a:cs typeface="Times New Roman" panose="02020603050405020304" pitchFamily="18" charset="0"/>
              </a:rPr>
              <a:t>, LHC</a:t>
            </a:r>
            <a:r>
              <a:rPr lang="fr-FR" altLang="en-US" sz="2400" dirty="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Le LHC consiste </a:t>
            </a:r>
            <a:r>
              <a:rPr lang="fr-FR" altLang="en-US" sz="2400" dirty="0">
                <a:latin typeface="Times New Roman" panose="02020603050405020304" pitchFamily="18" charset="0"/>
                <a:cs typeface="Times New Roman" panose="02020603050405020304" pitchFamily="18" charset="0"/>
              </a:rPr>
              <a:t>en un anneau de 27 kilomètres de circonférence formé d’aimants supraconducteurs et de structures accélératrices qui augmentent l’énergie des particules qui y circulent.</a:t>
            </a:r>
            <a:endParaRPr lang="fr-FR"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Parmi </a:t>
            </a:r>
            <a:r>
              <a:rPr lang="fr-FR" altLang="en-US" sz="2400" dirty="0">
                <a:latin typeface="Times New Roman" panose="02020603050405020304" pitchFamily="18" charset="0"/>
                <a:cs typeface="Times New Roman" panose="02020603050405020304" pitchFamily="18" charset="0"/>
              </a:rPr>
              <a:t>les expériences menées au Grand </a:t>
            </a:r>
            <a:r>
              <a:rPr lang="fr-FR" altLang="en-US" sz="2400" dirty="0" smtClean="0">
                <a:latin typeface="Times New Roman" panose="02020603050405020304" pitchFamily="18" charset="0"/>
                <a:cs typeface="Times New Roman" panose="02020603050405020304" pitchFamily="18" charset="0"/>
              </a:rPr>
              <a:t>Collisionneur </a:t>
            </a:r>
            <a:r>
              <a:rPr lang="fr-FR" altLang="en-US" sz="2400" dirty="0">
                <a:latin typeface="Times New Roman" panose="02020603050405020304" pitchFamily="18" charset="0"/>
                <a:cs typeface="Times New Roman" panose="02020603050405020304" pitchFamily="18" charset="0"/>
              </a:rPr>
              <a:t>de </a:t>
            </a:r>
            <a:r>
              <a:rPr lang="fr-FR" altLang="en-US" sz="2400" dirty="0" smtClean="0">
                <a:latin typeface="Times New Roman" panose="02020603050405020304" pitchFamily="18" charset="0"/>
                <a:cs typeface="Times New Roman" panose="02020603050405020304" pitchFamily="18" charset="0"/>
              </a:rPr>
              <a:t>Hadrons </a:t>
            </a:r>
            <a:r>
              <a:rPr lang="fr-FR" altLang="en-US" sz="2400" dirty="0">
                <a:latin typeface="Times New Roman" panose="02020603050405020304" pitchFamily="18" charset="0"/>
                <a:cs typeface="Times New Roman" panose="02020603050405020304" pitchFamily="18" charset="0"/>
              </a:rPr>
              <a:t>(LHC), sept utilisent des détecteurs pour analyser la myriade de particules produites lors des collisions dans l’accélérateur. Ces expériences sont conduites par des collaborations de chercheurs provenant d’instituts du monde entier. Chacune est différente et se caractérise par ses détecteurs</a:t>
            </a:r>
            <a:r>
              <a:rPr lang="fr-FR" altLang="en-US" sz="2400" dirty="0" smtClean="0">
                <a:latin typeface="Times New Roman" panose="02020603050405020304" pitchFamily="18" charset="0"/>
                <a:cs typeface="Times New Roman" panose="02020603050405020304" pitchFamily="18" charset="0"/>
              </a:rPr>
              <a:t>.</a:t>
            </a:r>
          </a:p>
          <a:p>
            <a:r>
              <a:rPr lang="fr-FR" altLang="en-US" sz="2400" dirty="0">
                <a:latin typeface="Times New Roman" panose="02020603050405020304" pitchFamily="18" charset="0"/>
                <a:cs typeface="Times New Roman" panose="02020603050405020304" pitchFamily="18" charset="0"/>
              </a:rPr>
              <a:t>Les physiciens du CERN utilisent les accélérateurs et détecteurs de particules les plus puissants du monde pour mettre à l’épreuve les </a:t>
            </a:r>
            <a:r>
              <a:rPr lang="fr-FR" altLang="en-US" sz="2400" dirty="0" smtClean="0">
                <a:latin typeface="Times New Roman" panose="02020603050405020304" pitchFamily="18" charset="0"/>
                <a:cs typeface="Times New Roman" panose="02020603050405020304" pitchFamily="18" charset="0"/>
              </a:rPr>
              <a:t>prédictions des théoriciens.</a:t>
            </a:r>
            <a:endParaRPr lang="fr-FR"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4145696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LHC</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pic>
        <p:nvPicPr>
          <p:cNvPr id="2050" name="Picture 2" descr="http://home.web.cern.ch/sites/home.web.cern.ch/files/styles/medium/public/image/accelerator/2013/01/lhc_0.jpeg?itok=etwauBt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286000" y="1291049"/>
            <a:ext cx="7620000" cy="4962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621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LHC</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
        <p:nvSpPr>
          <p:cNvPr id="7" name="Content Placeholder 6"/>
          <p:cNvSpPr>
            <a:spLocks noGrp="1"/>
          </p:cNvSpPr>
          <p:nvPr>
            <p:ph idx="1"/>
          </p:nvPr>
        </p:nvSpPr>
        <p:spPr/>
        <p:txBody>
          <a:bodyPr/>
          <a:lstStyle/>
          <a:p>
            <a:endParaRPr lang="en-GB"/>
          </a:p>
        </p:txBody>
      </p:sp>
      <p:pic>
        <p:nvPicPr>
          <p:cNvPr id="4104" name="Picture 8" descr="http://cds.cern.ch/record/1125888/files/bul-pho-2008-07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3439" y="37020"/>
            <a:ext cx="8965121" cy="6319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149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err="1" smtClean="0">
                <a:latin typeface="Times New Roman" panose="02020603050405020304" pitchFamily="18" charset="0"/>
                <a:cs typeface="Times New Roman" panose="02020603050405020304" pitchFamily="18" charset="0"/>
              </a:rPr>
              <a:t>Membres</a:t>
            </a:r>
            <a:r>
              <a:rPr lang="en-US" altLang="en-US" dirty="0" smtClean="0">
                <a:latin typeface="Times New Roman" panose="02020603050405020304" pitchFamily="18" charset="0"/>
                <a:cs typeface="Times New Roman" panose="02020603050405020304" pitchFamily="18" charset="0"/>
              </a:rPr>
              <a:t> du personnel: 2513 (2013)</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a:bodyPr>
          <a:lstStyle/>
          <a:p>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pic>
        <p:nvPicPr>
          <p:cNvPr id="1026" name="Picture 2" descr="http://press.web.cern.ch/sites/press.web.cern.ch/files/image/inline-images/old/staff_2014_f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2419" y="1761772"/>
            <a:ext cx="64960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056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r>
              <a:rPr lang="en-US" altLang="en-US" dirty="0" err="1" smtClean="0">
                <a:latin typeface="Times New Roman" panose="02020603050405020304" pitchFamily="18" charset="0"/>
                <a:cs typeface="Times New Roman" panose="02020603050405020304" pitchFamily="18" charset="0"/>
              </a:rPr>
              <a:t>Membres</a:t>
            </a:r>
            <a:r>
              <a:rPr lang="en-US" altLang="en-US" dirty="0" smtClean="0">
                <a:latin typeface="Times New Roman" panose="02020603050405020304" pitchFamily="18" charset="0"/>
                <a:cs typeface="Times New Roman" panose="02020603050405020304" pitchFamily="18" charset="0"/>
              </a:rPr>
              <a:t> du personnel </a:t>
            </a:r>
            <a:r>
              <a:rPr lang="en-US" altLang="en-US" dirty="0" err="1" smtClean="0">
                <a:latin typeface="Times New Roman" panose="02020603050405020304" pitchFamily="18" charset="0"/>
                <a:cs typeface="Times New Roman" panose="02020603050405020304" pitchFamily="18" charset="0"/>
              </a:rPr>
              <a:t>associés</a:t>
            </a:r>
            <a:r>
              <a:rPr lang="en-US" altLang="en-US" dirty="0" smtClean="0">
                <a:latin typeface="Times New Roman" panose="02020603050405020304" pitchFamily="18" charset="0"/>
                <a:cs typeface="Times New Roman" panose="02020603050405020304" pitchFamily="18" charset="0"/>
              </a:rPr>
              <a:t>: 11726 (2013)</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a:bodyPr>
          <a:lstStyle/>
          <a:p>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pic>
        <p:nvPicPr>
          <p:cNvPr id="3074" name="Picture 2" descr="http://press.web.cern.ch/sites/press.web.cern.ch/files/image/inline-images/old/others_2014_f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8606" y="1819274"/>
            <a:ext cx="6543675" cy="427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850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La </a:t>
            </a:r>
            <a:r>
              <a:rPr lang="en-US" altLang="en-US" dirty="0" err="1" smtClean="0">
                <a:latin typeface="Times New Roman" panose="02020603050405020304" pitchFamily="18" charset="0"/>
                <a:cs typeface="Times New Roman" panose="02020603050405020304" pitchFamily="18" charset="0"/>
              </a:rPr>
              <a:t>technologie</a:t>
            </a:r>
            <a:r>
              <a:rPr lang="en-US" altLang="en-US" dirty="0" smtClean="0">
                <a:latin typeface="Times New Roman" panose="02020603050405020304" pitchFamily="18" charset="0"/>
                <a:cs typeface="Times New Roman" panose="02020603050405020304" pitchFamily="18" charset="0"/>
              </a:rPr>
              <a:t> au CERN</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endParaRPr lang="en-US" altLang="en-US" sz="2400" dirty="0" smtClean="0">
              <a:latin typeface="Times New Roman" panose="02020603050405020304" pitchFamily="18" charset="0"/>
              <a:cs typeface="Times New Roman" panose="02020603050405020304" pitchFamily="18" charset="0"/>
            </a:endParaRPr>
          </a:p>
          <a:p>
            <a:r>
              <a:rPr lang="en-US" altLang="en-US" sz="2400" dirty="0" smtClean="0">
                <a:latin typeface="Times New Roman" panose="02020603050405020304" pitchFamily="18" charset="0"/>
                <a:cs typeface="Times New Roman" panose="02020603050405020304" pitchFamily="18" charset="0"/>
              </a:rPr>
              <a:t>Il y a 10 </a:t>
            </a:r>
            <a:r>
              <a:rPr lang="en-US" altLang="en-US" sz="2400" dirty="0" err="1" smtClean="0">
                <a:latin typeface="Times New Roman" panose="02020603050405020304" pitchFamily="18" charset="0"/>
                <a:cs typeface="Times New Roman" panose="02020603050405020304" pitchFamily="18" charset="0"/>
              </a:rPr>
              <a:t>fois</a:t>
            </a:r>
            <a:r>
              <a:rPr lang="en-US" altLang="en-US" sz="2400" dirty="0" smtClean="0">
                <a:latin typeface="Times New Roman" panose="02020603050405020304" pitchFamily="18" charset="0"/>
                <a:cs typeface="Times New Roman" panose="02020603050405020304" pitchFamily="18" charset="0"/>
              </a:rPr>
              <a:t> plus </a:t>
            </a:r>
            <a:r>
              <a:rPr lang="en-US" altLang="en-US" sz="2400" dirty="0" err="1" smtClean="0">
                <a:latin typeface="Times New Roman" panose="02020603050405020304" pitchFamily="18" charset="0"/>
                <a:cs typeface="Times New Roman" panose="02020603050405020304" pitchFamily="18" charset="0"/>
              </a:rPr>
              <a:t>d’ing</a:t>
            </a:r>
            <a:r>
              <a:rPr lang="fr-FR" altLang="en-US" sz="2400" dirty="0" err="1" smtClean="0">
                <a:latin typeface="Times New Roman" panose="02020603050405020304" pitchFamily="18" charset="0"/>
                <a:cs typeface="Times New Roman" panose="02020603050405020304" pitchFamily="18" charset="0"/>
              </a:rPr>
              <a:t>énieurs</a:t>
            </a:r>
            <a:r>
              <a:rPr lang="fr-FR" altLang="en-US" sz="2400" dirty="0" smtClean="0">
                <a:latin typeface="Times New Roman" panose="02020603050405020304" pitchFamily="18" charset="0"/>
                <a:cs typeface="Times New Roman" panose="02020603050405020304" pitchFamily="18" charset="0"/>
              </a:rPr>
              <a:t> que de physiciens parmi les membres du personnel. Pourquoi? Quelles sont les technologies dont le Laboratoire a besoin?</a:t>
            </a:r>
          </a:p>
          <a:p>
            <a:r>
              <a:rPr lang="fr-FR" altLang="en-US" sz="2400" dirty="0" smtClean="0">
                <a:latin typeface="Times New Roman" panose="02020603050405020304" pitchFamily="18" charset="0"/>
                <a:cs typeface="Times New Roman" panose="02020603050405020304" pitchFamily="18" charset="0"/>
              </a:rPr>
              <a:t>Des nouvelles technologies (matériaux et </a:t>
            </a:r>
            <a:r>
              <a:rPr lang="en-GB" sz="2400" dirty="0" err="1" smtClean="0">
                <a:latin typeface="Times New Roman" panose="02020603050405020304" pitchFamily="18" charset="0"/>
                <a:cs typeface="Times New Roman" panose="02020603050405020304" pitchFamily="18" charset="0"/>
              </a:rPr>
              <a:t>proc</a:t>
            </a:r>
            <a:r>
              <a:rPr lang="fr-FR" altLang="en-US" sz="2400" dirty="0" err="1" smtClean="0">
                <a:latin typeface="Times New Roman" panose="02020603050405020304" pitchFamily="18" charset="0"/>
                <a:cs typeface="Times New Roman" panose="02020603050405020304" pitchFamily="18" charset="0"/>
              </a:rPr>
              <a:t>édés</a:t>
            </a:r>
            <a:r>
              <a:rPr lang="en-GB" sz="2400" dirty="0" smtClean="0">
                <a:latin typeface="Times New Roman" panose="02020603050405020304" pitchFamily="18" charset="0"/>
                <a:cs typeface="Times New Roman" panose="02020603050405020304" pitchFamily="18" charset="0"/>
              </a:rPr>
              <a:t>) qui </a:t>
            </a:r>
            <a:r>
              <a:rPr lang="en-GB" sz="2400" dirty="0" err="1" smtClean="0">
                <a:latin typeface="Times New Roman" panose="02020603050405020304" pitchFamily="18" charset="0"/>
                <a:cs typeface="Times New Roman" panose="02020603050405020304" pitchFamily="18" charset="0"/>
              </a:rPr>
              <a:t>n’existent</a:t>
            </a:r>
            <a:r>
              <a:rPr lang="en-GB" sz="2400" dirty="0" smtClean="0">
                <a:latin typeface="Times New Roman" panose="02020603050405020304" pitchFamily="18" charset="0"/>
                <a:cs typeface="Times New Roman" panose="02020603050405020304" pitchFamily="18" charset="0"/>
              </a:rPr>
              <a:t> pas </a:t>
            </a:r>
            <a:r>
              <a:rPr lang="en-GB" sz="2400" dirty="0" err="1" smtClean="0">
                <a:latin typeface="Times New Roman" panose="02020603050405020304" pitchFamily="18" charset="0"/>
                <a:cs typeface="Times New Roman" panose="02020603050405020304" pitchFamily="18" charset="0"/>
              </a:rPr>
              <a:t>sur</a:t>
            </a:r>
            <a:r>
              <a:rPr lang="en-GB" sz="2400" dirty="0" smtClean="0">
                <a:latin typeface="Times New Roman" panose="02020603050405020304" pitchFamily="18" charset="0"/>
                <a:cs typeface="Times New Roman" panose="02020603050405020304" pitchFamily="18" charset="0"/>
              </a:rPr>
              <a:t> le march</a:t>
            </a:r>
            <a:r>
              <a:rPr lang="fr-FR" altLang="en-US" sz="2400" dirty="0" smtClean="0">
                <a:latin typeface="Times New Roman" panose="02020603050405020304" pitchFamily="18" charset="0"/>
                <a:cs typeface="Times New Roman" panose="02020603050405020304" pitchFamily="18" charset="0"/>
              </a:rPr>
              <a:t>é:</a:t>
            </a:r>
          </a:p>
          <a:p>
            <a:r>
              <a:rPr lang="en-US" altLang="en-US" sz="2400" b="1" dirty="0" err="1" smtClean="0">
                <a:latin typeface="Times New Roman" panose="02020603050405020304" pitchFamily="18" charset="0"/>
                <a:cs typeface="Times New Roman" panose="02020603050405020304" pitchFamily="18" charset="0"/>
              </a:rPr>
              <a:t>Cryog</a:t>
            </a:r>
            <a:r>
              <a:rPr lang="fr-FR" altLang="en-US" sz="2400" b="1" dirty="0" err="1" smtClean="0">
                <a:latin typeface="Times New Roman" panose="02020603050405020304" pitchFamily="18" charset="0"/>
                <a:cs typeface="Times New Roman" panose="02020603050405020304" pitchFamily="18" charset="0"/>
              </a:rPr>
              <a:t>énie</a:t>
            </a:r>
            <a:r>
              <a:rPr lang="en-US" altLang="en-US" sz="2400" b="1" dirty="0">
                <a:latin typeface="Times New Roman" panose="02020603050405020304" pitchFamily="18" charset="0"/>
                <a:cs typeface="Times New Roman" panose="02020603050405020304" pitchFamily="18" charset="0"/>
              </a:rPr>
              <a:t> </a:t>
            </a:r>
            <a:r>
              <a:rPr lang="en-US" altLang="en-US" sz="2400" b="1" dirty="0" smtClean="0">
                <a:latin typeface="Times New Roman" panose="02020603050405020304" pitchFamily="18" charset="0"/>
                <a:cs typeface="Times New Roman" panose="02020603050405020304" pitchFamily="18" charset="0"/>
              </a:rPr>
              <a:t>+ </a:t>
            </a:r>
            <a:r>
              <a:rPr lang="en-US" altLang="en-US" sz="2400" b="1" dirty="0" err="1" smtClean="0">
                <a:latin typeface="Times New Roman" panose="02020603050405020304" pitchFamily="18" charset="0"/>
                <a:cs typeface="Times New Roman" panose="02020603050405020304" pitchFamily="18" charset="0"/>
              </a:rPr>
              <a:t>aimants</a:t>
            </a:r>
            <a:r>
              <a:rPr lang="en-US" altLang="en-US" sz="2400" b="1" dirty="0" smtClean="0">
                <a:latin typeface="Times New Roman" panose="02020603050405020304" pitchFamily="18" charset="0"/>
                <a:cs typeface="Times New Roman" panose="02020603050405020304" pitchFamily="18" charset="0"/>
              </a:rPr>
              <a:t> = </a:t>
            </a:r>
            <a:r>
              <a:rPr lang="en-US" altLang="en-US" sz="2400" b="1" dirty="0" err="1" smtClean="0">
                <a:latin typeface="Times New Roman" panose="02020603050405020304" pitchFamily="18" charset="0"/>
                <a:cs typeface="Times New Roman" panose="02020603050405020304" pitchFamily="18" charset="0"/>
              </a:rPr>
              <a:t>supraconductivit</a:t>
            </a:r>
            <a:r>
              <a:rPr lang="fr-FR" altLang="en-US" sz="2400" b="1" dirty="0" smtClean="0">
                <a:latin typeface="Times New Roman" panose="02020603050405020304" pitchFamily="18" charset="0"/>
                <a:cs typeface="Times New Roman" panose="02020603050405020304" pitchFamily="18" charset="0"/>
              </a:rPr>
              <a:t>é</a:t>
            </a:r>
          </a:p>
          <a:p>
            <a:r>
              <a:rPr lang="fr-FR" altLang="en-US" sz="2400" b="1" dirty="0" smtClean="0">
                <a:latin typeface="Times New Roman" panose="02020603050405020304" pitchFamily="18" charset="0"/>
                <a:cs typeface="Times New Roman" panose="02020603050405020304" pitchFamily="18" charset="0"/>
              </a:rPr>
              <a:t>Le vide</a:t>
            </a:r>
          </a:p>
          <a:p>
            <a:r>
              <a:rPr lang="fr-FR" altLang="en-US" sz="2400" b="1" dirty="0" smtClean="0">
                <a:latin typeface="Times New Roman" panose="02020603050405020304" pitchFamily="18" charset="0"/>
                <a:cs typeface="Times New Roman" panose="02020603050405020304" pitchFamily="18" charset="0"/>
              </a:rPr>
              <a:t>L’</a:t>
            </a:r>
            <a:r>
              <a:rPr lang="fr-FR" altLang="en-US" sz="2400" b="1" dirty="0">
                <a:latin typeface="Times New Roman" panose="02020603050405020304" pitchFamily="18" charset="0"/>
                <a:cs typeface="Times New Roman" panose="02020603050405020304" pitchFamily="18" charset="0"/>
              </a:rPr>
              <a:t> </a:t>
            </a:r>
            <a:r>
              <a:rPr lang="fr-FR" altLang="en-US" sz="2400" b="1" dirty="0" smtClean="0">
                <a:latin typeface="Times New Roman" panose="02020603050405020304" pitchFamily="18" charset="0"/>
                <a:cs typeface="Times New Roman" panose="02020603050405020304" pitchFamily="18" charset="0"/>
              </a:rPr>
              <a:t>électronique</a:t>
            </a:r>
          </a:p>
          <a:p>
            <a:r>
              <a:rPr lang="fr-FR" altLang="en-US" sz="2400" b="1" dirty="0" smtClean="0">
                <a:latin typeface="Times New Roman" panose="02020603050405020304" pitchFamily="18" charset="0"/>
                <a:cs typeface="Times New Roman" panose="02020603050405020304" pitchFamily="18" charset="0"/>
              </a:rPr>
              <a:t>L’informatique</a:t>
            </a:r>
          </a:p>
          <a:p>
            <a:endParaRPr lang="fr-FR" altLang="en-US" sz="2400" b="1"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it-IT" sz="1800" b="1" smtClean="0"/>
              <a:t>15/4/2015, Tullio Basaglia - GS-SIS</a:t>
            </a:r>
            <a:endParaRPr lang="en-GB" sz="1800" b="1" dirty="0"/>
          </a:p>
        </p:txBody>
      </p:sp>
      <p:sp>
        <p:nvSpPr>
          <p:cNvPr id="4" name="Date Placeholder 3"/>
          <p:cNvSpPr>
            <a:spLocks noGrp="1"/>
          </p:cNvSpPr>
          <p:nvPr>
            <p:ph type="dt" sz="half" idx="10"/>
          </p:nvPr>
        </p:nvSpPr>
        <p:spPr/>
        <p:txBody>
          <a:bodyPr/>
          <a:lstStyle/>
          <a:p>
            <a:r>
              <a:rPr lang="en-US" smtClean="0"/>
              <a:t>06/03/2015</a:t>
            </a:r>
            <a:endParaRPr lang="en-GB"/>
          </a:p>
        </p:txBody>
      </p:sp>
    </p:spTree>
    <p:extLst>
      <p:ext uri="{BB962C8B-B14F-4D97-AF65-F5344CB8AC3E}">
        <p14:creationId xmlns:p14="http://schemas.microsoft.com/office/powerpoint/2010/main" val="489353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10453</TotalTime>
  <Words>1117</Words>
  <Application>Microsoft Office PowerPoint</Application>
  <PresentationFormat>Widescreen</PresentationFormat>
  <Paragraphs>174</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Wingdings</vt:lpstr>
      <vt:lpstr>Office Theme</vt:lpstr>
      <vt:lpstr>Le Service d’Information Scientifique du CERN</vt:lpstr>
      <vt:lpstr>Qu’est-ce que le CERN?</vt:lpstr>
      <vt:lpstr>Qu’est-ce qu’on fait au CERN?</vt:lpstr>
      <vt:lpstr>Physique expérimentale et physique théorique</vt:lpstr>
      <vt:lpstr>Le LHC</vt:lpstr>
      <vt:lpstr>Le LHC</vt:lpstr>
      <vt:lpstr>Membres du personnel: 2513 (2013)</vt:lpstr>
      <vt:lpstr>Membres du personnel associés: 11726 (2013)</vt:lpstr>
      <vt:lpstr>La technologie au CERN</vt:lpstr>
      <vt:lpstr>L’informatique</vt:lpstr>
      <vt:lpstr>Le Web</vt:lpstr>
      <vt:lpstr>Le contexte: une communauté et ses besoins</vt:lpstr>
      <vt:lpstr>Le Service de l’Information Scientifique</vt:lpstr>
      <vt:lpstr>Les collections</vt:lpstr>
      <vt:lpstr>Comment répondre à ces besoins: les services en ligne: http://cds.cern.ch (CERN Document Server)</vt:lpstr>
      <vt:lpstr>Comment répondre à ces besoins: les services en ligne: http://inspirehep.net (Inspire)</vt:lpstr>
      <vt:lpstr>Quelques statistiques</vt:lpstr>
      <vt:lpstr>Statistiques des téléchargements</vt:lpstr>
      <vt:lpstr>Questions?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Tullio Basaglia</dc:creator>
  <cp:lastModifiedBy>Tullio Basaglia</cp:lastModifiedBy>
  <cp:revision>389</cp:revision>
  <cp:lastPrinted>2014-10-15T16:20:19Z</cp:lastPrinted>
  <dcterms:created xsi:type="dcterms:W3CDTF">2014-10-10T11:28:57Z</dcterms:created>
  <dcterms:modified xsi:type="dcterms:W3CDTF">2015-04-14T15:04:13Z</dcterms:modified>
</cp:coreProperties>
</file>