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5" r:id="rId1"/>
  </p:sldMasterIdLst>
  <p:notesMasterIdLst>
    <p:notesMasterId r:id="rId27"/>
  </p:notesMasterIdLst>
  <p:handoutMasterIdLst>
    <p:handoutMasterId r:id="rId28"/>
  </p:handoutMasterIdLst>
  <p:sldIdLst>
    <p:sldId id="485" r:id="rId2"/>
    <p:sldId id="557" r:id="rId3"/>
    <p:sldId id="563" r:id="rId4"/>
    <p:sldId id="566" r:id="rId5"/>
    <p:sldId id="565" r:id="rId6"/>
    <p:sldId id="567" r:id="rId7"/>
    <p:sldId id="560" r:id="rId8"/>
    <p:sldId id="561" r:id="rId9"/>
    <p:sldId id="568" r:id="rId10"/>
    <p:sldId id="562" r:id="rId11"/>
    <p:sldId id="579" r:id="rId12"/>
    <p:sldId id="564" r:id="rId13"/>
    <p:sldId id="559" r:id="rId14"/>
    <p:sldId id="536" r:id="rId15"/>
    <p:sldId id="576" r:id="rId16"/>
    <p:sldId id="542" r:id="rId17"/>
    <p:sldId id="537" r:id="rId18"/>
    <p:sldId id="538" r:id="rId19"/>
    <p:sldId id="571" r:id="rId20"/>
    <p:sldId id="578" r:id="rId21"/>
    <p:sldId id="577" r:id="rId22"/>
    <p:sldId id="573" r:id="rId23"/>
    <p:sldId id="574" r:id="rId24"/>
    <p:sldId id="575" r:id="rId25"/>
    <p:sldId id="569" r:id="rId26"/>
  </p:sldIdLst>
  <p:sldSz cx="9144000" cy="6858000" type="screen4x3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71"/>
    <a:srgbClr val="144184"/>
    <a:srgbClr val="FFD400"/>
    <a:srgbClr val="15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Stijl, gemiddeld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jl, gemiddeld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Stijl, gemiddeld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49" autoAdjust="0"/>
    <p:restoredTop sz="81013" autoAdjust="0"/>
  </p:normalViewPr>
  <p:slideViewPr>
    <p:cSldViewPr snapToGrid="0" snapToObjects="1">
      <p:cViewPr>
        <p:scale>
          <a:sx n="75" d="100"/>
          <a:sy n="75" d="100"/>
        </p:scale>
        <p:origin x="-1472" y="-8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8F15E5-0A1C-474B-821B-EA27882425EC}" type="datetimeFigureOut">
              <a:rPr lang="en-US" smtClean="0"/>
              <a:t>25/06/15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764CA-21EB-374C-AC07-9D0E8EE2889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8529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6E62FB-1F71-48E9-ACD5-A5CE313A97CB}" type="datetimeFigureOut">
              <a:rPr lang="en-GB" smtClean="0"/>
              <a:t>25/06/15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89CC74-AADB-4454-9451-BF5DA934B4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8640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NESSI: Europea</a:t>
            </a:r>
            <a:r>
              <a:rPr lang="en-US" baseline="0" dirty="0" smtClean="0"/>
              <a:t>n Technology Platform behind BDVA </a:t>
            </a:r>
            <a:r>
              <a:rPr lang="en-US" baseline="0" dirty="0" err="1" smtClean="0"/>
              <a:t>cPPP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9CC74-AADB-4454-9451-BF5DA934B4A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670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Asset Support: Supporting data providers in integrating data sets in a quality</a:t>
            </a:r>
          </a:p>
          <a:p>
            <a:r>
              <a:rPr lang="en-US" dirty="0" smtClean="0"/>
              <a:t>maintaining a catalogue of available data assets.</a:t>
            </a:r>
          </a:p>
          <a:p>
            <a:r>
              <a:rPr lang="en-US" dirty="0" smtClean="0"/>
              <a:t> ICT Support: Providing basic ICT assistance as well as focused support by Big Data scientists, data</a:t>
            </a:r>
          </a:p>
          <a:p>
            <a:r>
              <a:rPr lang="en-US" dirty="0" smtClean="0"/>
              <a:t>specialists, and business development during research and innovation projects. This includes assistance</a:t>
            </a:r>
          </a:p>
          <a:p>
            <a:r>
              <a:rPr lang="en-US" dirty="0" smtClean="0"/>
              <a:t>in benchmarking data sets, technologies, applications, services, and business models.</a:t>
            </a:r>
          </a:p>
          <a:p>
            <a:r>
              <a:rPr lang="en-US" dirty="0" smtClean="0"/>
              <a:t> On-boarding: Running an induction process for new project teams.</a:t>
            </a:r>
          </a:p>
          <a:p>
            <a:r>
              <a:rPr lang="en-US" dirty="0" smtClean="0"/>
              <a:t> Resourcing: Allocating the resources (computing, storage, networking, tools, and applications) to</a:t>
            </a:r>
          </a:p>
          <a:p>
            <a:r>
              <a:rPr lang="en-US" dirty="0" smtClean="0"/>
              <a:t>individual research and innovation </a:t>
            </a:r>
            <a:r>
              <a:rPr lang="en-US" dirty="0" err="1" smtClean="0"/>
              <a:t>pr</a:t>
            </a:r>
            <a:endParaRPr lang="en-US" dirty="0" smtClean="0"/>
          </a:p>
          <a:p>
            <a:r>
              <a:rPr lang="en-US" dirty="0" smtClean="0"/>
              <a:t> Privacy: Data protection and privacy including ensuring the compliance with laws and regulation as well</a:t>
            </a:r>
          </a:p>
          <a:p>
            <a:r>
              <a:rPr lang="en-US" dirty="0" smtClean="0"/>
              <a:t>as the deployment of leading</a:t>
            </a:r>
          </a:p>
          <a:p>
            <a:r>
              <a:rPr lang="en-US" dirty="0" smtClean="0"/>
              <a:t>controlling data access.</a:t>
            </a:r>
          </a:p>
          <a:p>
            <a:r>
              <a:rPr lang="en-US" dirty="0" smtClean="0"/>
              <a:t> Federation: Supporting linkages to other innovation spaces and facilitating experiments across multiple</a:t>
            </a:r>
          </a:p>
          <a:p>
            <a:r>
              <a:rPr lang="en-US" dirty="0" smtClean="0"/>
              <a:t>innovation spaces. An effective federation will help to support research and innovation activities</a:t>
            </a:r>
          </a:p>
          <a:p>
            <a:r>
              <a:rPr lang="en-US" dirty="0" smtClean="0"/>
              <a:t>accessing and processing data assets across national borders.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9CC74-AADB-4454-9451-BF5DA934B4A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9431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 smtClean="0"/>
              <a:t>Generic BDV  Content/Bullet slide with Background and Upper logo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89101"/>
            <a:ext cx="8229600" cy="45540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177283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nl-NL" dirty="0" smtClean="0"/>
              <a:t>Generic BDV  Content/Bullet slide with Background and Upper logo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483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4835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7361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nl-NL" dirty="0" smtClean="0"/>
              <a:t>Title Slide Upper logo with background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14525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5763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1" y="1638300"/>
            <a:ext cx="8229601" cy="4620611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>
            <a:lvl1pPr>
              <a:buSzPct val="75000"/>
              <a:defRPr/>
            </a:lvl1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0632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9BC7D845-47F8-0140-BBD6-6D5999429748}" type="datetimeFigureOut">
              <a:rPr lang="es-ES" smtClean="0">
                <a:solidFill>
                  <a:srgbClr val="144184"/>
                </a:solidFill>
                <a:latin typeface="Calibri"/>
              </a:rPr>
              <a:pPr/>
              <a:t>25/06/15</a:t>
            </a:fld>
            <a:endParaRPr lang="es-ES">
              <a:solidFill>
                <a:srgbClr val="144184"/>
              </a:solidFill>
              <a:latin typeface="Calibri"/>
            </a:endParaRPr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srgbClr val="144184"/>
              </a:solidFill>
              <a:latin typeface="Calibri"/>
            </a:endParaRPr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/>
          <a:lstStyle/>
          <a:p>
            <a:fld id="{9F2E634E-CC69-B045-9A69-47E7BF03CB66}" type="slidenum">
              <a:rPr lang="es-ES">
                <a:solidFill>
                  <a:srgbClr val="144184"/>
                </a:solidFill>
                <a:latin typeface="Calibri"/>
              </a:rPr>
              <a:pPr/>
              <a:t>‹#›</a:t>
            </a:fld>
            <a:endParaRPr lang="es-ES">
              <a:solidFill>
                <a:srgbClr val="144184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144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theme" Target="../theme/theme1.xml"/><Relationship Id="rId8" Type="http://schemas.openxmlformats.org/officeDocument/2006/relationships/image" Target="../media/image1.jpeg"/><Relationship Id="rId9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1" y="508001"/>
            <a:ext cx="5905500" cy="8668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 smtClean="0"/>
              <a:t>Generic BDV  Content/Bullet slide with Background and Upper logo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708152"/>
            <a:ext cx="8229600" cy="42989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 smtClean="0"/>
              <a:t>Klik om de tekststijl van het model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15" name="Tijdelijke aanduiding voor datum 3"/>
          <p:cNvSpPr txBox="1">
            <a:spLocks/>
          </p:cNvSpPr>
          <p:nvPr userDrawn="1"/>
        </p:nvSpPr>
        <p:spPr>
          <a:xfrm>
            <a:off x="457200" y="635959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l" defTabSz="457200" rtl="0" eaLnBrk="1" latinLnBrk="0" hangingPunct="1">
              <a:defRPr sz="900" kern="1200">
                <a:solidFill>
                  <a:srgbClr val="15539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5ADF8B2-84A7-684A-B311-A4B1F77A82A9}" type="datetimeFigureOut">
              <a:rPr lang="nl-NL" smtClean="0">
                <a:solidFill>
                  <a:srgbClr val="155398"/>
                </a:solidFill>
              </a:rPr>
              <a:pPr/>
              <a:t>25/06/15</a:t>
            </a:fld>
            <a:endParaRPr lang="nl-NL" dirty="0">
              <a:solidFill>
                <a:srgbClr val="155398"/>
              </a:solidFill>
            </a:endParaRPr>
          </a:p>
        </p:txBody>
      </p:sp>
      <p:sp>
        <p:nvSpPr>
          <p:cNvPr id="16" name="Tijdelijke aanduiding voor dianummer 5"/>
          <p:cNvSpPr txBox="1">
            <a:spLocks/>
          </p:cNvSpPr>
          <p:nvPr userDrawn="1"/>
        </p:nvSpPr>
        <p:spPr>
          <a:xfrm>
            <a:off x="6553200" y="6359597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457200" rtl="0" eaLnBrk="1" latinLnBrk="0" hangingPunct="1">
              <a:defRPr sz="900" kern="1200">
                <a:solidFill>
                  <a:srgbClr val="155398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F85B01C-7D4D-224A-AB63-1FCE84C85E9C}" type="slidenum">
              <a:rPr lang="nl-NL" smtClean="0">
                <a:solidFill>
                  <a:srgbClr val="155398"/>
                </a:solidFill>
              </a:rPr>
              <a:pPr/>
              <a:t>‹#›</a:t>
            </a:fld>
            <a:endParaRPr lang="nl-NL" dirty="0">
              <a:solidFill>
                <a:srgbClr val="155398"/>
              </a:solidFill>
            </a:endParaRPr>
          </a:p>
        </p:txBody>
      </p:sp>
      <p:sp>
        <p:nvSpPr>
          <p:cNvPr id="17" name="Tijdelijke aanduiding voor voettekst 4"/>
          <p:cNvSpPr txBox="1">
            <a:spLocks/>
          </p:cNvSpPr>
          <p:nvPr userDrawn="1"/>
        </p:nvSpPr>
        <p:spPr>
          <a:xfrm>
            <a:off x="3124200" y="6331022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ctr" defTabSz="457200" rtl="0" eaLnBrk="1" latinLnBrk="0" hangingPunct="1">
              <a:defRPr sz="12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dirty="0" smtClean="0">
                <a:solidFill>
                  <a:srgbClr val="155398"/>
                </a:solidFill>
              </a:rPr>
              <a:t>www.bdva.eu</a:t>
            </a:r>
            <a:endParaRPr lang="nl-NL" dirty="0">
              <a:solidFill>
                <a:srgbClr val="1553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334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3" r:id="rId2"/>
    <p:sldLayoutId id="2147483675" r:id="rId3"/>
    <p:sldLayoutId id="2147483676" r:id="rId4"/>
    <p:sldLayoutId id="2147483677" r:id="rId5"/>
    <p:sldLayoutId id="2147483683" r:id="rId6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257300" indent="-34290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57350" indent="-28575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114550" indent="-285750" algn="l" defTabSz="457200" rtl="0" eaLnBrk="1" latinLnBrk="0" hangingPunct="1">
        <a:spcBef>
          <a:spcPct val="20000"/>
        </a:spcBef>
        <a:buSzPct val="100000"/>
        <a:buFontTx/>
        <a:buBlip>
          <a:blip r:embed="rId9"/>
        </a:buBlip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4" Type="http://schemas.openxmlformats.org/officeDocument/2006/relationships/image" Target="../media/image17.emf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hyperlink" Target="http://www.bdva.eu/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secretarygeneral@core.bdva.eu" TargetMode="External"/><Relationship Id="rId4" Type="http://schemas.openxmlformats.org/officeDocument/2006/relationships/hyperlink" Target="http://www.bdva.eu/sites/default/files/europeanbigdatavaluepartnership_sria__v1_0_final.pdf" TargetMode="External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bdva.eu/?q=membership-categories" TargetMode="External"/><Relationship Id="rId3" Type="http://schemas.openxmlformats.org/officeDocument/2006/relationships/hyperlink" Target="http://www.bdva.eu/?q=get-involved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hyperlink" Target="http://en.wikipedia.org/wiki/Data_set" TargetMode="Externa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ítulo 1"/>
          <p:cNvSpPr>
            <a:spLocks noGrp="1"/>
          </p:cNvSpPr>
          <p:nvPr>
            <p:ph type="subTitle" idx="1"/>
          </p:nvPr>
        </p:nvSpPr>
        <p:spPr>
          <a:xfrm>
            <a:off x="1371600" y="5081480"/>
            <a:ext cx="6400800" cy="1752600"/>
          </a:xfrm>
        </p:spPr>
        <p:txBody>
          <a:bodyPr>
            <a:normAutofit/>
          </a:bodyPr>
          <a:lstStyle/>
          <a:p>
            <a:r>
              <a:rPr lang="es-ES" b="1" i="1" dirty="0" smtClean="0"/>
              <a:t>“</a:t>
            </a:r>
            <a:r>
              <a:rPr lang="en-GB" sz="1600" i="1" dirty="0" smtClean="0"/>
              <a:t>To drive forward the Big Data Value ecosystem and its Digital Agenda for the benefit of Europe, its Companies and Citizens; and to engage in the Big Data Value Public Private Partnership, its Programme and Opportunities</a:t>
            </a:r>
            <a:r>
              <a:rPr lang="es-ES" b="1" i="1" dirty="0" smtClean="0"/>
              <a:t>“</a:t>
            </a:r>
            <a:r>
              <a:rPr lang="es-ES" i="1" dirty="0" smtClean="0"/>
              <a:t>	</a:t>
            </a:r>
            <a:endParaRPr lang="es-ES" dirty="0"/>
          </a:p>
          <a:p>
            <a:endParaRPr lang="es-ES" dirty="0"/>
          </a:p>
        </p:txBody>
      </p:sp>
      <p:sp>
        <p:nvSpPr>
          <p:cNvPr id="3" name="Título 2"/>
          <p:cNvSpPr>
            <a:spLocks noGrp="1"/>
          </p:cNvSpPr>
          <p:nvPr>
            <p:ph type="ctrTitle"/>
          </p:nvPr>
        </p:nvSpPr>
        <p:spPr>
          <a:xfrm>
            <a:off x="685800" y="2474069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en-GB" sz="3600" dirty="0"/>
              <a:t>Synergies between the Big Data </a:t>
            </a:r>
            <a:r>
              <a:rPr lang="en-GB" sz="3600" dirty="0" smtClean="0"/>
              <a:t>Value (BDV) Public </a:t>
            </a:r>
            <a:r>
              <a:rPr lang="en-GB" sz="3600" dirty="0"/>
              <a:t>Private </a:t>
            </a:r>
            <a:r>
              <a:rPr lang="en-GB" sz="3600" dirty="0" smtClean="0"/>
              <a:t>Partnership </a:t>
            </a:r>
            <a:r>
              <a:rPr lang="en-GB" sz="3600" dirty="0"/>
              <a:t>and </a:t>
            </a:r>
            <a:r>
              <a:rPr lang="en-GB" sz="3600" dirty="0" smtClean="0"/>
              <a:t>the Helix Nebula Initiative (HNI)</a:t>
            </a:r>
            <a:br>
              <a:rPr lang="en-GB" sz="3600" dirty="0" smtClean="0"/>
            </a:br>
            <a:r>
              <a:rPr lang="en-GB" sz="3600" dirty="0"/>
              <a:t/>
            </a:r>
            <a:br>
              <a:rPr lang="en-GB" sz="3600" dirty="0"/>
            </a:br>
            <a:r>
              <a:rPr lang="en-GB" sz="3100" dirty="0" smtClean="0"/>
              <a:t>Sergio Andreozzi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1600" b="0" dirty="0" smtClean="0"/>
              <a:t>Strategy &amp; Policy Manager, EGI.eu</a:t>
            </a:r>
            <a:br>
              <a:rPr lang="en-GB" sz="1600" b="0" dirty="0" smtClean="0"/>
            </a:br>
            <a:endParaRPr lang="en-GB" sz="5300" b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51" y="89647"/>
            <a:ext cx="1371600" cy="10885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8665" y="4229845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Helix Nebula Initiative &amp; PICSE: Towards a European Open Science </a:t>
            </a:r>
            <a:r>
              <a:rPr lang="en-US" dirty="0" smtClean="0"/>
              <a:t>Cloud 26/06/2015, Geneva, Switzerland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96393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6097"/>
    </mc:Choice>
    <mc:Fallback>
      <p:transition xmlns:p14="http://schemas.microsoft.com/office/powerpoint/2010/main" spd="slow" advTm="6609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442" y="236220"/>
            <a:ext cx="8798559" cy="1767840"/>
          </a:xfrm>
        </p:spPr>
        <p:txBody>
          <a:bodyPr anchor="t">
            <a:normAutofit fontScale="90000"/>
          </a:bodyPr>
          <a:lstStyle/>
          <a:p>
            <a:pPr lvl="0"/>
            <a:r>
              <a:rPr lang="en-GB" noProof="1" smtClean="0">
                <a:latin typeface="Arial" pitchFamily="34" charset="0"/>
                <a:cs typeface="Arial" pitchFamily="34" charset="0"/>
              </a:rPr>
              <a:t>The EU and Industry launched the </a:t>
            </a:r>
            <a:br>
              <a:rPr lang="en-GB" noProof="1" smtClean="0">
                <a:latin typeface="Arial" pitchFamily="34" charset="0"/>
                <a:cs typeface="Arial" pitchFamily="34" charset="0"/>
              </a:rPr>
            </a:br>
            <a:r>
              <a:rPr lang="en-GB" noProof="1" smtClean="0">
                <a:latin typeface="Arial" pitchFamily="34" charset="0"/>
                <a:cs typeface="Arial" pitchFamily="34" charset="0"/>
              </a:rPr>
              <a:t>Contractual Public Private Partnership </a:t>
            </a:r>
            <a:br>
              <a:rPr lang="en-GB" noProof="1" smtClean="0">
                <a:latin typeface="Arial" pitchFamily="34" charset="0"/>
                <a:cs typeface="Arial" pitchFamily="34" charset="0"/>
              </a:rPr>
            </a:br>
            <a:r>
              <a:rPr lang="en-GB" noProof="1" smtClean="0">
                <a:latin typeface="Arial" pitchFamily="34" charset="0"/>
                <a:cs typeface="Arial" pitchFamily="34" charset="0"/>
              </a:rPr>
              <a:t>(cPPP) on Big Data Value in October 2014</a:t>
            </a:r>
            <a:br>
              <a:rPr lang="en-GB" noProof="1" smtClean="0">
                <a:latin typeface="Arial" pitchFamily="34" charset="0"/>
                <a:cs typeface="Arial" pitchFamily="34" charset="0"/>
              </a:rPr>
            </a:br>
            <a:r>
              <a:rPr lang="en-GB" noProof="1" smtClean="0">
                <a:latin typeface="Arial" pitchFamily="34" charset="0"/>
                <a:cs typeface="Arial" pitchFamily="34" charset="0"/>
              </a:rPr>
              <a:t/>
            </a:r>
            <a:br>
              <a:rPr lang="en-GB" noProof="1" smtClean="0">
                <a:latin typeface="Arial" pitchFamily="34" charset="0"/>
                <a:cs typeface="Arial" pitchFamily="34" charset="0"/>
              </a:rPr>
            </a:br>
            <a:r>
              <a:rPr lang="en-GB" sz="2000" noProof="1" smtClean="0">
                <a:latin typeface="Arial" pitchFamily="34" charset="0"/>
                <a:cs typeface="Arial" pitchFamily="34" charset="0"/>
              </a:rPr>
              <a:t>The Big Data Value Association represents ‘Private’ side</a:t>
            </a:r>
            <a:endParaRPr lang="en-GB" sz="2000" dirty="0"/>
          </a:p>
        </p:txBody>
      </p:sp>
      <p:sp>
        <p:nvSpPr>
          <p:cNvPr id="7" name="Rectangle 6"/>
          <p:cNvSpPr/>
          <p:nvPr/>
        </p:nvSpPr>
        <p:spPr>
          <a:xfrm>
            <a:off x="6807201" y="2161171"/>
            <a:ext cx="2055486" cy="3016607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dirty="0" smtClean="0"/>
              <a:t>“Big Data is possibly one of the few last chances for Europe‘s software industry to take a true leadership“</a:t>
            </a:r>
            <a:br>
              <a:rPr lang="en-GB" dirty="0" smtClean="0"/>
            </a:br>
            <a:endParaRPr lang="en-GB" dirty="0" smtClean="0"/>
          </a:p>
          <a:p>
            <a:pPr algn="ctr"/>
            <a:r>
              <a:rPr lang="en-GB" sz="1400" i="1" dirty="0" smtClean="0"/>
              <a:t>CEO Software AG, </a:t>
            </a:r>
          </a:p>
          <a:p>
            <a:pPr algn="ctr"/>
            <a:r>
              <a:rPr lang="en-GB" sz="1400" i="1" dirty="0" smtClean="0"/>
              <a:t>Karl-Heinz Streibich</a:t>
            </a:r>
            <a:endParaRPr lang="en-GB" sz="1400" i="1" dirty="0"/>
          </a:p>
        </p:txBody>
      </p:sp>
      <p:sp>
        <p:nvSpPr>
          <p:cNvPr id="9" name="Rectangle 8"/>
          <p:cNvSpPr/>
          <p:nvPr/>
        </p:nvSpPr>
        <p:spPr>
          <a:xfrm>
            <a:off x="4455832" y="2161171"/>
            <a:ext cx="2068186" cy="3016607"/>
          </a:xfrm>
          <a:prstGeom prst="rect">
            <a:avLst/>
          </a:prstGeom>
          <a:noFill/>
          <a:ln w="28575">
            <a:noFill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dirty="0" smtClean="0"/>
              <a:t>“… EU action should provide the right framework conditions for a single market for Big Data …” </a:t>
            </a:r>
            <a:br>
              <a:rPr lang="en-GB" dirty="0" smtClean="0"/>
            </a:br>
            <a:endParaRPr lang="en-GB" dirty="0" smtClean="0"/>
          </a:p>
          <a:p>
            <a:pPr algn="ctr"/>
            <a:r>
              <a:rPr lang="en-GB" sz="1400" i="1" dirty="0" smtClean="0"/>
              <a:t>European Council Conclusion – 24/25 October 2013 </a:t>
            </a:r>
            <a:endParaRPr lang="en-GB" sz="1400" i="1" dirty="0"/>
          </a:p>
        </p:txBody>
      </p:sp>
      <p:sp>
        <p:nvSpPr>
          <p:cNvPr id="10" name="Rectangle 9"/>
          <p:cNvSpPr/>
          <p:nvPr/>
        </p:nvSpPr>
        <p:spPr>
          <a:xfrm>
            <a:off x="345443" y="2182345"/>
            <a:ext cx="3850639" cy="3957144"/>
          </a:xfrm>
          <a:prstGeom prst="rect">
            <a:avLst/>
          </a:prstGeom>
          <a:noFill/>
          <a:ln w="28575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/>
            <a:r>
              <a:rPr lang="en-GB" dirty="0" smtClean="0"/>
              <a:t>“In the Commission's view, strategic cooperation through a contractual Public-Private Partnership (cPPP) can play an important role in developing a data community and encouraging exchange of best practices. In line with the principles set out in H2020, the Commission considers that a sufficiently well-defined cPPP would be the most effective way</a:t>
            </a:r>
          </a:p>
          <a:p>
            <a:pPr algn="ctr"/>
            <a:r>
              <a:rPr lang="en-GB" dirty="0" smtClean="0"/>
              <a:t>to implement H2020 in this field,…”</a:t>
            </a:r>
          </a:p>
          <a:p>
            <a:pPr algn="ctr"/>
            <a:endParaRPr lang="en-GB" dirty="0" smtClean="0"/>
          </a:p>
          <a:p>
            <a:pPr algn="ctr"/>
            <a:r>
              <a:rPr lang="en-GB" sz="1400" i="1" dirty="0" smtClean="0"/>
              <a:t>Commission Communication "Towards a thriving data-driven economy" - 2 July 2014</a:t>
            </a:r>
            <a:endParaRPr lang="en-GB" i="1" dirty="0"/>
          </a:p>
        </p:txBody>
      </p:sp>
      <p:sp>
        <p:nvSpPr>
          <p:cNvPr id="11" name="Rectangle 10"/>
          <p:cNvSpPr/>
          <p:nvPr/>
        </p:nvSpPr>
        <p:spPr>
          <a:xfrm>
            <a:off x="320993" y="2137523"/>
            <a:ext cx="3872630" cy="3957144"/>
          </a:xfrm>
          <a:prstGeom prst="rect">
            <a:avLst/>
          </a:prstGeom>
          <a:noFill/>
          <a:ln w="28575">
            <a:solidFill>
              <a:srgbClr val="1553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445811" y="2137523"/>
            <a:ext cx="2081111" cy="2995432"/>
          </a:xfrm>
          <a:prstGeom prst="rect">
            <a:avLst/>
          </a:prstGeom>
          <a:noFill/>
          <a:ln w="28575">
            <a:solidFill>
              <a:srgbClr val="1553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805383" y="2116348"/>
            <a:ext cx="2081111" cy="2995432"/>
          </a:xfrm>
          <a:prstGeom prst="rect">
            <a:avLst/>
          </a:prstGeom>
          <a:noFill/>
          <a:ln w="28575">
            <a:solidFill>
              <a:srgbClr val="1553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1050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7001"/>
    </mc:Choice>
    <mc:Fallback>
      <p:transition xmlns:p14="http://schemas.microsoft.com/office/powerpoint/2010/main" spd="slow" advTm="5700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Launch of the BDV </a:t>
            </a:r>
            <a:r>
              <a:rPr lang="en-US" dirty="0" err="1" smtClean="0"/>
              <a:t>cPPP</a:t>
            </a:r>
            <a:r>
              <a:rPr lang="en-US" dirty="0" smtClean="0"/>
              <a:t> and </a:t>
            </a:r>
            <a:br>
              <a:rPr lang="en-US" dirty="0" smtClean="0"/>
            </a:b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BDVA summit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1" y="1756833"/>
            <a:ext cx="2319866" cy="203515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488267" y="1710270"/>
            <a:ext cx="5655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kern="0" dirty="0" smtClean="0">
                <a:solidFill>
                  <a:srgbClr val="144184"/>
                </a:solidFill>
              </a:rPr>
              <a:t>Signature of BDV PPP – 14 October 2014</a:t>
            </a:r>
          </a:p>
          <a:p>
            <a:pPr marL="285750" indent="-285750">
              <a:buFont typeface="Arial"/>
              <a:buChar char="•"/>
            </a:pPr>
            <a:r>
              <a:rPr lang="en-GB" kern="0" dirty="0" smtClean="0">
                <a:solidFill>
                  <a:srgbClr val="144184"/>
                </a:solidFill>
              </a:rPr>
              <a:t>Jan </a:t>
            </a:r>
            <a:r>
              <a:rPr lang="en-GB" kern="0" dirty="0" err="1" smtClean="0">
                <a:solidFill>
                  <a:srgbClr val="144184"/>
                </a:solidFill>
              </a:rPr>
              <a:t>Sundelin</a:t>
            </a:r>
            <a:r>
              <a:rPr lang="en-GB" kern="0" dirty="0" smtClean="0">
                <a:solidFill>
                  <a:srgbClr val="144184"/>
                </a:solidFill>
              </a:rPr>
              <a:t> (</a:t>
            </a:r>
            <a:r>
              <a:rPr lang="en-GB" kern="0" dirty="0">
                <a:solidFill>
                  <a:srgbClr val="144184"/>
                </a:solidFill>
              </a:rPr>
              <a:t>TIE </a:t>
            </a:r>
            <a:r>
              <a:rPr lang="en-GB" kern="0" dirty="0" err="1">
                <a:solidFill>
                  <a:srgbClr val="144184"/>
                </a:solidFill>
              </a:rPr>
              <a:t>Kinetix</a:t>
            </a:r>
            <a:r>
              <a:rPr lang="en-GB" kern="0" dirty="0">
                <a:solidFill>
                  <a:srgbClr val="144184"/>
                </a:solidFill>
              </a:rPr>
              <a:t> </a:t>
            </a:r>
            <a:r>
              <a:rPr lang="en-GB" kern="0" dirty="0" smtClean="0">
                <a:solidFill>
                  <a:srgbClr val="144184"/>
                </a:solidFill>
              </a:rPr>
              <a:t>CEO), </a:t>
            </a:r>
            <a:r>
              <a:rPr lang="en-GB" kern="0" dirty="0">
                <a:solidFill>
                  <a:srgbClr val="144184"/>
                </a:solidFill>
              </a:rPr>
              <a:t>1</a:t>
            </a:r>
            <a:r>
              <a:rPr lang="en-GB" kern="0" baseline="30000" dirty="0">
                <a:solidFill>
                  <a:srgbClr val="144184"/>
                </a:solidFill>
              </a:rPr>
              <a:t>st</a:t>
            </a:r>
            <a:r>
              <a:rPr lang="en-GB" kern="0" dirty="0">
                <a:solidFill>
                  <a:srgbClr val="144184"/>
                </a:solidFill>
              </a:rPr>
              <a:t> President of </a:t>
            </a:r>
            <a:r>
              <a:rPr lang="en-GB" kern="0" dirty="0" smtClean="0">
                <a:solidFill>
                  <a:srgbClr val="144184"/>
                </a:solidFill>
              </a:rPr>
              <a:t>BDVA</a:t>
            </a:r>
          </a:p>
          <a:p>
            <a:pPr marL="285750" indent="-285750">
              <a:buFont typeface="Arial"/>
              <a:buChar char="•"/>
            </a:pPr>
            <a:r>
              <a:rPr lang="en-GB" kern="0" dirty="0" err="1">
                <a:solidFill>
                  <a:srgbClr val="144184"/>
                </a:solidFill>
              </a:rPr>
              <a:t>Neelie</a:t>
            </a:r>
            <a:r>
              <a:rPr lang="en-GB" kern="0" dirty="0">
                <a:solidFill>
                  <a:srgbClr val="144184"/>
                </a:solidFill>
              </a:rPr>
              <a:t> </a:t>
            </a:r>
            <a:r>
              <a:rPr lang="en-GB" kern="0" dirty="0" err="1" smtClean="0">
                <a:solidFill>
                  <a:srgbClr val="144184"/>
                </a:solidFill>
              </a:rPr>
              <a:t>Kroes</a:t>
            </a:r>
            <a:r>
              <a:rPr lang="en-GB" kern="0" dirty="0" smtClean="0">
                <a:solidFill>
                  <a:srgbClr val="144184"/>
                </a:solidFill>
              </a:rPr>
              <a:t>, European </a:t>
            </a:r>
            <a:r>
              <a:rPr lang="en-GB" kern="0" dirty="0">
                <a:solidFill>
                  <a:srgbClr val="144184"/>
                </a:solidFill>
              </a:rPr>
              <a:t>Commission Vice-</a:t>
            </a:r>
            <a:r>
              <a:rPr lang="en-GB" kern="0" dirty="0" smtClean="0">
                <a:solidFill>
                  <a:srgbClr val="144184"/>
                </a:solidFill>
              </a:rPr>
              <a:t>President</a:t>
            </a:r>
            <a:endParaRPr lang="en-GB" kern="0" dirty="0">
              <a:solidFill>
                <a:srgbClr val="144184"/>
              </a:solidFill>
            </a:endParaRPr>
          </a:p>
          <a:p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4301072"/>
            <a:ext cx="3031067" cy="136057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962392" y="4250273"/>
            <a:ext cx="40978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kern="0" dirty="0" smtClean="0">
                <a:solidFill>
                  <a:srgbClr val="144184"/>
                </a:solidFill>
              </a:rPr>
              <a:t>1</a:t>
            </a:r>
            <a:r>
              <a:rPr lang="en-GB" b="1" kern="0" baseline="30000" dirty="0" smtClean="0">
                <a:solidFill>
                  <a:srgbClr val="144184"/>
                </a:solidFill>
              </a:rPr>
              <a:t>st</a:t>
            </a:r>
            <a:r>
              <a:rPr lang="en-GB" b="1" kern="0" dirty="0" smtClean="0">
                <a:solidFill>
                  <a:srgbClr val="144184"/>
                </a:solidFill>
              </a:rPr>
              <a:t> BDVA Summit – 17-19 June 2015</a:t>
            </a:r>
          </a:p>
          <a:p>
            <a:pPr marL="285750" indent="-285750">
              <a:buFont typeface="Arial"/>
              <a:buChar char="•"/>
            </a:pPr>
            <a:r>
              <a:rPr lang="en-GB" dirty="0"/>
              <a:t>350 people across the </a:t>
            </a:r>
            <a:r>
              <a:rPr lang="en-GB" dirty="0" smtClean="0"/>
              <a:t>days</a:t>
            </a: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50 sessions</a:t>
            </a:r>
            <a:endParaRPr lang="en-GB" dirty="0"/>
          </a:p>
          <a:p>
            <a:pPr marL="285750" indent="-285750">
              <a:buFont typeface="Arial"/>
              <a:buChar char="•"/>
            </a:pPr>
            <a:r>
              <a:rPr lang="en-GB" dirty="0" smtClean="0"/>
              <a:t>17 </a:t>
            </a:r>
            <a:r>
              <a:rPr lang="en-GB" dirty="0"/>
              <a:t>speakers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584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Abgerundetes Rechteck 47"/>
          <p:cNvSpPr/>
          <p:nvPr/>
        </p:nvSpPr>
        <p:spPr>
          <a:xfrm>
            <a:off x="3215613" y="2539019"/>
            <a:ext cx="5098724" cy="1944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36000" rtlCol="0" anchor="b" anchorCtr="0"/>
          <a:lstStyle/>
          <a:p>
            <a:endParaRPr lang="en-GB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7" y="285007"/>
            <a:ext cx="6561776" cy="99060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BDV cPPP Structure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215615" y="1513639"/>
            <a:ext cx="5066693" cy="324037"/>
          </a:xfrm>
          <a:prstGeom prst="rect">
            <a:avLst/>
          </a:prstGeom>
          <a:solidFill>
            <a:srgbClr val="124191"/>
          </a:solidFill>
          <a:ln w="25400" cap="flat" cmpd="sng" algn="ctr">
            <a:noFill/>
            <a:prstDash val="solid"/>
          </a:ln>
          <a:effectLst/>
        </p:spPr>
        <p:txBody>
          <a:bodyPr tIns="90000" bIns="90000" anchor="ctr"/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 panose="020B0604020202020204" pitchFamily="34" charset="0"/>
              </a:rPr>
              <a:t>European Commission</a:t>
            </a: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Arial" panose="020B0604020202020204" pitchFamily="34" charset="0"/>
            </a:endParaRPr>
          </a:p>
        </p:txBody>
      </p:sp>
      <p:sp>
        <p:nvSpPr>
          <p:cNvPr id="37" name="Round Single Corner Rectangle 24"/>
          <p:cNvSpPr/>
          <p:nvPr/>
        </p:nvSpPr>
        <p:spPr>
          <a:xfrm>
            <a:off x="6050526" y="2875804"/>
            <a:ext cx="1986808" cy="1529744"/>
          </a:xfrm>
          <a:prstGeom prst="rect">
            <a:avLst/>
          </a:prstGeom>
          <a:solidFill>
            <a:srgbClr val="A8BBC0"/>
          </a:solidFill>
          <a:ln w="9525" cap="flat" cmpd="sng" algn="ctr">
            <a:noFill/>
            <a:prstDash val="solid"/>
          </a:ln>
          <a:effectLst/>
        </p:spPr>
        <p:txBody>
          <a:bodyPr lIns="72000" rIns="72000" anchor="b"/>
          <a:lstStyle/>
          <a:p>
            <a:pPr lvl="0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kern="0" dirty="0">
                <a:solidFill>
                  <a:schemeClr val="bg1"/>
                </a:solidFill>
              </a:rPr>
              <a:t>Big Data Projects </a:t>
            </a:r>
          </a:p>
          <a:p>
            <a:pPr lvl="0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kern="0" dirty="0">
                <a:solidFill>
                  <a:schemeClr val="bg1"/>
                </a:solidFill>
              </a:rPr>
              <a:t>within  Horizon </a:t>
            </a:r>
            <a:r>
              <a:rPr lang="en-US" sz="1600" kern="0" dirty="0" smtClean="0">
                <a:solidFill>
                  <a:schemeClr val="bg1"/>
                </a:solidFill>
              </a:rPr>
              <a:t>2020</a:t>
            </a:r>
          </a:p>
          <a:p>
            <a:pPr lvl="0" defTabSz="45720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0" dirty="0">
              <a:solidFill>
                <a:schemeClr val="bg1"/>
              </a:solidFill>
            </a:endParaRPr>
          </a:p>
          <a:p>
            <a:pPr marL="171450" lvl="0" indent="-171450">
              <a:buClr>
                <a:srgbClr val="124191"/>
              </a:buClr>
              <a:buFont typeface="Arial" panose="020B0604020202020204" pitchFamily="34" charset="0"/>
              <a:buChar char="•"/>
              <a:defRPr/>
            </a:pPr>
            <a:r>
              <a:rPr lang="en-US" sz="1100" kern="0" dirty="0" smtClean="0">
                <a:solidFill>
                  <a:schemeClr val="bg1"/>
                </a:solidFill>
              </a:rPr>
              <a:t>Projects </a:t>
            </a:r>
            <a:r>
              <a:rPr lang="en-US" sz="1100" kern="0" dirty="0">
                <a:solidFill>
                  <a:schemeClr val="bg1"/>
                </a:solidFill>
              </a:rPr>
              <a:t>running within 2017 – 2021</a:t>
            </a:r>
          </a:p>
          <a:p>
            <a:pPr marL="171450" lvl="0" indent="-171450">
              <a:buClr>
                <a:srgbClr val="124191"/>
              </a:buClr>
              <a:buFont typeface="Arial" panose="020B0604020202020204" pitchFamily="34" charset="0"/>
              <a:buChar char="•"/>
              <a:defRPr/>
            </a:pPr>
            <a:r>
              <a:rPr lang="en-US" sz="1100" kern="0" dirty="0">
                <a:solidFill>
                  <a:schemeClr val="bg1"/>
                </a:solidFill>
              </a:rPr>
              <a:t>Expected Total Funding </a:t>
            </a:r>
            <a:br>
              <a:rPr lang="en-US" sz="1100" kern="0" dirty="0">
                <a:solidFill>
                  <a:schemeClr val="bg1"/>
                </a:solidFill>
              </a:rPr>
            </a:br>
            <a:r>
              <a:rPr lang="en-US" sz="1100" kern="0" dirty="0">
                <a:solidFill>
                  <a:schemeClr val="bg1"/>
                </a:solidFill>
              </a:rPr>
              <a:t>~ 500 MEUR</a:t>
            </a:r>
          </a:p>
        </p:txBody>
      </p:sp>
      <p:sp>
        <p:nvSpPr>
          <p:cNvPr id="38" name="Rechteck 161"/>
          <p:cNvSpPr>
            <a:spLocks noChangeArrowheads="1"/>
          </p:cNvSpPr>
          <p:nvPr/>
        </p:nvSpPr>
        <p:spPr bwMode="auto">
          <a:xfrm>
            <a:off x="6338093" y="3250146"/>
            <a:ext cx="2087389" cy="635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109728" anchor="b"/>
          <a:lstStyle/>
          <a:p>
            <a:pPr marL="171450" marR="0" lvl="0" indent="-1714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2419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2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Round Single Corner Rectangle 24"/>
          <p:cNvSpPr/>
          <p:nvPr/>
        </p:nvSpPr>
        <p:spPr>
          <a:xfrm>
            <a:off x="3607549" y="2890745"/>
            <a:ext cx="2016225" cy="1529744"/>
          </a:xfrm>
          <a:prstGeom prst="rect">
            <a:avLst/>
          </a:prstGeom>
          <a:solidFill>
            <a:schemeClr val="accent2"/>
          </a:solidFill>
          <a:ln w="9525" cap="flat" cmpd="sng" algn="ctr">
            <a:noFill/>
            <a:prstDash val="solid"/>
          </a:ln>
          <a:effectLst/>
        </p:spPr>
        <p:txBody>
          <a:bodyPr lIns="72000" rIns="72000" anchor="b"/>
          <a:lstStyle/>
          <a:p>
            <a:pPr lvl="0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600" kern="0" dirty="0">
                <a:solidFill>
                  <a:schemeClr val="bg1"/>
                </a:solidFill>
              </a:rPr>
              <a:t>Big Data Value </a:t>
            </a:r>
            <a:r>
              <a:rPr lang="en-US" sz="1600" kern="0" dirty="0" smtClean="0">
                <a:solidFill>
                  <a:schemeClr val="bg1"/>
                </a:solidFill>
              </a:rPr>
              <a:t>Association</a:t>
            </a:r>
          </a:p>
          <a:p>
            <a:pPr lvl="0" defTabSz="4572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kern="0" dirty="0" smtClean="0">
                <a:solidFill>
                  <a:schemeClr val="bg1"/>
                </a:solidFill>
              </a:rPr>
              <a:t> </a:t>
            </a:r>
            <a:endParaRPr lang="en-US" sz="1100" kern="0" dirty="0">
              <a:solidFill>
                <a:schemeClr val="bg1"/>
              </a:solidFill>
            </a:endParaRPr>
          </a:p>
          <a:p>
            <a:pPr marL="171450" lvl="0" indent="-171450"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100" kern="0" dirty="0" smtClean="0">
                <a:solidFill>
                  <a:schemeClr val="bg1"/>
                </a:solidFill>
              </a:rPr>
              <a:t>Industry driven</a:t>
            </a:r>
            <a:endParaRPr lang="en-US" sz="1100" kern="0" dirty="0">
              <a:solidFill>
                <a:schemeClr val="bg1"/>
              </a:solidFill>
            </a:endParaRPr>
          </a:p>
          <a:p>
            <a:pPr marL="171450" lvl="0" indent="-171450"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100" kern="0" dirty="0" smtClean="0">
                <a:solidFill>
                  <a:schemeClr val="bg1"/>
                </a:solidFill>
              </a:rPr>
              <a:t>Defines </a:t>
            </a:r>
            <a:r>
              <a:rPr lang="en-US" sz="1100" kern="0" dirty="0">
                <a:solidFill>
                  <a:schemeClr val="bg1"/>
                </a:solidFill>
              </a:rPr>
              <a:t>Research and  Innovation </a:t>
            </a:r>
            <a:r>
              <a:rPr lang="en-US" sz="1100" kern="0" dirty="0" smtClean="0">
                <a:solidFill>
                  <a:schemeClr val="bg1"/>
                </a:solidFill>
              </a:rPr>
              <a:t>Agenda</a:t>
            </a:r>
            <a:endParaRPr lang="en-US" sz="1100" kern="0" dirty="0">
              <a:solidFill>
                <a:schemeClr val="bg1"/>
              </a:solidFill>
            </a:endParaRPr>
          </a:p>
          <a:p>
            <a:pPr marL="171450" lvl="0" indent="-171450">
              <a:buClr>
                <a:srgbClr val="FFFFFF"/>
              </a:buClr>
              <a:buFont typeface="Arial" panose="020B0604020202020204" pitchFamily="34" charset="0"/>
              <a:buChar char="•"/>
              <a:defRPr/>
            </a:pPr>
            <a:r>
              <a:rPr lang="en-US" sz="1100" kern="0" dirty="0" smtClean="0">
                <a:solidFill>
                  <a:schemeClr val="bg1"/>
                </a:solidFill>
              </a:rPr>
              <a:t>Specifies </a:t>
            </a:r>
            <a:r>
              <a:rPr lang="en-US" sz="1100" kern="0" dirty="0">
                <a:solidFill>
                  <a:schemeClr val="bg1"/>
                </a:solidFill>
              </a:rPr>
              <a:t>Key Performance Indicators</a:t>
            </a:r>
          </a:p>
        </p:txBody>
      </p:sp>
      <p:sp>
        <p:nvSpPr>
          <p:cNvPr id="43" name="Block Arc 42"/>
          <p:cNvSpPr/>
          <p:nvPr/>
        </p:nvSpPr>
        <p:spPr>
          <a:xfrm>
            <a:off x="4897930" y="1882249"/>
            <a:ext cx="1863098" cy="1020337"/>
          </a:xfrm>
          <a:prstGeom prst="blockArc">
            <a:avLst>
              <a:gd name="adj1" fmla="val 10994580"/>
              <a:gd name="adj2" fmla="val 21292198"/>
              <a:gd name="adj3" fmla="val 5939"/>
            </a:avLst>
          </a:prstGeom>
          <a:solidFill>
            <a:srgbClr val="144184"/>
          </a:solidFill>
          <a:ln w="9525" cap="flat" cmpd="sng" algn="ctr">
            <a:noFill/>
            <a:prstDash val="solid"/>
          </a:ln>
          <a:effectLst/>
        </p:spPr>
        <p:txBody>
          <a:bodyPr tIns="90000" bIns="90000"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A8BBC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985820" y="2016185"/>
            <a:ext cx="1706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Association proposes research objectives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6" name="Line 97"/>
          <p:cNvSpPr>
            <a:spLocks noChangeShapeType="1"/>
          </p:cNvSpPr>
          <p:nvPr/>
        </p:nvSpPr>
        <p:spPr bwMode="auto">
          <a:xfrm>
            <a:off x="4609902" y="1837675"/>
            <a:ext cx="7737" cy="1045256"/>
          </a:xfrm>
          <a:prstGeom prst="line">
            <a:avLst/>
          </a:prstGeom>
          <a:noFill/>
          <a:ln w="46038" cap="flat">
            <a:solidFill>
              <a:srgbClr val="002060"/>
            </a:solidFill>
            <a:prstDash val="solid"/>
            <a:miter lim="800000"/>
            <a:headEnd type="triangle"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2419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7" name="Line 97"/>
          <p:cNvSpPr>
            <a:spLocks noChangeShapeType="1"/>
          </p:cNvSpPr>
          <p:nvPr/>
        </p:nvSpPr>
        <p:spPr bwMode="auto">
          <a:xfrm>
            <a:off x="6991126" y="1856772"/>
            <a:ext cx="10294" cy="1004091"/>
          </a:xfrm>
          <a:prstGeom prst="line">
            <a:avLst/>
          </a:prstGeom>
          <a:noFill/>
          <a:ln w="46038" cap="flat">
            <a:solidFill>
              <a:srgbClr val="002060"/>
            </a:solidFill>
            <a:prstDash val="solid"/>
            <a:miter lim="800000"/>
            <a:headEnd type="triangle"/>
            <a:tailEnd type="triangle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ヒラギノ角ゴ Pro W3"/>
                <a:cs typeface="ヒラギノ角ゴ Pro W3"/>
              </a:defRPr>
            </a:lvl9pPr>
          </a:lstStyle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srgbClr val="124191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46198" y="1962844"/>
            <a:ext cx="1136108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Grant Agreement</a:t>
            </a:r>
          </a:p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per project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95537" y="2176716"/>
            <a:ext cx="2520280" cy="28007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 and Industry agree on a cPPP to conduct strategic Big Data Value research and to run innovation </a:t>
            </a:r>
            <a:r>
              <a:rPr lang="en-GB" sz="1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projects</a:t>
            </a:r>
          </a:p>
          <a:p>
            <a:endParaRPr lang="en-GB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Requires setting up of a Big Data Value association</a:t>
            </a:r>
          </a:p>
          <a:p>
            <a:r>
              <a:rPr lang="en-GB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Involvement of a broad stakeholders community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4681906" y="2602076"/>
            <a:ext cx="2376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Stakeholder Community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Abgerundetes Rechteck 31"/>
          <p:cNvSpPr/>
          <p:nvPr/>
        </p:nvSpPr>
        <p:spPr>
          <a:xfrm>
            <a:off x="3234663" y="4526461"/>
            <a:ext cx="5079674" cy="740864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36000" rtlCol="0" anchor="t"/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  <a:cs typeface="Arial" pitchFamily="34" charset="0"/>
              </a:rPr>
              <a:t>Stakeholders</a:t>
            </a:r>
            <a:endParaRPr lang="en-GB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60" name="Abgerundetes Rechteck 31"/>
          <p:cNvSpPr/>
          <p:nvPr/>
        </p:nvSpPr>
        <p:spPr>
          <a:xfrm>
            <a:off x="3359629" y="4731261"/>
            <a:ext cx="849376" cy="360000"/>
          </a:xfrm>
          <a:prstGeom prst="roundRect">
            <a:avLst>
              <a:gd name="adj" fmla="val 5178"/>
            </a:avLst>
          </a:prstGeom>
          <a:solidFill>
            <a:srgbClr val="FFD4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36000" rtlCol="0" anchor="ctr"/>
          <a:lstStyle/>
          <a:p>
            <a:pPr algn="ctr"/>
            <a:r>
              <a:rPr lang="en-GB" sz="1200" b="1" dirty="0" smtClean="0">
                <a:solidFill>
                  <a:prstClr val="black"/>
                </a:solidFill>
                <a:cs typeface="Arial" pitchFamily="34" charset="0"/>
              </a:rPr>
              <a:t>Industry Large</a:t>
            </a:r>
            <a:endParaRPr lang="en-GB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1" name="Abgerundetes Rechteck 31"/>
          <p:cNvSpPr/>
          <p:nvPr/>
        </p:nvSpPr>
        <p:spPr>
          <a:xfrm>
            <a:off x="4289965" y="4743201"/>
            <a:ext cx="849376" cy="360000"/>
          </a:xfrm>
          <a:prstGeom prst="roundRect">
            <a:avLst>
              <a:gd name="adj" fmla="val 5178"/>
            </a:avLst>
          </a:prstGeom>
          <a:solidFill>
            <a:srgbClr val="FFD4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36000" rtlCol="0" anchor="ctr"/>
          <a:lstStyle/>
          <a:p>
            <a:pPr algn="ctr"/>
            <a:r>
              <a:rPr lang="en-GB" sz="1200" b="1" dirty="0" smtClean="0">
                <a:solidFill>
                  <a:prstClr val="black"/>
                </a:solidFill>
                <a:cs typeface="Arial" pitchFamily="34" charset="0"/>
              </a:rPr>
              <a:t>Industry SME</a:t>
            </a:r>
            <a:endParaRPr lang="en-GB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2" name="Abgerundetes Rechteck 31"/>
          <p:cNvSpPr/>
          <p:nvPr/>
        </p:nvSpPr>
        <p:spPr>
          <a:xfrm>
            <a:off x="5220301" y="4744905"/>
            <a:ext cx="849376" cy="360000"/>
          </a:xfrm>
          <a:prstGeom prst="roundRect">
            <a:avLst>
              <a:gd name="adj" fmla="val 5178"/>
            </a:avLst>
          </a:prstGeom>
          <a:solidFill>
            <a:srgbClr val="FFD4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36000" rtlCol="0" anchor="ctr"/>
          <a:lstStyle/>
          <a:p>
            <a:pPr algn="ctr"/>
            <a:r>
              <a:rPr lang="en-GB" sz="1200" b="1" dirty="0" smtClean="0">
                <a:solidFill>
                  <a:prstClr val="black"/>
                </a:solidFill>
                <a:cs typeface="Arial" pitchFamily="34" charset="0"/>
              </a:rPr>
              <a:t>Research</a:t>
            </a:r>
            <a:endParaRPr lang="en-GB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3" name="Abgerundetes Rechteck 31"/>
          <p:cNvSpPr/>
          <p:nvPr/>
        </p:nvSpPr>
        <p:spPr>
          <a:xfrm>
            <a:off x="6150637" y="4746609"/>
            <a:ext cx="849376" cy="360000"/>
          </a:xfrm>
          <a:prstGeom prst="roundRect">
            <a:avLst>
              <a:gd name="adj" fmla="val 5178"/>
            </a:avLst>
          </a:prstGeom>
          <a:solidFill>
            <a:srgbClr val="FFD4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36000" rtlCol="0" anchor="ctr"/>
          <a:lstStyle/>
          <a:p>
            <a:pPr algn="ctr"/>
            <a:r>
              <a:rPr lang="en-GB" sz="1200" b="1" dirty="0" smtClean="0">
                <a:solidFill>
                  <a:prstClr val="black"/>
                </a:solidFill>
                <a:cs typeface="Arial" pitchFamily="34" charset="0"/>
              </a:rPr>
              <a:t>User</a:t>
            </a:r>
            <a:endParaRPr lang="en-GB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64" name="Abgerundetes Rechteck 31"/>
          <p:cNvSpPr/>
          <p:nvPr/>
        </p:nvSpPr>
        <p:spPr>
          <a:xfrm>
            <a:off x="8348983" y="2555911"/>
            <a:ext cx="526925" cy="1921139"/>
          </a:xfrm>
          <a:prstGeom prst="rect">
            <a:avLst/>
          </a:prstGeom>
          <a:solidFill>
            <a:srgbClr val="92D05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36000" rtlCol="0" anchor="ctr"/>
          <a:lstStyle/>
          <a:p>
            <a:pPr algn="ctr"/>
            <a:endParaRPr lang="en-GB" sz="1200" b="1" dirty="0" smtClean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r>
              <a:rPr lang="en-GB" sz="1200" b="1" dirty="0" smtClean="0">
                <a:solidFill>
                  <a:schemeClr val="bg1"/>
                </a:solidFill>
                <a:cs typeface="Arial" pitchFamily="34" charset="0"/>
              </a:rPr>
              <a:t>NESSI</a:t>
            </a:r>
            <a:endParaRPr lang="en-GB" sz="12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3215613" y="1962844"/>
            <a:ext cx="1227082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Contractual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Arrangement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Abgerundetes Rechteck 31"/>
          <p:cNvSpPr/>
          <p:nvPr/>
        </p:nvSpPr>
        <p:spPr>
          <a:xfrm>
            <a:off x="7113686" y="4743667"/>
            <a:ext cx="849376" cy="360000"/>
          </a:xfrm>
          <a:prstGeom prst="roundRect">
            <a:avLst>
              <a:gd name="adj" fmla="val 5178"/>
            </a:avLst>
          </a:prstGeom>
          <a:solidFill>
            <a:srgbClr val="FFD400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0" rIns="36000" bIns="36000" rtlCol="0" anchor="ctr"/>
          <a:lstStyle/>
          <a:p>
            <a:pPr algn="ctr"/>
            <a:r>
              <a:rPr lang="en-GB" sz="1200" b="1" dirty="0" smtClean="0">
                <a:solidFill>
                  <a:prstClr val="black"/>
                </a:solidFill>
                <a:cs typeface="Arial" pitchFamily="34" charset="0"/>
              </a:rPr>
              <a:t>…</a:t>
            </a:r>
            <a:endParaRPr lang="en-GB" sz="1200" b="1" dirty="0">
              <a:solidFill>
                <a:prstClr val="black"/>
              </a:solidFill>
              <a:cs typeface="Arial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5537" y="1513639"/>
            <a:ext cx="2520280" cy="3753687"/>
          </a:xfrm>
          <a:prstGeom prst="rect">
            <a:avLst/>
          </a:prstGeom>
          <a:noFill/>
          <a:ln w="28575">
            <a:solidFill>
              <a:srgbClr val="1553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328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1358" y="516831"/>
            <a:ext cx="8229600" cy="857251"/>
          </a:xfrm>
        </p:spPr>
        <p:txBody>
          <a:bodyPr/>
          <a:lstStyle/>
          <a:p>
            <a:r>
              <a:rPr lang="es-ES_tradnl" dirty="0" smtClean="0"/>
              <a:t>BDVA </a:t>
            </a:r>
            <a:r>
              <a:rPr lang="es-ES_tradnl" dirty="0" err="1" smtClean="0"/>
              <a:t>Founding</a:t>
            </a:r>
            <a:r>
              <a:rPr lang="es-ES_tradnl" dirty="0" smtClean="0"/>
              <a:t> </a:t>
            </a:r>
            <a:r>
              <a:rPr lang="es-ES_tradnl" dirty="0" err="1" smtClean="0"/>
              <a:t>Members</a:t>
            </a:r>
            <a:r>
              <a:rPr lang="es-ES_tradnl" dirty="0" smtClean="0"/>
              <a:t> </a:t>
            </a:r>
            <a:endParaRPr lang="en-US" dirty="0"/>
          </a:p>
        </p:txBody>
      </p:sp>
      <p:grpSp>
        <p:nvGrpSpPr>
          <p:cNvPr id="8" name="7 Grupo"/>
          <p:cNvGrpSpPr>
            <a:grpSpLocks noChangeAspect="1"/>
          </p:cNvGrpSpPr>
          <p:nvPr/>
        </p:nvGrpSpPr>
        <p:grpSpPr>
          <a:xfrm>
            <a:off x="79991" y="1488865"/>
            <a:ext cx="6605770" cy="4171099"/>
            <a:chOff x="457200" y="1291829"/>
            <a:chExt cx="7738475" cy="4886325"/>
          </a:xfrm>
        </p:grpSpPr>
        <p:pic>
          <p:nvPicPr>
            <p:cNvPr id="5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291829"/>
              <a:ext cx="5772150" cy="4886325"/>
            </a:xfrm>
            <a:prstGeom prst="rect">
              <a:avLst/>
            </a:prstGeom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2279" y="1764002"/>
              <a:ext cx="1428750" cy="36353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4" name="Picture 6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06299" y="2524582"/>
              <a:ext cx="1140710" cy="558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62284" y="3429000"/>
              <a:ext cx="1691831" cy="316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3 Rectángulo"/>
            <p:cNvSpPr/>
            <p:nvPr/>
          </p:nvSpPr>
          <p:spPr>
            <a:xfrm>
              <a:off x="6229350" y="1510145"/>
              <a:ext cx="1924765" cy="2604655"/>
            </a:xfrm>
            <a:prstGeom prst="rect">
              <a:avLst/>
            </a:prstGeom>
            <a:noFill/>
            <a:ln w="254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cxnSp>
          <p:nvCxnSpPr>
            <p:cNvPr id="7" name="6 Conector recto"/>
            <p:cNvCxnSpPr/>
            <p:nvPr/>
          </p:nvCxnSpPr>
          <p:spPr>
            <a:xfrm>
              <a:off x="6229350" y="2382982"/>
              <a:ext cx="1924765" cy="0"/>
            </a:xfrm>
            <a:prstGeom prst="line">
              <a:avLst/>
            </a:prstGeom>
            <a:ln w="25400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13 Conector recto"/>
            <p:cNvCxnSpPr/>
            <p:nvPr/>
          </p:nvCxnSpPr>
          <p:spPr>
            <a:xfrm>
              <a:off x="6270910" y="3255842"/>
              <a:ext cx="1924765" cy="0"/>
            </a:xfrm>
            <a:prstGeom prst="line">
              <a:avLst/>
            </a:prstGeom>
            <a:ln w="25400">
              <a:solidFill>
                <a:schemeClr val="bg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6660" y="1593334"/>
            <a:ext cx="2395936" cy="3424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2 CuadroTexto"/>
          <p:cNvSpPr txBox="1"/>
          <p:nvPr/>
        </p:nvSpPr>
        <p:spPr>
          <a:xfrm>
            <a:off x="829996" y="5781823"/>
            <a:ext cx="74558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 smtClean="0"/>
              <a:t>Complete </a:t>
            </a:r>
            <a:r>
              <a:rPr lang="es-ES_tradnl" dirty="0" err="1" smtClean="0"/>
              <a:t>list</a:t>
            </a:r>
            <a:r>
              <a:rPr lang="es-ES_tradnl" dirty="0" smtClean="0"/>
              <a:t> at </a:t>
            </a:r>
            <a:r>
              <a:rPr lang="es-ES_tradnl" dirty="0" err="1" smtClean="0"/>
              <a:t>the</a:t>
            </a:r>
            <a:r>
              <a:rPr lang="es-ES_tradnl" dirty="0" smtClean="0"/>
              <a:t> web </a:t>
            </a:r>
            <a:r>
              <a:rPr lang="es-ES_tradnl" dirty="0" err="1" smtClean="0"/>
              <a:t>site</a:t>
            </a:r>
            <a:r>
              <a:rPr lang="es-ES_tradnl" dirty="0" smtClean="0"/>
              <a:t>: </a:t>
            </a:r>
            <a:r>
              <a:rPr lang="es-ES_tradnl" dirty="0" smtClean="0">
                <a:hlinkClick r:id="rId7"/>
              </a:rPr>
              <a:t>www.bdva.eu</a:t>
            </a:r>
            <a:r>
              <a:rPr lang="es-ES_tradnl" dirty="0" smtClean="0"/>
              <a:t>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54425" y="3279346"/>
            <a:ext cx="1301842" cy="58541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113858" y="4640685"/>
            <a:ext cx="1301842" cy="9346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252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 txBox="1">
            <a:spLocks/>
          </p:cNvSpPr>
          <p:nvPr/>
        </p:nvSpPr>
        <p:spPr>
          <a:xfrm>
            <a:off x="457200" y="205979"/>
            <a:ext cx="8229600" cy="857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de-DE" smtClean="0"/>
              <a:t>BDV cPPP - Scope</a:t>
            </a:r>
            <a:endParaRPr lang="de-DE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628650" y="1162492"/>
            <a:ext cx="7886700" cy="51426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257300" indent="-34290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57350" indent="-28575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114550" indent="-285750" algn="l" defTabSz="457200" rtl="0" eaLnBrk="1" latinLnBrk="0" hangingPunct="1">
              <a:spcBef>
                <a:spcPct val="20000"/>
              </a:spcBef>
              <a:buSzPct val="100000"/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1" dirty="0" smtClean="0"/>
              <a:t>Foster European Big Data Value </a:t>
            </a:r>
            <a:r>
              <a:rPr lang="en-GB" sz="2800" b="1" dirty="0" smtClean="0"/>
              <a:t>technology leadership </a:t>
            </a:r>
            <a:r>
              <a:rPr lang="en-GB" sz="1600" dirty="0" smtClean="0"/>
              <a:t>for job creation and prosperity by creating a European wide technology and application base and building up competence and the number of European Data Companies including Start-Ups;</a:t>
            </a:r>
            <a:endParaRPr lang="de-DE" sz="1600" dirty="0" smtClean="0"/>
          </a:p>
          <a:p>
            <a:r>
              <a:rPr lang="en-GB" sz="1600" b="1" dirty="0" smtClean="0"/>
              <a:t>Reinforce the European </a:t>
            </a:r>
            <a:r>
              <a:rPr lang="en-GB" sz="2800" b="1" dirty="0" smtClean="0"/>
              <a:t>industrial leadership </a:t>
            </a:r>
            <a:r>
              <a:rPr lang="en-GB" sz="1600" dirty="0" smtClean="0"/>
              <a:t>and capability to successfully compete on global level in the data value solution market by advancing applications transformed into new opportunities for business to achieve a 30% market share by 2020;</a:t>
            </a:r>
            <a:endParaRPr lang="de-DE" sz="1600" dirty="0" smtClean="0"/>
          </a:p>
          <a:p>
            <a:r>
              <a:rPr lang="en-GB" sz="1600" b="1" dirty="0" smtClean="0"/>
              <a:t>Enable </a:t>
            </a:r>
            <a:r>
              <a:rPr lang="en-GB" sz="2800" b="1" dirty="0" smtClean="0"/>
              <a:t>research and innovation </a:t>
            </a:r>
            <a:r>
              <a:rPr lang="en-GB" sz="1600" b="1" dirty="0" smtClean="0"/>
              <a:t>work</a:t>
            </a:r>
            <a:r>
              <a:rPr lang="en-GB" sz="1600" dirty="0" smtClean="0"/>
              <a:t>, including the support of interoperability and standardisation, for the future basis of Big Data Value creation in Europe;</a:t>
            </a:r>
            <a:endParaRPr lang="de-DE" sz="1600" dirty="0" smtClean="0"/>
          </a:p>
          <a:p>
            <a:r>
              <a:rPr lang="en-GB" sz="1600" b="1" dirty="0" smtClean="0"/>
              <a:t>Facilitate the acceleration of </a:t>
            </a:r>
            <a:r>
              <a:rPr lang="en-GB" sz="2800" b="1" dirty="0" smtClean="0"/>
              <a:t>business ecosystems </a:t>
            </a:r>
            <a:r>
              <a:rPr lang="en-GB" sz="1600" b="1" dirty="0" smtClean="0"/>
              <a:t>and appropriate business models </a:t>
            </a:r>
            <a:r>
              <a:rPr lang="en-GB" sz="1600" dirty="0" smtClean="0"/>
              <a:t>with particular focus on SMEs, enforced by Europe-wide benchmarking of usage, efficiency and benefits;</a:t>
            </a:r>
            <a:endParaRPr lang="de-DE" sz="1600" dirty="0" smtClean="0"/>
          </a:p>
          <a:p>
            <a:r>
              <a:rPr lang="en-GB" sz="1600" b="1" dirty="0" smtClean="0"/>
              <a:t>Provide successful solutions for major </a:t>
            </a:r>
            <a:r>
              <a:rPr lang="en-GB" sz="2800" b="1" dirty="0" smtClean="0"/>
              <a:t>societal challenges </a:t>
            </a:r>
            <a:r>
              <a:rPr lang="en-GB" sz="1600" dirty="0" smtClean="0"/>
              <a:t>Europe is facing such as: Health, Energy, Transport and the Environment; </a:t>
            </a:r>
            <a:endParaRPr lang="de-DE" sz="1600" dirty="0" smtClean="0"/>
          </a:p>
          <a:p>
            <a:r>
              <a:rPr lang="en-GB" sz="1600" b="1" dirty="0" smtClean="0"/>
              <a:t>Increase </a:t>
            </a:r>
            <a:r>
              <a:rPr lang="en-GB" sz="3000" b="1" dirty="0" smtClean="0"/>
              <a:t>awareness</a:t>
            </a:r>
            <a:r>
              <a:rPr lang="en-GB" sz="1600" b="1" dirty="0" smtClean="0"/>
              <a:t> </a:t>
            </a:r>
            <a:r>
              <a:rPr lang="en-GB" sz="1600" dirty="0" smtClean="0"/>
              <a:t>about Big Data Value benefits for businesses and public sector and </a:t>
            </a:r>
            <a:r>
              <a:rPr lang="en-GB" sz="1600" b="1" dirty="0" smtClean="0"/>
              <a:t>better acceptance by citizen</a:t>
            </a:r>
            <a:r>
              <a:rPr lang="en-GB" sz="1600" dirty="0" smtClean="0"/>
              <a:t>, to engage them as prosumers and </a:t>
            </a:r>
            <a:r>
              <a:rPr lang="en-GB" sz="1600" b="1" dirty="0" smtClean="0"/>
              <a:t>accelerate take-up. </a:t>
            </a:r>
            <a:endParaRPr lang="de-DE" sz="1600" b="1" dirty="0"/>
          </a:p>
        </p:txBody>
      </p:sp>
    </p:spTree>
    <p:extLst>
      <p:ext uri="{BB962C8B-B14F-4D97-AF65-F5344CB8AC3E}">
        <p14:creationId xmlns:p14="http://schemas.microsoft.com/office/powerpoint/2010/main" val="2694608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Big Data Value Strategic Research and Innovation Agenda (SRIA)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243294" y="527756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  <p:pic>
        <p:nvPicPr>
          <p:cNvPr id="5" name="Picture 4" descr="Screen Shot 2015-06-24 at 23.14.5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449604"/>
            <a:ext cx="3429236" cy="482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4452473" y="1598708"/>
            <a:ext cx="4258235" cy="45243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Overall </a:t>
            </a:r>
            <a:r>
              <a:rPr lang="en-US" dirty="0"/>
              <a:t>goals, main technical and </a:t>
            </a:r>
            <a:r>
              <a:rPr lang="en-US" dirty="0" smtClean="0"/>
              <a:t>nontechnical priorities</a:t>
            </a:r>
            <a:r>
              <a:rPr lang="en-US" dirty="0"/>
              <a:t>, and a research and innovation roadmap for the European contractual Public </a:t>
            </a:r>
            <a:r>
              <a:rPr lang="en-US" dirty="0" smtClean="0"/>
              <a:t>Private Partnership </a:t>
            </a:r>
            <a:r>
              <a:rPr lang="en-US" dirty="0"/>
              <a:t>(</a:t>
            </a:r>
            <a:r>
              <a:rPr lang="en-US" dirty="0" err="1"/>
              <a:t>cPPP</a:t>
            </a:r>
            <a:r>
              <a:rPr lang="en-US" dirty="0"/>
              <a:t>) on Big Data </a:t>
            </a:r>
            <a:r>
              <a:rPr lang="en-US" dirty="0" smtClean="0"/>
              <a:t>Value</a:t>
            </a:r>
          </a:p>
          <a:p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Revised annually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Currently open for </a:t>
            </a:r>
            <a:r>
              <a:rPr lang="en-US" dirty="0" smtClean="0"/>
              <a:t>comments</a:t>
            </a:r>
            <a:r>
              <a:rPr lang="en-US" dirty="0"/>
              <a:t> </a:t>
            </a:r>
            <a:r>
              <a:rPr lang="en-US" dirty="0" smtClean="0"/>
              <a:t>-</a:t>
            </a:r>
            <a:r>
              <a:rPr lang="en-US" dirty="0" smtClean="0"/>
              <a:t> mail to: </a:t>
            </a:r>
            <a:r>
              <a:rPr lang="en-US" dirty="0" smtClean="0">
                <a:hlinkClick r:id="rId3"/>
              </a:rPr>
              <a:t>secretarygeneral@core.bdva.eu</a:t>
            </a:r>
            <a:r>
              <a:rPr lang="en-US" dirty="0" smtClean="0"/>
              <a:t> 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www.bdva.eu</a:t>
            </a:r>
            <a:r>
              <a:rPr lang="en-US" dirty="0">
                <a:hlinkClick r:id="rId4"/>
              </a:rPr>
              <a:t>/sites/default/files/europeanbigdatavaluepartnership_sria__v1_0_final.pdf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 smtClean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8274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BDVA Task Forces</a:t>
            </a:r>
            <a:endParaRPr lang="en-GB" dirty="0"/>
          </a:p>
        </p:txBody>
      </p:sp>
      <p:pic>
        <p:nvPicPr>
          <p:cNvPr id="3" name="Picture 2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556793"/>
            <a:ext cx="8496944" cy="321542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ight Arrow 3"/>
          <p:cNvSpPr/>
          <p:nvPr/>
        </p:nvSpPr>
        <p:spPr>
          <a:xfrm>
            <a:off x="1259632" y="5517232"/>
            <a:ext cx="1656184" cy="64807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851920" y="5570076"/>
            <a:ext cx="40324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 smtClean="0"/>
              <a:t>Big Data Value SRIA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200470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2"/>
          <p:cNvSpPr txBox="1">
            <a:spLocks noChangeArrowheads="1"/>
          </p:cNvSpPr>
          <p:nvPr/>
        </p:nvSpPr>
        <p:spPr bwMode="auto">
          <a:xfrm>
            <a:off x="4087767" y="3318025"/>
            <a:ext cx="1296988" cy="531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6800" rIns="46800" anchor="b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3200" b="0" i="0" u="none" strike="noStrike" kern="0" cap="none" spc="0" normalizeH="0" baseline="0" noProof="0" dirty="0">
              <a:ln>
                <a:noFill/>
              </a:ln>
              <a:solidFill>
                <a:srgbClr val="00C9FF"/>
              </a:solidFill>
              <a:effectLst/>
              <a:uLnTx/>
              <a:uFillTx/>
              <a:latin typeface="Calibri" panose="020F0502020204030204" pitchFamily="34" charset="0"/>
              <a:cs typeface="Arial" charset="0"/>
            </a:endParaRPr>
          </a:p>
        </p:txBody>
      </p:sp>
      <p:sp>
        <p:nvSpPr>
          <p:cNvPr id="5" name="Rounded Rectangle 16"/>
          <p:cNvSpPr/>
          <p:nvPr/>
        </p:nvSpPr>
        <p:spPr>
          <a:xfrm>
            <a:off x="3329241" y="1160275"/>
            <a:ext cx="900100" cy="4925439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lIns="36000" rIns="36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sz="2800" b="1" kern="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Data Management</a:t>
            </a:r>
            <a:endParaRPr lang="en-US" sz="2400" kern="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Rounded Rectangle 16"/>
          <p:cNvSpPr/>
          <p:nvPr/>
        </p:nvSpPr>
        <p:spPr>
          <a:xfrm>
            <a:off x="4456393" y="1160275"/>
            <a:ext cx="900100" cy="4925439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lIns="36000" rIns="36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sz="2800" b="1" kern="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Data Processing Architectures</a:t>
            </a:r>
            <a:endParaRPr lang="en-US" sz="2400" kern="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586640" y="1160275"/>
            <a:ext cx="900100" cy="4925439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lIns="36000" rIns="36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sz="2800" b="1" kern="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Deep Analytics</a:t>
            </a:r>
            <a:endParaRPr lang="en-US" sz="2400" kern="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Rounded Rectangle 16"/>
          <p:cNvSpPr/>
          <p:nvPr/>
        </p:nvSpPr>
        <p:spPr>
          <a:xfrm>
            <a:off x="6737906" y="1160275"/>
            <a:ext cx="900100" cy="4925439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lIns="36000" rIns="36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sz="2800" b="1" kern="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Data Protection</a:t>
            </a:r>
            <a:endParaRPr lang="en-US" sz="2400" kern="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Rounded Rectangle 16"/>
          <p:cNvSpPr/>
          <p:nvPr/>
        </p:nvSpPr>
        <p:spPr>
          <a:xfrm>
            <a:off x="7877993" y="1160275"/>
            <a:ext cx="900100" cy="4925439"/>
          </a:xfrm>
          <a:prstGeom prst="rect">
            <a:avLst/>
          </a:prstGeom>
          <a:ln w="28575">
            <a:solidFill>
              <a:srgbClr val="0070C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vert270" lIns="36000" rIns="36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sz="2800" b="1" kern="0" dirty="0" smtClean="0"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Advanced Visualization</a:t>
            </a:r>
            <a:endParaRPr lang="en-US" sz="2400" kern="0" dirty="0" smtClean="0">
              <a:solidFill>
                <a:schemeClr val="tx1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ounded Rectangle 30"/>
          <p:cNvSpPr/>
          <p:nvPr/>
        </p:nvSpPr>
        <p:spPr>
          <a:xfrm>
            <a:off x="429379" y="2846447"/>
            <a:ext cx="2506896" cy="1501413"/>
          </a:xfrm>
          <a:prstGeom prst="rect">
            <a:avLst/>
          </a:prstGeom>
          <a:solidFill>
            <a:srgbClr val="FFD400"/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b="1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Innovation Spaces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endParaRPr lang="en-US" sz="1200" kern="0" dirty="0" smtClean="0">
              <a:solidFill>
                <a:srgbClr val="15539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sz="1200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Hubs for bringing data, technology and application developments together; catering for development of skills, competence, and best practices. </a:t>
            </a:r>
          </a:p>
        </p:txBody>
      </p:sp>
      <p:sp>
        <p:nvSpPr>
          <p:cNvPr id="11" name="Rounded Rectangle 31"/>
          <p:cNvSpPr/>
          <p:nvPr/>
        </p:nvSpPr>
        <p:spPr>
          <a:xfrm>
            <a:off x="429379" y="4584300"/>
            <a:ext cx="2506896" cy="1501413"/>
          </a:xfrm>
          <a:prstGeom prst="rect">
            <a:avLst/>
          </a:prstGeom>
          <a:solidFill>
            <a:srgbClr val="FFD400"/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b="1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Lighthouse Projects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sz="1600" b="1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600" b="1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200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Large scale demonstrations focusing on certain sectors and domains</a:t>
            </a:r>
            <a:endParaRPr lang="en-US" sz="1200" kern="0" dirty="0" smtClean="0">
              <a:solidFill>
                <a:srgbClr val="15539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ounded Rectangle 31"/>
          <p:cNvSpPr/>
          <p:nvPr/>
        </p:nvSpPr>
        <p:spPr>
          <a:xfrm>
            <a:off x="429379" y="1151914"/>
            <a:ext cx="2506896" cy="1501413"/>
          </a:xfrm>
          <a:prstGeom prst="rect">
            <a:avLst/>
          </a:prstGeom>
          <a:solidFill>
            <a:srgbClr val="FFD400"/>
          </a:solidFill>
          <a:ln>
            <a:solidFill>
              <a:srgbClr val="0070C0"/>
            </a:solidFill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b="1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R&amp;I Projects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Clr>
                <a:srgbClr val="124191"/>
              </a:buClr>
              <a:defRPr/>
            </a:pPr>
            <a:r>
              <a:rPr lang="en-US" sz="1600" b="1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/>
            </a:r>
            <a:br>
              <a:rPr lang="en-US" sz="1600" b="1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200" kern="0" dirty="0" smtClean="0">
                <a:solidFill>
                  <a:srgbClr val="155398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Large Targeted research and innovation projects, delivering foundational Big Data technology</a:t>
            </a:r>
            <a:endParaRPr lang="en-US" sz="1200" kern="0" dirty="0" smtClean="0">
              <a:solidFill>
                <a:srgbClr val="155398"/>
              </a:solidFill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328709"/>
            <a:ext cx="5905500" cy="866899"/>
          </a:xfrm>
        </p:spPr>
        <p:txBody>
          <a:bodyPr/>
          <a:lstStyle/>
          <a:p>
            <a:r>
              <a:rPr lang="en-US" dirty="0" smtClean="0"/>
              <a:t>Implementation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9770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4343" y="588228"/>
            <a:ext cx="6359790" cy="415580"/>
          </a:xfrm>
        </p:spPr>
        <p:txBody>
          <a:bodyPr>
            <a:noAutofit/>
          </a:bodyPr>
          <a:lstStyle/>
          <a:p>
            <a:r>
              <a:rPr lang="en-GB" sz="2800" dirty="0" err="1" smtClean="0"/>
              <a:t>i</a:t>
            </a:r>
            <a:r>
              <a:rPr lang="en-GB" sz="2800" dirty="0" smtClean="0"/>
              <a:t>-Spaces </a:t>
            </a:r>
            <a:r>
              <a:rPr lang="en-GB" dirty="0" smtClean="0"/>
              <a:t>Projects</a:t>
            </a:r>
            <a:br>
              <a:rPr lang="en-GB" dirty="0" smtClean="0"/>
            </a:br>
            <a:r>
              <a:rPr lang="en-GB" sz="2000" dirty="0" smtClean="0"/>
              <a:t>incubators </a:t>
            </a:r>
            <a:r>
              <a:rPr lang="en-GB" sz="2000" dirty="0"/>
              <a:t>for </a:t>
            </a:r>
            <a:r>
              <a:rPr lang="en-GB" sz="2000" dirty="0" smtClean="0"/>
              <a:t>new businesses </a:t>
            </a:r>
            <a:r>
              <a:rPr lang="en-GB" sz="2000" dirty="0"/>
              <a:t>and for the development of skills, competence and best practices </a:t>
            </a:r>
            <a:endParaRPr lang="en-GB" sz="20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196" y="1635980"/>
            <a:ext cx="4227804" cy="4220686"/>
          </a:xfrm>
          <a:prstGeom prst="rect">
            <a:avLst/>
          </a:prstGeom>
        </p:spPr>
      </p:pic>
      <p:sp>
        <p:nvSpPr>
          <p:cNvPr id="40" name="Abgerundetes Rechteck 39"/>
          <p:cNvSpPr/>
          <p:nvPr/>
        </p:nvSpPr>
        <p:spPr>
          <a:xfrm>
            <a:off x="5836275" y="5214269"/>
            <a:ext cx="2620800" cy="648073"/>
          </a:xfrm>
          <a:prstGeom prst="rect">
            <a:avLst/>
          </a:prstGeom>
          <a:solidFill>
            <a:srgbClr val="0070C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rIns="0" rtlCol="0" anchor="ctr"/>
          <a:lstStyle/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Network/Federation</a:t>
            </a:r>
          </a:p>
          <a:p>
            <a:pPr marL="92075" indent="-92075">
              <a:buFont typeface="Arial" panose="020B0604020202020204" pitchFamily="34" charset="0"/>
              <a:buChar char="•"/>
              <a:tabLst>
                <a:tab pos="1614488" algn="l"/>
              </a:tabLst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Collaboration     	</a:t>
            </a:r>
            <a:endParaRPr lang="en-GB" sz="1100" dirty="0">
              <a:solidFill>
                <a:schemeClr val="bg1"/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  <p:sp>
        <p:nvSpPr>
          <p:cNvPr id="42" name="Abgerundetes Rechteck 41"/>
          <p:cNvSpPr/>
          <p:nvPr/>
        </p:nvSpPr>
        <p:spPr>
          <a:xfrm>
            <a:off x="5831659" y="2578264"/>
            <a:ext cx="2620800" cy="1192849"/>
          </a:xfrm>
          <a:prstGeom prst="rect">
            <a:avLst/>
          </a:prstGeom>
          <a:solidFill>
            <a:srgbClr val="0070C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Infrastructures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Hardware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Platforms (OSS – Proprietary)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Scientific Personal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Access and Support for Test/Trials/Validation</a:t>
            </a:r>
            <a:endParaRPr lang="en-GB" sz="1100" dirty="0">
              <a:solidFill>
                <a:schemeClr val="bg1"/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5820508" y="1635980"/>
            <a:ext cx="2620800" cy="917815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Data Sources – Data Access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Private &amp; Industrial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Open Data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Secure / Confidential Environment</a:t>
            </a:r>
            <a:endParaRPr lang="en-GB" sz="1100" dirty="0">
              <a:solidFill>
                <a:schemeClr val="bg1"/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  <p:sp>
        <p:nvSpPr>
          <p:cNvPr id="44" name="Abgerundetes Rechteck 43"/>
          <p:cNvSpPr/>
          <p:nvPr/>
        </p:nvSpPr>
        <p:spPr>
          <a:xfrm>
            <a:off x="5836274" y="3802634"/>
            <a:ext cx="2620800" cy="903981"/>
          </a:xfrm>
          <a:prstGeom prst="rect">
            <a:avLst/>
          </a:prstGeom>
          <a:solidFill>
            <a:srgbClr val="0070C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Skills / Training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Tools /Methods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Data scientists = IT &amp; Domain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Interdisciplinary</a:t>
            </a:r>
            <a:endParaRPr lang="en-GB" sz="1100" dirty="0">
              <a:solidFill>
                <a:schemeClr val="bg1"/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  <p:sp>
        <p:nvSpPr>
          <p:cNvPr id="45" name="Abgerundetes Rechteck 44"/>
          <p:cNvSpPr/>
          <p:nvPr/>
        </p:nvSpPr>
        <p:spPr>
          <a:xfrm>
            <a:off x="5831659" y="4748713"/>
            <a:ext cx="2620800" cy="438085"/>
          </a:xfrm>
          <a:prstGeom prst="rect">
            <a:avLst/>
          </a:prstGeom>
          <a:solidFill>
            <a:srgbClr val="0070C0"/>
          </a:solidFill>
          <a:ln w="127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100" b="1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Cross sectorial activities</a:t>
            </a:r>
          </a:p>
          <a:p>
            <a:pPr marL="92075" indent="-92075">
              <a:buFont typeface="Arial" panose="020B0604020202020204" pitchFamily="34" charset="0"/>
              <a:buChar char="•"/>
            </a:pPr>
            <a:r>
              <a:rPr lang="en-GB" sz="1100" dirty="0" smtClean="0">
                <a:solidFill>
                  <a:schemeClr val="bg1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….</a:t>
            </a:r>
            <a:endParaRPr lang="en-GB" sz="1100" dirty="0">
              <a:solidFill>
                <a:schemeClr val="bg1"/>
              </a:solidFill>
              <a:latin typeface="Levenim MT" panose="02010502060101010101" pitchFamily="2" charset="-79"/>
              <a:cs typeface="Levenim MT" panose="02010502060101010101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827964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5" y="221665"/>
            <a:ext cx="6984776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Lighthouse </a:t>
            </a:r>
            <a:r>
              <a:rPr lang="en-US" dirty="0" smtClean="0"/>
              <a:t>projects</a:t>
            </a:r>
            <a:br>
              <a:rPr lang="en-US" dirty="0" smtClean="0"/>
            </a:br>
            <a:r>
              <a:rPr lang="en-US" sz="2200" dirty="0" smtClean="0"/>
              <a:t>a </a:t>
            </a:r>
            <a:r>
              <a:rPr lang="en-US" sz="2200" dirty="0" smtClean="0"/>
              <a:t>mechanism for large-scale demos and awareness</a:t>
            </a:r>
            <a:endParaRPr lang="en-US" sz="2200" dirty="0"/>
          </a:p>
        </p:txBody>
      </p:sp>
      <p:sp>
        <p:nvSpPr>
          <p:cNvPr id="7" name="Rectangle 6"/>
          <p:cNvSpPr/>
          <p:nvPr/>
        </p:nvSpPr>
        <p:spPr>
          <a:xfrm>
            <a:off x="454153" y="1425850"/>
            <a:ext cx="5916408" cy="2956223"/>
          </a:xfrm>
          <a:prstGeom prst="rect">
            <a:avLst/>
          </a:prstGeom>
          <a:ln w="28575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177800" indent="-1778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600" dirty="0" smtClean="0"/>
              <a:t>The </a:t>
            </a:r>
            <a:r>
              <a:rPr lang="en-GB" sz="1600" dirty="0" smtClean="0"/>
              <a:t>major mechanism for Europe to demonstrate Big Data Value ecosystems and sustainable data marketplaces </a:t>
            </a:r>
          </a:p>
          <a:p>
            <a:pPr marL="177800" indent="-1778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600" dirty="0" smtClean="0"/>
              <a:t>Running data-driven large scale demonstrations </a:t>
            </a:r>
          </a:p>
          <a:p>
            <a:pPr marL="177800" indent="-1778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600" dirty="0" smtClean="0"/>
              <a:t>Propose replicable solutions by using existing technologies or very near to market technologies that could be integrated in an innovative way and show evidence of data value</a:t>
            </a:r>
          </a:p>
          <a:p>
            <a:pPr marL="177800" indent="-177800">
              <a:spcBef>
                <a:spcPts val="1200"/>
              </a:spcBef>
              <a:buFont typeface="Arial" pitchFamily="34" charset="0"/>
              <a:buChar char="•"/>
            </a:pPr>
            <a:r>
              <a:rPr lang="en-GB" sz="1600" dirty="0" smtClean="0"/>
              <a:t>Create high level impact and broadcast visibility and awareness driving towards faster uptake of Big Data Value applications and solutions</a:t>
            </a:r>
          </a:p>
        </p:txBody>
      </p:sp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6370561" y="1662593"/>
            <a:ext cx="2483409" cy="2482737"/>
            <a:chOff x="835" y="373"/>
            <a:chExt cx="3697" cy="3696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084" y="646"/>
              <a:ext cx="3236" cy="2677"/>
            </a:xfrm>
            <a:custGeom>
              <a:avLst/>
              <a:gdLst>
                <a:gd name="T0" fmla="*/ 3236 w 3236"/>
                <a:gd name="T1" fmla="*/ 2426 h 2677"/>
                <a:gd name="T2" fmla="*/ 3073 w 3236"/>
                <a:gd name="T3" fmla="*/ 1407 h 2677"/>
                <a:gd name="T4" fmla="*/ 2290 w 3236"/>
                <a:gd name="T5" fmla="*/ 1198 h 2677"/>
                <a:gd name="T6" fmla="*/ 2320 w 3236"/>
                <a:gd name="T7" fmla="*/ 296 h 2677"/>
                <a:gd name="T8" fmla="*/ 946 w 3236"/>
                <a:gd name="T9" fmla="*/ 0 h 2677"/>
                <a:gd name="T10" fmla="*/ 0 w 3236"/>
                <a:gd name="T11" fmla="*/ 1422 h 2677"/>
                <a:gd name="T12" fmla="*/ 45 w 3236"/>
                <a:gd name="T13" fmla="*/ 2677 h 2677"/>
                <a:gd name="T14" fmla="*/ 636 w 3236"/>
                <a:gd name="T15" fmla="*/ 2677 h 2677"/>
                <a:gd name="T16" fmla="*/ 3236 w 3236"/>
                <a:gd name="T17" fmla="*/ 2426 h 2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36" h="2677">
                  <a:moveTo>
                    <a:pt x="3236" y="2426"/>
                  </a:moveTo>
                  <a:lnTo>
                    <a:pt x="3073" y="1407"/>
                  </a:lnTo>
                  <a:lnTo>
                    <a:pt x="2290" y="1198"/>
                  </a:lnTo>
                  <a:lnTo>
                    <a:pt x="2320" y="296"/>
                  </a:lnTo>
                  <a:lnTo>
                    <a:pt x="946" y="0"/>
                  </a:lnTo>
                  <a:lnTo>
                    <a:pt x="0" y="1422"/>
                  </a:lnTo>
                  <a:lnTo>
                    <a:pt x="45" y="2677"/>
                  </a:lnTo>
                  <a:lnTo>
                    <a:pt x="636" y="2677"/>
                  </a:lnTo>
                  <a:lnTo>
                    <a:pt x="3236" y="242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6" name="AutoShape 3"/>
            <p:cNvSpPr>
              <a:spLocks noChangeAspect="1" noChangeArrowheads="1" noTextEdit="1"/>
            </p:cNvSpPr>
            <p:nvPr/>
          </p:nvSpPr>
          <p:spPr bwMode="auto">
            <a:xfrm>
              <a:off x="835" y="373"/>
              <a:ext cx="3697" cy="36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auto">
            <a:xfrm>
              <a:off x="921" y="2317"/>
              <a:ext cx="3488" cy="281"/>
            </a:xfrm>
            <a:custGeom>
              <a:avLst/>
              <a:gdLst>
                <a:gd name="T0" fmla="*/ 3488 w 3488"/>
                <a:gd name="T1" fmla="*/ 177 h 281"/>
                <a:gd name="T2" fmla="*/ 0 w 3488"/>
                <a:gd name="T3" fmla="*/ 281 h 281"/>
                <a:gd name="T4" fmla="*/ 89 w 3488"/>
                <a:gd name="T5" fmla="*/ 0 h 281"/>
                <a:gd name="T6" fmla="*/ 3459 w 3488"/>
                <a:gd name="T7" fmla="*/ 89 h 281"/>
                <a:gd name="T8" fmla="*/ 3488 w 3488"/>
                <a:gd name="T9" fmla="*/ 17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8" h="281">
                  <a:moveTo>
                    <a:pt x="3488" y="177"/>
                  </a:moveTo>
                  <a:lnTo>
                    <a:pt x="0" y="281"/>
                  </a:lnTo>
                  <a:lnTo>
                    <a:pt x="89" y="0"/>
                  </a:lnTo>
                  <a:lnTo>
                    <a:pt x="3459" y="89"/>
                  </a:lnTo>
                  <a:lnTo>
                    <a:pt x="3488" y="177"/>
                  </a:lnTo>
                  <a:close/>
                </a:path>
              </a:pathLst>
            </a:custGeom>
            <a:solidFill>
              <a:srgbClr val="F4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1168" y="2698"/>
              <a:ext cx="3364" cy="1371"/>
            </a:xfrm>
            <a:custGeom>
              <a:avLst/>
              <a:gdLst>
                <a:gd name="T0" fmla="*/ 100 w 3364"/>
                <a:gd name="T1" fmla="*/ 826 h 1371"/>
                <a:gd name="T2" fmla="*/ 424 w 3364"/>
                <a:gd name="T3" fmla="*/ 342 h 1371"/>
                <a:gd name="T4" fmla="*/ 1007 w 3364"/>
                <a:gd name="T5" fmla="*/ 140 h 1371"/>
                <a:gd name="T6" fmla="*/ 2054 w 3364"/>
                <a:gd name="T7" fmla="*/ 181 h 1371"/>
                <a:gd name="T8" fmla="*/ 2416 w 3364"/>
                <a:gd name="T9" fmla="*/ 0 h 1371"/>
                <a:gd name="T10" fmla="*/ 2920 w 3364"/>
                <a:gd name="T11" fmla="*/ 181 h 1371"/>
                <a:gd name="T12" fmla="*/ 3364 w 3364"/>
                <a:gd name="T13" fmla="*/ 121 h 1371"/>
                <a:gd name="T14" fmla="*/ 3002 w 3364"/>
                <a:gd name="T15" fmla="*/ 1129 h 1371"/>
                <a:gd name="T16" fmla="*/ 2074 w 3364"/>
                <a:gd name="T17" fmla="*/ 1047 h 1371"/>
                <a:gd name="T18" fmla="*/ 1089 w 3364"/>
                <a:gd name="T19" fmla="*/ 1371 h 1371"/>
                <a:gd name="T20" fmla="*/ 745 w 3364"/>
                <a:gd name="T21" fmla="*/ 1068 h 1371"/>
                <a:gd name="T22" fmla="*/ 0 w 3364"/>
                <a:gd name="T23" fmla="*/ 1088 h 1371"/>
                <a:gd name="T24" fmla="*/ 100 w 3364"/>
                <a:gd name="T25" fmla="*/ 826 h 1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4" h="1371">
                  <a:moveTo>
                    <a:pt x="100" y="826"/>
                  </a:moveTo>
                  <a:lnTo>
                    <a:pt x="424" y="342"/>
                  </a:lnTo>
                  <a:lnTo>
                    <a:pt x="1007" y="140"/>
                  </a:lnTo>
                  <a:lnTo>
                    <a:pt x="2054" y="181"/>
                  </a:lnTo>
                  <a:lnTo>
                    <a:pt x="2416" y="0"/>
                  </a:lnTo>
                  <a:lnTo>
                    <a:pt x="2920" y="181"/>
                  </a:lnTo>
                  <a:lnTo>
                    <a:pt x="3364" y="121"/>
                  </a:lnTo>
                  <a:lnTo>
                    <a:pt x="3002" y="1129"/>
                  </a:lnTo>
                  <a:lnTo>
                    <a:pt x="2074" y="1047"/>
                  </a:lnTo>
                  <a:lnTo>
                    <a:pt x="1089" y="1371"/>
                  </a:lnTo>
                  <a:lnTo>
                    <a:pt x="745" y="1068"/>
                  </a:lnTo>
                  <a:lnTo>
                    <a:pt x="0" y="1088"/>
                  </a:lnTo>
                  <a:lnTo>
                    <a:pt x="100" y="826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2575" y="373"/>
              <a:ext cx="1574" cy="1311"/>
            </a:xfrm>
            <a:custGeom>
              <a:avLst/>
              <a:gdLst>
                <a:gd name="T0" fmla="*/ 293 w 1574"/>
                <a:gd name="T1" fmla="*/ 0 h 1311"/>
                <a:gd name="T2" fmla="*/ 0 w 1574"/>
                <a:gd name="T3" fmla="*/ 830 h 1311"/>
                <a:gd name="T4" fmla="*/ 487 w 1574"/>
                <a:gd name="T5" fmla="*/ 774 h 1311"/>
                <a:gd name="T6" fmla="*/ 509 w 1574"/>
                <a:gd name="T7" fmla="*/ 1064 h 1311"/>
                <a:gd name="T8" fmla="*/ 715 w 1574"/>
                <a:gd name="T9" fmla="*/ 956 h 1311"/>
                <a:gd name="T10" fmla="*/ 704 w 1574"/>
                <a:gd name="T11" fmla="*/ 1203 h 1311"/>
                <a:gd name="T12" fmla="*/ 1574 w 1574"/>
                <a:gd name="T13" fmla="*/ 1311 h 1311"/>
                <a:gd name="T14" fmla="*/ 1321 w 1574"/>
                <a:gd name="T15" fmla="*/ 1029 h 1311"/>
                <a:gd name="T16" fmla="*/ 836 w 1574"/>
                <a:gd name="T17" fmla="*/ 1066 h 1311"/>
                <a:gd name="T18" fmla="*/ 851 w 1574"/>
                <a:gd name="T19" fmla="*/ 779 h 1311"/>
                <a:gd name="T20" fmla="*/ 634 w 1574"/>
                <a:gd name="T21" fmla="*/ 830 h 1311"/>
                <a:gd name="T22" fmla="*/ 684 w 1574"/>
                <a:gd name="T23" fmla="*/ 586 h 1311"/>
                <a:gd name="T24" fmla="*/ 251 w 1574"/>
                <a:gd name="T25" fmla="*/ 668 h 1311"/>
                <a:gd name="T26" fmla="*/ 546 w 1574"/>
                <a:gd name="T27" fmla="*/ 126 h 1311"/>
                <a:gd name="T28" fmla="*/ 293 w 1574"/>
                <a:gd name="T29" fmla="*/ 0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4" h="1311">
                  <a:moveTo>
                    <a:pt x="293" y="0"/>
                  </a:moveTo>
                  <a:lnTo>
                    <a:pt x="0" y="830"/>
                  </a:lnTo>
                  <a:lnTo>
                    <a:pt x="487" y="774"/>
                  </a:lnTo>
                  <a:lnTo>
                    <a:pt x="509" y="1064"/>
                  </a:lnTo>
                  <a:lnTo>
                    <a:pt x="715" y="956"/>
                  </a:lnTo>
                  <a:lnTo>
                    <a:pt x="704" y="1203"/>
                  </a:lnTo>
                  <a:lnTo>
                    <a:pt x="1574" y="1311"/>
                  </a:lnTo>
                  <a:lnTo>
                    <a:pt x="1321" y="1029"/>
                  </a:lnTo>
                  <a:lnTo>
                    <a:pt x="836" y="1066"/>
                  </a:lnTo>
                  <a:lnTo>
                    <a:pt x="851" y="779"/>
                  </a:lnTo>
                  <a:lnTo>
                    <a:pt x="634" y="830"/>
                  </a:lnTo>
                  <a:lnTo>
                    <a:pt x="684" y="586"/>
                  </a:lnTo>
                  <a:lnTo>
                    <a:pt x="251" y="668"/>
                  </a:lnTo>
                  <a:lnTo>
                    <a:pt x="546" y="126"/>
                  </a:lnTo>
                  <a:lnTo>
                    <a:pt x="293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2132" y="3476"/>
              <a:ext cx="813" cy="474"/>
            </a:xfrm>
            <a:custGeom>
              <a:avLst/>
              <a:gdLst>
                <a:gd name="T0" fmla="*/ 162 w 813"/>
                <a:gd name="T1" fmla="*/ 474 h 474"/>
                <a:gd name="T2" fmla="*/ 242 w 813"/>
                <a:gd name="T3" fmla="*/ 212 h 474"/>
                <a:gd name="T4" fmla="*/ 510 w 813"/>
                <a:gd name="T5" fmla="*/ 100 h 474"/>
                <a:gd name="T6" fmla="*/ 813 w 813"/>
                <a:gd name="T7" fmla="*/ 39 h 474"/>
                <a:gd name="T8" fmla="*/ 409 w 813"/>
                <a:gd name="T9" fmla="*/ 0 h 474"/>
                <a:gd name="T10" fmla="*/ 62 w 813"/>
                <a:gd name="T11" fmla="*/ 109 h 474"/>
                <a:gd name="T12" fmla="*/ 0 w 813"/>
                <a:gd name="T13" fmla="*/ 333 h 474"/>
                <a:gd name="T14" fmla="*/ 162 w 813"/>
                <a:gd name="T15" fmla="*/ 474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3" h="474">
                  <a:moveTo>
                    <a:pt x="162" y="474"/>
                  </a:moveTo>
                  <a:lnTo>
                    <a:pt x="242" y="212"/>
                  </a:lnTo>
                  <a:lnTo>
                    <a:pt x="510" y="100"/>
                  </a:lnTo>
                  <a:lnTo>
                    <a:pt x="813" y="39"/>
                  </a:lnTo>
                  <a:lnTo>
                    <a:pt x="409" y="0"/>
                  </a:lnTo>
                  <a:lnTo>
                    <a:pt x="62" y="109"/>
                  </a:lnTo>
                  <a:lnTo>
                    <a:pt x="0" y="333"/>
                  </a:lnTo>
                  <a:lnTo>
                    <a:pt x="162" y="47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3222" y="3141"/>
              <a:ext cx="948" cy="444"/>
            </a:xfrm>
            <a:custGeom>
              <a:avLst/>
              <a:gdLst>
                <a:gd name="T0" fmla="*/ 0 w 948"/>
                <a:gd name="T1" fmla="*/ 323 h 444"/>
                <a:gd name="T2" fmla="*/ 241 w 948"/>
                <a:gd name="T3" fmla="*/ 61 h 444"/>
                <a:gd name="T4" fmla="*/ 565 w 948"/>
                <a:gd name="T5" fmla="*/ 0 h 444"/>
                <a:gd name="T6" fmla="*/ 948 w 948"/>
                <a:gd name="T7" fmla="*/ 20 h 444"/>
                <a:gd name="T8" fmla="*/ 624 w 948"/>
                <a:gd name="T9" fmla="*/ 82 h 444"/>
                <a:gd name="T10" fmla="*/ 342 w 948"/>
                <a:gd name="T11" fmla="*/ 141 h 444"/>
                <a:gd name="T12" fmla="*/ 241 w 948"/>
                <a:gd name="T13" fmla="*/ 323 h 444"/>
                <a:gd name="T14" fmla="*/ 262 w 948"/>
                <a:gd name="T15" fmla="*/ 444 h 444"/>
                <a:gd name="T16" fmla="*/ 0 w 948"/>
                <a:gd name="T17" fmla="*/ 323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48" h="444">
                  <a:moveTo>
                    <a:pt x="0" y="323"/>
                  </a:moveTo>
                  <a:lnTo>
                    <a:pt x="241" y="61"/>
                  </a:lnTo>
                  <a:lnTo>
                    <a:pt x="565" y="0"/>
                  </a:lnTo>
                  <a:lnTo>
                    <a:pt x="948" y="20"/>
                  </a:lnTo>
                  <a:lnTo>
                    <a:pt x="624" y="82"/>
                  </a:lnTo>
                  <a:lnTo>
                    <a:pt x="342" y="141"/>
                  </a:lnTo>
                  <a:lnTo>
                    <a:pt x="241" y="323"/>
                  </a:lnTo>
                  <a:lnTo>
                    <a:pt x="262" y="444"/>
                  </a:lnTo>
                  <a:lnTo>
                    <a:pt x="0" y="3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1471" y="3120"/>
              <a:ext cx="442" cy="445"/>
            </a:xfrm>
            <a:custGeom>
              <a:avLst/>
              <a:gdLst>
                <a:gd name="T0" fmla="*/ 442 w 442"/>
                <a:gd name="T1" fmla="*/ 0 h 445"/>
                <a:gd name="T2" fmla="*/ 262 w 442"/>
                <a:gd name="T3" fmla="*/ 21 h 445"/>
                <a:gd name="T4" fmla="*/ 0 w 442"/>
                <a:gd name="T5" fmla="*/ 424 h 445"/>
                <a:gd name="T6" fmla="*/ 241 w 442"/>
                <a:gd name="T7" fmla="*/ 445 h 445"/>
                <a:gd name="T8" fmla="*/ 221 w 442"/>
                <a:gd name="T9" fmla="*/ 263 h 445"/>
                <a:gd name="T10" fmla="*/ 342 w 442"/>
                <a:gd name="T11" fmla="*/ 103 h 445"/>
                <a:gd name="T12" fmla="*/ 442 w 442"/>
                <a:gd name="T13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2" h="445">
                  <a:moveTo>
                    <a:pt x="442" y="0"/>
                  </a:moveTo>
                  <a:lnTo>
                    <a:pt x="262" y="21"/>
                  </a:lnTo>
                  <a:lnTo>
                    <a:pt x="0" y="424"/>
                  </a:lnTo>
                  <a:lnTo>
                    <a:pt x="241" y="445"/>
                  </a:lnTo>
                  <a:lnTo>
                    <a:pt x="221" y="263"/>
                  </a:lnTo>
                  <a:lnTo>
                    <a:pt x="342" y="103"/>
                  </a:lnTo>
                  <a:lnTo>
                    <a:pt x="44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auto">
            <a:xfrm>
              <a:off x="3381" y="557"/>
              <a:ext cx="785" cy="579"/>
            </a:xfrm>
            <a:custGeom>
              <a:avLst/>
              <a:gdLst>
                <a:gd name="T0" fmla="*/ 41 w 785"/>
                <a:gd name="T1" fmla="*/ 0 h 579"/>
                <a:gd name="T2" fmla="*/ 0 w 785"/>
                <a:gd name="T3" fmla="*/ 266 h 579"/>
                <a:gd name="T4" fmla="*/ 231 w 785"/>
                <a:gd name="T5" fmla="*/ 264 h 579"/>
                <a:gd name="T6" fmla="*/ 134 w 785"/>
                <a:gd name="T7" fmla="*/ 506 h 579"/>
                <a:gd name="T8" fmla="*/ 368 w 785"/>
                <a:gd name="T9" fmla="*/ 448 h 579"/>
                <a:gd name="T10" fmla="*/ 320 w 785"/>
                <a:gd name="T11" fmla="*/ 579 h 579"/>
                <a:gd name="T12" fmla="*/ 785 w 785"/>
                <a:gd name="T13" fmla="*/ 519 h 579"/>
                <a:gd name="T14" fmla="*/ 699 w 785"/>
                <a:gd name="T15" fmla="*/ 398 h 579"/>
                <a:gd name="T16" fmla="*/ 463 w 785"/>
                <a:gd name="T17" fmla="*/ 474 h 579"/>
                <a:gd name="T18" fmla="*/ 493 w 785"/>
                <a:gd name="T19" fmla="*/ 342 h 579"/>
                <a:gd name="T20" fmla="*/ 320 w 785"/>
                <a:gd name="T21" fmla="*/ 348 h 579"/>
                <a:gd name="T22" fmla="*/ 339 w 785"/>
                <a:gd name="T23" fmla="*/ 121 h 579"/>
                <a:gd name="T24" fmla="*/ 144 w 785"/>
                <a:gd name="T25" fmla="*/ 162 h 579"/>
                <a:gd name="T26" fmla="*/ 188 w 785"/>
                <a:gd name="T27" fmla="*/ 71 h 579"/>
                <a:gd name="T28" fmla="*/ 41 w 785"/>
                <a:gd name="T29" fmla="*/ 0 h 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785" h="579">
                  <a:moveTo>
                    <a:pt x="41" y="0"/>
                  </a:moveTo>
                  <a:lnTo>
                    <a:pt x="0" y="266"/>
                  </a:lnTo>
                  <a:lnTo>
                    <a:pt x="231" y="264"/>
                  </a:lnTo>
                  <a:lnTo>
                    <a:pt x="134" y="506"/>
                  </a:lnTo>
                  <a:lnTo>
                    <a:pt x="368" y="448"/>
                  </a:lnTo>
                  <a:lnTo>
                    <a:pt x="320" y="579"/>
                  </a:lnTo>
                  <a:lnTo>
                    <a:pt x="785" y="519"/>
                  </a:lnTo>
                  <a:lnTo>
                    <a:pt x="699" y="398"/>
                  </a:lnTo>
                  <a:lnTo>
                    <a:pt x="463" y="474"/>
                  </a:lnTo>
                  <a:lnTo>
                    <a:pt x="493" y="342"/>
                  </a:lnTo>
                  <a:lnTo>
                    <a:pt x="320" y="348"/>
                  </a:lnTo>
                  <a:lnTo>
                    <a:pt x="339" y="121"/>
                  </a:lnTo>
                  <a:lnTo>
                    <a:pt x="144" y="162"/>
                  </a:lnTo>
                  <a:lnTo>
                    <a:pt x="188" y="71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2045" y="414"/>
              <a:ext cx="1359" cy="2976"/>
            </a:xfrm>
            <a:custGeom>
              <a:avLst/>
              <a:gdLst>
                <a:gd name="T0" fmla="*/ 0 w 1359"/>
                <a:gd name="T1" fmla="*/ 2827 h 2976"/>
                <a:gd name="T2" fmla="*/ 206 w 1359"/>
                <a:gd name="T3" fmla="*/ 2935 h 2976"/>
                <a:gd name="T4" fmla="*/ 470 w 1359"/>
                <a:gd name="T5" fmla="*/ 2976 h 2976"/>
                <a:gd name="T6" fmla="*/ 792 w 1359"/>
                <a:gd name="T7" fmla="*/ 2970 h 2976"/>
                <a:gd name="T8" fmla="*/ 935 w 1359"/>
                <a:gd name="T9" fmla="*/ 2900 h 2976"/>
                <a:gd name="T10" fmla="*/ 1078 w 1359"/>
                <a:gd name="T11" fmla="*/ 2920 h 2976"/>
                <a:gd name="T12" fmla="*/ 1273 w 1359"/>
                <a:gd name="T13" fmla="*/ 2777 h 2976"/>
                <a:gd name="T14" fmla="*/ 1268 w 1359"/>
                <a:gd name="T15" fmla="*/ 2383 h 2976"/>
                <a:gd name="T16" fmla="*/ 1359 w 1359"/>
                <a:gd name="T17" fmla="*/ 2357 h 2976"/>
                <a:gd name="T18" fmla="*/ 1353 w 1359"/>
                <a:gd name="T19" fmla="*/ 2173 h 2976"/>
                <a:gd name="T20" fmla="*/ 1136 w 1359"/>
                <a:gd name="T21" fmla="*/ 2117 h 2976"/>
                <a:gd name="T22" fmla="*/ 972 w 1359"/>
                <a:gd name="T23" fmla="*/ 1053 h 2976"/>
                <a:gd name="T24" fmla="*/ 1084 w 1359"/>
                <a:gd name="T25" fmla="*/ 1029 h 2976"/>
                <a:gd name="T26" fmla="*/ 1084 w 1359"/>
                <a:gd name="T27" fmla="*/ 859 h 2976"/>
                <a:gd name="T28" fmla="*/ 903 w 1359"/>
                <a:gd name="T29" fmla="*/ 818 h 2976"/>
                <a:gd name="T30" fmla="*/ 887 w 1359"/>
                <a:gd name="T31" fmla="*/ 541 h 2976"/>
                <a:gd name="T32" fmla="*/ 950 w 1359"/>
                <a:gd name="T33" fmla="*/ 459 h 2976"/>
                <a:gd name="T34" fmla="*/ 660 w 1359"/>
                <a:gd name="T35" fmla="*/ 266 h 2976"/>
                <a:gd name="T36" fmla="*/ 548 w 1359"/>
                <a:gd name="T37" fmla="*/ 0 h 2976"/>
                <a:gd name="T38" fmla="*/ 433 w 1359"/>
                <a:gd name="T39" fmla="*/ 260 h 2976"/>
                <a:gd name="T40" fmla="*/ 149 w 1359"/>
                <a:gd name="T41" fmla="*/ 439 h 2976"/>
                <a:gd name="T42" fmla="*/ 221 w 1359"/>
                <a:gd name="T43" fmla="*/ 537 h 2976"/>
                <a:gd name="T44" fmla="*/ 232 w 1359"/>
                <a:gd name="T45" fmla="*/ 824 h 2976"/>
                <a:gd name="T46" fmla="*/ 37 w 1359"/>
                <a:gd name="T47" fmla="*/ 865 h 2976"/>
                <a:gd name="T48" fmla="*/ 26 w 1359"/>
                <a:gd name="T49" fmla="*/ 1029 h 2976"/>
                <a:gd name="T50" fmla="*/ 152 w 1359"/>
                <a:gd name="T51" fmla="*/ 1058 h 2976"/>
                <a:gd name="T52" fmla="*/ 0 w 1359"/>
                <a:gd name="T53" fmla="*/ 2827 h 2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59" h="2976">
                  <a:moveTo>
                    <a:pt x="0" y="2827"/>
                  </a:moveTo>
                  <a:lnTo>
                    <a:pt x="206" y="2935"/>
                  </a:lnTo>
                  <a:lnTo>
                    <a:pt x="470" y="2976"/>
                  </a:lnTo>
                  <a:lnTo>
                    <a:pt x="792" y="2970"/>
                  </a:lnTo>
                  <a:lnTo>
                    <a:pt x="935" y="2900"/>
                  </a:lnTo>
                  <a:lnTo>
                    <a:pt x="1078" y="2920"/>
                  </a:lnTo>
                  <a:lnTo>
                    <a:pt x="1273" y="2777"/>
                  </a:lnTo>
                  <a:lnTo>
                    <a:pt x="1268" y="2383"/>
                  </a:lnTo>
                  <a:lnTo>
                    <a:pt x="1359" y="2357"/>
                  </a:lnTo>
                  <a:lnTo>
                    <a:pt x="1353" y="2173"/>
                  </a:lnTo>
                  <a:lnTo>
                    <a:pt x="1136" y="2117"/>
                  </a:lnTo>
                  <a:lnTo>
                    <a:pt x="972" y="1053"/>
                  </a:lnTo>
                  <a:lnTo>
                    <a:pt x="1084" y="1029"/>
                  </a:lnTo>
                  <a:lnTo>
                    <a:pt x="1084" y="859"/>
                  </a:lnTo>
                  <a:lnTo>
                    <a:pt x="903" y="818"/>
                  </a:lnTo>
                  <a:lnTo>
                    <a:pt x="887" y="541"/>
                  </a:lnTo>
                  <a:lnTo>
                    <a:pt x="950" y="459"/>
                  </a:lnTo>
                  <a:lnTo>
                    <a:pt x="660" y="266"/>
                  </a:lnTo>
                  <a:lnTo>
                    <a:pt x="548" y="0"/>
                  </a:lnTo>
                  <a:lnTo>
                    <a:pt x="433" y="260"/>
                  </a:lnTo>
                  <a:lnTo>
                    <a:pt x="149" y="439"/>
                  </a:lnTo>
                  <a:lnTo>
                    <a:pt x="221" y="537"/>
                  </a:lnTo>
                  <a:lnTo>
                    <a:pt x="232" y="824"/>
                  </a:lnTo>
                  <a:lnTo>
                    <a:pt x="37" y="865"/>
                  </a:lnTo>
                  <a:lnTo>
                    <a:pt x="26" y="1029"/>
                  </a:lnTo>
                  <a:lnTo>
                    <a:pt x="152" y="1058"/>
                  </a:lnTo>
                  <a:lnTo>
                    <a:pt x="0" y="28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2134" y="1376"/>
              <a:ext cx="1199" cy="1938"/>
            </a:xfrm>
            <a:custGeom>
              <a:avLst/>
              <a:gdLst>
                <a:gd name="T0" fmla="*/ 143 w 1199"/>
                <a:gd name="T1" fmla="*/ 9 h 1938"/>
                <a:gd name="T2" fmla="*/ 0 w 1199"/>
                <a:gd name="T3" fmla="*/ 1830 h 1938"/>
                <a:gd name="T4" fmla="*/ 158 w 1199"/>
                <a:gd name="T5" fmla="*/ 1901 h 1938"/>
                <a:gd name="T6" fmla="*/ 404 w 1199"/>
                <a:gd name="T7" fmla="*/ 1938 h 1938"/>
                <a:gd name="T8" fmla="*/ 688 w 1199"/>
                <a:gd name="T9" fmla="*/ 1932 h 1938"/>
                <a:gd name="T10" fmla="*/ 837 w 1199"/>
                <a:gd name="T11" fmla="*/ 1876 h 1938"/>
                <a:gd name="T12" fmla="*/ 950 w 1199"/>
                <a:gd name="T13" fmla="*/ 1901 h 1938"/>
                <a:gd name="T14" fmla="*/ 1102 w 1199"/>
                <a:gd name="T15" fmla="*/ 1795 h 1938"/>
                <a:gd name="T16" fmla="*/ 1102 w 1199"/>
                <a:gd name="T17" fmla="*/ 1385 h 1938"/>
                <a:gd name="T18" fmla="*/ 1199 w 1199"/>
                <a:gd name="T19" fmla="*/ 1365 h 1938"/>
                <a:gd name="T20" fmla="*/ 1195 w 1199"/>
                <a:gd name="T21" fmla="*/ 1257 h 1938"/>
                <a:gd name="T22" fmla="*/ 980 w 1199"/>
                <a:gd name="T23" fmla="*/ 1211 h 1938"/>
                <a:gd name="T24" fmla="*/ 811 w 1199"/>
                <a:gd name="T25" fmla="*/ 0 h 1938"/>
                <a:gd name="T26" fmla="*/ 143 w 1199"/>
                <a:gd name="T27" fmla="*/ 9 h 19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99" h="1938">
                  <a:moveTo>
                    <a:pt x="143" y="9"/>
                  </a:moveTo>
                  <a:lnTo>
                    <a:pt x="0" y="1830"/>
                  </a:lnTo>
                  <a:lnTo>
                    <a:pt x="158" y="1901"/>
                  </a:lnTo>
                  <a:lnTo>
                    <a:pt x="404" y="1938"/>
                  </a:lnTo>
                  <a:lnTo>
                    <a:pt x="688" y="1932"/>
                  </a:lnTo>
                  <a:lnTo>
                    <a:pt x="837" y="1876"/>
                  </a:lnTo>
                  <a:lnTo>
                    <a:pt x="950" y="1901"/>
                  </a:lnTo>
                  <a:lnTo>
                    <a:pt x="1102" y="1795"/>
                  </a:lnTo>
                  <a:lnTo>
                    <a:pt x="1102" y="1385"/>
                  </a:lnTo>
                  <a:lnTo>
                    <a:pt x="1199" y="1365"/>
                  </a:lnTo>
                  <a:lnTo>
                    <a:pt x="1195" y="1257"/>
                  </a:lnTo>
                  <a:lnTo>
                    <a:pt x="980" y="1211"/>
                  </a:lnTo>
                  <a:lnTo>
                    <a:pt x="811" y="0"/>
                  </a:lnTo>
                  <a:lnTo>
                    <a:pt x="143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2326" y="1417"/>
              <a:ext cx="957" cy="1824"/>
            </a:xfrm>
            <a:custGeom>
              <a:avLst/>
              <a:gdLst>
                <a:gd name="T0" fmla="*/ 54 w 957"/>
                <a:gd name="T1" fmla="*/ 0 h 1824"/>
                <a:gd name="T2" fmla="*/ 251 w 957"/>
                <a:gd name="T3" fmla="*/ 5 h 1824"/>
                <a:gd name="T4" fmla="*/ 528 w 957"/>
                <a:gd name="T5" fmla="*/ 5 h 1824"/>
                <a:gd name="T6" fmla="*/ 732 w 957"/>
                <a:gd name="T7" fmla="*/ 1222 h 1824"/>
                <a:gd name="T8" fmla="*/ 957 w 957"/>
                <a:gd name="T9" fmla="*/ 1251 h 1824"/>
                <a:gd name="T10" fmla="*/ 948 w 957"/>
                <a:gd name="T11" fmla="*/ 1272 h 1824"/>
                <a:gd name="T12" fmla="*/ 814 w 957"/>
                <a:gd name="T13" fmla="*/ 1277 h 1824"/>
                <a:gd name="T14" fmla="*/ 645 w 957"/>
                <a:gd name="T15" fmla="*/ 1242 h 1824"/>
                <a:gd name="T16" fmla="*/ 650 w 957"/>
                <a:gd name="T17" fmla="*/ 1757 h 1824"/>
                <a:gd name="T18" fmla="*/ 487 w 957"/>
                <a:gd name="T19" fmla="*/ 1819 h 1824"/>
                <a:gd name="T20" fmla="*/ 226 w 957"/>
                <a:gd name="T21" fmla="*/ 1824 h 1824"/>
                <a:gd name="T22" fmla="*/ 0 w 957"/>
                <a:gd name="T23" fmla="*/ 1802 h 1824"/>
                <a:gd name="T24" fmla="*/ 54 w 957"/>
                <a:gd name="T25" fmla="*/ 0 h 18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7" h="1824">
                  <a:moveTo>
                    <a:pt x="54" y="0"/>
                  </a:moveTo>
                  <a:lnTo>
                    <a:pt x="251" y="5"/>
                  </a:lnTo>
                  <a:lnTo>
                    <a:pt x="528" y="5"/>
                  </a:lnTo>
                  <a:lnTo>
                    <a:pt x="732" y="1222"/>
                  </a:lnTo>
                  <a:lnTo>
                    <a:pt x="957" y="1251"/>
                  </a:lnTo>
                  <a:lnTo>
                    <a:pt x="948" y="1272"/>
                  </a:lnTo>
                  <a:lnTo>
                    <a:pt x="814" y="1277"/>
                  </a:lnTo>
                  <a:lnTo>
                    <a:pt x="645" y="1242"/>
                  </a:lnTo>
                  <a:lnTo>
                    <a:pt x="650" y="1757"/>
                  </a:lnTo>
                  <a:lnTo>
                    <a:pt x="487" y="1819"/>
                  </a:lnTo>
                  <a:lnTo>
                    <a:pt x="226" y="1824"/>
                  </a:lnTo>
                  <a:lnTo>
                    <a:pt x="0" y="1802"/>
                  </a:lnTo>
                  <a:lnTo>
                    <a:pt x="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2413" y="2123"/>
              <a:ext cx="106" cy="238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2439" y="2155"/>
              <a:ext cx="52" cy="156"/>
            </a:xfrm>
            <a:prstGeom prst="rect">
              <a:avLst/>
            </a:prstGeom>
            <a:solidFill>
              <a:srgbClr val="3D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2820" y="1422"/>
              <a:ext cx="234" cy="1213"/>
            </a:xfrm>
            <a:custGeom>
              <a:avLst/>
              <a:gdLst>
                <a:gd name="T0" fmla="*/ 0 w 234"/>
                <a:gd name="T1" fmla="*/ 2 h 1213"/>
                <a:gd name="T2" fmla="*/ 80 w 234"/>
                <a:gd name="T3" fmla="*/ 0 h 1213"/>
                <a:gd name="T4" fmla="*/ 234 w 234"/>
                <a:gd name="T5" fmla="*/ 1213 h 1213"/>
                <a:gd name="T6" fmla="*/ 93 w 234"/>
                <a:gd name="T7" fmla="*/ 1213 h 1213"/>
                <a:gd name="T8" fmla="*/ 0 w 234"/>
                <a:gd name="T9" fmla="*/ 2 h 1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1213">
                  <a:moveTo>
                    <a:pt x="0" y="2"/>
                  </a:moveTo>
                  <a:lnTo>
                    <a:pt x="80" y="0"/>
                  </a:lnTo>
                  <a:lnTo>
                    <a:pt x="234" y="1213"/>
                  </a:lnTo>
                  <a:lnTo>
                    <a:pt x="93" y="1213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2210" y="1420"/>
              <a:ext cx="181" cy="1799"/>
            </a:xfrm>
            <a:custGeom>
              <a:avLst/>
              <a:gdLst>
                <a:gd name="T0" fmla="*/ 121 w 181"/>
                <a:gd name="T1" fmla="*/ 0 h 1799"/>
                <a:gd name="T2" fmla="*/ 0 w 181"/>
                <a:gd name="T3" fmla="*/ 1745 h 1799"/>
                <a:gd name="T4" fmla="*/ 116 w 181"/>
                <a:gd name="T5" fmla="*/ 1799 h 1799"/>
                <a:gd name="T6" fmla="*/ 181 w 181"/>
                <a:gd name="T7" fmla="*/ 0 h 1799"/>
                <a:gd name="T8" fmla="*/ 121 w 181"/>
                <a:gd name="T9" fmla="*/ 0 h 17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1" h="1799">
                  <a:moveTo>
                    <a:pt x="121" y="0"/>
                  </a:moveTo>
                  <a:lnTo>
                    <a:pt x="0" y="1745"/>
                  </a:lnTo>
                  <a:lnTo>
                    <a:pt x="116" y="1799"/>
                  </a:lnTo>
                  <a:lnTo>
                    <a:pt x="181" y="0"/>
                  </a:lnTo>
                  <a:lnTo>
                    <a:pt x="12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2945" y="2639"/>
              <a:ext cx="195" cy="55"/>
            </a:xfrm>
            <a:custGeom>
              <a:avLst/>
              <a:gdLst>
                <a:gd name="T0" fmla="*/ 0 w 195"/>
                <a:gd name="T1" fmla="*/ 0 h 55"/>
                <a:gd name="T2" fmla="*/ 5 w 195"/>
                <a:gd name="T3" fmla="*/ 24 h 55"/>
                <a:gd name="T4" fmla="*/ 195 w 195"/>
                <a:gd name="T5" fmla="*/ 55 h 55"/>
                <a:gd name="T6" fmla="*/ 195 w 195"/>
                <a:gd name="T7" fmla="*/ 29 h 55"/>
                <a:gd name="T8" fmla="*/ 0 w 195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5" h="55">
                  <a:moveTo>
                    <a:pt x="0" y="0"/>
                  </a:moveTo>
                  <a:lnTo>
                    <a:pt x="5" y="24"/>
                  </a:lnTo>
                  <a:lnTo>
                    <a:pt x="195" y="55"/>
                  </a:lnTo>
                  <a:lnTo>
                    <a:pt x="195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119" y="2663"/>
              <a:ext cx="179" cy="31"/>
            </a:xfrm>
            <a:custGeom>
              <a:avLst/>
              <a:gdLst>
                <a:gd name="T0" fmla="*/ 179 w 179"/>
                <a:gd name="T1" fmla="*/ 0 h 31"/>
                <a:gd name="T2" fmla="*/ 173 w 179"/>
                <a:gd name="T3" fmla="*/ 26 h 31"/>
                <a:gd name="T4" fmla="*/ 21 w 179"/>
                <a:gd name="T5" fmla="*/ 31 h 31"/>
                <a:gd name="T6" fmla="*/ 0 w 179"/>
                <a:gd name="T7" fmla="*/ 5 h 31"/>
                <a:gd name="T8" fmla="*/ 179 w 179"/>
                <a:gd name="T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9" h="31">
                  <a:moveTo>
                    <a:pt x="179" y="0"/>
                  </a:moveTo>
                  <a:lnTo>
                    <a:pt x="173" y="26"/>
                  </a:lnTo>
                  <a:lnTo>
                    <a:pt x="21" y="31"/>
                  </a:lnTo>
                  <a:lnTo>
                    <a:pt x="0" y="5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33F2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2618" y="1417"/>
              <a:ext cx="256" cy="1768"/>
            </a:xfrm>
            <a:custGeom>
              <a:avLst/>
              <a:gdLst>
                <a:gd name="T0" fmla="*/ 0 w 256"/>
                <a:gd name="T1" fmla="*/ 5 h 1768"/>
                <a:gd name="T2" fmla="*/ 87 w 256"/>
                <a:gd name="T3" fmla="*/ 1768 h 1768"/>
                <a:gd name="T4" fmla="*/ 256 w 256"/>
                <a:gd name="T5" fmla="*/ 1737 h 1768"/>
                <a:gd name="T6" fmla="*/ 163 w 256"/>
                <a:gd name="T7" fmla="*/ 0 h 1768"/>
                <a:gd name="T8" fmla="*/ 0 w 256"/>
                <a:gd name="T9" fmla="*/ 5 h 17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" h="1768">
                  <a:moveTo>
                    <a:pt x="0" y="5"/>
                  </a:moveTo>
                  <a:lnTo>
                    <a:pt x="87" y="1768"/>
                  </a:lnTo>
                  <a:lnTo>
                    <a:pt x="256" y="1737"/>
                  </a:lnTo>
                  <a:lnTo>
                    <a:pt x="163" y="0"/>
                  </a:lnTo>
                  <a:lnTo>
                    <a:pt x="0" y="5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2965" y="2715"/>
              <a:ext cx="93" cy="485"/>
            </a:xfrm>
            <a:custGeom>
              <a:avLst/>
              <a:gdLst>
                <a:gd name="T0" fmla="*/ 0 w 93"/>
                <a:gd name="T1" fmla="*/ 0 h 485"/>
                <a:gd name="T2" fmla="*/ 6 w 93"/>
                <a:gd name="T3" fmla="*/ 459 h 485"/>
                <a:gd name="T4" fmla="*/ 93 w 93"/>
                <a:gd name="T5" fmla="*/ 485 h 485"/>
                <a:gd name="T6" fmla="*/ 82 w 93"/>
                <a:gd name="T7" fmla="*/ 15 h 485"/>
                <a:gd name="T8" fmla="*/ 0 w 93"/>
                <a:gd name="T9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" h="485">
                  <a:moveTo>
                    <a:pt x="0" y="0"/>
                  </a:moveTo>
                  <a:lnTo>
                    <a:pt x="6" y="459"/>
                  </a:lnTo>
                  <a:lnTo>
                    <a:pt x="93" y="485"/>
                  </a:lnTo>
                  <a:lnTo>
                    <a:pt x="82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CDB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3099" y="2761"/>
              <a:ext cx="61" cy="410"/>
            </a:xfrm>
            <a:custGeom>
              <a:avLst/>
              <a:gdLst>
                <a:gd name="T0" fmla="*/ 61 w 61"/>
                <a:gd name="T1" fmla="*/ 384 h 410"/>
                <a:gd name="T2" fmla="*/ 0 w 61"/>
                <a:gd name="T3" fmla="*/ 410 h 410"/>
                <a:gd name="T4" fmla="*/ 0 w 61"/>
                <a:gd name="T5" fmla="*/ 0 h 410"/>
                <a:gd name="T6" fmla="*/ 61 w 61"/>
                <a:gd name="T7" fmla="*/ 21 h 410"/>
                <a:gd name="T8" fmla="*/ 61 w 61"/>
                <a:gd name="T9" fmla="*/ 384 h 4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10">
                  <a:moveTo>
                    <a:pt x="61" y="384"/>
                  </a:moveTo>
                  <a:lnTo>
                    <a:pt x="0" y="410"/>
                  </a:lnTo>
                  <a:lnTo>
                    <a:pt x="0" y="0"/>
                  </a:lnTo>
                  <a:lnTo>
                    <a:pt x="61" y="21"/>
                  </a:lnTo>
                  <a:lnTo>
                    <a:pt x="61" y="384"/>
                  </a:lnTo>
                  <a:close/>
                </a:path>
              </a:pathLst>
            </a:custGeom>
            <a:solidFill>
              <a:srgbClr val="1C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2155" y="537"/>
              <a:ext cx="909" cy="893"/>
            </a:xfrm>
            <a:custGeom>
              <a:avLst/>
              <a:gdLst>
                <a:gd name="T0" fmla="*/ 658 w 909"/>
                <a:gd name="T1" fmla="*/ 893 h 893"/>
                <a:gd name="T2" fmla="*/ 903 w 909"/>
                <a:gd name="T3" fmla="*/ 872 h 893"/>
                <a:gd name="T4" fmla="*/ 909 w 909"/>
                <a:gd name="T5" fmla="*/ 790 h 893"/>
                <a:gd name="T6" fmla="*/ 725 w 909"/>
                <a:gd name="T7" fmla="*/ 760 h 893"/>
                <a:gd name="T8" fmla="*/ 719 w 909"/>
                <a:gd name="T9" fmla="*/ 401 h 893"/>
                <a:gd name="T10" fmla="*/ 765 w 909"/>
                <a:gd name="T11" fmla="*/ 346 h 893"/>
                <a:gd name="T12" fmla="*/ 515 w 909"/>
                <a:gd name="T13" fmla="*/ 188 h 893"/>
                <a:gd name="T14" fmla="*/ 438 w 909"/>
                <a:gd name="T15" fmla="*/ 0 h 893"/>
                <a:gd name="T16" fmla="*/ 358 w 909"/>
                <a:gd name="T17" fmla="*/ 188 h 893"/>
                <a:gd name="T18" fmla="*/ 132 w 909"/>
                <a:gd name="T19" fmla="*/ 336 h 893"/>
                <a:gd name="T20" fmla="*/ 178 w 909"/>
                <a:gd name="T21" fmla="*/ 387 h 893"/>
                <a:gd name="T22" fmla="*/ 174 w 909"/>
                <a:gd name="T23" fmla="*/ 749 h 893"/>
                <a:gd name="T24" fmla="*/ 5 w 909"/>
                <a:gd name="T25" fmla="*/ 785 h 893"/>
                <a:gd name="T26" fmla="*/ 0 w 909"/>
                <a:gd name="T27" fmla="*/ 872 h 893"/>
                <a:gd name="T28" fmla="*/ 219 w 909"/>
                <a:gd name="T29" fmla="*/ 893 h 893"/>
                <a:gd name="T30" fmla="*/ 658 w 909"/>
                <a:gd name="T31" fmla="*/ 893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09" h="893">
                  <a:moveTo>
                    <a:pt x="658" y="893"/>
                  </a:moveTo>
                  <a:lnTo>
                    <a:pt x="903" y="872"/>
                  </a:lnTo>
                  <a:lnTo>
                    <a:pt x="909" y="790"/>
                  </a:lnTo>
                  <a:lnTo>
                    <a:pt x="725" y="760"/>
                  </a:lnTo>
                  <a:lnTo>
                    <a:pt x="719" y="401"/>
                  </a:lnTo>
                  <a:lnTo>
                    <a:pt x="765" y="346"/>
                  </a:lnTo>
                  <a:lnTo>
                    <a:pt x="515" y="188"/>
                  </a:lnTo>
                  <a:lnTo>
                    <a:pt x="438" y="0"/>
                  </a:lnTo>
                  <a:lnTo>
                    <a:pt x="358" y="188"/>
                  </a:lnTo>
                  <a:lnTo>
                    <a:pt x="132" y="336"/>
                  </a:lnTo>
                  <a:lnTo>
                    <a:pt x="178" y="387"/>
                  </a:lnTo>
                  <a:lnTo>
                    <a:pt x="174" y="749"/>
                  </a:lnTo>
                  <a:lnTo>
                    <a:pt x="5" y="785"/>
                  </a:lnTo>
                  <a:lnTo>
                    <a:pt x="0" y="872"/>
                  </a:lnTo>
                  <a:lnTo>
                    <a:pt x="219" y="893"/>
                  </a:lnTo>
                  <a:lnTo>
                    <a:pt x="658" y="8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2346" y="619"/>
              <a:ext cx="511" cy="297"/>
            </a:xfrm>
            <a:custGeom>
              <a:avLst/>
              <a:gdLst>
                <a:gd name="T0" fmla="*/ 0 w 507"/>
                <a:gd name="T1" fmla="*/ 269 h 301"/>
                <a:gd name="T2" fmla="*/ 206 w 507"/>
                <a:gd name="T3" fmla="*/ 141 h 301"/>
                <a:gd name="T4" fmla="*/ 243 w 507"/>
                <a:gd name="T5" fmla="*/ 0 h 301"/>
                <a:gd name="T6" fmla="*/ 268 w 507"/>
                <a:gd name="T7" fmla="*/ 141 h 301"/>
                <a:gd name="T8" fmla="*/ 507 w 507"/>
                <a:gd name="T9" fmla="*/ 269 h 301"/>
                <a:gd name="T10" fmla="*/ 452 w 507"/>
                <a:gd name="T11" fmla="*/ 288 h 301"/>
                <a:gd name="T12" fmla="*/ 238 w 507"/>
                <a:gd name="T13" fmla="*/ 301 h 301"/>
                <a:gd name="T14" fmla="*/ 50 w 507"/>
                <a:gd name="T15" fmla="*/ 293 h 301"/>
                <a:gd name="T16" fmla="*/ 0 w 507"/>
                <a:gd name="T17" fmla="*/ 269 h 3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7" h="301">
                  <a:moveTo>
                    <a:pt x="0" y="269"/>
                  </a:moveTo>
                  <a:lnTo>
                    <a:pt x="206" y="141"/>
                  </a:lnTo>
                  <a:lnTo>
                    <a:pt x="243" y="0"/>
                  </a:lnTo>
                  <a:lnTo>
                    <a:pt x="268" y="141"/>
                  </a:lnTo>
                  <a:lnTo>
                    <a:pt x="507" y="269"/>
                  </a:lnTo>
                  <a:lnTo>
                    <a:pt x="452" y="288"/>
                  </a:lnTo>
                  <a:lnTo>
                    <a:pt x="238" y="301"/>
                  </a:lnTo>
                  <a:lnTo>
                    <a:pt x="50" y="293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rgbClr val="C98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2443" y="784"/>
              <a:ext cx="132" cy="117"/>
            </a:xfrm>
            <a:custGeom>
              <a:avLst/>
              <a:gdLst>
                <a:gd name="T0" fmla="*/ 132 w 132"/>
                <a:gd name="T1" fmla="*/ 0 h 117"/>
                <a:gd name="T2" fmla="*/ 0 w 132"/>
                <a:gd name="T3" fmla="*/ 80 h 117"/>
                <a:gd name="T4" fmla="*/ 54 w 132"/>
                <a:gd name="T5" fmla="*/ 117 h 117"/>
                <a:gd name="T6" fmla="*/ 132 w 132"/>
                <a:gd name="T7" fmla="*/ 0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2" h="117">
                  <a:moveTo>
                    <a:pt x="132" y="0"/>
                  </a:moveTo>
                  <a:lnTo>
                    <a:pt x="0" y="80"/>
                  </a:lnTo>
                  <a:lnTo>
                    <a:pt x="54" y="117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A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0" name="Freeform 29"/>
            <p:cNvSpPr>
              <a:spLocks/>
            </p:cNvSpPr>
            <p:nvPr/>
          </p:nvSpPr>
          <p:spPr bwMode="auto">
            <a:xfrm>
              <a:off x="2636" y="808"/>
              <a:ext cx="136" cy="80"/>
            </a:xfrm>
            <a:custGeom>
              <a:avLst/>
              <a:gdLst>
                <a:gd name="T0" fmla="*/ 0 w 136"/>
                <a:gd name="T1" fmla="*/ 0 h 80"/>
                <a:gd name="T2" fmla="*/ 136 w 136"/>
                <a:gd name="T3" fmla="*/ 75 h 80"/>
                <a:gd name="T4" fmla="*/ 24 w 136"/>
                <a:gd name="T5" fmla="*/ 80 h 80"/>
                <a:gd name="T6" fmla="*/ 0 w 136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6" h="80">
                  <a:moveTo>
                    <a:pt x="0" y="0"/>
                  </a:moveTo>
                  <a:lnTo>
                    <a:pt x="136" y="75"/>
                  </a:lnTo>
                  <a:lnTo>
                    <a:pt x="24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C000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1" name="Freeform 30"/>
            <p:cNvSpPr>
              <a:spLocks/>
            </p:cNvSpPr>
            <p:nvPr/>
          </p:nvSpPr>
          <p:spPr bwMode="auto">
            <a:xfrm>
              <a:off x="2378" y="944"/>
              <a:ext cx="31" cy="173"/>
            </a:xfrm>
            <a:custGeom>
              <a:avLst/>
              <a:gdLst>
                <a:gd name="T0" fmla="*/ 0 w 31"/>
                <a:gd name="T1" fmla="*/ 0 h 173"/>
                <a:gd name="T2" fmla="*/ 0 w 31"/>
                <a:gd name="T3" fmla="*/ 166 h 173"/>
                <a:gd name="T4" fmla="*/ 28 w 31"/>
                <a:gd name="T5" fmla="*/ 173 h 173"/>
                <a:gd name="T6" fmla="*/ 31 w 31"/>
                <a:gd name="T7" fmla="*/ 0 h 173"/>
                <a:gd name="T8" fmla="*/ 0 w 31"/>
                <a:gd name="T9" fmla="*/ 0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73">
                  <a:moveTo>
                    <a:pt x="0" y="0"/>
                  </a:moveTo>
                  <a:lnTo>
                    <a:pt x="0" y="166"/>
                  </a:lnTo>
                  <a:lnTo>
                    <a:pt x="28" y="173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77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>
              <a:off x="2441" y="946"/>
              <a:ext cx="128" cy="177"/>
            </a:xfrm>
            <a:prstGeom prst="rect">
              <a:avLst/>
            </a:prstGeom>
            <a:solidFill>
              <a:srgbClr val="77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3" name="Rectangle 32"/>
            <p:cNvSpPr>
              <a:spLocks noChangeArrowheads="1"/>
            </p:cNvSpPr>
            <p:nvPr/>
          </p:nvSpPr>
          <p:spPr bwMode="auto">
            <a:xfrm>
              <a:off x="2605" y="946"/>
              <a:ext cx="130" cy="177"/>
            </a:xfrm>
            <a:prstGeom prst="rect">
              <a:avLst/>
            </a:prstGeom>
            <a:solidFill>
              <a:srgbClr val="77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4" name="Freeform 33"/>
            <p:cNvSpPr>
              <a:spLocks/>
            </p:cNvSpPr>
            <p:nvPr/>
          </p:nvSpPr>
          <p:spPr bwMode="auto">
            <a:xfrm>
              <a:off x="2764" y="940"/>
              <a:ext cx="38" cy="183"/>
            </a:xfrm>
            <a:custGeom>
              <a:avLst/>
              <a:gdLst>
                <a:gd name="T0" fmla="*/ 38 w 38"/>
                <a:gd name="T1" fmla="*/ 179 h 183"/>
                <a:gd name="T2" fmla="*/ 0 w 38"/>
                <a:gd name="T3" fmla="*/ 183 h 183"/>
                <a:gd name="T4" fmla="*/ 0 w 38"/>
                <a:gd name="T5" fmla="*/ 6 h 183"/>
                <a:gd name="T6" fmla="*/ 38 w 38"/>
                <a:gd name="T7" fmla="*/ 0 h 183"/>
                <a:gd name="T8" fmla="*/ 38 w 38"/>
                <a:gd name="T9" fmla="*/ 17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83">
                  <a:moveTo>
                    <a:pt x="38" y="179"/>
                  </a:moveTo>
                  <a:lnTo>
                    <a:pt x="0" y="183"/>
                  </a:lnTo>
                  <a:lnTo>
                    <a:pt x="0" y="6"/>
                  </a:lnTo>
                  <a:lnTo>
                    <a:pt x="38" y="0"/>
                  </a:lnTo>
                  <a:lnTo>
                    <a:pt x="38" y="179"/>
                  </a:lnTo>
                  <a:close/>
                </a:path>
              </a:pathLst>
            </a:custGeom>
            <a:solidFill>
              <a:srgbClr val="77B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5" name="Freeform 34"/>
            <p:cNvSpPr>
              <a:spLocks/>
            </p:cNvSpPr>
            <p:nvPr/>
          </p:nvSpPr>
          <p:spPr bwMode="auto">
            <a:xfrm>
              <a:off x="2655" y="981"/>
              <a:ext cx="67" cy="136"/>
            </a:xfrm>
            <a:custGeom>
              <a:avLst/>
              <a:gdLst>
                <a:gd name="T0" fmla="*/ 63 w 67"/>
                <a:gd name="T1" fmla="*/ 0 h 136"/>
                <a:gd name="T2" fmla="*/ 67 w 67"/>
                <a:gd name="T3" fmla="*/ 136 h 136"/>
                <a:gd name="T4" fmla="*/ 0 w 67"/>
                <a:gd name="T5" fmla="*/ 132 h 136"/>
                <a:gd name="T6" fmla="*/ 63 w 67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136">
                  <a:moveTo>
                    <a:pt x="63" y="0"/>
                  </a:moveTo>
                  <a:lnTo>
                    <a:pt x="67" y="136"/>
                  </a:lnTo>
                  <a:lnTo>
                    <a:pt x="0" y="132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3D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6" name="Freeform 35"/>
            <p:cNvSpPr>
              <a:spLocks/>
            </p:cNvSpPr>
            <p:nvPr/>
          </p:nvSpPr>
          <p:spPr bwMode="auto">
            <a:xfrm>
              <a:off x="2621" y="963"/>
              <a:ext cx="32" cy="134"/>
            </a:xfrm>
            <a:custGeom>
              <a:avLst/>
              <a:gdLst>
                <a:gd name="T0" fmla="*/ 32 w 32"/>
                <a:gd name="T1" fmla="*/ 0 h 134"/>
                <a:gd name="T2" fmla="*/ 0 w 32"/>
                <a:gd name="T3" fmla="*/ 0 h 134"/>
                <a:gd name="T4" fmla="*/ 0 w 32"/>
                <a:gd name="T5" fmla="*/ 134 h 134"/>
                <a:gd name="T6" fmla="*/ 32 w 32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" h="134">
                  <a:moveTo>
                    <a:pt x="32" y="0"/>
                  </a:moveTo>
                  <a:lnTo>
                    <a:pt x="0" y="0"/>
                  </a:lnTo>
                  <a:lnTo>
                    <a:pt x="0" y="134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BF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2660" y="966"/>
              <a:ext cx="37" cy="77"/>
            </a:xfrm>
            <a:custGeom>
              <a:avLst/>
              <a:gdLst>
                <a:gd name="T0" fmla="*/ 19 w 37"/>
                <a:gd name="T1" fmla="*/ 0 h 77"/>
                <a:gd name="T2" fmla="*/ 37 w 37"/>
                <a:gd name="T3" fmla="*/ 0 h 77"/>
                <a:gd name="T4" fmla="*/ 0 w 37"/>
                <a:gd name="T5" fmla="*/ 77 h 77"/>
                <a:gd name="T6" fmla="*/ 19 w 3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7">
                  <a:moveTo>
                    <a:pt x="19" y="0"/>
                  </a:moveTo>
                  <a:lnTo>
                    <a:pt x="37" y="0"/>
                  </a:lnTo>
                  <a:lnTo>
                    <a:pt x="0" y="77"/>
                  </a:lnTo>
                  <a:lnTo>
                    <a:pt x="19" y="0"/>
                  </a:lnTo>
                  <a:close/>
                </a:path>
              </a:pathLst>
            </a:custGeom>
            <a:solidFill>
              <a:srgbClr val="BF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8" name="Freeform 37"/>
            <p:cNvSpPr>
              <a:spLocks/>
            </p:cNvSpPr>
            <p:nvPr/>
          </p:nvSpPr>
          <p:spPr bwMode="auto">
            <a:xfrm>
              <a:off x="2489" y="981"/>
              <a:ext cx="65" cy="136"/>
            </a:xfrm>
            <a:custGeom>
              <a:avLst/>
              <a:gdLst>
                <a:gd name="T0" fmla="*/ 62 w 65"/>
                <a:gd name="T1" fmla="*/ 0 h 136"/>
                <a:gd name="T2" fmla="*/ 65 w 65"/>
                <a:gd name="T3" fmla="*/ 136 h 136"/>
                <a:gd name="T4" fmla="*/ 0 w 65"/>
                <a:gd name="T5" fmla="*/ 132 h 136"/>
                <a:gd name="T6" fmla="*/ 62 w 65"/>
                <a:gd name="T7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136">
                  <a:moveTo>
                    <a:pt x="62" y="0"/>
                  </a:moveTo>
                  <a:lnTo>
                    <a:pt x="65" y="136"/>
                  </a:lnTo>
                  <a:lnTo>
                    <a:pt x="0" y="132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3D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39" name="Freeform 38"/>
            <p:cNvSpPr>
              <a:spLocks/>
            </p:cNvSpPr>
            <p:nvPr/>
          </p:nvSpPr>
          <p:spPr bwMode="auto">
            <a:xfrm>
              <a:off x="2456" y="963"/>
              <a:ext cx="31" cy="134"/>
            </a:xfrm>
            <a:custGeom>
              <a:avLst/>
              <a:gdLst>
                <a:gd name="T0" fmla="*/ 31 w 31"/>
                <a:gd name="T1" fmla="*/ 0 h 134"/>
                <a:gd name="T2" fmla="*/ 0 w 31"/>
                <a:gd name="T3" fmla="*/ 0 h 134"/>
                <a:gd name="T4" fmla="*/ 0 w 31"/>
                <a:gd name="T5" fmla="*/ 134 h 134"/>
                <a:gd name="T6" fmla="*/ 31 w 31"/>
                <a:gd name="T7" fmla="*/ 0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134">
                  <a:moveTo>
                    <a:pt x="31" y="0"/>
                  </a:moveTo>
                  <a:lnTo>
                    <a:pt x="0" y="0"/>
                  </a:lnTo>
                  <a:lnTo>
                    <a:pt x="0" y="134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BF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0" name="Freeform 39"/>
            <p:cNvSpPr>
              <a:spLocks/>
            </p:cNvSpPr>
            <p:nvPr/>
          </p:nvSpPr>
          <p:spPr bwMode="auto">
            <a:xfrm>
              <a:off x="2495" y="966"/>
              <a:ext cx="37" cy="77"/>
            </a:xfrm>
            <a:custGeom>
              <a:avLst/>
              <a:gdLst>
                <a:gd name="T0" fmla="*/ 17 w 37"/>
                <a:gd name="T1" fmla="*/ 0 h 77"/>
                <a:gd name="T2" fmla="*/ 37 w 37"/>
                <a:gd name="T3" fmla="*/ 0 h 77"/>
                <a:gd name="T4" fmla="*/ 0 w 37"/>
                <a:gd name="T5" fmla="*/ 77 h 77"/>
                <a:gd name="T6" fmla="*/ 17 w 37"/>
                <a:gd name="T7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7" h="77">
                  <a:moveTo>
                    <a:pt x="17" y="0"/>
                  </a:moveTo>
                  <a:lnTo>
                    <a:pt x="37" y="0"/>
                  </a:lnTo>
                  <a:lnTo>
                    <a:pt x="0" y="77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BF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2776" y="965"/>
              <a:ext cx="16" cy="152"/>
            </a:xfrm>
            <a:custGeom>
              <a:avLst/>
              <a:gdLst>
                <a:gd name="T0" fmla="*/ 5 w 16"/>
                <a:gd name="T1" fmla="*/ 0 h 152"/>
                <a:gd name="T2" fmla="*/ 0 w 16"/>
                <a:gd name="T3" fmla="*/ 152 h 152"/>
                <a:gd name="T4" fmla="*/ 16 w 16"/>
                <a:gd name="T5" fmla="*/ 146 h 152"/>
                <a:gd name="T6" fmla="*/ 5 w 16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52">
                  <a:moveTo>
                    <a:pt x="5" y="0"/>
                  </a:moveTo>
                  <a:lnTo>
                    <a:pt x="0" y="152"/>
                  </a:lnTo>
                  <a:lnTo>
                    <a:pt x="16" y="146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3D9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2385" y="963"/>
              <a:ext cx="11" cy="137"/>
            </a:xfrm>
            <a:custGeom>
              <a:avLst/>
              <a:gdLst>
                <a:gd name="T0" fmla="*/ 0 w 11"/>
                <a:gd name="T1" fmla="*/ 0 h 137"/>
                <a:gd name="T2" fmla="*/ 0 w 11"/>
                <a:gd name="T3" fmla="*/ 135 h 137"/>
                <a:gd name="T4" fmla="*/ 11 w 11"/>
                <a:gd name="T5" fmla="*/ 137 h 137"/>
                <a:gd name="T6" fmla="*/ 0 w 11"/>
                <a:gd name="T7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37">
                  <a:moveTo>
                    <a:pt x="0" y="0"/>
                  </a:moveTo>
                  <a:lnTo>
                    <a:pt x="0" y="135"/>
                  </a:lnTo>
                  <a:lnTo>
                    <a:pt x="11" y="1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F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2218" y="1355"/>
              <a:ext cx="307" cy="32"/>
            </a:xfrm>
            <a:custGeom>
              <a:avLst/>
              <a:gdLst>
                <a:gd name="T0" fmla="*/ 0 w 307"/>
                <a:gd name="T1" fmla="*/ 0 h 32"/>
                <a:gd name="T2" fmla="*/ 0 w 307"/>
                <a:gd name="T3" fmla="*/ 22 h 32"/>
                <a:gd name="T4" fmla="*/ 297 w 307"/>
                <a:gd name="T5" fmla="*/ 32 h 32"/>
                <a:gd name="T6" fmla="*/ 307 w 307"/>
                <a:gd name="T7" fmla="*/ 6 h 32"/>
                <a:gd name="T8" fmla="*/ 0 w 307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7" h="32">
                  <a:moveTo>
                    <a:pt x="0" y="0"/>
                  </a:moveTo>
                  <a:lnTo>
                    <a:pt x="0" y="22"/>
                  </a:lnTo>
                  <a:lnTo>
                    <a:pt x="297" y="32"/>
                  </a:lnTo>
                  <a:lnTo>
                    <a:pt x="307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2753" y="1361"/>
              <a:ext cx="264" cy="26"/>
            </a:xfrm>
            <a:custGeom>
              <a:avLst/>
              <a:gdLst>
                <a:gd name="T0" fmla="*/ 264 w 264"/>
                <a:gd name="T1" fmla="*/ 0 h 26"/>
                <a:gd name="T2" fmla="*/ 264 w 264"/>
                <a:gd name="T3" fmla="*/ 24 h 26"/>
                <a:gd name="T4" fmla="*/ 9 w 264"/>
                <a:gd name="T5" fmla="*/ 26 h 26"/>
                <a:gd name="T6" fmla="*/ 0 w 264"/>
                <a:gd name="T7" fmla="*/ 0 h 26"/>
                <a:gd name="T8" fmla="*/ 264 w 264"/>
                <a:gd name="T9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26">
                  <a:moveTo>
                    <a:pt x="264" y="0"/>
                  </a:moveTo>
                  <a:lnTo>
                    <a:pt x="264" y="24"/>
                  </a:lnTo>
                  <a:lnTo>
                    <a:pt x="9" y="26"/>
                  </a:lnTo>
                  <a:lnTo>
                    <a:pt x="0" y="0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rgbClr val="54D1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44"/>
            <p:cNvSpPr>
              <a:spLocks/>
            </p:cNvSpPr>
            <p:nvPr/>
          </p:nvSpPr>
          <p:spPr bwMode="auto">
            <a:xfrm>
              <a:off x="2508" y="1359"/>
              <a:ext cx="258" cy="28"/>
            </a:xfrm>
            <a:custGeom>
              <a:avLst/>
              <a:gdLst>
                <a:gd name="T0" fmla="*/ 0 w 258"/>
                <a:gd name="T1" fmla="*/ 0 h 28"/>
                <a:gd name="T2" fmla="*/ 258 w 258"/>
                <a:gd name="T3" fmla="*/ 0 h 28"/>
                <a:gd name="T4" fmla="*/ 254 w 258"/>
                <a:gd name="T5" fmla="*/ 28 h 28"/>
                <a:gd name="T6" fmla="*/ 7 w 258"/>
                <a:gd name="T7" fmla="*/ 28 h 28"/>
                <a:gd name="T8" fmla="*/ 0 w 25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8" h="28">
                  <a:moveTo>
                    <a:pt x="0" y="0"/>
                  </a:moveTo>
                  <a:lnTo>
                    <a:pt x="258" y="0"/>
                  </a:lnTo>
                  <a:lnTo>
                    <a:pt x="254" y="28"/>
                  </a:lnTo>
                  <a:lnTo>
                    <a:pt x="7" y="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AFF9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6" name="Freeform 45"/>
            <p:cNvSpPr>
              <a:spLocks/>
            </p:cNvSpPr>
            <p:nvPr/>
          </p:nvSpPr>
          <p:spPr bwMode="auto">
            <a:xfrm>
              <a:off x="2370" y="1158"/>
              <a:ext cx="112" cy="164"/>
            </a:xfrm>
            <a:custGeom>
              <a:avLst/>
              <a:gdLst>
                <a:gd name="T0" fmla="*/ 112 w 112"/>
                <a:gd name="T1" fmla="*/ 164 h 164"/>
                <a:gd name="T2" fmla="*/ 0 w 112"/>
                <a:gd name="T3" fmla="*/ 160 h 164"/>
                <a:gd name="T4" fmla="*/ 0 w 112"/>
                <a:gd name="T5" fmla="*/ 0 h 164"/>
                <a:gd name="T6" fmla="*/ 112 w 112"/>
                <a:gd name="T7" fmla="*/ 6 h 164"/>
                <a:gd name="T8" fmla="*/ 112 w 112"/>
                <a:gd name="T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64">
                  <a:moveTo>
                    <a:pt x="112" y="164"/>
                  </a:moveTo>
                  <a:lnTo>
                    <a:pt x="0" y="160"/>
                  </a:lnTo>
                  <a:lnTo>
                    <a:pt x="0" y="0"/>
                  </a:lnTo>
                  <a:lnTo>
                    <a:pt x="112" y="6"/>
                  </a:lnTo>
                  <a:lnTo>
                    <a:pt x="112" y="164"/>
                  </a:lnTo>
                  <a:close/>
                </a:path>
              </a:pathLst>
            </a:custGeom>
            <a:solidFill>
              <a:srgbClr val="C98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Rectangle 46"/>
            <p:cNvSpPr>
              <a:spLocks noChangeArrowheads="1"/>
            </p:cNvSpPr>
            <p:nvPr/>
          </p:nvSpPr>
          <p:spPr bwMode="auto">
            <a:xfrm>
              <a:off x="2521" y="1169"/>
              <a:ext cx="162" cy="158"/>
            </a:xfrm>
            <a:prstGeom prst="rect">
              <a:avLst/>
            </a:prstGeom>
            <a:solidFill>
              <a:srgbClr val="C98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47"/>
            <p:cNvSpPr>
              <a:spLocks/>
            </p:cNvSpPr>
            <p:nvPr/>
          </p:nvSpPr>
          <p:spPr bwMode="auto">
            <a:xfrm>
              <a:off x="2723" y="1160"/>
              <a:ext cx="103" cy="167"/>
            </a:xfrm>
            <a:custGeom>
              <a:avLst/>
              <a:gdLst>
                <a:gd name="T0" fmla="*/ 103 w 103"/>
                <a:gd name="T1" fmla="*/ 158 h 167"/>
                <a:gd name="T2" fmla="*/ 0 w 103"/>
                <a:gd name="T3" fmla="*/ 167 h 167"/>
                <a:gd name="T4" fmla="*/ 0 w 103"/>
                <a:gd name="T5" fmla="*/ 9 h 167"/>
                <a:gd name="T6" fmla="*/ 103 w 103"/>
                <a:gd name="T7" fmla="*/ 0 h 167"/>
                <a:gd name="T8" fmla="*/ 103 w 103"/>
                <a:gd name="T9" fmla="*/ 158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3" h="167">
                  <a:moveTo>
                    <a:pt x="103" y="158"/>
                  </a:moveTo>
                  <a:lnTo>
                    <a:pt x="0" y="167"/>
                  </a:lnTo>
                  <a:lnTo>
                    <a:pt x="0" y="9"/>
                  </a:lnTo>
                  <a:lnTo>
                    <a:pt x="103" y="0"/>
                  </a:lnTo>
                  <a:lnTo>
                    <a:pt x="103" y="158"/>
                  </a:lnTo>
                  <a:close/>
                </a:path>
              </a:pathLst>
            </a:custGeom>
            <a:solidFill>
              <a:srgbClr val="C98D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48"/>
            <p:cNvSpPr>
              <a:spLocks/>
            </p:cNvSpPr>
            <p:nvPr/>
          </p:nvSpPr>
          <p:spPr bwMode="auto">
            <a:xfrm>
              <a:off x="1779" y="1829"/>
              <a:ext cx="58" cy="60"/>
            </a:xfrm>
            <a:custGeom>
              <a:avLst/>
              <a:gdLst>
                <a:gd name="T0" fmla="*/ 58 w 58"/>
                <a:gd name="T1" fmla="*/ 30 h 60"/>
                <a:gd name="T2" fmla="*/ 56 w 58"/>
                <a:gd name="T3" fmla="*/ 41 h 60"/>
                <a:gd name="T4" fmla="*/ 49 w 58"/>
                <a:gd name="T5" fmla="*/ 51 h 60"/>
                <a:gd name="T6" fmla="*/ 39 w 58"/>
                <a:gd name="T7" fmla="*/ 58 h 60"/>
                <a:gd name="T8" fmla="*/ 28 w 58"/>
                <a:gd name="T9" fmla="*/ 60 h 60"/>
                <a:gd name="T10" fmla="*/ 17 w 58"/>
                <a:gd name="T11" fmla="*/ 58 h 60"/>
                <a:gd name="T12" fmla="*/ 10 w 58"/>
                <a:gd name="T13" fmla="*/ 51 h 60"/>
                <a:gd name="T14" fmla="*/ 2 w 58"/>
                <a:gd name="T15" fmla="*/ 41 h 60"/>
                <a:gd name="T16" fmla="*/ 0 w 58"/>
                <a:gd name="T17" fmla="*/ 30 h 60"/>
                <a:gd name="T18" fmla="*/ 2 w 58"/>
                <a:gd name="T19" fmla="*/ 19 h 60"/>
                <a:gd name="T20" fmla="*/ 10 w 58"/>
                <a:gd name="T21" fmla="*/ 10 h 60"/>
                <a:gd name="T22" fmla="*/ 17 w 58"/>
                <a:gd name="T23" fmla="*/ 2 h 60"/>
                <a:gd name="T24" fmla="*/ 28 w 58"/>
                <a:gd name="T25" fmla="*/ 0 h 60"/>
                <a:gd name="T26" fmla="*/ 39 w 58"/>
                <a:gd name="T27" fmla="*/ 2 h 60"/>
                <a:gd name="T28" fmla="*/ 49 w 58"/>
                <a:gd name="T29" fmla="*/ 10 h 60"/>
                <a:gd name="T30" fmla="*/ 56 w 58"/>
                <a:gd name="T31" fmla="*/ 19 h 60"/>
                <a:gd name="T32" fmla="*/ 58 w 58"/>
                <a:gd name="T33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60">
                  <a:moveTo>
                    <a:pt x="58" y="30"/>
                  </a:moveTo>
                  <a:lnTo>
                    <a:pt x="56" y="41"/>
                  </a:lnTo>
                  <a:lnTo>
                    <a:pt x="49" y="51"/>
                  </a:lnTo>
                  <a:lnTo>
                    <a:pt x="39" y="58"/>
                  </a:lnTo>
                  <a:lnTo>
                    <a:pt x="28" y="60"/>
                  </a:lnTo>
                  <a:lnTo>
                    <a:pt x="17" y="58"/>
                  </a:lnTo>
                  <a:lnTo>
                    <a:pt x="10" y="51"/>
                  </a:lnTo>
                  <a:lnTo>
                    <a:pt x="2" y="41"/>
                  </a:lnTo>
                  <a:lnTo>
                    <a:pt x="0" y="30"/>
                  </a:lnTo>
                  <a:lnTo>
                    <a:pt x="2" y="19"/>
                  </a:lnTo>
                  <a:lnTo>
                    <a:pt x="10" y="10"/>
                  </a:lnTo>
                  <a:lnTo>
                    <a:pt x="17" y="2"/>
                  </a:lnTo>
                  <a:lnTo>
                    <a:pt x="28" y="0"/>
                  </a:lnTo>
                  <a:lnTo>
                    <a:pt x="39" y="2"/>
                  </a:lnTo>
                  <a:lnTo>
                    <a:pt x="49" y="10"/>
                  </a:lnTo>
                  <a:lnTo>
                    <a:pt x="56" y="19"/>
                  </a:lnTo>
                  <a:lnTo>
                    <a:pt x="58" y="30"/>
                  </a:lnTo>
                  <a:close/>
                </a:path>
              </a:pathLst>
            </a:custGeom>
            <a:solidFill>
              <a:srgbClr val="F4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1439" y="1963"/>
              <a:ext cx="43" cy="45"/>
            </a:xfrm>
            <a:custGeom>
              <a:avLst/>
              <a:gdLst>
                <a:gd name="T0" fmla="*/ 0 w 43"/>
                <a:gd name="T1" fmla="*/ 23 h 45"/>
                <a:gd name="T2" fmla="*/ 2 w 43"/>
                <a:gd name="T3" fmla="*/ 30 h 45"/>
                <a:gd name="T4" fmla="*/ 6 w 43"/>
                <a:gd name="T5" fmla="*/ 38 h 45"/>
                <a:gd name="T6" fmla="*/ 13 w 43"/>
                <a:gd name="T7" fmla="*/ 43 h 45"/>
                <a:gd name="T8" fmla="*/ 21 w 43"/>
                <a:gd name="T9" fmla="*/ 45 h 45"/>
                <a:gd name="T10" fmla="*/ 30 w 43"/>
                <a:gd name="T11" fmla="*/ 43 h 45"/>
                <a:gd name="T12" fmla="*/ 37 w 43"/>
                <a:gd name="T13" fmla="*/ 38 h 45"/>
                <a:gd name="T14" fmla="*/ 41 w 43"/>
                <a:gd name="T15" fmla="*/ 30 h 45"/>
                <a:gd name="T16" fmla="*/ 43 w 43"/>
                <a:gd name="T17" fmla="*/ 23 h 45"/>
                <a:gd name="T18" fmla="*/ 41 w 43"/>
                <a:gd name="T19" fmla="*/ 13 h 45"/>
                <a:gd name="T20" fmla="*/ 37 w 43"/>
                <a:gd name="T21" fmla="*/ 6 h 45"/>
                <a:gd name="T22" fmla="*/ 30 w 43"/>
                <a:gd name="T23" fmla="*/ 2 h 45"/>
                <a:gd name="T24" fmla="*/ 21 w 43"/>
                <a:gd name="T25" fmla="*/ 0 h 45"/>
                <a:gd name="T26" fmla="*/ 13 w 43"/>
                <a:gd name="T27" fmla="*/ 2 h 45"/>
                <a:gd name="T28" fmla="*/ 6 w 43"/>
                <a:gd name="T29" fmla="*/ 6 h 45"/>
                <a:gd name="T30" fmla="*/ 2 w 43"/>
                <a:gd name="T31" fmla="*/ 13 h 45"/>
                <a:gd name="T32" fmla="*/ 0 w 43"/>
                <a:gd name="T33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3" h="45">
                  <a:moveTo>
                    <a:pt x="0" y="23"/>
                  </a:moveTo>
                  <a:lnTo>
                    <a:pt x="2" y="30"/>
                  </a:lnTo>
                  <a:lnTo>
                    <a:pt x="6" y="38"/>
                  </a:lnTo>
                  <a:lnTo>
                    <a:pt x="13" y="43"/>
                  </a:lnTo>
                  <a:lnTo>
                    <a:pt x="21" y="45"/>
                  </a:lnTo>
                  <a:lnTo>
                    <a:pt x="30" y="43"/>
                  </a:lnTo>
                  <a:lnTo>
                    <a:pt x="37" y="38"/>
                  </a:lnTo>
                  <a:lnTo>
                    <a:pt x="41" y="30"/>
                  </a:lnTo>
                  <a:lnTo>
                    <a:pt x="43" y="23"/>
                  </a:lnTo>
                  <a:lnTo>
                    <a:pt x="41" y="13"/>
                  </a:lnTo>
                  <a:lnTo>
                    <a:pt x="37" y="6"/>
                  </a:lnTo>
                  <a:lnTo>
                    <a:pt x="30" y="2"/>
                  </a:lnTo>
                  <a:lnTo>
                    <a:pt x="21" y="0"/>
                  </a:lnTo>
                  <a:lnTo>
                    <a:pt x="13" y="2"/>
                  </a:lnTo>
                  <a:lnTo>
                    <a:pt x="6" y="6"/>
                  </a:lnTo>
                  <a:lnTo>
                    <a:pt x="2" y="13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F4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1764" y="2068"/>
              <a:ext cx="58" cy="55"/>
            </a:xfrm>
            <a:custGeom>
              <a:avLst/>
              <a:gdLst>
                <a:gd name="T0" fmla="*/ 58 w 58"/>
                <a:gd name="T1" fmla="*/ 27 h 55"/>
                <a:gd name="T2" fmla="*/ 56 w 58"/>
                <a:gd name="T3" fmla="*/ 39 h 55"/>
                <a:gd name="T4" fmla="*/ 49 w 58"/>
                <a:gd name="T5" fmla="*/ 46 h 55"/>
                <a:gd name="T6" fmla="*/ 39 w 58"/>
                <a:gd name="T7" fmla="*/ 53 h 55"/>
                <a:gd name="T8" fmla="*/ 28 w 58"/>
                <a:gd name="T9" fmla="*/ 55 h 55"/>
                <a:gd name="T10" fmla="*/ 17 w 58"/>
                <a:gd name="T11" fmla="*/ 53 h 55"/>
                <a:gd name="T12" fmla="*/ 10 w 58"/>
                <a:gd name="T13" fmla="*/ 46 h 55"/>
                <a:gd name="T14" fmla="*/ 2 w 58"/>
                <a:gd name="T15" fmla="*/ 39 h 55"/>
                <a:gd name="T16" fmla="*/ 0 w 58"/>
                <a:gd name="T17" fmla="*/ 27 h 55"/>
                <a:gd name="T18" fmla="*/ 2 w 58"/>
                <a:gd name="T19" fmla="*/ 16 h 55"/>
                <a:gd name="T20" fmla="*/ 10 w 58"/>
                <a:gd name="T21" fmla="*/ 7 h 55"/>
                <a:gd name="T22" fmla="*/ 17 w 58"/>
                <a:gd name="T23" fmla="*/ 1 h 55"/>
                <a:gd name="T24" fmla="*/ 28 w 58"/>
                <a:gd name="T25" fmla="*/ 0 h 55"/>
                <a:gd name="T26" fmla="*/ 39 w 58"/>
                <a:gd name="T27" fmla="*/ 1 h 55"/>
                <a:gd name="T28" fmla="*/ 49 w 58"/>
                <a:gd name="T29" fmla="*/ 7 h 55"/>
                <a:gd name="T30" fmla="*/ 56 w 58"/>
                <a:gd name="T31" fmla="*/ 16 h 55"/>
                <a:gd name="T32" fmla="*/ 58 w 58"/>
                <a:gd name="T33" fmla="*/ 2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8" h="55">
                  <a:moveTo>
                    <a:pt x="58" y="27"/>
                  </a:moveTo>
                  <a:lnTo>
                    <a:pt x="56" y="39"/>
                  </a:lnTo>
                  <a:lnTo>
                    <a:pt x="49" y="46"/>
                  </a:lnTo>
                  <a:lnTo>
                    <a:pt x="39" y="53"/>
                  </a:lnTo>
                  <a:lnTo>
                    <a:pt x="28" y="55"/>
                  </a:lnTo>
                  <a:lnTo>
                    <a:pt x="17" y="53"/>
                  </a:lnTo>
                  <a:lnTo>
                    <a:pt x="10" y="46"/>
                  </a:lnTo>
                  <a:lnTo>
                    <a:pt x="2" y="39"/>
                  </a:lnTo>
                  <a:lnTo>
                    <a:pt x="0" y="27"/>
                  </a:lnTo>
                  <a:lnTo>
                    <a:pt x="2" y="16"/>
                  </a:lnTo>
                  <a:lnTo>
                    <a:pt x="10" y="7"/>
                  </a:lnTo>
                  <a:lnTo>
                    <a:pt x="17" y="1"/>
                  </a:lnTo>
                  <a:lnTo>
                    <a:pt x="28" y="0"/>
                  </a:lnTo>
                  <a:lnTo>
                    <a:pt x="39" y="1"/>
                  </a:lnTo>
                  <a:lnTo>
                    <a:pt x="49" y="7"/>
                  </a:lnTo>
                  <a:lnTo>
                    <a:pt x="56" y="16"/>
                  </a:lnTo>
                  <a:lnTo>
                    <a:pt x="58" y="27"/>
                  </a:lnTo>
                  <a:close/>
                </a:path>
              </a:pathLst>
            </a:custGeom>
            <a:solidFill>
              <a:srgbClr val="F4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1822" y="1402"/>
              <a:ext cx="45" cy="44"/>
            </a:xfrm>
            <a:custGeom>
              <a:avLst/>
              <a:gdLst>
                <a:gd name="T0" fmla="*/ 0 w 45"/>
                <a:gd name="T1" fmla="*/ 22 h 44"/>
                <a:gd name="T2" fmla="*/ 2 w 45"/>
                <a:gd name="T3" fmla="*/ 29 h 44"/>
                <a:gd name="T4" fmla="*/ 7 w 45"/>
                <a:gd name="T5" fmla="*/ 37 h 44"/>
                <a:gd name="T6" fmla="*/ 15 w 45"/>
                <a:gd name="T7" fmla="*/ 42 h 44"/>
                <a:gd name="T8" fmla="*/ 22 w 45"/>
                <a:gd name="T9" fmla="*/ 44 h 44"/>
                <a:gd name="T10" fmla="*/ 32 w 45"/>
                <a:gd name="T11" fmla="*/ 42 h 44"/>
                <a:gd name="T12" fmla="*/ 39 w 45"/>
                <a:gd name="T13" fmla="*/ 37 h 44"/>
                <a:gd name="T14" fmla="*/ 43 w 45"/>
                <a:gd name="T15" fmla="*/ 29 h 44"/>
                <a:gd name="T16" fmla="*/ 45 w 45"/>
                <a:gd name="T17" fmla="*/ 22 h 44"/>
                <a:gd name="T18" fmla="*/ 43 w 45"/>
                <a:gd name="T19" fmla="*/ 13 h 44"/>
                <a:gd name="T20" fmla="*/ 39 w 45"/>
                <a:gd name="T21" fmla="*/ 5 h 44"/>
                <a:gd name="T22" fmla="*/ 32 w 45"/>
                <a:gd name="T23" fmla="*/ 1 h 44"/>
                <a:gd name="T24" fmla="*/ 22 w 45"/>
                <a:gd name="T25" fmla="*/ 0 h 44"/>
                <a:gd name="T26" fmla="*/ 15 w 45"/>
                <a:gd name="T27" fmla="*/ 1 h 44"/>
                <a:gd name="T28" fmla="*/ 7 w 45"/>
                <a:gd name="T29" fmla="*/ 5 h 44"/>
                <a:gd name="T30" fmla="*/ 2 w 45"/>
                <a:gd name="T31" fmla="*/ 13 h 44"/>
                <a:gd name="T32" fmla="*/ 0 w 45"/>
                <a:gd name="T33" fmla="*/ 2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44">
                  <a:moveTo>
                    <a:pt x="0" y="22"/>
                  </a:moveTo>
                  <a:lnTo>
                    <a:pt x="2" y="29"/>
                  </a:lnTo>
                  <a:lnTo>
                    <a:pt x="7" y="37"/>
                  </a:lnTo>
                  <a:lnTo>
                    <a:pt x="15" y="42"/>
                  </a:lnTo>
                  <a:lnTo>
                    <a:pt x="22" y="44"/>
                  </a:lnTo>
                  <a:lnTo>
                    <a:pt x="32" y="42"/>
                  </a:lnTo>
                  <a:lnTo>
                    <a:pt x="39" y="37"/>
                  </a:lnTo>
                  <a:lnTo>
                    <a:pt x="43" y="29"/>
                  </a:lnTo>
                  <a:lnTo>
                    <a:pt x="45" y="22"/>
                  </a:lnTo>
                  <a:lnTo>
                    <a:pt x="43" y="13"/>
                  </a:lnTo>
                  <a:lnTo>
                    <a:pt x="39" y="5"/>
                  </a:lnTo>
                  <a:lnTo>
                    <a:pt x="32" y="1"/>
                  </a:lnTo>
                  <a:lnTo>
                    <a:pt x="22" y="0"/>
                  </a:lnTo>
                  <a:lnTo>
                    <a:pt x="15" y="1"/>
                  </a:lnTo>
                  <a:lnTo>
                    <a:pt x="7" y="5"/>
                  </a:lnTo>
                  <a:lnTo>
                    <a:pt x="2" y="13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4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3419" y="2108"/>
              <a:ext cx="42" cy="45"/>
            </a:xfrm>
            <a:custGeom>
              <a:avLst/>
              <a:gdLst>
                <a:gd name="T0" fmla="*/ 42 w 42"/>
                <a:gd name="T1" fmla="*/ 23 h 45"/>
                <a:gd name="T2" fmla="*/ 41 w 42"/>
                <a:gd name="T3" fmla="*/ 32 h 45"/>
                <a:gd name="T4" fmla="*/ 37 w 42"/>
                <a:gd name="T5" fmla="*/ 40 h 45"/>
                <a:gd name="T6" fmla="*/ 29 w 42"/>
                <a:gd name="T7" fmla="*/ 43 h 45"/>
                <a:gd name="T8" fmla="*/ 20 w 42"/>
                <a:gd name="T9" fmla="*/ 45 h 45"/>
                <a:gd name="T10" fmla="*/ 13 w 42"/>
                <a:gd name="T11" fmla="*/ 43 h 45"/>
                <a:gd name="T12" fmla="*/ 5 w 42"/>
                <a:gd name="T13" fmla="*/ 40 h 45"/>
                <a:gd name="T14" fmla="*/ 1 w 42"/>
                <a:gd name="T15" fmla="*/ 32 h 45"/>
                <a:gd name="T16" fmla="*/ 0 w 42"/>
                <a:gd name="T17" fmla="*/ 23 h 45"/>
                <a:gd name="T18" fmla="*/ 1 w 42"/>
                <a:gd name="T19" fmla="*/ 15 h 45"/>
                <a:gd name="T20" fmla="*/ 5 w 42"/>
                <a:gd name="T21" fmla="*/ 8 h 45"/>
                <a:gd name="T22" fmla="*/ 13 w 42"/>
                <a:gd name="T23" fmla="*/ 2 h 45"/>
                <a:gd name="T24" fmla="*/ 20 w 42"/>
                <a:gd name="T25" fmla="*/ 0 h 45"/>
                <a:gd name="T26" fmla="*/ 29 w 42"/>
                <a:gd name="T27" fmla="*/ 2 h 45"/>
                <a:gd name="T28" fmla="*/ 37 w 42"/>
                <a:gd name="T29" fmla="*/ 8 h 45"/>
                <a:gd name="T30" fmla="*/ 41 w 42"/>
                <a:gd name="T31" fmla="*/ 15 h 45"/>
                <a:gd name="T32" fmla="*/ 42 w 42"/>
                <a:gd name="T33" fmla="*/ 2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42" y="23"/>
                  </a:moveTo>
                  <a:lnTo>
                    <a:pt x="41" y="32"/>
                  </a:lnTo>
                  <a:lnTo>
                    <a:pt x="37" y="40"/>
                  </a:lnTo>
                  <a:lnTo>
                    <a:pt x="29" y="43"/>
                  </a:lnTo>
                  <a:lnTo>
                    <a:pt x="20" y="45"/>
                  </a:lnTo>
                  <a:lnTo>
                    <a:pt x="13" y="43"/>
                  </a:lnTo>
                  <a:lnTo>
                    <a:pt x="5" y="40"/>
                  </a:lnTo>
                  <a:lnTo>
                    <a:pt x="1" y="32"/>
                  </a:lnTo>
                  <a:lnTo>
                    <a:pt x="0" y="23"/>
                  </a:lnTo>
                  <a:lnTo>
                    <a:pt x="1" y="15"/>
                  </a:lnTo>
                  <a:lnTo>
                    <a:pt x="5" y="8"/>
                  </a:lnTo>
                  <a:lnTo>
                    <a:pt x="13" y="2"/>
                  </a:lnTo>
                  <a:lnTo>
                    <a:pt x="20" y="0"/>
                  </a:lnTo>
                  <a:lnTo>
                    <a:pt x="29" y="2"/>
                  </a:lnTo>
                  <a:lnTo>
                    <a:pt x="37" y="8"/>
                  </a:lnTo>
                  <a:lnTo>
                    <a:pt x="41" y="15"/>
                  </a:lnTo>
                  <a:lnTo>
                    <a:pt x="42" y="23"/>
                  </a:lnTo>
                  <a:close/>
                </a:path>
              </a:pathLst>
            </a:custGeom>
            <a:solidFill>
              <a:srgbClr val="F4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3816" y="2108"/>
              <a:ext cx="60" cy="60"/>
            </a:xfrm>
            <a:custGeom>
              <a:avLst/>
              <a:gdLst>
                <a:gd name="T0" fmla="*/ 0 w 60"/>
                <a:gd name="T1" fmla="*/ 30 h 60"/>
                <a:gd name="T2" fmla="*/ 2 w 60"/>
                <a:gd name="T3" fmla="*/ 41 h 60"/>
                <a:gd name="T4" fmla="*/ 10 w 60"/>
                <a:gd name="T5" fmla="*/ 51 h 60"/>
                <a:gd name="T6" fmla="*/ 19 w 60"/>
                <a:gd name="T7" fmla="*/ 58 h 60"/>
                <a:gd name="T8" fmla="*/ 30 w 60"/>
                <a:gd name="T9" fmla="*/ 60 h 60"/>
                <a:gd name="T10" fmla="*/ 41 w 60"/>
                <a:gd name="T11" fmla="*/ 58 h 60"/>
                <a:gd name="T12" fmla="*/ 51 w 60"/>
                <a:gd name="T13" fmla="*/ 51 h 60"/>
                <a:gd name="T14" fmla="*/ 58 w 60"/>
                <a:gd name="T15" fmla="*/ 41 h 60"/>
                <a:gd name="T16" fmla="*/ 60 w 60"/>
                <a:gd name="T17" fmla="*/ 30 h 60"/>
                <a:gd name="T18" fmla="*/ 58 w 60"/>
                <a:gd name="T19" fmla="*/ 19 h 60"/>
                <a:gd name="T20" fmla="*/ 51 w 60"/>
                <a:gd name="T21" fmla="*/ 10 h 60"/>
                <a:gd name="T22" fmla="*/ 41 w 60"/>
                <a:gd name="T23" fmla="*/ 2 h 60"/>
                <a:gd name="T24" fmla="*/ 30 w 60"/>
                <a:gd name="T25" fmla="*/ 0 h 60"/>
                <a:gd name="T26" fmla="*/ 19 w 60"/>
                <a:gd name="T27" fmla="*/ 2 h 60"/>
                <a:gd name="T28" fmla="*/ 10 w 60"/>
                <a:gd name="T29" fmla="*/ 10 h 60"/>
                <a:gd name="T30" fmla="*/ 2 w 60"/>
                <a:gd name="T31" fmla="*/ 19 h 60"/>
                <a:gd name="T32" fmla="*/ 0 w 60"/>
                <a:gd name="T33" fmla="*/ 3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" h="60">
                  <a:moveTo>
                    <a:pt x="0" y="30"/>
                  </a:moveTo>
                  <a:lnTo>
                    <a:pt x="2" y="41"/>
                  </a:lnTo>
                  <a:lnTo>
                    <a:pt x="10" y="51"/>
                  </a:lnTo>
                  <a:lnTo>
                    <a:pt x="19" y="58"/>
                  </a:lnTo>
                  <a:lnTo>
                    <a:pt x="30" y="60"/>
                  </a:lnTo>
                  <a:lnTo>
                    <a:pt x="41" y="58"/>
                  </a:lnTo>
                  <a:lnTo>
                    <a:pt x="51" y="51"/>
                  </a:lnTo>
                  <a:lnTo>
                    <a:pt x="58" y="41"/>
                  </a:lnTo>
                  <a:lnTo>
                    <a:pt x="60" y="30"/>
                  </a:lnTo>
                  <a:lnTo>
                    <a:pt x="58" y="19"/>
                  </a:lnTo>
                  <a:lnTo>
                    <a:pt x="51" y="10"/>
                  </a:lnTo>
                  <a:lnTo>
                    <a:pt x="41" y="2"/>
                  </a:lnTo>
                  <a:lnTo>
                    <a:pt x="30" y="0"/>
                  </a:lnTo>
                  <a:lnTo>
                    <a:pt x="19" y="2"/>
                  </a:lnTo>
                  <a:lnTo>
                    <a:pt x="10" y="10"/>
                  </a:lnTo>
                  <a:lnTo>
                    <a:pt x="2" y="19"/>
                  </a:lnTo>
                  <a:lnTo>
                    <a:pt x="0" y="30"/>
                  </a:lnTo>
                  <a:close/>
                </a:path>
              </a:pathLst>
            </a:custGeom>
            <a:solidFill>
              <a:srgbClr val="F4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3151" y="1772"/>
              <a:ext cx="45" cy="43"/>
            </a:xfrm>
            <a:custGeom>
              <a:avLst/>
              <a:gdLst>
                <a:gd name="T0" fmla="*/ 0 w 45"/>
                <a:gd name="T1" fmla="*/ 20 h 43"/>
                <a:gd name="T2" fmla="*/ 2 w 45"/>
                <a:gd name="T3" fmla="*/ 30 h 43"/>
                <a:gd name="T4" fmla="*/ 7 w 45"/>
                <a:gd name="T5" fmla="*/ 37 h 43"/>
                <a:gd name="T6" fmla="*/ 15 w 45"/>
                <a:gd name="T7" fmla="*/ 41 h 43"/>
                <a:gd name="T8" fmla="*/ 22 w 45"/>
                <a:gd name="T9" fmla="*/ 43 h 43"/>
                <a:gd name="T10" fmla="*/ 32 w 45"/>
                <a:gd name="T11" fmla="*/ 41 h 43"/>
                <a:gd name="T12" fmla="*/ 39 w 45"/>
                <a:gd name="T13" fmla="*/ 37 h 43"/>
                <a:gd name="T14" fmla="*/ 43 w 45"/>
                <a:gd name="T15" fmla="*/ 30 h 43"/>
                <a:gd name="T16" fmla="*/ 45 w 45"/>
                <a:gd name="T17" fmla="*/ 20 h 43"/>
                <a:gd name="T18" fmla="*/ 43 w 45"/>
                <a:gd name="T19" fmla="*/ 13 h 43"/>
                <a:gd name="T20" fmla="*/ 39 w 45"/>
                <a:gd name="T21" fmla="*/ 5 h 43"/>
                <a:gd name="T22" fmla="*/ 32 w 45"/>
                <a:gd name="T23" fmla="*/ 2 h 43"/>
                <a:gd name="T24" fmla="*/ 22 w 45"/>
                <a:gd name="T25" fmla="*/ 0 h 43"/>
                <a:gd name="T26" fmla="*/ 15 w 45"/>
                <a:gd name="T27" fmla="*/ 2 h 43"/>
                <a:gd name="T28" fmla="*/ 7 w 45"/>
                <a:gd name="T29" fmla="*/ 5 h 43"/>
                <a:gd name="T30" fmla="*/ 2 w 45"/>
                <a:gd name="T31" fmla="*/ 13 h 43"/>
                <a:gd name="T32" fmla="*/ 0 w 45"/>
                <a:gd name="T33" fmla="*/ 2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43">
                  <a:moveTo>
                    <a:pt x="0" y="20"/>
                  </a:moveTo>
                  <a:lnTo>
                    <a:pt x="2" y="30"/>
                  </a:lnTo>
                  <a:lnTo>
                    <a:pt x="7" y="37"/>
                  </a:lnTo>
                  <a:lnTo>
                    <a:pt x="15" y="41"/>
                  </a:lnTo>
                  <a:lnTo>
                    <a:pt x="22" y="43"/>
                  </a:lnTo>
                  <a:lnTo>
                    <a:pt x="32" y="41"/>
                  </a:lnTo>
                  <a:lnTo>
                    <a:pt x="39" y="37"/>
                  </a:lnTo>
                  <a:lnTo>
                    <a:pt x="43" y="30"/>
                  </a:lnTo>
                  <a:lnTo>
                    <a:pt x="45" y="20"/>
                  </a:lnTo>
                  <a:lnTo>
                    <a:pt x="43" y="13"/>
                  </a:lnTo>
                  <a:lnTo>
                    <a:pt x="39" y="5"/>
                  </a:lnTo>
                  <a:lnTo>
                    <a:pt x="32" y="2"/>
                  </a:lnTo>
                  <a:lnTo>
                    <a:pt x="22" y="0"/>
                  </a:lnTo>
                  <a:lnTo>
                    <a:pt x="15" y="2"/>
                  </a:lnTo>
                  <a:lnTo>
                    <a:pt x="7" y="5"/>
                  </a:lnTo>
                  <a:lnTo>
                    <a:pt x="2" y="13"/>
                  </a:lnTo>
                  <a:lnTo>
                    <a:pt x="0" y="20"/>
                  </a:lnTo>
                  <a:close/>
                </a:path>
              </a:pathLst>
            </a:custGeom>
            <a:solidFill>
              <a:srgbClr val="F4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3270" y="2183"/>
              <a:ext cx="45" cy="45"/>
            </a:xfrm>
            <a:custGeom>
              <a:avLst/>
              <a:gdLst>
                <a:gd name="T0" fmla="*/ 0 w 45"/>
                <a:gd name="T1" fmla="*/ 22 h 45"/>
                <a:gd name="T2" fmla="*/ 2 w 45"/>
                <a:gd name="T3" fmla="*/ 31 h 45"/>
                <a:gd name="T4" fmla="*/ 6 w 45"/>
                <a:gd name="T5" fmla="*/ 39 h 45"/>
                <a:gd name="T6" fmla="*/ 13 w 45"/>
                <a:gd name="T7" fmla="*/ 43 h 45"/>
                <a:gd name="T8" fmla="*/ 22 w 45"/>
                <a:gd name="T9" fmla="*/ 45 h 45"/>
                <a:gd name="T10" fmla="*/ 32 w 45"/>
                <a:gd name="T11" fmla="*/ 43 h 45"/>
                <a:gd name="T12" fmla="*/ 39 w 45"/>
                <a:gd name="T13" fmla="*/ 39 h 45"/>
                <a:gd name="T14" fmla="*/ 43 w 45"/>
                <a:gd name="T15" fmla="*/ 31 h 45"/>
                <a:gd name="T16" fmla="*/ 45 w 45"/>
                <a:gd name="T17" fmla="*/ 22 h 45"/>
                <a:gd name="T18" fmla="*/ 43 w 45"/>
                <a:gd name="T19" fmla="*/ 15 h 45"/>
                <a:gd name="T20" fmla="*/ 39 w 45"/>
                <a:gd name="T21" fmla="*/ 7 h 45"/>
                <a:gd name="T22" fmla="*/ 32 w 45"/>
                <a:gd name="T23" fmla="*/ 2 h 45"/>
                <a:gd name="T24" fmla="*/ 22 w 45"/>
                <a:gd name="T25" fmla="*/ 0 h 45"/>
                <a:gd name="T26" fmla="*/ 13 w 45"/>
                <a:gd name="T27" fmla="*/ 2 h 45"/>
                <a:gd name="T28" fmla="*/ 6 w 45"/>
                <a:gd name="T29" fmla="*/ 7 h 45"/>
                <a:gd name="T30" fmla="*/ 2 w 45"/>
                <a:gd name="T31" fmla="*/ 15 h 45"/>
                <a:gd name="T32" fmla="*/ 0 w 45"/>
                <a:gd name="T33" fmla="*/ 2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" h="45">
                  <a:moveTo>
                    <a:pt x="0" y="22"/>
                  </a:moveTo>
                  <a:lnTo>
                    <a:pt x="2" y="31"/>
                  </a:lnTo>
                  <a:lnTo>
                    <a:pt x="6" y="39"/>
                  </a:lnTo>
                  <a:lnTo>
                    <a:pt x="13" y="43"/>
                  </a:lnTo>
                  <a:lnTo>
                    <a:pt x="22" y="45"/>
                  </a:lnTo>
                  <a:lnTo>
                    <a:pt x="32" y="43"/>
                  </a:lnTo>
                  <a:lnTo>
                    <a:pt x="39" y="39"/>
                  </a:lnTo>
                  <a:lnTo>
                    <a:pt x="43" y="31"/>
                  </a:lnTo>
                  <a:lnTo>
                    <a:pt x="45" y="22"/>
                  </a:lnTo>
                  <a:lnTo>
                    <a:pt x="43" y="15"/>
                  </a:lnTo>
                  <a:lnTo>
                    <a:pt x="39" y="7"/>
                  </a:lnTo>
                  <a:lnTo>
                    <a:pt x="32" y="2"/>
                  </a:lnTo>
                  <a:lnTo>
                    <a:pt x="22" y="0"/>
                  </a:lnTo>
                  <a:lnTo>
                    <a:pt x="13" y="2"/>
                  </a:lnTo>
                  <a:lnTo>
                    <a:pt x="6" y="7"/>
                  </a:lnTo>
                  <a:lnTo>
                    <a:pt x="2" y="15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4F4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1365" y="2652"/>
              <a:ext cx="641" cy="65"/>
            </a:xfrm>
            <a:custGeom>
              <a:avLst/>
              <a:gdLst>
                <a:gd name="T0" fmla="*/ 0 w 641"/>
                <a:gd name="T1" fmla="*/ 13 h 65"/>
                <a:gd name="T2" fmla="*/ 256 w 641"/>
                <a:gd name="T3" fmla="*/ 0 h 65"/>
                <a:gd name="T4" fmla="*/ 641 w 641"/>
                <a:gd name="T5" fmla="*/ 26 h 65"/>
                <a:gd name="T6" fmla="*/ 295 w 641"/>
                <a:gd name="T7" fmla="*/ 65 h 65"/>
                <a:gd name="T8" fmla="*/ 0 w 641"/>
                <a:gd name="T9" fmla="*/ 13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1" h="65">
                  <a:moveTo>
                    <a:pt x="0" y="13"/>
                  </a:moveTo>
                  <a:lnTo>
                    <a:pt x="256" y="0"/>
                  </a:lnTo>
                  <a:lnTo>
                    <a:pt x="641" y="26"/>
                  </a:lnTo>
                  <a:lnTo>
                    <a:pt x="295" y="65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1025" y="2789"/>
              <a:ext cx="739" cy="75"/>
            </a:xfrm>
            <a:custGeom>
              <a:avLst/>
              <a:gdLst>
                <a:gd name="T0" fmla="*/ 0 w 739"/>
                <a:gd name="T1" fmla="*/ 15 h 75"/>
                <a:gd name="T2" fmla="*/ 295 w 739"/>
                <a:gd name="T3" fmla="*/ 0 h 75"/>
                <a:gd name="T4" fmla="*/ 739 w 739"/>
                <a:gd name="T5" fmla="*/ 30 h 75"/>
                <a:gd name="T6" fmla="*/ 340 w 739"/>
                <a:gd name="T7" fmla="*/ 75 h 75"/>
                <a:gd name="T8" fmla="*/ 0 w 739"/>
                <a:gd name="T9" fmla="*/ 15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9" h="75">
                  <a:moveTo>
                    <a:pt x="0" y="15"/>
                  </a:moveTo>
                  <a:lnTo>
                    <a:pt x="295" y="0"/>
                  </a:lnTo>
                  <a:lnTo>
                    <a:pt x="739" y="30"/>
                  </a:lnTo>
                  <a:lnTo>
                    <a:pt x="340" y="75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3744" y="2603"/>
              <a:ext cx="621" cy="63"/>
            </a:xfrm>
            <a:custGeom>
              <a:avLst/>
              <a:gdLst>
                <a:gd name="T0" fmla="*/ 0 w 621"/>
                <a:gd name="T1" fmla="*/ 13 h 63"/>
                <a:gd name="T2" fmla="*/ 247 w 621"/>
                <a:gd name="T3" fmla="*/ 0 h 63"/>
                <a:gd name="T4" fmla="*/ 621 w 621"/>
                <a:gd name="T5" fmla="*/ 26 h 63"/>
                <a:gd name="T6" fmla="*/ 284 w 621"/>
                <a:gd name="T7" fmla="*/ 63 h 63"/>
                <a:gd name="T8" fmla="*/ 0 w 621"/>
                <a:gd name="T9" fmla="*/ 1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63">
                  <a:moveTo>
                    <a:pt x="0" y="13"/>
                  </a:moveTo>
                  <a:lnTo>
                    <a:pt x="247" y="0"/>
                  </a:lnTo>
                  <a:lnTo>
                    <a:pt x="621" y="26"/>
                  </a:lnTo>
                  <a:lnTo>
                    <a:pt x="284" y="63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7" y="4576768"/>
            <a:ext cx="1609725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6381" y="4577830"/>
            <a:ext cx="134302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6385" y="4577825"/>
            <a:ext cx="1395603" cy="105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9060" y="4577828"/>
            <a:ext cx="1640205" cy="105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640" y="4576769"/>
            <a:ext cx="1630680" cy="1059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2165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Big Data </a:t>
            </a:r>
            <a:r>
              <a:rPr lang="en-US" dirty="0" smtClean="0"/>
              <a:t>for </a:t>
            </a:r>
            <a:r>
              <a:rPr lang="en-US" dirty="0"/>
              <a:t>Big Data Value (BDV</a:t>
            </a:r>
            <a:r>
              <a:rPr lang="en-US" dirty="0" smtClean="0"/>
              <a:t>)</a:t>
            </a:r>
            <a:endParaRPr lang="en-US" dirty="0" smtClean="0"/>
          </a:p>
          <a:p>
            <a:endParaRPr lang="en-US" dirty="0"/>
          </a:p>
          <a:p>
            <a:r>
              <a:rPr lang="en-US" dirty="0"/>
              <a:t>What is the BDV </a:t>
            </a:r>
            <a:r>
              <a:rPr lang="en-US" dirty="0" err="1"/>
              <a:t>cPPP</a:t>
            </a:r>
            <a:r>
              <a:rPr lang="en-US" dirty="0"/>
              <a:t> and </a:t>
            </a:r>
            <a:r>
              <a:rPr lang="en-US" dirty="0" smtClean="0"/>
              <a:t>BDVA</a:t>
            </a:r>
          </a:p>
          <a:p>
            <a:endParaRPr lang="en-US" dirty="0" smtClean="0"/>
          </a:p>
          <a:p>
            <a:r>
              <a:rPr lang="en-US" dirty="0" smtClean="0"/>
              <a:t>Synergies between HNI and BDV </a:t>
            </a:r>
            <a:r>
              <a:rPr lang="en-US" dirty="0" err="1" smtClean="0"/>
              <a:t>cPPP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100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994"/>
    </mc:Choice>
    <mc:Fallback>
      <p:transition xmlns:p14="http://schemas.microsoft.com/office/powerpoint/2010/main" spd="slow" advTm="4499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61950" y="130708"/>
            <a:ext cx="8229600" cy="1143000"/>
          </a:xfrm>
        </p:spPr>
        <p:txBody>
          <a:bodyPr/>
          <a:lstStyle/>
          <a:p>
            <a:r>
              <a:rPr lang="es-ES_tradnl" dirty="0" err="1" smtClean="0"/>
              <a:t>Relationship</a:t>
            </a:r>
            <a:r>
              <a:rPr lang="es-ES_tradnl" dirty="0" smtClean="0"/>
              <a:t> </a:t>
            </a:r>
            <a:r>
              <a:rPr lang="es-ES_tradnl" dirty="0" err="1" smtClean="0"/>
              <a:t>between</a:t>
            </a:r>
            <a:r>
              <a:rPr lang="es-ES_tradnl" dirty="0" smtClean="0"/>
              <a:t> 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>BDV </a:t>
            </a:r>
            <a:r>
              <a:rPr lang="es-ES_tradnl" dirty="0" smtClean="0"/>
              <a:t>PPP </a:t>
            </a:r>
            <a:r>
              <a:rPr lang="es-ES_tradnl" dirty="0" err="1" smtClean="0"/>
              <a:t>projects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398" y="1418169"/>
            <a:ext cx="6807200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8901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5760" y="202263"/>
            <a:ext cx="8229600" cy="857251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Big Data PPP </a:t>
            </a:r>
            <a:r>
              <a:rPr lang="es-ES_tradnl" dirty="0" err="1" smtClean="0"/>
              <a:t>topics</a:t>
            </a:r>
            <a:r>
              <a:rPr lang="es-ES_tradnl" dirty="0" smtClean="0"/>
              <a:t> in </a:t>
            </a:r>
            <a:r>
              <a:rPr lang="es-ES_tradnl" dirty="0" smtClean="0"/>
              <a:t/>
            </a:r>
            <a:br>
              <a:rPr lang="es-ES_tradnl" dirty="0" smtClean="0"/>
            </a:br>
            <a:r>
              <a:rPr lang="es-ES_tradnl" dirty="0" smtClean="0"/>
              <a:t>H2020 WP2016</a:t>
            </a:r>
            <a:r>
              <a:rPr lang="es-ES_tradnl" dirty="0" smtClean="0"/>
              <a:t>-17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28601" y="2095500"/>
            <a:ext cx="8772524" cy="4276725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</a:pPr>
            <a:r>
              <a:rPr lang="en-GB" b="1" dirty="0" smtClean="0"/>
              <a:t>The BDVA SRIA has already promoted the following topics in WP2016-17</a:t>
            </a:r>
            <a:endParaRPr lang="en-GB" dirty="0" smtClean="0"/>
          </a:p>
          <a:p>
            <a:pPr lvl="1">
              <a:spcBef>
                <a:spcPts val="600"/>
              </a:spcBef>
            </a:pPr>
            <a:r>
              <a:rPr lang="en-GB" dirty="0" smtClean="0"/>
              <a:t>Multi-sector and multi-disciplinary innovation spaces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Lighthouse projects in data-driven sectors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Research technology challenges in big data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Actions for improving skills and evaluate the program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Research in Privacy issues in Big Data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1450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Synergies </a:t>
            </a:r>
            <a:r>
              <a:rPr lang="en-US" dirty="0"/>
              <a:t>between HNI and BDV </a:t>
            </a:r>
            <a:r>
              <a:rPr lang="en-US" dirty="0" err="1"/>
              <a:t>cPPP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074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Common memberships within </a:t>
            </a:r>
            <a:br>
              <a:rPr lang="en-US" dirty="0" smtClean="0"/>
            </a:br>
            <a:r>
              <a:rPr lang="en-US" dirty="0" smtClean="0"/>
              <a:t>HNI and BDVA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Full members</a:t>
            </a:r>
          </a:p>
          <a:p>
            <a:r>
              <a:rPr lang="en-US" dirty="0" smtClean="0"/>
              <a:t>Atos</a:t>
            </a:r>
          </a:p>
          <a:p>
            <a:r>
              <a:rPr lang="es-ES_tradnl" dirty="0" smtClean="0"/>
              <a:t>Orange</a:t>
            </a:r>
            <a:endParaRPr lang="en-US" dirty="0" smtClean="0"/>
          </a:p>
          <a:p>
            <a:r>
              <a:rPr lang="en-US" dirty="0" err="1" smtClean="0"/>
              <a:t>EGI.eu</a:t>
            </a:r>
            <a:r>
              <a:rPr lang="en-US" dirty="0" smtClean="0"/>
              <a:t> (joined 29 March 2015)</a:t>
            </a:r>
            <a:endParaRPr lang="en-US" dirty="0"/>
          </a:p>
        </p:txBody>
      </p:sp>
      <p:sp>
        <p:nvSpPr>
          <p:cNvPr id="2" name="1 CuadroTexto"/>
          <p:cNvSpPr txBox="1"/>
          <p:nvPr/>
        </p:nvSpPr>
        <p:spPr>
          <a:xfrm>
            <a:off x="1854200" y="4445000"/>
            <a:ext cx="563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dirty="0" err="1" smtClean="0"/>
              <a:t>Membership</a:t>
            </a:r>
            <a:r>
              <a:rPr lang="es-ES_tradnl" dirty="0" smtClean="0"/>
              <a:t> </a:t>
            </a:r>
            <a:r>
              <a:rPr lang="es-ES_tradnl" dirty="0" err="1" smtClean="0"/>
              <a:t>categories</a:t>
            </a:r>
            <a:r>
              <a:rPr lang="es-ES_tradnl" dirty="0"/>
              <a:t>: </a:t>
            </a:r>
            <a:r>
              <a:rPr lang="es-ES_tradnl" dirty="0">
                <a:hlinkClick r:id="rId2"/>
              </a:rPr>
              <a:t>http://www.bdva.eu/?</a:t>
            </a:r>
            <a:r>
              <a:rPr lang="es-ES_tradnl" dirty="0" smtClean="0">
                <a:hlinkClick r:id="rId2"/>
              </a:rPr>
              <a:t>q=membership-categories</a:t>
            </a:r>
            <a:endParaRPr lang="es-ES_tradnl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s-ES_tradnl" dirty="0" err="1" smtClean="0"/>
              <a:t>Forms</a:t>
            </a:r>
            <a:r>
              <a:rPr lang="es-ES_tradnl" dirty="0" smtClean="0"/>
              <a:t> to </a:t>
            </a:r>
            <a:r>
              <a:rPr lang="es-ES_tradnl" dirty="0" err="1" smtClean="0"/>
              <a:t>get</a:t>
            </a:r>
            <a:r>
              <a:rPr lang="es-ES_tradnl" dirty="0" smtClean="0"/>
              <a:t> </a:t>
            </a:r>
            <a:r>
              <a:rPr lang="es-ES_tradnl" dirty="0" err="1" smtClean="0"/>
              <a:t>involved</a:t>
            </a:r>
            <a:r>
              <a:rPr lang="es-ES_tradnl" dirty="0"/>
              <a:t>: </a:t>
            </a:r>
            <a:r>
              <a:rPr lang="es-ES_tradnl" dirty="0">
                <a:hlinkClick r:id="rId3"/>
              </a:rPr>
              <a:t>http://www.bdva.eu/?</a:t>
            </a:r>
            <a:r>
              <a:rPr lang="es-ES_tradnl" dirty="0" smtClean="0">
                <a:hlinkClick r:id="rId3"/>
              </a:rPr>
              <a:t>q=get-involved</a:t>
            </a:r>
            <a:endParaRPr lang="es-ES_tradnl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871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for HNI in BDVA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4900"/>
            <a:ext cx="8229600" cy="486824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Easy mapping from Helix Nebula business ecosystem to BDVA i-Spaces</a:t>
            </a:r>
          </a:p>
          <a:p>
            <a:pPr lvl="1"/>
            <a:r>
              <a:rPr lang="es-ES_tradnl" dirty="0" err="1" smtClean="0"/>
              <a:t>Public</a:t>
            </a:r>
            <a:r>
              <a:rPr lang="es-ES_tradnl" dirty="0" smtClean="0"/>
              <a:t> and </a:t>
            </a:r>
            <a:r>
              <a:rPr lang="es-ES_tradnl" dirty="0" err="1" smtClean="0"/>
              <a:t>private</a:t>
            </a:r>
            <a:r>
              <a:rPr lang="es-ES_tradnl" dirty="0" smtClean="0"/>
              <a:t> data </a:t>
            </a:r>
            <a:r>
              <a:rPr lang="es-ES_tradnl" dirty="0" err="1" smtClean="0"/>
              <a:t>already</a:t>
            </a:r>
            <a:r>
              <a:rPr lang="es-ES_tradnl" dirty="0" smtClean="0"/>
              <a:t> in place</a:t>
            </a:r>
          </a:p>
          <a:p>
            <a:pPr lvl="1"/>
            <a:r>
              <a:rPr lang="es-ES_tradnl" dirty="0" err="1" smtClean="0"/>
              <a:t>Available</a:t>
            </a:r>
            <a:r>
              <a:rPr lang="es-ES_tradnl" dirty="0" smtClean="0"/>
              <a:t> </a:t>
            </a:r>
            <a:r>
              <a:rPr lang="es-ES_tradnl" dirty="0" err="1" smtClean="0"/>
              <a:t>infrastructures</a:t>
            </a:r>
            <a:r>
              <a:rPr lang="es-ES_tradnl" dirty="0" smtClean="0"/>
              <a:t> (</a:t>
            </a:r>
            <a:r>
              <a:rPr lang="es-ES_tradnl" dirty="0" err="1" smtClean="0"/>
              <a:t>physical</a:t>
            </a:r>
            <a:r>
              <a:rPr lang="es-ES_tradnl" dirty="0" smtClean="0"/>
              <a:t>, software, </a:t>
            </a:r>
            <a:r>
              <a:rPr lang="es-ES_tradnl" dirty="0" err="1" smtClean="0"/>
              <a:t>etc</a:t>
            </a:r>
            <a:r>
              <a:rPr lang="es-ES_tradnl" dirty="0" smtClean="0"/>
              <a:t>)</a:t>
            </a:r>
          </a:p>
          <a:p>
            <a:pPr lvl="1"/>
            <a:r>
              <a:rPr lang="es-ES_tradnl" dirty="0" err="1" smtClean="0"/>
              <a:t>Stakeholders</a:t>
            </a:r>
            <a:r>
              <a:rPr lang="es-ES_tradnl" dirty="0" smtClean="0"/>
              <a:t> </a:t>
            </a:r>
            <a:r>
              <a:rPr lang="es-ES_tradnl" dirty="0" err="1" smtClean="0"/>
              <a:t>already</a:t>
            </a:r>
            <a:r>
              <a:rPr lang="es-ES_tradnl" dirty="0" smtClean="0"/>
              <a:t> </a:t>
            </a:r>
            <a:r>
              <a:rPr lang="es-ES_tradnl" dirty="0" err="1" smtClean="0"/>
              <a:t>working</a:t>
            </a:r>
            <a:r>
              <a:rPr lang="es-ES_tradnl" dirty="0" smtClean="0"/>
              <a:t> </a:t>
            </a:r>
            <a:r>
              <a:rPr lang="es-ES_tradnl" dirty="0" err="1" smtClean="0"/>
              <a:t>together</a:t>
            </a:r>
            <a:endParaRPr lang="en-US" dirty="0" smtClean="0"/>
          </a:p>
          <a:p>
            <a:r>
              <a:rPr lang="en-US" dirty="0" smtClean="0"/>
              <a:t>Existing </a:t>
            </a:r>
            <a:r>
              <a:rPr lang="en-US" dirty="0"/>
              <a:t>vertical pilots around big data in </a:t>
            </a:r>
            <a:r>
              <a:rPr lang="en-US" dirty="0" smtClean="0"/>
              <a:t>HNI </a:t>
            </a:r>
            <a:r>
              <a:rPr lang="en-US" dirty="0"/>
              <a:t>can be useful for the instrument of lighthouse projects</a:t>
            </a:r>
            <a:endParaRPr lang="en-US" dirty="0" smtClean="0"/>
          </a:p>
          <a:p>
            <a:pPr lvl="1"/>
            <a:r>
              <a:rPr lang="en-US" dirty="0" smtClean="0"/>
              <a:t>Scientific cases like ESA (space), EMBL (biology), ECWMF (climate)…</a:t>
            </a:r>
          </a:p>
          <a:p>
            <a:r>
              <a:rPr lang="en-US" dirty="0" smtClean="0"/>
              <a:t>Collaboration in joint Research &amp; Innovation projects combining cloud and big data disciplines to address technical challenges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056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374900"/>
            <a:ext cx="8229600" cy="4868245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BDVA is defining, driven by industry, the Big Data Strategy in </a:t>
            </a:r>
            <a:r>
              <a:rPr lang="en-US" dirty="0" smtClean="0"/>
              <a:t>H2020</a:t>
            </a:r>
          </a:p>
          <a:p>
            <a:r>
              <a:rPr lang="es-ES_tradnl" dirty="0" smtClean="0"/>
              <a:t>HNI has a </a:t>
            </a:r>
            <a:r>
              <a:rPr lang="es-ES_tradnl" dirty="0" err="1" smtClean="0"/>
              <a:t>running</a:t>
            </a:r>
            <a:r>
              <a:rPr lang="es-ES_tradnl" dirty="0" smtClean="0"/>
              <a:t> </a:t>
            </a:r>
            <a:r>
              <a:rPr lang="es-ES_tradnl" dirty="0" err="1" smtClean="0"/>
              <a:t>ecosystem</a:t>
            </a:r>
            <a:r>
              <a:rPr lang="es-ES_tradnl" dirty="0" smtClean="0"/>
              <a:t> of </a:t>
            </a:r>
            <a:r>
              <a:rPr lang="es-ES_tradnl" dirty="0" err="1" smtClean="0"/>
              <a:t>public-private</a:t>
            </a:r>
            <a:r>
              <a:rPr lang="es-ES_tradnl" dirty="0" smtClean="0"/>
              <a:t> </a:t>
            </a:r>
            <a:r>
              <a:rPr lang="es-ES_tradnl" dirty="0" err="1" smtClean="0"/>
              <a:t>cooperation</a:t>
            </a:r>
            <a:r>
              <a:rPr lang="es-ES_tradnl" dirty="0" smtClean="0"/>
              <a:t> in </a:t>
            </a:r>
            <a:r>
              <a:rPr lang="es-ES_tradnl" dirty="0" err="1" smtClean="0"/>
              <a:t>science</a:t>
            </a:r>
            <a:r>
              <a:rPr lang="es-ES_tradnl" dirty="0" smtClean="0"/>
              <a:t> and </a:t>
            </a:r>
            <a:r>
              <a:rPr lang="es-ES_tradnl" dirty="0" err="1" smtClean="0"/>
              <a:t>challenges</a:t>
            </a:r>
            <a:r>
              <a:rPr lang="es-ES_tradnl" dirty="0" smtClean="0"/>
              <a:t> </a:t>
            </a:r>
            <a:r>
              <a:rPr lang="es-ES_tradnl" dirty="0" err="1" smtClean="0"/>
              <a:t>around</a:t>
            </a:r>
            <a:r>
              <a:rPr lang="es-ES_tradnl" dirty="0" smtClean="0"/>
              <a:t> Big Data </a:t>
            </a:r>
            <a:r>
              <a:rPr lang="es-ES_tradnl" dirty="0" err="1" smtClean="0"/>
              <a:t>have</a:t>
            </a:r>
            <a:r>
              <a:rPr lang="es-ES_tradnl" dirty="0" smtClean="0"/>
              <a:t> </a:t>
            </a:r>
            <a:r>
              <a:rPr lang="es-ES_tradnl" dirty="0" err="1" smtClean="0"/>
              <a:t>been</a:t>
            </a:r>
            <a:r>
              <a:rPr lang="es-ES_tradnl" dirty="0" smtClean="0"/>
              <a:t> </a:t>
            </a:r>
            <a:r>
              <a:rPr lang="es-ES_tradnl" dirty="0" err="1" smtClean="0"/>
              <a:t>identifed</a:t>
            </a:r>
            <a:endParaRPr lang="en-US" dirty="0" smtClean="0"/>
          </a:p>
          <a:p>
            <a:r>
              <a:rPr lang="en-US" dirty="0" smtClean="0"/>
              <a:t>Opportunities for HNI towards BDVA are focused on</a:t>
            </a:r>
          </a:p>
          <a:p>
            <a:pPr lvl="1"/>
            <a:r>
              <a:rPr lang="en-US" dirty="0" smtClean="0"/>
              <a:t>Mapping of HN ecosystem into innovation space</a:t>
            </a:r>
          </a:p>
          <a:p>
            <a:pPr lvl="1"/>
            <a:r>
              <a:rPr lang="en-US" dirty="0" smtClean="0"/>
              <a:t>Leveraging existing pilots into lighthouse projects</a:t>
            </a:r>
          </a:p>
          <a:p>
            <a:pPr lvl="1"/>
            <a:r>
              <a:rPr lang="en-US" dirty="0" smtClean="0"/>
              <a:t>Establishing cooperation networks for accomplishing together Research and Innovation projects</a:t>
            </a:r>
          </a:p>
          <a:p>
            <a:pPr lvl="1"/>
            <a:r>
              <a:rPr lang="en-US" dirty="0" smtClean="0"/>
              <a:t>HNI members can join the BDVA to influence the evolution of the SRIA and contribute to the task force activities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880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is Big Data </a:t>
            </a:r>
            <a:r>
              <a:rPr lang="en-US" dirty="0" smtClean="0"/>
              <a:t>for </a:t>
            </a:r>
            <a:r>
              <a:rPr lang="en-US" dirty="0"/>
              <a:t>Big Data Value (BDV)?</a:t>
            </a:r>
          </a:p>
        </p:txBody>
      </p:sp>
    </p:spTree>
    <p:extLst>
      <p:ext uri="{BB962C8B-B14F-4D97-AF65-F5344CB8AC3E}">
        <p14:creationId xmlns:p14="http://schemas.microsoft.com/office/powerpoint/2010/main" val="4028164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48"/>
    </mc:Choice>
    <mc:Fallback>
      <p:transition xmlns:p14="http://schemas.microsoft.com/office/powerpoint/2010/main" spd="slow" advTm="304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508001"/>
            <a:ext cx="6234544" cy="86689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‘Academic’ View (technical challenge)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2" y="1471612"/>
            <a:ext cx="7333507" cy="190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72150" y="336983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www.power</a:t>
            </a:r>
            <a:r>
              <a:rPr lang="en-GB" b="1" i="1" dirty="0"/>
              <a:t>data</a:t>
            </a:r>
            <a:r>
              <a:rPr lang="en-GB" i="1" dirty="0"/>
              <a:t>.es/</a:t>
            </a:r>
            <a:endParaRPr lang="en-GB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783" y="4734388"/>
            <a:ext cx="742414" cy="752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00102" y="4015501"/>
            <a:ext cx="76375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Big data</a:t>
            </a:r>
            <a:r>
              <a:rPr lang="en-GB" dirty="0"/>
              <a:t> is an all-encompassing term for any collection of </a:t>
            </a:r>
            <a:r>
              <a:rPr lang="en-GB" dirty="0">
                <a:hlinkClick r:id="rId4" tooltip="Data set"/>
              </a:rPr>
              <a:t>data sets</a:t>
            </a:r>
            <a:r>
              <a:rPr lang="en-GB" dirty="0"/>
              <a:t> so large and complex that it becomes difficult to process them using traditional data processing applications.</a:t>
            </a:r>
          </a:p>
        </p:txBody>
      </p:sp>
    </p:spTree>
    <p:extLst>
      <p:ext uri="{BB962C8B-B14F-4D97-AF65-F5344CB8AC3E}">
        <p14:creationId xmlns:p14="http://schemas.microsoft.com/office/powerpoint/2010/main" val="1773780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640"/>
    </mc:Choice>
    <mc:Fallback>
      <p:transition xmlns:p14="http://schemas.microsoft.com/office/powerpoint/2010/main" spd="slow" advTm="2864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09931" y="228600"/>
            <a:ext cx="6347713" cy="787400"/>
          </a:xfrm>
        </p:spPr>
        <p:txBody>
          <a:bodyPr/>
          <a:lstStyle/>
          <a:p>
            <a:r>
              <a:rPr lang="en-GB" noProof="0" dirty="0" smtClean="0"/>
              <a:t>When is </a:t>
            </a:r>
            <a:r>
              <a:rPr lang="en-GB" dirty="0" smtClean="0"/>
              <a:t>Data </a:t>
            </a:r>
            <a:r>
              <a:rPr lang="en-GB" dirty="0"/>
              <a:t>‘Big</a:t>
            </a:r>
            <a:r>
              <a:rPr lang="en-GB" dirty="0" smtClean="0"/>
              <a:t>’?</a:t>
            </a:r>
            <a:endParaRPr lang="en-GB" noProof="0" dirty="0"/>
          </a:p>
        </p:txBody>
      </p:sp>
      <p:sp>
        <p:nvSpPr>
          <p:cNvPr id="9" name="Rectangle 8"/>
          <p:cNvSpPr/>
          <p:nvPr/>
        </p:nvSpPr>
        <p:spPr>
          <a:xfrm>
            <a:off x="85698" y="1437485"/>
            <a:ext cx="1728192" cy="41044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Rectangle 9"/>
          <p:cNvSpPr/>
          <p:nvPr/>
        </p:nvSpPr>
        <p:spPr>
          <a:xfrm>
            <a:off x="85698" y="1373861"/>
            <a:ext cx="1728192" cy="6852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Volume</a:t>
            </a:r>
            <a:endParaRPr lang="el-GR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1885900" y="1371829"/>
            <a:ext cx="1728193" cy="4170115"/>
            <a:chOff x="1979712" y="1058666"/>
            <a:chExt cx="1728193" cy="3894041"/>
          </a:xfrm>
        </p:grpSpPr>
        <p:sp>
          <p:nvSpPr>
            <p:cNvPr id="43" name="Rounded Rectangle 42"/>
            <p:cNvSpPr/>
            <p:nvPr/>
          </p:nvSpPr>
          <p:spPr>
            <a:xfrm>
              <a:off x="1979712" y="1135895"/>
              <a:ext cx="1728192" cy="38168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1979713" y="1058666"/>
              <a:ext cx="1728192" cy="6476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Velocity</a:t>
              </a:r>
              <a:endParaRPr lang="el-GR" b="1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486300" y="1370762"/>
            <a:ext cx="1728193" cy="4171181"/>
            <a:chOff x="2132112" y="1222076"/>
            <a:chExt cx="1728193" cy="3883031"/>
          </a:xfrm>
        </p:grpSpPr>
        <p:sp>
          <p:nvSpPr>
            <p:cNvPr id="41" name="Rounded Rectangle 40"/>
            <p:cNvSpPr/>
            <p:nvPr/>
          </p:nvSpPr>
          <p:spPr>
            <a:xfrm>
              <a:off x="2132112" y="1288295"/>
              <a:ext cx="1728192" cy="38168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2" name="Rounded Rectangle 41"/>
            <p:cNvSpPr/>
            <p:nvPr/>
          </p:nvSpPr>
          <p:spPr>
            <a:xfrm>
              <a:off x="2132113" y="1222076"/>
              <a:ext cx="1728192" cy="6476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Veracity</a:t>
              </a:r>
              <a:endParaRPr lang="el-GR" b="1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686100" y="1371829"/>
            <a:ext cx="1728193" cy="4170115"/>
            <a:chOff x="2132112" y="1211066"/>
            <a:chExt cx="1728193" cy="3894041"/>
          </a:xfrm>
        </p:grpSpPr>
        <p:sp>
          <p:nvSpPr>
            <p:cNvPr id="39" name="Rounded Rectangle 38"/>
            <p:cNvSpPr/>
            <p:nvPr/>
          </p:nvSpPr>
          <p:spPr>
            <a:xfrm>
              <a:off x="2132112" y="1288295"/>
              <a:ext cx="1728192" cy="38168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2132113" y="1211066"/>
              <a:ext cx="1728192" cy="64768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Variety</a:t>
              </a:r>
              <a:endParaRPr lang="el-GR" b="1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286500" y="1370276"/>
            <a:ext cx="1728193" cy="4171667"/>
            <a:chOff x="2132112" y="1239648"/>
            <a:chExt cx="1728193" cy="3865459"/>
          </a:xfrm>
        </p:grpSpPr>
        <p:sp>
          <p:nvSpPr>
            <p:cNvPr id="37" name="Rounded Rectangle 36"/>
            <p:cNvSpPr/>
            <p:nvPr/>
          </p:nvSpPr>
          <p:spPr>
            <a:xfrm>
              <a:off x="2132112" y="1288295"/>
              <a:ext cx="1728192" cy="381681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2132113" y="1239648"/>
              <a:ext cx="1728192" cy="662779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000" b="1" dirty="0" smtClean="0"/>
                <a:t>Value</a:t>
              </a:r>
              <a:endParaRPr lang="el-GR" b="1" dirty="0"/>
            </a:p>
          </p:txBody>
        </p:sp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031" y="2299567"/>
            <a:ext cx="1457529" cy="14384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21030" y="3740235"/>
            <a:ext cx="14847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Data at Rest</a:t>
            </a:r>
            <a:endParaRPr lang="el-GR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552" y="4441760"/>
            <a:ext cx="18593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Terabytes to </a:t>
            </a:r>
          </a:p>
          <a:p>
            <a:pPr algn="ctr"/>
            <a:r>
              <a:rPr lang="en-US" sz="1400" b="1" dirty="0" err="1"/>
              <a:t>e</a:t>
            </a:r>
            <a:r>
              <a:rPr lang="en-US" sz="1400" b="1" dirty="0" err="1" smtClean="0"/>
              <a:t>xabytes</a:t>
            </a:r>
            <a:r>
              <a:rPr lang="en-US" sz="1400" b="1" dirty="0" smtClean="0"/>
              <a:t> of existing</a:t>
            </a:r>
          </a:p>
          <a:p>
            <a:pPr algn="ctr"/>
            <a:r>
              <a:rPr lang="en-US" sz="1400" b="1" dirty="0"/>
              <a:t>d</a:t>
            </a:r>
            <a:r>
              <a:rPr lang="en-US" sz="1400" b="1" dirty="0" smtClean="0"/>
              <a:t>ata to process </a:t>
            </a:r>
            <a:endParaRPr lang="el-GR" sz="1400" b="1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1205" y="2378356"/>
            <a:ext cx="1657580" cy="1219371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826754" y="3741741"/>
            <a:ext cx="17520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Data in Motion</a:t>
            </a:r>
            <a:endParaRPr lang="el-GR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826752" y="4461823"/>
            <a:ext cx="18593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Streaming data, requiring </a:t>
            </a:r>
            <a:r>
              <a:rPr lang="en-US" sz="1400" b="1" dirty="0" err="1" smtClean="0"/>
              <a:t>mseconds</a:t>
            </a:r>
            <a:r>
              <a:rPr lang="en-US" sz="1400" b="1" dirty="0" smtClean="0"/>
              <a:t> to respond</a:t>
            </a:r>
            <a:endParaRPr lang="el-GR" sz="1400" b="1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104" y="2229574"/>
            <a:ext cx="1656183" cy="156231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698694" y="3741741"/>
            <a:ext cx="16795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Data in Many Forms</a:t>
            </a:r>
            <a:endParaRPr lang="el-GR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626952" y="4443239"/>
            <a:ext cx="18593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Structured, unstructured, text,  multimedia,…</a:t>
            </a:r>
            <a:endParaRPr lang="el-GR" sz="1400" b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5894" y="2221732"/>
            <a:ext cx="1629002" cy="1448003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493801" y="3736573"/>
            <a:ext cx="1672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Data in Doubt</a:t>
            </a:r>
            <a:endParaRPr lang="el-GR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27152" y="4133245"/>
            <a:ext cx="185934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Uncertainty due to data inconsistency &amp; incompleteness, ambiguities, latency, deception</a:t>
            </a:r>
            <a:endParaRPr lang="el-GR" sz="1400" b="1" dirty="0"/>
          </a:p>
        </p:txBody>
      </p:sp>
      <p:sp>
        <p:nvSpPr>
          <p:cNvPr id="27" name="Oval 26"/>
          <p:cNvSpPr/>
          <p:nvPr/>
        </p:nvSpPr>
        <p:spPr>
          <a:xfrm>
            <a:off x="7574530" y="2517607"/>
            <a:ext cx="288032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€</a:t>
            </a:r>
            <a:endParaRPr lang="el-GR" dirty="0"/>
          </a:p>
        </p:txBody>
      </p:sp>
      <p:sp>
        <p:nvSpPr>
          <p:cNvPr id="28" name="Oval 27"/>
          <p:cNvSpPr/>
          <p:nvPr/>
        </p:nvSpPr>
        <p:spPr>
          <a:xfrm>
            <a:off x="8006578" y="2373589"/>
            <a:ext cx="288032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€</a:t>
            </a:r>
            <a:endParaRPr lang="el-GR" dirty="0"/>
          </a:p>
        </p:txBody>
      </p:sp>
      <p:sp>
        <p:nvSpPr>
          <p:cNvPr id="29" name="Oval 28"/>
          <p:cNvSpPr/>
          <p:nvPr/>
        </p:nvSpPr>
        <p:spPr>
          <a:xfrm>
            <a:off x="7502522" y="2949655"/>
            <a:ext cx="288032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€</a:t>
            </a:r>
            <a:endParaRPr lang="el-GR" dirty="0"/>
          </a:p>
        </p:txBody>
      </p:sp>
      <p:sp>
        <p:nvSpPr>
          <p:cNvPr id="30" name="Oval 29"/>
          <p:cNvSpPr/>
          <p:nvPr/>
        </p:nvSpPr>
        <p:spPr>
          <a:xfrm>
            <a:off x="8438626" y="2517607"/>
            <a:ext cx="288032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€</a:t>
            </a:r>
            <a:endParaRPr lang="el-GR" dirty="0"/>
          </a:p>
        </p:txBody>
      </p:sp>
      <p:sp>
        <p:nvSpPr>
          <p:cNvPr id="31" name="Oval 30"/>
          <p:cNvSpPr/>
          <p:nvPr/>
        </p:nvSpPr>
        <p:spPr>
          <a:xfrm>
            <a:off x="8222602" y="3309695"/>
            <a:ext cx="288032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€</a:t>
            </a:r>
            <a:endParaRPr lang="el-GR" dirty="0"/>
          </a:p>
        </p:txBody>
      </p:sp>
      <p:sp>
        <p:nvSpPr>
          <p:cNvPr id="32" name="Oval 31"/>
          <p:cNvSpPr/>
          <p:nvPr/>
        </p:nvSpPr>
        <p:spPr>
          <a:xfrm>
            <a:off x="8006578" y="2877647"/>
            <a:ext cx="288032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€</a:t>
            </a:r>
            <a:endParaRPr lang="el-GR" dirty="0"/>
          </a:p>
        </p:txBody>
      </p:sp>
      <p:sp>
        <p:nvSpPr>
          <p:cNvPr id="33" name="Oval 32"/>
          <p:cNvSpPr/>
          <p:nvPr/>
        </p:nvSpPr>
        <p:spPr>
          <a:xfrm>
            <a:off x="8510634" y="2949655"/>
            <a:ext cx="288032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€</a:t>
            </a:r>
            <a:endParaRPr lang="el-GR" dirty="0"/>
          </a:p>
        </p:txBody>
      </p:sp>
      <p:sp>
        <p:nvSpPr>
          <p:cNvPr id="34" name="Oval 33"/>
          <p:cNvSpPr/>
          <p:nvPr/>
        </p:nvSpPr>
        <p:spPr>
          <a:xfrm>
            <a:off x="7790554" y="3306837"/>
            <a:ext cx="288032" cy="2880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€</a:t>
            </a:r>
            <a:endParaRPr lang="el-GR" dirty="0"/>
          </a:p>
        </p:txBody>
      </p:sp>
      <p:sp>
        <p:nvSpPr>
          <p:cNvPr id="35" name="TextBox 34"/>
          <p:cNvSpPr txBox="1"/>
          <p:nvPr/>
        </p:nvSpPr>
        <p:spPr>
          <a:xfrm>
            <a:off x="7214490" y="3738744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Data into Money</a:t>
            </a:r>
            <a:endParaRPr lang="el-GR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227352" y="4445423"/>
            <a:ext cx="185934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/>
              <a:t>Business models can be associated to the data</a:t>
            </a:r>
            <a:endParaRPr lang="el-GR" sz="1400" b="1" dirty="0"/>
          </a:p>
        </p:txBody>
      </p:sp>
      <p:sp>
        <p:nvSpPr>
          <p:cNvPr id="45" name="Footer Placeholder 3"/>
          <p:cNvSpPr txBox="1">
            <a:spLocks/>
          </p:cNvSpPr>
          <p:nvPr/>
        </p:nvSpPr>
        <p:spPr>
          <a:xfrm>
            <a:off x="4197501" y="5589240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9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Adapted by a post of  Michael Walker on 28 November 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4293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1208"/>
    </mc:Choice>
    <mc:Fallback>
      <p:transition xmlns:p14="http://schemas.microsoft.com/office/powerpoint/2010/main" spd="slow" advTm="8120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941" y="387341"/>
            <a:ext cx="6179126" cy="86689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Industry View (business opportunities)</a:t>
            </a:r>
            <a:endParaRPr lang="en-GB" dirty="0"/>
          </a:p>
        </p:txBody>
      </p:sp>
      <p:graphicFrame>
        <p:nvGraphicFramePr>
          <p:cNvPr id="4" name="Content Placeholder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5969799"/>
              </p:ext>
            </p:extLst>
          </p:nvPr>
        </p:nvGraphicFramePr>
        <p:xfrm>
          <a:off x="268008" y="1402559"/>
          <a:ext cx="8686800" cy="4996495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033158"/>
                <a:gridCol w="5653642"/>
              </a:tblGrid>
              <a:tr h="55219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900" dirty="0">
                          <a:latin typeface="Arial"/>
                          <a:cs typeface="Arial"/>
                        </a:rPr>
                        <a:t>Sectors/Domains</a:t>
                      </a:r>
                      <a:endParaRPr lang="en-US" sz="1900" dirty="0">
                        <a:solidFill>
                          <a:srgbClr val="0070C0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1900" dirty="0">
                          <a:latin typeface="Arial"/>
                          <a:cs typeface="Arial"/>
                        </a:rPr>
                        <a:t>Big Data Value</a:t>
                      </a:r>
                      <a:endParaRPr lang="en-US" sz="1900" dirty="0">
                        <a:solidFill>
                          <a:srgbClr val="0070C0"/>
                        </a:solidFill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chemeClr val="tx1"/>
                    </a:solidFill>
                  </a:tcPr>
                </a:tc>
              </a:tr>
              <a:tr h="6543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b="1" dirty="0">
                          <a:latin typeface="Arial"/>
                          <a:cs typeface="Arial"/>
                        </a:rPr>
                        <a:t>Public administration</a:t>
                      </a:r>
                      <a:endParaRPr lang="en-US" sz="36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 smtClean="0">
                          <a:latin typeface="Arial"/>
                          <a:cs typeface="Arial"/>
                        </a:rPr>
                        <a:t>EUR </a:t>
                      </a:r>
                      <a:r>
                        <a:rPr lang="en-GB" sz="1900" dirty="0">
                          <a:latin typeface="Arial"/>
                          <a:cs typeface="Arial"/>
                        </a:rPr>
                        <a:t>150 billion to </a:t>
                      </a:r>
                      <a:r>
                        <a:rPr lang="en-GB" sz="1900" dirty="0" smtClean="0">
                          <a:latin typeface="Arial"/>
                          <a:cs typeface="Arial"/>
                        </a:rPr>
                        <a:t>EUR 300 billion </a:t>
                      </a:r>
                      <a:r>
                        <a:rPr lang="en-GB" sz="1900" dirty="0">
                          <a:latin typeface="Arial"/>
                          <a:cs typeface="Arial"/>
                        </a:rPr>
                        <a:t>in new value </a:t>
                      </a:r>
                      <a:r>
                        <a:rPr lang="en-GB" sz="1900" dirty="0" smtClean="0">
                          <a:latin typeface="Arial"/>
                          <a:cs typeface="Arial"/>
                        </a:rPr>
                        <a:t/>
                      </a:r>
                      <a:br>
                        <a:rPr lang="en-GB" sz="1900" dirty="0" smtClean="0">
                          <a:latin typeface="Arial"/>
                          <a:cs typeface="Arial"/>
                        </a:rPr>
                      </a:br>
                      <a:r>
                        <a:rPr lang="en-GB" sz="1900" dirty="0" smtClean="0">
                          <a:latin typeface="Arial"/>
                          <a:cs typeface="Arial"/>
                        </a:rPr>
                        <a:t>(</a:t>
                      </a:r>
                      <a:r>
                        <a:rPr lang="en-GB" sz="1900" dirty="0">
                          <a:latin typeface="Arial"/>
                          <a:cs typeface="Arial"/>
                        </a:rPr>
                        <a:t>Considering EU 23 larger governments) </a:t>
                      </a:r>
                      <a:endParaRPr lang="en-US" sz="3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rgbClr val="FFFF71"/>
                    </a:solidFill>
                  </a:tcPr>
                </a:tc>
              </a:tr>
              <a:tr h="6543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b="1" dirty="0">
                          <a:latin typeface="Arial"/>
                          <a:cs typeface="Arial"/>
                        </a:rPr>
                        <a:t>Healthcare &amp; Social Care </a:t>
                      </a:r>
                      <a:endParaRPr lang="en-US" sz="36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latin typeface="Arial"/>
                          <a:cs typeface="Arial"/>
                        </a:rPr>
                        <a:t>EUR 90 billion considering only the reduction of national healthcare expenditure in the EU</a:t>
                      </a:r>
                      <a:endParaRPr lang="en-US" sz="3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chemeClr val="bg1"/>
                    </a:solidFill>
                  </a:tcPr>
                </a:tc>
              </a:tr>
              <a:tr h="9464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b="1" dirty="0">
                          <a:latin typeface="Arial"/>
                          <a:cs typeface="Arial"/>
                        </a:rPr>
                        <a:t>Transport and </a:t>
                      </a:r>
                      <a:r>
                        <a:rPr lang="en-GB" sz="1900" b="1" dirty="0" smtClean="0">
                          <a:latin typeface="Arial"/>
                          <a:cs typeface="Arial"/>
                        </a:rPr>
                        <a:t>Logistics</a:t>
                      </a:r>
                      <a:endParaRPr lang="en-US" sz="36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latin typeface="Arial"/>
                          <a:cs typeface="Arial"/>
                        </a:rPr>
                        <a:t>USD 500 billion in value worldwide in the form of time and fuel savings, or 380 megatonnes of CO2 emissions saved </a:t>
                      </a:r>
                      <a:endParaRPr lang="en-US" sz="3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rgbClr val="FFFF71"/>
                    </a:solidFill>
                  </a:tcPr>
                </a:tc>
              </a:tr>
              <a:tr h="6543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b="1" dirty="0">
                          <a:latin typeface="Arial"/>
                          <a:cs typeface="Arial"/>
                        </a:rPr>
                        <a:t>Retail &amp; Trade</a:t>
                      </a:r>
                      <a:endParaRPr lang="en-US" sz="36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latin typeface="Arial"/>
                          <a:cs typeface="Arial"/>
                        </a:rPr>
                        <a:t>60% potential increase in retailers’ operating margins possible with Big Data</a:t>
                      </a:r>
                      <a:endParaRPr lang="en-US" sz="3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chemeClr val="bg1"/>
                    </a:solidFill>
                  </a:tcPr>
                </a:tc>
              </a:tr>
              <a:tr h="781364"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Geospatial</a:t>
                      </a:r>
                      <a:endParaRPr lang="en-US" sz="19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rgbClr val="FFFF7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200" rtl="0" eaLnBrk="1" latinLnBrk="0" hangingPunct="1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Arial"/>
                        </a:rPr>
                        <a:t>USD 800 billion in revenue to service providers and value to consumer and business end users</a:t>
                      </a:r>
                      <a:endParaRPr lang="en-US" sz="1900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rgbClr val="FFFF71"/>
                    </a:solidFill>
                  </a:tcPr>
                </a:tc>
              </a:tr>
              <a:tr h="6543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b="1" dirty="0">
                          <a:latin typeface="Arial"/>
                          <a:cs typeface="Arial"/>
                        </a:rPr>
                        <a:t>Applications &amp; Services</a:t>
                      </a:r>
                      <a:endParaRPr lang="en-US" sz="3600" b="1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en-GB" sz="1900" dirty="0">
                          <a:latin typeface="Arial"/>
                          <a:cs typeface="Arial"/>
                        </a:rPr>
                        <a:t>USD 51 billion worldwide directly associated to Big Data market (Services and applications)</a:t>
                      </a:r>
                      <a:endParaRPr lang="en-US" sz="3600" dirty="0">
                        <a:latin typeface="Arial"/>
                        <a:ea typeface="Calibri"/>
                        <a:cs typeface="Arial"/>
                      </a:endParaRPr>
                    </a:p>
                  </a:txBody>
                  <a:tcPr marL="62054" marR="62054" marT="0" marB="0" anchor="ctr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09030" y="1281949"/>
            <a:ext cx="8824608" cy="5047907"/>
          </a:xfrm>
          <a:prstGeom prst="rect">
            <a:avLst/>
          </a:prstGeom>
          <a:noFill/>
          <a:ln w="28575">
            <a:solidFill>
              <a:srgbClr val="1553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60785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2987"/>
    </mc:Choice>
    <mc:Fallback>
      <p:transition xmlns:p14="http://schemas.microsoft.com/office/powerpoint/2010/main" spd="slow" advTm="7298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813" y="36137"/>
            <a:ext cx="6234545" cy="857251"/>
          </a:xfrm>
        </p:spPr>
        <p:txBody>
          <a:bodyPr/>
          <a:lstStyle/>
          <a:p>
            <a:r>
              <a:rPr lang="es-ES_tradnl" dirty="0" smtClean="0"/>
              <a:t>Big Data </a:t>
            </a:r>
            <a:r>
              <a:rPr lang="es-ES_tradnl" dirty="0" err="1" smtClean="0"/>
              <a:t>uptake</a:t>
            </a:r>
            <a:r>
              <a:rPr lang="es-ES_tradnl" dirty="0" smtClean="0"/>
              <a:t> (</a:t>
            </a:r>
            <a:r>
              <a:rPr lang="es-ES_tradnl" dirty="0" err="1" smtClean="0"/>
              <a:t>Europe</a:t>
            </a:r>
            <a:r>
              <a:rPr lang="es-ES_tradnl" dirty="0" smtClean="0"/>
              <a:t> vs. US)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0232" y="3976144"/>
            <a:ext cx="5425440" cy="278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11" y="765345"/>
            <a:ext cx="4739640" cy="3413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5721944" y="2822649"/>
            <a:ext cx="3075694" cy="857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tx1"/>
                </a:solidFill>
                <a:latin typeface="Arial"/>
                <a:ea typeface="+mj-ea"/>
                <a:cs typeface="Arial"/>
              </a:defRPr>
            </a:lvl1pPr>
          </a:lstStyle>
          <a:p>
            <a:r>
              <a:rPr lang="es-ES_tradnl" dirty="0" err="1" smtClean="0"/>
              <a:t>Barriers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</a:p>
          <a:p>
            <a:r>
              <a:rPr lang="es-ES_tradnl" dirty="0" smtClean="0"/>
              <a:t>Big Data </a:t>
            </a:r>
            <a:r>
              <a:rPr lang="es-ES_tradnl" dirty="0" err="1" smtClean="0"/>
              <a:t>uptake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26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2535"/>
    </mc:Choice>
    <mc:Fallback>
      <p:transition xmlns:p14="http://schemas.microsoft.com/office/powerpoint/2010/main" spd="slow" advTm="6253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32509" y="124689"/>
            <a:ext cx="8229600" cy="668375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Data </a:t>
            </a:r>
            <a:r>
              <a:rPr lang="es-ES_tradnl" dirty="0" err="1" smtClean="0"/>
              <a:t>Value</a:t>
            </a:r>
            <a:r>
              <a:rPr lang="es-ES_tradnl" dirty="0" smtClean="0"/>
              <a:t> </a:t>
            </a:r>
            <a:r>
              <a:rPr lang="es-ES_tradnl" dirty="0" err="1" smtClean="0"/>
              <a:t>Chains</a:t>
            </a:r>
            <a:r>
              <a:rPr lang="es-ES_tradnl" dirty="0" smtClean="0"/>
              <a:t>: </a:t>
            </a:r>
            <a:br>
              <a:rPr lang="es-ES_tradnl" dirty="0" smtClean="0"/>
            </a:br>
            <a:r>
              <a:rPr lang="es-ES_tradnl" dirty="0" err="1" smtClean="0"/>
              <a:t>the</a:t>
            </a:r>
            <a:r>
              <a:rPr lang="es-ES_tradnl" dirty="0" smtClean="0"/>
              <a:t> </a:t>
            </a:r>
            <a:r>
              <a:rPr lang="es-ES_tradnl" dirty="0" err="1" smtClean="0"/>
              <a:t>need</a:t>
            </a:r>
            <a:r>
              <a:rPr lang="es-ES_tradnl" dirty="0" smtClean="0"/>
              <a:t> </a:t>
            </a:r>
            <a:r>
              <a:rPr lang="es-ES_tradnl" dirty="0" err="1" smtClean="0"/>
              <a:t>for</a:t>
            </a:r>
            <a:r>
              <a:rPr lang="es-ES_tradnl" dirty="0" smtClean="0"/>
              <a:t> </a:t>
            </a:r>
            <a:r>
              <a:rPr lang="es-ES_tradnl" dirty="0" err="1" smtClean="0"/>
              <a:t>ecosystems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32510" y="3638240"/>
            <a:ext cx="8811491" cy="2949737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Several </a:t>
            </a:r>
            <a:r>
              <a:rPr lang="en-US" dirty="0"/>
              <a:t>European companies and in particular </a:t>
            </a:r>
            <a:r>
              <a:rPr lang="en-US" b="1" dirty="0"/>
              <a:t>research institutions and startups have created interesting technologies and services </a:t>
            </a:r>
            <a:r>
              <a:rPr lang="en-US" dirty="0"/>
              <a:t>along the data value chain. </a:t>
            </a:r>
          </a:p>
          <a:p>
            <a:r>
              <a:rPr lang="en-US" dirty="0" smtClean="0"/>
              <a:t>However</a:t>
            </a:r>
            <a:r>
              <a:rPr lang="en-US" dirty="0"/>
              <a:t>, both in business &amp; science, </a:t>
            </a:r>
            <a:r>
              <a:rPr lang="en-US" b="1" dirty="0"/>
              <a:t>data use is handled in a fragmented way. </a:t>
            </a:r>
            <a:endParaRPr lang="en-US" dirty="0"/>
          </a:p>
          <a:p>
            <a:r>
              <a:rPr lang="en-US" b="1" dirty="0" smtClean="0"/>
              <a:t>In </a:t>
            </a:r>
            <a:r>
              <a:rPr lang="en-US" b="1" dirty="0"/>
              <a:t>particular SMEs lack skills to capitalize on data assets </a:t>
            </a:r>
            <a:r>
              <a:rPr lang="en-US" dirty="0"/>
              <a:t>in order to improve their </a:t>
            </a:r>
            <a:r>
              <a:rPr lang="en-US" dirty="0" smtClean="0"/>
              <a:t>competitiveness. </a:t>
            </a:r>
            <a:endParaRPr lang="en-US" dirty="0"/>
          </a:p>
          <a:p>
            <a:r>
              <a:rPr lang="en-US" dirty="0" smtClean="0"/>
              <a:t>Actors </a:t>
            </a:r>
            <a:r>
              <a:rPr lang="en-US" dirty="0"/>
              <a:t>along the data value chain should cooperate and form the basis of a strong and vibrant </a:t>
            </a:r>
            <a:r>
              <a:rPr lang="en-US" b="1" dirty="0"/>
              <a:t>data-driven ecosystem </a:t>
            </a:r>
            <a:r>
              <a:rPr lang="en-US" dirty="0"/>
              <a:t>to </a:t>
            </a:r>
            <a:r>
              <a:rPr lang="en-US" dirty="0" err="1"/>
              <a:t>maximise</a:t>
            </a:r>
            <a:r>
              <a:rPr lang="en-US" dirty="0"/>
              <a:t> big data value creation. 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891" y="869934"/>
            <a:ext cx="7639050" cy="264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5347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6136"/>
    </mc:Choice>
    <mc:Fallback>
      <p:transition xmlns:p14="http://schemas.microsoft.com/office/powerpoint/2010/main" spd="slow" advTm="761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BIG Data </a:t>
            </a:r>
            <a:r>
              <a:rPr lang="nl-NL" dirty="0" smtClean="0"/>
              <a:t>Value </a:t>
            </a:r>
            <a:r>
              <a:rPr lang="nl-NL" dirty="0" err="1" smtClean="0"/>
              <a:t>cPPP</a:t>
            </a:r>
            <a:r>
              <a:rPr lang="nl-NL" dirty="0" smtClean="0"/>
              <a:t> </a:t>
            </a:r>
            <a:r>
              <a:rPr lang="nl-NL" dirty="0"/>
              <a:t>&amp; BDVA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75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26"/>
    </mc:Choice>
    <mc:Fallback>
      <p:transition xmlns:p14="http://schemas.microsoft.com/office/powerpoint/2010/main" spd="slow" advTm="712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BDV_PowerPoint">
  <a:themeElements>
    <a:clrScheme name="Aangepast 3">
      <a:dk1>
        <a:srgbClr val="144184"/>
      </a:dk1>
      <a:lt1>
        <a:sysClr val="window" lastClr="FFFFFF"/>
      </a:lt1>
      <a:dk2>
        <a:srgbClr val="FDCC25"/>
      </a:dk2>
      <a:lt2>
        <a:srgbClr val="EEECE1"/>
      </a:lt2>
      <a:accent1>
        <a:srgbClr val="184F9F"/>
      </a:accent1>
      <a:accent2>
        <a:srgbClr val="206AD5"/>
      </a:accent2>
      <a:accent3>
        <a:srgbClr val="267FFF"/>
      </a:accent3>
      <a:accent4>
        <a:srgbClr val="FDCC25"/>
      </a:accent4>
      <a:accent5>
        <a:srgbClr val="FDCC25"/>
      </a:accent5>
      <a:accent6>
        <a:srgbClr val="FDD371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/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1116</TotalTime>
  <Words>1659</Words>
  <Application>Microsoft Macintosh PowerPoint</Application>
  <PresentationFormat>On-screen Show (4:3)</PresentationFormat>
  <Paragraphs>216</Paragraphs>
  <Slides>25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1_BDV_PowerPoint</vt:lpstr>
      <vt:lpstr>Synergies between the Big Data Value (BDV) Public Private Partnership and the Helix Nebula Initiative (HNI)  Sergio Andreozzi Strategy &amp; Policy Manager, EGI.eu </vt:lpstr>
      <vt:lpstr>Outline</vt:lpstr>
      <vt:lpstr>What is Big Data for Big Data Value (BDV)?</vt:lpstr>
      <vt:lpstr>‘Academic’ View (technical challenge)</vt:lpstr>
      <vt:lpstr>When is Data ‘Big’?</vt:lpstr>
      <vt:lpstr>Industry View (business opportunities)</vt:lpstr>
      <vt:lpstr>Big Data uptake (Europe vs. US)</vt:lpstr>
      <vt:lpstr>Data Value Chains:  the need for ecosystems</vt:lpstr>
      <vt:lpstr>BIG Data Value cPPP &amp; BDVA</vt:lpstr>
      <vt:lpstr>The EU and Industry launched the  Contractual Public Private Partnership  (cPPP) on Big Data Value in October 2014  The Big Data Value Association represents ‘Private’ side</vt:lpstr>
      <vt:lpstr>Launch of the BDV cPPP and  1st BDVA summit</vt:lpstr>
      <vt:lpstr>BDV cPPP Structure</vt:lpstr>
      <vt:lpstr>BDVA Founding Members </vt:lpstr>
      <vt:lpstr>PowerPoint Presentation</vt:lpstr>
      <vt:lpstr>Big Data Value Strategic Research and Innovation Agenda (SRIA)</vt:lpstr>
      <vt:lpstr>BDVA Task Forces</vt:lpstr>
      <vt:lpstr>Implementation</vt:lpstr>
      <vt:lpstr>i-Spaces Projects incubators for new businesses and for the development of skills, competence and best practices </vt:lpstr>
      <vt:lpstr>Lighthouse projects a mechanism for large-scale demos and awareness</vt:lpstr>
      <vt:lpstr>Relationship between  BDV PPP projects</vt:lpstr>
      <vt:lpstr>Big Data PPP topics in  H2020 WP2016-17</vt:lpstr>
      <vt:lpstr>Synergies between HNI and BDV cPPP </vt:lpstr>
      <vt:lpstr>Common memberships within  HNI and BDVA</vt:lpstr>
      <vt:lpstr>Opportunities for HNI in BDVA</vt:lpstr>
      <vt:lpstr>Conclusions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Stuart Campbell</dc:creator>
  <cp:lastModifiedBy>Sergio Andreozzi</cp:lastModifiedBy>
  <cp:revision>269</cp:revision>
  <dcterms:created xsi:type="dcterms:W3CDTF">2014-11-10T17:21:30Z</dcterms:created>
  <dcterms:modified xsi:type="dcterms:W3CDTF">2015-06-26T08:56:51Z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-21547659</vt:i4>
  </property>
  <property fmtid="{D5CDD505-2E9C-101B-9397-08002B2CF9AE}" pid="3" name="_NewReviewCycle">
    <vt:lpwstr/>
  </property>
  <property fmtid="{D5CDD505-2E9C-101B-9397-08002B2CF9AE}" pid="4" name="_EmailSubject">
    <vt:lpwstr>Draft slides for HNI presentation</vt:lpwstr>
  </property>
  <property fmtid="{D5CDD505-2E9C-101B-9397-08002B2CF9AE}" pid="5" name="_AuthorEmail">
    <vt:lpwstr>clara.pezuela@atos.net</vt:lpwstr>
  </property>
  <property fmtid="{D5CDD505-2E9C-101B-9397-08002B2CF9AE}" pid="6" name="_AuthorEmailDisplayName">
    <vt:lpwstr>Pezuela Robles, Clara M</vt:lpwstr>
  </property>
  <property fmtid="{D5CDD505-2E9C-101B-9397-08002B2CF9AE}" pid="7" name="_PreviousAdHocReviewCycleID">
    <vt:i4>1043326885</vt:i4>
  </property>
</Properties>
</file>