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0" r:id="rId3"/>
    <p:sldId id="271" r:id="rId4"/>
    <p:sldId id="272" r:id="rId5"/>
    <p:sldId id="273" r:id="rId6"/>
    <p:sldId id="274" r:id="rId7"/>
    <p:sldId id="275" r:id="rId8"/>
    <p:sldId id="276"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1B09321-08DD-4F22-9BA3-DF0E0A9F24FC}" type="doc">
      <dgm:prSet loTypeId="urn:microsoft.com/office/officeart/2005/8/layout/arrow2" loCatId="process" qsTypeId="urn:microsoft.com/office/officeart/2005/8/quickstyle/simple5" qsCatId="simple" csTypeId="urn:microsoft.com/office/officeart/2005/8/colors/accent3_2" csCatId="accent3" phldr="1"/>
      <dgm:spPr/>
    </dgm:pt>
    <dgm:pt modelId="{B0A73EFF-5CF7-4E42-AC9B-3EF7B58DB34E}">
      <dgm:prSet phldrT="[Texte]" custT="1"/>
      <dgm:spPr>
        <a:xfrm>
          <a:off x="1066629" y="1050245"/>
          <a:ext cx="1660379" cy="1216427"/>
        </a:xfrm>
        <a:noFill/>
        <a:ln>
          <a:noFill/>
        </a:ln>
        <a:effectLst/>
      </dgm:spPr>
      <dgm:t>
        <a:bodyPr/>
        <a:lstStyle/>
        <a:p>
          <a:pPr algn="l"/>
          <a:r>
            <a:rPr lang="fr-FR" sz="1400" b="1" dirty="0" smtClean="0">
              <a:solidFill>
                <a:srgbClr val="000000">
                  <a:hueOff val="0"/>
                  <a:satOff val="0"/>
                  <a:lumOff val="0"/>
                  <a:alphaOff val="0"/>
                </a:srgbClr>
              </a:solidFill>
              <a:latin typeface="Lucida Sans"/>
              <a:ea typeface="ＭＳ Ｐゴシック"/>
              <a:cs typeface="Arial"/>
            </a:rPr>
            <a:t>R&amp;D </a:t>
          </a:r>
          <a:r>
            <a:rPr lang="fr-FR" sz="1400" b="1" dirty="0" err="1" smtClean="0">
              <a:solidFill>
                <a:srgbClr val="000000">
                  <a:hueOff val="0"/>
                  <a:satOff val="0"/>
                  <a:lumOff val="0"/>
                  <a:alphaOff val="0"/>
                </a:srgbClr>
              </a:solidFill>
              <a:latin typeface="Lucida Sans"/>
              <a:ea typeface="ＭＳ Ｐゴシック"/>
              <a:cs typeface="Arial"/>
            </a:rPr>
            <a:t>projects</a:t>
          </a:r>
          <a:endParaRPr lang="en-US" sz="1400" b="1" dirty="0">
            <a:solidFill>
              <a:srgbClr val="000000">
                <a:hueOff val="0"/>
                <a:satOff val="0"/>
                <a:lumOff val="0"/>
                <a:alphaOff val="0"/>
              </a:srgbClr>
            </a:solidFill>
            <a:latin typeface="Lucida Sans"/>
            <a:ea typeface="ＭＳ Ｐゴシック"/>
            <a:cs typeface="Arial"/>
          </a:endParaRPr>
        </a:p>
      </dgm:t>
    </dgm:pt>
    <dgm:pt modelId="{CFF49DB7-CDBA-450C-A99C-83391DBC4F19}" type="parTrans" cxnId="{7C1AE71D-CB68-4ADE-84A0-540CA0350575}">
      <dgm:prSet/>
      <dgm:spPr/>
      <dgm:t>
        <a:bodyPr/>
        <a:lstStyle/>
        <a:p>
          <a:endParaRPr lang="en-US"/>
        </a:p>
      </dgm:t>
    </dgm:pt>
    <dgm:pt modelId="{F9565495-E5CD-450C-9025-CCBFBCDF26C0}" type="sibTrans" cxnId="{7C1AE71D-CB68-4ADE-84A0-540CA0350575}">
      <dgm:prSet/>
      <dgm:spPr/>
      <dgm:t>
        <a:bodyPr/>
        <a:lstStyle/>
        <a:p>
          <a:endParaRPr lang="en-US"/>
        </a:p>
      </dgm:t>
    </dgm:pt>
    <dgm:pt modelId="{360FE0E9-2621-4C47-9092-BF4430C29128}">
      <dgm:prSet phldrT="[Texte]" custT="1"/>
      <dgm:spPr/>
      <dgm:t>
        <a:bodyPr/>
        <a:lstStyle/>
        <a:p>
          <a:endParaRPr lang="en-GB"/>
        </a:p>
      </dgm:t>
    </dgm:pt>
    <dgm:pt modelId="{090D1812-6516-4296-AB35-67BDB3F57493}" type="parTrans" cxnId="{7D1A79E7-AAFA-4918-A59C-DAD20DDB5B67}">
      <dgm:prSet/>
      <dgm:spPr/>
      <dgm:t>
        <a:bodyPr/>
        <a:lstStyle/>
        <a:p>
          <a:endParaRPr lang="en-US"/>
        </a:p>
      </dgm:t>
    </dgm:pt>
    <dgm:pt modelId="{D691BD34-5674-4085-A177-FBAB88BEE53A}" type="sibTrans" cxnId="{7D1A79E7-AAFA-4918-A59C-DAD20DDB5B67}">
      <dgm:prSet/>
      <dgm:spPr/>
      <dgm:t>
        <a:bodyPr/>
        <a:lstStyle/>
        <a:p>
          <a:endParaRPr lang="en-US"/>
        </a:p>
      </dgm:t>
    </dgm:pt>
    <dgm:pt modelId="{34AD618A-E059-45A1-B6CE-102159DE14F1}">
      <dgm:prSet custT="1"/>
      <dgm:spPr>
        <a:xfrm>
          <a:off x="0" y="2778465"/>
          <a:ext cx="1470776" cy="336795"/>
        </a:xfrm>
        <a:noFill/>
        <a:ln>
          <a:noFill/>
        </a:ln>
        <a:effectLst/>
      </dgm:spPr>
      <dgm:t>
        <a:bodyPr/>
        <a:lstStyle/>
        <a:p>
          <a:pPr algn="l"/>
          <a:r>
            <a:rPr lang="fr-FR" sz="1400" b="1" dirty="0" err="1" smtClean="0">
              <a:solidFill>
                <a:srgbClr val="000000">
                  <a:hueOff val="0"/>
                  <a:satOff val="0"/>
                  <a:lumOff val="0"/>
                  <a:alphaOff val="0"/>
                </a:srgbClr>
              </a:solidFill>
              <a:latin typeface="Lucida Sans"/>
              <a:ea typeface="ＭＳ Ｐゴシック"/>
              <a:cs typeface="Arial"/>
            </a:rPr>
            <a:t>Helix</a:t>
          </a:r>
          <a:r>
            <a:rPr lang="fr-FR" sz="1400" b="1" dirty="0" smtClean="0">
              <a:solidFill>
                <a:srgbClr val="000000">
                  <a:hueOff val="0"/>
                  <a:satOff val="0"/>
                  <a:lumOff val="0"/>
                  <a:alphaOff val="0"/>
                </a:srgbClr>
              </a:solidFill>
              <a:latin typeface="Lucida Sans"/>
              <a:ea typeface="ＭＳ Ｐゴシック"/>
              <a:cs typeface="Arial"/>
            </a:rPr>
            <a:t> </a:t>
          </a:r>
          <a:r>
            <a:rPr lang="fr-FR" sz="1400" b="1" dirty="0" err="1" smtClean="0">
              <a:solidFill>
                <a:srgbClr val="000000">
                  <a:hueOff val="0"/>
                  <a:satOff val="0"/>
                  <a:lumOff val="0"/>
                  <a:alphaOff val="0"/>
                </a:srgbClr>
              </a:solidFill>
              <a:latin typeface="Lucida Sans"/>
              <a:ea typeface="ＭＳ Ｐゴシック"/>
              <a:cs typeface="Arial"/>
            </a:rPr>
            <a:t>Nebula</a:t>
          </a:r>
          <a:endParaRPr lang="en-US" sz="1400" b="1" dirty="0">
            <a:solidFill>
              <a:srgbClr val="000000">
                <a:hueOff val="0"/>
                <a:satOff val="0"/>
                <a:lumOff val="0"/>
                <a:alphaOff val="0"/>
              </a:srgbClr>
            </a:solidFill>
            <a:latin typeface="Lucida Sans"/>
            <a:ea typeface="ＭＳ Ｐゴシック"/>
            <a:cs typeface="Arial"/>
          </a:endParaRPr>
        </a:p>
      </dgm:t>
    </dgm:pt>
    <dgm:pt modelId="{F8048908-2001-4AEC-AD03-C4023E42FD66}" type="parTrans" cxnId="{C87C1944-BD5E-4694-BD6D-027CFFE4D84F}">
      <dgm:prSet/>
      <dgm:spPr/>
      <dgm:t>
        <a:bodyPr/>
        <a:lstStyle/>
        <a:p>
          <a:endParaRPr lang="en-US"/>
        </a:p>
      </dgm:t>
    </dgm:pt>
    <dgm:pt modelId="{18348082-E0EB-478B-A7DD-3F8E725797AC}" type="sibTrans" cxnId="{C87C1944-BD5E-4694-BD6D-027CFFE4D84F}">
      <dgm:prSet/>
      <dgm:spPr/>
      <dgm:t>
        <a:bodyPr/>
        <a:lstStyle/>
        <a:p>
          <a:endParaRPr lang="en-US"/>
        </a:p>
      </dgm:t>
    </dgm:pt>
    <dgm:pt modelId="{C693A695-9638-4BB4-BA5F-997B68E2AF6F}">
      <dgm:prSet custT="1"/>
      <dgm:spPr/>
      <dgm:t>
        <a:bodyPr/>
        <a:lstStyle/>
        <a:p>
          <a:endParaRPr lang="en-GB" dirty="0"/>
        </a:p>
      </dgm:t>
    </dgm:pt>
    <dgm:pt modelId="{CED02FC2-6842-482C-B751-1B91E76EAFF1}" type="parTrans" cxnId="{4FCEDCEA-98EF-4368-BAFF-2159E46C3A78}">
      <dgm:prSet/>
      <dgm:spPr/>
      <dgm:t>
        <a:bodyPr/>
        <a:lstStyle/>
        <a:p>
          <a:endParaRPr lang="en-US"/>
        </a:p>
      </dgm:t>
    </dgm:pt>
    <dgm:pt modelId="{A19DB10A-429F-4C77-82C8-7BDEB92B18FA}" type="sibTrans" cxnId="{4FCEDCEA-98EF-4368-BAFF-2159E46C3A78}">
      <dgm:prSet/>
      <dgm:spPr/>
      <dgm:t>
        <a:bodyPr/>
        <a:lstStyle/>
        <a:p>
          <a:endParaRPr lang="en-US"/>
        </a:p>
      </dgm:t>
    </dgm:pt>
    <dgm:pt modelId="{BDA7FBCE-EC18-466C-BDC9-7A49F28635DF}">
      <dgm:prSet custT="1"/>
      <dgm:spPr>
        <a:xfrm>
          <a:off x="876733" y="3199898"/>
          <a:ext cx="1062960" cy="802204"/>
        </a:xfrm>
        <a:noFill/>
        <a:ln>
          <a:noFill/>
        </a:ln>
        <a:effectLst/>
      </dgm:spPr>
      <dgm:t>
        <a:bodyPr/>
        <a:lstStyle/>
        <a:p>
          <a:pPr algn="l"/>
          <a:r>
            <a:rPr lang="fr-FR" sz="1400" b="1" dirty="0" smtClean="0">
              <a:solidFill>
                <a:srgbClr val="000000">
                  <a:hueOff val="0"/>
                  <a:satOff val="0"/>
                  <a:lumOff val="0"/>
                  <a:alphaOff val="0"/>
                </a:srgbClr>
              </a:solidFill>
              <a:latin typeface="Lucida Sans"/>
              <a:ea typeface="ＭＳ Ｐゴシック"/>
              <a:cs typeface="Arial"/>
            </a:rPr>
            <a:t>IDA</a:t>
          </a:r>
          <a:endParaRPr lang="en-US" sz="1400" b="1" dirty="0">
            <a:solidFill>
              <a:srgbClr val="000000">
                <a:hueOff val="0"/>
                <a:satOff val="0"/>
                <a:lumOff val="0"/>
                <a:alphaOff val="0"/>
              </a:srgbClr>
            </a:solidFill>
            <a:latin typeface="Lucida Sans"/>
            <a:ea typeface="ＭＳ Ｐゴシック"/>
            <a:cs typeface="Arial"/>
          </a:endParaRPr>
        </a:p>
      </dgm:t>
    </dgm:pt>
    <dgm:pt modelId="{E54DC634-676D-4CAF-B301-5FE2DB1FC3C4}" type="parTrans" cxnId="{1E7886DD-B7DA-4C4A-B840-FB24CF9CDEF4}">
      <dgm:prSet/>
      <dgm:spPr/>
      <dgm:t>
        <a:bodyPr/>
        <a:lstStyle/>
        <a:p>
          <a:endParaRPr lang="en-US"/>
        </a:p>
      </dgm:t>
    </dgm:pt>
    <dgm:pt modelId="{1C92F788-EDAF-41C4-8D0D-8C28D7E419EF}" type="sibTrans" cxnId="{1E7886DD-B7DA-4C4A-B840-FB24CF9CDEF4}">
      <dgm:prSet/>
      <dgm:spPr/>
      <dgm:t>
        <a:bodyPr/>
        <a:lstStyle/>
        <a:p>
          <a:endParaRPr lang="en-US"/>
        </a:p>
      </dgm:t>
    </dgm:pt>
    <dgm:pt modelId="{0D786700-1041-48B8-99AB-172294337370}">
      <dgm:prSet phldrT="[Texte]"/>
      <dgm:spPr/>
      <dgm:t>
        <a:bodyPr/>
        <a:lstStyle/>
        <a:p>
          <a:pPr algn="l"/>
          <a:endParaRPr lang="en-US" b="1" dirty="0"/>
        </a:p>
      </dgm:t>
    </dgm:pt>
    <dgm:pt modelId="{21C32290-1C49-4F2C-AD3F-83536A443114}" type="parTrans" cxnId="{39C0DAAD-DF62-46A1-96E9-7CB6E977985B}">
      <dgm:prSet/>
      <dgm:spPr/>
      <dgm:t>
        <a:bodyPr/>
        <a:lstStyle/>
        <a:p>
          <a:endParaRPr lang="en-US"/>
        </a:p>
      </dgm:t>
    </dgm:pt>
    <dgm:pt modelId="{C5AD3883-9D94-45B0-9515-CA86383518D8}" type="sibTrans" cxnId="{39C0DAAD-DF62-46A1-96E9-7CB6E977985B}">
      <dgm:prSet/>
      <dgm:spPr/>
      <dgm:t>
        <a:bodyPr/>
        <a:lstStyle/>
        <a:p>
          <a:endParaRPr lang="en-US"/>
        </a:p>
      </dgm:t>
    </dgm:pt>
    <dgm:pt modelId="{D4D54EAF-7E50-469C-83D9-D7F73ABBF279}">
      <dgm:prSet phldrT="[Texte]"/>
      <dgm:spPr/>
      <dgm:t>
        <a:bodyPr/>
        <a:lstStyle/>
        <a:p>
          <a:endParaRPr lang="en-US" dirty="0"/>
        </a:p>
      </dgm:t>
    </dgm:pt>
    <dgm:pt modelId="{2F5CCBA1-54AF-4C58-ACEB-AC01AF74D02B}" type="parTrans" cxnId="{BACFC9FE-AF6A-4A49-8DE0-656B398CDFB7}">
      <dgm:prSet/>
      <dgm:spPr/>
      <dgm:t>
        <a:bodyPr/>
        <a:lstStyle/>
        <a:p>
          <a:endParaRPr lang="en-US"/>
        </a:p>
      </dgm:t>
    </dgm:pt>
    <dgm:pt modelId="{98282AF6-420A-40D9-BB88-8367C63C4893}" type="sibTrans" cxnId="{BACFC9FE-AF6A-4A49-8DE0-656B398CDFB7}">
      <dgm:prSet/>
      <dgm:spPr/>
      <dgm:t>
        <a:bodyPr/>
        <a:lstStyle/>
        <a:p>
          <a:endParaRPr lang="en-US"/>
        </a:p>
      </dgm:t>
    </dgm:pt>
    <dgm:pt modelId="{DC0E1793-832C-4261-B109-4A6F7CCD7381}">
      <dgm:prSet phldrT="[Texte]" custT="1"/>
      <dgm:spPr/>
      <dgm:t>
        <a:bodyPr/>
        <a:lstStyle/>
        <a:p>
          <a:pPr algn="l"/>
          <a:endParaRPr lang="en-US" sz="1400" b="1" dirty="0">
            <a:latin typeface="+mn-lt"/>
          </a:endParaRPr>
        </a:p>
      </dgm:t>
    </dgm:pt>
    <dgm:pt modelId="{17B8DC6E-5740-4770-B5B3-306C843860AA}" type="parTrans" cxnId="{FBD73A7F-CEFA-41A3-A64B-6BB76A8139A7}">
      <dgm:prSet/>
      <dgm:spPr/>
      <dgm:t>
        <a:bodyPr/>
        <a:lstStyle/>
        <a:p>
          <a:endParaRPr lang="en-GB"/>
        </a:p>
      </dgm:t>
    </dgm:pt>
    <dgm:pt modelId="{893A8AA4-355A-49A8-B035-01BE47D67EEB}" type="sibTrans" cxnId="{FBD73A7F-CEFA-41A3-A64B-6BB76A8139A7}">
      <dgm:prSet/>
      <dgm:spPr/>
      <dgm:t>
        <a:bodyPr/>
        <a:lstStyle/>
        <a:p>
          <a:endParaRPr lang="en-GB"/>
        </a:p>
      </dgm:t>
    </dgm:pt>
    <dgm:pt modelId="{578A70BB-A7BA-4BF9-AB6F-C32262AAFA1D}">
      <dgm:prSet phldrT="[Texte]" custT="1"/>
      <dgm:spPr>
        <a:xfrm>
          <a:off x="2938838" y="2240788"/>
          <a:ext cx="4056489" cy="1185762"/>
        </a:xfrm>
        <a:noFill/>
        <a:ln>
          <a:noFill/>
        </a:ln>
        <a:effectLst/>
      </dgm:spPr>
      <dgm:t>
        <a:bodyPr/>
        <a:lstStyle/>
        <a:p>
          <a:pPr algn="l"/>
          <a:r>
            <a:rPr lang="en-US" sz="1400" b="1" dirty="0" err="1" smtClean="0">
              <a:solidFill>
                <a:srgbClr val="000000">
                  <a:hueOff val="0"/>
                  <a:satOff val="0"/>
                  <a:lumOff val="0"/>
                  <a:alphaOff val="0"/>
                </a:srgbClr>
              </a:solidFill>
              <a:latin typeface="Lucida Sans"/>
              <a:ea typeface="ＭＳ Ｐゴシック"/>
              <a:cs typeface="Arial"/>
            </a:rPr>
            <a:t>INFOaaS</a:t>
          </a:r>
          <a:endParaRPr lang="en-US" sz="1400" b="1" dirty="0" smtClean="0">
            <a:solidFill>
              <a:srgbClr val="000000">
                <a:hueOff val="0"/>
                <a:satOff val="0"/>
                <a:lumOff val="0"/>
                <a:alphaOff val="0"/>
              </a:srgbClr>
            </a:solidFill>
            <a:latin typeface="Lucida Sans"/>
            <a:ea typeface="ＭＳ Ｐゴシック"/>
            <a:cs typeface="Arial"/>
          </a:endParaRPr>
        </a:p>
        <a:p>
          <a:pPr algn="l"/>
          <a:r>
            <a:rPr lang="fr-FR" sz="1000" b="0" dirty="0" smtClean="0">
              <a:solidFill>
                <a:srgbClr val="000000">
                  <a:hueOff val="0"/>
                  <a:satOff val="0"/>
                  <a:lumOff val="0"/>
                  <a:alphaOff val="0"/>
                </a:srgbClr>
              </a:solidFill>
              <a:latin typeface="Lucida Sans"/>
              <a:ea typeface="ＭＳ Ｐゴシック"/>
              <a:cs typeface="Arial"/>
            </a:rPr>
            <a:t> - </a:t>
          </a:r>
          <a:r>
            <a:rPr lang="fr-FR" sz="1000" b="0" dirty="0" err="1" smtClean="0">
              <a:solidFill>
                <a:srgbClr val="000000">
                  <a:hueOff val="0"/>
                  <a:satOff val="0"/>
                  <a:lumOff val="0"/>
                  <a:alphaOff val="0"/>
                </a:srgbClr>
              </a:solidFill>
              <a:latin typeface="Lucida Sans"/>
              <a:ea typeface="ＭＳ Ｐゴシック"/>
              <a:cs typeface="Arial"/>
            </a:rPr>
            <a:t>Oil</a:t>
          </a:r>
          <a:r>
            <a:rPr lang="fr-FR" sz="1000" b="0" dirty="0" smtClean="0">
              <a:solidFill>
                <a:srgbClr val="000000">
                  <a:hueOff val="0"/>
                  <a:satOff val="0"/>
                  <a:lumOff val="0"/>
                  <a:alphaOff val="0"/>
                </a:srgbClr>
              </a:solidFill>
              <a:latin typeface="Lucida Sans"/>
              <a:ea typeface="ＭＳ Ｐゴシック"/>
              <a:cs typeface="Arial"/>
            </a:rPr>
            <a:t> &amp; </a:t>
          </a:r>
          <a:r>
            <a:rPr lang="fr-FR" sz="1000" b="0" dirty="0" err="1" smtClean="0">
              <a:solidFill>
                <a:srgbClr val="000000">
                  <a:hueOff val="0"/>
                  <a:satOff val="0"/>
                  <a:lumOff val="0"/>
                  <a:alphaOff val="0"/>
                </a:srgbClr>
              </a:solidFill>
              <a:latin typeface="Lucida Sans"/>
              <a:ea typeface="ＭＳ Ｐゴシック"/>
              <a:cs typeface="Arial"/>
            </a:rPr>
            <a:t>Gas</a:t>
          </a:r>
          <a:r>
            <a:rPr lang="fr-FR" sz="1000" b="0" dirty="0" smtClean="0">
              <a:solidFill>
                <a:srgbClr val="000000">
                  <a:hueOff val="0"/>
                  <a:satOff val="0"/>
                  <a:lumOff val="0"/>
                  <a:alphaOff val="0"/>
                </a:srgbClr>
              </a:solidFill>
              <a:latin typeface="Lucida Sans"/>
              <a:ea typeface="ＭＳ Ｐゴシック"/>
              <a:cs typeface="Arial"/>
            </a:rPr>
            <a:t> service</a:t>
          </a:r>
          <a:endParaRPr lang="en-US" sz="1000" b="0" dirty="0">
            <a:solidFill>
              <a:srgbClr val="000000">
                <a:hueOff val="0"/>
                <a:satOff val="0"/>
                <a:lumOff val="0"/>
                <a:alphaOff val="0"/>
              </a:srgbClr>
            </a:solidFill>
            <a:latin typeface="Lucida Sans"/>
            <a:ea typeface="ＭＳ Ｐゴシック"/>
            <a:cs typeface="Arial"/>
          </a:endParaRPr>
        </a:p>
      </dgm:t>
    </dgm:pt>
    <dgm:pt modelId="{336F2D83-8905-48A4-B384-FADA83C4FB50}" type="parTrans" cxnId="{7685ABD6-5F09-45DD-9BD2-AF03815405CE}">
      <dgm:prSet/>
      <dgm:spPr/>
      <dgm:t>
        <a:bodyPr/>
        <a:lstStyle/>
        <a:p>
          <a:endParaRPr lang="en-GB"/>
        </a:p>
      </dgm:t>
    </dgm:pt>
    <dgm:pt modelId="{DF9A6E5B-D501-43A7-B4DC-318F9D6C373A}" type="sibTrans" cxnId="{7685ABD6-5F09-45DD-9BD2-AF03815405CE}">
      <dgm:prSet/>
      <dgm:spPr/>
      <dgm:t>
        <a:bodyPr/>
        <a:lstStyle/>
        <a:p>
          <a:endParaRPr lang="en-GB"/>
        </a:p>
      </dgm:t>
    </dgm:pt>
    <dgm:pt modelId="{5AAA0223-50FE-4B81-832C-0FD384E4980A}">
      <dgm:prSet phldrT="[Texte]" custT="1"/>
      <dgm:spPr>
        <a:xfrm>
          <a:off x="3397012" y="834234"/>
          <a:ext cx="1280675" cy="2681415"/>
        </a:xfrm>
        <a:noFill/>
        <a:ln>
          <a:noFill/>
        </a:ln>
        <a:effectLst/>
      </dgm:spPr>
      <dgm:t>
        <a:bodyPr/>
        <a:lstStyle/>
        <a:p>
          <a:pPr algn="l"/>
          <a:r>
            <a:rPr lang="en-US" sz="1400" b="1" dirty="0" smtClean="0">
              <a:solidFill>
                <a:srgbClr val="000000">
                  <a:hueOff val="0"/>
                  <a:satOff val="0"/>
                  <a:lumOff val="0"/>
                  <a:alphaOff val="0"/>
                </a:srgbClr>
              </a:solidFill>
              <a:latin typeface="Lucida Sans"/>
              <a:ea typeface="ＭＳ Ｐゴシック"/>
              <a:cs typeface="Arial"/>
            </a:rPr>
            <a:t>CNES – PEPS</a:t>
          </a:r>
        </a:p>
        <a:p>
          <a:pPr algn="l"/>
          <a:r>
            <a:rPr lang="en-US" sz="1000" b="1" dirty="0" smtClean="0">
              <a:solidFill>
                <a:srgbClr val="000000">
                  <a:hueOff val="0"/>
                  <a:satOff val="0"/>
                  <a:lumOff val="0"/>
                  <a:alphaOff val="0"/>
                </a:srgbClr>
              </a:solidFill>
              <a:latin typeface="Lucida Sans"/>
              <a:ea typeface="ＭＳ Ｐゴシック"/>
              <a:cs typeface="Arial"/>
            </a:rPr>
            <a:t>   EO data dissemination</a:t>
          </a:r>
          <a:endParaRPr lang="en-US" sz="1000" b="1" dirty="0">
            <a:solidFill>
              <a:srgbClr val="000000">
                <a:hueOff val="0"/>
                <a:satOff val="0"/>
                <a:lumOff val="0"/>
                <a:alphaOff val="0"/>
              </a:srgbClr>
            </a:solidFill>
            <a:latin typeface="Lucida Sans"/>
            <a:ea typeface="ＭＳ Ｐゴシック"/>
            <a:cs typeface="Arial"/>
          </a:endParaRPr>
        </a:p>
      </dgm:t>
    </dgm:pt>
    <dgm:pt modelId="{2EF7722A-517A-48B8-AA23-2A5533F9CBDB}" type="parTrans" cxnId="{E5347229-7994-422D-8746-B4F06AA24B11}">
      <dgm:prSet/>
      <dgm:spPr/>
      <dgm:t>
        <a:bodyPr/>
        <a:lstStyle/>
        <a:p>
          <a:endParaRPr lang="en-GB"/>
        </a:p>
      </dgm:t>
    </dgm:pt>
    <dgm:pt modelId="{71C37801-9E3B-462C-990C-214CAAC54A5A}" type="sibTrans" cxnId="{E5347229-7994-422D-8746-B4F06AA24B11}">
      <dgm:prSet/>
      <dgm:spPr/>
      <dgm:t>
        <a:bodyPr/>
        <a:lstStyle/>
        <a:p>
          <a:endParaRPr lang="en-GB"/>
        </a:p>
      </dgm:t>
    </dgm:pt>
    <dgm:pt modelId="{7B397FE2-7E12-499D-BB2F-D2934B4B4FF6}" type="pres">
      <dgm:prSet presAssocID="{D1B09321-08DD-4F22-9BA3-DF0E0A9F24FC}" presName="arrowDiagram" presStyleCnt="0">
        <dgm:presLayoutVars>
          <dgm:chMax val="5"/>
          <dgm:dir/>
          <dgm:resizeHandles val="exact"/>
        </dgm:presLayoutVars>
      </dgm:prSet>
      <dgm:spPr/>
    </dgm:pt>
    <dgm:pt modelId="{288FBA92-7554-4644-9D0E-8AC5AC335E3C}" type="pres">
      <dgm:prSet presAssocID="{D1B09321-08DD-4F22-9BA3-DF0E0A9F24FC}" presName="arrow" presStyleLbl="bgShp" presStyleIdx="0" presStyleCnt="1" custLinFactNeighborX="-1987"/>
      <dgm:spPr>
        <a:xfrm>
          <a:off x="121812" y="0"/>
          <a:ext cx="6403379" cy="4002112"/>
        </a:xfrm>
        <a:prstGeom prst="swooshArrow">
          <a:avLst>
            <a:gd name="adj1" fmla="val 25000"/>
            <a:gd name="adj2" fmla="val 25000"/>
          </a:avLst>
        </a:prstGeom>
        <a:solidFill>
          <a:srgbClr val="95009C">
            <a:tint val="40000"/>
            <a:hueOff val="0"/>
            <a:satOff val="0"/>
            <a:lumOff val="0"/>
            <a:alphaOff val="0"/>
          </a:srgbClr>
        </a:solidFill>
        <a:ln>
          <a:noFill/>
        </a:ln>
        <a:effectLst>
          <a:outerShdw blurRad="50800" dist="76200" dir="2700000" algn="tl" rotWithShape="0">
            <a:prstClr val="black">
              <a:alpha val="40000"/>
            </a:prstClr>
          </a:outerShdw>
          <a:reflection blurRad="6350" stA="50000" endA="300" endPos="90000" dir="5400000" sy="-100000" algn="bl" rotWithShape="0"/>
        </a:effectLst>
      </dgm:spPr>
      <dgm:t>
        <a:bodyPr/>
        <a:lstStyle/>
        <a:p>
          <a:endParaRPr lang="en-US"/>
        </a:p>
      </dgm:t>
    </dgm:pt>
    <dgm:pt modelId="{4A014B4F-4A60-4C08-99BD-BBB2E070BC8B}" type="pres">
      <dgm:prSet presAssocID="{D1B09321-08DD-4F22-9BA3-DF0E0A9F24FC}" presName="arrowDiagram5" presStyleCnt="0"/>
      <dgm:spPr/>
    </dgm:pt>
    <dgm:pt modelId="{17EB7824-D880-44EE-BABB-F7609F1A6F52}" type="pres">
      <dgm:prSet presAssocID="{34AD618A-E059-45A1-B6CE-102159DE14F1}" presName="bullet5a" presStyleLbl="node1" presStyleIdx="0" presStyleCnt="5" custLinFactY="-100000" custLinFactNeighborX="-53176" custLinFactNeighborY="-131887"/>
      <dgm:spPr>
        <a:xfrm>
          <a:off x="801463" y="2634452"/>
          <a:ext cx="147277" cy="147277"/>
        </a:xfrm>
        <a:prstGeom prst="ellipse">
          <a:avLst/>
        </a:prstGeom>
        <a:gradFill rotWithShape="0">
          <a:gsLst>
            <a:gs pos="0">
              <a:srgbClr val="95009C">
                <a:hueOff val="0"/>
                <a:satOff val="0"/>
                <a:lumOff val="0"/>
                <a:alphaOff val="0"/>
                <a:tint val="100000"/>
                <a:shade val="100000"/>
                <a:satMod val="130000"/>
              </a:srgbClr>
            </a:gs>
            <a:gs pos="100000">
              <a:srgbClr val="95009C">
                <a:hueOff val="0"/>
                <a:satOff val="0"/>
                <a:lumOff val="0"/>
                <a:alphaOff val="0"/>
                <a:tint val="50000"/>
                <a:shade val="100000"/>
                <a:satMod val="350000"/>
              </a:srgbClr>
            </a:gs>
          </a:gsLst>
          <a:lin ang="16200000" scaled="0"/>
        </a:gradFill>
        <a:ln>
          <a:noFill/>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a:bevelT w="63500" h="25400"/>
        </a:sp3d>
      </dgm:spPr>
    </dgm:pt>
    <dgm:pt modelId="{8A7046B4-D7FA-4202-B3BE-544929165F7B}" type="pres">
      <dgm:prSet presAssocID="{34AD618A-E059-45A1-B6CE-102159DE14F1}" presName="textBox5a" presStyleLbl="revTx" presStyleIdx="0" presStyleCnt="5" custScaleX="175334" custScaleY="35359" custLinFactY="-24829" custLinFactNeighborX="-83984" custLinFactNeighborY="-100000">
        <dgm:presLayoutVars>
          <dgm:bulletEnabled val="1"/>
        </dgm:presLayoutVars>
      </dgm:prSet>
      <dgm:spPr>
        <a:prstGeom prst="rect">
          <a:avLst/>
        </a:prstGeom>
      </dgm:spPr>
      <dgm:t>
        <a:bodyPr/>
        <a:lstStyle/>
        <a:p>
          <a:endParaRPr lang="en-US"/>
        </a:p>
      </dgm:t>
    </dgm:pt>
    <dgm:pt modelId="{0C0A5047-26F7-4557-91D0-71E645FC7A27}" type="pres">
      <dgm:prSet presAssocID="{BDA7FBCE-EC18-466C-BDC9-7A49F28635DF}" presName="bullet5b" presStyleLbl="node1" presStyleIdx="1" presStyleCnt="5" custLinFactX="-200000" custLinFactY="200000" custLinFactNeighborX="-270680" custLinFactNeighborY="234038"/>
      <dgm:spPr>
        <a:xfrm>
          <a:off x="591981" y="3210517"/>
          <a:ext cx="230521" cy="230521"/>
        </a:xfrm>
        <a:prstGeom prst="ellipse">
          <a:avLst/>
        </a:prstGeom>
        <a:solidFill>
          <a:srgbClr val="808080">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CBA00DDA-3034-4CAE-99F8-BA52F162E51E}" type="pres">
      <dgm:prSet presAssocID="{BDA7FBCE-EC18-466C-BDC9-7A49F28635DF}" presName="textBox5b" presStyleLbl="revTx" presStyleIdx="1" presStyleCnt="5" custScaleY="47839" custLinFactNeighborX="-86130" custLinFactNeighborY="26080">
        <dgm:presLayoutVars>
          <dgm:bulletEnabled val="1"/>
        </dgm:presLayoutVars>
      </dgm:prSet>
      <dgm:spPr>
        <a:prstGeom prst="rect">
          <a:avLst/>
        </a:prstGeom>
      </dgm:spPr>
      <dgm:t>
        <a:bodyPr/>
        <a:lstStyle/>
        <a:p>
          <a:endParaRPr lang="en-US"/>
        </a:p>
      </dgm:t>
    </dgm:pt>
    <dgm:pt modelId="{CEBDB3F6-7258-4FAC-8A4B-460EF5E65E21}" type="pres">
      <dgm:prSet presAssocID="{B0A73EFF-5CF7-4E42-AC9B-3EF7B58DB34E}" presName="bullet5c" presStyleLbl="node1" presStyleIdx="2" presStyleCnt="5" custLinFactX="-159423" custLinFactNeighborX="-200000" custLinFactNeighborY="68881"/>
      <dgm:spPr>
        <a:xfrm>
          <a:off x="1596811" y="1810958"/>
          <a:ext cx="307362" cy="307362"/>
        </a:xfrm>
        <a:prstGeom prst="ellipse">
          <a:avLst/>
        </a:prstGeom>
        <a:gradFill rotWithShape="0">
          <a:gsLst>
            <a:gs pos="0">
              <a:srgbClr val="95009C">
                <a:hueOff val="0"/>
                <a:satOff val="0"/>
                <a:lumOff val="0"/>
                <a:alphaOff val="0"/>
                <a:tint val="100000"/>
                <a:shade val="100000"/>
                <a:satMod val="130000"/>
              </a:srgbClr>
            </a:gs>
            <a:gs pos="100000">
              <a:srgbClr val="95009C">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US"/>
        </a:p>
      </dgm:t>
    </dgm:pt>
    <dgm:pt modelId="{F1AC03A6-5A52-47F9-B381-8F477875A71F}" type="pres">
      <dgm:prSet presAssocID="{B0A73EFF-5CF7-4E42-AC9B-3EF7B58DB34E}" presName="textBox5c" presStyleLbl="revTx" presStyleIdx="2" presStyleCnt="5" custScaleX="134351" custScaleY="54083" custLinFactX="-43254" custLinFactNeighborX="-100000" custLinFactNeighborY="-39287">
        <dgm:presLayoutVars>
          <dgm:bulletEnabled val="1"/>
        </dgm:presLayoutVars>
      </dgm:prSet>
      <dgm:spPr>
        <a:prstGeom prst="rect">
          <a:avLst/>
        </a:prstGeom>
      </dgm:spPr>
      <dgm:t>
        <a:bodyPr/>
        <a:lstStyle/>
        <a:p>
          <a:endParaRPr lang="en-US"/>
        </a:p>
      </dgm:t>
    </dgm:pt>
    <dgm:pt modelId="{C1D44846-01D2-42CC-8497-332A1B923221}" type="pres">
      <dgm:prSet presAssocID="{5AAA0223-50FE-4B81-832C-0FD384E4980A}" presName="bullet5d" presStyleLbl="node1" presStyleIdx="3" presStyleCnt="5" custLinFactX="-84540" custLinFactNeighborX="-100000" custLinFactNeighborY="-30596"/>
      <dgm:spPr>
        <a:xfrm>
          <a:off x="3159928" y="1000723"/>
          <a:ext cx="397009" cy="397009"/>
        </a:xfrm>
        <a:prstGeom prst="ellipse">
          <a:avLst/>
        </a:prstGeom>
        <a:gradFill rotWithShape="0">
          <a:gsLst>
            <a:gs pos="0">
              <a:srgbClr val="95009C">
                <a:hueOff val="0"/>
                <a:satOff val="0"/>
                <a:lumOff val="0"/>
                <a:alphaOff val="0"/>
                <a:tint val="100000"/>
                <a:shade val="100000"/>
                <a:satMod val="130000"/>
              </a:srgbClr>
            </a:gs>
            <a:gs pos="100000">
              <a:srgbClr val="95009C">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pt>
    <dgm:pt modelId="{10B8C5C6-D538-46AF-A58B-59F2AD383350}" type="pres">
      <dgm:prSet presAssocID="{5AAA0223-50FE-4B81-832C-0FD384E4980A}" presName="textBox5d" presStyleLbl="revTx" presStyleIdx="3" presStyleCnt="5" custScaleX="211724" custLinFactNeighborX="-82475" custLinFactNeighborY="-32489">
        <dgm:presLayoutVars>
          <dgm:bulletEnabled val="1"/>
        </dgm:presLayoutVars>
      </dgm:prSet>
      <dgm:spPr>
        <a:prstGeom prst="rect">
          <a:avLst/>
        </a:prstGeom>
      </dgm:spPr>
      <dgm:t>
        <a:bodyPr/>
        <a:lstStyle/>
        <a:p>
          <a:endParaRPr lang="en-GB"/>
        </a:p>
      </dgm:t>
    </dgm:pt>
    <dgm:pt modelId="{C1242311-66E6-426F-9E5C-F04F25646E59}" type="pres">
      <dgm:prSet presAssocID="{578A70BB-A7BA-4BF9-AB6F-C32262AAFA1D}" presName="bullet5e" presStyleLbl="node1" presStyleIdx="4" presStyleCnt="5" custLinFactX="-200000" custLinFactY="90745" custLinFactNeighborX="-282717" custLinFactNeighborY="100000"/>
      <dgm:spPr>
        <a:xfrm>
          <a:off x="2676911" y="1768540"/>
          <a:ext cx="505866" cy="505866"/>
        </a:xfrm>
        <a:prstGeom prst="ellipse">
          <a:avLst/>
        </a:prstGeom>
        <a:solidFill>
          <a:srgbClr val="808080">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gm:spPr>
      <dgm:t>
        <a:bodyPr/>
        <a:lstStyle/>
        <a:p>
          <a:endParaRPr lang="en-US"/>
        </a:p>
      </dgm:t>
    </dgm:pt>
    <dgm:pt modelId="{09B9997A-13DE-4CB4-A48E-F7BA05666BD7}" type="pres">
      <dgm:prSet presAssocID="{578A70BB-A7BA-4BF9-AB6F-C32262AAFA1D}" presName="textBox5e" presStyleLbl="revTx" presStyleIdx="4" presStyleCnt="5" custScaleX="316746" custScaleY="40256" custLinFactX="-31684" custLinFactNeighborX="-100000" custLinFactNeighborY="16363">
        <dgm:presLayoutVars>
          <dgm:bulletEnabled val="1"/>
        </dgm:presLayoutVars>
      </dgm:prSet>
      <dgm:spPr>
        <a:prstGeom prst="rect">
          <a:avLst/>
        </a:prstGeom>
      </dgm:spPr>
      <dgm:t>
        <a:bodyPr/>
        <a:lstStyle/>
        <a:p>
          <a:endParaRPr lang="en-GB"/>
        </a:p>
      </dgm:t>
    </dgm:pt>
  </dgm:ptLst>
  <dgm:cxnLst>
    <dgm:cxn modelId="{E5347229-7994-422D-8746-B4F06AA24B11}" srcId="{D1B09321-08DD-4F22-9BA3-DF0E0A9F24FC}" destId="{5AAA0223-50FE-4B81-832C-0FD384E4980A}" srcOrd="3" destOrd="0" parTransId="{2EF7722A-517A-48B8-AA23-2A5533F9CBDB}" sibTransId="{71C37801-9E3B-462C-990C-214CAAC54A5A}"/>
    <dgm:cxn modelId="{90DB858B-24D2-AD49-A185-9C070E5C7521}" type="presOf" srcId="{B0A73EFF-5CF7-4E42-AC9B-3EF7B58DB34E}" destId="{F1AC03A6-5A52-47F9-B381-8F477875A71F}" srcOrd="0" destOrd="0" presId="urn:microsoft.com/office/officeart/2005/8/layout/arrow2"/>
    <dgm:cxn modelId="{78A062C7-A8D8-0A40-A661-B95F7BA530CE}" type="presOf" srcId="{578A70BB-A7BA-4BF9-AB6F-C32262AAFA1D}" destId="{09B9997A-13DE-4CB4-A48E-F7BA05666BD7}" srcOrd="0" destOrd="0" presId="urn:microsoft.com/office/officeart/2005/8/layout/arrow2"/>
    <dgm:cxn modelId="{1E7886DD-B7DA-4C4A-B840-FB24CF9CDEF4}" srcId="{D1B09321-08DD-4F22-9BA3-DF0E0A9F24FC}" destId="{BDA7FBCE-EC18-466C-BDC9-7A49F28635DF}" srcOrd="1" destOrd="0" parTransId="{E54DC634-676D-4CAF-B301-5FE2DB1FC3C4}" sibTransId="{1C92F788-EDAF-41C4-8D0D-8C28D7E419EF}"/>
    <dgm:cxn modelId="{7D1A79E7-AAFA-4918-A59C-DAD20DDB5B67}" srcId="{D1B09321-08DD-4F22-9BA3-DF0E0A9F24FC}" destId="{360FE0E9-2621-4C47-9092-BF4430C29128}" srcOrd="6" destOrd="0" parTransId="{090D1812-6516-4296-AB35-67BDB3F57493}" sibTransId="{D691BD34-5674-4085-A177-FBAB88BEE53A}"/>
    <dgm:cxn modelId="{7685ABD6-5F09-45DD-9BD2-AF03815405CE}" srcId="{D1B09321-08DD-4F22-9BA3-DF0E0A9F24FC}" destId="{578A70BB-A7BA-4BF9-AB6F-C32262AAFA1D}" srcOrd="4" destOrd="0" parTransId="{336F2D83-8905-48A4-B384-FADA83C4FB50}" sibTransId="{DF9A6E5B-D501-43A7-B4DC-318F9D6C373A}"/>
    <dgm:cxn modelId="{A9D21CF3-8D8F-7F43-96C7-A208C0508120}" type="presOf" srcId="{D1B09321-08DD-4F22-9BA3-DF0E0A9F24FC}" destId="{7B397FE2-7E12-499D-BB2F-D2934B4B4FF6}" srcOrd="0" destOrd="0" presId="urn:microsoft.com/office/officeart/2005/8/layout/arrow2"/>
    <dgm:cxn modelId="{4FCEDCEA-98EF-4368-BAFF-2159E46C3A78}" srcId="{D1B09321-08DD-4F22-9BA3-DF0E0A9F24FC}" destId="{C693A695-9638-4BB4-BA5F-997B68E2AF6F}" srcOrd="5" destOrd="0" parTransId="{CED02FC2-6842-482C-B751-1B91E76EAFF1}" sibTransId="{A19DB10A-429F-4C77-82C8-7BDEB92B18FA}"/>
    <dgm:cxn modelId="{DCFF6D42-090A-8346-A3AE-ED8635AA90C7}" type="presOf" srcId="{34AD618A-E059-45A1-B6CE-102159DE14F1}" destId="{8A7046B4-D7FA-4202-B3BE-544929165F7B}" srcOrd="0" destOrd="0" presId="urn:microsoft.com/office/officeart/2005/8/layout/arrow2"/>
    <dgm:cxn modelId="{7C1AE71D-CB68-4ADE-84A0-540CA0350575}" srcId="{D1B09321-08DD-4F22-9BA3-DF0E0A9F24FC}" destId="{B0A73EFF-5CF7-4E42-AC9B-3EF7B58DB34E}" srcOrd="2" destOrd="0" parTransId="{CFF49DB7-CDBA-450C-A99C-83391DBC4F19}" sibTransId="{F9565495-E5CD-450C-9025-CCBFBCDF26C0}"/>
    <dgm:cxn modelId="{97FAFF5B-947E-4341-8B6F-ED1FC35283BA}" type="presOf" srcId="{5AAA0223-50FE-4B81-832C-0FD384E4980A}" destId="{10B8C5C6-D538-46AF-A58B-59F2AD383350}" srcOrd="0" destOrd="0" presId="urn:microsoft.com/office/officeart/2005/8/layout/arrow2"/>
    <dgm:cxn modelId="{6283C770-117C-4446-89D0-D03E6A786DE0}" type="presOf" srcId="{BDA7FBCE-EC18-466C-BDC9-7A49F28635DF}" destId="{CBA00DDA-3034-4CAE-99F8-BA52F162E51E}" srcOrd="0" destOrd="0" presId="urn:microsoft.com/office/officeart/2005/8/layout/arrow2"/>
    <dgm:cxn modelId="{C87C1944-BD5E-4694-BD6D-027CFFE4D84F}" srcId="{D1B09321-08DD-4F22-9BA3-DF0E0A9F24FC}" destId="{34AD618A-E059-45A1-B6CE-102159DE14F1}" srcOrd="0" destOrd="0" parTransId="{F8048908-2001-4AEC-AD03-C4023E42FD66}" sibTransId="{18348082-E0EB-478B-A7DD-3F8E725797AC}"/>
    <dgm:cxn modelId="{BACFC9FE-AF6A-4A49-8DE0-656B398CDFB7}" srcId="{D1B09321-08DD-4F22-9BA3-DF0E0A9F24FC}" destId="{D4D54EAF-7E50-469C-83D9-D7F73ABBF279}" srcOrd="8" destOrd="0" parTransId="{2F5CCBA1-54AF-4C58-ACEB-AC01AF74D02B}" sibTransId="{98282AF6-420A-40D9-BB88-8367C63C4893}"/>
    <dgm:cxn modelId="{39C0DAAD-DF62-46A1-96E9-7CB6E977985B}" srcId="{D1B09321-08DD-4F22-9BA3-DF0E0A9F24FC}" destId="{0D786700-1041-48B8-99AB-172294337370}" srcOrd="9" destOrd="0" parTransId="{21C32290-1C49-4F2C-AD3F-83536A443114}" sibTransId="{C5AD3883-9D94-45B0-9515-CA86383518D8}"/>
    <dgm:cxn modelId="{FBD73A7F-CEFA-41A3-A64B-6BB76A8139A7}" srcId="{D1B09321-08DD-4F22-9BA3-DF0E0A9F24FC}" destId="{DC0E1793-832C-4261-B109-4A6F7CCD7381}" srcOrd="7" destOrd="0" parTransId="{17B8DC6E-5740-4770-B5B3-306C843860AA}" sibTransId="{893A8AA4-355A-49A8-B035-01BE47D67EEB}"/>
    <dgm:cxn modelId="{628B81D2-C5F7-254D-8BE1-9110B56DD2C2}" type="presParOf" srcId="{7B397FE2-7E12-499D-BB2F-D2934B4B4FF6}" destId="{288FBA92-7554-4644-9D0E-8AC5AC335E3C}" srcOrd="0" destOrd="0" presId="urn:microsoft.com/office/officeart/2005/8/layout/arrow2"/>
    <dgm:cxn modelId="{B6237329-A1BB-C346-BE1D-517B1DDC6CAB}" type="presParOf" srcId="{7B397FE2-7E12-499D-BB2F-D2934B4B4FF6}" destId="{4A014B4F-4A60-4C08-99BD-BBB2E070BC8B}" srcOrd="1" destOrd="0" presId="urn:microsoft.com/office/officeart/2005/8/layout/arrow2"/>
    <dgm:cxn modelId="{2770C007-0F94-CA4B-8077-BE8D5BB85E2B}" type="presParOf" srcId="{4A014B4F-4A60-4C08-99BD-BBB2E070BC8B}" destId="{17EB7824-D880-44EE-BABB-F7609F1A6F52}" srcOrd="0" destOrd="0" presId="urn:microsoft.com/office/officeart/2005/8/layout/arrow2"/>
    <dgm:cxn modelId="{D38D5430-096A-8D40-A547-B71473FA12F8}" type="presParOf" srcId="{4A014B4F-4A60-4C08-99BD-BBB2E070BC8B}" destId="{8A7046B4-D7FA-4202-B3BE-544929165F7B}" srcOrd="1" destOrd="0" presId="urn:microsoft.com/office/officeart/2005/8/layout/arrow2"/>
    <dgm:cxn modelId="{C1A1159E-EE68-EA40-9B43-79C577E1E06C}" type="presParOf" srcId="{4A014B4F-4A60-4C08-99BD-BBB2E070BC8B}" destId="{0C0A5047-26F7-4557-91D0-71E645FC7A27}" srcOrd="2" destOrd="0" presId="urn:microsoft.com/office/officeart/2005/8/layout/arrow2"/>
    <dgm:cxn modelId="{748F6469-DC4F-C046-B5E3-F89898E6BB12}" type="presParOf" srcId="{4A014B4F-4A60-4C08-99BD-BBB2E070BC8B}" destId="{CBA00DDA-3034-4CAE-99F8-BA52F162E51E}" srcOrd="3" destOrd="0" presId="urn:microsoft.com/office/officeart/2005/8/layout/arrow2"/>
    <dgm:cxn modelId="{5DFC7D64-8D6D-1543-AD25-413445E59FFB}" type="presParOf" srcId="{4A014B4F-4A60-4C08-99BD-BBB2E070BC8B}" destId="{CEBDB3F6-7258-4FAC-8A4B-460EF5E65E21}" srcOrd="4" destOrd="0" presId="urn:microsoft.com/office/officeart/2005/8/layout/arrow2"/>
    <dgm:cxn modelId="{7F2FC21B-C67F-A540-8607-D2BDDDAAAD30}" type="presParOf" srcId="{4A014B4F-4A60-4C08-99BD-BBB2E070BC8B}" destId="{F1AC03A6-5A52-47F9-B381-8F477875A71F}" srcOrd="5" destOrd="0" presId="urn:microsoft.com/office/officeart/2005/8/layout/arrow2"/>
    <dgm:cxn modelId="{3CCD9C38-0EA3-9E42-B65B-93E073C2EA34}" type="presParOf" srcId="{4A014B4F-4A60-4C08-99BD-BBB2E070BC8B}" destId="{C1D44846-01D2-42CC-8497-332A1B923221}" srcOrd="6" destOrd="0" presId="urn:microsoft.com/office/officeart/2005/8/layout/arrow2"/>
    <dgm:cxn modelId="{9B488C24-8A3E-1243-A786-827E94C8965E}" type="presParOf" srcId="{4A014B4F-4A60-4C08-99BD-BBB2E070BC8B}" destId="{10B8C5C6-D538-46AF-A58B-59F2AD383350}" srcOrd="7" destOrd="0" presId="urn:microsoft.com/office/officeart/2005/8/layout/arrow2"/>
    <dgm:cxn modelId="{A06FAB40-DA2B-6E4C-AB2F-8B06FD8CE5AB}" type="presParOf" srcId="{4A014B4F-4A60-4C08-99BD-BBB2E070BC8B}" destId="{C1242311-66E6-426F-9E5C-F04F25646E59}" srcOrd="8" destOrd="0" presId="urn:microsoft.com/office/officeart/2005/8/layout/arrow2"/>
    <dgm:cxn modelId="{E6315532-D8E2-1242-8E49-46D4F73EC7D7}" type="presParOf" srcId="{4A014B4F-4A60-4C08-99BD-BBB2E070BC8B}" destId="{09B9997A-13DE-4CB4-A48E-F7BA05666BD7}"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D6A111-221A-4F74-A436-892EB6D58E61}" type="datetimeFigureOut">
              <a:rPr lang="fr-FR" smtClean="0"/>
              <a:t>26/06/2015</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4BD18-9238-45B0-A735-683D0FF33CC5}" type="slidenum">
              <a:rPr lang="fr-FR" smtClean="0"/>
              <a:t>‹#›</a:t>
            </a:fld>
            <a:endParaRPr lang="fr-FR"/>
          </a:p>
        </p:txBody>
      </p:sp>
    </p:spTree>
    <p:extLst>
      <p:ext uri="{BB962C8B-B14F-4D97-AF65-F5344CB8AC3E}">
        <p14:creationId xmlns:p14="http://schemas.microsoft.com/office/powerpoint/2010/main" val="1534341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DA4BD18-9238-45B0-A735-683D0FF33CC5}" type="slidenum">
              <a:rPr lang="fr-FR" smtClean="0"/>
              <a:t>1</a:t>
            </a:fld>
            <a:endParaRPr lang="fr-FR"/>
          </a:p>
        </p:txBody>
      </p:sp>
    </p:spTree>
    <p:extLst>
      <p:ext uri="{BB962C8B-B14F-4D97-AF65-F5344CB8AC3E}">
        <p14:creationId xmlns:p14="http://schemas.microsoft.com/office/powerpoint/2010/main" val="149851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p:cNvSpPr>
            <a:spLocks noGrp="1" noRot="1" noChangeAspect="1"/>
          </p:cNvSpPr>
          <p:nvPr>
            <p:ph type="sldImg"/>
          </p:nvPr>
        </p:nvSpPr>
        <p:spPr>
          <a:ln/>
        </p:spPr>
      </p:sp>
      <p:sp>
        <p:nvSpPr>
          <p:cNvPr id="18434" name="Notizenplatzhalt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de-DE">
                <a:latin typeface="Calibri" charset="0"/>
              </a:rPr>
              <a:t>Challenge: HNI is looking at it, some aspects are also addressed in the Stimulus. All exist as 1 to 1 relationship but now as a dynamic system</a:t>
            </a:r>
          </a:p>
        </p:txBody>
      </p:sp>
      <p:sp>
        <p:nvSpPr>
          <p:cNvPr id="18435" name="Datumsplatzhalter 3"/>
          <p:cNvSpPr>
            <a:spLocks noGrp="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62013" eaLnBrk="0" hangingPunct="0">
              <a:defRPr sz="2400">
                <a:solidFill>
                  <a:schemeClr val="tx1"/>
                </a:solidFill>
                <a:latin typeface="Verdana" charset="0"/>
                <a:ea typeface="ＭＳ Ｐゴシック" charset="0"/>
                <a:cs typeface="ＭＳ Ｐゴシック" charset="0"/>
              </a:defRPr>
            </a:lvl1pPr>
            <a:lvl2pPr marL="742950" indent="-285750" defTabSz="862013" eaLnBrk="0" hangingPunct="0">
              <a:defRPr sz="2400">
                <a:solidFill>
                  <a:schemeClr val="tx1"/>
                </a:solidFill>
                <a:latin typeface="Verdana" charset="0"/>
                <a:ea typeface="ＭＳ Ｐゴシック" charset="0"/>
              </a:defRPr>
            </a:lvl2pPr>
            <a:lvl3pPr marL="1143000" indent="-228600" defTabSz="862013" eaLnBrk="0" hangingPunct="0">
              <a:defRPr sz="2400">
                <a:solidFill>
                  <a:schemeClr val="tx1"/>
                </a:solidFill>
                <a:latin typeface="Verdana" charset="0"/>
                <a:ea typeface="ＭＳ Ｐゴシック" charset="0"/>
              </a:defRPr>
            </a:lvl3pPr>
            <a:lvl4pPr marL="1600200" indent="-228600" defTabSz="862013" eaLnBrk="0" hangingPunct="0">
              <a:defRPr sz="2400">
                <a:solidFill>
                  <a:schemeClr val="tx1"/>
                </a:solidFill>
                <a:latin typeface="Verdana" charset="0"/>
                <a:ea typeface="ＭＳ Ｐゴシック" charset="0"/>
              </a:defRPr>
            </a:lvl4pPr>
            <a:lvl5pPr marL="2057400" indent="-228600" defTabSz="862013" eaLnBrk="0" hangingPunct="0">
              <a:defRPr sz="2400">
                <a:solidFill>
                  <a:schemeClr val="tx1"/>
                </a:solidFill>
                <a:latin typeface="Verdana" charset="0"/>
                <a:ea typeface="ＭＳ Ｐゴシック" charset="0"/>
              </a:defRPr>
            </a:lvl5pPr>
            <a:lvl6pPr marL="2514600" indent="-228600" defTabSz="862013" eaLnBrk="0" fontAlgn="base" hangingPunct="0">
              <a:spcBef>
                <a:spcPct val="0"/>
              </a:spcBef>
              <a:spcAft>
                <a:spcPct val="0"/>
              </a:spcAft>
              <a:defRPr sz="2400">
                <a:solidFill>
                  <a:schemeClr val="tx1"/>
                </a:solidFill>
                <a:latin typeface="Verdana" charset="0"/>
                <a:ea typeface="ＭＳ Ｐゴシック" charset="0"/>
              </a:defRPr>
            </a:lvl6pPr>
            <a:lvl7pPr marL="2971800" indent="-228600" defTabSz="862013" eaLnBrk="0" fontAlgn="base" hangingPunct="0">
              <a:spcBef>
                <a:spcPct val="0"/>
              </a:spcBef>
              <a:spcAft>
                <a:spcPct val="0"/>
              </a:spcAft>
              <a:defRPr sz="2400">
                <a:solidFill>
                  <a:schemeClr val="tx1"/>
                </a:solidFill>
                <a:latin typeface="Verdana" charset="0"/>
                <a:ea typeface="ＭＳ Ｐゴシック" charset="0"/>
              </a:defRPr>
            </a:lvl7pPr>
            <a:lvl8pPr marL="3429000" indent="-228600" defTabSz="862013" eaLnBrk="0" fontAlgn="base" hangingPunct="0">
              <a:spcBef>
                <a:spcPct val="0"/>
              </a:spcBef>
              <a:spcAft>
                <a:spcPct val="0"/>
              </a:spcAft>
              <a:defRPr sz="2400">
                <a:solidFill>
                  <a:schemeClr val="tx1"/>
                </a:solidFill>
                <a:latin typeface="Verdana" charset="0"/>
                <a:ea typeface="ＭＳ Ｐゴシック" charset="0"/>
              </a:defRPr>
            </a:lvl8pPr>
            <a:lvl9pPr marL="3886200" indent="-228600" defTabSz="862013"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buClr>
                <a:srgbClr val="1F497D"/>
              </a:buClr>
            </a:pPr>
            <a:fld id="{A664CC40-16C3-BE48-A6E5-9199EFBBDF50}" type="datetime1">
              <a:rPr lang="de-DE" sz="1100">
                <a:solidFill>
                  <a:srgbClr val="000000"/>
                </a:solidFill>
              </a:rPr>
              <a:pPr eaLnBrk="1" hangingPunct="1">
                <a:buClr>
                  <a:srgbClr val="1F497D"/>
                </a:buClr>
              </a:pPr>
              <a:t>26.06.2015</a:t>
            </a:fld>
            <a:endParaRPr lang="de-DE" sz="1100">
              <a:solidFill>
                <a:srgbClr val="000000"/>
              </a:solidFill>
            </a:endParaRPr>
          </a:p>
        </p:txBody>
      </p:sp>
      <p:sp>
        <p:nvSpPr>
          <p:cNvPr id="5" name="Fußzeilenplatzhalter 4"/>
          <p:cNvSpPr>
            <a:spLocks noGrp="1"/>
          </p:cNvSpPr>
          <p:nvPr>
            <p:ph type="ftr" sz="quarter" idx="4"/>
          </p:nvPr>
        </p:nvSpPr>
        <p:spPr/>
        <p:txBody>
          <a:bodyPr/>
          <a:lstStyle/>
          <a:p>
            <a:pPr>
              <a:buClr>
                <a:srgbClr val="1F497D"/>
              </a:buClr>
              <a:defRPr/>
            </a:pPr>
            <a:r>
              <a:rPr lang="de-DE" smtClean="0">
                <a:solidFill>
                  <a:prstClr val="black"/>
                </a:solidFill>
              </a:rPr>
              <a:t>– Strictly confidential, Confidential, Internal– Autor / Thema der Präsentation</a:t>
            </a:r>
            <a:endParaRPr lang="de-DE" dirty="0">
              <a:solidFill>
                <a:prstClr val="black"/>
              </a:solidFill>
            </a:endParaRPr>
          </a:p>
        </p:txBody>
      </p:sp>
      <p:sp>
        <p:nvSpPr>
          <p:cNvPr id="18437" name="Foliennummernplatzhalter 5"/>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862013" eaLnBrk="0" hangingPunct="0">
              <a:defRPr sz="2400">
                <a:solidFill>
                  <a:schemeClr val="tx1"/>
                </a:solidFill>
                <a:latin typeface="Verdana" charset="0"/>
                <a:ea typeface="ＭＳ Ｐゴシック" charset="0"/>
                <a:cs typeface="ＭＳ Ｐゴシック" charset="0"/>
              </a:defRPr>
            </a:lvl1pPr>
            <a:lvl2pPr marL="742950" indent="-285750" defTabSz="862013" eaLnBrk="0" hangingPunct="0">
              <a:defRPr sz="2400">
                <a:solidFill>
                  <a:schemeClr val="tx1"/>
                </a:solidFill>
                <a:latin typeface="Verdana" charset="0"/>
                <a:ea typeface="ＭＳ Ｐゴシック" charset="0"/>
              </a:defRPr>
            </a:lvl2pPr>
            <a:lvl3pPr marL="1143000" indent="-228600" defTabSz="862013" eaLnBrk="0" hangingPunct="0">
              <a:defRPr sz="2400">
                <a:solidFill>
                  <a:schemeClr val="tx1"/>
                </a:solidFill>
                <a:latin typeface="Verdana" charset="0"/>
                <a:ea typeface="ＭＳ Ｐゴシック" charset="0"/>
              </a:defRPr>
            </a:lvl3pPr>
            <a:lvl4pPr marL="1600200" indent="-228600" defTabSz="862013" eaLnBrk="0" hangingPunct="0">
              <a:defRPr sz="2400">
                <a:solidFill>
                  <a:schemeClr val="tx1"/>
                </a:solidFill>
                <a:latin typeface="Verdana" charset="0"/>
                <a:ea typeface="ＭＳ Ｐゴシック" charset="0"/>
              </a:defRPr>
            </a:lvl4pPr>
            <a:lvl5pPr marL="2057400" indent="-228600" defTabSz="862013" eaLnBrk="0" hangingPunct="0">
              <a:defRPr sz="2400">
                <a:solidFill>
                  <a:schemeClr val="tx1"/>
                </a:solidFill>
                <a:latin typeface="Verdana" charset="0"/>
                <a:ea typeface="ＭＳ Ｐゴシック" charset="0"/>
              </a:defRPr>
            </a:lvl5pPr>
            <a:lvl6pPr marL="2514600" indent="-228600" defTabSz="862013" eaLnBrk="0" fontAlgn="base" hangingPunct="0">
              <a:spcBef>
                <a:spcPct val="0"/>
              </a:spcBef>
              <a:spcAft>
                <a:spcPct val="0"/>
              </a:spcAft>
              <a:defRPr sz="2400">
                <a:solidFill>
                  <a:schemeClr val="tx1"/>
                </a:solidFill>
                <a:latin typeface="Verdana" charset="0"/>
                <a:ea typeface="ＭＳ Ｐゴシック" charset="0"/>
              </a:defRPr>
            </a:lvl6pPr>
            <a:lvl7pPr marL="2971800" indent="-228600" defTabSz="862013" eaLnBrk="0" fontAlgn="base" hangingPunct="0">
              <a:spcBef>
                <a:spcPct val="0"/>
              </a:spcBef>
              <a:spcAft>
                <a:spcPct val="0"/>
              </a:spcAft>
              <a:defRPr sz="2400">
                <a:solidFill>
                  <a:schemeClr val="tx1"/>
                </a:solidFill>
                <a:latin typeface="Verdana" charset="0"/>
                <a:ea typeface="ＭＳ Ｐゴシック" charset="0"/>
              </a:defRPr>
            </a:lvl7pPr>
            <a:lvl8pPr marL="3429000" indent="-228600" defTabSz="862013" eaLnBrk="0" fontAlgn="base" hangingPunct="0">
              <a:spcBef>
                <a:spcPct val="0"/>
              </a:spcBef>
              <a:spcAft>
                <a:spcPct val="0"/>
              </a:spcAft>
              <a:defRPr sz="2400">
                <a:solidFill>
                  <a:schemeClr val="tx1"/>
                </a:solidFill>
                <a:latin typeface="Verdana" charset="0"/>
                <a:ea typeface="ＭＳ Ｐゴシック" charset="0"/>
              </a:defRPr>
            </a:lvl8pPr>
            <a:lvl9pPr marL="3886200" indent="-228600" defTabSz="862013"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buClr>
                <a:srgbClr val="1F497D"/>
              </a:buClr>
            </a:pPr>
            <a:fld id="{BABC4E25-448C-BF4E-9C66-1F6B396E2D7B}" type="slidenum">
              <a:rPr lang="de-DE" sz="1100">
                <a:solidFill>
                  <a:srgbClr val="000000"/>
                </a:solidFill>
              </a:rPr>
              <a:pPr eaLnBrk="1" hangingPunct="1">
                <a:buClr>
                  <a:srgbClr val="1F497D"/>
                </a:buClr>
              </a:pPr>
              <a:t>3</a:t>
            </a:fld>
            <a:endParaRPr lang="de-DE" sz="1100">
              <a:solidFill>
                <a:srgbClr val="000000"/>
              </a:solidFill>
            </a:endParaRPr>
          </a:p>
        </p:txBody>
      </p:sp>
    </p:spTree>
    <p:extLst>
      <p:ext uri="{BB962C8B-B14F-4D97-AF65-F5344CB8AC3E}">
        <p14:creationId xmlns:p14="http://schemas.microsoft.com/office/powerpoint/2010/main" val="318541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Espace réservé des commentaires 2"/>
          <p:cNvSpPr>
            <a:spLocks noGrp="1"/>
          </p:cNvSpPr>
          <p:nvPr>
            <p:ph type="body" idx="1"/>
          </p:nvPr>
        </p:nvSpPr>
        <p:spPr/>
        <p:txBody>
          <a:bodyPr/>
          <a:lstStyle/>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engineering</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Based on historical satellite images, potential routes for new pipelines can be assessed for potential land instability. </a:t>
            </a:r>
          </a:p>
          <a:p>
            <a:pPr algn="just"/>
            <a:endParaRPr lang="en-US" sz="600" dirty="0" smtClean="0"/>
          </a:p>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operations</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Periodic reports on land movement around pipeline routes can be used to target specific inspections on zones where land movement is detected.</a:t>
            </a:r>
          </a:p>
          <a:p>
            <a:pPr algn="just"/>
            <a:endParaRPr lang="en-US" sz="600" dirty="0" smtClean="0"/>
          </a:p>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abnormal situation monitoring</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Following meteorological events (heavy rain, high snow melt, floods) or earthquakes, landslides can be detected to focus intervention.</a:t>
            </a:r>
            <a:endParaRPr lang="fr-FR" sz="1800" dirty="0" smtClean="0"/>
          </a:p>
        </p:txBody>
      </p:sp>
      <p:sp>
        <p:nvSpPr>
          <p:cNvPr id="4" name="Espace réservé du numéro de diapositive 3"/>
          <p:cNvSpPr>
            <a:spLocks noGrp="1"/>
          </p:cNvSpPr>
          <p:nvPr>
            <p:ph type="sldNum" sz="quarter" idx="10"/>
          </p:nvPr>
        </p:nvSpPr>
        <p:spPr/>
        <p:txBody>
          <a:bodyPr/>
          <a:lstStyle/>
          <a:p>
            <a:fld id="{62786036-71D8-437F-9E1E-5A10E0A94061}" type="slidenum">
              <a:rPr lang="nl-NL" smtClean="0">
                <a:solidFill>
                  <a:prstClr val="black"/>
                </a:solidFill>
              </a:rPr>
              <a:pPr/>
              <a:t>5</a:t>
            </a:fld>
            <a:endParaRPr lang="nl-NL" dirty="0">
              <a:solidFill>
                <a:prstClr val="black"/>
              </a:solidFill>
            </a:endParaRPr>
          </a:p>
        </p:txBody>
      </p:sp>
    </p:spTree>
    <p:extLst>
      <p:ext uri="{BB962C8B-B14F-4D97-AF65-F5344CB8AC3E}">
        <p14:creationId xmlns:p14="http://schemas.microsoft.com/office/powerpoint/2010/main" val="3085827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Espace réservé des commentaires 2"/>
          <p:cNvSpPr>
            <a:spLocks noGrp="1"/>
          </p:cNvSpPr>
          <p:nvPr>
            <p:ph type="body" idx="1"/>
          </p:nvPr>
        </p:nvSpPr>
        <p:spPr/>
        <p:txBody>
          <a:bodyPr/>
          <a:lstStyle/>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engineering</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Based on historical satellite images, potential routes for new pipelines can be assessed for potential land instability. </a:t>
            </a:r>
          </a:p>
          <a:p>
            <a:pPr algn="just"/>
            <a:endParaRPr lang="en-US" sz="600" dirty="0" smtClean="0"/>
          </a:p>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operations</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Periodic reports on land movement around pipeline routes can be used to target specific inspections on zones where land movement is detected.</a:t>
            </a:r>
          </a:p>
          <a:p>
            <a:pPr algn="just"/>
            <a:endParaRPr lang="en-US" sz="600" dirty="0" smtClean="0"/>
          </a:p>
          <a:p>
            <a:pPr marL="101600" indent="0" algn="just">
              <a:spcBef>
                <a:spcPts val="320"/>
              </a:spcBef>
              <a:spcAft>
                <a:spcPts val="0"/>
              </a:spcAft>
              <a:buClr>
                <a:schemeClr val="dk2"/>
              </a:buClr>
              <a:buNone/>
            </a:pPr>
            <a:r>
              <a:rPr lang="en-GB" sz="18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Pr>
              <a:t>For abnormal situation monitoring</a:t>
            </a:r>
          </a:p>
          <a:p>
            <a:pPr marL="101600" indent="0" algn="just">
              <a:spcBef>
                <a:spcPts val="320"/>
              </a:spcBef>
              <a:spcAft>
                <a:spcPts val="0"/>
              </a:spcAft>
              <a:buClr>
                <a:schemeClr val="dk2"/>
              </a:buClr>
              <a:buNone/>
            </a:pPr>
            <a:endParaRPr lang="en-US" sz="600" b="1" kern="1200"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endParaRPr>
          </a:p>
          <a:p>
            <a:pPr algn="just"/>
            <a:r>
              <a:rPr lang="en-GB" sz="1800" dirty="0" smtClean="0"/>
              <a:t>Following meteorological events (heavy rain, high snow melt, floods) or earthquakes, landslides can be detected to focus intervention.</a:t>
            </a:r>
            <a:endParaRPr lang="fr-FR" sz="1800" dirty="0" smtClean="0"/>
          </a:p>
        </p:txBody>
      </p:sp>
      <p:sp>
        <p:nvSpPr>
          <p:cNvPr id="4" name="Espace réservé du numéro de diapositive 3"/>
          <p:cNvSpPr>
            <a:spLocks noGrp="1"/>
          </p:cNvSpPr>
          <p:nvPr>
            <p:ph type="sldNum" sz="quarter" idx="10"/>
          </p:nvPr>
        </p:nvSpPr>
        <p:spPr/>
        <p:txBody>
          <a:bodyPr/>
          <a:lstStyle/>
          <a:p>
            <a:fld id="{62786036-71D8-437F-9E1E-5A10E0A94061}" type="slidenum">
              <a:rPr lang="nl-NL" smtClean="0">
                <a:solidFill>
                  <a:prstClr val="black"/>
                </a:solidFill>
              </a:rPr>
              <a:pPr/>
              <a:t>6</a:t>
            </a:fld>
            <a:endParaRPr lang="nl-NL" dirty="0">
              <a:solidFill>
                <a:prstClr val="black"/>
              </a:solidFill>
            </a:endParaRPr>
          </a:p>
        </p:txBody>
      </p:sp>
    </p:spTree>
    <p:extLst>
      <p:ext uri="{BB962C8B-B14F-4D97-AF65-F5344CB8AC3E}">
        <p14:creationId xmlns:p14="http://schemas.microsoft.com/office/powerpoint/2010/main" val="308582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Espace réservé des commentaires 2"/>
          <p:cNvSpPr>
            <a:spLocks noGrp="1"/>
          </p:cNvSpPr>
          <p:nvPr>
            <p:ph type="body" idx="1"/>
          </p:nvPr>
        </p:nvSpPr>
        <p:spPr/>
        <p:txBody>
          <a:bodyPr/>
          <a:lstStyle/>
          <a:p>
            <a:endParaRPr lang="fr-FR" sz="1600" dirty="0"/>
          </a:p>
        </p:txBody>
      </p:sp>
      <p:sp>
        <p:nvSpPr>
          <p:cNvPr id="4" name="Espace réservé du numéro de diapositive 3"/>
          <p:cNvSpPr>
            <a:spLocks noGrp="1"/>
          </p:cNvSpPr>
          <p:nvPr>
            <p:ph type="sldNum" sz="quarter" idx="10"/>
          </p:nvPr>
        </p:nvSpPr>
        <p:spPr/>
        <p:txBody>
          <a:bodyPr/>
          <a:lstStyle/>
          <a:p>
            <a:fld id="{62786036-71D8-437F-9E1E-5A10E0A94061}" type="slidenum">
              <a:rPr lang="nl-NL" smtClean="0">
                <a:solidFill>
                  <a:prstClr val="black"/>
                </a:solidFill>
              </a:rPr>
              <a:pPr/>
              <a:t>7</a:t>
            </a:fld>
            <a:endParaRPr lang="nl-NL" dirty="0">
              <a:solidFill>
                <a:prstClr val="black"/>
              </a:solidFill>
            </a:endParaRPr>
          </a:p>
        </p:txBody>
      </p:sp>
    </p:spTree>
    <p:extLst>
      <p:ext uri="{BB962C8B-B14F-4D97-AF65-F5344CB8AC3E}">
        <p14:creationId xmlns:p14="http://schemas.microsoft.com/office/powerpoint/2010/main" val="308582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Verdana" panose="020B0604030504040204" pitchFamily="34" charset="0"/>
              </a:defRPr>
            </a:lvl1pPr>
            <a:lvl2pPr marL="742950" indent="-285750">
              <a:spcBef>
                <a:spcPct val="30000"/>
              </a:spcBef>
              <a:defRPr sz="1200">
                <a:solidFill>
                  <a:schemeClr val="tx1"/>
                </a:solidFill>
                <a:latin typeface="Verdana" panose="020B0604030504040204" pitchFamily="34" charset="0"/>
              </a:defRPr>
            </a:lvl2pPr>
            <a:lvl3pPr marL="1143000" indent="-228600">
              <a:spcBef>
                <a:spcPct val="30000"/>
              </a:spcBef>
              <a:defRPr sz="1200">
                <a:solidFill>
                  <a:schemeClr val="tx1"/>
                </a:solidFill>
                <a:latin typeface="Verdana" panose="020B0604030504040204" pitchFamily="34" charset="0"/>
              </a:defRPr>
            </a:lvl3pPr>
            <a:lvl4pPr marL="1600200" indent="-228600">
              <a:spcBef>
                <a:spcPct val="30000"/>
              </a:spcBef>
              <a:defRPr sz="1200">
                <a:solidFill>
                  <a:schemeClr val="tx1"/>
                </a:solidFill>
                <a:latin typeface="Verdana" panose="020B0604030504040204" pitchFamily="34" charset="0"/>
              </a:defRPr>
            </a:lvl4pPr>
            <a:lvl5pPr marL="2057400" indent="-228600">
              <a:spcBef>
                <a:spcPct val="30000"/>
              </a:spcBef>
              <a:defRPr sz="1200">
                <a:solidFill>
                  <a:schemeClr val="tx1"/>
                </a:solidFill>
                <a:latin typeface="Verdana" panose="020B0604030504040204" pitchFamily="34" charset="0"/>
              </a:defRPr>
            </a:lvl5pPr>
            <a:lvl6pPr marL="2514600" indent="-228600" eaLnBrk="0" fontAlgn="base" hangingPunct="0">
              <a:spcBef>
                <a:spcPct val="30000"/>
              </a:spcBef>
              <a:spcAft>
                <a:spcPct val="0"/>
              </a:spcAft>
              <a:defRPr sz="1200">
                <a:solidFill>
                  <a:schemeClr val="tx1"/>
                </a:solidFill>
                <a:latin typeface="Verdana" panose="020B0604030504040204" pitchFamily="34" charset="0"/>
              </a:defRPr>
            </a:lvl6pPr>
            <a:lvl7pPr marL="2971800" indent="-228600" eaLnBrk="0" fontAlgn="base" hangingPunct="0">
              <a:spcBef>
                <a:spcPct val="30000"/>
              </a:spcBef>
              <a:spcAft>
                <a:spcPct val="0"/>
              </a:spcAft>
              <a:defRPr sz="1200">
                <a:solidFill>
                  <a:schemeClr val="tx1"/>
                </a:solidFill>
                <a:latin typeface="Verdana" panose="020B0604030504040204" pitchFamily="34" charset="0"/>
              </a:defRPr>
            </a:lvl7pPr>
            <a:lvl8pPr marL="3429000" indent="-228600" eaLnBrk="0" fontAlgn="base" hangingPunct="0">
              <a:spcBef>
                <a:spcPct val="30000"/>
              </a:spcBef>
              <a:spcAft>
                <a:spcPct val="0"/>
              </a:spcAft>
              <a:defRPr sz="1200">
                <a:solidFill>
                  <a:schemeClr val="tx1"/>
                </a:solidFill>
                <a:latin typeface="Verdana" panose="020B0604030504040204" pitchFamily="34" charset="0"/>
              </a:defRPr>
            </a:lvl8pPr>
            <a:lvl9pPr marL="3886200" indent="-228600" eaLnBrk="0" fontAlgn="base" hangingPunct="0">
              <a:spcBef>
                <a:spcPct val="30000"/>
              </a:spcBef>
              <a:spcAft>
                <a:spcPct val="0"/>
              </a:spcAft>
              <a:defRPr sz="1200">
                <a:solidFill>
                  <a:schemeClr val="tx1"/>
                </a:solidFill>
                <a:latin typeface="Verdana" panose="020B0604030504040204" pitchFamily="34" charset="0"/>
              </a:defRPr>
            </a:lvl9pPr>
          </a:lstStyle>
          <a:p>
            <a:pPr>
              <a:spcBef>
                <a:spcPct val="0"/>
              </a:spcBef>
            </a:pPr>
            <a:fld id="{3B21EB1A-2B87-41D5-83CD-706D57F44BC5}" type="slidenum">
              <a:rPr lang="nl-NL" altLang="en-US" sz="1000">
                <a:solidFill>
                  <a:prstClr val="black"/>
                </a:solidFill>
              </a:rPr>
              <a:pPr>
                <a:spcBef>
                  <a:spcPct val="0"/>
                </a:spcBef>
              </a:pPr>
              <a:t>8</a:t>
            </a:fld>
            <a:endParaRPr lang="nl-NL" altLang="en-US" sz="1000">
              <a:solidFill>
                <a:prstClr val="black"/>
              </a:solidFill>
            </a:endParaRPr>
          </a:p>
        </p:txBody>
      </p:sp>
    </p:spTree>
    <p:extLst>
      <p:ext uri="{BB962C8B-B14F-4D97-AF65-F5344CB8AC3E}">
        <p14:creationId xmlns:p14="http://schemas.microsoft.com/office/powerpoint/2010/main" val="8766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a:noFill/>
          <a:ln>
            <a:miter lim="800000"/>
            <a:headEnd/>
            <a:tailEnd/>
          </a:ln>
          <a:extLst>
            <a:ext uri="{909E8E84-426E-40dd-AFC4-6F175D3DCCD1}">
              <a14:hiddenFill xmlns:a14="http://schemas.microsoft.com/office/drawing/2010/main" xmlns="">
                <a:solidFill>
                  <a:srgbClr val="FFFFFF"/>
                </a:solidFill>
              </a14:hiddenFill>
            </a:ext>
          </a:extLst>
        </p:spPr>
      </p:sp>
      <p:sp>
        <p:nvSpPr>
          <p:cNvPr id="98307"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p>
        </p:txBody>
      </p:sp>
      <p:sp>
        <p:nvSpPr>
          <p:cNvPr id="2" name="Datumsplatzhalter 1"/>
          <p:cNvSpPr>
            <a:spLocks noGrp="1"/>
          </p:cNvSpPr>
          <p:nvPr>
            <p:ph type="dt" sz="quarter" idx="1"/>
          </p:nvPr>
        </p:nvSpPr>
        <p:spPr/>
        <p:txBody>
          <a:bodyPr/>
          <a:lstStyle/>
          <a:p>
            <a:pPr>
              <a:defRPr/>
            </a:pPr>
            <a:fld id="{E4A791C7-FA6B-41B5-A340-FC1CB480F817}" type="datetime1">
              <a:rPr lang="en-US" smtClean="0"/>
              <a:pPr>
                <a:defRPr/>
              </a:pPr>
              <a:t>6/26/2015</a:t>
            </a:fld>
            <a:endParaRPr lang="de-DE"/>
          </a:p>
        </p:txBody>
      </p:sp>
      <p:sp>
        <p:nvSpPr>
          <p:cNvPr id="3" name="Fußzeilenplatzhalter 2"/>
          <p:cNvSpPr>
            <a:spLocks noGrp="1"/>
          </p:cNvSpPr>
          <p:nvPr>
            <p:ph type="ftr" sz="quarter" idx="4"/>
          </p:nvPr>
        </p:nvSpPr>
        <p:spPr/>
        <p:txBody>
          <a:bodyPr/>
          <a:lstStyle/>
          <a:p>
            <a:pPr>
              <a:defRPr/>
            </a:pPr>
            <a:r>
              <a:rPr lang="de-DE"/>
              <a:t>T-Systems International GmbH</a:t>
            </a:r>
            <a:endParaRPr lang="de-DE" dirty="0"/>
          </a:p>
        </p:txBody>
      </p:sp>
      <p:sp>
        <p:nvSpPr>
          <p:cNvPr id="4" name="Foliennummernplatzhalter 3"/>
          <p:cNvSpPr>
            <a:spLocks noGrp="1"/>
          </p:cNvSpPr>
          <p:nvPr>
            <p:ph type="sldNum" sz="quarter" idx="5"/>
          </p:nvPr>
        </p:nvSpPr>
        <p:spPr/>
        <p:txBody>
          <a:bodyPr/>
          <a:lstStyle/>
          <a:p>
            <a:pPr>
              <a:defRPr/>
            </a:pPr>
            <a:fld id="{6606DE3C-2D91-40AA-A22A-A9D35F577A26}" type="slidenum">
              <a:rPr lang="de-DE" smtClean="0"/>
              <a:pPr>
                <a:defRPr/>
              </a:pPr>
              <a:t>9</a:t>
            </a:fld>
            <a:endParaRPr lang="de-DE" dirty="0"/>
          </a:p>
        </p:txBody>
      </p:sp>
    </p:spTree>
    <p:extLst>
      <p:ext uri="{BB962C8B-B14F-4D97-AF65-F5344CB8AC3E}">
        <p14:creationId xmlns:p14="http://schemas.microsoft.com/office/powerpoint/2010/main" val="3361315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Science</a:t>
            </a:r>
            <a:r>
              <a:rPr lang="en-GB" baseline="0" dirty="0" smtClean="0"/>
              <a:t> is becoming digital in all fields. The amount of data being taken by scientific instruments is growing rapidly and consequently so are the computing resources needed to store, process and share that data. Let me show you just 2 examples. </a:t>
            </a:r>
            <a:endParaRPr lang="en-GB" dirty="0"/>
          </a:p>
        </p:txBody>
      </p:sp>
      <p:sp>
        <p:nvSpPr>
          <p:cNvPr id="4" name="Slide Number Placeholder 3"/>
          <p:cNvSpPr>
            <a:spLocks noGrp="1"/>
          </p:cNvSpPr>
          <p:nvPr>
            <p:ph type="sldNum" sz="quarter" idx="10"/>
          </p:nvPr>
        </p:nvSpPr>
        <p:spPr/>
        <p:txBody>
          <a:bodyPr/>
          <a:lstStyle/>
          <a:p>
            <a:fld id="{ADA4BD18-9238-45B0-A735-683D0FF33CC5}" type="slidenum">
              <a:rPr lang="fr-FR" smtClean="0">
                <a:solidFill>
                  <a:prstClr val="black"/>
                </a:solidFill>
                <a:latin typeface="Calibri"/>
              </a:rPr>
              <a:pPr/>
              <a:t>17</a:t>
            </a:fld>
            <a:endParaRPr lang="fr-FR">
              <a:solidFill>
                <a:prstClr val="black"/>
              </a:solidFill>
              <a:latin typeface="Calibri"/>
            </a:endParaRPr>
          </a:p>
        </p:txBody>
      </p:sp>
    </p:spTree>
    <p:extLst>
      <p:ext uri="{BB962C8B-B14F-4D97-AF65-F5344CB8AC3E}">
        <p14:creationId xmlns:p14="http://schemas.microsoft.com/office/powerpoint/2010/main" val="2027545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TextEdit="1"/>
          </p:cNvSpPr>
          <p:nvPr>
            <p:ph type="sldImg"/>
          </p:nvPr>
        </p:nvSpPr>
        <p:spPr>
          <a:noFill/>
          <a:ln>
            <a:miter lim="800000"/>
            <a:headEnd/>
            <a:tailEnd/>
          </a:ln>
          <a:extLst>
            <a:ext uri="{909E8E84-426E-40dd-AFC4-6F175D3DCCD1}">
              <a14:hiddenFill xmlns:a14="http://schemas.microsoft.com/office/drawing/2010/main" xmlns="">
                <a:solidFill>
                  <a:srgbClr val="FFFFFF"/>
                </a:solidFill>
              </a14:hiddenFill>
            </a:ext>
          </a:extLst>
        </p:spPr>
      </p:sp>
      <p:sp>
        <p:nvSpPr>
          <p:cNvPr id="191491" name="Rectangle 3"/>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
        <p:nvSpPr>
          <p:cNvPr id="2" name="Datumsplatzhalter 1"/>
          <p:cNvSpPr>
            <a:spLocks noGrp="1"/>
          </p:cNvSpPr>
          <p:nvPr>
            <p:ph type="dt" sz="quarter" idx="1"/>
          </p:nvPr>
        </p:nvSpPr>
        <p:spPr/>
        <p:txBody>
          <a:bodyPr/>
          <a:lstStyle/>
          <a:p>
            <a:pPr>
              <a:defRPr/>
            </a:pPr>
            <a:fld id="{6AA46168-E37B-44FE-BE58-E37B11092527}" type="datetime1">
              <a:rPr lang="en-US" smtClean="0"/>
              <a:pPr>
                <a:defRPr/>
              </a:pPr>
              <a:t>6/26/2015</a:t>
            </a:fld>
            <a:endParaRPr lang="de-DE"/>
          </a:p>
        </p:txBody>
      </p:sp>
      <p:sp>
        <p:nvSpPr>
          <p:cNvPr id="3" name="Fußzeilenplatzhalter 2"/>
          <p:cNvSpPr>
            <a:spLocks noGrp="1"/>
          </p:cNvSpPr>
          <p:nvPr>
            <p:ph type="ftr" sz="quarter" idx="4"/>
          </p:nvPr>
        </p:nvSpPr>
        <p:spPr/>
        <p:txBody>
          <a:bodyPr/>
          <a:lstStyle/>
          <a:p>
            <a:pPr>
              <a:defRPr/>
            </a:pPr>
            <a:r>
              <a:rPr lang="de-DE"/>
              <a:t>T-Systems International GmbH</a:t>
            </a:r>
            <a:endParaRPr lang="de-DE" dirty="0"/>
          </a:p>
        </p:txBody>
      </p:sp>
      <p:sp>
        <p:nvSpPr>
          <p:cNvPr id="4" name="Foliennummernplatzhalter 3"/>
          <p:cNvSpPr>
            <a:spLocks noGrp="1"/>
          </p:cNvSpPr>
          <p:nvPr>
            <p:ph type="sldNum" sz="quarter" idx="5"/>
          </p:nvPr>
        </p:nvSpPr>
        <p:spPr/>
        <p:txBody>
          <a:bodyPr/>
          <a:lstStyle/>
          <a:p>
            <a:pPr>
              <a:defRPr/>
            </a:pPr>
            <a:fld id="{01304E21-FCD2-42A3-842D-3F6E7BEF9ECD}" type="slidenum">
              <a:rPr lang="de-DE" smtClean="0"/>
              <a:pPr>
                <a:defRPr/>
              </a:pPr>
              <a:t>20</a:t>
            </a:fld>
            <a:endParaRPr lang="de-DE" dirty="0"/>
          </a:p>
        </p:txBody>
      </p:sp>
    </p:spTree>
    <p:extLst>
      <p:ext uri="{BB962C8B-B14F-4D97-AF65-F5344CB8AC3E}">
        <p14:creationId xmlns:p14="http://schemas.microsoft.com/office/powerpoint/2010/main" val="11068386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1.bin"/><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p>
            <a:fld id="{9DAB933E-7B52-4C27-9D78-42F7A85CDECA}" type="datetime1">
              <a:rPr lang="it-IT" smtClean="0"/>
              <a:t>26/06/2015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C493424A-4BA0-4F71-89C6-584F260DA553}" type="datetime1">
              <a:rPr lang="it-IT" smtClean="0"/>
              <a:t>26/06/2015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8A8FB4ED-D89C-4F44-A09A-F1211A265225}" type="datetime1">
              <a:rPr lang="it-IT" smtClean="0"/>
              <a:t>26/06/2015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and Content Basic">
    <p:bg bwMode="gray">
      <p:bgPr>
        <a:blipFill dpi="0" rotWithShape="0">
          <a:blip r:embed="rId4" cstate="email"/>
          <a:srcRect/>
          <a:stretch>
            <a:fillRect/>
          </a:stretch>
        </a:blip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32" name="think-cell Slide" r:id="rId5" imgW="270" imgH="270" progId="">
                  <p:embed/>
                </p:oleObj>
              </mc:Choice>
              <mc:Fallback>
                <p:oleObj name="think-cell Slide" r:id="rId5" imgW="270" imgH="27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nl-NL"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dirty="0"/>
          </a:p>
        </p:txBody>
      </p:sp>
    </p:spTree>
    <p:extLst>
      <p:ext uri="{BB962C8B-B14F-4D97-AF65-F5344CB8AC3E}">
        <p14:creationId xmlns:p14="http://schemas.microsoft.com/office/powerpoint/2010/main" val="19736881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p>
            <a:fld id="{0F0F88DA-B262-4CA1-BE05-197AB861A678}" type="datetime1">
              <a:rPr lang="it-IT" smtClean="0"/>
              <a:t>26/06/2015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8C6BE9-086C-4B73-897D-A9174A1141BC}" type="datetime1">
              <a:rPr lang="it-IT" smtClean="0"/>
              <a:t>26/06/2015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p:txBody>
          <a:bodyPr/>
          <a:lstStyle/>
          <a:p>
            <a:fld id="{1C0AEBF9-DB79-45D4-836D-430634829806}" type="datetime1">
              <a:rPr lang="it-IT" smtClean="0"/>
              <a:t>26/06/2015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6"/>
          <p:cNvSpPr>
            <a:spLocks noGrp="1"/>
          </p:cNvSpPr>
          <p:nvPr>
            <p:ph type="dt" sz="half" idx="10"/>
          </p:nvPr>
        </p:nvSpPr>
        <p:spPr/>
        <p:txBody>
          <a:bodyPr/>
          <a:lstStyle/>
          <a:p>
            <a:fld id="{9408FDD2-6814-437D-896A-6124CDF05CEE}" type="datetime1">
              <a:rPr lang="it-IT" smtClean="0"/>
              <a:t>26/06/2015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2"/>
          <p:cNvSpPr>
            <a:spLocks noGrp="1"/>
          </p:cNvSpPr>
          <p:nvPr>
            <p:ph type="dt" sz="half" idx="10"/>
          </p:nvPr>
        </p:nvSpPr>
        <p:spPr/>
        <p:txBody>
          <a:bodyPr/>
          <a:lstStyle/>
          <a:p>
            <a:fld id="{39F626AA-00D5-4FA2-A1A3-82F970004E9D}" type="datetime1">
              <a:rPr lang="it-IT" smtClean="0"/>
              <a:t>26/06/2015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75BC9C-9902-4694-953D-62941AF0C264}" type="datetime1">
              <a:rPr lang="it-IT" smtClean="0"/>
              <a:t>26/06/2015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A85916-F711-4DDF-A7FD-D7356F2C91B9}" type="datetime1">
              <a:rPr lang="it-IT" smtClean="0"/>
              <a:t>26/06/2015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it-IT"/>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275882-692B-4730-8C29-39891E615118}" type="datetime1">
              <a:rPr lang="it-IT" smtClean="0"/>
              <a:t>26/06/2015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B4CF184-3B2B-4964-9C67-307F6FF6270D}" type="slidenum">
              <a:rPr lang="it-IT" smtClean="0"/>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it-IT"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it-IT"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31B37-3C88-4B2C-BF37-F255BAB7C2F1}" type="datetime1">
              <a:rPr lang="it-IT" smtClean="0"/>
              <a:t>26/06/2015</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4CF184-3B2B-4964-9C67-307F6FF6270D}" type="slidenum">
              <a:rPr lang="it-IT" smtClean="0"/>
              <a:pPr/>
              <a:t>‹#›</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l" defTabSz="457200" rtl="0" eaLnBrk="1" fontAlgn="base" latinLnBrk="0" hangingPunct="1">
        <a:spcBef>
          <a:spcPct val="0"/>
        </a:spcBef>
        <a:spcAft>
          <a:spcPct val="0"/>
        </a:spcAft>
        <a:buNone/>
        <a:defRPr lang="it-IT" sz="4400" kern="1200" dirty="0" smtClean="0">
          <a:solidFill>
            <a:srgbClr val="2768AE"/>
          </a:solidFill>
          <a:latin typeface="+mj-lt"/>
          <a:ea typeface="ＭＳ Ｐゴシック" charset="0"/>
          <a:cs typeface="+mj-cs"/>
        </a:defRPr>
      </a:lvl1pPr>
    </p:titleStyle>
    <p:bodyStyle>
      <a:lvl1pPr marL="342900" indent="-342900" algn="l" defTabSz="914400" rtl="0" eaLnBrk="1" latinLnBrk="0" hangingPunct="1">
        <a:spcBef>
          <a:spcPct val="20000"/>
        </a:spcBef>
        <a:buFontTx/>
        <a:buBlip>
          <a:blip r:embed="rId15"/>
        </a:buBlip>
        <a:defRPr lang="en-US" sz="3200" kern="1200" dirty="0" smtClean="0">
          <a:solidFill>
            <a:srgbClr val="5D5D5D"/>
          </a:solidFill>
          <a:latin typeface="+mn-lt"/>
          <a:ea typeface="ＭＳ Ｐゴシック" charset="0"/>
          <a:cs typeface="+mn-cs"/>
        </a:defRPr>
      </a:lvl1pPr>
      <a:lvl2pPr marL="742950" indent="-285750" algn="l" defTabSz="914400" rtl="0" eaLnBrk="1" latinLnBrk="0" hangingPunct="1">
        <a:spcBef>
          <a:spcPct val="20000"/>
        </a:spcBef>
        <a:buFontTx/>
        <a:buBlip>
          <a:blip r:embed="rId15"/>
        </a:buBlip>
        <a:defRPr lang="en-US" sz="2800" kern="1200" dirty="0" smtClean="0">
          <a:solidFill>
            <a:srgbClr val="5D5D5D"/>
          </a:solidFill>
          <a:latin typeface="+mn-lt"/>
          <a:ea typeface="ＭＳ Ｐゴシック" charset="0"/>
          <a:cs typeface="+mn-cs"/>
        </a:defRPr>
      </a:lvl2pPr>
      <a:lvl3pPr marL="1143000" indent="-228600" algn="l" defTabSz="914400" rtl="0" eaLnBrk="1" latinLnBrk="0" hangingPunct="1">
        <a:spcBef>
          <a:spcPct val="20000"/>
        </a:spcBef>
        <a:buFontTx/>
        <a:buBlip>
          <a:blip r:embed="rId15"/>
        </a:buBlip>
        <a:defRPr lang="en-US" sz="2400" kern="1200" dirty="0" smtClean="0">
          <a:solidFill>
            <a:srgbClr val="5D5D5D"/>
          </a:solidFill>
          <a:latin typeface="+mn-lt"/>
          <a:ea typeface="ＭＳ Ｐゴシック" charset="0"/>
          <a:cs typeface="+mn-cs"/>
        </a:defRPr>
      </a:lvl3pPr>
      <a:lvl4pPr marL="1600200" indent="-228600" algn="l" defTabSz="914400" rtl="0" eaLnBrk="1" latinLnBrk="0" hangingPunct="1">
        <a:spcBef>
          <a:spcPct val="20000"/>
        </a:spcBef>
        <a:buFontTx/>
        <a:buBlip>
          <a:blip r:embed="rId15"/>
        </a:buBlip>
        <a:defRPr lang="en-US" sz="2000" kern="1200" dirty="0" smtClean="0">
          <a:solidFill>
            <a:srgbClr val="5D5D5D"/>
          </a:solidFill>
          <a:latin typeface="+mn-lt"/>
          <a:ea typeface="ＭＳ Ｐゴシック" charset="0"/>
          <a:cs typeface="+mn-cs"/>
        </a:defRPr>
      </a:lvl4pPr>
      <a:lvl5pPr marL="2057400" indent="-228600" algn="l" defTabSz="914400" rtl="0" eaLnBrk="1" latinLnBrk="0" hangingPunct="1">
        <a:spcBef>
          <a:spcPct val="20000"/>
        </a:spcBef>
        <a:buFontTx/>
        <a:buBlip>
          <a:blip r:embed="rId15"/>
        </a:buBlip>
        <a:defRPr lang="it-IT" sz="2000" kern="1200" dirty="0" smtClean="0">
          <a:solidFill>
            <a:srgbClr val="5D5D5D"/>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3.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png"/><Relationship Id="rId7" Type="http://schemas.openxmlformats.org/officeDocument/2006/relationships/image" Target="../media/image41.jpeg"/><Relationship Id="rId2" Type="http://schemas.openxmlformats.org/officeDocument/2006/relationships/image" Target="../media/image36.png"/><Relationship Id="rId1" Type="http://schemas.openxmlformats.org/officeDocument/2006/relationships/slideLayout" Target="../slideLayouts/slideLayout6.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png"/><Relationship Id="rId9"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4.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slide" Target="slide6.xml"/></Relationships>
</file>

<file path=ppt/slides/_rels/slide1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46.png"/><Relationship Id="rId7" Type="http://schemas.openxmlformats.org/officeDocument/2006/relationships/slide" Target="slide3.xml"/><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9.png"/><Relationship Id="rId4" Type="http://schemas.openxmlformats.org/officeDocument/2006/relationships/image" Target="../media/image48.png"/><Relationship Id="rId9" Type="http://schemas.openxmlformats.org/officeDocument/2006/relationships/slide" Target="slide6.xml"/></Relationships>
</file>

<file path=ppt/slides/_rels/slide14.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48.png"/><Relationship Id="rId7" Type="http://schemas.openxmlformats.org/officeDocument/2006/relationships/slide" Target="slide3.xml"/><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9.png"/><Relationship Id="rId4" Type="http://schemas.openxmlformats.org/officeDocument/2006/relationships/image" Target="../media/image50.png"/><Relationship Id="rId9" Type="http://schemas.openxmlformats.org/officeDocument/2006/relationships/slide" Target="slide6.xml"/></Relationships>
</file>

<file path=ppt/slides/_rels/slide15.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50.png"/><Relationship Id="rId7"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9.png"/><Relationship Id="rId5" Type="http://schemas.openxmlformats.org/officeDocument/2006/relationships/image" Target="../media/image52.png"/><Relationship Id="rId10" Type="http://schemas.openxmlformats.org/officeDocument/2006/relationships/slide" Target="slide6.xml"/><Relationship Id="rId4" Type="http://schemas.openxmlformats.org/officeDocument/2006/relationships/image" Target="../media/image51.png"/><Relationship Id="rId9" Type="http://schemas.openxmlformats.org/officeDocument/2006/relationships/slide" Target="slide4.xml"/></Relationships>
</file>

<file path=ppt/slides/_rels/slide16.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image" Target="../media/image47.png"/><Relationship Id="rId3" Type="http://schemas.openxmlformats.org/officeDocument/2006/relationships/image" Target="../media/image53.png"/><Relationship Id="rId7" Type="http://schemas.openxmlformats.org/officeDocument/2006/relationships/slide" Target="slide4.xml"/><Relationship Id="rId12" Type="http://schemas.openxmlformats.org/officeDocument/2006/relationships/image" Target="../media/image49.png"/><Relationship Id="rId2" Type="http://schemas.openxmlformats.org/officeDocument/2006/relationships/image" Target="../media/image45.png"/><Relationship Id="rId16" Type="http://schemas.openxmlformats.org/officeDocument/2006/relationships/image" Target="../media/image40.jpeg"/><Relationship Id="rId1" Type="http://schemas.openxmlformats.org/officeDocument/2006/relationships/slideLayout" Target="../slideLayouts/slideLayout6.xml"/><Relationship Id="rId6" Type="http://schemas.openxmlformats.org/officeDocument/2006/relationships/slide" Target="slide3.xml"/><Relationship Id="rId11" Type="http://schemas.openxmlformats.org/officeDocument/2006/relationships/image" Target="../media/image50.png"/><Relationship Id="rId5" Type="http://schemas.openxmlformats.org/officeDocument/2006/relationships/image" Target="../media/image55.png"/><Relationship Id="rId15" Type="http://schemas.openxmlformats.org/officeDocument/2006/relationships/image" Target="../media/image58.png"/><Relationship Id="rId10" Type="http://schemas.openxmlformats.org/officeDocument/2006/relationships/image" Target="../media/image52.png"/><Relationship Id="rId4" Type="http://schemas.openxmlformats.org/officeDocument/2006/relationships/image" Target="../media/image54.png"/><Relationship Id="rId9" Type="http://schemas.openxmlformats.org/officeDocument/2006/relationships/image" Target="../media/image56.png"/><Relationship Id="rId14" Type="http://schemas.openxmlformats.org/officeDocument/2006/relationships/image" Target="../media/image5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6.xml"/><Relationship Id="rId6" Type="http://schemas.openxmlformats.org/officeDocument/2006/relationships/image" Target="../media/image22.emf"/><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3.png"/><Relationship Id="rId5" Type="http://schemas.openxmlformats.org/officeDocument/2006/relationships/image" Target="../media/image32.emf"/><Relationship Id="rId4"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em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emf"/><Relationship Id="rId5" Type="http://schemas.openxmlformats.org/officeDocument/2006/relationships/image" Target="../media/image9.pn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emf"/><Relationship Id="rId18" Type="http://schemas.openxmlformats.org/officeDocument/2006/relationships/image" Target="../media/image11.emf"/><Relationship Id="rId3" Type="http://schemas.openxmlformats.org/officeDocument/2006/relationships/image" Target="../media/image12.png"/><Relationship Id="rId7" Type="http://schemas.openxmlformats.org/officeDocument/2006/relationships/image" Target="../media/image16.emf"/><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5.xml"/><Relationship Id="rId16"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jpe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22.emf"/><Relationship Id="rId13" Type="http://schemas.openxmlformats.org/officeDocument/2006/relationships/image" Target="../media/image31.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1.xml"/><Relationship Id="rId11" Type="http://schemas.openxmlformats.org/officeDocument/2006/relationships/image" Target="../media/image29.png"/><Relationship Id="rId5" Type="http://schemas.openxmlformats.org/officeDocument/2006/relationships/diagramQuickStyle" Target="../diagrams/quickStyle1.xml"/><Relationship Id="rId10" Type="http://schemas.openxmlformats.org/officeDocument/2006/relationships/image" Target="../media/image28.png"/><Relationship Id="rId4" Type="http://schemas.openxmlformats.org/officeDocument/2006/relationships/diagramLayout" Target="../diagrams/layout1.xml"/><Relationship Id="rId9" Type="http://schemas.openxmlformats.org/officeDocument/2006/relationships/image" Target="../media/image27.png"/></Relationships>
</file>

<file path=ppt/slides/_rels/slide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tags" Target="../tags/tag3.xml"/><Relationship Id="rId7" Type="http://schemas.openxmlformats.org/officeDocument/2006/relationships/notesSlide" Target="../notesSlides/notesSlide7.xml"/><Relationship Id="rId12" Type="http://schemas.openxmlformats.org/officeDocument/2006/relationships/image" Target="../media/image35.emf"/><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slideLayout" Target="../slideLayouts/slideLayout1.xml"/><Relationship Id="rId11" Type="http://schemas.openxmlformats.org/officeDocument/2006/relationships/image" Target="../media/image34.emf"/><Relationship Id="rId5" Type="http://schemas.openxmlformats.org/officeDocument/2006/relationships/tags" Target="../tags/tag5.xml"/><Relationship Id="rId10" Type="http://schemas.openxmlformats.org/officeDocument/2006/relationships/image" Target="../media/image32.emf"/><Relationship Id="rId4" Type="http://schemas.openxmlformats.org/officeDocument/2006/relationships/tags" Target="../tags/tag4.xml"/><Relationship Id="rId9"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ctrTitle"/>
          </p:nvPr>
        </p:nvSpPr>
        <p:spPr>
          <a:xfrm>
            <a:off x="1480120" y="2823071"/>
            <a:ext cx="7772400" cy="1470025"/>
          </a:xfrm>
        </p:spPr>
        <p:txBody>
          <a:bodyPr>
            <a:normAutofit fontScale="90000"/>
          </a:bodyPr>
          <a:lstStyle/>
          <a:p>
            <a:r>
              <a:rPr lang="en-GB" b="1" dirty="0" smtClean="0">
                <a:latin typeface="Verdana" charset="0"/>
              </a:rPr>
              <a:t>ESA Information </a:t>
            </a:r>
            <a:r>
              <a:rPr lang="en-GB" b="1" dirty="0">
                <a:latin typeface="Verdana" charset="0"/>
              </a:rPr>
              <a:t>as a Service (</a:t>
            </a:r>
            <a:r>
              <a:rPr lang="en-GB" b="1" dirty="0" err="1">
                <a:latin typeface="Verdana" charset="0"/>
              </a:rPr>
              <a:t>InfoaaS</a:t>
            </a:r>
            <a:r>
              <a:rPr lang="en-GB" b="1" dirty="0">
                <a:latin typeface="Verdana" charset="0"/>
              </a:rPr>
              <a:t>)  stimulus project</a:t>
            </a:r>
            <a:br>
              <a:rPr lang="en-GB" b="1" dirty="0">
                <a:latin typeface="Verdana" charset="0"/>
              </a:rPr>
            </a:br>
            <a:endParaRPr lang="it-IT" dirty="0"/>
          </a:p>
        </p:txBody>
      </p:sp>
      <p:sp>
        <p:nvSpPr>
          <p:cNvPr id="29" name="Subtitle 28"/>
          <p:cNvSpPr>
            <a:spLocks noGrp="1"/>
          </p:cNvSpPr>
          <p:nvPr>
            <p:ph type="subTitle" idx="1"/>
          </p:nvPr>
        </p:nvSpPr>
        <p:spPr>
          <a:xfrm>
            <a:off x="1259632" y="4412704"/>
            <a:ext cx="6400800" cy="1752600"/>
          </a:xfrm>
        </p:spPr>
        <p:txBody>
          <a:bodyPr>
            <a:normAutofit fontScale="92500" lnSpcReduction="10000"/>
          </a:bodyPr>
          <a:lstStyle/>
          <a:p>
            <a:r>
              <a:rPr lang="en-GB" b="1" dirty="0">
                <a:latin typeface="Verdana" charset="0"/>
              </a:rPr>
              <a:t>Earth Observation Data to build a value chain from science to business</a:t>
            </a:r>
            <a:r>
              <a:rPr lang="en-US" sz="2800" b="1" dirty="0">
                <a:latin typeface="Verdana" charset="0"/>
              </a:rPr>
              <a:t/>
            </a:r>
            <a:br>
              <a:rPr lang="en-US" sz="2800" b="1" dirty="0">
                <a:latin typeface="Verdana" charset="0"/>
              </a:rPr>
            </a:br>
            <a:endParaRPr lang="en-US" sz="2800" b="1" dirty="0">
              <a:latin typeface="Verdana" charset="0"/>
            </a:endParaRPr>
          </a:p>
          <a:p>
            <a:endParaRPr lang="it-IT" dirty="0"/>
          </a:p>
        </p:txBody>
      </p:sp>
      <p:sp>
        <p:nvSpPr>
          <p:cNvPr id="2050" name="AutoShape 2" descr="https://mail.google.com/mail/u/0/?ui=2&amp;ik=4d6a8fb288&amp;view=att&amp;th=13948fa18119a62c&amp;attid=0.1&amp;disp=emb&amp;zw&amp;atsh=1">
            <a:hlinkClick r:id="rId3" tooltip="&quot;Creative Commons Attribution 3.0 License&quot; "/>
          </p:cNvPr>
          <p:cNvSpPr>
            <a:spLocks noChangeAspect="1" noChangeArrowheads="1"/>
          </p:cNvSpPr>
          <p:nvPr/>
        </p:nvSpPr>
        <p:spPr bwMode="auto">
          <a:xfrm>
            <a:off x="123825" y="-120650"/>
            <a:ext cx="838200" cy="295275"/>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l-GR"/>
          </a:p>
        </p:txBody>
      </p:sp>
      <p:sp>
        <p:nvSpPr>
          <p:cNvPr id="2054" name="Rectangle 6"/>
          <p:cNvSpPr>
            <a:spLocks noChangeArrowheads="1"/>
          </p:cNvSpPr>
          <p:nvPr/>
        </p:nvSpPr>
        <p:spPr bwMode="auto">
          <a:xfrm>
            <a:off x="0" y="6248345"/>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mbria" pitchFamily="18" charset="0"/>
                <a:ea typeface="Calibri" pitchFamily="34" charset="0"/>
                <a:cs typeface="Calibri" pitchFamily="34" charset="0"/>
              </a:rPr>
              <a:t/>
            </a:r>
            <a:br>
              <a:rPr kumimoji="0" lang="en-US" sz="1200" b="0" i="0" u="none" strike="noStrike" cap="none" normalizeH="0" baseline="0" dirty="0" smtClean="0">
                <a:ln>
                  <a:noFill/>
                </a:ln>
                <a:solidFill>
                  <a:schemeClr val="tx1"/>
                </a:solidFill>
                <a:effectLst/>
                <a:latin typeface="Cambria" pitchFamily="18" charset="0"/>
                <a:ea typeface="Calibri" pitchFamily="34" charset="0"/>
                <a:cs typeface="Calibri" pitchFamily="34" charset="0"/>
              </a:rPr>
            </a:b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Date Placeholder 1"/>
          <p:cNvSpPr>
            <a:spLocks noGrp="1"/>
          </p:cNvSpPr>
          <p:nvPr>
            <p:ph type="dt" sz="half" idx="10"/>
          </p:nvPr>
        </p:nvSpPr>
        <p:spPr/>
        <p:txBody>
          <a:bodyPr/>
          <a:lstStyle/>
          <a:p>
            <a:fld id="{66711531-465F-4539-A5A9-1D6C0B8141F0}" type="datetime1">
              <a:rPr lang="it-IT" smtClean="0"/>
              <a:t>26/06/2015</a:t>
            </a:fld>
            <a:endParaRPr lang="it-IT"/>
          </a:p>
        </p:txBody>
      </p:sp>
      <p:sp>
        <p:nvSpPr>
          <p:cNvPr id="3" name="TextBox 2"/>
          <p:cNvSpPr txBox="1"/>
          <p:nvPr/>
        </p:nvSpPr>
        <p:spPr>
          <a:xfrm>
            <a:off x="3347864" y="6237312"/>
            <a:ext cx="1851789" cy="369332"/>
          </a:xfrm>
          <a:prstGeom prst="rect">
            <a:avLst/>
          </a:prstGeom>
          <a:noFill/>
        </p:spPr>
        <p:txBody>
          <a:bodyPr wrap="none" rtlCol="0">
            <a:spAutoFit/>
          </a:bodyPr>
          <a:lstStyle/>
          <a:p>
            <a:r>
              <a:rPr lang="en-US" dirty="0" smtClean="0"/>
              <a:t>Wolfgang Lengert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Copernicus downstream for </a:t>
            </a:r>
            <a:r>
              <a:rPr lang="en-GB" dirty="0" err="1" smtClean="0"/>
              <a:t>sme</a:t>
            </a:r>
            <a:r>
              <a:rPr lang="en-GB" dirty="0" smtClean="0"/>
              <a:t>.</a:t>
            </a:r>
            <a:endParaRPr lang="en-GB" dirty="0"/>
          </a:p>
        </p:txBody>
      </p:sp>
      <p:sp>
        <p:nvSpPr>
          <p:cNvPr id="3" name="Fußzeilenplatzhalter 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4" name="Foliennummernplatzhalter 3"/>
          <p:cNvSpPr>
            <a:spLocks noGrp="1"/>
          </p:cNvSpPr>
          <p:nvPr>
            <p:ph type="sldNum" sz="quarter" idx="12"/>
          </p:nvPr>
        </p:nvSpPr>
        <p:spPr/>
        <p:txBody>
          <a:bodyPr/>
          <a:lstStyle/>
          <a:p>
            <a:fld id="{EF856C3B-4879-44CB-8ACD-F9C43CE31EF6}" type="slidenum">
              <a:rPr lang="de-DE" smtClean="0"/>
              <a:pPr/>
              <a:t>10</a:t>
            </a:fld>
            <a:endParaRPr lang="de-DE"/>
          </a:p>
        </p:txBody>
      </p:sp>
      <p:sp>
        <p:nvSpPr>
          <p:cNvPr id="5" name="Datumsplatzhalter 4"/>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grpSp>
        <p:nvGrpSpPr>
          <p:cNvPr id="6" name="Gruppieren 5"/>
          <p:cNvGrpSpPr/>
          <p:nvPr/>
        </p:nvGrpSpPr>
        <p:grpSpPr>
          <a:xfrm>
            <a:off x="413048" y="851367"/>
            <a:ext cx="6532254" cy="5457953"/>
            <a:chOff x="395536" y="332656"/>
            <a:chExt cx="7423720" cy="6386967"/>
          </a:xfrm>
        </p:grpSpPr>
        <p:sp>
          <p:nvSpPr>
            <p:cNvPr id="7" name="Cloud"/>
            <p:cNvSpPr>
              <a:spLocks noChangeAspect="1" noEditPoints="1" noChangeArrowheads="1"/>
            </p:cNvSpPr>
            <p:nvPr/>
          </p:nvSpPr>
          <p:spPr bwMode="auto">
            <a:xfrm>
              <a:off x="3563888" y="2060848"/>
              <a:ext cx="4255368" cy="285168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2">
                <a:lumMod val="20000"/>
                <a:lumOff val="80000"/>
              </a:schemeClr>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latin typeface="Arial" pitchFamily="34" charset="0"/>
                <a:ea typeface="Verdana" pitchFamily="34" charset="0"/>
                <a:cs typeface="Arial" pitchFamily="34" charset="0"/>
              </a:endParaRPr>
            </a:p>
          </p:txBody>
        </p:sp>
        <p:sp>
          <p:nvSpPr>
            <p:cNvPr id="8" name="Untertitel 2"/>
            <p:cNvSpPr txBox="1">
              <a:spLocks/>
            </p:cNvSpPr>
            <p:nvPr/>
          </p:nvSpPr>
          <p:spPr>
            <a:xfrm>
              <a:off x="2495460" y="1322550"/>
              <a:ext cx="3591435" cy="48908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buNone/>
              </a:pPr>
              <a:r>
                <a:rPr lang="en-US" sz="1100" kern="0" dirty="0" smtClean="0">
                  <a:latin typeface="Arial" pitchFamily="34" charset="0"/>
                  <a:ea typeface="Verdana" pitchFamily="34" charset="0"/>
                  <a:cs typeface="Arial" pitchFamily="34" charset="0"/>
                </a:rPr>
                <a:t>Sentinel Satellites and contributing missions</a:t>
              </a:r>
              <a:endParaRPr lang="en-US" sz="1100" kern="0" dirty="0">
                <a:latin typeface="Arial" pitchFamily="34" charset="0"/>
                <a:ea typeface="Verdana" pitchFamily="34" charset="0"/>
                <a:cs typeface="Arial" pitchFamily="34" charset="0"/>
              </a:endParaRPr>
            </a:p>
          </p:txBody>
        </p:sp>
        <p:pic>
          <p:nvPicPr>
            <p:cNvPr id="9" name="Picture 2"/>
            <p:cNvPicPr>
              <a:picLocks noChangeAspect="1" noChangeArrowheads="1"/>
            </p:cNvPicPr>
            <p:nvPr/>
          </p:nvPicPr>
          <p:blipFill>
            <a:blip r:embed="rId2" cstate="print"/>
            <a:srcRect/>
            <a:stretch>
              <a:fillRect/>
            </a:stretch>
          </p:blipFill>
          <p:spPr bwMode="auto">
            <a:xfrm>
              <a:off x="1323639" y="332656"/>
              <a:ext cx="1664185" cy="1008782"/>
            </a:xfrm>
            <a:prstGeom prst="rect">
              <a:avLst/>
            </a:prstGeom>
            <a:noFill/>
            <a:ln w="9525">
              <a:noFill/>
              <a:miter lim="800000"/>
              <a:headEnd/>
              <a:tailEnd/>
            </a:ln>
          </p:spPr>
        </p:pic>
        <p:pic>
          <p:nvPicPr>
            <p:cNvPr id="10" name="Picture 3"/>
            <p:cNvPicPr>
              <a:picLocks noChangeAspect="1" noChangeArrowheads="1"/>
            </p:cNvPicPr>
            <p:nvPr/>
          </p:nvPicPr>
          <p:blipFill>
            <a:blip r:embed="rId3" cstate="print"/>
            <a:srcRect/>
            <a:stretch>
              <a:fillRect/>
            </a:stretch>
          </p:blipFill>
          <p:spPr bwMode="auto">
            <a:xfrm>
              <a:off x="3419872" y="332656"/>
              <a:ext cx="1296144" cy="1008782"/>
            </a:xfrm>
            <a:prstGeom prst="rect">
              <a:avLst/>
            </a:prstGeom>
            <a:noFill/>
            <a:ln w="9525">
              <a:noFill/>
              <a:miter lim="800000"/>
              <a:headEnd/>
              <a:tailEnd/>
            </a:ln>
          </p:spPr>
        </p:pic>
        <p:pic>
          <p:nvPicPr>
            <p:cNvPr id="11" name="Picture 4"/>
            <p:cNvPicPr>
              <a:picLocks noChangeAspect="1" noChangeArrowheads="1"/>
            </p:cNvPicPr>
            <p:nvPr/>
          </p:nvPicPr>
          <p:blipFill>
            <a:blip r:embed="rId4" cstate="print"/>
            <a:srcRect/>
            <a:stretch>
              <a:fillRect/>
            </a:stretch>
          </p:blipFill>
          <p:spPr bwMode="auto">
            <a:xfrm>
              <a:off x="5436096" y="332656"/>
              <a:ext cx="1152128" cy="1008782"/>
            </a:xfrm>
            <a:prstGeom prst="rect">
              <a:avLst/>
            </a:prstGeom>
            <a:noFill/>
            <a:ln w="9525">
              <a:noFill/>
              <a:miter lim="800000"/>
              <a:headEnd/>
              <a:tailEnd/>
            </a:ln>
          </p:spPr>
        </p:pic>
        <p:sp>
          <p:nvSpPr>
            <p:cNvPr id="12" name="Rechteck 11"/>
            <p:cNvSpPr/>
            <p:nvPr/>
          </p:nvSpPr>
          <p:spPr>
            <a:xfrm>
              <a:off x="2195736" y="2276872"/>
              <a:ext cx="3816424" cy="936104"/>
            </a:xfrm>
            <a:prstGeom prst="rect">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Arial" pitchFamily="34" charset="0"/>
                  <a:ea typeface="Verdana" pitchFamily="34" charset="0"/>
                  <a:cs typeface="Arial" pitchFamily="34" charset="0"/>
                </a:rPr>
                <a:t>Pre-processed  Copernicus data</a:t>
              </a:r>
            </a:p>
            <a:p>
              <a:pPr algn="ctr"/>
              <a:r>
                <a:rPr lang="en-US" sz="1200" dirty="0" smtClean="0">
                  <a:latin typeface="Arial" pitchFamily="34" charset="0"/>
                  <a:ea typeface="Verdana" pitchFamily="34" charset="0"/>
                  <a:cs typeface="Arial" pitchFamily="34" charset="0"/>
                </a:rPr>
                <a:t>access via Ground Segment and Data Hubs</a:t>
              </a:r>
              <a:endParaRPr lang="en-US" sz="1200" dirty="0">
                <a:latin typeface="Arial" pitchFamily="34" charset="0"/>
                <a:ea typeface="Verdana" pitchFamily="34" charset="0"/>
                <a:cs typeface="Arial" pitchFamily="34" charset="0"/>
              </a:endParaRPr>
            </a:p>
          </p:txBody>
        </p:sp>
        <p:sp>
          <p:nvSpPr>
            <p:cNvPr id="13" name="Untertitel 2"/>
            <p:cNvSpPr txBox="1">
              <a:spLocks/>
            </p:cNvSpPr>
            <p:nvPr/>
          </p:nvSpPr>
          <p:spPr>
            <a:xfrm>
              <a:off x="6372200" y="2924944"/>
              <a:ext cx="1440160" cy="432048"/>
            </a:xfrm>
            <a:prstGeom prst="rect">
              <a:avLst/>
            </a:prstGeom>
          </p:spPr>
          <p:txBody>
            <a:bodyPr vert="horz" lIns="91440" tIns="45720" rIns="91440" bIns="45720" rtlCol="0">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baseline="0" smtClean="0">
                  <a:ln>
                    <a:noFill/>
                  </a:ln>
                  <a:solidFill>
                    <a:schemeClr val="tx1"/>
                  </a:solidFill>
                  <a:effectLst/>
                  <a:uLnTx/>
                  <a:uFillTx/>
                  <a:latin typeface="Arial" pitchFamily="34" charset="0"/>
                  <a:ea typeface="Verdana" pitchFamily="34" charset="0"/>
                  <a:cs typeface="Arial" pitchFamily="34" charset="0"/>
                </a:rPr>
                <a:t>Cloud </a:t>
              </a: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baseline="0" smtClean="0">
                  <a:ln>
                    <a:noFill/>
                  </a:ln>
                  <a:solidFill>
                    <a:schemeClr val="tx1"/>
                  </a:solidFill>
                  <a:effectLst/>
                  <a:uLnTx/>
                  <a:uFillTx/>
                  <a:latin typeface="Arial" pitchFamily="34" charset="0"/>
                  <a:ea typeface="Verdana" pitchFamily="34" charset="0"/>
                  <a:cs typeface="Arial" pitchFamily="34" charset="0"/>
                </a:rPr>
                <a:t>Computing</a:t>
              </a:r>
            </a:p>
          </p:txBody>
        </p:sp>
        <p:grpSp>
          <p:nvGrpSpPr>
            <p:cNvPr id="14" name="Gruppieren 20"/>
            <p:cNvGrpSpPr/>
            <p:nvPr/>
          </p:nvGrpSpPr>
          <p:grpSpPr>
            <a:xfrm>
              <a:off x="2483768" y="3501008"/>
              <a:ext cx="4531549" cy="3218615"/>
              <a:chOff x="2267744" y="3467918"/>
              <a:chExt cx="4705615" cy="3396032"/>
            </a:xfrm>
          </p:grpSpPr>
          <p:grpSp>
            <p:nvGrpSpPr>
              <p:cNvPr id="25" name="Group 6"/>
              <p:cNvGrpSpPr>
                <a:grpSpLocks/>
              </p:cNvGrpSpPr>
              <p:nvPr/>
            </p:nvGrpSpPr>
            <p:grpSpPr bwMode="auto">
              <a:xfrm>
                <a:off x="2267744" y="3467918"/>
                <a:ext cx="4705615" cy="3396032"/>
                <a:chOff x="1824" y="633"/>
                <a:chExt cx="3497" cy="2854"/>
              </a:xfrm>
            </p:grpSpPr>
            <p:sp>
              <p:nvSpPr>
                <p:cNvPr id="31" name="Puzzle4"/>
                <p:cNvSpPr>
                  <a:spLocks noEditPoints="1" noChangeArrowheads="1"/>
                </p:cNvSpPr>
                <p:nvPr/>
              </p:nvSpPr>
              <p:spPr bwMode="auto">
                <a:xfrm>
                  <a:off x="4249" y="1724"/>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accent6">
                    <a:lumMod val="40000"/>
                    <a:lumOff val="60000"/>
                  </a:schemeClr>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Arial" pitchFamily="34" charset="0"/>
                    <a:ea typeface="Verdana" pitchFamily="34" charset="0"/>
                    <a:cs typeface="Arial" pitchFamily="34" charset="0"/>
                  </a:endParaRPr>
                </a:p>
              </p:txBody>
            </p:sp>
            <p:sp>
              <p:nvSpPr>
                <p:cNvPr id="32" name="Puzzle3"/>
                <p:cNvSpPr>
                  <a:spLocks noEditPoints="1" noChangeArrowheads="1"/>
                </p:cNvSpPr>
                <p:nvPr/>
              </p:nvSpPr>
              <p:spPr bwMode="auto">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A4F2FA"/>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Arial" pitchFamily="34" charset="0"/>
                    <a:ea typeface="Verdana" pitchFamily="34" charset="0"/>
                    <a:cs typeface="Arial" pitchFamily="34" charset="0"/>
                  </a:endParaRPr>
                </a:p>
              </p:txBody>
            </p:sp>
            <p:sp>
              <p:nvSpPr>
                <p:cNvPr id="33" name="Puzzle2"/>
                <p:cNvSpPr>
                  <a:spLocks noEditPoints="1" noChangeArrowheads="1"/>
                </p:cNvSpPr>
                <p:nvPr/>
              </p:nvSpPr>
              <p:spPr bwMode="auto">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Arial" pitchFamily="34" charset="0"/>
                    <a:ea typeface="Verdana" pitchFamily="34" charset="0"/>
                    <a:cs typeface="Arial" pitchFamily="34" charset="0"/>
                  </a:endParaRPr>
                </a:p>
              </p:txBody>
            </p:sp>
            <p:sp>
              <p:nvSpPr>
                <p:cNvPr id="34" name="Puzzle4"/>
                <p:cNvSpPr>
                  <a:spLocks noEditPoints="1" noChangeArrowheads="1"/>
                </p:cNvSpPr>
                <p:nvPr/>
              </p:nvSpPr>
              <p:spPr bwMode="auto">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Arial" pitchFamily="34" charset="0"/>
                    <a:ea typeface="Verdana" pitchFamily="34" charset="0"/>
                    <a:cs typeface="Arial" pitchFamily="34" charset="0"/>
                  </a:endParaRPr>
                </a:p>
              </p:txBody>
            </p:sp>
            <p:sp>
              <p:nvSpPr>
                <p:cNvPr id="35" name="Puzzle1"/>
                <p:cNvSpPr>
                  <a:spLocks noEditPoints="1" noChangeArrowheads="1"/>
                </p:cNvSpPr>
                <p:nvPr/>
              </p:nvSpPr>
              <p:spPr bwMode="auto">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accent1">
                    <a:lumMod val="40000"/>
                    <a:lumOff val="60000"/>
                  </a:schemeClr>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Arial" pitchFamily="34" charset="0"/>
                    <a:ea typeface="Verdana" pitchFamily="34" charset="0"/>
                    <a:cs typeface="Arial" pitchFamily="34" charset="0"/>
                  </a:endParaRPr>
                </a:p>
              </p:txBody>
            </p:sp>
          </p:grpSp>
          <p:sp>
            <p:nvSpPr>
              <p:cNvPr id="26" name="Untertitel 2"/>
              <p:cNvSpPr txBox="1">
                <a:spLocks/>
              </p:cNvSpPr>
              <p:nvPr/>
            </p:nvSpPr>
            <p:spPr>
              <a:xfrm>
                <a:off x="2699792" y="4509120"/>
                <a:ext cx="1688232" cy="190872"/>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50" b="0" i="0" u="none" strike="noStrike" kern="1200" cap="none" spc="0" normalizeH="0" baseline="0" smtClean="0">
                    <a:ln>
                      <a:noFill/>
                    </a:ln>
                    <a:solidFill>
                      <a:schemeClr val="tx1"/>
                    </a:solidFill>
                    <a:effectLst/>
                    <a:uLnTx/>
                    <a:uFillTx/>
                    <a:latin typeface="Arial" pitchFamily="34" charset="0"/>
                    <a:ea typeface="Verdana" pitchFamily="34" charset="0"/>
                    <a:cs typeface="Arial" pitchFamily="34" charset="0"/>
                  </a:rPr>
                  <a:t>Water</a:t>
                </a:r>
                <a:r>
                  <a:rPr kumimoji="0" lang="en-US" sz="1050" b="0" i="0" u="none" strike="noStrike" kern="1200" cap="none" spc="0" normalizeH="0" smtClean="0">
                    <a:ln>
                      <a:noFill/>
                    </a:ln>
                    <a:solidFill>
                      <a:schemeClr val="tx1"/>
                    </a:solidFill>
                    <a:effectLst/>
                    <a:uLnTx/>
                    <a:uFillTx/>
                    <a:latin typeface="Arial" pitchFamily="34" charset="0"/>
                    <a:ea typeface="Verdana" pitchFamily="34" charset="0"/>
                    <a:cs typeface="Arial" pitchFamily="34" charset="0"/>
                  </a:rPr>
                  <a:t> Quality</a:t>
                </a:r>
                <a:endParaRPr kumimoji="0" lang="en-US" sz="1050" b="0" i="0" u="none" strike="noStrike" kern="1200" cap="none" spc="0" normalizeH="0" baseline="0" smtClean="0">
                  <a:ln>
                    <a:noFill/>
                  </a:ln>
                  <a:solidFill>
                    <a:schemeClr val="tx1"/>
                  </a:solidFill>
                  <a:effectLst/>
                  <a:uLnTx/>
                  <a:uFillTx/>
                  <a:latin typeface="Arial" pitchFamily="34" charset="0"/>
                  <a:ea typeface="Verdana" pitchFamily="34" charset="0"/>
                  <a:cs typeface="Arial" pitchFamily="34" charset="0"/>
                </a:endParaRPr>
              </a:p>
            </p:txBody>
          </p:sp>
          <p:sp>
            <p:nvSpPr>
              <p:cNvPr id="27" name="Untertitel 2"/>
              <p:cNvSpPr txBox="1">
                <a:spLocks/>
              </p:cNvSpPr>
              <p:nvPr/>
            </p:nvSpPr>
            <p:spPr>
              <a:xfrm>
                <a:off x="4211960" y="4149080"/>
                <a:ext cx="1440160" cy="216024"/>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50" b="0" i="0" u="none" strike="noStrike" kern="1200" cap="none" spc="0" normalizeH="0" baseline="0" dirty="0" smtClean="0">
                    <a:ln>
                      <a:noFill/>
                    </a:ln>
                    <a:solidFill>
                      <a:schemeClr val="tx1"/>
                    </a:solidFill>
                    <a:effectLst/>
                    <a:uLnTx/>
                    <a:uFillTx/>
                    <a:latin typeface="Arial" pitchFamily="34" charset="0"/>
                    <a:ea typeface="Verdana" pitchFamily="34" charset="0"/>
                    <a:cs typeface="Arial" pitchFamily="34" charset="0"/>
                  </a:rPr>
                  <a:t>Water Quantity</a:t>
                </a:r>
                <a:r>
                  <a:rPr kumimoji="0" lang="en-US" sz="1050" b="0" i="0" u="none" strike="noStrike" kern="1200" cap="none" spc="0" normalizeH="0" dirty="0" smtClean="0">
                    <a:ln>
                      <a:noFill/>
                    </a:ln>
                    <a:solidFill>
                      <a:schemeClr val="tx1"/>
                    </a:solidFill>
                    <a:effectLst/>
                    <a:uLnTx/>
                    <a:uFillTx/>
                    <a:latin typeface="Arial" pitchFamily="34" charset="0"/>
                    <a:ea typeface="Verdana" pitchFamily="34" charset="0"/>
                    <a:cs typeface="Arial" pitchFamily="34" charset="0"/>
                  </a:rPr>
                  <a:t> </a:t>
                </a:r>
                <a:endParaRPr kumimoji="0" lang="en-US" sz="1050" b="0" i="0" u="none" strike="noStrike" kern="1200" cap="none" spc="0" normalizeH="0" baseline="0" dirty="0" smtClean="0">
                  <a:ln>
                    <a:noFill/>
                  </a:ln>
                  <a:solidFill>
                    <a:schemeClr val="tx1"/>
                  </a:solidFill>
                  <a:effectLst/>
                  <a:uLnTx/>
                  <a:uFillTx/>
                  <a:latin typeface="Arial" pitchFamily="34" charset="0"/>
                  <a:ea typeface="Verdana" pitchFamily="34" charset="0"/>
                  <a:cs typeface="Arial" pitchFamily="34" charset="0"/>
                </a:endParaRPr>
              </a:p>
            </p:txBody>
          </p:sp>
          <p:sp>
            <p:nvSpPr>
              <p:cNvPr id="28" name="Untertitel 2"/>
              <p:cNvSpPr txBox="1">
                <a:spLocks/>
              </p:cNvSpPr>
              <p:nvPr/>
            </p:nvSpPr>
            <p:spPr>
              <a:xfrm>
                <a:off x="2843808" y="5373216"/>
                <a:ext cx="1152128" cy="288032"/>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1050" dirty="0" smtClean="0">
                    <a:latin typeface="Arial" pitchFamily="34" charset="0"/>
                    <a:ea typeface="Verdana" pitchFamily="34" charset="0"/>
                    <a:cs typeface="Arial" pitchFamily="34" charset="0"/>
                  </a:rPr>
                  <a:t>Agriculture</a:t>
                </a:r>
                <a:endParaRPr kumimoji="0" lang="en-US" sz="1050" b="0" i="0" u="none" strike="noStrike" kern="1200" cap="none" spc="0" normalizeH="0" baseline="0" dirty="0" smtClean="0">
                  <a:ln>
                    <a:noFill/>
                  </a:ln>
                  <a:solidFill>
                    <a:schemeClr val="tx1"/>
                  </a:solidFill>
                  <a:effectLst/>
                  <a:uLnTx/>
                  <a:uFillTx/>
                  <a:latin typeface="Arial" pitchFamily="34" charset="0"/>
                  <a:ea typeface="Verdana" pitchFamily="34" charset="0"/>
                  <a:cs typeface="Arial" pitchFamily="34" charset="0"/>
                </a:endParaRPr>
              </a:p>
            </p:txBody>
          </p:sp>
          <p:sp>
            <p:nvSpPr>
              <p:cNvPr id="29" name="Untertitel 2"/>
              <p:cNvSpPr txBox="1">
                <a:spLocks/>
              </p:cNvSpPr>
              <p:nvPr/>
            </p:nvSpPr>
            <p:spPr>
              <a:xfrm>
                <a:off x="4256122" y="5373216"/>
                <a:ext cx="1152128" cy="449996"/>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1050" dirty="0" smtClean="0">
                    <a:latin typeface="Arial" pitchFamily="34" charset="0"/>
                    <a:ea typeface="Verdana" pitchFamily="34" charset="0"/>
                    <a:cs typeface="Arial" pitchFamily="34" charset="0"/>
                  </a:rPr>
                  <a:t>Environment</a:t>
                </a:r>
                <a:endParaRPr kumimoji="0" lang="en-US" sz="1050" b="0" i="0" u="none" strike="noStrike" kern="1200" cap="none" spc="0" normalizeH="0" baseline="0" dirty="0" smtClean="0">
                  <a:ln>
                    <a:noFill/>
                  </a:ln>
                  <a:solidFill>
                    <a:schemeClr val="tx1"/>
                  </a:solidFill>
                  <a:effectLst/>
                  <a:uLnTx/>
                  <a:uFillTx/>
                  <a:latin typeface="Arial" pitchFamily="34" charset="0"/>
                  <a:ea typeface="Verdana" pitchFamily="34" charset="0"/>
                  <a:cs typeface="Arial" pitchFamily="34" charset="0"/>
                </a:endParaRPr>
              </a:p>
            </p:txBody>
          </p:sp>
          <p:sp>
            <p:nvSpPr>
              <p:cNvPr id="30" name="Untertitel 2"/>
              <p:cNvSpPr txBox="1">
                <a:spLocks/>
              </p:cNvSpPr>
              <p:nvPr/>
            </p:nvSpPr>
            <p:spPr>
              <a:xfrm>
                <a:off x="5676827" y="5367349"/>
                <a:ext cx="1152128" cy="449996"/>
              </a:xfrm>
              <a:prstGeom prst="rect">
                <a:avLst/>
              </a:prstGeom>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1050" dirty="0" smtClean="0">
                    <a:latin typeface="Arial" pitchFamily="34" charset="0"/>
                    <a:ea typeface="Verdana" pitchFamily="34" charset="0"/>
                    <a:cs typeface="Arial" pitchFamily="34" charset="0"/>
                  </a:rPr>
                  <a:t>Climate</a:t>
                </a:r>
                <a:endParaRPr kumimoji="0" lang="en-US" sz="1050" b="0" i="0" u="none" strike="noStrike" kern="1200" cap="none" spc="0" normalizeH="0" baseline="0" dirty="0" smtClean="0">
                  <a:ln>
                    <a:noFill/>
                  </a:ln>
                  <a:solidFill>
                    <a:schemeClr val="tx1"/>
                  </a:solidFill>
                  <a:effectLst/>
                  <a:uLnTx/>
                  <a:uFillTx/>
                  <a:latin typeface="Arial" pitchFamily="34" charset="0"/>
                  <a:ea typeface="Verdana" pitchFamily="34" charset="0"/>
                  <a:cs typeface="Arial" pitchFamily="34" charset="0"/>
                </a:endParaRPr>
              </a:p>
            </p:txBody>
          </p:sp>
        </p:grpSp>
        <p:sp>
          <p:nvSpPr>
            <p:cNvPr id="15" name="Pfeil nach unten 14"/>
            <p:cNvSpPr/>
            <p:nvPr/>
          </p:nvSpPr>
          <p:spPr>
            <a:xfrm>
              <a:off x="2339752" y="1484784"/>
              <a:ext cx="288032" cy="864096"/>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sp>
          <p:nvSpPr>
            <p:cNvPr id="16" name="Pfeil nach unten 15"/>
            <p:cNvSpPr/>
            <p:nvPr/>
          </p:nvSpPr>
          <p:spPr>
            <a:xfrm>
              <a:off x="3995935" y="1811632"/>
              <a:ext cx="216024" cy="537248"/>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sp>
          <p:nvSpPr>
            <p:cNvPr id="17" name="Pfeil nach unten 16"/>
            <p:cNvSpPr/>
            <p:nvPr/>
          </p:nvSpPr>
          <p:spPr>
            <a:xfrm>
              <a:off x="5652120" y="1484784"/>
              <a:ext cx="288032" cy="864096"/>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sp>
          <p:nvSpPr>
            <p:cNvPr id="19" name="Rechteck 18"/>
            <p:cNvSpPr/>
            <p:nvPr/>
          </p:nvSpPr>
          <p:spPr>
            <a:xfrm>
              <a:off x="395536" y="3356992"/>
              <a:ext cx="2088232" cy="864096"/>
            </a:xfrm>
            <a:prstGeom prst="rect">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Arial" pitchFamily="34" charset="0"/>
                  <a:ea typeface="Verdana" pitchFamily="34" charset="0"/>
                  <a:cs typeface="Arial" pitchFamily="34" charset="0"/>
                </a:rPr>
                <a:t>Interfaces, </a:t>
              </a:r>
              <a:br>
                <a:rPr lang="en-US" sz="1200" dirty="0" smtClean="0">
                  <a:solidFill>
                    <a:schemeClr val="tx1"/>
                  </a:solidFill>
                  <a:latin typeface="Arial" pitchFamily="34" charset="0"/>
                  <a:ea typeface="Verdana" pitchFamily="34" charset="0"/>
                  <a:cs typeface="Arial" pitchFamily="34" charset="0"/>
                </a:rPr>
              </a:br>
              <a:r>
                <a:rPr lang="en-US" sz="1200" dirty="0" smtClean="0">
                  <a:solidFill>
                    <a:schemeClr val="tx1"/>
                  </a:solidFill>
                  <a:latin typeface="Arial" pitchFamily="34" charset="0"/>
                  <a:ea typeface="Verdana" pitchFamily="34" charset="0"/>
                  <a:cs typeface="Arial" pitchFamily="34" charset="0"/>
                </a:rPr>
                <a:t>Processes, Tools, </a:t>
              </a:r>
              <a:br>
                <a:rPr lang="en-US" sz="1200" dirty="0" smtClean="0">
                  <a:solidFill>
                    <a:schemeClr val="tx1"/>
                  </a:solidFill>
                  <a:latin typeface="Arial" pitchFamily="34" charset="0"/>
                  <a:ea typeface="Verdana" pitchFamily="34" charset="0"/>
                  <a:cs typeface="Arial" pitchFamily="34" charset="0"/>
                </a:rPr>
              </a:br>
              <a:r>
                <a:rPr lang="en-US" sz="1200" dirty="0" smtClean="0">
                  <a:solidFill>
                    <a:schemeClr val="tx1"/>
                  </a:solidFill>
                  <a:latin typeface="Arial" pitchFamily="34" charset="0"/>
                  <a:ea typeface="Verdana" pitchFamily="34" charset="0"/>
                  <a:cs typeface="Arial" pitchFamily="34" charset="0"/>
                </a:rPr>
                <a:t>Quality Standards etc.</a:t>
              </a:r>
              <a:endParaRPr lang="en-US" sz="1200" dirty="0">
                <a:solidFill>
                  <a:schemeClr val="tx1"/>
                </a:solidFill>
                <a:latin typeface="Arial" pitchFamily="34" charset="0"/>
                <a:ea typeface="Verdana" pitchFamily="34" charset="0"/>
                <a:cs typeface="Arial" pitchFamily="34" charset="0"/>
              </a:endParaRPr>
            </a:p>
          </p:txBody>
        </p:sp>
        <p:sp>
          <p:nvSpPr>
            <p:cNvPr id="20" name="Rechteckiger Pfeil 19"/>
            <p:cNvSpPr/>
            <p:nvPr/>
          </p:nvSpPr>
          <p:spPr>
            <a:xfrm>
              <a:off x="1403648" y="2492896"/>
              <a:ext cx="792088" cy="864096"/>
            </a:xfrm>
            <a:prstGeom prst="bentArrow">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itchFamily="34" charset="0"/>
                <a:ea typeface="Verdana" pitchFamily="34" charset="0"/>
                <a:cs typeface="Arial" pitchFamily="34" charset="0"/>
              </a:endParaRPr>
            </a:p>
          </p:txBody>
        </p:sp>
        <p:sp>
          <p:nvSpPr>
            <p:cNvPr id="21" name="Rechteckiger Pfeil 20"/>
            <p:cNvSpPr/>
            <p:nvPr/>
          </p:nvSpPr>
          <p:spPr>
            <a:xfrm rot="16200000">
              <a:off x="1691680" y="3933056"/>
              <a:ext cx="936104" cy="1656184"/>
            </a:xfrm>
            <a:prstGeom prst="bentArrow">
              <a:avLst>
                <a:gd name="adj1" fmla="val 25000"/>
                <a:gd name="adj2" fmla="val 25000"/>
                <a:gd name="adj3" fmla="val 25000"/>
                <a:gd name="adj4" fmla="val 40877"/>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itchFamily="34" charset="0"/>
                <a:ea typeface="Verdana" pitchFamily="34" charset="0"/>
                <a:cs typeface="Arial" pitchFamily="34" charset="0"/>
              </a:endParaRPr>
            </a:p>
          </p:txBody>
        </p:sp>
        <p:sp>
          <p:nvSpPr>
            <p:cNvPr id="22" name="Pfeil nach unten 21"/>
            <p:cNvSpPr/>
            <p:nvPr/>
          </p:nvSpPr>
          <p:spPr>
            <a:xfrm>
              <a:off x="2987824" y="3212976"/>
              <a:ext cx="288032" cy="864096"/>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sp>
          <p:nvSpPr>
            <p:cNvPr id="23" name="Pfeil nach unten 22"/>
            <p:cNvSpPr/>
            <p:nvPr/>
          </p:nvSpPr>
          <p:spPr>
            <a:xfrm>
              <a:off x="4139952" y="3212976"/>
              <a:ext cx="288032" cy="864096"/>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sp>
          <p:nvSpPr>
            <p:cNvPr id="24" name="Pfeil nach unten 23"/>
            <p:cNvSpPr/>
            <p:nvPr/>
          </p:nvSpPr>
          <p:spPr>
            <a:xfrm>
              <a:off x="5292080" y="3212976"/>
              <a:ext cx="288032" cy="864096"/>
            </a:xfrm>
            <a:prstGeom prst="downArrow">
              <a:avLst/>
            </a:prstGeom>
            <a:solidFill>
              <a:srgbClr val="0070C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itchFamily="34" charset="0"/>
                <a:ea typeface="Verdana" pitchFamily="34" charset="0"/>
                <a:cs typeface="Arial" pitchFamily="34" charset="0"/>
              </a:endParaRPr>
            </a:p>
          </p:txBody>
        </p:sp>
      </p:grpSp>
      <p:pic>
        <p:nvPicPr>
          <p:cNvPr id="36" name="Grafik 35" descr="eomap.jpg"/>
          <p:cNvPicPr>
            <a:picLocks noChangeAspect="1"/>
          </p:cNvPicPr>
          <p:nvPr/>
        </p:nvPicPr>
        <p:blipFill>
          <a:blip r:embed="rId5"/>
          <a:stretch>
            <a:fillRect/>
          </a:stretch>
        </p:blipFill>
        <p:spPr>
          <a:xfrm>
            <a:off x="7462863" y="1880171"/>
            <a:ext cx="860841" cy="275469"/>
          </a:xfrm>
          <a:prstGeom prst="rect">
            <a:avLst/>
          </a:prstGeom>
        </p:spPr>
      </p:pic>
      <p:pic>
        <p:nvPicPr>
          <p:cNvPr id="37" name="Grafik 36" descr="Vista.jpg"/>
          <p:cNvPicPr>
            <a:picLocks noChangeAspect="1"/>
          </p:cNvPicPr>
          <p:nvPr/>
        </p:nvPicPr>
        <p:blipFill>
          <a:blip r:embed="rId6"/>
          <a:stretch>
            <a:fillRect/>
          </a:stretch>
        </p:blipFill>
        <p:spPr>
          <a:xfrm>
            <a:off x="7583349" y="3012179"/>
            <a:ext cx="583633" cy="472743"/>
          </a:xfrm>
          <a:prstGeom prst="rect">
            <a:avLst/>
          </a:prstGeom>
        </p:spPr>
      </p:pic>
      <p:pic>
        <p:nvPicPr>
          <p:cNvPr id="38" name="Grafik 37" descr="RSS.jpg"/>
          <p:cNvPicPr>
            <a:picLocks noChangeAspect="1"/>
          </p:cNvPicPr>
          <p:nvPr/>
        </p:nvPicPr>
        <p:blipFill>
          <a:blip r:embed="rId7"/>
          <a:stretch>
            <a:fillRect/>
          </a:stretch>
        </p:blipFill>
        <p:spPr>
          <a:xfrm>
            <a:off x="7569543" y="2444809"/>
            <a:ext cx="609600" cy="405384"/>
          </a:xfrm>
          <a:prstGeom prst="rect">
            <a:avLst/>
          </a:prstGeom>
        </p:spPr>
      </p:pic>
      <p:pic>
        <p:nvPicPr>
          <p:cNvPr id="39" name="Grafik 38" descr="ZEBRIS.jpg"/>
          <p:cNvPicPr>
            <a:picLocks noChangeAspect="1"/>
          </p:cNvPicPr>
          <p:nvPr/>
        </p:nvPicPr>
        <p:blipFill>
          <a:blip r:embed="rId8"/>
          <a:stretch>
            <a:fillRect/>
          </a:stretch>
        </p:blipFill>
        <p:spPr>
          <a:xfrm>
            <a:off x="7607255" y="3572647"/>
            <a:ext cx="690899" cy="618354"/>
          </a:xfrm>
          <a:prstGeom prst="rect">
            <a:avLst/>
          </a:prstGeom>
        </p:spPr>
      </p:pic>
      <p:sp>
        <p:nvSpPr>
          <p:cNvPr id="40" name="Textfeld 39"/>
          <p:cNvSpPr txBox="1"/>
          <p:nvPr/>
        </p:nvSpPr>
        <p:spPr>
          <a:xfrm>
            <a:off x="7156629" y="1237795"/>
            <a:ext cx="1587422" cy="461665"/>
          </a:xfrm>
          <a:prstGeom prst="rect">
            <a:avLst/>
          </a:prstGeom>
          <a:noFill/>
        </p:spPr>
        <p:txBody>
          <a:bodyPr wrap="none" lIns="0" tIns="0" rIns="0" bIns="0" rtlCol="0">
            <a:spAutoFit/>
          </a:bodyPr>
          <a:lstStyle/>
          <a:p>
            <a:pPr>
              <a:spcBef>
                <a:spcPts val="0"/>
              </a:spcBef>
              <a:spcAft>
                <a:spcPts val="450"/>
              </a:spcAft>
              <a:buClr>
                <a:schemeClr val="tx2"/>
              </a:buClr>
            </a:pPr>
            <a:r>
              <a:rPr lang="de-DE" dirty="0" smtClean="0">
                <a:solidFill>
                  <a:schemeClr val="tx2"/>
                </a:solidFill>
              </a:rPr>
              <a:t>Downstream SME </a:t>
            </a:r>
            <a:br>
              <a:rPr lang="de-DE" dirty="0" smtClean="0">
                <a:solidFill>
                  <a:schemeClr val="tx2"/>
                </a:solidFill>
              </a:rPr>
            </a:br>
            <a:r>
              <a:rPr lang="de-DE" dirty="0" smtClean="0">
                <a:solidFill>
                  <a:schemeClr val="tx2"/>
                </a:solidFill>
              </a:rPr>
              <a:t>Service Providers</a:t>
            </a:r>
            <a:r>
              <a:rPr lang="de-DE" dirty="0" smtClean="0"/>
              <a:t>:</a:t>
            </a:r>
          </a:p>
        </p:txBody>
      </p:sp>
      <p:sp>
        <p:nvSpPr>
          <p:cNvPr id="41" name="Textfeld 40"/>
          <p:cNvSpPr txBox="1"/>
          <p:nvPr/>
        </p:nvSpPr>
        <p:spPr>
          <a:xfrm>
            <a:off x="6921455" y="4602480"/>
            <a:ext cx="1951881" cy="230832"/>
          </a:xfrm>
          <a:prstGeom prst="rect">
            <a:avLst/>
          </a:prstGeom>
          <a:noFill/>
        </p:spPr>
        <p:txBody>
          <a:bodyPr wrap="none" lIns="0" tIns="0" rIns="0" bIns="0" rtlCol="0">
            <a:spAutoFit/>
          </a:bodyPr>
          <a:lstStyle/>
          <a:p>
            <a:pPr>
              <a:spcBef>
                <a:spcPts val="0"/>
              </a:spcBef>
              <a:spcAft>
                <a:spcPts val="450"/>
              </a:spcAft>
              <a:buClr>
                <a:schemeClr val="tx2"/>
              </a:buClr>
            </a:pPr>
            <a:r>
              <a:rPr lang="de-DE" dirty="0" smtClean="0"/>
              <a:t>Project :  </a:t>
            </a:r>
            <a:r>
              <a:rPr lang="de-DE" b="1" dirty="0" smtClean="0">
                <a:solidFill>
                  <a:srgbClr val="92D050"/>
                </a:solidFill>
              </a:rPr>
              <a:t>APPS</a:t>
            </a:r>
            <a:r>
              <a:rPr lang="de-DE" b="1" dirty="0" smtClean="0"/>
              <a:t>4</a:t>
            </a:r>
            <a:r>
              <a:rPr lang="de-DE" b="1" dirty="0" smtClean="0">
                <a:solidFill>
                  <a:srgbClr val="0070C0"/>
                </a:solidFill>
              </a:rPr>
              <a:t>GMES</a:t>
            </a:r>
          </a:p>
        </p:txBody>
      </p:sp>
      <p:pic>
        <p:nvPicPr>
          <p:cNvPr id="42" name="Grafik 41" descr="bswivt.png"/>
          <p:cNvPicPr>
            <a:picLocks noChangeAspect="1"/>
          </p:cNvPicPr>
          <p:nvPr/>
        </p:nvPicPr>
        <p:blipFill>
          <a:blip r:embed="rId9"/>
          <a:stretch>
            <a:fillRect/>
          </a:stretch>
        </p:blipFill>
        <p:spPr>
          <a:xfrm>
            <a:off x="7291294" y="4993511"/>
            <a:ext cx="1188495" cy="1063986"/>
          </a:xfrm>
          <a:prstGeom prst="rect">
            <a:avLst/>
          </a:prstGeom>
        </p:spPr>
      </p:pic>
    </p:spTree>
    <p:extLst>
      <p:ext uri="{BB962C8B-B14F-4D97-AF65-F5344CB8AC3E}">
        <p14:creationId xmlns:p14="http://schemas.microsoft.com/office/powerpoint/2010/main" val="3471192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7571184" cy="1066130"/>
          </a:xfrm>
        </p:spPr>
        <p:txBody>
          <a:bodyPr>
            <a:normAutofit fontScale="90000"/>
          </a:bodyPr>
          <a:lstStyle/>
          <a:p>
            <a:r>
              <a:rPr lang="en-GB" dirty="0" smtClean="0"/>
              <a:t>ESA Stimulus – downstream on helix nebula</a:t>
            </a:r>
            <a:endParaRPr lang="en-GB" dirty="0"/>
          </a:p>
        </p:txBody>
      </p:sp>
      <p:sp>
        <p:nvSpPr>
          <p:cNvPr id="3" name="Fußzeilenplatzhalter 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4" name="Foliennummernplatzhalter 3"/>
          <p:cNvSpPr>
            <a:spLocks noGrp="1"/>
          </p:cNvSpPr>
          <p:nvPr>
            <p:ph type="sldNum" sz="quarter" idx="12"/>
          </p:nvPr>
        </p:nvSpPr>
        <p:spPr/>
        <p:txBody>
          <a:bodyPr/>
          <a:lstStyle/>
          <a:p>
            <a:fld id="{EF856C3B-4879-44CB-8ACD-F9C43CE31EF6}" type="slidenum">
              <a:rPr lang="de-DE" smtClean="0"/>
              <a:pPr/>
              <a:t>11</a:t>
            </a:fld>
            <a:endParaRPr lang="de-DE"/>
          </a:p>
        </p:txBody>
      </p:sp>
      <p:sp>
        <p:nvSpPr>
          <p:cNvPr id="5" name="Datumsplatzhalter 4"/>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pic>
        <p:nvPicPr>
          <p:cNvPr id="7" name="Grafik 6"/>
          <p:cNvPicPr/>
          <p:nvPr/>
        </p:nvPicPr>
        <p:blipFill>
          <a:blip r:embed="rId2" cstate="print"/>
          <a:srcRect/>
          <a:stretch>
            <a:fillRect/>
          </a:stretch>
        </p:blipFill>
        <p:spPr bwMode="auto">
          <a:xfrm>
            <a:off x="611560" y="2060848"/>
            <a:ext cx="7992888" cy="3096344"/>
          </a:xfrm>
          <a:prstGeom prst="rect">
            <a:avLst/>
          </a:prstGeom>
          <a:noFill/>
          <a:ln w="9525">
            <a:noFill/>
            <a:miter lim="800000"/>
            <a:headEnd/>
            <a:tailEnd/>
          </a:ln>
        </p:spPr>
      </p:pic>
      <p:pic>
        <p:nvPicPr>
          <p:cNvPr id="8" name="Grafik 7" descr="Vista.jpg"/>
          <p:cNvPicPr>
            <a:picLocks noChangeAspect="1"/>
          </p:cNvPicPr>
          <p:nvPr/>
        </p:nvPicPr>
        <p:blipFill>
          <a:blip r:embed="rId3"/>
          <a:stretch>
            <a:fillRect/>
          </a:stretch>
        </p:blipFill>
        <p:spPr>
          <a:xfrm>
            <a:off x="5331902" y="2840922"/>
            <a:ext cx="413578" cy="334998"/>
          </a:xfrm>
          <a:prstGeom prst="rect">
            <a:avLst/>
          </a:prstGeom>
        </p:spPr>
      </p:pic>
    </p:spTree>
    <p:extLst>
      <p:ext uri="{BB962C8B-B14F-4D97-AF65-F5344CB8AC3E}">
        <p14:creationId xmlns:p14="http://schemas.microsoft.com/office/powerpoint/2010/main" val="1630344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6" name="Picture 2"/>
          <p:cNvPicPr>
            <a:picLocks noChangeAspect="1" noChangeArrowheads="1"/>
          </p:cNvPicPr>
          <p:nvPr/>
        </p:nvPicPr>
        <p:blipFill>
          <a:blip r:embed="rId2" cstate="print"/>
          <a:srcRect/>
          <a:stretch>
            <a:fillRect/>
          </a:stretch>
        </p:blipFill>
        <p:spPr bwMode="auto">
          <a:xfrm>
            <a:off x="307353" y="116632"/>
            <a:ext cx="8729143" cy="6061715"/>
          </a:xfrm>
          <a:prstGeom prst="rect">
            <a:avLst/>
          </a:prstGeom>
          <a:noFill/>
          <a:ln w="9525">
            <a:noFill/>
            <a:miter lim="800000"/>
            <a:headEnd/>
            <a:tailEnd/>
          </a:ln>
        </p:spPr>
      </p:pic>
      <p:sp>
        <p:nvSpPr>
          <p:cNvPr id="7" name="Rechteck 6"/>
          <p:cNvSpPr/>
          <p:nvPr/>
        </p:nvSpPr>
        <p:spPr>
          <a:xfrm>
            <a:off x="395536" y="404664"/>
            <a:ext cx="8568952" cy="540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bgerundetes Rechteck 7"/>
          <p:cNvSpPr/>
          <p:nvPr/>
        </p:nvSpPr>
        <p:spPr>
          <a:xfrm>
            <a:off x="539502" y="403772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9" name="Abgerundetes Rechteck 8">
            <a:hlinkClick r:id="rId3" action="ppaction://hlinksldjump"/>
          </p:cNvPr>
          <p:cNvSpPr/>
          <p:nvPr/>
        </p:nvSpPr>
        <p:spPr>
          <a:xfrm>
            <a:off x="539552" y="2262470"/>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Snow Cover</a:t>
            </a:r>
            <a:endParaRPr lang="en-US" sz="1200" b="1" dirty="0">
              <a:solidFill>
                <a:schemeClr val="tx1"/>
              </a:solidFill>
            </a:endParaRPr>
          </a:p>
        </p:txBody>
      </p:sp>
      <p:sp>
        <p:nvSpPr>
          <p:cNvPr id="10" name="Abgerundetes Rechteck 9">
            <a:hlinkClick r:id="" action="ppaction://noaction"/>
          </p:cNvPr>
          <p:cNvSpPr/>
          <p:nvPr/>
        </p:nvSpPr>
        <p:spPr>
          <a:xfrm>
            <a:off x="539552" y="3155369"/>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err="1" smtClean="0">
                <a:solidFill>
                  <a:schemeClr val="tx1"/>
                </a:solidFill>
              </a:rPr>
              <a:t>SnowWater</a:t>
            </a:r>
            <a:endParaRPr lang="en-US" sz="1600" dirty="0" smtClean="0">
              <a:solidFill>
                <a:schemeClr val="tx1"/>
              </a:solidFill>
            </a:endParaRPr>
          </a:p>
          <a:p>
            <a:pPr algn="ctr"/>
            <a:r>
              <a:rPr lang="en-US" sz="1600" dirty="0" smtClean="0">
                <a:solidFill>
                  <a:schemeClr val="tx1"/>
                </a:solidFill>
              </a:rPr>
              <a:t>Equivalent</a:t>
            </a:r>
            <a:endParaRPr lang="en-US" sz="1200" b="1" dirty="0" smtClean="0">
              <a:solidFill>
                <a:schemeClr val="tx1"/>
              </a:solidFill>
            </a:endParaRPr>
          </a:p>
        </p:txBody>
      </p:sp>
      <p:sp>
        <p:nvSpPr>
          <p:cNvPr id="11" name="Abgerundetes Rechteck 10">
            <a:hlinkClick r:id="rId4" action="ppaction://hlinksldjump"/>
          </p:cNvPr>
          <p:cNvSpPr/>
          <p:nvPr/>
        </p:nvSpPr>
        <p:spPr>
          <a:xfrm>
            <a:off x="528616" y="4044414"/>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cxnSp>
        <p:nvCxnSpPr>
          <p:cNvPr id="12" name="Gerade Verbindung 11"/>
          <p:cNvCxnSpPr/>
          <p:nvPr/>
        </p:nvCxnSpPr>
        <p:spPr>
          <a:xfrm>
            <a:off x="3995936" y="404664"/>
            <a:ext cx="0" cy="54006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Eingekerbter Richtungspfeil 12"/>
          <p:cNvSpPr/>
          <p:nvPr/>
        </p:nvSpPr>
        <p:spPr>
          <a:xfrm>
            <a:off x="2376604" y="6818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4" name="Eingekerbter Richtungspfeil 13"/>
          <p:cNvSpPr/>
          <p:nvPr/>
        </p:nvSpPr>
        <p:spPr>
          <a:xfrm>
            <a:off x="2554527" y="6818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5" name="Eingekerbter Richtungspfeil 14"/>
          <p:cNvSpPr/>
          <p:nvPr/>
        </p:nvSpPr>
        <p:spPr>
          <a:xfrm>
            <a:off x="2732450" y="6818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pic>
        <p:nvPicPr>
          <p:cNvPr id="16" name="Picture 2" descr="D:\PROJEKTE\COPERNICUS_ENERGY\ABBVISTA\aus2z\OPT_VISz.bmp"/>
          <p:cNvPicPr>
            <a:picLocks noChangeAspect="1" noChangeArrowheads="1"/>
          </p:cNvPicPr>
          <p:nvPr/>
        </p:nvPicPr>
        <p:blipFill>
          <a:blip r:embed="rId5" cstate="print"/>
          <a:srcRect t="21633"/>
          <a:stretch>
            <a:fillRect/>
          </a:stretch>
        </p:blipFill>
        <p:spPr bwMode="auto">
          <a:xfrm>
            <a:off x="4211638" y="476250"/>
            <a:ext cx="4678722" cy="5170798"/>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2" descr="D:\PROJEKTE\COPERNICUS_ENERGY\ABBVISTA\aus2z\OPT_VISz.bmp"/>
          <p:cNvPicPr>
            <a:picLocks noChangeAspect="1" noChangeArrowheads="1"/>
          </p:cNvPicPr>
          <p:nvPr/>
        </p:nvPicPr>
        <p:blipFill>
          <a:blip r:embed="rId6" cstate="print"/>
          <a:srcRect/>
          <a:stretch>
            <a:fillRect/>
          </a:stretch>
        </p:blipFill>
        <p:spPr bwMode="auto">
          <a:xfrm>
            <a:off x="3203848" y="533600"/>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Abgerundetes Rechteck 17"/>
          <p:cNvSpPr/>
          <p:nvPr/>
        </p:nvSpPr>
        <p:spPr>
          <a:xfrm>
            <a:off x="539552" y="47667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err="1" smtClean="0">
                <a:solidFill>
                  <a:schemeClr val="tx1"/>
                </a:solidFill>
              </a:rPr>
              <a:t>InputDataPortal</a:t>
            </a:r>
            <a:r>
              <a:rPr lang="en-US" sz="1200" dirty="0" smtClean="0">
                <a:solidFill>
                  <a:schemeClr val="tx1"/>
                </a:solidFill>
              </a:rPr>
              <a:t/>
            </a:r>
            <a:br>
              <a:rPr lang="en-US" sz="1200" dirty="0" smtClean="0">
                <a:solidFill>
                  <a:schemeClr val="tx1"/>
                </a:solidFill>
              </a:rPr>
            </a:br>
            <a:r>
              <a:rPr lang="en-US" sz="1600" dirty="0" smtClean="0">
                <a:solidFill>
                  <a:schemeClr val="tx1"/>
                </a:solidFill>
              </a:rPr>
              <a:t>OPTICAL</a:t>
            </a:r>
            <a:br>
              <a:rPr lang="en-US" sz="1600" dirty="0" smtClean="0">
                <a:solidFill>
                  <a:schemeClr val="tx1"/>
                </a:solidFill>
              </a:rPr>
            </a:br>
            <a:r>
              <a:rPr lang="en-US" sz="1200" dirty="0" smtClean="0">
                <a:solidFill>
                  <a:schemeClr val="tx1"/>
                </a:solidFill>
              </a:rPr>
              <a:t>Satellite Data</a:t>
            </a:r>
            <a:endParaRPr lang="en-US" sz="1200" dirty="0">
              <a:solidFill>
                <a:schemeClr val="tx1"/>
              </a:solidFill>
            </a:endParaRPr>
          </a:p>
        </p:txBody>
      </p:sp>
      <p:sp>
        <p:nvSpPr>
          <p:cNvPr id="19" name="Abgerundetes Rechteck 18">
            <a:hlinkClick r:id="rId3" action="ppaction://hlinksldjump"/>
          </p:cNvPr>
          <p:cNvSpPr/>
          <p:nvPr/>
        </p:nvSpPr>
        <p:spPr>
          <a:xfrm>
            <a:off x="539552" y="1369571"/>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SAR</a:t>
            </a:r>
          </a:p>
          <a:p>
            <a:pPr algn="ctr">
              <a:spcBef>
                <a:spcPts val="0"/>
              </a:spcBef>
            </a:pPr>
            <a:r>
              <a:rPr lang="en-US" sz="1200" dirty="0" smtClean="0">
                <a:solidFill>
                  <a:schemeClr val="tx1"/>
                </a:solidFill>
              </a:rPr>
              <a:t>Satellite Data</a:t>
            </a:r>
          </a:p>
        </p:txBody>
      </p:sp>
      <p:sp>
        <p:nvSpPr>
          <p:cNvPr id="20" name="Abgerundetes Rechteck 19"/>
          <p:cNvSpPr/>
          <p:nvPr/>
        </p:nvSpPr>
        <p:spPr>
          <a:xfrm>
            <a:off x="528616" y="476250"/>
            <a:ext cx="1728242" cy="792088"/>
          </a:xfrm>
          <a:prstGeom prst="roundRect">
            <a:avLst>
              <a:gd name="adj" fmla="val 4642"/>
            </a:avLst>
          </a:prstGeom>
        </p:spPr>
        <p:style>
          <a:lnRef idx="0">
            <a:schemeClr val="accent6"/>
          </a:lnRef>
          <a:fillRef idx="3">
            <a:schemeClr val="accent6"/>
          </a:fillRef>
          <a:effectRef idx="3">
            <a:schemeClr val="accent6"/>
          </a:effectRef>
          <a:fontRef idx="minor">
            <a:schemeClr val="lt1"/>
          </a:fontRef>
        </p:style>
        <p:txBody>
          <a:bodyPr rtlCol="0" anchor="ctr"/>
          <a:lstStyle/>
          <a:p>
            <a:pPr algn="ctr">
              <a:spcBef>
                <a:spcPts val="0"/>
              </a:spcBef>
            </a:pPr>
            <a:r>
              <a:rPr lang="en-US" sz="1200" b="1" dirty="0" smtClean="0">
                <a:solidFill>
                  <a:schemeClr val="tx1"/>
                </a:solidFill>
              </a:rPr>
              <a:t>InputDataPortal</a:t>
            </a:r>
          </a:p>
          <a:p>
            <a:pPr algn="ctr">
              <a:spcBef>
                <a:spcPts val="0"/>
              </a:spcBef>
            </a:pPr>
            <a:r>
              <a:rPr lang="en-US" sz="2000" b="1" dirty="0" smtClean="0">
                <a:solidFill>
                  <a:schemeClr val="tx1"/>
                </a:solidFill>
              </a:rPr>
              <a:t>OPTICAL</a:t>
            </a:r>
          </a:p>
          <a:p>
            <a:pPr algn="ctr">
              <a:spcBef>
                <a:spcPts val="0"/>
              </a:spcBef>
            </a:pPr>
            <a:r>
              <a:rPr lang="en-US" sz="1200" b="1" dirty="0" smtClean="0">
                <a:solidFill>
                  <a:schemeClr val="tx1"/>
                </a:solidFill>
              </a:rPr>
              <a:t>Satellite Data</a:t>
            </a:r>
          </a:p>
        </p:txBody>
      </p:sp>
      <p:sp>
        <p:nvSpPr>
          <p:cNvPr id="21" name="Abgerundetes Rechteck 20">
            <a:hlinkClick r:id="" action="ppaction://noaction"/>
          </p:cNvPr>
          <p:cNvSpPr/>
          <p:nvPr/>
        </p:nvSpPr>
        <p:spPr>
          <a:xfrm>
            <a:off x="539552" y="4941168"/>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HYDROPOWER</a:t>
            </a:r>
          </a:p>
        </p:txBody>
      </p:sp>
      <p:sp>
        <p:nvSpPr>
          <p:cNvPr id="23" name="Foliennummernplatzhalter 4"/>
          <p:cNvSpPr>
            <a:spLocks noGrp="1"/>
          </p:cNvSpPr>
          <p:nvPr>
            <p:ph type="sldNum" sz="quarter" idx="12"/>
          </p:nvPr>
        </p:nvSpPr>
        <p:spPr>
          <a:xfrm>
            <a:off x="8540750" y="6431563"/>
            <a:ext cx="288925" cy="138499"/>
          </a:xfrm>
          <a:noFill/>
          <a:ln w="9525">
            <a:noFill/>
            <a:miter lim="800000"/>
            <a:headEnd/>
            <a:tailEnd/>
          </a:ln>
        </p:spPr>
        <p:txBody>
          <a:bodyPr vert="horz" wrap="square" lIns="0" tIns="0" rIns="0" bIns="0" numCol="1" anchor="ctr" anchorCtr="0" compatLnSpc="1">
            <a:prstTxWarp prst="textNoShape">
              <a:avLst/>
            </a:prstTxWarp>
            <a:spAutoFit/>
          </a:bodyPr>
          <a:lstStyle/>
          <a:p>
            <a:fld id="{7632436A-F484-44BB-A4A1-F054D749DAFB}" type="slidenum">
              <a:rPr lang="de-DE"/>
              <a:pPr/>
              <a:t>12</a:t>
            </a:fld>
            <a:endParaRPr lang="de-DE"/>
          </a:p>
        </p:txBody>
      </p:sp>
      <p:sp>
        <p:nvSpPr>
          <p:cNvPr id="28" name="Fußzeilenplatzhalter 27"/>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29" name="Datumsplatzhalter 28"/>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spTree>
    <p:extLst>
      <p:ext uri="{BB962C8B-B14F-4D97-AF65-F5344CB8AC3E}">
        <p14:creationId xmlns:p14="http://schemas.microsoft.com/office/powerpoint/2010/main" val="2524339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50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500"/>
                                  </p:stCondLst>
                                  <p:childTnLst>
                                    <p:set>
                                      <p:cBhvr>
                                        <p:cTn id="15" dur="1" fill="hold">
                                          <p:stCondLst>
                                            <p:cond delay="0"/>
                                          </p:stCondLst>
                                        </p:cTn>
                                        <p:tgtEl>
                                          <p:spTgt spid="15"/>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6" name="Picture 2"/>
          <p:cNvPicPr>
            <a:picLocks noChangeAspect="1" noChangeArrowheads="1"/>
          </p:cNvPicPr>
          <p:nvPr/>
        </p:nvPicPr>
        <p:blipFill>
          <a:blip r:embed="rId2" cstate="print"/>
          <a:srcRect/>
          <a:stretch>
            <a:fillRect/>
          </a:stretch>
        </p:blipFill>
        <p:spPr bwMode="auto">
          <a:xfrm>
            <a:off x="307353" y="116632"/>
            <a:ext cx="8729143" cy="6061715"/>
          </a:xfrm>
          <a:prstGeom prst="rect">
            <a:avLst/>
          </a:prstGeom>
          <a:noFill/>
          <a:ln w="9525">
            <a:noFill/>
            <a:miter lim="800000"/>
            <a:headEnd/>
            <a:tailEnd/>
          </a:ln>
        </p:spPr>
      </p:pic>
      <p:sp>
        <p:nvSpPr>
          <p:cNvPr id="7" name="Rechteck 6"/>
          <p:cNvSpPr/>
          <p:nvPr/>
        </p:nvSpPr>
        <p:spPr>
          <a:xfrm>
            <a:off x="395536" y="404664"/>
            <a:ext cx="8568952" cy="540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D:\PROJEKTE\COPERNICUS_ENERGY\ABBVISTA\aus2z\OPT_VISz.bmp"/>
          <p:cNvPicPr>
            <a:picLocks noChangeAspect="1" noChangeArrowheads="1"/>
          </p:cNvPicPr>
          <p:nvPr/>
        </p:nvPicPr>
        <p:blipFill>
          <a:blip r:embed="rId3" cstate="print"/>
          <a:srcRect t="21633"/>
          <a:stretch>
            <a:fillRect/>
          </a:stretch>
        </p:blipFill>
        <p:spPr bwMode="auto">
          <a:xfrm>
            <a:off x="4211960" y="476672"/>
            <a:ext cx="4678722" cy="5170798"/>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Abgerundetes Rechteck 8"/>
          <p:cNvSpPr/>
          <p:nvPr/>
        </p:nvSpPr>
        <p:spPr>
          <a:xfrm>
            <a:off x="539502" y="403772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10" name="Abgerundetes Rechteck 9"/>
          <p:cNvSpPr/>
          <p:nvPr/>
        </p:nvSpPr>
        <p:spPr>
          <a:xfrm>
            <a:off x="1547664" y="-27806"/>
            <a:ext cx="1224136" cy="504056"/>
          </a:xfrm>
          <a:prstGeom prst="roundRect">
            <a:avLst>
              <a:gd name="adj" fmla="val 464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tx1"/>
                </a:solidFill>
              </a:rPr>
              <a:t>VISTA HydroSense</a:t>
            </a:r>
            <a:endParaRPr lang="en-US" sz="1050" b="1" dirty="0">
              <a:solidFill>
                <a:schemeClr val="tx1"/>
              </a:solidFill>
            </a:endParaRPr>
          </a:p>
        </p:txBody>
      </p:sp>
      <p:sp>
        <p:nvSpPr>
          <p:cNvPr id="11" name="Eingekerbter Richtungspfeil 10"/>
          <p:cNvSpPr/>
          <p:nvPr/>
        </p:nvSpPr>
        <p:spPr>
          <a:xfrm>
            <a:off x="2376604" y="154590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2" name="Eingekerbter Richtungspfeil 11"/>
          <p:cNvSpPr/>
          <p:nvPr/>
        </p:nvSpPr>
        <p:spPr>
          <a:xfrm>
            <a:off x="2554527" y="154590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3" name="Eingekerbter Richtungspfeil 12"/>
          <p:cNvSpPr/>
          <p:nvPr/>
        </p:nvSpPr>
        <p:spPr>
          <a:xfrm>
            <a:off x="2732450" y="154590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cxnSp>
        <p:nvCxnSpPr>
          <p:cNvPr id="14" name="Gerade Verbindung 13"/>
          <p:cNvCxnSpPr/>
          <p:nvPr/>
        </p:nvCxnSpPr>
        <p:spPr>
          <a:xfrm>
            <a:off x="3995936" y="404664"/>
            <a:ext cx="0" cy="5400600"/>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Picture 2" descr="D:\PROJEKTE\COPERNICUS_ENERGY\ABBVISTA\export\SAR_BACz.bmp"/>
          <p:cNvPicPr>
            <a:picLocks noChangeAspect="1" noChangeArrowheads="1"/>
          </p:cNvPicPr>
          <p:nvPr/>
        </p:nvPicPr>
        <p:blipFill>
          <a:blip r:embed="rId4" cstate="print"/>
          <a:srcRect/>
          <a:stretch>
            <a:fillRect/>
          </a:stretch>
        </p:blipFill>
        <p:spPr bwMode="auto">
          <a:xfrm>
            <a:off x="4211638" y="476250"/>
            <a:ext cx="4678722" cy="5170798"/>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Picture 2" descr="D:\PROJEKTE\COPERNICUS_ENERGY\ABBVISTA\export\SAR_BACz.bmp"/>
          <p:cNvPicPr>
            <a:picLocks noChangeAspect="1" noChangeArrowheads="1"/>
          </p:cNvPicPr>
          <p:nvPr/>
        </p:nvPicPr>
        <p:blipFill>
          <a:blip r:embed="rId5" cstate="print"/>
          <a:srcRect/>
          <a:stretch>
            <a:fillRect/>
          </a:stretch>
        </p:blipFill>
        <p:spPr bwMode="auto">
          <a:xfrm>
            <a:off x="3203848" y="1340768"/>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Abgerundetes Rechteck 16"/>
          <p:cNvSpPr/>
          <p:nvPr/>
        </p:nvSpPr>
        <p:spPr>
          <a:xfrm>
            <a:off x="539552" y="1369571"/>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200" dirty="0" smtClean="0">
                <a:solidFill>
                  <a:schemeClr val="tx1"/>
                </a:solidFill>
              </a:rPr>
              <a:t>InputDataPortal</a:t>
            </a:r>
          </a:p>
          <a:p>
            <a:pPr algn="ctr"/>
            <a:r>
              <a:rPr lang="en-US" sz="1600" dirty="0" smtClean="0">
                <a:solidFill>
                  <a:schemeClr val="tx1"/>
                </a:solidFill>
              </a:rPr>
              <a:t>SAR</a:t>
            </a:r>
          </a:p>
          <a:p>
            <a:pPr algn="ctr"/>
            <a:r>
              <a:rPr lang="en-US" sz="1200" dirty="0" smtClean="0">
                <a:solidFill>
                  <a:schemeClr val="tx1"/>
                </a:solidFill>
              </a:rPr>
              <a:t>Satellite Data</a:t>
            </a:r>
          </a:p>
        </p:txBody>
      </p:sp>
      <p:sp>
        <p:nvSpPr>
          <p:cNvPr id="18" name="Abgerundetes Rechteck 17"/>
          <p:cNvSpPr/>
          <p:nvPr/>
        </p:nvSpPr>
        <p:spPr>
          <a:xfrm>
            <a:off x="539552" y="1358346"/>
            <a:ext cx="1728242" cy="792088"/>
          </a:xfrm>
          <a:prstGeom prst="roundRect">
            <a:avLst>
              <a:gd name="adj" fmla="val 4642"/>
            </a:avLst>
          </a:prstGeom>
        </p:spPr>
        <p:style>
          <a:lnRef idx="0">
            <a:schemeClr val="accent6"/>
          </a:lnRef>
          <a:fillRef idx="3">
            <a:schemeClr val="accent6"/>
          </a:fillRef>
          <a:effectRef idx="3">
            <a:schemeClr val="accent6"/>
          </a:effectRef>
          <a:fontRef idx="minor">
            <a:schemeClr val="lt1"/>
          </a:fontRef>
        </p:style>
        <p:txBody>
          <a:bodyPr rtlCol="0" anchor="ctr"/>
          <a:lstStyle/>
          <a:p>
            <a:pPr algn="ctr">
              <a:spcBef>
                <a:spcPts val="0"/>
              </a:spcBef>
            </a:pPr>
            <a:r>
              <a:rPr lang="en-US" sz="1200" b="1" dirty="0" smtClean="0">
                <a:solidFill>
                  <a:schemeClr val="tx1"/>
                </a:solidFill>
              </a:rPr>
              <a:t>InputDataPortal</a:t>
            </a:r>
          </a:p>
          <a:p>
            <a:pPr algn="ctr">
              <a:spcBef>
                <a:spcPts val="0"/>
              </a:spcBef>
            </a:pPr>
            <a:r>
              <a:rPr lang="en-US" sz="2000" b="1" dirty="0" smtClean="0">
                <a:solidFill>
                  <a:schemeClr val="tx1"/>
                </a:solidFill>
              </a:rPr>
              <a:t>SAR</a:t>
            </a:r>
          </a:p>
          <a:p>
            <a:pPr algn="ctr">
              <a:spcBef>
                <a:spcPts val="0"/>
              </a:spcBef>
            </a:pPr>
            <a:r>
              <a:rPr lang="en-US" sz="1200" b="1" dirty="0" smtClean="0">
                <a:solidFill>
                  <a:schemeClr val="tx1"/>
                </a:solidFill>
              </a:rPr>
              <a:t>Satellite Data</a:t>
            </a:r>
          </a:p>
        </p:txBody>
      </p:sp>
      <p:pic>
        <p:nvPicPr>
          <p:cNvPr id="19" name="Picture 2" descr="D:\PROJEKTE\COPERNICUS_ENERGY\ABBVISTA\aus2z\OPT_VISz.bmp"/>
          <p:cNvPicPr>
            <a:picLocks noChangeAspect="1" noChangeArrowheads="1"/>
          </p:cNvPicPr>
          <p:nvPr/>
        </p:nvPicPr>
        <p:blipFill>
          <a:blip r:embed="rId6" cstate="print"/>
          <a:srcRect/>
          <a:stretch>
            <a:fillRect/>
          </a:stretch>
        </p:blipFill>
        <p:spPr bwMode="auto">
          <a:xfrm>
            <a:off x="3203848" y="533600"/>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0" name="Abgerundetes Rechteck 19">
            <a:hlinkClick r:id="rId7" action="ppaction://hlinksldjump"/>
          </p:cNvPr>
          <p:cNvSpPr/>
          <p:nvPr/>
        </p:nvSpPr>
        <p:spPr>
          <a:xfrm>
            <a:off x="539552" y="47667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OPTICAL</a:t>
            </a:r>
          </a:p>
          <a:p>
            <a:pPr algn="ctr">
              <a:spcBef>
                <a:spcPts val="0"/>
              </a:spcBef>
            </a:pPr>
            <a:r>
              <a:rPr lang="en-US" sz="1200" dirty="0" smtClean="0">
                <a:solidFill>
                  <a:schemeClr val="tx1"/>
                </a:solidFill>
              </a:rPr>
              <a:t>Satellite Data</a:t>
            </a:r>
            <a:endParaRPr lang="en-US" sz="1200" dirty="0">
              <a:solidFill>
                <a:schemeClr val="tx1"/>
              </a:solidFill>
            </a:endParaRPr>
          </a:p>
        </p:txBody>
      </p:sp>
      <p:sp>
        <p:nvSpPr>
          <p:cNvPr id="21" name="Abgerundetes Rechteck 20">
            <a:hlinkClick r:id="rId8" action="ppaction://hlinksldjump"/>
          </p:cNvPr>
          <p:cNvSpPr/>
          <p:nvPr/>
        </p:nvSpPr>
        <p:spPr>
          <a:xfrm>
            <a:off x="539552" y="2262470"/>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Snow Cover</a:t>
            </a:r>
            <a:endParaRPr lang="en-US" sz="1200" b="1" dirty="0">
              <a:solidFill>
                <a:schemeClr val="tx1"/>
              </a:solidFill>
            </a:endParaRPr>
          </a:p>
        </p:txBody>
      </p:sp>
      <p:sp>
        <p:nvSpPr>
          <p:cNvPr id="22" name="Abgerundetes Rechteck 21">
            <a:hlinkClick r:id="" action="ppaction://noaction"/>
          </p:cNvPr>
          <p:cNvSpPr/>
          <p:nvPr/>
        </p:nvSpPr>
        <p:spPr>
          <a:xfrm>
            <a:off x="539552" y="3155369"/>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err="1" smtClean="0">
                <a:solidFill>
                  <a:schemeClr val="tx1"/>
                </a:solidFill>
              </a:rPr>
              <a:t>SnowWater</a:t>
            </a:r>
            <a:endParaRPr lang="en-US" sz="1600" dirty="0" smtClean="0">
              <a:solidFill>
                <a:schemeClr val="tx1"/>
              </a:solidFill>
            </a:endParaRPr>
          </a:p>
          <a:p>
            <a:pPr algn="ctr"/>
            <a:r>
              <a:rPr lang="en-US" sz="1600" dirty="0" smtClean="0">
                <a:solidFill>
                  <a:schemeClr val="tx1"/>
                </a:solidFill>
              </a:rPr>
              <a:t>Equivalent</a:t>
            </a:r>
            <a:endParaRPr lang="en-US" sz="1200" b="1" dirty="0" smtClean="0">
              <a:solidFill>
                <a:schemeClr val="tx1"/>
              </a:solidFill>
            </a:endParaRPr>
          </a:p>
        </p:txBody>
      </p:sp>
      <p:sp>
        <p:nvSpPr>
          <p:cNvPr id="23" name="Abgerundetes Rechteck 22">
            <a:hlinkClick r:id="rId9" action="ppaction://hlinksldjump"/>
          </p:cNvPr>
          <p:cNvSpPr/>
          <p:nvPr/>
        </p:nvSpPr>
        <p:spPr>
          <a:xfrm>
            <a:off x="528616" y="4044414"/>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24" name="Abgerundetes Rechteck 23">
            <a:hlinkClick r:id="" action="ppaction://noaction"/>
          </p:cNvPr>
          <p:cNvSpPr/>
          <p:nvPr/>
        </p:nvSpPr>
        <p:spPr>
          <a:xfrm>
            <a:off x="539552" y="4941168"/>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HYDROPOWER</a:t>
            </a:r>
          </a:p>
        </p:txBody>
      </p:sp>
      <p:sp>
        <p:nvSpPr>
          <p:cNvPr id="26" name="Foliennummernplatzhalter 4"/>
          <p:cNvSpPr>
            <a:spLocks noGrp="1"/>
          </p:cNvSpPr>
          <p:nvPr>
            <p:ph type="sldNum" sz="quarter" idx="12"/>
          </p:nvPr>
        </p:nvSpPr>
        <p:spPr>
          <a:xfrm>
            <a:off x="8540750" y="6431563"/>
            <a:ext cx="288925" cy="138499"/>
          </a:xfrm>
          <a:noFill/>
          <a:ln w="9525">
            <a:noFill/>
            <a:miter lim="800000"/>
            <a:headEnd/>
            <a:tailEnd/>
          </a:ln>
        </p:spPr>
        <p:txBody>
          <a:bodyPr vert="horz" wrap="square" lIns="0" tIns="0" rIns="0" bIns="0" numCol="1" anchor="ctr" anchorCtr="0" compatLnSpc="1">
            <a:prstTxWarp prst="textNoShape">
              <a:avLst/>
            </a:prstTxWarp>
            <a:spAutoFit/>
          </a:bodyPr>
          <a:lstStyle/>
          <a:p>
            <a:fld id="{7632436A-F484-44BB-A4A1-F054D749DAFB}" type="slidenum">
              <a:rPr lang="de-DE"/>
              <a:pPr/>
              <a:t>13</a:t>
            </a:fld>
            <a:endParaRPr lang="de-DE"/>
          </a:p>
        </p:txBody>
      </p:sp>
      <p:sp>
        <p:nvSpPr>
          <p:cNvPr id="31" name="Fußzeilenplatzhalter 30"/>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32" name="Datumsplatzhalter 31"/>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spTree>
    <p:extLst>
      <p:ext uri="{BB962C8B-B14F-4D97-AF65-F5344CB8AC3E}">
        <p14:creationId xmlns:p14="http://schemas.microsoft.com/office/powerpoint/2010/main" val="343832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6" name="Picture 2"/>
          <p:cNvPicPr>
            <a:picLocks noChangeAspect="1" noChangeArrowheads="1"/>
          </p:cNvPicPr>
          <p:nvPr/>
        </p:nvPicPr>
        <p:blipFill>
          <a:blip r:embed="rId2" cstate="print"/>
          <a:srcRect/>
          <a:stretch>
            <a:fillRect/>
          </a:stretch>
        </p:blipFill>
        <p:spPr bwMode="auto">
          <a:xfrm>
            <a:off x="307353" y="116632"/>
            <a:ext cx="8729143" cy="6061715"/>
          </a:xfrm>
          <a:prstGeom prst="rect">
            <a:avLst/>
          </a:prstGeom>
          <a:noFill/>
          <a:ln w="9525">
            <a:noFill/>
            <a:miter lim="800000"/>
            <a:headEnd/>
            <a:tailEnd/>
          </a:ln>
        </p:spPr>
      </p:pic>
      <p:sp>
        <p:nvSpPr>
          <p:cNvPr id="7" name="Rechteck 6"/>
          <p:cNvSpPr/>
          <p:nvPr/>
        </p:nvSpPr>
        <p:spPr>
          <a:xfrm>
            <a:off x="395536" y="404664"/>
            <a:ext cx="8568952" cy="540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D:\PROJEKTE\COPERNICUS_ENERGY\ABBVISTA\export\SAR_BACz.bmp"/>
          <p:cNvPicPr>
            <a:picLocks noChangeAspect="1" noChangeArrowheads="1"/>
          </p:cNvPicPr>
          <p:nvPr/>
        </p:nvPicPr>
        <p:blipFill>
          <a:blip r:embed="rId3" cstate="print"/>
          <a:srcRect/>
          <a:stretch>
            <a:fillRect/>
          </a:stretch>
        </p:blipFill>
        <p:spPr bwMode="auto">
          <a:xfrm>
            <a:off x="4211638" y="476250"/>
            <a:ext cx="4678722" cy="5170798"/>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Abgerundetes Rechteck 8"/>
          <p:cNvSpPr/>
          <p:nvPr/>
        </p:nvSpPr>
        <p:spPr>
          <a:xfrm>
            <a:off x="539502" y="403772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10" name="Abgerundetes Rechteck 9"/>
          <p:cNvSpPr/>
          <p:nvPr/>
        </p:nvSpPr>
        <p:spPr>
          <a:xfrm>
            <a:off x="539552" y="2262470"/>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Snow Cover</a:t>
            </a:r>
            <a:endParaRPr lang="en-US" sz="1200" b="1" dirty="0">
              <a:solidFill>
                <a:schemeClr val="tx1"/>
              </a:solidFill>
            </a:endParaRPr>
          </a:p>
        </p:txBody>
      </p:sp>
      <p:sp>
        <p:nvSpPr>
          <p:cNvPr id="11" name="Eingekerbter Richtungspfeil 10"/>
          <p:cNvSpPr/>
          <p:nvPr/>
        </p:nvSpPr>
        <p:spPr>
          <a:xfrm>
            <a:off x="2376604" y="24820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2" name="Eingekerbter Richtungspfeil 11"/>
          <p:cNvSpPr/>
          <p:nvPr/>
        </p:nvSpPr>
        <p:spPr>
          <a:xfrm>
            <a:off x="2554527" y="24820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3" name="Eingekerbter Richtungspfeil 12"/>
          <p:cNvSpPr/>
          <p:nvPr/>
        </p:nvSpPr>
        <p:spPr>
          <a:xfrm>
            <a:off x="2732450" y="2482010"/>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4" name="Abgerundetes Rechteck 13"/>
          <p:cNvSpPr/>
          <p:nvPr/>
        </p:nvSpPr>
        <p:spPr>
          <a:xfrm>
            <a:off x="539552" y="2255100"/>
            <a:ext cx="1728242" cy="792088"/>
          </a:xfrm>
          <a:prstGeom prst="roundRect">
            <a:avLst>
              <a:gd name="adj" fmla="val 4642"/>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err="1" smtClean="0">
                <a:solidFill>
                  <a:schemeClr val="tx1"/>
                </a:solidFill>
              </a:rPr>
              <a:t>SnowCover</a:t>
            </a:r>
            <a:endParaRPr lang="en-US" sz="1200" b="1" dirty="0">
              <a:solidFill>
                <a:schemeClr val="tx1"/>
              </a:solidFill>
            </a:endParaRPr>
          </a:p>
        </p:txBody>
      </p:sp>
      <p:cxnSp>
        <p:nvCxnSpPr>
          <p:cNvPr id="15" name="Gerade Verbindung 14"/>
          <p:cNvCxnSpPr/>
          <p:nvPr/>
        </p:nvCxnSpPr>
        <p:spPr>
          <a:xfrm>
            <a:off x="3995936" y="404664"/>
            <a:ext cx="0" cy="540060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2" descr="D:\PROJEKTE\COPERNICUS_ENERGY\ABBVISTA\export\sca_sat plus.bmp"/>
          <p:cNvPicPr preferRelativeResize="0">
            <a:picLocks noChangeArrowheads="1"/>
          </p:cNvPicPr>
          <p:nvPr/>
        </p:nvPicPr>
        <p:blipFill>
          <a:blip r:embed="rId4" cstate="print"/>
          <a:srcRect t="16746"/>
          <a:stretch>
            <a:fillRect/>
          </a:stretch>
        </p:blipFill>
        <p:spPr bwMode="auto">
          <a:xfrm>
            <a:off x="4216152" y="477248"/>
            <a:ext cx="4680000" cy="5184000"/>
          </a:xfrm>
          <a:prstGeom prst="roundRect">
            <a:avLst>
              <a:gd name="adj" fmla="val 639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2" descr="D:\PROJEKTE\COPERNICUS_ENERGY\ABBVISTA\export\sca_sat plus.bmp"/>
          <p:cNvPicPr preferRelativeResize="0">
            <a:picLocks noChangeAspect="1" noChangeArrowheads="1"/>
          </p:cNvPicPr>
          <p:nvPr/>
        </p:nvPicPr>
        <p:blipFill>
          <a:blip r:embed="rId4" cstate="print"/>
          <a:srcRect t="16746"/>
          <a:stretch>
            <a:fillRect/>
          </a:stretch>
        </p:blipFill>
        <p:spPr bwMode="auto">
          <a:xfrm>
            <a:off x="3203848" y="2276872"/>
            <a:ext cx="630500" cy="698400"/>
          </a:xfrm>
          <a:prstGeom prst="roundRect">
            <a:avLst>
              <a:gd name="adj" fmla="val 992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Abgerundetes Rechteck 17"/>
          <p:cNvSpPr/>
          <p:nvPr/>
        </p:nvSpPr>
        <p:spPr>
          <a:xfrm>
            <a:off x="1547664" y="-27806"/>
            <a:ext cx="1224136" cy="504056"/>
          </a:xfrm>
          <a:prstGeom prst="roundRect">
            <a:avLst>
              <a:gd name="adj" fmla="val 464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tx1"/>
                </a:solidFill>
              </a:rPr>
              <a:t>VISTA HydroSense</a:t>
            </a:r>
            <a:endParaRPr lang="en-US" sz="1050" b="1" dirty="0">
              <a:solidFill>
                <a:schemeClr val="tx1"/>
              </a:solidFill>
            </a:endParaRPr>
          </a:p>
        </p:txBody>
      </p:sp>
      <p:pic>
        <p:nvPicPr>
          <p:cNvPr id="19" name="Picture 2" descr="D:\PROJEKTE\COPERNICUS_ENERGY\ABBVISTA\export\SAR_BACz.bmp"/>
          <p:cNvPicPr>
            <a:picLocks noChangeAspect="1" noChangeArrowheads="1"/>
          </p:cNvPicPr>
          <p:nvPr/>
        </p:nvPicPr>
        <p:blipFill>
          <a:blip r:embed="rId5" cstate="print"/>
          <a:srcRect/>
          <a:stretch>
            <a:fillRect/>
          </a:stretch>
        </p:blipFill>
        <p:spPr bwMode="auto">
          <a:xfrm>
            <a:off x="3203848" y="1340768"/>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2" descr="D:\PROJEKTE\COPERNICUS_ENERGY\ABBVISTA\aus2z\OPT_VISz.bmp"/>
          <p:cNvPicPr>
            <a:picLocks noChangeAspect="1" noChangeArrowheads="1"/>
          </p:cNvPicPr>
          <p:nvPr/>
        </p:nvPicPr>
        <p:blipFill>
          <a:blip r:embed="rId6" cstate="print"/>
          <a:srcRect/>
          <a:stretch>
            <a:fillRect/>
          </a:stretch>
        </p:blipFill>
        <p:spPr bwMode="auto">
          <a:xfrm>
            <a:off x="3203848" y="533600"/>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Abgerundetes Rechteck 20">
            <a:hlinkClick r:id="rId7" action="ppaction://hlinksldjump"/>
          </p:cNvPr>
          <p:cNvSpPr/>
          <p:nvPr/>
        </p:nvSpPr>
        <p:spPr>
          <a:xfrm>
            <a:off x="539552" y="47667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OPTICAL</a:t>
            </a:r>
          </a:p>
          <a:p>
            <a:pPr algn="ctr">
              <a:spcBef>
                <a:spcPts val="0"/>
              </a:spcBef>
            </a:pPr>
            <a:r>
              <a:rPr lang="en-US" sz="1200" dirty="0" smtClean="0">
                <a:solidFill>
                  <a:schemeClr val="tx1"/>
                </a:solidFill>
              </a:rPr>
              <a:t>Satellite Data</a:t>
            </a:r>
            <a:endParaRPr lang="en-US" sz="1200" dirty="0">
              <a:solidFill>
                <a:schemeClr val="tx1"/>
              </a:solidFill>
            </a:endParaRPr>
          </a:p>
        </p:txBody>
      </p:sp>
      <p:sp>
        <p:nvSpPr>
          <p:cNvPr id="22" name="Abgerundetes Rechteck 21">
            <a:hlinkClick r:id="rId8" action="ppaction://hlinksldjump"/>
          </p:cNvPr>
          <p:cNvSpPr/>
          <p:nvPr/>
        </p:nvSpPr>
        <p:spPr>
          <a:xfrm>
            <a:off x="539552" y="1369571"/>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SAR</a:t>
            </a:r>
          </a:p>
          <a:p>
            <a:pPr algn="ctr">
              <a:spcBef>
                <a:spcPts val="0"/>
              </a:spcBef>
            </a:pPr>
            <a:r>
              <a:rPr lang="en-US" sz="1200" dirty="0" smtClean="0">
                <a:solidFill>
                  <a:schemeClr val="tx1"/>
                </a:solidFill>
              </a:rPr>
              <a:t>Satellite Data</a:t>
            </a:r>
          </a:p>
        </p:txBody>
      </p:sp>
      <p:sp>
        <p:nvSpPr>
          <p:cNvPr id="23" name="Abgerundetes Rechteck 22">
            <a:hlinkClick r:id="" action="ppaction://noaction"/>
          </p:cNvPr>
          <p:cNvSpPr/>
          <p:nvPr/>
        </p:nvSpPr>
        <p:spPr>
          <a:xfrm>
            <a:off x="539552" y="3155369"/>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err="1" smtClean="0">
                <a:solidFill>
                  <a:schemeClr val="tx1"/>
                </a:solidFill>
              </a:rPr>
              <a:t>SnowWater</a:t>
            </a:r>
            <a:endParaRPr lang="en-US" sz="1600" dirty="0" smtClean="0">
              <a:solidFill>
                <a:schemeClr val="tx1"/>
              </a:solidFill>
            </a:endParaRPr>
          </a:p>
          <a:p>
            <a:pPr algn="ctr"/>
            <a:r>
              <a:rPr lang="en-US" sz="1600" dirty="0" smtClean="0">
                <a:solidFill>
                  <a:schemeClr val="tx1"/>
                </a:solidFill>
              </a:rPr>
              <a:t>Equivalent</a:t>
            </a:r>
            <a:endParaRPr lang="en-US" sz="1200" b="1" dirty="0" smtClean="0">
              <a:solidFill>
                <a:schemeClr val="tx1"/>
              </a:solidFill>
            </a:endParaRPr>
          </a:p>
        </p:txBody>
      </p:sp>
      <p:sp>
        <p:nvSpPr>
          <p:cNvPr id="24" name="Abgerundetes Rechteck 23">
            <a:hlinkClick r:id="rId9" action="ppaction://hlinksldjump"/>
          </p:cNvPr>
          <p:cNvSpPr/>
          <p:nvPr/>
        </p:nvSpPr>
        <p:spPr>
          <a:xfrm>
            <a:off x="528616" y="4044414"/>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25" name="Abgerundetes Rechteck 24">
            <a:hlinkClick r:id="" action="ppaction://noaction"/>
          </p:cNvPr>
          <p:cNvSpPr/>
          <p:nvPr/>
        </p:nvSpPr>
        <p:spPr>
          <a:xfrm>
            <a:off x="539552" y="4941168"/>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HYDROPOWER</a:t>
            </a:r>
          </a:p>
        </p:txBody>
      </p:sp>
      <p:sp>
        <p:nvSpPr>
          <p:cNvPr id="27" name="Foliennummernplatzhalter 4"/>
          <p:cNvSpPr>
            <a:spLocks noGrp="1"/>
          </p:cNvSpPr>
          <p:nvPr>
            <p:ph type="sldNum" sz="quarter" idx="12"/>
          </p:nvPr>
        </p:nvSpPr>
        <p:spPr>
          <a:xfrm>
            <a:off x="8540750" y="6431563"/>
            <a:ext cx="288925" cy="138499"/>
          </a:xfrm>
          <a:noFill/>
          <a:ln w="9525">
            <a:noFill/>
            <a:miter lim="800000"/>
            <a:headEnd/>
            <a:tailEnd/>
          </a:ln>
        </p:spPr>
        <p:txBody>
          <a:bodyPr vert="horz" wrap="square" lIns="0" tIns="0" rIns="0" bIns="0" numCol="1" anchor="ctr" anchorCtr="0" compatLnSpc="1">
            <a:prstTxWarp prst="textNoShape">
              <a:avLst/>
            </a:prstTxWarp>
            <a:spAutoFit/>
          </a:bodyPr>
          <a:lstStyle/>
          <a:p>
            <a:fld id="{7632436A-F484-44BB-A4A1-F054D749DAFB}" type="slidenum">
              <a:rPr lang="de-DE"/>
              <a:pPr/>
              <a:t>14</a:t>
            </a:fld>
            <a:endParaRPr lang="de-DE"/>
          </a:p>
        </p:txBody>
      </p:sp>
      <p:sp>
        <p:nvSpPr>
          <p:cNvPr id="32" name="Fußzeilenplatzhalter 31"/>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33" name="Datumsplatzhalter 32"/>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spTree>
    <p:extLst>
      <p:ext uri="{BB962C8B-B14F-4D97-AF65-F5344CB8AC3E}">
        <p14:creationId xmlns:p14="http://schemas.microsoft.com/office/powerpoint/2010/main" val="214715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6" name="Picture 2"/>
          <p:cNvPicPr>
            <a:picLocks noChangeAspect="1" noChangeArrowheads="1"/>
          </p:cNvPicPr>
          <p:nvPr/>
        </p:nvPicPr>
        <p:blipFill>
          <a:blip r:embed="rId2" cstate="print"/>
          <a:srcRect/>
          <a:stretch>
            <a:fillRect/>
          </a:stretch>
        </p:blipFill>
        <p:spPr bwMode="auto">
          <a:xfrm>
            <a:off x="307353" y="116632"/>
            <a:ext cx="8729143" cy="6061715"/>
          </a:xfrm>
          <a:prstGeom prst="rect">
            <a:avLst/>
          </a:prstGeom>
          <a:noFill/>
          <a:ln w="9525">
            <a:noFill/>
            <a:miter lim="800000"/>
            <a:headEnd/>
            <a:tailEnd/>
          </a:ln>
        </p:spPr>
      </p:pic>
      <p:sp>
        <p:nvSpPr>
          <p:cNvPr id="7" name="Rechteck 6"/>
          <p:cNvSpPr/>
          <p:nvPr/>
        </p:nvSpPr>
        <p:spPr>
          <a:xfrm>
            <a:off x="395536" y="404664"/>
            <a:ext cx="8568952" cy="540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D:\PROJEKTE\COPERNICUS_ENERGY\ABBVISTA\export\sca_sat plus.bmp"/>
          <p:cNvPicPr preferRelativeResize="0">
            <a:picLocks noChangeArrowheads="1"/>
          </p:cNvPicPr>
          <p:nvPr/>
        </p:nvPicPr>
        <p:blipFill>
          <a:blip r:embed="rId3" cstate="print"/>
          <a:srcRect t="16746"/>
          <a:stretch>
            <a:fillRect/>
          </a:stretch>
        </p:blipFill>
        <p:spPr bwMode="auto">
          <a:xfrm>
            <a:off x="4216152" y="477248"/>
            <a:ext cx="4680000" cy="5184000"/>
          </a:xfrm>
          <a:prstGeom prst="roundRect">
            <a:avLst>
              <a:gd name="adj" fmla="val 6394"/>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Abgerundetes Rechteck 8"/>
          <p:cNvSpPr/>
          <p:nvPr/>
        </p:nvSpPr>
        <p:spPr>
          <a:xfrm>
            <a:off x="539502" y="403772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10" name="Abgerundetes Rechteck 9"/>
          <p:cNvSpPr/>
          <p:nvPr/>
        </p:nvSpPr>
        <p:spPr>
          <a:xfrm>
            <a:off x="539552" y="3155369"/>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err="1" smtClean="0">
                <a:solidFill>
                  <a:schemeClr val="tx1"/>
                </a:solidFill>
              </a:rPr>
              <a:t>SnowWater</a:t>
            </a:r>
            <a:endParaRPr lang="en-US" sz="1600" dirty="0" smtClean="0">
              <a:solidFill>
                <a:schemeClr val="tx1"/>
              </a:solidFill>
            </a:endParaRPr>
          </a:p>
          <a:p>
            <a:pPr algn="ctr"/>
            <a:r>
              <a:rPr lang="en-US" sz="1600" dirty="0" smtClean="0">
                <a:solidFill>
                  <a:schemeClr val="tx1"/>
                </a:solidFill>
              </a:rPr>
              <a:t>Equivalent</a:t>
            </a:r>
            <a:endParaRPr lang="en-US" sz="1200" b="1" dirty="0" smtClean="0">
              <a:solidFill>
                <a:schemeClr val="tx1"/>
              </a:solidFill>
            </a:endParaRPr>
          </a:p>
        </p:txBody>
      </p:sp>
      <p:sp>
        <p:nvSpPr>
          <p:cNvPr id="11" name="Eingekerbter Richtungspfeil 10"/>
          <p:cNvSpPr/>
          <p:nvPr/>
        </p:nvSpPr>
        <p:spPr>
          <a:xfrm>
            <a:off x="2376604" y="3392488"/>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2" name="Eingekerbter Richtungspfeil 11"/>
          <p:cNvSpPr/>
          <p:nvPr/>
        </p:nvSpPr>
        <p:spPr>
          <a:xfrm>
            <a:off x="2554527" y="3392488"/>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3" name="Eingekerbter Richtungspfeil 12"/>
          <p:cNvSpPr/>
          <p:nvPr/>
        </p:nvSpPr>
        <p:spPr>
          <a:xfrm>
            <a:off x="2732450" y="3392488"/>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4" name="Abgerundetes Rechteck 13"/>
          <p:cNvSpPr/>
          <p:nvPr/>
        </p:nvSpPr>
        <p:spPr>
          <a:xfrm>
            <a:off x="528666" y="3151854"/>
            <a:ext cx="1728242" cy="792088"/>
          </a:xfrm>
          <a:prstGeom prst="roundRect">
            <a:avLst>
              <a:gd name="adj" fmla="val 4642"/>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err="1" smtClean="0">
                <a:solidFill>
                  <a:schemeClr val="tx1"/>
                </a:solidFill>
              </a:rPr>
              <a:t>SnowWater</a:t>
            </a:r>
            <a:endParaRPr lang="en-US" sz="1600" b="1" dirty="0" smtClean="0">
              <a:solidFill>
                <a:schemeClr val="tx1"/>
              </a:solidFill>
            </a:endParaRPr>
          </a:p>
          <a:p>
            <a:pPr algn="ctr"/>
            <a:r>
              <a:rPr lang="en-US" sz="1600" b="1" dirty="0" smtClean="0">
                <a:solidFill>
                  <a:schemeClr val="tx1"/>
                </a:solidFill>
              </a:rPr>
              <a:t>Equivalent</a:t>
            </a:r>
            <a:endParaRPr lang="en-US" sz="1200" b="1" dirty="0">
              <a:solidFill>
                <a:schemeClr val="tx1"/>
              </a:solidFill>
            </a:endParaRPr>
          </a:p>
        </p:txBody>
      </p:sp>
      <p:cxnSp>
        <p:nvCxnSpPr>
          <p:cNvPr id="15" name="Gerade Verbindung 14"/>
          <p:cNvCxnSpPr/>
          <p:nvPr/>
        </p:nvCxnSpPr>
        <p:spPr>
          <a:xfrm>
            <a:off x="3995936" y="404664"/>
            <a:ext cx="0" cy="540060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3" descr="D:\PROJEKTE\COPERNICUS_ENERGY\ABBVISTA\export\swe_model plus.bmp"/>
          <p:cNvPicPr>
            <a:picLocks noChangeAspect="1" noChangeArrowheads="1"/>
          </p:cNvPicPr>
          <p:nvPr/>
        </p:nvPicPr>
        <p:blipFill>
          <a:blip r:embed="rId4" cstate="print"/>
          <a:srcRect t="21633"/>
          <a:stretch>
            <a:fillRect/>
          </a:stretch>
        </p:blipFill>
        <p:spPr bwMode="auto">
          <a:xfrm>
            <a:off x="4211960" y="476672"/>
            <a:ext cx="4678722" cy="5208670"/>
          </a:xfrm>
          <a:prstGeom prst="roundRect">
            <a:avLst>
              <a:gd name="adj" fmla="val 429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7" name="Picture 3" descr="D:\PROJEKTE\COPERNICUS_ENERGY\ABBVISTA\export\swe_model plus.bmp"/>
          <p:cNvPicPr>
            <a:picLocks noChangeAspect="1" noChangeArrowheads="1"/>
          </p:cNvPicPr>
          <p:nvPr/>
        </p:nvPicPr>
        <p:blipFill>
          <a:blip r:embed="rId5" cstate="print"/>
          <a:srcRect/>
          <a:stretch>
            <a:fillRect/>
          </a:stretch>
        </p:blipFill>
        <p:spPr bwMode="auto">
          <a:xfrm>
            <a:off x="3203848" y="3212976"/>
            <a:ext cx="613603" cy="678139"/>
          </a:xfrm>
          <a:prstGeom prst="roundRect">
            <a:avLst>
              <a:gd name="adj" fmla="val 782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 name="Abgerundetes Rechteck 17"/>
          <p:cNvSpPr/>
          <p:nvPr/>
        </p:nvSpPr>
        <p:spPr>
          <a:xfrm>
            <a:off x="1547664" y="-27806"/>
            <a:ext cx="1224136" cy="504056"/>
          </a:xfrm>
          <a:prstGeom prst="roundRect">
            <a:avLst>
              <a:gd name="adj" fmla="val 464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tx1"/>
                </a:solidFill>
              </a:rPr>
              <a:t>VISTA HydroSense</a:t>
            </a:r>
            <a:endParaRPr lang="en-US" sz="1050" b="1" dirty="0">
              <a:solidFill>
                <a:schemeClr val="tx1"/>
              </a:solidFill>
            </a:endParaRPr>
          </a:p>
        </p:txBody>
      </p:sp>
      <p:pic>
        <p:nvPicPr>
          <p:cNvPr id="19" name="Picture 2" descr="D:\PROJEKTE\COPERNICUS_ENERGY\ABBVISTA\export\sca_sat plus.bmp"/>
          <p:cNvPicPr preferRelativeResize="0">
            <a:picLocks noChangeAspect="1" noChangeArrowheads="1"/>
          </p:cNvPicPr>
          <p:nvPr/>
        </p:nvPicPr>
        <p:blipFill>
          <a:blip r:embed="rId3" cstate="print"/>
          <a:srcRect t="16746"/>
          <a:stretch>
            <a:fillRect/>
          </a:stretch>
        </p:blipFill>
        <p:spPr bwMode="auto">
          <a:xfrm>
            <a:off x="3203848" y="2276872"/>
            <a:ext cx="630500" cy="698400"/>
          </a:xfrm>
          <a:prstGeom prst="roundRect">
            <a:avLst>
              <a:gd name="adj" fmla="val 992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 name="Picture 2" descr="D:\PROJEKTE\COPERNICUS_ENERGY\ABBVISTA\export\SAR_BACz.bmp"/>
          <p:cNvPicPr>
            <a:picLocks noChangeAspect="1" noChangeArrowheads="1"/>
          </p:cNvPicPr>
          <p:nvPr/>
        </p:nvPicPr>
        <p:blipFill>
          <a:blip r:embed="rId6" cstate="print"/>
          <a:srcRect/>
          <a:stretch>
            <a:fillRect/>
          </a:stretch>
        </p:blipFill>
        <p:spPr bwMode="auto">
          <a:xfrm>
            <a:off x="3203848" y="1340768"/>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1" name="Picture 2" descr="D:\PROJEKTE\COPERNICUS_ENERGY\ABBVISTA\aus2z\OPT_VISz.bmp"/>
          <p:cNvPicPr>
            <a:picLocks noChangeAspect="1" noChangeArrowheads="1"/>
          </p:cNvPicPr>
          <p:nvPr/>
        </p:nvPicPr>
        <p:blipFill>
          <a:blip r:embed="rId7" cstate="print"/>
          <a:srcRect/>
          <a:stretch>
            <a:fillRect/>
          </a:stretch>
        </p:blipFill>
        <p:spPr bwMode="auto">
          <a:xfrm>
            <a:off x="3203848" y="533600"/>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2" name="Abgerundetes Rechteck 21">
            <a:hlinkClick r:id="rId8" action="ppaction://hlinksldjump"/>
          </p:cNvPr>
          <p:cNvSpPr/>
          <p:nvPr/>
        </p:nvSpPr>
        <p:spPr>
          <a:xfrm>
            <a:off x="539552" y="47667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OPTICAL</a:t>
            </a:r>
          </a:p>
          <a:p>
            <a:pPr algn="ctr">
              <a:spcBef>
                <a:spcPts val="0"/>
              </a:spcBef>
            </a:pPr>
            <a:r>
              <a:rPr lang="en-US" sz="1200" dirty="0" smtClean="0">
                <a:solidFill>
                  <a:schemeClr val="tx1"/>
                </a:solidFill>
              </a:rPr>
              <a:t>Satellite Data</a:t>
            </a:r>
            <a:endParaRPr lang="en-US" sz="1200" dirty="0">
              <a:solidFill>
                <a:schemeClr val="tx1"/>
              </a:solidFill>
            </a:endParaRPr>
          </a:p>
        </p:txBody>
      </p:sp>
      <p:sp>
        <p:nvSpPr>
          <p:cNvPr id="23" name="Abgerundetes Rechteck 22">
            <a:hlinkClick r:id="rId9" action="ppaction://hlinksldjump"/>
          </p:cNvPr>
          <p:cNvSpPr/>
          <p:nvPr/>
        </p:nvSpPr>
        <p:spPr>
          <a:xfrm>
            <a:off x="539552" y="2262470"/>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Snow Cover</a:t>
            </a:r>
            <a:endParaRPr lang="en-US" sz="1200" b="1" dirty="0">
              <a:solidFill>
                <a:schemeClr val="tx1"/>
              </a:solidFill>
            </a:endParaRPr>
          </a:p>
        </p:txBody>
      </p:sp>
      <p:sp>
        <p:nvSpPr>
          <p:cNvPr id="24" name="Abgerundetes Rechteck 23">
            <a:hlinkClick r:id="rId9" action="ppaction://hlinksldjump"/>
          </p:cNvPr>
          <p:cNvSpPr/>
          <p:nvPr/>
        </p:nvSpPr>
        <p:spPr>
          <a:xfrm>
            <a:off x="539552" y="1369571"/>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SAR</a:t>
            </a:r>
          </a:p>
          <a:p>
            <a:pPr algn="ctr">
              <a:spcBef>
                <a:spcPts val="0"/>
              </a:spcBef>
            </a:pPr>
            <a:r>
              <a:rPr lang="en-US" sz="1200" dirty="0" smtClean="0">
                <a:solidFill>
                  <a:schemeClr val="tx1"/>
                </a:solidFill>
              </a:rPr>
              <a:t>Satellite Data</a:t>
            </a:r>
          </a:p>
        </p:txBody>
      </p:sp>
      <p:sp>
        <p:nvSpPr>
          <p:cNvPr id="25" name="Abgerundetes Rechteck 24">
            <a:hlinkClick r:id="rId10" action="ppaction://hlinksldjump"/>
          </p:cNvPr>
          <p:cNvSpPr/>
          <p:nvPr/>
        </p:nvSpPr>
        <p:spPr>
          <a:xfrm>
            <a:off x="528616" y="4044414"/>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26" name="Abgerundetes Rechteck 25">
            <a:hlinkClick r:id="" action="ppaction://noaction"/>
          </p:cNvPr>
          <p:cNvSpPr/>
          <p:nvPr/>
        </p:nvSpPr>
        <p:spPr>
          <a:xfrm>
            <a:off x="539552" y="4941168"/>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HYDROPOWER</a:t>
            </a:r>
          </a:p>
        </p:txBody>
      </p:sp>
      <p:sp>
        <p:nvSpPr>
          <p:cNvPr id="28" name="Foliennummernplatzhalter 4"/>
          <p:cNvSpPr>
            <a:spLocks noGrp="1"/>
          </p:cNvSpPr>
          <p:nvPr>
            <p:ph type="sldNum" sz="quarter" idx="12"/>
          </p:nvPr>
        </p:nvSpPr>
        <p:spPr>
          <a:xfrm>
            <a:off x="8540750" y="6431563"/>
            <a:ext cx="288925" cy="138499"/>
          </a:xfrm>
          <a:noFill/>
          <a:ln w="9525">
            <a:noFill/>
            <a:miter lim="800000"/>
            <a:headEnd/>
            <a:tailEnd/>
          </a:ln>
        </p:spPr>
        <p:txBody>
          <a:bodyPr vert="horz" wrap="square" lIns="0" tIns="0" rIns="0" bIns="0" numCol="1" anchor="ctr" anchorCtr="0" compatLnSpc="1">
            <a:prstTxWarp prst="textNoShape">
              <a:avLst/>
            </a:prstTxWarp>
            <a:spAutoFit/>
          </a:bodyPr>
          <a:lstStyle/>
          <a:p>
            <a:fld id="{7632436A-F484-44BB-A4A1-F054D749DAFB}" type="slidenum">
              <a:rPr lang="de-DE"/>
              <a:pPr/>
              <a:t>15</a:t>
            </a:fld>
            <a:endParaRPr lang="de-DE"/>
          </a:p>
        </p:txBody>
      </p:sp>
      <p:sp>
        <p:nvSpPr>
          <p:cNvPr id="33" name="Fußzeilenplatzhalter 3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34" name="Datumsplatzhalter 33"/>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spTree>
    <p:extLst>
      <p:ext uri="{BB962C8B-B14F-4D97-AF65-F5344CB8AC3E}">
        <p14:creationId xmlns:p14="http://schemas.microsoft.com/office/powerpoint/2010/main" val="335792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50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50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Fußzeilenplatzhalter 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4" name="Foliennummernplatzhalter 3"/>
          <p:cNvSpPr>
            <a:spLocks noGrp="1"/>
          </p:cNvSpPr>
          <p:nvPr>
            <p:ph type="sldNum" sz="quarter" idx="12"/>
          </p:nvPr>
        </p:nvSpPr>
        <p:spPr/>
        <p:txBody>
          <a:bodyPr/>
          <a:lstStyle/>
          <a:p>
            <a:fld id="{EF856C3B-4879-44CB-8ACD-F9C43CE31EF6}" type="slidenum">
              <a:rPr lang="de-DE" smtClean="0"/>
              <a:pPr/>
              <a:t>16</a:t>
            </a:fld>
            <a:endParaRPr lang="de-DE"/>
          </a:p>
        </p:txBody>
      </p:sp>
      <p:sp>
        <p:nvSpPr>
          <p:cNvPr id="5" name="Datumsplatzhalter 4"/>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pic>
        <p:nvPicPr>
          <p:cNvPr id="133" name="Picture 2"/>
          <p:cNvPicPr>
            <a:picLocks noChangeAspect="1" noChangeArrowheads="1"/>
          </p:cNvPicPr>
          <p:nvPr/>
        </p:nvPicPr>
        <p:blipFill>
          <a:blip r:embed="rId2" cstate="print"/>
          <a:srcRect/>
          <a:stretch>
            <a:fillRect/>
          </a:stretch>
        </p:blipFill>
        <p:spPr bwMode="auto">
          <a:xfrm>
            <a:off x="307353" y="116632"/>
            <a:ext cx="8729143" cy="6061715"/>
          </a:xfrm>
          <a:prstGeom prst="rect">
            <a:avLst/>
          </a:prstGeom>
          <a:noFill/>
          <a:ln w="9525">
            <a:noFill/>
            <a:miter lim="800000"/>
            <a:headEnd/>
            <a:tailEnd/>
          </a:ln>
        </p:spPr>
      </p:pic>
      <p:sp>
        <p:nvSpPr>
          <p:cNvPr id="134" name="Rechteck 133"/>
          <p:cNvSpPr/>
          <p:nvPr/>
        </p:nvSpPr>
        <p:spPr>
          <a:xfrm>
            <a:off x="395536" y="404664"/>
            <a:ext cx="8568952" cy="5400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5" name="Picture 3" descr="D:\PROJEKTE\COPERNICUS_ENERGY\ABBVISTA\export\runoff plus.bmp"/>
          <p:cNvPicPr>
            <a:picLocks noChangeAspect="1" noChangeArrowheads="1"/>
          </p:cNvPicPr>
          <p:nvPr/>
        </p:nvPicPr>
        <p:blipFill>
          <a:blip r:embed="rId3" cstate="print"/>
          <a:srcRect/>
          <a:stretch>
            <a:fillRect/>
          </a:stretch>
        </p:blipFill>
        <p:spPr bwMode="auto">
          <a:xfrm>
            <a:off x="4139952" y="476250"/>
            <a:ext cx="4680520" cy="5184576"/>
          </a:xfrm>
          <a:prstGeom prst="roundRect">
            <a:avLst>
              <a:gd name="adj" fmla="val 845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6" name="Abgerundetes Rechteck 135"/>
          <p:cNvSpPr/>
          <p:nvPr/>
        </p:nvSpPr>
        <p:spPr>
          <a:xfrm>
            <a:off x="539502" y="403772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137" name="Abgerundetes Rechteck 136"/>
          <p:cNvSpPr/>
          <p:nvPr/>
        </p:nvSpPr>
        <p:spPr>
          <a:xfrm>
            <a:off x="539552" y="4941168"/>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HYDROPOWER</a:t>
            </a:r>
          </a:p>
        </p:txBody>
      </p:sp>
      <p:sp>
        <p:nvSpPr>
          <p:cNvPr id="138" name="Eingekerbter Richtungspfeil 137"/>
          <p:cNvSpPr/>
          <p:nvPr/>
        </p:nvSpPr>
        <p:spPr>
          <a:xfrm>
            <a:off x="2376604" y="518599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39" name="Eingekerbter Richtungspfeil 138"/>
          <p:cNvSpPr/>
          <p:nvPr/>
        </p:nvSpPr>
        <p:spPr>
          <a:xfrm>
            <a:off x="2554527" y="518599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40" name="Eingekerbter Richtungspfeil 139"/>
          <p:cNvSpPr/>
          <p:nvPr/>
        </p:nvSpPr>
        <p:spPr>
          <a:xfrm>
            <a:off x="2732450" y="5185996"/>
            <a:ext cx="288032" cy="288032"/>
          </a:xfrm>
          <a:prstGeom prst="chevron">
            <a:avLst/>
          </a:prstGeom>
          <a:solidFill>
            <a:schemeClr val="accent6"/>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de-DE">
              <a:solidFill>
                <a:srgbClr val="FFC000"/>
              </a:solidFill>
            </a:endParaRPr>
          </a:p>
        </p:txBody>
      </p:sp>
      <p:sp>
        <p:nvSpPr>
          <p:cNvPr id="141" name="Abgerundetes Rechteck 140"/>
          <p:cNvSpPr/>
          <p:nvPr/>
        </p:nvSpPr>
        <p:spPr>
          <a:xfrm>
            <a:off x="535308" y="4941168"/>
            <a:ext cx="1728242" cy="792088"/>
          </a:xfrm>
          <a:prstGeom prst="roundRect">
            <a:avLst>
              <a:gd name="adj" fmla="val 4642"/>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smtClean="0">
                <a:solidFill>
                  <a:schemeClr val="tx1"/>
                </a:solidFill>
              </a:rPr>
              <a:t>HYDROPOWER</a:t>
            </a:r>
            <a:endParaRPr lang="en-US" sz="1200" b="1" dirty="0">
              <a:solidFill>
                <a:schemeClr val="tx1"/>
              </a:solidFill>
            </a:endParaRPr>
          </a:p>
        </p:txBody>
      </p:sp>
      <p:cxnSp>
        <p:nvCxnSpPr>
          <p:cNvPr id="142" name="Gerade Verbindung 141"/>
          <p:cNvCxnSpPr/>
          <p:nvPr/>
        </p:nvCxnSpPr>
        <p:spPr>
          <a:xfrm>
            <a:off x="3995936" y="404664"/>
            <a:ext cx="0" cy="5400600"/>
          </a:xfrm>
          <a:prstGeom prst="line">
            <a:avLst/>
          </a:prstGeom>
        </p:spPr>
        <p:style>
          <a:lnRef idx="1">
            <a:schemeClr val="accent1"/>
          </a:lnRef>
          <a:fillRef idx="0">
            <a:schemeClr val="accent1"/>
          </a:fillRef>
          <a:effectRef idx="0">
            <a:schemeClr val="accent1"/>
          </a:effectRef>
          <a:fontRef idx="minor">
            <a:schemeClr val="tx1"/>
          </a:fontRef>
        </p:style>
      </p:cxnSp>
      <p:grpSp>
        <p:nvGrpSpPr>
          <p:cNvPr id="143" name="Gruppieren 201"/>
          <p:cNvGrpSpPr/>
          <p:nvPr/>
        </p:nvGrpSpPr>
        <p:grpSpPr>
          <a:xfrm>
            <a:off x="4139952" y="484285"/>
            <a:ext cx="4678722" cy="5176963"/>
            <a:chOff x="4213758" y="450066"/>
            <a:chExt cx="4678722" cy="5176963"/>
          </a:xfrm>
        </p:grpSpPr>
        <p:pic>
          <p:nvPicPr>
            <p:cNvPr id="144" name="Picture 3" descr="D:\PROJEKTE\COPERNICUS_ENERGY\ABBVISTA\aus2z\FIN_RIVz.bmp"/>
            <p:cNvPicPr>
              <a:picLocks noChangeAspect="1" noChangeArrowheads="1"/>
            </p:cNvPicPr>
            <p:nvPr/>
          </p:nvPicPr>
          <p:blipFill>
            <a:blip r:embed="rId4" cstate="print"/>
            <a:srcRect/>
            <a:stretch>
              <a:fillRect/>
            </a:stretch>
          </p:blipFill>
          <p:spPr bwMode="auto">
            <a:xfrm>
              <a:off x="4213758" y="456231"/>
              <a:ext cx="4678722" cy="5170798"/>
            </a:xfrm>
            <a:prstGeom prst="roundRect">
              <a:avLst>
                <a:gd name="adj" fmla="val 10385"/>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5" name="Flussdiagramm: Zusammenführung 144"/>
            <p:cNvSpPr/>
            <p:nvPr/>
          </p:nvSpPr>
          <p:spPr>
            <a:xfrm>
              <a:off x="8290090" y="663197"/>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46" name="Flussdiagramm: Zusammenführung 145"/>
            <p:cNvSpPr/>
            <p:nvPr/>
          </p:nvSpPr>
          <p:spPr>
            <a:xfrm>
              <a:off x="8503234" y="769793"/>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47" name="Flussdiagramm: Zusammenführung 146"/>
            <p:cNvSpPr/>
            <p:nvPr/>
          </p:nvSpPr>
          <p:spPr>
            <a:xfrm>
              <a:off x="8290067" y="995345"/>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48" name="Flussdiagramm: Zusammenführung 147"/>
            <p:cNvSpPr/>
            <p:nvPr/>
          </p:nvSpPr>
          <p:spPr>
            <a:xfrm>
              <a:off x="8183495" y="140922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49" name="Flussdiagramm: Zusammenführung 148"/>
            <p:cNvSpPr/>
            <p:nvPr/>
          </p:nvSpPr>
          <p:spPr>
            <a:xfrm>
              <a:off x="7863779" y="1515772"/>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0" name="Flussdiagramm: Zusammenführung 149"/>
            <p:cNvSpPr/>
            <p:nvPr/>
          </p:nvSpPr>
          <p:spPr>
            <a:xfrm>
              <a:off x="7330920" y="162234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1" name="Flussdiagramm: Zusammenführung 150"/>
            <p:cNvSpPr/>
            <p:nvPr/>
          </p:nvSpPr>
          <p:spPr>
            <a:xfrm>
              <a:off x="7011204" y="162234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2" name="Flussdiagramm: Zusammenführung 151"/>
            <p:cNvSpPr/>
            <p:nvPr/>
          </p:nvSpPr>
          <p:spPr>
            <a:xfrm>
              <a:off x="6798084" y="162234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3" name="Flussdiagramm: Zusammenführung 152"/>
            <p:cNvSpPr/>
            <p:nvPr/>
          </p:nvSpPr>
          <p:spPr>
            <a:xfrm>
              <a:off x="6371773" y="1942083"/>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4" name="Flussdiagramm: Zusammenführung 153"/>
            <p:cNvSpPr/>
            <p:nvPr/>
          </p:nvSpPr>
          <p:spPr>
            <a:xfrm>
              <a:off x="6158629" y="2155227"/>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5" name="Flussdiagramm: Zusammenführung 154"/>
            <p:cNvSpPr/>
            <p:nvPr/>
          </p:nvSpPr>
          <p:spPr>
            <a:xfrm>
              <a:off x="6052057" y="2474943"/>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6" name="Flussdiagramm: Zusammenführung 155"/>
            <p:cNvSpPr/>
            <p:nvPr/>
          </p:nvSpPr>
          <p:spPr>
            <a:xfrm>
              <a:off x="6052057" y="2794658"/>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7" name="Flussdiagramm: Zusammenführung 156"/>
            <p:cNvSpPr/>
            <p:nvPr/>
          </p:nvSpPr>
          <p:spPr>
            <a:xfrm>
              <a:off x="6158629" y="311437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8" name="Flussdiagramm: Zusammenführung 157"/>
            <p:cNvSpPr/>
            <p:nvPr/>
          </p:nvSpPr>
          <p:spPr>
            <a:xfrm>
              <a:off x="7587368" y="1622344"/>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59" name="Flussdiagramm: Zusammenführung 158"/>
            <p:cNvSpPr/>
            <p:nvPr/>
          </p:nvSpPr>
          <p:spPr>
            <a:xfrm>
              <a:off x="7224360" y="1867966"/>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0" name="Flussdiagramm: Zusammenführung 159"/>
            <p:cNvSpPr/>
            <p:nvPr/>
          </p:nvSpPr>
          <p:spPr>
            <a:xfrm>
              <a:off x="7011204" y="1942060"/>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1" name="Flussdiagramm: Zusammenführung 160"/>
            <p:cNvSpPr/>
            <p:nvPr/>
          </p:nvSpPr>
          <p:spPr>
            <a:xfrm>
              <a:off x="6904644" y="2155203"/>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2" name="Flussdiagramm: Zusammenführung 161"/>
            <p:cNvSpPr/>
            <p:nvPr/>
          </p:nvSpPr>
          <p:spPr>
            <a:xfrm>
              <a:off x="7437503" y="3114362"/>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3" name="Flussdiagramm: Zusammenführung 162"/>
            <p:cNvSpPr/>
            <p:nvPr/>
          </p:nvSpPr>
          <p:spPr>
            <a:xfrm>
              <a:off x="7224348" y="450066"/>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4" name="Flussdiagramm: Zusammenführung 163"/>
            <p:cNvSpPr/>
            <p:nvPr/>
          </p:nvSpPr>
          <p:spPr>
            <a:xfrm>
              <a:off x="7011204" y="556626"/>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5" name="Flussdiagramm: Zusammenführung 164"/>
            <p:cNvSpPr/>
            <p:nvPr/>
          </p:nvSpPr>
          <p:spPr>
            <a:xfrm>
              <a:off x="6691489" y="663209"/>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6" name="Flussdiagramm: Zusammenführung 165"/>
            <p:cNvSpPr/>
            <p:nvPr/>
          </p:nvSpPr>
          <p:spPr>
            <a:xfrm>
              <a:off x="6521650" y="674024"/>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7" name="Flussdiagramm: Zusammenführung 166"/>
            <p:cNvSpPr/>
            <p:nvPr/>
          </p:nvSpPr>
          <p:spPr>
            <a:xfrm>
              <a:off x="6371773" y="769781"/>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8" name="Flussdiagramm: Zusammenführung 167"/>
            <p:cNvSpPr/>
            <p:nvPr/>
          </p:nvSpPr>
          <p:spPr>
            <a:xfrm>
              <a:off x="6265201" y="876353"/>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69" name="Flussdiagramm: Zusammenführung 168"/>
            <p:cNvSpPr/>
            <p:nvPr/>
          </p:nvSpPr>
          <p:spPr>
            <a:xfrm>
              <a:off x="5306054" y="1515784"/>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70" name="Flussdiagramm: Zusammenführung 169"/>
            <p:cNvSpPr/>
            <p:nvPr/>
          </p:nvSpPr>
          <p:spPr>
            <a:xfrm>
              <a:off x="5306054" y="1728916"/>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71" name="Flussdiagramm: Zusammenführung 170"/>
            <p:cNvSpPr/>
            <p:nvPr/>
          </p:nvSpPr>
          <p:spPr>
            <a:xfrm>
              <a:off x="4784021" y="3103536"/>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72" name="Flussdiagramm: Zusammenführung 171"/>
            <p:cNvSpPr/>
            <p:nvPr/>
          </p:nvSpPr>
          <p:spPr>
            <a:xfrm>
              <a:off x="7556472" y="569034"/>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73" name="Flussdiagramm: Zusammenführung 172"/>
            <p:cNvSpPr/>
            <p:nvPr/>
          </p:nvSpPr>
          <p:spPr>
            <a:xfrm>
              <a:off x="7970351" y="3647209"/>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4" name="Flussdiagramm: Zusammenführung 173"/>
            <p:cNvSpPr/>
            <p:nvPr/>
          </p:nvSpPr>
          <p:spPr>
            <a:xfrm>
              <a:off x="7757243" y="2901206"/>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5" name="Flussdiagramm: Zusammenführung 174"/>
            <p:cNvSpPr/>
            <p:nvPr/>
          </p:nvSpPr>
          <p:spPr>
            <a:xfrm>
              <a:off x="7970351" y="3966960"/>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6" name="Flussdiagramm: Zusammenführung 175"/>
            <p:cNvSpPr/>
            <p:nvPr/>
          </p:nvSpPr>
          <p:spPr>
            <a:xfrm>
              <a:off x="6052093" y="3434066"/>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7" name="Flussdiagramm: Zusammenführung 176"/>
            <p:cNvSpPr/>
            <p:nvPr/>
          </p:nvSpPr>
          <p:spPr>
            <a:xfrm>
              <a:off x="5838914" y="3659618"/>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8" name="Flussdiagramm: Zusammenführung 177"/>
            <p:cNvSpPr/>
            <p:nvPr/>
          </p:nvSpPr>
          <p:spPr>
            <a:xfrm>
              <a:off x="4986374" y="3434066"/>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79" name="Flussdiagramm: Zusammenführung 178"/>
            <p:cNvSpPr/>
            <p:nvPr/>
          </p:nvSpPr>
          <p:spPr>
            <a:xfrm>
              <a:off x="4560051" y="3434066"/>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0" name="Flussdiagramm: Zusammenführung 179"/>
            <p:cNvSpPr/>
            <p:nvPr/>
          </p:nvSpPr>
          <p:spPr>
            <a:xfrm>
              <a:off x="5306090" y="3753781"/>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1" name="Flussdiagramm: Zusammenführung 180"/>
            <p:cNvSpPr/>
            <p:nvPr/>
          </p:nvSpPr>
          <p:spPr>
            <a:xfrm>
              <a:off x="5838949" y="4393248"/>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2" name="Flussdiagramm: Zusammenführung 181"/>
            <p:cNvSpPr/>
            <p:nvPr/>
          </p:nvSpPr>
          <p:spPr>
            <a:xfrm>
              <a:off x="5945486" y="4618800"/>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3" name="Flussdiagramm: Zusammenführung 182"/>
            <p:cNvSpPr/>
            <p:nvPr/>
          </p:nvSpPr>
          <p:spPr>
            <a:xfrm>
              <a:off x="5306054" y="4819535"/>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4" name="Flussdiagramm: Zusammenführung 183"/>
            <p:cNvSpPr/>
            <p:nvPr/>
          </p:nvSpPr>
          <p:spPr>
            <a:xfrm>
              <a:off x="5519198" y="4606356"/>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5" name="Flussdiagramm: Zusammenführung 184"/>
            <p:cNvSpPr/>
            <p:nvPr/>
          </p:nvSpPr>
          <p:spPr>
            <a:xfrm>
              <a:off x="6904668" y="4393212"/>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6" name="Flussdiagramm: Zusammenführung 185"/>
            <p:cNvSpPr/>
            <p:nvPr/>
          </p:nvSpPr>
          <p:spPr>
            <a:xfrm>
              <a:off x="7117776" y="4286640"/>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7" name="Flussdiagramm: Zusammenführung 186"/>
            <p:cNvSpPr/>
            <p:nvPr/>
          </p:nvSpPr>
          <p:spPr>
            <a:xfrm>
              <a:off x="7863815" y="4286640"/>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8" name="Flussdiagramm: Zusammenführung 187"/>
            <p:cNvSpPr/>
            <p:nvPr/>
          </p:nvSpPr>
          <p:spPr>
            <a:xfrm>
              <a:off x="7650635" y="4606391"/>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89" name="Flussdiagramm: Zusammenführung 188"/>
            <p:cNvSpPr/>
            <p:nvPr/>
          </p:nvSpPr>
          <p:spPr>
            <a:xfrm>
              <a:off x="4986339" y="2368359"/>
              <a:ext cx="106560" cy="10656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90" name="Flussdiagramm: Zusammenführung 189"/>
            <p:cNvSpPr/>
            <p:nvPr/>
          </p:nvSpPr>
          <p:spPr>
            <a:xfrm>
              <a:off x="5945486" y="5245805"/>
              <a:ext cx="319680" cy="319680"/>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191" name="Flussdiagramm: Zusammenführung 190"/>
            <p:cNvSpPr/>
            <p:nvPr/>
          </p:nvSpPr>
          <p:spPr>
            <a:xfrm>
              <a:off x="7255261" y="5299085"/>
              <a:ext cx="213120" cy="213120"/>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92" name="Textfeld 191"/>
            <p:cNvSpPr txBox="1"/>
            <p:nvPr/>
          </p:nvSpPr>
          <p:spPr>
            <a:xfrm>
              <a:off x="6250802" y="5063091"/>
              <a:ext cx="764953" cy="524503"/>
            </a:xfrm>
            <a:prstGeom prst="rect">
              <a:avLst/>
            </a:prstGeom>
            <a:noFill/>
          </p:spPr>
          <p:txBody>
            <a:bodyPr wrap="none" rtlCol="0">
              <a:spAutoFit/>
            </a:bodyPr>
            <a:lstStyle/>
            <a:p>
              <a:r>
                <a:rPr lang="de-DE" sz="1000" b="1" dirty="0" smtClean="0"/>
                <a:t>Storage</a:t>
              </a:r>
              <a:br>
                <a:rPr lang="de-DE" sz="1000" b="1" dirty="0" smtClean="0"/>
              </a:br>
              <a:r>
                <a:rPr lang="de-DE" sz="1000" b="1" dirty="0" smtClean="0"/>
                <a:t>Power Plant</a:t>
              </a:r>
              <a:endParaRPr lang="de-DE" sz="1000" b="1" dirty="0"/>
            </a:p>
          </p:txBody>
        </p:sp>
        <p:sp>
          <p:nvSpPr>
            <p:cNvPr id="193" name="Textfeld 192"/>
            <p:cNvSpPr txBox="1"/>
            <p:nvPr/>
          </p:nvSpPr>
          <p:spPr>
            <a:xfrm>
              <a:off x="7504705" y="5064181"/>
              <a:ext cx="817853" cy="524503"/>
            </a:xfrm>
            <a:prstGeom prst="rect">
              <a:avLst/>
            </a:prstGeom>
            <a:noFill/>
          </p:spPr>
          <p:txBody>
            <a:bodyPr wrap="none" rtlCol="0">
              <a:spAutoFit/>
            </a:bodyPr>
            <a:lstStyle/>
            <a:p>
              <a:r>
                <a:rPr lang="de-DE" sz="1000" b="1" dirty="0" smtClean="0"/>
                <a:t>River Run-off</a:t>
              </a:r>
              <a:br>
                <a:rPr lang="de-DE" sz="1000" b="1" dirty="0" smtClean="0"/>
              </a:br>
              <a:r>
                <a:rPr lang="de-DE" sz="1000" b="1" dirty="0" smtClean="0"/>
                <a:t>Power Plant</a:t>
              </a:r>
              <a:endParaRPr lang="de-DE" sz="1000" b="1" dirty="0"/>
            </a:p>
          </p:txBody>
        </p:sp>
      </p:grpSp>
      <p:grpSp>
        <p:nvGrpSpPr>
          <p:cNvPr id="194" name="Gruppieren 253"/>
          <p:cNvGrpSpPr/>
          <p:nvPr/>
        </p:nvGrpSpPr>
        <p:grpSpPr>
          <a:xfrm>
            <a:off x="3203848" y="4962848"/>
            <a:ext cx="631185" cy="698400"/>
            <a:chOff x="3203848" y="4941168"/>
            <a:chExt cx="631185" cy="698400"/>
          </a:xfrm>
        </p:grpSpPr>
        <p:pic>
          <p:nvPicPr>
            <p:cNvPr id="195" name="Picture 3" descr="D:\PROJEKTE\COPERNICUS_ENERGY\ABBVISTA\aus2z\FIN_RIVz.bmp"/>
            <p:cNvPicPr>
              <a:picLocks noChangeAspect="1" noChangeArrowheads="1"/>
            </p:cNvPicPr>
            <p:nvPr/>
          </p:nvPicPr>
          <p:blipFill>
            <a:blip r:embed="rId5" cstate="print"/>
            <a:srcRect/>
            <a:stretch>
              <a:fillRect/>
            </a:stretch>
          </p:blipFill>
          <p:spPr bwMode="auto">
            <a:xfrm>
              <a:off x="3203848" y="4942000"/>
              <a:ext cx="631185" cy="697568"/>
            </a:xfrm>
            <a:prstGeom prst="roundRect">
              <a:avLst>
                <a:gd name="adj" fmla="val 10385"/>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96" name="Flussdiagramm: Zusammenführung 195"/>
            <p:cNvSpPr/>
            <p:nvPr/>
          </p:nvSpPr>
          <p:spPr>
            <a:xfrm>
              <a:off x="3753767" y="4969921"/>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97" name="Flussdiagramm: Zusammenführung 196"/>
            <p:cNvSpPr/>
            <p:nvPr/>
          </p:nvSpPr>
          <p:spPr>
            <a:xfrm>
              <a:off x="3782522" y="4984301"/>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98" name="Flussdiagramm: Zusammenführung 197"/>
            <p:cNvSpPr/>
            <p:nvPr/>
          </p:nvSpPr>
          <p:spPr>
            <a:xfrm>
              <a:off x="3753764" y="5014729"/>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99" name="Flussdiagramm: Zusammenführung 198"/>
            <p:cNvSpPr/>
            <p:nvPr/>
          </p:nvSpPr>
          <p:spPr>
            <a:xfrm>
              <a:off x="3739387" y="5070564"/>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0" name="Flussdiagramm: Zusammenführung 199"/>
            <p:cNvSpPr/>
            <p:nvPr/>
          </p:nvSpPr>
          <p:spPr>
            <a:xfrm>
              <a:off x="3696256" y="5084937"/>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1" name="Flussdiagramm: Zusammenführung 200"/>
            <p:cNvSpPr/>
            <p:nvPr/>
          </p:nvSpPr>
          <p:spPr>
            <a:xfrm>
              <a:off x="3624370" y="5099315"/>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2" name="Flussdiagramm: Zusammenführung 201"/>
            <p:cNvSpPr/>
            <p:nvPr/>
          </p:nvSpPr>
          <p:spPr>
            <a:xfrm>
              <a:off x="3581239" y="5099315"/>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3" name="Flussdiagramm: Zusammenführung 202"/>
            <p:cNvSpPr/>
            <p:nvPr/>
          </p:nvSpPr>
          <p:spPr>
            <a:xfrm>
              <a:off x="3552488" y="5099315"/>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4" name="Flussdiagramm: Zusammenführung 203"/>
            <p:cNvSpPr/>
            <p:nvPr/>
          </p:nvSpPr>
          <p:spPr>
            <a:xfrm>
              <a:off x="3494976" y="5142449"/>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5" name="Flussdiagramm: Zusammenführung 204"/>
            <p:cNvSpPr/>
            <p:nvPr/>
          </p:nvSpPr>
          <p:spPr>
            <a:xfrm>
              <a:off x="3466222" y="5171203"/>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6" name="Flussdiagramm: Zusammenführung 205"/>
            <p:cNvSpPr/>
            <p:nvPr/>
          </p:nvSpPr>
          <p:spPr>
            <a:xfrm>
              <a:off x="3451845" y="5214335"/>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7" name="Flussdiagramm: Zusammenführung 206"/>
            <p:cNvSpPr/>
            <p:nvPr/>
          </p:nvSpPr>
          <p:spPr>
            <a:xfrm>
              <a:off x="3451845" y="5257466"/>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8" name="Flussdiagramm: Zusammenführung 207"/>
            <p:cNvSpPr/>
            <p:nvPr/>
          </p:nvSpPr>
          <p:spPr>
            <a:xfrm>
              <a:off x="3466222" y="5300597"/>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09" name="Flussdiagramm: Zusammenführung 208"/>
            <p:cNvSpPr/>
            <p:nvPr/>
          </p:nvSpPr>
          <p:spPr>
            <a:xfrm>
              <a:off x="3658966" y="5099315"/>
              <a:ext cx="28751" cy="28751"/>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0" name="Flussdiagramm: Zusammenführung 209"/>
            <p:cNvSpPr/>
            <p:nvPr/>
          </p:nvSpPr>
          <p:spPr>
            <a:xfrm>
              <a:off x="3609995" y="5132450"/>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1" name="Flussdiagramm: Zusammenführung 210"/>
            <p:cNvSpPr/>
            <p:nvPr/>
          </p:nvSpPr>
          <p:spPr>
            <a:xfrm>
              <a:off x="3581239" y="5142446"/>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2" name="Flussdiagramm: Zusammenführung 211"/>
            <p:cNvSpPr/>
            <p:nvPr/>
          </p:nvSpPr>
          <p:spPr>
            <a:xfrm>
              <a:off x="3566863" y="5171200"/>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3" name="Flussdiagramm: Zusammenführung 212"/>
            <p:cNvSpPr/>
            <p:nvPr/>
          </p:nvSpPr>
          <p:spPr>
            <a:xfrm>
              <a:off x="3638749" y="5300596"/>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4" name="Flussdiagramm: Zusammenführung 213"/>
            <p:cNvSpPr/>
            <p:nvPr/>
          </p:nvSpPr>
          <p:spPr>
            <a:xfrm>
              <a:off x="3609993" y="4941168"/>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5" name="Flussdiagramm: Zusammenführung 214"/>
            <p:cNvSpPr/>
            <p:nvPr/>
          </p:nvSpPr>
          <p:spPr>
            <a:xfrm>
              <a:off x="3581239" y="4955544"/>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6" name="Flussdiagramm: Zusammenführung 215"/>
            <p:cNvSpPr/>
            <p:nvPr/>
          </p:nvSpPr>
          <p:spPr>
            <a:xfrm>
              <a:off x="3538107" y="4969922"/>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7" name="Flussdiagramm: Zusammenführung 216"/>
            <p:cNvSpPr/>
            <p:nvPr/>
          </p:nvSpPr>
          <p:spPr>
            <a:xfrm>
              <a:off x="3515195" y="4971381"/>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8" name="Flussdiagramm: Zusammenführung 217"/>
            <p:cNvSpPr/>
            <p:nvPr/>
          </p:nvSpPr>
          <p:spPr>
            <a:xfrm>
              <a:off x="3494976" y="4984299"/>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19" name="Flussdiagramm: Zusammenführung 218"/>
            <p:cNvSpPr/>
            <p:nvPr/>
          </p:nvSpPr>
          <p:spPr>
            <a:xfrm>
              <a:off x="3480599" y="4998676"/>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20" name="Flussdiagramm: Zusammenführung 219"/>
            <p:cNvSpPr/>
            <p:nvPr/>
          </p:nvSpPr>
          <p:spPr>
            <a:xfrm>
              <a:off x="3351205" y="5084939"/>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21" name="Flussdiagramm: Zusammenführung 220"/>
            <p:cNvSpPr/>
            <p:nvPr/>
          </p:nvSpPr>
          <p:spPr>
            <a:xfrm>
              <a:off x="3351205" y="5113692"/>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22" name="Flussdiagramm: Zusammenführung 221"/>
            <p:cNvSpPr/>
            <p:nvPr/>
          </p:nvSpPr>
          <p:spPr>
            <a:xfrm>
              <a:off x="3280780" y="5299135"/>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23" name="Flussdiagramm: Zusammenführung 222"/>
            <p:cNvSpPr/>
            <p:nvPr/>
          </p:nvSpPr>
          <p:spPr>
            <a:xfrm>
              <a:off x="3654798" y="4957217"/>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24" name="Flussdiagramm: Zusammenführung 223"/>
            <p:cNvSpPr/>
            <p:nvPr/>
          </p:nvSpPr>
          <p:spPr>
            <a:xfrm>
              <a:off x="3710633" y="5372480"/>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25" name="Flussdiagramm: Zusammenführung 224"/>
            <p:cNvSpPr/>
            <p:nvPr/>
          </p:nvSpPr>
          <p:spPr>
            <a:xfrm>
              <a:off x="3681883" y="5271840"/>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26" name="Flussdiagramm: Zusammenführung 225"/>
            <p:cNvSpPr/>
            <p:nvPr/>
          </p:nvSpPr>
          <p:spPr>
            <a:xfrm>
              <a:off x="3710633" y="5415616"/>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27" name="Flussdiagramm: Zusammenführung 226"/>
            <p:cNvSpPr/>
            <p:nvPr/>
          </p:nvSpPr>
          <p:spPr>
            <a:xfrm>
              <a:off x="3451849" y="5343726"/>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28" name="Flussdiagramm: Zusammenführung 227"/>
            <p:cNvSpPr/>
            <p:nvPr/>
          </p:nvSpPr>
          <p:spPr>
            <a:xfrm>
              <a:off x="3423090" y="5374154"/>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29" name="Flussdiagramm: Zusammenführung 228"/>
            <p:cNvSpPr/>
            <p:nvPr/>
          </p:nvSpPr>
          <p:spPr>
            <a:xfrm>
              <a:off x="3308078" y="5343726"/>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0" name="Flussdiagramm: Zusammenführung 229"/>
            <p:cNvSpPr/>
            <p:nvPr/>
          </p:nvSpPr>
          <p:spPr>
            <a:xfrm>
              <a:off x="3250565" y="5343726"/>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1" name="Flussdiagramm: Zusammenführung 230"/>
            <p:cNvSpPr/>
            <p:nvPr/>
          </p:nvSpPr>
          <p:spPr>
            <a:xfrm>
              <a:off x="3351210" y="5386857"/>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2" name="Flussdiagramm: Zusammenführung 231"/>
            <p:cNvSpPr/>
            <p:nvPr/>
          </p:nvSpPr>
          <p:spPr>
            <a:xfrm>
              <a:off x="3423095" y="5473124"/>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3" name="Flussdiagramm: Zusammenführung 232"/>
            <p:cNvSpPr/>
            <p:nvPr/>
          </p:nvSpPr>
          <p:spPr>
            <a:xfrm>
              <a:off x="3437468" y="5503553"/>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4" name="Flussdiagramm: Zusammenführung 233"/>
            <p:cNvSpPr/>
            <p:nvPr/>
          </p:nvSpPr>
          <p:spPr>
            <a:xfrm>
              <a:off x="3351205" y="5530633"/>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5" name="Flussdiagramm: Zusammenführung 234"/>
            <p:cNvSpPr/>
            <p:nvPr/>
          </p:nvSpPr>
          <p:spPr>
            <a:xfrm>
              <a:off x="3379959" y="5501874"/>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6" name="Flussdiagramm: Zusammenführung 235"/>
            <p:cNvSpPr/>
            <p:nvPr/>
          </p:nvSpPr>
          <p:spPr>
            <a:xfrm>
              <a:off x="3566866" y="5473119"/>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7" name="Flussdiagramm: Zusammenführung 236"/>
            <p:cNvSpPr/>
            <p:nvPr/>
          </p:nvSpPr>
          <p:spPr>
            <a:xfrm>
              <a:off x="3595616" y="5458742"/>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8" name="Flussdiagramm: Zusammenführung 237"/>
            <p:cNvSpPr/>
            <p:nvPr/>
          </p:nvSpPr>
          <p:spPr>
            <a:xfrm>
              <a:off x="3696261" y="5458742"/>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39" name="Flussdiagramm: Zusammenführung 238"/>
            <p:cNvSpPr/>
            <p:nvPr/>
          </p:nvSpPr>
          <p:spPr>
            <a:xfrm>
              <a:off x="3667501" y="5501878"/>
              <a:ext cx="43127" cy="43127"/>
            </a:xfrm>
            <a:prstGeom prst="flowChartSummingJunction">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p>
          </p:txBody>
        </p:sp>
        <p:sp>
          <p:nvSpPr>
            <p:cNvPr id="240" name="Flussdiagramm: Zusammenführung 239"/>
            <p:cNvSpPr/>
            <p:nvPr/>
          </p:nvSpPr>
          <p:spPr>
            <a:xfrm>
              <a:off x="3308073" y="5199956"/>
              <a:ext cx="14376" cy="14376"/>
            </a:xfrm>
            <a:prstGeom prst="flowChartSummingJuncti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grpSp>
      <p:sp>
        <p:nvSpPr>
          <p:cNvPr id="241" name="Abgerundetes Rechteck 240">
            <a:hlinkClick r:id="rId6" action="ppaction://hlinksldjump"/>
          </p:cNvPr>
          <p:cNvSpPr/>
          <p:nvPr/>
        </p:nvSpPr>
        <p:spPr>
          <a:xfrm>
            <a:off x="539552" y="476672"/>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OPTICAL</a:t>
            </a:r>
          </a:p>
          <a:p>
            <a:pPr algn="ctr">
              <a:spcBef>
                <a:spcPts val="0"/>
              </a:spcBef>
            </a:pPr>
            <a:r>
              <a:rPr lang="en-US" sz="1200" dirty="0" smtClean="0">
                <a:solidFill>
                  <a:schemeClr val="tx1"/>
                </a:solidFill>
              </a:rPr>
              <a:t>Satellite Data</a:t>
            </a:r>
            <a:endParaRPr lang="en-US" sz="1200" dirty="0">
              <a:solidFill>
                <a:schemeClr val="tx1"/>
              </a:solidFill>
            </a:endParaRPr>
          </a:p>
        </p:txBody>
      </p:sp>
      <p:sp>
        <p:nvSpPr>
          <p:cNvPr id="242" name="Abgerundetes Rechteck 241"/>
          <p:cNvSpPr/>
          <p:nvPr/>
        </p:nvSpPr>
        <p:spPr>
          <a:xfrm>
            <a:off x="1547664" y="-27806"/>
            <a:ext cx="1224136" cy="504056"/>
          </a:xfrm>
          <a:prstGeom prst="roundRect">
            <a:avLst>
              <a:gd name="adj" fmla="val 4642"/>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smtClean="0">
                <a:solidFill>
                  <a:schemeClr val="tx1"/>
                </a:solidFill>
              </a:rPr>
              <a:t>VISTA HydroSense</a:t>
            </a:r>
            <a:endParaRPr lang="en-US" sz="1050" b="1" dirty="0">
              <a:solidFill>
                <a:schemeClr val="tx1"/>
              </a:solidFill>
            </a:endParaRPr>
          </a:p>
        </p:txBody>
      </p:sp>
      <p:sp>
        <p:nvSpPr>
          <p:cNvPr id="243" name="Abgerundetes Rechteck 242">
            <a:hlinkClick r:id="rId7" action="ppaction://hlinksldjump"/>
          </p:cNvPr>
          <p:cNvSpPr/>
          <p:nvPr/>
        </p:nvSpPr>
        <p:spPr>
          <a:xfrm>
            <a:off x="539552" y="2262470"/>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Snow Cover</a:t>
            </a:r>
            <a:endParaRPr lang="en-US" sz="1200" b="1" dirty="0">
              <a:solidFill>
                <a:schemeClr val="tx1"/>
              </a:solidFill>
            </a:endParaRPr>
          </a:p>
        </p:txBody>
      </p:sp>
      <p:sp>
        <p:nvSpPr>
          <p:cNvPr id="244" name="Abgerundetes Rechteck 243">
            <a:hlinkClick r:id="" action="ppaction://noaction"/>
          </p:cNvPr>
          <p:cNvSpPr/>
          <p:nvPr/>
        </p:nvSpPr>
        <p:spPr>
          <a:xfrm>
            <a:off x="539552" y="3155369"/>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err="1" smtClean="0">
                <a:solidFill>
                  <a:schemeClr val="tx1"/>
                </a:solidFill>
              </a:rPr>
              <a:t>SnowWater</a:t>
            </a:r>
            <a:endParaRPr lang="en-US" sz="1600" dirty="0" smtClean="0">
              <a:solidFill>
                <a:schemeClr val="tx1"/>
              </a:solidFill>
            </a:endParaRPr>
          </a:p>
          <a:p>
            <a:pPr algn="ctr"/>
            <a:r>
              <a:rPr lang="en-US" sz="1600" dirty="0" smtClean="0">
                <a:solidFill>
                  <a:schemeClr val="tx1"/>
                </a:solidFill>
              </a:rPr>
              <a:t>Equivalent</a:t>
            </a:r>
            <a:endParaRPr lang="en-US" sz="1200" b="1" dirty="0" smtClean="0">
              <a:solidFill>
                <a:schemeClr val="tx1"/>
              </a:solidFill>
            </a:endParaRPr>
          </a:p>
        </p:txBody>
      </p:sp>
      <p:sp>
        <p:nvSpPr>
          <p:cNvPr id="245" name="Abgerundetes Rechteck 244">
            <a:hlinkClick r:id="rId8" action="ppaction://hlinksldjump"/>
          </p:cNvPr>
          <p:cNvSpPr/>
          <p:nvPr/>
        </p:nvSpPr>
        <p:spPr>
          <a:xfrm>
            <a:off x="528616" y="4044414"/>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1600" dirty="0" smtClean="0">
                <a:solidFill>
                  <a:schemeClr val="tx1"/>
                </a:solidFill>
              </a:rPr>
              <a:t>RUNOFF</a:t>
            </a:r>
          </a:p>
        </p:txBody>
      </p:sp>
      <p:sp>
        <p:nvSpPr>
          <p:cNvPr id="246" name="Abgerundetes Rechteck 245">
            <a:hlinkClick r:id="rId7" action="ppaction://hlinksldjump"/>
          </p:cNvPr>
          <p:cNvSpPr/>
          <p:nvPr/>
        </p:nvSpPr>
        <p:spPr>
          <a:xfrm>
            <a:off x="539552" y="1369571"/>
            <a:ext cx="1728242" cy="792088"/>
          </a:xfrm>
          <a:prstGeom prst="roundRect">
            <a:avLst>
              <a:gd name="adj" fmla="val 4642"/>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n-US" sz="1200" dirty="0" smtClean="0">
                <a:solidFill>
                  <a:schemeClr val="tx1"/>
                </a:solidFill>
              </a:rPr>
              <a:t>InputDataPortal</a:t>
            </a:r>
          </a:p>
          <a:p>
            <a:pPr algn="ctr">
              <a:spcBef>
                <a:spcPts val="0"/>
              </a:spcBef>
            </a:pPr>
            <a:r>
              <a:rPr lang="en-US" sz="1600" dirty="0" smtClean="0">
                <a:solidFill>
                  <a:schemeClr val="tx1"/>
                </a:solidFill>
              </a:rPr>
              <a:t>SAR</a:t>
            </a:r>
          </a:p>
          <a:p>
            <a:pPr algn="ctr">
              <a:spcBef>
                <a:spcPts val="0"/>
              </a:spcBef>
            </a:pPr>
            <a:r>
              <a:rPr lang="en-US" sz="1200" dirty="0" smtClean="0">
                <a:solidFill>
                  <a:schemeClr val="tx1"/>
                </a:solidFill>
              </a:rPr>
              <a:t>Satellite Data</a:t>
            </a:r>
          </a:p>
        </p:txBody>
      </p:sp>
      <p:pic>
        <p:nvPicPr>
          <p:cNvPr id="247" name="Picture 3" descr="D:\PROJEKTE\COPERNICUS_ENERGY\ABBVISTA\export\runoff plus.bmp"/>
          <p:cNvPicPr>
            <a:picLocks noChangeAspect="1" noChangeArrowheads="1"/>
          </p:cNvPicPr>
          <p:nvPr/>
        </p:nvPicPr>
        <p:blipFill>
          <a:blip r:embed="rId9" cstate="print"/>
          <a:srcRect/>
          <a:stretch>
            <a:fillRect/>
          </a:stretch>
        </p:blipFill>
        <p:spPr bwMode="auto">
          <a:xfrm>
            <a:off x="3210049" y="4120080"/>
            <a:ext cx="632346" cy="6988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8" name="Picture 3" descr="D:\PROJEKTE\COPERNICUS_ENERGY\ABBVISTA\export\swe_model plus.bmp"/>
          <p:cNvPicPr>
            <a:picLocks noChangeAspect="1" noChangeArrowheads="1"/>
          </p:cNvPicPr>
          <p:nvPr/>
        </p:nvPicPr>
        <p:blipFill>
          <a:blip r:embed="rId10" cstate="print"/>
          <a:srcRect/>
          <a:stretch>
            <a:fillRect/>
          </a:stretch>
        </p:blipFill>
        <p:spPr bwMode="auto">
          <a:xfrm>
            <a:off x="3203848" y="3212976"/>
            <a:ext cx="613603" cy="678139"/>
          </a:xfrm>
          <a:prstGeom prst="roundRect">
            <a:avLst>
              <a:gd name="adj" fmla="val 7826"/>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49" name="Picture 2" descr="D:\PROJEKTE\COPERNICUS_ENERGY\ABBVISTA\export\sca_sat plus.bmp"/>
          <p:cNvPicPr preferRelativeResize="0">
            <a:picLocks noChangeAspect="1" noChangeArrowheads="1"/>
          </p:cNvPicPr>
          <p:nvPr/>
        </p:nvPicPr>
        <p:blipFill>
          <a:blip r:embed="rId11" cstate="print"/>
          <a:srcRect t="16746"/>
          <a:stretch>
            <a:fillRect/>
          </a:stretch>
        </p:blipFill>
        <p:spPr bwMode="auto">
          <a:xfrm>
            <a:off x="3203848" y="2276872"/>
            <a:ext cx="630500" cy="698400"/>
          </a:xfrm>
          <a:prstGeom prst="roundRect">
            <a:avLst>
              <a:gd name="adj" fmla="val 992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0" name="Picture 2" descr="D:\PROJEKTE\COPERNICUS_ENERGY\ABBVISTA\export\SAR_BACz.bmp"/>
          <p:cNvPicPr>
            <a:picLocks noChangeAspect="1" noChangeArrowheads="1"/>
          </p:cNvPicPr>
          <p:nvPr/>
        </p:nvPicPr>
        <p:blipFill>
          <a:blip r:embed="rId12" cstate="print"/>
          <a:srcRect/>
          <a:stretch>
            <a:fillRect/>
          </a:stretch>
        </p:blipFill>
        <p:spPr bwMode="auto">
          <a:xfrm>
            <a:off x="3203848" y="1340768"/>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51" name="Picture 2" descr="D:\PROJEKTE\COPERNICUS_ENERGY\ABBVISTA\aus2z\OPT_VISz.bmp"/>
          <p:cNvPicPr>
            <a:picLocks noChangeAspect="1" noChangeArrowheads="1"/>
          </p:cNvPicPr>
          <p:nvPr/>
        </p:nvPicPr>
        <p:blipFill>
          <a:blip r:embed="rId13" cstate="print"/>
          <a:srcRect/>
          <a:stretch>
            <a:fillRect/>
          </a:stretch>
        </p:blipFill>
        <p:spPr bwMode="auto">
          <a:xfrm>
            <a:off x="3203848" y="533600"/>
            <a:ext cx="631937" cy="698400"/>
          </a:xfrm>
          <a:prstGeom prst="roundRect">
            <a:avLst>
              <a:gd name="adj" fmla="val 759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252" name="Gruppieren 160"/>
          <p:cNvGrpSpPr/>
          <p:nvPr/>
        </p:nvGrpSpPr>
        <p:grpSpPr>
          <a:xfrm>
            <a:off x="2339752" y="2924944"/>
            <a:ext cx="3240360" cy="2420888"/>
            <a:chOff x="10321754" y="32658"/>
            <a:chExt cx="3240360" cy="2420888"/>
          </a:xfrm>
        </p:grpSpPr>
        <p:sp>
          <p:nvSpPr>
            <p:cNvPr id="253" name="Rechteckige Legende 252"/>
            <p:cNvSpPr/>
            <p:nvPr/>
          </p:nvSpPr>
          <p:spPr>
            <a:xfrm>
              <a:off x="10321754" y="32658"/>
              <a:ext cx="3240360" cy="2420888"/>
            </a:xfrm>
            <a:prstGeom prst="wedgeRectCallout">
              <a:avLst>
                <a:gd name="adj1" fmla="val 66848"/>
                <a:gd name="adj2" fmla="val -634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54" name="Picture 2"/>
            <p:cNvPicPr>
              <a:picLocks noChangeAspect="1" noChangeArrowheads="1"/>
            </p:cNvPicPr>
            <p:nvPr/>
          </p:nvPicPr>
          <p:blipFill>
            <a:blip r:embed="rId14" cstate="print"/>
            <a:srcRect/>
            <a:stretch>
              <a:fillRect/>
            </a:stretch>
          </p:blipFill>
          <p:spPr bwMode="auto">
            <a:xfrm>
              <a:off x="10404648" y="116632"/>
              <a:ext cx="3057525" cy="2217420"/>
            </a:xfrm>
            <a:prstGeom prst="rect">
              <a:avLst/>
            </a:prstGeom>
            <a:noFill/>
            <a:ln w="9525">
              <a:noFill/>
              <a:miter lim="800000"/>
              <a:headEnd/>
              <a:tailEnd/>
            </a:ln>
          </p:spPr>
        </p:pic>
      </p:grpSp>
      <p:grpSp>
        <p:nvGrpSpPr>
          <p:cNvPr id="255" name="Gruppieren 159"/>
          <p:cNvGrpSpPr/>
          <p:nvPr/>
        </p:nvGrpSpPr>
        <p:grpSpPr>
          <a:xfrm>
            <a:off x="2339752" y="476250"/>
            <a:ext cx="3240360" cy="2420888"/>
            <a:chOff x="10188624" y="4032448"/>
            <a:chExt cx="3240360" cy="2420888"/>
          </a:xfrm>
        </p:grpSpPr>
        <p:sp>
          <p:nvSpPr>
            <p:cNvPr id="256" name="Rechteckige Legende 255"/>
            <p:cNvSpPr/>
            <p:nvPr/>
          </p:nvSpPr>
          <p:spPr>
            <a:xfrm>
              <a:off x="10188624" y="4032448"/>
              <a:ext cx="3240360" cy="2420888"/>
            </a:xfrm>
            <a:prstGeom prst="wedgeRectCallout">
              <a:avLst>
                <a:gd name="adj1" fmla="val 83645"/>
                <a:gd name="adj2" fmla="val -377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57" name="Picture 4"/>
            <p:cNvPicPr>
              <a:picLocks noChangeAspect="1" noChangeArrowheads="1"/>
            </p:cNvPicPr>
            <p:nvPr/>
          </p:nvPicPr>
          <p:blipFill>
            <a:blip r:embed="rId15" cstate="print"/>
            <a:srcRect/>
            <a:stretch>
              <a:fillRect/>
            </a:stretch>
          </p:blipFill>
          <p:spPr bwMode="auto">
            <a:xfrm>
              <a:off x="10260632" y="4077072"/>
              <a:ext cx="3057525" cy="2223135"/>
            </a:xfrm>
            <a:prstGeom prst="rect">
              <a:avLst/>
            </a:prstGeom>
            <a:noFill/>
            <a:ln w="9525">
              <a:noFill/>
              <a:miter lim="800000"/>
              <a:headEnd/>
              <a:tailEnd/>
            </a:ln>
          </p:spPr>
        </p:pic>
      </p:grpSp>
      <p:pic>
        <p:nvPicPr>
          <p:cNvPr id="258" name="Grafik 257" descr="Vista.jpg"/>
          <p:cNvPicPr>
            <a:picLocks noChangeAspect="1"/>
          </p:cNvPicPr>
          <p:nvPr/>
        </p:nvPicPr>
        <p:blipFill>
          <a:blip r:embed="rId16"/>
          <a:stretch>
            <a:fillRect/>
          </a:stretch>
        </p:blipFill>
        <p:spPr>
          <a:xfrm>
            <a:off x="2664636" y="6265050"/>
            <a:ext cx="539212" cy="436761"/>
          </a:xfrm>
          <a:prstGeom prst="rect">
            <a:avLst/>
          </a:prstGeom>
        </p:spPr>
      </p:pic>
    </p:spTree>
    <p:extLst>
      <p:ext uri="{BB962C8B-B14F-4D97-AF65-F5344CB8AC3E}">
        <p14:creationId xmlns:p14="http://schemas.microsoft.com/office/powerpoint/2010/main" val="211105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3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500"/>
                                  </p:stCondLst>
                                  <p:childTnLst>
                                    <p:set>
                                      <p:cBhvr>
                                        <p:cTn id="12" dur="1" fill="hold">
                                          <p:stCondLst>
                                            <p:cond delay="0"/>
                                          </p:stCondLst>
                                        </p:cTn>
                                        <p:tgtEl>
                                          <p:spTgt spid="139"/>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grpId="0" nodeType="afterEffect">
                                  <p:stCondLst>
                                    <p:cond delay="500"/>
                                  </p:stCondLst>
                                  <p:childTnLst>
                                    <p:set>
                                      <p:cBhvr>
                                        <p:cTn id="15" dur="1" fill="hold">
                                          <p:stCondLst>
                                            <p:cond delay="0"/>
                                          </p:stCondLst>
                                        </p:cTn>
                                        <p:tgtEl>
                                          <p:spTgt spid="140"/>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nodeType="afterEffect">
                                  <p:stCondLst>
                                    <p:cond delay="500"/>
                                  </p:stCondLst>
                                  <p:childTnLst>
                                    <p:set>
                                      <p:cBhvr>
                                        <p:cTn id="18" dur="1" fill="hold">
                                          <p:stCondLst>
                                            <p:cond delay="0"/>
                                          </p:stCondLst>
                                        </p:cTn>
                                        <p:tgtEl>
                                          <p:spTgt spid="194"/>
                                        </p:tgtEl>
                                        <p:attrNameLst>
                                          <p:attrName>style.visibility</p:attrName>
                                        </p:attrNameLst>
                                      </p:cBhvr>
                                      <p:to>
                                        <p:strVal val="visible"/>
                                      </p:to>
                                    </p:set>
                                  </p:childTnLst>
                                </p:cTn>
                              </p:par>
                              <p:par>
                                <p:cTn id="19" presetID="1" presetClass="entr" presetSubtype="0" fill="hold" nodeType="withEffect">
                                  <p:stCondLst>
                                    <p:cond delay="500"/>
                                  </p:stCondLst>
                                  <p:childTnLst>
                                    <p:set>
                                      <p:cBhvr>
                                        <p:cTn id="20" dur="1" fill="hold">
                                          <p:stCondLst>
                                            <p:cond delay="0"/>
                                          </p:stCondLst>
                                        </p:cTn>
                                        <p:tgtEl>
                                          <p:spTgt spid="14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255"/>
                                        </p:tgtEl>
                                        <p:attrNameLst>
                                          <p:attrName>style.visibility</p:attrName>
                                        </p:attrNameLst>
                                      </p:cBhvr>
                                      <p:to>
                                        <p:strVal val="visible"/>
                                      </p:to>
                                    </p:set>
                                    <p:animEffect transition="in" filter="blinds(horizontal)">
                                      <p:cBhvr>
                                        <p:cTn id="25" dur="500"/>
                                        <p:tgtEl>
                                          <p:spTgt spid="255"/>
                                        </p:tgtEl>
                                      </p:cBhvr>
                                    </p:animEffect>
                                  </p:childTnLst>
                                </p:cTn>
                              </p:par>
                              <p:par>
                                <p:cTn id="26" presetID="3" presetClass="entr" presetSubtype="10" fill="hold" nodeType="withEffect">
                                  <p:stCondLst>
                                    <p:cond delay="0"/>
                                  </p:stCondLst>
                                  <p:childTnLst>
                                    <p:set>
                                      <p:cBhvr>
                                        <p:cTn id="27" dur="1" fill="hold">
                                          <p:stCondLst>
                                            <p:cond delay="0"/>
                                          </p:stCondLst>
                                        </p:cTn>
                                        <p:tgtEl>
                                          <p:spTgt spid="252"/>
                                        </p:tgtEl>
                                        <p:attrNameLst>
                                          <p:attrName>style.visibility</p:attrName>
                                        </p:attrNameLst>
                                      </p:cBhvr>
                                      <p:to>
                                        <p:strVal val="visible"/>
                                      </p:to>
                                    </p:set>
                                    <p:animEffect transition="in" filter="blinds(horizontal)">
                                      <p:cBhvr>
                                        <p:cTn id="28"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animBg="1"/>
      <p:bldP spid="140" grpId="0" animBg="1"/>
      <p:bldP spid="1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770523"/>
            <a:ext cx="7772400" cy="1470025"/>
          </a:xfrm>
        </p:spPr>
        <p:txBody>
          <a:bodyPr>
            <a:normAutofit fontScale="90000"/>
          </a:bodyPr>
          <a:lstStyle/>
          <a:p>
            <a:r>
              <a:rPr lang="en-GB" b="1" dirty="0" smtClean="0"/>
              <a:t>Downstream Services in the </a:t>
            </a:r>
            <a:br>
              <a:rPr lang="en-GB" b="1" dirty="0" smtClean="0"/>
            </a:br>
            <a:r>
              <a:rPr lang="en-GB" b="1" dirty="0" smtClean="0"/>
              <a:t>Helix Nebula Marketplace</a:t>
            </a:r>
            <a:br>
              <a:rPr lang="en-GB" b="1" dirty="0" smtClean="0"/>
            </a:br>
            <a:r>
              <a:rPr lang="en-GB" b="1" dirty="0" smtClean="0"/>
              <a:t>-</a:t>
            </a:r>
            <a:br>
              <a:rPr lang="en-GB" b="1" dirty="0" smtClean="0"/>
            </a:br>
            <a:r>
              <a:rPr lang="en-GB" b="1" dirty="0" smtClean="0"/>
              <a:t>Overarching Architecture</a:t>
            </a:r>
            <a:endParaRPr lang="en-GB" b="1" dirty="0"/>
          </a:p>
        </p:txBody>
      </p:sp>
    </p:spTree>
    <p:extLst>
      <p:ext uri="{BB962C8B-B14F-4D97-AF65-F5344CB8AC3E}">
        <p14:creationId xmlns:p14="http://schemas.microsoft.com/office/powerpoint/2010/main" val="21780785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800" y="241935"/>
            <a:ext cx="8496300" cy="498598"/>
          </a:xfrm>
        </p:spPr>
        <p:txBody>
          <a:bodyPr>
            <a:normAutofit fontScale="90000"/>
          </a:bodyPr>
          <a:lstStyle/>
          <a:p>
            <a:r>
              <a:rPr lang="en-GB" sz="3600" dirty="0" smtClean="0">
                <a:solidFill>
                  <a:srgbClr val="2768AE"/>
                </a:solidFill>
                <a:latin typeface="Calibri" pitchFamily="34" charset="0"/>
                <a:ea typeface="ＭＳ Ｐゴシック" charset="0"/>
                <a:cs typeface="Calibri" pitchFamily="34" charset="0"/>
              </a:rPr>
              <a:t>Service Architecture – Open Eco-System</a:t>
            </a:r>
          </a:p>
        </p:txBody>
      </p:sp>
      <p:sp>
        <p:nvSpPr>
          <p:cNvPr id="3" name="Fußzeilenplatzhalter 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4" name="Foliennummernplatzhalter 3"/>
          <p:cNvSpPr>
            <a:spLocks noGrp="1"/>
          </p:cNvSpPr>
          <p:nvPr>
            <p:ph type="sldNum" sz="quarter" idx="12"/>
          </p:nvPr>
        </p:nvSpPr>
        <p:spPr/>
        <p:txBody>
          <a:bodyPr/>
          <a:lstStyle/>
          <a:p>
            <a:fld id="{EF856C3B-4879-44CB-8ACD-F9C43CE31EF6}" type="slidenum">
              <a:rPr lang="de-DE" smtClean="0"/>
              <a:pPr/>
              <a:t>18</a:t>
            </a:fld>
            <a:endParaRPr lang="de-DE"/>
          </a:p>
        </p:txBody>
      </p:sp>
      <p:sp>
        <p:nvSpPr>
          <p:cNvPr id="5" name="Datumsplatzhalter 4"/>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grpSp>
        <p:nvGrpSpPr>
          <p:cNvPr id="6" name="Gruppieren 5"/>
          <p:cNvGrpSpPr/>
          <p:nvPr/>
        </p:nvGrpSpPr>
        <p:grpSpPr>
          <a:xfrm>
            <a:off x="251520" y="776642"/>
            <a:ext cx="8679712" cy="5400600"/>
            <a:chOff x="251520" y="807122"/>
            <a:chExt cx="8679712" cy="5400600"/>
          </a:xfrm>
        </p:grpSpPr>
        <p:sp>
          <p:nvSpPr>
            <p:cNvPr id="7" name="Rechteck 6"/>
            <p:cNvSpPr/>
            <p:nvPr/>
          </p:nvSpPr>
          <p:spPr>
            <a:xfrm>
              <a:off x="251520" y="807122"/>
              <a:ext cx="8679712" cy="5400600"/>
            </a:xfrm>
            <a:prstGeom prst="rect">
              <a:avLst/>
            </a:prstGeom>
            <a:solidFill>
              <a:sysClr val="window" lastClr="FFFFFF"/>
            </a:solidFill>
            <a:ln w="381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err="1" smtClean="0">
                <a:ln>
                  <a:noFill/>
                </a:ln>
                <a:solidFill>
                  <a:prstClr val="black"/>
                </a:solidFill>
                <a:effectLst/>
                <a:uLnTx/>
                <a:uFillTx/>
                <a:latin typeface="Calibri"/>
                <a:ea typeface="+mn-ea"/>
                <a:cs typeface="+mn-cs"/>
              </a:endParaRPr>
            </a:p>
          </p:txBody>
        </p:sp>
        <p:sp>
          <p:nvSpPr>
            <p:cNvPr id="8" name="Rechteck 7"/>
            <p:cNvSpPr/>
            <p:nvPr/>
          </p:nvSpPr>
          <p:spPr>
            <a:xfrm>
              <a:off x="467544" y="1383186"/>
              <a:ext cx="4104456" cy="1224136"/>
            </a:xfrm>
            <a:prstGeom prst="rect">
              <a:avLst/>
            </a:prstGeom>
            <a:solidFill>
              <a:srgbClr val="F79646">
                <a:lumMod val="60000"/>
                <a:lumOff val="4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9" name="Rechteck 8"/>
            <p:cNvSpPr/>
            <p:nvPr/>
          </p:nvSpPr>
          <p:spPr>
            <a:xfrm>
              <a:off x="467544" y="5343626"/>
              <a:ext cx="8280920" cy="720080"/>
            </a:xfrm>
            <a:prstGeom prst="rect">
              <a:avLst/>
            </a:prstGeom>
            <a:solidFill>
              <a:srgbClr val="F79646">
                <a:lumMod val="20000"/>
                <a:lumOff val="8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10" name="Textfeld 9"/>
            <p:cNvSpPr txBox="1"/>
            <p:nvPr/>
          </p:nvSpPr>
          <p:spPr>
            <a:xfrm>
              <a:off x="539552" y="1898275"/>
              <a:ext cx="2520280" cy="246221"/>
            </a:xfrm>
            <a:prstGeom prst="rect">
              <a:avLst/>
            </a:prstGeom>
            <a:noFill/>
          </p:spPr>
          <p:txBody>
            <a:bodyPr wrap="square" lIns="0" tIns="0" rIns="0" bIns="0" rtlCol="0">
              <a:spAutoFit/>
            </a:bodyPr>
            <a:lstStyle/>
            <a:p>
              <a:pPr marL="270000" indent="-270000" defTabSz="914400" fontAlgn="auto">
                <a:lnSpc>
                  <a:spcPct val="100000"/>
                </a:lnSpc>
                <a:spcBef>
                  <a:spcPts val="0"/>
                </a:spcBef>
                <a:spcAft>
                  <a:spcPts val="450"/>
                </a:spcAft>
                <a:buClr>
                  <a:srgbClr val="1F497D"/>
                </a:buClr>
                <a:buSzTx/>
                <a:buFontTx/>
                <a:buNone/>
              </a:pPr>
              <a:r>
                <a:rPr lang="en-GB" sz="1600" dirty="0" smtClean="0">
                  <a:solidFill>
                    <a:prstClr val="black"/>
                  </a:solidFill>
                  <a:latin typeface="Calibri"/>
                </a:rPr>
                <a:t>Web Application Server</a:t>
              </a:r>
            </a:p>
          </p:txBody>
        </p:sp>
        <p:sp>
          <p:nvSpPr>
            <p:cNvPr id="11" name="Rechteck 10"/>
            <p:cNvSpPr/>
            <p:nvPr/>
          </p:nvSpPr>
          <p:spPr>
            <a:xfrm>
              <a:off x="467544" y="4335514"/>
              <a:ext cx="8280920" cy="900000"/>
            </a:xfrm>
            <a:prstGeom prst="rect">
              <a:avLst/>
            </a:prstGeom>
            <a:solidFill>
              <a:srgbClr val="FCDBC0"/>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12" name="Rechteck 11"/>
            <p:cNvSpPr/>
            <p:nvPr/>
          </p:nvSpPr>
          <p:spPr>
            <a:xfrm>
              <a:off x="467544" y="3111378"/>
              <a:ext cx="6912768" cy="1110702"/>
            </a:xfrm>
            <a:prstGeom prst="rect">
              <a:avLst/>
            </a:prstGeom>
            <a:solidFill>
              <a:srgbClr val="F79646">
                <a:lumMod val="40000"/>
                <a:lumOff val="6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13" name="Textfeld 12"/>
            <p:cNvSpPr txBox="1"/>
            <p:nvPr/>
          </p:nvSpPr>
          <p:spPr>
            <a:xfrm>
              <a:off x="467544" y="4335514"/>
              <a:ext cx="2843266" cy="369332"/>
            </a:xfrm>
            <a:prstGeom prst="rect">
              <a:avLst/>
            </a:prstGeom>
            <a:noFill/>
          </p:spPr>
          <p:txBody>
            <a:bodyPr wrap="square" rtlCol="0">
              <a:spAutoFit/>
            </a:bodyPr>
            <a:lstStyle/>
            <a:p>
              <a:pPr defTabSz="914400" fontAlgn="auto">
                <a:lnSpc>
                  <a:spcPct val="100000"/>
                </a:lnSpc>
                <a:spcBef>
                  <a:spcPts val="0"/>
                </a:spcBef>
                <a:spcAft>
                  <a:spcPts val="0"/>
                </a:spcAft>
                <a:buClrTx/>
                <a:buSzTx/>
                <a:buFontTx/>
                <a:buNone/>
              </a:pPr>
              <a:r>
                <a:rPr lang="en-GB" dirty="0" smtClean="0">
                  <a:solidFill>
                    <a:prstClr val="black"/>
                  </a:solidFill>
                  <a:latin typeface="Calibri"/>
                </a:rPr>
                <a:t>Enterprise Service Bus</a:t>
              </a:r>
              <a:endParaRPr lang="en-GB" dirty="0">
                <a:solidFill>
                  <a:prstClr val="black"/>
                </a:solidFill>
                <a:latin typeface="Calibri"/>
              </a:endParaRPr>
            </a:p>
          </p:txBody>
        </p:sp>
        <p:sp>
          <p:nvSpPr>
            <p:cNvPr id="14" name="Abgerundetes Rechteck 13"/>
            <p:cNvSpPr/>
            <p:nvPr/>
          </p:nvSpPr>
          <p:spPr>
            <a:xfrm>
              <a:off x="1259632" y="469555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prstClr val="black"/>
                </a:solidFill>
                <a:effectLst/>
                <a:uLnTx/>
                <a:uFillTx/>
                <a:latin typeface="Calibri"/>
                <a:ea typeface="+mn-ea"/>
                <a:cs typeface="+mn-cs"/>
              </a:endParaRPr>
            </a:p>
          </p:txBody>
        </p:sp>
        <p:sp>
          <p:nvSpPr>
            <p:cNvPr id="15" name="Abgerundetes Rechteck 14"/>
            <p:cNvSpPr/>
            <p:nvPr/>
          </p:nvSpPr>
          <p:spPr>
            <a:xfrm>
              <a:off x="2555776" y="469555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prstClr val="black"/>
                </a:solidFill>
                <a:effectLst/>
                <a:uLnTx/>
                <a:uFillTx/>
                <a:latin typeface="Calibri"/>
                <a:ea typeface="+mn-ea"/>
                <a:cs typeface="+mn-cs"/>
              </a:endParaRPr>
            </a:p>
          </p:txBody>
        </p:sp>
        <p:sp>
          <p:nvSpPr>
            <p:cNvPr id="16" name="Abgerundetes Rechteck 15"/>
            <p:cNvSpPr/>
            <p:nvPr/>
          </p:nvSpPr>
          <p:spPr>
            <a:xfrm>
              <a:off x="3851920" y="469555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prstClr val="black"/>
                </a:solidFill>
                <a:effectLst/>
                <a:uLnTx/>
                <a:uFillTx/>
                <a:latin typeface="Calibri"/>
                <a:ea typeface="+mn-ea"/>
                <a:cs typeface="+mn-cs"/>
              </a:endParaRPr>
            </a:p>
          </p:txBody>
        </p:sp>
        <p:sp>
          <p:nvSpPr>
            <p:cNvPr id="17" name="Abgerundetes Rechteck 16"/>
            <p:cNvSpPr/>
            <p:nvPr/>
          </p:nvSpPr>
          <p:spPr>
            <a:xfrm>
              <a:off x="5148064" y="469555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prstClr val="black"/>
                </a:solidFill>
                <a:effectLst/>
                <a:uLnTx/>
                <a:uFillTx/>
                <a:latin typeface="Calibri"/>
                <a:ea typeface="+mn-ea"/>
                <a:cs typeface="+mn-cs"/>
              </a:endParaRPr>
            </a:p>
          </p:txBody>
        </p:sp>
        <p:sp>
          <p:nvSpPr>
            <p:cNvPr id="18" name="Abgerundetes Rechteck 17"/>
            <p:cNvSpPr/>
            <p:nvPr/>
          </p:nvSpPr>
          <p:spPr>
            <a:xfrm>
              <a:off x="6444208" y="469555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smtClean="0">
                <a:ln>
                  <a:noFill/>
                </a:ln>
                <a:solidFill>
                  <a:prstClr val="black"/>
                </a:solidFill>
                <a:effectLst/>
                <a:uLnTx/>
                <a:uFillTx/>
                <a:latin typeface="Calibri"/>
                <a:ea typeface="+mn-ea"/>
                <a:cs typeface="+mn-cs"/>
              </a:endParaRPr>
            </a:p>
          </p:txBody>
        </p:sp>
        <p:sp>
          <p:nvSpPr>
            <p:cNvPr id="19" name="Abgerundetes Rechteck 18"/>
            <p:cNvSpPr/>
            <p:nvPr/>
          </p:nvSpPr>
          <p:spPr>
            <a:xfrm>
              <a:off x="755577" y="3759450"/>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0" name="Abgerundetes Rechteck 19"/>
            <p:cNvSpPr/>
            <p:nvPr/>
          </p:nvSpPr>
          <p:spPr>
            <a:xfrm>
              <a:off x="2051721" y="3759450"/>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1" name="Abgerundetes Rechteck 20"/>
            <p:cNvSpPr/>
            <p:nvPr/>
          </p:nvSpPr>
          <p:spPr>
            <a:xfrm>
              <a:off x="3347865" y="3759450"/>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2" name="Abgerundetes Rechteck 21"/>
            <p:cNvSpPr/>
            <p:nvPr/>
          </p:nvSpPr>
          <p:spPr>
            <a:xfrm>
              <a:off x="5940153" y="3759450"/>
              <a:ext cx="1224135" cy="360040"/>
            </a:xfrm>
            <a:prstGeom prst="roundRect">
              <a:avLst/>
            </a:prstGeom>
            <a:solidFill>
              <a:srgbClr val="8064A2">
                <a:lumMod val="40000"/>
                <a:lumOff val="6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3" name="Abgerundetes Rechteck 22"/>
            <p:cNvSpPr/>
            <p:nvPr/>
          </p:nvSpPr>
          <p:spPr>
            <a:xfrm>
              <a:off x="611560"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4" name="Abgerundetes Rechteck 23"/>
            <p:cNvSpPr/>
            <p:nvPr/>
          </p:nvSpPr>
          <p:spPr>
            <a:xfrm>
              <a:off x="1907704"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5" name="Abgerundetes Rechteck 24"/>
            <p:cNvSpPr/>
            <p:nvPr/>
          </p:nvSpPr>
          <p:spPr>
            <a:xfrm>
              <a:off x="3203848"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26" name="Rechteck 25"/>
            <p:cNvSpPr/>
            <p:nvPr/>
          </p:nvSpPr>
          <p:spPr>
            <a:xfrm>
              <a:off x="467544" y="951138"/>
              <a:ext cx="8280000" cy="360040"/>
            </a:xfrm>
            <a:prstGeom prst="rect">
              <a:avLst/>
            </a:prstGeom>
            <a:solidFill>
              <a:srgbClr val="1F497D">
                <a:lumMod val="40000"/>
                <a:lumOff val="6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prstClr val="black"/>
                  </a:solidFill>
                  <a:effectLst/>
                  <a:uLnTx/>
                  <a:uFillTx/>
                  <a:latin typeface="Calibri"/>
                  <a:ea typeface="+mn-ea"/>
                  <a:cs typeface="+mn-cs"/>
                </a:rPr>
                <a:t>Users</a:t>
              </a:r>
            </a:p>
          </p:txBody>
        </p:sp>
        <p:sp>
          <p:nvSpPr>
            <p:cNvPr id="27" name="Textfeld 26"/>
            <p:cNvSpPr txBox="1"/>
            <p:nvPr/>
          </p:nvSpPr>
          <p:spPr>
            <a:xfrm>
              <a:off x="755576" y="2175274"/>
              <a:ext cx="897682"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Present</a:t>
              </a:r>
              <a:endParaRPr lang="en-GB">
                <a:solidFill>
                  <a:prstClr val="black"/>
                </a:solidFill>
                <a:latin typeface="Calibri"/>
              </a:endParaRPr>
            </a:p>
          </p:txBody>
        </p:sp>
        <p:sp>
          <p:nvSpPr>
            <p:cNvPr id="28" name="Textfeld 27"/>
            <p:cNvSpPr txBox="1"/>
            <p:nvPr/>
          </p:nvSpPr>
          <p:spPr>
            <a:xfrm>
              <a:off x="2123728" y="2175274"/>
              <a:ext cx="731354"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Order</a:t>
              </a:r>
              <a:endParaRPr lang="en-GB">
                <a:solidFill>
                  <a:prstClr val="black"/>
                </a:solidFill>
                <a:latin typeface="Calibri"/>
              </a:endParaRPr>
            </a:p>
          </p:txBody>
        </p:sp>
        <p:sp>
          <p:nvSpPr>
            <p:cNvPr id="29" name="Textfeld 28"/>
            <p:cNvSpPr txBox="1"/>
            <p:nvPr/>
          </p:nvSpPr>
          <p:spPr>
            <a:xfrm>
              <a:off x="3419872" y="2175274"/>
              <a:ext cx="821828"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Report</a:t>
              </a:r>
              <a:endParaRPr lang="en-GB">
                <a:solidFill>
                  <a:prstClr val="black"/>
                </a:solidFill>
                <a:latin typeface="Calibri"/>
              </a:endParaRPr>
            </a:p>
          </p:txBody>
        </p:sp>
        <p:sp>
          <p:nvSpPr>
            <p:cNvPr id="30" name="Textfeld 29"/>
            <p:cNvSpPr txBox="1"/>
            <p:nvPr/>
          </p:nvSpPr>
          <p:spPr>
            <a:xfrm>
              <a:off x="1401738" y="4623546"/>
              <a:ext cx="938014"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Workbench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1" name="Textfeld 30"/>
            <p:cNvSpPr txBox="1"/>
            <p:nvPr/>
          </p:nvSpPr>
          <p:spPr>
            <a:xfrm>
              <a:off x="2843808" y="4623546"/>
              <a:ext cx="633315"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OGC</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2" name="Textfeld 31"/>
            <p:cNvSpPr txBox="1"/>
            <p:nvPr/>
          </p:nvSpPr>
          <p:spPr>
            <a:xfrm>
              <a:off x="4080844" y="4623546"/>
              <a:ext cx="779188"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Portrayal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3" name="Textfeld 32"/>
            <p:cNvSpPr txBox="1"/>
            <p:nvPr/>
          </p:nvSpPr>
          <p:spPr>
            <a:xfrm>
              <a:off x="5373911" y="4623546"/>
              <a:ext cx="854273"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Streaming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4" name="Textfeld 33"/>
            <p:cNvSpPr txBox="1"/>
            <p:nvPr/>
          </p:nvSpPr>
          <p:spPr>
            <a:xfrm>
              <a:off x="6746998" y="4623546"/>
              <a:ext cx="633314"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FTP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5" name="Textfeld 34"/>
            <p:cNvSpPr txBox="1"/>
            <p:nvPr/>
          </p:nvSpPr>
          <p:spPr>
            <a:xfrm>
              <a:off x="959013" y="3687442"/>
              <a:ext cx="823174"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Discovery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6" name="Textfeld 35"/>
            <p:cNvSpPr txBox="1"/>
            <p:nvPr/>
          </p:nvSpPr>
          <p:spPr>
            <a:xfrm>
              <a:off x="2188426" y="3687442"/>
              <a:ext cx="954620"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Notification </a:t>
              </a:r>
            </a:p>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Service</a:t>
              </a:r>
              <a:endParaRPr lang="en-GB" sz="1200" dirty="0">
                <a:solidFill>
                  <a:prstClr val="black"/>
                </a:solidFill>
                <a:latin typeface="Calibri"/>
              </a:endParaRPr>
            </a:p>
          </p:txBody>
        </p:sp>
        <p:sp>
          <p:nvSpPr>
            <p:cNvPr id="37" name="Textfeld 36"/>
            <p:cNvSpPr txBox="1"/>
            <p:nvPr/>
          </p:nvSpPr>
          <p:spPr>
            <a:xfrm>
              <a:off x="3485436" y="3687442"/>
              <a:ext cx="958660"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Data Service</a:t>
              </a:r>
              <a:br>
                <a:rPr lang="en-GB" sz="1200" dirty="0" smtClean="0">
                  <a:solidFill>
                    <a:prstClr val="black"/>
                  </a:solidFill>
                  <a:latin typeface="Calibri"/>
                </a:rPr>
              </a:br>
              <a:r>
                <a:rPr lang="en-GB" sz="1200" dirty="0" smtClean="0">
                  <a:solidFill>
                    <a:prstClr val="black"/>
                  </a:solidFill>
                  <a:latin typeface="Calibri"/>
                </a:rPr>
                <a:t>Provider 1</a:t>
              </a:r>
              <a:endParaRPr lang="en-GB" sz="1200" dirty="0">
                <a:solidFill>
                  <a:prstClr val="black"/>
                </a:solidFill>
                <a:latin typeface="Calibri"/>
              </a:endParaRPr>
            </a:p>
          </p:txBody>
        </p:sp>
        <p:sp>
          <p:nvSpPr>
            <p:cNvPr id="38" name="Textfeld 37"/>
            <p:cNvSpPr txBox="1"/>
            <p:nvPr/>
          </p:nvSpPr>
          <p:spPr>
            <a:xfrm>
              <a:off x="6077724" y="3687442"/>
              <a:ext cx="958660"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Data Service</a:t>
              </a:r>
              <a:br>
                <a:rPr lang="en-GB" sz="1200" dirty="0" smtClean="0">
                  <a:solidFill>
                    <a:prstClr val="black"/>
                  </a:solidFill>
                  <a:latin typeface="Calibri"/>
                </a:rPr>
              </a:br>
              <a:r>
                <a:rPr lang="en-GB" sz="1200" dirty="0" smtClean="0">
                  <a:solidFill>
                    <a:prstClr val="black"/>
                  </a:solidFill>
                  <a:latin typeface="Calibri"/>
                </a:rPr>
                <a:t>Provider n</a:t>
              </a:r>
              <a:endParaRPr lang="en-GB" sz="1200" dirty="0">
                <a:solidFill>
                  <a:prstClr val="black"/>
                </a:solidFill>
                <a:latin typeface="Calibri"/>
              </a:endParaRPr>
            </a:p>
          </p:txBody>
        </p:sp>
        <p:sp>
          <p:nvSpPr>
            <p:cNvPr id="39" name="Abgerundetes Rechteck 38"/>
            <p:cNvSpPr/>
            <p:nvPr/>
          </p:nvSpPr>
          <p:spPr>
            <a:xfrm>
              <a:off x="2123728" y="5550358"/>
              <a:ext cx="1224135" cy="360040"/>
            </a:xfrm>
            <a:prstGeom prst="roundRect">
              <a:avLst>
                <a:gd name="adj" fmla="val 19965"/>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40" name="Textfeld 39"/>
            <p:cNvSpPr txBox="1"/>
            <p:nvPr/>
          </p:nvSpPr>
          <p:spPr>
            <a:xfrm>
              <a:off x="2483768" y="5550358"/>
              <a:ext cx="479170"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ICT</a:t>
              </a:r>
              <a:endParaRPr lang="en-GB">
                <a:solidFill>
                  <a:prstClr val="black"/>
                </a:solidFill>
                <a:latin typeface="Calibri"/>
              </a:endParaRPr>
            </a:p>
          </p:txBody>
        </p:sp>
        <p:sp>
          <p:nvSpPr>
            <p:cNvPr id="41" name="Abgerundetes Rechteck 40"/>
            <p:cNvSpPr/>
            <p:nvPr/>
          </p:nvSpPr>
          <p:spPr>
            <a:xfrm>
              <a:off x="3419872" y="5550358"/>
              <a:ext cx="1224135" cy="360040"/>
            </a:xfrm>
            <a:prstGeom prst="roundRect">
              <a:avLst>
                <a:gd name="adj" fmla="val 0"/>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42" name="Abgerundetes Rechteck 41"/>
            <p:cNvSpPr/>
            <p:nvPr/>
          </p:nvSpPr>
          <p:spPr>
            <a:xfrm>
              <a:off x="4716016" y="5550358"/>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43" name="Abgerundetes Rechteck 42"/>
            <p:cNvSpPr/>
            <p:nvPr/>
          </p:nvSpPr>
          <p:spPr>
            <a:xfrm>
              <a:off x="6012160" y="5550358"/>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44" name="Textfeld 43"/>
            <p:cNvSpPr txBox="1"/>
            <p:nvPr/>
          </p:nvSpPr>
          <p:spPr>
            <a:xfrm>
              <a:off x="3707904" y="5550358"/>
              <a:ext cx="620554"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Data</a:t>
              </a:r>
              <a:endParaRPr lang="en-GB">
                <a:solidFill>
                  <a:prstClr val="black"/>
                </a:solidFill>
                <a:latin typeface="Calibri"/>
              </a:endParaRPr>
            </a:p>
          </p:txBody>
        </p:sp>
        <p:sp>
          <p:nvSpPr>
            <p:cNvPr id="45" name="Textfeld 44"/>
            <p:cNvSpPr txBox="1"/>
            <p:nvPr/>
          </p:nvSpPr>
          <p:spPr>
            <a:xfrm>
              <a:off x="4860032" y="5550358"/>
              <a:ext cx="1025474"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Software</a:t>
              </a:r>
              <a:endParaRPr lang="en-GB">
                <a:solidFill>
                  <a:prstClr val="black"/>
                </a:solidFill>
                <a:latin typeface="Calibri"/>
              </a:endParaRPr>
            </a:p>
          </p:txBody>
        </p:sp>
        <p:sp>
          <p:nvSpPr>
            <p:cNvPr id="46" name="Textfeld 45"/>
            <p:cNvSpPr txBox="1"/>
            <p:nvPr/>
          </p:nvSpPr>
          <p:spPr>
            <a:xfrm>
              <a:off x="6228184" y="5550358"/>
              <a:ext cx="880369" cy="369332"/>
            </a:xfrm>
            <a:prstGeom prst="rect">
              <a:avLst/>
            </a:prstGeom>
            <a:noFill/>
            <a:ln>
              <a:noFill/>
            </a:ln>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Experts</a:t>
              </a:r>
              <a:endParaRPr lang="en-GB">
                <a:solidFill>
                  <a:prstClr val="black"/>
                </a:solidFill>
                <a:latin typeface="Calibri"/>
              </a:endParaRPr>
            </a:p>
          </p:txBody>
        </p:sp>
        <p:sp>
          <p:nvSpPr>
            <p:cNvPr id="47" name="Rechteck 46"/>
            <p:cNvSpPr/>
            <p:nvPr/>
          </p:nvSpPr>
          <p:spPr>
            <a:xfrm>
              <a:off x="4644008" y="1383186"/>
              <a:ext cx="4104456" cy="1224136"/>
            </a:xfrm>
            <a:prstGeom prst="rect">
              <a:avLst/>
            </a:prstGeom>
            <a:solidFill>
              <a:srgbClr val="8064A2">
                <a:lumMod val="60000"/>
                <a:lumOff val="4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48" name="Textfeld 47"/>
            <p:cNvSpPr txBox="1"/>
            <p:nvPr/>
          </p:nvSpPr>
          <p:spPr>
            <a:xfrm>
              <a:off x="5292080" y="1527202"/>
              <a:ext cx="2736304" cy="369332"/>
            </a:xfrm>
            <a:prstGeom prst="rect">
              <a:avLst/>
            </a:prstGeom>
            <a:gradFill flip="none" rotWithShape="1">
              <a:gsLst>
                <a:gs pos="0">
                  <a:srgbClr val="8064A2">
                    <a:lumMod val="60000"/>
                    <a:lumOff val="40000"/>
                    <a:tint val="66000"/>
                    <a:satMod val="160000"/>
                  </a:srgbClr>
                </a:gs>
                <a:gs pos="50000">
                  <a:srgbClr val="8064A2">
                    <a:lumMod val="60000"/>
                    <a:lumOff val="40000"/>
                    <a:tint val="44500"/>
                    <a:satMod val="160000"/>
                  </a:srgbClr>
                </a:gs>
                <a:gs pos="100000">
                  <a:srgbClr val="8064A2">
                    <a:lumMod val="60000"/>
                    <a:lumOff val="40000"/>
                    <a:tint val="23500"/>
                    <a:satMod val="160000"/>
                  </a:srgbClr>
                </a:gs>
              </a:gsLst>
              <a:lin ang="16200000" scaled="1"/>
              <a:tileRect/>
            </a:gradFill>
            <a:ln w="9525" cap="flat" cmpd="sng" algn="ctr">
              <a:noFill/>
              <a:prstDash val="solid"/>
            </a:ln>
            <a:effectLst>
              <a:outerShdw blurRad="40000" dist="20000" dir="5400000" rotWithShape="0">
                <a:srgbClr val="000000">
                  <a:alpha val="38000"/>
                </a:srgbClr>
              </a:outerShdw>
            </a:effectLst>
          </p:spPr>
          <p:txBody>
            <a:bodyPr wrap="square" rtlCol="0">
              <a:spAutoFit/>
            </a:bodyPr>
            <a:lstStyle/>
            <a:p>
              <a:pPr marL="270000" marR="0" lvl="0" indent="-270000" defTabSz="914400" eaLnBrk="1" fontAlgn="auto" latinLnBrk="0" hangingPunct="1">
                <a:lnSpc>
                  <a:spcPct val="100000"/>
                </a:lnSpc>
                <a:spcBef>
                  <a:spcPts val="0"/>
                </a:spcBef>
                <a:spcAft>
                  <a:spcPts val="450"/>
                </a:spcAft>
                <a:buClr>
                  <a:srgbClr val="1F497D"/>
                </a:buClr>
                <a:buSzTx/>
                <a:buFontTx/>
                <a:buNone/>
                <a:tabLst/>
                <a:defRPr/>
              </a:pPr>
              <a:r>
                <a:rPr kumimoji="0" lang="en-GB" sz="1800" b="0" i="0" u="none" strike="noStrike" kern="0" cap="none" spc="0" normalizeH="0" baseline="0" noProof="0" smtClean="0">
                  <a:ln>
                    <a:noFill/>
                  </a:ln>
                  <a:solidFill>
                    <a:prstClr val="black"/>
                  </a:solidFill>
                  <a:effectLst/>
                  <a:uLnTx/>
                  <a:uFillTx/>
                  <a:latin typeface="Calibri"/>
                  <a:ea typeface="+mn-ea"/>
                  <a:cs typeface="+mn-cs"/>
                </a:rPr>
                <a:t>3rd Party Front-end Store</a:t>
              </a:r>
            </a:p>
          </p:txBody>
        </p:sp>
        <p:sp>
          <p:nvSpPr>
            <p:cNvPr id="49" name="Abgerundetes Rechteck 48"/>
            <p:cNvSpPr/>
            <p:nvPr/>
          </p:nvSpPr>
          <p:spPr>
            <a:xfrm>
              <a:off x="4788024"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0" name="Abgerundetes Rechteck 49"/>
            <p:cNvSpPr/>
            <p:nvPr/>
          </p:nvSpPr>
          <p:spPr>
            <a:xfrm>
              <a:off x="6084168"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1" name="Abgerundetes Rechteck 50"/>
            <p:cNvSpPr/>
            <p:nvPr/>
          </p:nvSpPr>
          <p:spPr>
            <a:xfrm>
              <a:off x="7380312" y="2175274"/>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2" name="Textfeld 51"/>
            <p:cNvSpPr txBox="1"/>
            <p:nvPr/>
          </p:nvSpPr>
          <p:spPr>
            <a:xfrm>
              <a:off x="4932040" y="2175274"/>
              <a:ext cx="897682"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Present</a:t>
              </a:r>
              <a:endParaRPr lang="en-GB">
                <a:solidFill>
                  <a:prstClr val="black"/>
                </a:solidFill>
                <a:latin typeface="Calibri"/>
              </a:endParaRPr>
            </a:p>
          </p:txBody>
        </p:sp>
        <p:sp>
          <p:nvSpPr>
            <p:cNvPr id="53" name="Textfeld 52"/>
            <p:cNvSpPr txBox="1"/>
            <p:nvPr/>
          </p:nvSpPr>
          <p:spPr>
            <a:xfrm>
              <a:off x="6300192" y="2175274"/>
              <a:ext cx="731354"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dirty="0" smtClean="0">
                  <a:solidFill>
                    <a:prstClr val="black"/>
                  </a:solidFill>
                  <a:latin typeface="Calibri"/>
                </a:rPr>
                <a:t>Order</a:t>
              </a:r>
              <a:endParaRPr lang="en-GB" dirty="0">
                <a:solidFill>
                  <a:prstClr val="black"/>
                </a:solidFill>
                <a:latin typeface="Calibri"/>
              </a:endParaRPr>
            </a:p>
          </p:txBody>
        </p:sp>
        <p:sp>
          <p:nvSpPr>
            <p:cNvPr id="54" name="Textfeld 53"/>
            <p:cNvSpPr txBox="1"/>
            <p:nvPr/>
          </p:nvSpPr>
          <p:spPr>
            <a:xfrm>
              <a:off x="7596336" y="2175274"/>
              <a:ext cx="821828"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smtClean="0">
                  <a:solidFill>
                    <a:prstClr val="black"/>
                  </a:solidFill>
                  <a:latin typeface="Calibri"/>
                </a:rPr>
                <a:t>Report</a:t>
              </a:r>
              <a:endParaRPr lang="en-GB">
                <a:solidFill>
                  <a:prstClr val="black"/>
                </a:solidFill>
                <a:latin typeface="Calibri"/>
              </a:endParaRPr>
            </a:p>
          </p:txBody>
        </p:sp>
        <p:sp>
          <p:nvSpPr>
            <p:cNvPr id="55" name="Pfeil nach links und rechts 54"/>
            <p:cNvSpPr/>
            <p:nvPr/>
          </p:nvSpPr>
          <p:spPr>
            <a:xfrm>
              <a:off x="4283968" y="1815234"/>
              <a:ext cx="648072" cy="72008"/>
            </a:xfrm>
            <a:prstGeom prst="leftRight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56" name="Textfeld 55"/>
            <p:cNvSpPr txBox="1"/>
            <p:nvPr/>
          </p:nvSpPr>
          <p:spPr>
            <a:xfrm>
              <a:off x="539552" y="3111378"/>
              <a:ext cx="7488832" cy="556563"/>
            </a:xfrm>
            <a:prstGeom prst="rect">
              <a:avLst/>
            </a:prstGeom>
            <a:noFill/>
          </p:spPr>
          <p:txBody>
            <a:bodyPr wrap="square" lIns="0" tIns="0" rIns="0" bIns="0" rtlCol="0">
              <a:spAutoFit/>
            </a:bodyPr>
            <a:lstStyle/>
            <a:p>
              <a:pPr marL="270000" indent="-270000" defTabSz="914400" fontAlgn="auto">
                <a:lnSpc>
                  <a:spcPct val="100000"/>
                </a:lnSpc>
                <a:spcBef>
                  <a:spcPts val="0"/>
                </a:spcBef>
                <a:spcAft>
                  <a:spcPts val="450"/>
                </a:spcAft>
                <a:buClr>
                  <a:srgbClr val="1F497D"/>
                </a:buClr>
                <a:buSzTx/>
                <a:buFontTx/>
                <a:buNone/>
              </a:pPr>
              <a:r>
                <a:rPr lang="en-GB" dirty="0" smtClean="0">
                  <a:solidFill>
                    <a:prstClr val="black"/>
                  </a:solidFill>
                  <a:latin typeface="Calibri"/>
                </a:rPr>
                <a:t>Business Process Server</a:t>
              </a:r>
            </a:p>
            <a:p>
              <a:pPr marL="270000" indent="-270000" defTabSz="914400" fontAlgn="auto">
                <a:lnSpc>
                  <a:spcPct val="100000"/>
                </a:lnSpc>
                <a:spcBef>
                  <a:spcPts val="0"/>
                </a:spcBef>
                <a:spcAft>
                  <a:spcPts val="450"/>
                </a:spcAft>
                <a:buClr>
                  <a:srgbClr val="1F497D"/>
                </a:buClr>
                <a:buSzTx/>
                <a:buFontTx/>
                <a:buNone/>
              </a:pPr>
              <a:r>
                <a:rPr lang="en-GB" sz="1400" dirty="0" smtClean="0">
                  <a:solidFill>
                    <a:prstClr val="black"/>
                  </a:solidFill>
                  <a:latin typeface="Calibri"/>
                </a:rPr>
                <a:t>App Service Chain Manager for Data Modelling, Data Analytics and Data Processing Providers</a:t>
              </a:r>
            </a:p>
          </p:txBody>
        </p:sp>
        <p:sp>
          <p:nvSpPr>
            <p:cNvPr id="57" name="Rechteck 56"/>
            <p:cNvSpPr/>
            <p:nvPr/>
          </p:nvSpPr>
          <p:spPr>
            <a:xfrm>
              <a:off x="467544" y="2679330"/>
              <a:ext cx="8280920" cy="330118"/>
            </a:xfrm>
            <a:prstGeom prst="rect">
              <a:avLst/>
            </a:prstGeom>
            <a:solidFill>
              <a:srgbClr val="FBCBA3"/>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58" name="Textfeld 57"/>
            <p:cNvSpPr txBox="1"/>
            <p:nvPr/>
          </p:nvSpPr>
          <p:spPr>
            <a:xfrm>
              <a:off x="487509" y="2670038"/>
              <a:ext cx="1564211" cy="369332"/>
            </a:xfrm>
            <a:prstGeom prst="rect">
              <a:avLst/>
            </a:prstGeom>
            <a:noFill/>
          </p:spPr>
          <p:txBody>
            <a:bodyPr wrap="none" rtlCol="0">
              <a:spAutoFit/>
            </a:bodyPr>
            <a:lstStyle/>
            <a:p>
              <a:pPr defTabSz="914400" fontAlgn="auto">
                <a:lnSpc>
                  <a:spcPct val="100000"/>
                </a:lnSpc>
                <a:spcBef>
                  <a:spcPts val="0"/>
                </a:spcBef>
                <a:spcAft>
                  <a:spcPts val="0"/>
                </a:spcAft>
                <a:buClrTx/>
                <a:buSzTx/>
                <a:buFontTx/>
                <a:buNone/>
              </a:pPr>
              <a:r>
                <a:rPr lang="en-GB" dirty="0" smtClean="0">
                  <a:solidFill>
                    <a:prstClr val="black"/>
                  </a:solidFill>
                  <a:latin typeface="Calibri"/>
                </a:rPr>
                <a:t>Identity Server</a:t>
              </a:r>
              <a:endParaRPr lang="en-GB" dirty="0">
                <a:solidFill>
                  <a:prstClr val="black"/>
                </a:solidFill>
                <a:latin typeface="Calibri"/>
              </a:endParaRPr>
            </a:p>
          </p:txBody>
        </p:sp>
        <p:sp>
          <p:nvSpPr>
            <p:cNvPr id="59" name="Textfeld 58"/>
            <p:cNvSpPr txBox="1"/>
            <p:nvPr/>
          </p:nvSpPr>
          <p:spPr>
            <a:xfrm>
              <a:off x="467544" y="5343626"/>
              <a:ext cx="1440160" cy="369332"/>
            </a:xfrm>
            <a:prstGeom prst="rect">
              <a:avLst/>
            </a:prstGeom>
            <a:noFill/>
          </p:spPr>
          <p:txBody>
            <a:bodyPr wrap="square" rtlCol="0">
              <a:spAutoFit/>
            </a:bodyPr>
            <a:lstStyle/>
            <a:p>
              <a:pPr defTabSz="914400" fontAlgn="auto">
                <a:lnSpc>
                  <a:spcPct val="100000"/>
                </a:lnSpc>
                <a:spcBef>
                  <a:spcPts val="0"/>
                </a:spcBef>
                <a:spcAft>
                  <a:spcPts val="0"/>
                </a:spcAft>
                <a:buClrTx/>
                <a:buSzTx/>
                <a:buFontTx/>
                <a:buNone/>
              </a:pPr>
              <a:r>
                <a:rPr lang="en-GB" dirty="0" smtClean="0">
                  <a:solidFill>
                    <a:prstClr val="black"/>
                  </a:solidFill>
                  <a:latin typeface="Calibri"/>
                </a:rPr>
                <a:t>Resources</a:t>
              </a:r>
              <a:endParaRPr lang="en-GB" dirty="0">
                <a:solidFill>
                  <a:prstClr val="black"/>
                </a:solidFill>
                <a:latin typeface="Calibri"/>
              </a:endParaRPr>
            </a:p>
          </p:txBody>
        </p:sp>
        <p:sp>
          <p:nvSpPr>
            <p:cNvPr id="60" name="Abgerundetes Rechteck 59"/>
            <p:cNvSpPr/>
            <p:nvPr/>
          </p:nvSpPr>
          <p:spPr>
            <a:xfrm>
              <a:off x="2627784" y="2751338"/>
              <a:ext cx="1224135" cy="216024"/>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a:ea typeface="+mn-ea"/>
                  <a:cs typeface="+mn-cs"/>
                </a:rPr>
                <a:t>Authentication</a:t>
              </a:r>
            </a:p>
          </p:txBody>
        </p:sp>
        <p:sp>
          <p:nvSpPr>
            <p:cNvPr id="61" name="Abgerundetes Rechteck 60"/>
            <p:cNvSpPr/>
            <p:nvPr/>
          </p:nvSpPr>
          <p:spPr>
            <a:xfrm>
              <a:off x="3995936" y="2751338"/>
              <a:ext cx="1224135" cy="216024"/>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a:ea typeface="+mn-ea"/>
                  <a:cs typeface="+mn-cs"/>
                </a:rPr>
                <a:t>Authorisation</a:t>
              </a:r>
            </a:p>
          </p:txBody>
        </p:sp>
        <p:sp>
          <p:nvSpPr>
            <p:cNvPr id="62" name="Textfeld 61"/>
            <p:cNvSpPr txBox="1"/>
            <p:nvPr/>
          </p:nvSpPr>
          <p:spPr>
            <a:xfrm>
              <a:off x="539552" y="1517910"/>
              <a:ext cx="3600400" cy="369332"/>
            </a:xfrm>
            <a:prstGeom prst="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wrap="square" rtlCol="0">
              <a:spAutoFit/>
            </a:bodyPr>
            <a:lstStyle/>
            <a:p>
              <a:pPr marL="270000" marR="0" lvl="0" indent="-270000" defTabSz="914400" eaLnBrk="1" fontAlgn="auto" latinLnBrk="0" hangingPunct="1">
                <a:lnSpc>
                  <a:spcPct val="100000"/>
                </a:lnSpc>
                <a:spcBef>
                  <a:spcPts val="0"/>
                </a:spcBef>
                <a:spcAft>
                  <a:spcPts val="450"/>
                </a:spcAft>
                <a:buClr>
                  <a:srgbClr val="1F497D"/>
                </a:buClr>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a:ea typeface="+mn-ea"/>
                  <a:cs typeface="+mn-cs"/>
                </a:rPr>
                <a:t>Copernicus </a:t>
              </a:r>
              <a:r>
                <a:rPr kumimoji="0" lang="en-GB" sz="1800" b="0" i="0" u="none" strike="noStrike" kern="0" cap="none" spc="0" normalizeH="0" baseline="0" noProof="0" dirty="0" err="1" smtClean="0">
                  <a:ln>
                    <a:noFill/>
                  </a:ln>
                  <a:solidFill>
                    <a:prstClr val="black"/>
                  </a:solidFill>
                  <a:effectLst/>
                  <a:uLnTx/>
                  <a:uFillTx/>
                  <a:latin typeface="Calibri"/>
                  <a:ea typeface="+mn-ea"/>
                  <a:cs typeface="+mn-cs"/>
                </a:rPr>
                <a:t>InfoaaS</a:t>
              </a:r>
              <a:r>
                <a:rPr kumimoji="0" lang="en-GB" sz="1800" b="0" i="0" u="none" strike="noStrike" kern="0" cap="none" spc="0" normalizeH="0" baseline="0" noProof="0" dirty="0" smtClean="0">
                  <a:ln>
                    <a:noFill/>
                  </a:ln>
                  <a:solidFill>
                    <a:prstClr val="black"/>
                  </a:solidFill>
                  <a:effectLst/>
                  <a:uLnTx/>
                  <a:uFillTx/>
                  <a:latin typeface="Calibri"/>
                  <a:ea typeface="+mn-ea"/>
                  <a:cs typeface="+mn-cs"/>
                </a:rPr>
                <a:t> Front-end Store</a:t>
              </a:r>
            </a:p>
          </p:txBody>
        </p:sp>
        <p:sp>
          <p:nvSpPr>
            <p:cNvPr id="63" name="Rechteck 62"/>
            <p:cNvSpPr/>
            <p:nvPr/>
          </p:nvSpPr>
          <p:spPr>
            <a:xfrm>
              <a:off x="7452320" y="3111378"/>
              <a:ext cx="1296144" cy="504056"/>
            </a:xfrm>
            <a:prstGeom prst="rect">
              <a:avLst/>
            </a:prstGeom>
            <a:solidFill>
              <a:srgbClr val="F79646">
                <a:lumMod val="40000"/>
                <a:lumOff val="6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prstClr val="black"/>
                  </a:solidFill>
                  <a:effectLst/>
                  <a:uLnTx/>
                  <a:uFillTx/>
                  <a:latin typeface="Calibri"/>
                  <a:ea typeface="+mn-ea"/>
                  <a:cs typeface="+mn-cs"/>
                </a:rPr>
                <a:t>GeoServer</a:t>
              </a:r>
            </a:p>
          </p:txBody>
        </p:sp>
        <p:sp>
          <p:nvSpPr>
            <p:cNvPr id="64" name="Rechteck 63"/>
            <p:cNvSpPr/>
            <p:nvPr/>
          </p:nvSpPr>
          <p:spPr>
            <a:xfrm>
              <a:off x="7452320" y="3687442"/>
              <a:ext cx="1296144" cy="504056"/>
            </a:xfrm>
            <a:prstGeom prst="rect">
              <a:avLst/>
            </a:prstGeom>
            <a:solidFill>
              <a:srgbClr val="8064A2">
                <a:lumMod val="40000"/>
                <a:lumOff val="60000"/>
              </a:srgbClr>
            </a:soli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a:ea typeface="+mn-ea"/>
                  <a:cs typeface="+mn-cs"/>
                </a:rPr>
                <a:t>Other Geo Server</a:t>
              </a:r>
              <a:r>
                <a:rPr kumimoji="0" lang="en-GB" sz="1100" b="0" i="0" u="none" strike="noStrike" kern="0" cap="none" spc="0" normalizeH="0" baseline="0" noProof="0" dirty="0" smtClean="0">
                  <a:ln>
                    <a:noFill/>
                  </a:ln>
                  <a:solidFill>
                    <a:prstClr val="black"/>
                  </a:solidFill>
                  <a:effectLst/>
                  <a:uLnTx/>
                  <a:uFillTx/>
                  <a:latin typeface="Calibri"/>
                  <a:ea typeface="+mn-ea"/>
                  <a:cs typeface="+mn-cs"/>
                </a:rPr>
                <a:t/>
              </a:r>
              <a:br>
                <a:rPr kumimoji="0" lang="en-GB" sz="1100" b="0" i="0" u="none" strike="noStrike" kern="0" cap="none" spc="0" normalizeH="0" baseline="0" noProof="0" dirty="0" smtClean="0">
                  <a:ln>
                    <a:noFill/>
                  </a:ln>
                  <a:solidFill>
                    <a:prstClr val="black"/>
                  </a:solidFill>
                  <a:effectLst/>
                  <a:uLnTx/>
                  <a:uFillTx/>
                  <a:latin typeface="Calibri"/>
                  <a:ea typeface="+mn-ea"/>
                  <a:cs typeface="+mn-cs"/>
                </a:rPr>
              </a:br>
              <a:r>
                <a:rPr kumimoji="0" lang="en-GB" sz="1000" b="0" i="0" u="none" strike="noStrike" kern="0" cap="none" spc="0" normalizeH="0" baseline="0" noProof="0" dirty="0" smtClean="0">
                  <a:ln>
                    <a:noFill/>
                  </a:ln>
                  <a:solidFill>
                    <a:prstClr val="black"/>
                  </a:solidFill>
                  <a:effectLst/>
                  <a:uLnTx/>
                  <a:uFillTx/>
                  <a:latin typeface="Calibri"/>
                  <a:ea typeface="+mn-ea"/>
                  <a:cs typeface="+mn-cs"/>
                </a:rPr>
                <a:t>(</a:t>
              </a:r>
              <a:r>
                <a:rPr kumimoji="0" lang="en-GB" sz="1000" b="0" i="0" u="none" strike="noStrike" kern="0" cap="none" spc="0" normalizeH="0" baseline="0" noProof="0" dirty="0" err="1" smtClean="0">
                  <a:ln>
                    <a:noFill/>
                  </a:ln>
                  <a:solidFill>
                    <a:prstClr val="black"/>
                  </a:solidFill>
                  <a:effectLst/>
                  <a:uLnTx/>
                  <a:uFillTx/>
                  <a:latin typeface="Calibri"/>
                  <a:ea typeface="+mn-ea"/>
                  <a:cs typeface="+mn-cs"/>
                </a:rPr>
                <a:t>EOx</a:t>
              </a:r>
              <a:r>
                <a:rPr kumimoji="0" lang="en-GB" sz="1000" b="0" i="0" u="none" strike="noStrike" kern="0" cap="none" spc="0" normalizeH="0" baseline="0" noProof="0" dirty="0" smtClean="0">
                  <a:ln>
                    <a:noFill/>
                  </a:ln>
                  <a:solidFill>
                    <a:prstClr val="black"/>
                  </a:solidFill>
                  <a:effectLst/>
                  <a:uLnTx/>
                  <a:uFillTx/>
                  <a:latin typeface="Calibri"/>
                  <a:ea typeface="+mn-ea"/>
                  <a:cs typeface="+mn-cs"/>
                </a:rPr>
                <a:t>, ERDAS Apollo)</a:t>
              </a:r>
              <a:endParaRPr kumimoji="0" lang="en-GB" sz="1100"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65" name="Abgerundetes Rechteck 64"/>
            <p:cNvSpPr/>
            <p:nvPr/>
          </p:nvSpPr>
          <p:spPr>
            <a:xfrm>
              <a:off x="4644008" y="3759450"/>
              <a:ext cx="1224135" cy="360040"/>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black"/>
                </a:solidFill>
                <a:effectLst/>
                <a:uLnTx/>
                <a:uFillTx/>
                <a:latin typeface="Calibri"/>
                <a:ea typeface="+mn-ea"/>
                <a:cs typeface="+mn-cs"/>
              </a:endParaRPr>
            </a:p>
          </p:txBody>
        </p:sp>
        <p:sp>
          <p:nvSpPr>
            <p:cNvPr id="66" name="Textfeld 65"/>
            <p:cNvSpPr txBox="1"/>
            <p:nvPr/>
          </p:nvSpPr>
          <p:spPr>
            <a:xfrm>
              <a:off x="4788024" y="3687442"/>
              <a:ext cx="958660" cy="461665"/>
            </a:xfrm>
            <a:prstGeom prst="rect">
              <a:avLst/>
            </a:prstGeom>
            <a:noFill/>
          </p:spPr>
          <p:txBody>
            <a:bodyPr wrap="none" rtlCol="0">
              <a:spAutoFit/>
            </a:bodyPr>
            <a:lstStyle/>
            <a:p>
              <a:pPr algn="ctr" defTabSz="914400" fontAlgn="auto">
                <a:lnSpc>
                  <a:spcPct val="100000"/>
                </a:lnSpc>
                <a:spcBef>
                  <a:spcPts val="0"/>
                </a:spcBef>
                <a:spcAft>
                  <a:spcPts val="0"/>
                </a:spcAft>
                <a:buClrTx/>
                <a:buSzTx/>
                <a:buFontTx/>
                <a:buNone/>
              </a:pPr>
              <a:r>
                <a:rPr lang="en-GB" sz="1200" dirty="0" smtClean="0">
                  <a:solidFill>
                    <a:prstClr val="black"/>
                  </a:solidFill>
                  <a:latin typeface="Calibri"/>
                </a:rPr>
                <a:t>Data Service</a:t>
              </a:r>
              <a:br>
                <a:rPr lang="en-GB" sz="1200" dirty="0" smtClean="0">
                  <a:solidFill>
                    <a:prstClr val="black"/>
                  </a:solidFill>
                  <a:latin typeface="Calibri"/>
                </a:rPr>
              </a:br>
              <a:r>
                <a:rPr lang="en-GB" sz="1200" dirty="0" smtClean="0">
                  <a:solidFill>
                    <a:prstClr val="black"/>
                  </a:solidFill>
                  <a:latin typeface="Calibri"/>
                </a:rPr>
                <a:t>Provider 2</a:t>
              </a:r>
              <a:endParaRPr lang="en-GB" sz="1200" dirty="0">
                <a:solidFill>
                  <a:prstClr val="black"/>
                </a:solidFill>
                <a:latin typeface="Calibri"/>
              </a:endParaRPr>
            </a:p>
          </p:txBody>
        </p:sp>
      </p:grpSp>
      <p:sp>
        <p:nvSpPr>
          <p:cNvPr id="68" name="Rechteck 67"/>
          <p:cNvSpPr/>
          <p:nvPr/>
        </p:nvSpPr>
        <p:spPr>
          <a:xfrm>
            <a:off x="0" y="6207722"/>
            <a:ext cx="2557463" cy="6502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err="1" smtClean="0">
              <a:solidFill>
                <a:schemeClr val="tx1"/>
              </a:solidFill>
            </a:endParaRPr>
          </a:p>
        </p:txBody>
      </p:sp>
      <p:pic>
        <p:nvPicPr>
          <p:cNvPr id="67" name="Picture 6"/>
          <p:cNvPicPr>
            <a:picLocks noChangeAspect="1"/>
          </p:cNvPicPr>
          <p:nvPr/>
        </p:nvPicPr>
        <p:blipFill rotWithShape="1">
          <a:blip r:embed="rId2" cstate="email">
            <a:extLst>
              <a:ext uri="{28A0092B-C50C-407E-A947-70E740481C1C}">
                <a14:useLocalDpi xmlns:a14="http://schemas.microsoft.com/office/drawing/2010/main"/>
              </a:ext>
            </a:extLst>
          </a:blip>
          <a:srcRect l="7812" t="12802" r="7867" b="12940"/>
          <a:stretch/>
        </p:blipFill>
        <p:spPr>
          <a:xfrm>
            <a:off x="266760" y="6251144"/>
            <a:ext cx="1068028" cy="574901"/>
          </a:xfrm>
          <a:prstGeom prst="rect">
            <a:avLst/>
          </a:prstGeom>
        </p:spPr>
      </p:pic>
      <p:pic>
        <p:nvPicPr>
          <p:cNvPr id="69" name="Picture 6"/>
          <p:cNvPicPr>
            <a:picLocks noChangeAspect="1"/>
          </p:cNvPicPr>
          <p:nvPr/>
        </p:nvPicPr>
        <p:blipFill rotWithShape="1">
          <a:blip r:embed="rId2" cstate="email">
            <a:extLst>
              <a:ext uri="{28A0092B-C50C-407E-A947-70E740481C1C}">
                <a14:useLocalDpi xmlns:a14="http://schemas.microsoft.com/office/drawing/2010/main"/>
              </a:ext>
            </a:extLst>
          </a:blip>
          <a:srcRect l="7812" t="12802" r="7867" b="12940"/>
          <a:stretch/>
        </p:blipFill>
        <p:spPr>
          <a:xfrm>
            <a:off x="7863204" y="173972"/>
            <a:ext cx="1068028" cy="574901"/>
          </a:xfrm>
          <a:prstGeom prst="rect">
            <a:avLst/>
          </a:prstGeom>
        </p:spPr>
      </p:pic>
    </p:spTree>
    <p:extLst>
      <p:ext uri="{BB962C8B-B14F-4D97-AF65-F5344CB8AC3E}">
        <p14:creationId xmlns:p14="http://schemas.microsoft.com/office/powerpoint/2010/main" val="1185502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4800" y="211455"/>
            <a:ext cx="8496300" cy="498598"/>
          </a:xfrm>
        </p:spPr>
        <p:txBody>
          <a:bodyPr>
            <a:normAutofit fontScale="90000"/>
          </a:bodyPr>
          <a:lstStyle/>
          <a:p>
            <a:r>
              <a:rPr lang="en-GB" sz="3600" dirty="0" smtClean="0">
                <a:solidFill>
                  <a:srgbClr val="2768AE"/>
                </a:solidFill>
                <a:latin typeface="Calibri" pitchFamily="34" charset="0"/>
                <a:ea typeface="ＭＳ Ｐゴシック" charset="0"/>
                <a:cs typeface="Calibri" pitchFamily="34" charset="0"/>
              </a:rPr>
              <a:t>Extending apps in the Marketplace</a:t>
            </a:r>
          </a:p>
        </p:txBody>
      </p:sp>
      <p:sp>
        <p:nvSpPr>
          <p:cNvPr id="3" name="Fußzeilenplatzhalter 2"/>
          <p:cNvSpPr>
            <a:spLocks noGrp="1"/>
          </p:cNvSpPr>
          <p:nvPr>
            <p:ph type="ftr" sz="quarter" idx="11"/>
          </p:nvPr>
        </p:nvSpPr>
        <p:spPr/>
        <p:txBody>
          <a:bodyPr/>
          <a:lstStyle/>
          <a:p>
            <a:pPr eaLnBrk="1" hangingPunct="1"/>
            <a:r>
              <a:rPr lang="en-US" smtClean="0">
                <a:solidFill>
                  <a:schemeClr val="tx1"/>
                </a:solidFill>
                <a:latin typeface="Tele-GroteskNor" pitchFamily="2" charset="0"/>
              </a:rPr>
              <a:t>Helix Nebula</a:t>
            </a:r>
          </a:p>
        </p:txBody>
      </p:sp>
      <p:sp>
        <p:nvSpPr>
          <p:cNvPr id="4" name="Foliennummernplatzhalter 3"/>
          <p:cNvSpPr>
            <a:spLocks noGrp="1"/>
          </p:cNvSpPr>
          <p:nvPr>
            <p:ph type="sldNum" sz="quarter" idx="12"/>
          </p:nvPr>
        </p:nvSpPr>
        <p:spPr/>
        <p:txBody>
          <a:bodyPr/>
          <a:lstStyle/>
          <a:p>
            <a:fld id="{EF856C3B-4879-44CB-8ACD-F9C43CE31EF6}" type="slidenum">
              <a:rPr lang="de-DE" smtClean="0"/>
              <a:pPr/>
              <a:t>19</a:t>
            </a:fld>
            <a:endParaRPr lang="de-DE"/>
          </a:p>
        </p:txBody>
      </p:sp>
      <p:sp>
        <p:nvSpPr>
          <p:cNvPr id="5" name="Datumsplatzhalter 4"/>
          <p:cNvSpPr>
            <a:spLocks noGrp="1"/>
          </p:cNvSpPr>
          <p:nvPr>
            <p:ph type="dt" sz="half" idx="4294967295"/>
          </p:nvPr>
        </p:nvSpPr>
        <p:spPr>
          <a:xfrm>
            <a:off x="6804025" y="6431563"/>
            <a:ext cx="1800225" cy="138499"/>
          </a:xfrm>
          <a:prstGeom prst="rect">
            <a:avLst/>
          </a:prstGeom>
        </p:spPr>
        <p:txBody>
          <a:bodyPr/>
          <a:lstStyle/>
          <a:p>
            <a:r>
              <a:rPr lang="de-DE" smtClean="0"/>
              <a:t>June 2015</a:t>
            </a:r>
            <a:endParaRPr lang="de-DE" dirty="0"/>
          </a:p>
        </p:txBody>
      </p:sp>
      <p:pic>
        <p:nvPicPr>
          <p:cNvPr id="6" name="Picture 2"/>
          <p:cNvPicPr>
            <a:picLocks noChangeAspect="1" noChangeArrowheads="1"/>
          </p:cNvPicPr>
          <p:nvPr/>
        </p:nvPicPr>
        <p:blipFill>
          <a:blip r:embed="rId2" cstate="print"/>
          <a:srcRect/>
          <a:stretch>
            <a:fillRect/>
          </a:stretch>
        </p:blipFill>
        <p:spPr bwMode="auto">
          <a:xfrm>
            <a:off x="266700" y="864896"/>
            <a:ext cx="8420100" cy="5148336"/>
          </a:xfrm>
          <a:prstGeom prst="rect">
            <a:avLst/>
          </a:prstGeom>
          <a:noFill/>
          <a:ln w="9525">
            <a:noFill/>
            <a:miter lim="800000"/>
            <a:headEnd/>
            <a:tailEnd/>
          </a:ln>
        </p:spPr>
      </p:pic>
      <p:sp>
        <p:nvSpPr>
          <p:cNvPr id="7" name="Ellipse 6"/>
          <p:cNvSpPr/>
          <p:nvPr/>
        </p:nvSpPr>
        <p:spPr>
          <a:xfrm>
            <a:off x="6210300" y="722094"/>
            <a:ext cx="5715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Ellipse 7"/>
          <p:cNvSpPr/>
          <p:nvPr/>
        </p:nvSpPr>
        <p:spPr>
          <a:xfrm>
            <a:off x="251520" y="3440142"/>
            <a:ext cx="1296144" cy="6480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7" name="Gruppieren 16"/>
          <p:cNvGrpSpPr/>
          <p:nvPr/>
        </p:nvGrpSpPr>
        <p:grpSpPr>
          <a:xfrm>
            <a:off x="5724128" y="4088214"/>
            <a:ext cx="2160240" cy="1929271"/>
            <a:chOff x="5724128" y="4088214"/>
            <a:chExt cx="2160240" cy="1929271"/>
          </a:xfrm>
        </p:grpSpPr>
        <p:grpSp>
          <p:nvGrpSpPr>
            <p:cNvPr id="9" name="Gruppieren 8"/>
            <p:cNvGrpSpPr/>
            <p:nvPr/>
          </p:nvGrpSpPr>
          <p:grpSpPr>
            <a:xfrm>
              <a:off x="5724128" y="4088214"/>
              <a:ext cx="2160240" cy="1929271"/>
              <a:chOff x="5724128" y="4509120"/>
              <a:chExt cx="2160240" cy="1929271"/>
            </a:xfrm>
          </p:grpSpPr>
          <p:pic>
            <p:nvPicPr>
              <p:cNvPr id="10" name="Picture 2"/>
              <p:cNvPicPr>
                <a:picLocks noChangeAspect="1" noChangeArrowheads="1"/>
              </p:cNvPicPr>
              <p:nvPr/>
            </p:nvPicPr>
            <p:blipFill>
              <a:blip r:embed="rId3" cstate="print"/>
              <a:srcRect/>
              <a:stretch>
                <a:fillRect/>
              </a:stretch>
            </p:blipFill>
            <p:spPr bwMode="auto">
              <a:xfrm>
                <a:off x="5724128" y="4509120"/>
                <a:ext cx="2160240" cy="1929271"/>
              </a:xfrm>
              <a:prstGeom prst="rect">
                <a:avLst/>
              </a:prstGeom>
              <a:noFill/>
              <a:ln w="9525">
                <a:noFill/>
                <a:miter lim="800000"/>
                <a:headEnd/>
                <a:tailEnd/>
              </a:ln>
            </p:spPr>
          </p:pic>
          <p:pic>
            <p:nvPicPr>
              <p:cNvPr id="11" name="Picture 3"/>
              <p:cNvPicPr>
                <a:picLocks noChangeAspect="1" noChangeArrowheads="1"/>
              </p:cNvPicPr>
              <p:nvPr/>
            </p:nvPicPr>
            <p:blipFill>
              <a:blip r:embed="rId4" cstate="print"/>
              <a:srcRect/>
              <a:stretch>
                <a:fillRect/>
              </a:stretch>
            </p:blipFill>
            <p:spPr bwMode="auto">
              <a:xfrm>
                <a:off x="5868144" y="4653136"/>
                <a:ext cx="1885950" cy="1304925"/>
              </a:xfrm>
              <a:prstGeom prst="rect">
                <a:avLst/>
              </a:prstGeom>
              <a:noFill/>
              <a:ln w="9525">
                <a:noFill/>
                <a:miter lim="800000"/>
                <a:headEnd/>
                <a:tailEnd/>
              </a:ln>
            </p:spPr>
          </p:pic>
          <p:sp>
            <p:nvSpPr>
              <p:cNvPr id="12" name="Textfeld 11"/>
              <p:cNvSpPr txBox="1"/>
              <p:nvPr/>
            </p:nvSpPr>
            <p:spPr>
              <a:xfrm>
                <a:off x="5796136" y="4602614"/>
                <a:ext cx="2016224" cy="338554"/>
              </a:xfrm>
              <a:prstGeom prst="rect">
                <a:avLst/>
              </a:prstGeom>
              <a:solidFill>
                <a:srgbClr val="1F497D">
                  <a:lumMod val="60000"/>
                  <a:lumOff val="4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 lastClr="FFFFFF"/>
                    </a:solidFill>
                    <a:effectLst/>
                    <a:uLnTx/>
                    <a:uFillTx/>
                  </a:rPr>
                  <a:t>IDP/ODP ESA </a:t>
                </a:r>
                <a:r>
                  <a:rPr kumimoji="0" lang="de-DE" sz="1600" b="0" i="0" u="none" strike="noStrike" kern="0" cap="none" spc="0" normalizeH="0" baseline="0" noProof="0" dirty="0" err="1" smtClean="0">
                    <a:ln>
                      <a:noFill/>
                    </a:ln>
                    <a:solidFill>
                      <a:sysClr val="window" lastClr="FFFFFF"/>
                    </a:solidFill>
                    <a:effectLst/>
                    <a:uLnTx/>
                    <a:uFillTx/>
                  </a:rPr>
                  <a:t>Sentinel</a:t>
                </a:r>
                <a:endParaRPr kumimoji="0" lang="de-DE" sz="1600" b="0" i="0" u="none" strike="noStrike" kern="0" cap="none" spc="0" normalizeH="0" baseline="0" noProof="0" dirty="0">
                  <a:ln>
                    <a:noFill/>
                  </a:ln>
                  <a:solidFill>
                    <a:sysClr val="window" lastClr="FFFFFF"/>
                  </a:solidFill>
                  <a:effectLst/>
                  <a:uLnTx/>
                  <a:uFillTx/>
                </a:endParaRPr>
              </a:p>
            </p:txBody>
          </p:sp>
          <p:pic>
            <p:nvPicPr>
              <p:cNvPr id="13" name="Picture 4"/>
              <p:cNvPicPr>
                <a:picLocks noChangeAspect="1" noChangeArrowheads="1"/>
              </p:cNvPicPr>
              <p:nvPr/>
            </p:nvPicPr>
            <p:blipFill>
              <a:blip r:embed="rId5" cstate="print"/>
              <a:srcRect/>
              <a:stretch>
                <a:fillRect/>
              </a:stretch>
            </p:blipFill>
            <p:spPr bwMode="auto">
              <a:xfrm>
                <a:off x="6300192" y="5756193"/>
                <a:ext cx="1008112" cy="200330"/>
              </a:xfrm>
              <a:prstGeom prst="rect">
                <a:avLst/>
              </a:prstGeom>
              <a:noFill/>
              <a:ln w="9525">
                <a:noFill/>
                <a:miter lim="800000"/>
                <a:headEnd/>
                <a:tailEnd/>
              </a:ln>
            </p:spPr>
          </p:pic>
        </p:grpSp>
        <p:sp>
          <p:nvSpPr>
            <p:cNvPr id="15" name="Rechteck 14"/>
            <p:cNvSpPr/>
            <p:nvPr/>
          </p:nvSpPr>
          <p:spPr>
            <a:xfrm>
              <a:off x="5796136" y="4181708"/>
              <a:ext cx="2016224" cy="338554"/>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dirty="0" smtClean="0">
                  <a:solidFill>
                    <a:schemeClr val="bg1"/>
                  </a:solidFill>
                  <a:latin typeface="+mj-lt"/>
                </a:rPr>
                <a:t>Copernicus</a:t>
              </a:r>
            </a:p>
          </p:txBody>
        </p:sp>
        <p:sp>
          <p:nvSpPr>
            <p:cNvPr id="16" name="Rechteck 15"/>
            <p:cNvSpPr/>
            <p:nvPr/>
          </p:nvSpPr>
          <p:spPr>
            <a:xfrm>
              <a:off x="5796136" y="5546680"/>
              <a:ext cx="738014" cy="30167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err="1" smtClean="0">
                <a:solidFill>
                  <a:schemeClr val="tx1"/>
                </a:solidFill>
              </a:endParaRPr>
            </a:p>
          </p:txBody>
        </p:sp>
      </p:grpSp>
      <p:sp>
        <p:nvSpPr>
          <p:cNvPr id="14" name="Ellipse 13"/>
          <p:cNvSpPr/>
          <p:nvPr/>
        </p:nvSpPr>
        <p:spPr>
          <a:xfrm>
            <a:off x="5436096" y="3699146"/>
            <a:ext cx="2880320" cy="27089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0" y="6217920"/>
            <a:ext cx="2557463" cy="6400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dirty="0" err="1" smtClean="0">
              <a:solidFill>
                <a:schemeClr val="tx1"/>
              </a:solidFill>
            </a:endParaRPr>
          </a:p>
        </p:txBody>
      </p:sp>
      <p:pic>
        <p:nvPicPr>
          <p:cNvPr id="19" name="Picture 6"/>
          <p:cNvPicPr>
            <a:picLocks noChangeAspect="1"/>
          </p:cNvPicPr>
          <p:nvPr/>
        </p:nvPicPr>
        <p:blipFill rotWithShape="1">
          <a:blip r:embed="rId6" cstate="email">
            <a:extLst>
              <a:ext uri="{28A0092B-C50C-407E-A947-70E740481C1C}">
                <a14:useLocalDpi xmlns:a14="http://schemas.microsoft.com/office/drawing/2010/main"/>
              </a:ext>
            </a:extLst>
          </a:blip>
          <a:srcRect l="7812" t="12802" r="7867" b="12940"/>
          <a:stretch/>
        </p:blipFill>
        <p:spPr>
          <a:xfrm>
            <a:off x="266760" y="6251144"/>
            <a:ext cx="1068028" cy="574901"/>
          </a:xfrm>
          <a:prstGeom prst="rect">
            <a:avLst/>
          </a:prstGeom>
        </p:spPr>
      </p:pic>
      <p:pic>
        <p:nvPicPr>
          <p:cNvPr id="20" name="Picture 6"/>
          <p:cNvPicPr>
            <a:picLocks noChangeAspect="1"/>
          </p:cNvPicPr>
          <p:nvPr/>
        </p:nvPicPr>
        <p:blipFill rotWithShape="1">
          <a:blip r:embed="rId6" cstate="email">
            <a:extLst>
              <a:ext uri="{28A0092B-C50C-407E-A947-70E740481C1C}">
                <a14:useLocalDpi xmlns:a14="http://schemas.microsoft.com/office/drawing/2010/main"/>
              </a:ext>
            </a:extLst>
          </a:blip>
          <a:srcRect l="7812" t="12802" r="7867" b="12940"/>
          <a:stretch/>
        </p:blipFill>
        <p:spPr>
          <a:xfrm>
            <a:off x="7863204" y="173972"/>
            <a:ext cx="1068028" cy="574901"/>
          </a:xfrm>
          <a:prstGeom prst="rect">
            <a:avLst/>
          </a:prstGeom>
        </p:spPr>
      </p:pic>
    </p:spTree>
    <p:extLst>
      <p:ext uri="{BB962C8B-B14F-4D97-AF65-F5344CB8AC3E}">
        <p14:creationId xmlns:p14="http://schemas.microsoft.com/office/powerpoint/2010/main" val="533825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179511" y="-171400"/>
            <a:ext cx="8784977" cy="1368152"/>
          </a:xfrm>
        </p:spPr>
        <p:txBody>
          <a:bodyPr>
            <a:noAutofit/>
          </a:bodyPr>
          <a:lstStyle/>
          <a:p>
            <a:r>
              <a:rPr lang="en-GB" sz="2400" dirty="0">
                <a:latin typeface="Verdana" charset="0"/>
              </a:rPr>
              <a:t>HN derived business </a:t>
            </a:r>
            <a:r>
              <a:rPr lang="en-GB" sz="2400" dirty="0" smtClean="0">
                <a:latin typeface="Verdana" charset="0"/>
              </a:rPr>
              <a:t>model </a:t>
            </a:r>
            <a:r>
              <a:rPr lang="en-GB" sz="2400" dirty="0" err="1" smtClean="0">
                <a:latin typeface="Verdana" charset="0"/>
              </a:rPr>
              <a:t>InfoaaS</a:t>
            </a:r>
            <a:r>
              <a:rPr lang="en-GB" sz="2400" dirty="0" smtClean="0">
                <a:latin typeface="Verdana" charset="0"/>
              </a:rPr>
              <a:t>:</a:t>
            </a:r>
            <a:br>
              <a:rPr lang="en-GB" sz="2400" dirty="0" smtClean="0">
                <a:latin typeface="Verdana" charset="0"/>
              </a:rPr>
            </a:br>
            <a:r>
              <a:rPr lang="en-GB" sz="2400" dirty="0" smtClean="0">
                <a:latin typeface="Verdana" charset="0"/>
              </a:rPr>
              <a:t>Science </a:t>
            </a:r>
            <a:r>
              <a:rPr lang="en-GB" sz="2400" dirty="0">
                <a:latin typeface="Verdana" charset="0"/>
              </a:rPr>
              <a:t>interfacing with private sector</a:t>
            </a:r>
          </a:p>
        </p:txBody>
      </p:sp>
      <p:sp>
        <p:nvSpPr>
          <p:cNvPr id="9" name="Wolke 53"/>
          <p:cNvSpPr/>
          <p:nvPr/>
        </p:nvSpPr>
        <p:spPr>
          <a:xfrm>
            <a:off x="3109067" y="2729684"/>
            <a:ext cx="2975102" cy="1923452"/>
          </a:xfrm>
          <a:prstGeom prst="cloud">
            <a:avLst/>
          </a:prstGeom>
          <a:solidFill>
            <a:schemeClr val="accent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a:defRPr/>
            </a:pPr>
            <a:r>
              <a:rPr lang="en-GB" b="1" kern="0" dirty="0">
                <a:solidFill>
                  <a:schemeClr val="bg1"/>
                </a:solidFill>
                <a:latin typeface="Arial"/>
              </a:rPr>
              <a:t>Helix Nebula Ecosystem </a:t>
            </a:r>
          </a:p>
        </p:txBody>
      </p:sp>
      <p:sp>
        <p:nvSpPr>
          <p:cNvPr id="15" name="Flussdiagramm: Verbindungsstelle 38"/>
          <p:cNvSpPr/>
          <p:nvPr/>
        </p:nvSpPr>
        <p:spPr>
          <a:xfrm>
            <a:off x="2622550" y="4092575"/>
            <a:ext cx="287338" cy="277813"/>
          </a:xfrm>
          <a:prstGeom prst="flowChartConnector">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chemeClr val="tx1"/>
              </a:solidFill>
            </a:endParaRPr>
          </a:p>
        </p:txBody>
      </p:sp>
      <p:grpSp>
        <p:nvGrpSpPr>
          <p:cNvPr id="61" name="Gruppo 60"/>
          <p:cNvGrpSpPr>
            <a:grpSpLocks/>
          </p:cNvGrpSpPr>
          <p:nvPr/>
        </p:nvGrpSpPr>
        <p:grpSpPr bwMode="auto">
          <a:xfrm>
            <a:off x="5508625" y="1916113"/>
            <a:ext cx="2208213" cy="3497262"/>
            <a:chOff x="5508104" y="1628800"/>
            <a:chExt cx="2208956" cy="3495823"/>
          </a:xfrm>
        </p:grpSpPr>
        <p:sp>
          <p:nvSpPr>
            <p:cNvPr id="25" name="Rechteck 79"/>
            <p:cNvSpPr/>
            <p:nvPr/>
          </p:nvSpPr>
          <p:spPr>
            <a:xfrm>
              <a:off x="6803940" y="4004309"/>
              <a:ext cx="913120" cy="472880"/>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Customer</a:t>
              </a:r>
            </a:p>
          </p:txBody>
        </p:sp>
        <p:sp>
          <p:nvSpPr>
            <p:cNvPr id="26" name="Rechteck 80"/>
            <p:cNvSpPr/>
            <p:nvPr/>
          </p:nvSpPr>
          <p:spPr>
            <a:xfrm>
              <a:off x="6156022" y="4653330"/>
              <a:ext cx="913120" cy="471293"/>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Customer</a:t>
              </a:r>
            </a:p>
          </p:txBody>
        </p:sp>
        <p:sp>
          <p:nvSpPr>
            <p:cNvPr id="27" name="Rechteck 81"/>
            <p:cNvSpPr/>
            <p:nvPr/>
          </p:nvSpPr>
          <p:spPr>
            <a:xfrm>
              <a:off x="6443457" y="1628800"/>
              <a:ext cx="913119" cy="471293"/>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Customer</a:t>
              </a:r>
            </a:p>
          </p:txBody>
        </p:sp>
        <p:cxnSp>
          <p:nvCxnSpPr>
            <p:cNvPr id="28" name="Gerade Verbindung mit Pfeil 85"/>
            <p:cNvCxnSpPr/>
            <p:nvPr/>
          </p:nvCxnSpPr>
          <p:spPr>
            <a:xfrm>
              <a:off x="5868588" y="3861493"/>
              <a:ext cx="792429" cy="431622"/>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9" name="Gerade Verbindung mit Pfeil 86"/>
            <p:cNvCxnSpPr/>
            <p:nvPr/>
          </p:nvCxnSpPr>
          <p:spPr>
            <a:xfrm>
              <a:off x="5508104" y="4221708"/>
              <a:ext cx="503407" cy="647433"/>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0" name="Gerade Verbindung mit Pfeil 87"/>
            <p:cNvCxnSpPr/>
            <p:nvPr/>
          </p:nvCxnSpPr>
          <p:spPr>
            <a:xfrm flipV="1">
              <a:off x="5868588" y="2133417"/>
              <a:ext cx="503406" cy="50303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grpSp>
      <p:grpSp>
        <p:nvGrpSpPr>
          <p:cNvPr id="60" name="Gruppo 59"/>
          <p:cNvGrpSpPr>
            <a:grpSpLocks/>
          </p:cNvGrpSpPr>
          <p:nvPr/>
        </p:nvGrpSpPr>
        <p:grpSpPr bwMode="auto">
          <a:xfrm>
            <a:off x="6156325" y="3644900"/>
            <a:ext cx="1008063" cy="492125"/>
            <a:chOff x="6156176" y="3356993"/>
            <a:chExt cx="1008112" cy="492248"/>
          </a:xfrm>
        </p:grpSpPr>
        <p:sp>
          <p:nvSpPr>
            <p:cNvPr id="23" name="Pfeil nach links 77"/>
            <p:cNvSpPr/>
            <p:nvPr/>
          </p:nvSpPr>
          <p:spPr>
            <a:xfrm flipV="1">
              <a:off x="6156176" y="3356993"/>
              <a:ext cx="1008112" cy="215954"/>
            </a:xfrm>
            <a:prstGeom prst="lef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83" name="Textfeld 78"/>
            <p:cNvSpPr txBox="1">
              <a:spLocks noChangeArrowheads="1"/>
            </p:cNvSpPr>
            <p:nvPr/>
          </p:nvSpPr>
          <p:spPr bwMode="auto">
            <a:xfrm>
              <a:off x="6516216" y="3573016"/>
              <a:ext cx="377825"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GB" sz="1200"/>
                <a:t>€</a:t>
              </a:r>
            </a:p>
          </p:txBody>
        </p:sp>
      </p:grpSp>
      <p:grpSp>
        <p:nvGrpSpPr>
          <p:cNvPr id="64" name="Gruppo 63"/>
          <p:cNvGrpSpPr>
            <a:grpSpLocks/>
          </p:cNvGrpSpPr>
          <p:nvPr/>
        </p:nvGrpSpPr>
        <p:grpSpPr bwMode="auto">
          <a:xfrm>
            <a:off x="4859338" y="4652963"/>
            <a:ext cx="520700" cy="576262"/>
            <a:chOff x="4860032" y="4365104"/>
            <a:chExt cx="520254" cy="576064"/>
          </a:xfrm>
        </p:grpSpPr>
        <p:sp>
          <p:nvSpPr>
            <p:cNvPr id="20" name="Pfeil nach links 74"/>
            <p:cNvSpPr/>
            <p:nvPr/>
          </p:nvSpPr>
          <p:spPr bwMode="auto">
            <a:xfrm rot="16200000">
              <a:off x="4679858" y="4545278"/>
              <a:ext cx="576064" cy="215715"/>
            </a:xfrm>
            <a:prstGeom prst="lef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81" name="Textfeld 78"/>
            <p:cNvSpPr txBox="1">
              <a:spLocks noChangeArrowheads="1"/>
            </p:cNvSpPr>
            <p:nvPr/>
          </p:nvSpPr>
          <p:spPr bwMode="auto">
            <a:xfrm>
              <a:off x="5004048" y="4509120"/>
              <a:ext cx="376238"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GB" sz="1200"/>
                <a:t>€</a:t>
              </a:r>
            </a:p>
          </p:txBody>
        </p:sp>
      </p:grpSp>
      <p:grpSp>
        <p:nvGrpSpPr>
          <p:cNvPr id="62" name="Gruppo 61"/>
          <p:cNvGrpSpPr>
            <a:grpSpLocks/>
          </p:cNvGrpSpPr>
          <p:nvPr/>
        </p:nvGrpSpPr>
        <p:grpSpPr bwMode="auto">
          <a:xfrm>
            <a:off x="2330450" y="2420938"/>
            <a:ext cx="1098550" cy="411162"/>
            <a:chOff x="2330750" y="2132856"/>
            <a:chExt cx="1098123" cy="411009"/>
          </a:xfrm>
        </p:grpSpPr>
        <p:sp>
          <p:nvSpPr>
            <p:cNvPr id="21" name="Pfeil nach rechts 75"/>
            <p:cNvSpPr/>
            <p:nvPr/>
          </p:nvSpPr>
          <p:spPr bwMode="auto">
            <a:xfrm rot="12420000">
              <a:off x="2330750" y="2320111"/>
              <a:ext cx="1098123" cy="223754"/>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9" name="Textfeld 78"/>
            <p:cNvSpPr txBox="1">
              <a:spLocks noChangeArrowheads="1"/>
            </p:cNvSpPr>
            <p:nvPr/>
          </p:nvSpPr>
          <p:spPr bwMode="auto">
            <a:xfrm>
              <a:off x="2915816" y="2132856"/>
              <a:ext cx="377825" cy="27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GB" sz="1200"/>
                <a:t>€</a:t>
              </a:r>
            </a:p>
          </p:txBody>
        </p:sp>
      </p:grpSp>
      <p:grpSp>
        <p:nvGrpSpPr>
          <p:cNvPr id="63" name="Gruppo 62"/>
          <p:cNvGrpSpPr>
            <a:grpSpLocks/>
          </p:cNvGrpSpPr>
          <p:nvPr/>
        </p:nvGrpSpPr>
        <p:grpSpPr bwMode="auto">
          <a:xfrm>
            <a:off x="1908175" y="4076700"/>
            <a:ext cx="1062038" cy="422275"/>
            <a:chOff x="1907705" y="3789040"/>
            <a:chExt cx="1062038" cy="421829"/>
          </a:xfrm>
        </p:grpSpPr>
        <p:sp>
          <p:nvSpPr>
            <p:cNvPr id="22" name="Pfeil nach links 76"/>
            <p:cNvSpPr/>
            <p:nvPr/>
          </p:nvSpPr>
          <p:spPr bwMode="auto">
            <a:xfrm>
              <a:off x="1907705" y="3789040"/>
              <a:ext cx="1062038" cy="161754"/>
            </a:xfrm>
            <a:prstGeom prst="lef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7" name="Textfeld 78"/>
            <p:cNvSpPr txBox="1">
              <a:spLocks noChangeArrowheads="1"/>
            </p:cNvSpPr>
            <p:nvPr/>
          </p:nvSpPr>
          <p:spPr bwMode="auto">
            <a:xfrm>
              <a:off x="2339752" y="3933056"/>
              <a:ext cx="377825"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GB" sz="1200"/>
                <a:t>€</a:t>
              </a:r>
            </a:p>
          </p:txBody>
        </p:sp>
      </p:grpSp>
      <p:sp>
        <p:nvSpPr>
          <p:cNvPr id="41" name="Rettangolo 40"/>
          <p:cNvSpPr>
            <a:spLocks noChangeArrowheads="1"/>
          </p:cNvSpPr>
          <p:nvPr/>
        </p:nvSpPr>
        <p:spPr bwMode="auto">
          <a:xfrm>
            <a:off x="-30163" y="4895850"/>
            <a:ext cx="3276601" cy="158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85750" indent="-285750">
              <a:spcBef>
                <a:spcPct val="20000"/>
              </a:spcBef>
              <a:buClr>
                <a:srgbClr val="7A7A7A"/>
              </a:buClr>
              <a:buFont typeface="Arial" charset="0"/>
              <a:buChar char="•"/>
            </a:pPr>
            <a:r>
              <a:rPr lang="en-GB">
                <a:solidFill>
                  <a:srgbClr val="000000"/>
                </a:solidFill>
              </a:rPr>
              <a:t>Lower upfront </a:t>
            </a:r>
            <a:br>
              <a:rPr lang="en-GB">
                <a:solidFill>
                  <a:srgbClr val="000000"/>
                </a:solidFill>
              </a:rPr>
            </a:br>
            <a:r>
              <a:rPr lang="en-GB">
                <a:solidFill>
                  <a:srgbClr val="000000"/>
                </a:solidFill>
              </a:rPr>
              <a:t>investment</a:t>
            </a:r>
          </a:p>
          <a:p>
            <a:pPr marL="285750" indent="-285750">
              <a:spcBef>
                <a:spcPct val="20000"/>
              </a:spcBef>
              <a:buClr>
                <a:srgbClr val="7A7A7A"/>
              </a:buClr>
              <a:buFont typeface="Arial" charset="0"/>
              <a:buChar char="•"/>
            </a:pPr>
            <a:r>
              <a:rPr lang="en-GB">
                <a:solidFill>
                  <a:srgbClr val="000000"/>
                </a:solidFill>
              </a:rPr>
              <a:t>Fast access to EO and other geodata resources</a:t>
            </a:r>
          </a:p>
          <a:p>
            <a:pPr marL="285750" indent="-285750">
              <a:spcBef>
                <a:spcPct val="20000"/>
              </a:spcBef>
              <a:buClr>
                <a:srgbClr val="7A7A7A"/>
              </a:buClr>
              <a:buFont typeface="Arial" charset="0"/>
              <a:buChar char="•"/>
            </a:pPr>
            <a:r>
              <a:rPr lang="en-GB">
                <a:solidFill>
                  <a:srgbClr val="000000"/>
                </a:solidFill>
              </a:rPr>
              <a:t>Disruptive technology   </a:t>
            </a:r>
          </a:p>
        </p:txBody>
      </p:sp>
      <p:sp>
        <p:nvSpPr>
          <p:cNvPr id="43" name="Rettangolo 42"/>
          <p:cNvSpPr>
            <a:spLocks noChangeArrowheads="1"/>
          </p:cNvSpPr>
          <p:nvPr/>
        </p:nvSpPr>
        <p:spPr bwMode="auto">
          <a:xfrm>
            <a:off x="6156325" y="5497513"/>
            <a:ext cx="2808288" cy="10341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285750" indent="-285750">
              <a:spcBef>
                <a:spcPct val="20000"/>
              </a:spcBef>
              <a:buClr>
                <a:srgbClr val="7A7A7A"/>
              </a:buClr>
              <a:buFont typeface="Arial" charset="0"/>
              <a:buChar char="•"/>
            </a:pPr>
            <a:r>
              <a:rPr lang="en-GB" b="1" dirty="0">
                <a:solidFill>
                  <a:srgbClr val="FF0000"/>
                </a:solidFill>
              </a:rPr>
              <a:t>Risk and profit sharing</a:t>
            </a:r>
          </a:p>
          <a:p>
            <a:pPr marL="285750" indent="-285750">
              <a:spcBef>
                <a:spcPct val="20000"/>
              </a:spcBef>
              <a:buClr>
                <a:srgbClr val="7A7A7A"/>
              </a:buClr>
              <a:buFont typeface="Arial" charset="0"/>
              <a:buChar char="•"/>
            </a:pPr>
            <a:r>
              <a:rPr lang="en-GB" b="1" dirty="0">
                <a:solidFill>
                  <a:srgbClr val="FF0000"/>
                </a:solidFill>
              </a:rPr>
              <a:t>Sustainability </a:t>
            </a:r>
            <a:endParaRPr lang="en-GB" b="1" dirty="0" smtClean="0">
              <a:solidFill>
                <a:srgbClr val="FF0000"/>
              </a:solidFill>
            </a:endParaRPr>
          </a:p>
          <a:p>
            <a:pPr marL="285750" indent="-285750">
              <a:spcBef>
                <a:spcPct val="20000"/>
              </a:spcBef>
              <a:buClr>
                <a:srgbClr val="7A7A7A"/>
              </a:buClr>
              <a:buFont typeface="Arial" charset="0"/>
              <a:buChar char="•"/>
            </a:pPr>
            <a:r>
              <a:rPr lang="en-GB" b="1" dirty="0" smtClean="0">
                <a:solidFill>
                  <a:srgbClr val="FF0000"/>
                </a:solidFill>
              </a:rPr>
              <a:t>Data Value Chains</a:t>
            </a:r>
            <a:endParaRPr lang="en-GB" b="1" dirty="0">
              <a:solidFill>
                <a:srgbClr val="FF0000"/>
              </a:solidFill>
            </a:endParaRPr>
          </a:p>
        </p:txBody>
      </p:sp>
      <p:grpSp>
        <p:nvGrpSpPr>
          <p:cNvPr id="50" name="Gruppo 49"/>
          <p:cNvGrpSpPr>
            <a:grpSpLocks/>
          </p:cNvGrpSpPr>
          <p:nvPr/>
        </p:nvGrpSpPr>
        <p:grpSpPr bwMode="auto">
          <a:xfrm>
            <a:off x="3779838" y="1628775"/>
            <a:ext cx="1522412" cy="1096963"/>
            <a:chOff x="3779912" y="1340768"/>
            <a:chExt cx="1522839" cy="1096832"/>
          </a:xfrm>
        </p:grpSpPr>
        <p:sp>
          <p:nvSpPr>
            <p:cNvPr id="34" name="Rechteck 58"/>
            <p:cNvSpPr/>
            <p:nvPr/>
          </p:nvSpPr>
          <p:spPr>
            <a:xfrm>
              <a:off x="3779912" y="1340768"/>
              <a:ext cx="1481552" cy="517463"/>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Satellite data</a:t>
              </a:r>
            </a:p>
            <a:p>
              <a:pPr algn="ctr">
                <a:defRPr/>
              </a:pPr>
              <a:r>
                <a:rPr lang="en-GB" sz="1400" kern="0" dirty="0">
                  <a:solidFill>
                    <a:srgbClr val="4C6986"/>
                  </a:solidFill>
                  <a:latin typeface="Arial"/>
                </a:rPr>
                <a:t>(ESA/Copernicus)</a:t>
              </a:r>
            </a:p>
          </p:txBody>
        </p:sp>
        <p:sp>
          <p:nvSpPr>
            <p:cNvPr id="35" name="Pfeil nach rechts 70"/>
            <p:cNvSpPr/>
            <p:nvPr/>
          </p:nvSpPr>
          <p:spPr>
            <a:xfrm rot="5094649">
              <a:off x="4288950" y="2085973"/>
              <a:ext cx="512702" cy="190553"/>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5" name="CasellaDiTesto 44"/>
            <p:cNvSpPr txBox="1">
              <a:spLocks noChangeArrowheads="1"/>
            </p:cNvSpPr>
            <p:nvPr/>
          </p:nvSpPr>
          <p:spPr bwMode="auto">
            <a:xfrm>
              <a:off x="4572000" y="1988840"/>
              <a:ext cx="73075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it-IT" sz="1800"/>
                <a:t>Data</a:t>
              </a:r>
            </a:p>
          </p:txBody>
        </p:sp>
      </p:grpSp>
      <p:grpSp>
        <p:nvGrpSpPr>
          <p:cNvPr id="51" name="Gruppo 50"/>
          <p:cNvGrpSpPr>
            <a:grpSpLocks/>
          </p:cNvGrpSpPr>
          <p:nvPr/>
        </p:nvGrpSpPr>
        <p:grpSpPr bwMode="auto">
          <a:xfrm>
            <a:off x="1258888" y="1700213"/>
            <a:ext cx="2065337" cy="1489075"/>
            <a:chOff x="1259632" y="1412776"/>
            <a:chExt cx="2064262" cy="1488180"/>
          </a:xfrm>
        </p:grpSpPr>
        <p:sp>
          <p:nvSpPr>
            <p:cNvPr id="11" name="Rechteck 56"/>
            <p:cNvSpPr/>
            <p:nvPr/>
          </p:nvSpPr>
          <p:spPr>
            <a:xfrm>
              <a:off x="1259632" y="1412776"/>
              <a:ext cx="1121778" cy="671108"/>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Content Provider (Research)</a:t>
              </a:r>
            </a:p>
          </p:txBody>
        </p:sp>
        <p:sp>
          <p:nvSpPr>
            <p:cNvPr id="17" name="Pfeil nach links 68"/>
            <p:cNvSpPr/>
            <p:nvPr/>
          </p:nvSpPr>
          <p:spPr>
            <a:xfrm rot="12425154">
              <a:off x="1799101" y="2467828"/>
              <a:ext cx="1524793" cy="209424"/>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2" name="CasellaDiTesto 45"/>
            <p:cNvSpPr txBox="1">
              <a:spLocks noChangeArrowheads="1"/>
            </p:cNvSpPr>
            <p:nvPr/>
          </p:nvSpPr>
          <p:spPr bwMode="auto">
            <a:xfrm rot="1595981">
              <a:off x="1671302" y="2531624"/>
              <a:ext cx="144567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it-IT" sz="1800"/>
                <a:t>Knowledge</a:t>
              </a:r>
            </a:p>
          </p:txBody>
        </p:sp>
      </p:grpSp>
      <p:grpSp>
        <p:nvGrpSpPr>
          <p:cNvPr id="52" name="Gruppo 51"/>
          <p:cNvGrpSpPr>
            <a:grpSpLocks/>
          </p:cNvGrpSpPr>
          <p:nvPr/>
        </p:nvGrpSpPr>
        <p:grpSpPr bwMode="auto">
          <a:xfrm>
            <a:off x="539750" y="3563938"/>
            <a:ext cx="2430463" cy="742950"/>
            <a:chOff x="539552" y="3275692"/>
            <a:chExt cx="2430190" cy="742841"/>
          </a:xfrm>
        </p:grpSpPr>
        <p:sp>
          <p:nvSpPr>
            <p:cNvPr id="13" name="Rechteck 58"/>
            <p:cNvSpPr/>
            <p:nvPr/>
          </p:nvSpPr>
          <p:spPr>
            <a:xfrm>
              <a:off x="539552" y="3501084"/>
              <a:ext cx="1265096" cy="517449"/>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GEO-IT &amp; App</a:t>
              </a:r>
            </a:p>
            <a:p>
              <a:pPr algn="ctr">
                <a:defRPr/>
              </a:pPr>
              <a:r>
                <a:rPr lang="en-GB" sz="1400" kern="0" dirty="0">
                  <a:solidFill>
                    <a:srgbClr val="4C6986"/>
                  </a:solidFill>
                  <a:latin typeface="Arial"/>
                </a:rPr>
                <a:t>Provider (SME)</a:t>
              </a:r>
            </a:p>
          </p:txBody>
        </p:sp>
        <p:sp>
          <p:nvSpPr>
            <p:cNvPr id="18" name="Pfeil nach rechts 70"/>
            <p:cNvSpPr/>
            <p:nvPr/>
          </p:nvSpPr>
          <p:spPr>
            <a:xfrm>
              <a:off x="1907823" y="3572510"/>
              <a:ext cx="1061919" cy="161901"/>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69" name="CasellaDiTesto 46"/>
            <p:cNvSpPr txBox="1">
              <a:spLocks noChangeArrowheads="1"/>
            </p:cNvSpPr>
            <p:nvPr/>
          </p:nvSpPr>
          <p:spPr bwMode="auto">
            <a:xfrm>
              <a:off x="2086997" y="3275692"/>
              <a:ext cx="765917"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it-IT" sz="1800"/>
                <a:t>Tools</a:t>
              </a:r>
            </a:p>
          </p:txBody>
        </p:sp>
      </p:grpSp>
      <p:grpSp>
        <p:nvGrpSpPr>
          <p:cNvPr id="53" name="Gruppo 52"/>
          <p:cNvGrpSpPr>
            <a:grpSpLocks/>
          </p:cNvGrpSpPr>
          <p:nvPr/>
        </p:nvGrpSpPr>
        <p:grpSpPr bwMode="auto">
          <a:xfrm>
            <a:off x="2484438" y="4581525"/>
            <a:ext cx="2836862" cy="1190625"/>
            <a:chOff x="2483768" y="4293096"/>
            <a:chExt cx="2838053" cy="1191568"/>
          </a:xfrm>
        </p:grpSpPr>
        <p:sp>
          <p:nvSpPr>
            <p:cNvPr id="10" name="Rechteck 55"/>
            <p:cNvSpPr/>
            <p:nvPr/>
          </p:nvSpPr>
          <p:spPr>
            <a:xfrm>
              <a:off x="3635188" y="5012804"/>
              <a:ext cx="1686633" cy="471860"/>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Service Provider (Industry)</a:t>
              </a:r>
            </a:p>
          </p:txBody>
        </p:sp>
        <p:sp>
          <p:nvSpPr>
            <p:cNvPr id="16" name="Pfeil nach oben und unten 67"/>
            <p:cNvSpPr/>
            <p:nvPr/>
          </p:nvSpPr>
          <p:spPr>
            <a:xfrm>
              <a:off x="4067169" y="4293096"/>
              <a:ext cx="181051" cy="656157"/>
            </a:xfrm>
            <a:prstGeom prst="up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66" name="CasellaDiTesto 47"/>
            <p:cNvSpPr txBox="1">
              <a:spLocks noChangeArrowheads="1"/>
            </p:cNvSpPr>
            <p:nvPr/>
          </p:nvSpPr>
          <p:spPr bwMode="auto">
            <a:xfrm>
              <a:off x="2483768" y="4437112"/>
              <a:ext cx="2031325"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it-IT" sz="1800"/>
                <a:t>Computing &amp; IT</a:t>
              </a:r>
            </a:p>
          </p:txBody>
        </p:sp>
      </p:grpSp>
      <p:grpSp>
        <p:nvGrpSpPr>
          <p:cNvPr id="54" name="Gruppo 53"/>
          <p:cNvGrpSpPr>
            <a:grpSpLocks/>
          </p:cNvGrpSpPr>
          <p:nvPr/>
        </p:nvGrpSpPr>
        <p:grpSpPr bwMode="auto">
          <a:xfrm>
            <a:off x="6084888" y="2997200"/>
            <a:ext cx="2063750" cy="863600"/>
            <a:chOff x="6084168" y="2708920"/>
            <a:chExt cx="2064940" cy="864096"/>
          </a:xfrm>
        </p:grpSpPr>
        <p:sp>
          <p:nvSpPr>
            <p:cNvPr id="12" name="Rechteck 57"/>
            <p:cNvSpPr/>
            <p:nvPr/>
          </p:nvSpPr>
          <p:spPr>
            <a:xfrm>
              <a:off x="7235769" y="3101258"/>
              <a:ext cx="913339" cy="471758"/>
            </a:xfrm>
            <a:prstGeom prst="rect">
              <a:avLst/>
            </a:prstGeom>
            <a:gradFill rotWithShape="1">
              <a:gsLst>
                <a:gs pos="0">
                  <a:srgbClr val="5A5F18">
                    <a:tint val="50000"/>
                    <a:satMod val="300000"/>
                  </a:srgbClr>
                </a:gs>
                <a:gs pos="35000">
                  <a:srgbClr val="5A5F18">
                    <a:tint val="37000"/>
                    <a:satMod val="300000"/>
                  </a:srgbClr>
                </a:gs>
                <a:gs pos="100000">
                  <a:srgbClr val="5A5F18">
                    <a:tint val="15000"/>
                    <a:satMod val="350000"/>
                  </a:srgbClr>
                </a:gs>
              </a:gsLst>
              <a:lin ang="16200000" scaled="1"/>
            </a:gradFill>
            <a:ln w="9525" cap="flat" cmpd="sng" algn="ctr">
              <a:noFill/>
              <a:prstDash val="solid"/>
            </a:ln>
            <a:effectLst>
              <a:outerShdw blurRad="40000" dist="20000" dir="5400000" rotWithShape="0">
                <a:srgbClr val="000000">
                  <a:alpha val="38000"/>
                </a:srgbClr>
              </a:outerShdw>
            </a:effectLst>
          </p:spPr>
          <p:txBody>
            <a:bodyPr lIns="0" tIns="0" rIns="0" bIns="0" anchor="ctr"/>
            <a:lstStyle/>
            <a:p>
              <a:pPr algn="ctr">
                <a:defRPr/>
              </a:pPr>
              <a:r>
                <a:rPr lang="en-GB" sz="1400" kern="0" dirty="0">
                  <a:solidFill>
                    <a:srgbClr val="4C6986"/>
                  </a:solidFill>
                  <a:latin typeface="Arial"/>
                </a:rPr>
                <a:t>Customer</a:t>
              </a:r>
            </a:p>
          </p:txBody>
        </p:sp>
        <p:sp>
          <p:nvSpPr>
            <p:cNvPr id="14" name="Pfeil nach rechts 61"/>
            <p:cNvSpPr/>
            <p:nvPr/>
          </p:nvSpPr>
          <p:spPr>
            <a:xfrm>
              <a:off x="6228713" y="3126673"/>
              <a:ext cx="935577" cy="230319"/>
            </a:xfrm>
            <a:prstGeom prst="rightArrow">
              <a:avLst/>
            </a:prstGeom>
            <a:solidFill>
              <a:srgbClr val="D2533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63" name="CasellaDiTesto 48"/>
            <p:cNvSpPr txBox="1">
              <a:spLocks noChangeArrowheads="1"/>
            </p:cNvSpPr>
            <p:nvPr/>
          </p:nvSpPr>
          <p:spPr bwMode="auto">
            <a:xfrm>
              <a:off x="6084168" y="2708920"/>
              <a:ext cx="175123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it-IT" sz="1800" b="1">
                  <a:solidFill>
                    <a:srgbClr val="FF0000"/>
                  </a:solidFill>
                </a:rPr>
                <a:t>Information</a:t>
              </a:r>
            </a:p>
          </p:txBody>
        </p:sp>
      </p:grpSp>
      <p:sp>
        <p:nvSpPr>
          <p:cNvPr id="56" name="Rettangolo 55"/>
          <p:cNvSpPr>
            <a:spLocks noChangeArrowheads="1"/>
          </p:cNvSpPr>
          <p:nvPr/>
        </p:nvSpPr>
        <p:spPr bwMode="auto">
          <a:xfrm>
            <a:off x="6146800" y="6188075"/>
            <a:ext cx="26511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marL="285750" indent="-285750">
              <a:spcBef>
                <a:spcPct val="20000"/>
              </a:spcBef>
              <a:buClr>
                <a:srgbClr val="7A7A7A"/>
              </a:buClr>
              <a:buFont typeface="Arial" charset="0"/>
              <a:buChar char="•"/>
            </a:pPr>
            <a:r>
              <a:rPr lang="en-GB" b="1" dirty="0">
                <a:solidFill>
                  <a:srgbClr val="FF0000"/>
                </a:solidFill>
              </a:rPr>
              <a:t>  </a:t>
            </a:r>
            <a:r>
              <a:rPr lang="en-GB" b="1" dirty="0">
                <a:solidFill>
                  <a:srgbClr val="000000"/>
                </a:solidFill>
              </a:rPr>
              <a:t>     </a:t>
            </a:r>
          </a:p>
        </p:txBody>
      </p:sp>
      <p:sp>
        <p:nvSpPr>
          <p:cNvPr id="10259" name="Footer Placeholder 4"/>
          <p:cNvSpPr>
            <a:spLocks noGrp="1"/>
          </p:cNvSpPr>
          <p:nvPr>
            <p:ph type="ftr" sz="quarter" idx="4294967295"/>
          </p:nvPr>
        </p:nvSpPr>
        <p:spPr>
          <a:xfrm>
            <a:off x="5996880" y="6448251"/>
            <a:ext cx="2895600" cy="3651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r" eaLnBrk="1" hangingPunct="1"/>
            <a:r>
              <a:rPr lang="it-IT" sz="1200" dirty="0" err="1">
                <a:solidFill>
                  <a:srgbClr val="898989"/>
                </a:solidFill>
              </a:rPr>
              <a:t>W</a:t>
            </a:r>
            <a:r>
              <a:rPr lang="it-IT" sz="1200" dirty="0">
                <a:solidFill>
                  <a:srgbClr val="898989"/>
                </a:solidFill>
              </a:rPr>
              <a:t>. Lengert, ESA</a:t>
            </a:r>
          </a:p>
        </p:txBody>
      </p:sp>
    </p:spTree>
    <p:extLst>
      <p:ext uri="{BB962C8B-B14F-4D97-AF65-F5344CB8AC3E}">
        <p14:creationId xmlns:p14="http://schemas.microsoft.com/office/powerpoint/2010/main" val="29754601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up)">
                                      <p:cBhvr>
                                        <p:cTn id="7" dur="500"/>
                                        <p:tgtEl>
                                          <p:spTgt spid="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strips(downRight)">
                                      <p:cBhvr>
                                        <p:cTn id="12" dur="500"/>
                                        <p:tgtEl>
                                          <p:spTgt spid="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down)">
                                      <p:cBhvr>
                                        <p:cTn id="22" dur="500"/>
                                        <p:tgtEl>
                                          <p:spTgt spid="53"/>
                                        </p:tgtEl>
                                      </p:cBhvr>
                                    </p:animEffect>
                                  </p:childTnLst>
                                </p:cTn>
                              </p:par>
                            </p:childTnLst>
                          </p:cTn>
                        </p:par>
                        <p:par>
                          <p:cTn id="23" fill="hold" nodeType="afterGroup">
                            <p:stCondLst>
                              <p:cond delay="500"/>
                            </p:stCondLst>
                            <p:childTnLst>
                              <p:par>
                                <p:cTn id="24" presetID="1" presetClass="entr" presetSubtype="0"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43"/>
                                        </p:tgtEl>
                                        <p:attrNameLst>
                                          <p:attrName>style.visibility</p:attrName>
                                        </p:attrNameLst>
                                      </p:cBhvr>
                                      <p:to>
                                        <p:strVal val="visible"/>
                                      </p:to>
                                    </p:set>
                                  </p:childTnLst>
                                </p:cTn>
                              </p:par>
                            </p:childTnLst>
                          </p:cTn>
                        </p:par>
                        <p:par>
                          <p:cTn id="30" fill="hold" nodeType="afterGroup">
                            <p:stCondLst>
                              <p:cond delay="0"/>
                            </p:stCondLst>
                            <p:childTnLst>
                              <p:par>
                                <p:cTn id="31" presetID="22" presetClass="entr" presetSubtype="8"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2" fill="hold" nodeType="click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right)">
                                      <p:cBhvr>
                                        <p:cTn id="38" dur="500"/>
                                        <p:tgtEl>
                                          <p:spTgt spid="6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4" fill="hold" nodeType="click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down)">
                                      <p:cBhvr>
                                        <p:cTn id="43" dur="500"/>
                                        <p:tgtEl>
                                          <p:spTgt spid="62"/>
                                        </p:tgtEl>
                                      </p:cBhvr>
                                    </p:animEffect>
                                  </p:childTnLst>
                                </p:cTn>
                              </p:par>
                              <p:par>
                                <p:cTn id="44" presetID="22" presetClass="entr" presetSubtype="2" fill="hold" nodeType="withEffect">
                                  <p:stCondLst>
                                    <p:cond delay="0"/>
                                  </p:stCondLst>
                                  <p:childTnLst>
                                    <p:set>
                                      <p:cBhvr>
                                        <p:cTn id="45" dur="1" fill="hold">
                                          <p:stCondLst>
                                            <p:cond delay="0"/>
                                          </p:stCondLst>
                                        </p:cTn>
                                        <p:tgtEl>
                                          <p:spTgt spid="63"/>
                                        </p:tgtEl>
                                        <p:attrNameLst>
                                          <p:attrName>style.visibility</p:attrName>
                                        </p:attrNameLst>
                                      </p:cBhvr>
                                      <p:to>
                                        <p:strVal val="visible"/>
                                      </p:to>
                                    </p:set>
                                    <p:animEffect transition="in" filter="wipe(right)">
                                      <p:cBhvr>
                                        <p:cTn id="46" dur="500"/>
                                        <p:tgtEl>
                                          <p:spTgt spid="63"/>
                                        </p:tgtEl>
                                      </p:cBhvr>
                                    </p:animEffect>
                                  </p:childTnLst>
                                </p:cTn>
                              </p:par>
                              <p:par>
                                <p:cTn id="47" presetID="22" presetClass="entr" presetSubtype="1" fill="hold" nodeType="with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56"/>
                                        </p:tgtEl>
                                        <p:attrNameLst>
                                          <p:attrName>style.visibility</p:attrName>
                                        </p:attrNameLst>
                                      </p:cBhvr>
                                      <p:to>
                                        <p:strVal val="visible"/>
                                      </p:to>
                                    </p:set>
                                  </p:childTnLst>
                                </p:cTn>
                              </p:par>
                            </p:childTnLst>
                          </p:cTn>
                        </p:par>
                        <p:par>
                          <p:cTn id="54" fill="hold" nodeType="afterGroup">
                            <p:stCondLst>
                              <p:cond delay="0"/>
                            </p:stCondLst>
                            <p:childTnLst>
                              <p:par>
                                <p:cTn id="55" presetID="22" presetClass="entr" presetSubtype="8" fill="hold"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wipe(left)">
                                      <p:cBhvr>
                                        <p:cTn id="5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8" hidden="1"/>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96259" name="Rectangle 6"/>
          <p:cNvSpPr>
            <a:spLocks noGrp="1"/>
          </p:cNvSpPr>
          <p:nvPr>
            <p:ph type="ctrTitle"/>
            <p:custDataLst>
              <p:tags r:id="rId2"/>
            </p:custDataLst>
          </p:nvPr>
        </p:nvSpPr>
        <p:spPr>
          <a:xfrm>
            <a:off x="304800" y="1773238"/>
            <a:ext cx="8496300" cy="830997"/>
          </a:xfrm>
        </p:spPr>
        <p:txBody>
          <a:bodyPr/>
          <a:lstStyle/>
          <a:p>
            <a:pPr eaLnBrk="1" hangingPunct="1"/>
            <a:r>
              <a:rPr lang="en-US" smtClean="0"/>
              <a:t> </a:t>
            </a:r>
            <a:endParaRPr lang="en-US"/>
          </a:p>
        </p:txBody>
      </p:sp>
      <p:pic>
        <p:nvPicPr>
          <p:cNvPr id="4" name="Grafik 3"/>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bwMode="invGray">
          <a:xfrm>
            <a:off x="1075447" y="2469558"/>
            <a:ext cx="7097955" cy="1786467"/>
          </a:xfrm>
          <a:prstGeom prst="rect">
            <a:avLst/>
          </a:prstGeom>
        </p:spPr>
      </p:pic>
    </p:spTree>
    <p:extLst>
      <p:ext uri="{BB962C8B-B14F-4D97-AF65-F5344CB8AC3E}">
        <p14:creationId xmlns:p14="http://schemas.microsoft.com/office/powerpoint/2010/main" val="1782476267"/>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el 1"/>
          <p:cNvSpPr>
            <a:spLocks noGrp="1"/>
          </p:cNvSpPr>
          <p:nvPr>
            <p:ph type="title"/>
          </p:nvPr>
        </p:nvSpPr>
        <p:spPr/>
        <p:txBody>
          <a:bodyPr/>
          <a:lstStyle/>
          <a:p>
            <a:r>
              <a:rPr lang="de-DE">
                <a:latin typeface="Verdana" charset="0"/>
              </a:rPr>
              <a:t>InfoaaS Overall Model</a:t>
            </a:r>
          </a:p>
        </p:txBody>
      </p:sp>
      <p:pic>
        <p:nvPicPr>
          <p:cNvPr id="11266" name="Grafik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484313"/>
            <a:ext cx="4240212" cy="4411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p:cNvSpPr txBox="1">
            <a:spLocks noChangeArrowheads="1"/>
          </p:cNvSpPr>
          <p:nvPr/>
        </p:nvSpPr>
        <p:spPr bwMode="auto">
          <a:xfrm>
            <a:off x="5435600" y="3141663"/>
            <a:ext cx="3600450" cy="156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eaLnBrk="1" hangingPunct="1"/>
            <a:r>
              <a:rPr lang="en-US" u="sng" dirty="0"/>
              <a:t>Challenge:</a:t>
            </a:r>
          </a:p>
          <a:p>
            <a:pPr eaLnBrk="1" hangingPunct="1"/>
            <a:r>
              <a:rPr lang="en-US" dirty="0"/>
              <a:t>Contracting and liability throughout the value chain</a:t>
            </a:r>
          </a:p>
        </p:txBody>
      </p:sp>
      <p:sp>
        <p:nvSpPr>
          <p:cNvPr id="11268" name="Footer Placeholder 4"/>
          <p:cNvSpPr>
            <a:spLocks noGrp="1"/>
          </p:cNvSpPr>
          <p:nvPr>
            <p:ph type="ftr" sz="quarter" idx="4294967295"/>
          </p:nvPr>
        </p:nvSpPr>
        <p:spPr>
          <a:xfrm>
            <a:off x="5867400" y="6381750"/>
            <a:ext cx="2895600" cy="36512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40" tIns="45720" rIns="91440" bIns="45720" anchor="ct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eaLnBrk="0" fontAlgn="base" hangingPunct="0">
              <a:spcBef>
                <a:spcPct val="0"/>
              </a:spcBef>
              <a:spcAft>
                <a:spcPct val="0"/>
              </a:spcAft>
              <a:defRPr sz="2400">
                <a:solidFill>
                  <a:schemeClr val="tx1"/>
                </a:solidFill>
                <a:latin typeface="Verdana" charset="0"/>
                <a:ea typeface="ＭＳ Ｐゴシック" charset="0"/>
              </a:defRPr>
            </a:lvl6pPr>
            <a:lvl7pPr marL="2971800" indent="-228600" eaLnBrk="0" fontAlgn="base" hangingPunct="0">
              <a:spcBef>
                <a:spcPct val="0"/>
              </a:spcBef>
              <a:spcAft>
                <a:spcPct val="0"/>
              </a:spcAft>
              <a:defRPr sz="2400">
                <a:solidFill>
                  <a:schemeClr val="tx1"/>
                </a:solidFill>
                <a:latin typeface="Verdana" charset="0"/>
                <a:ea typeface="ＭＳ Ｐゴシック" charset="0"/>
              </a:defRPr>
            </a:lvl7pPr>
            <a:lvl8pPr marL="3429000" indent="-228600" eaLnBrk="0" fontAlgn="base" hangingPunct="0">
              <a:spcBef>
                <a:spcPct val="0"/>
              </a:spcBef>
              <a:spcAft>
                <a:spcPct val="0"/>
              </a:spcAft>
              <a:defRPr sz="2400">
                <a:solidFill>
                  <a:schemeClr val="tx1"/>
                </a:solidFill>
                <a:latin typeface="Verdana" charset="0"/>
                <a:ea typeface="ＭＳ Ｐゴシック" charset="0"/>
              </a:defRPr>
            </a:lvl8pPr>
            <a:lvl9pPr marL="3886200" indent="-228600" eaLnBrk="0" fontAlgn="base" hangingPunct="0">
              <a:spcBef>
                <a:spcPct val="0"/>
              </a:spcBef>
              <a:spcAft>
                <a:spcPct val="0"/>
              </a:spcAft>
              <a:defRPr sz="2400">
                <a:solidFill>
                  <a:schemeClr val="tx1"/>
                </a:solidFill>
                <a:latin typeface="Verdana" charset="0"/>
                <a:ea typeface="ＭＳ Ｐゴシック" charset="0"/>
              </a:defRPr>
            </a:lvl9pPr>
          </a:lstStyle>
          <a:p>
            <a:pPr algn="r" eaLnBrk="1" hangingPunct="1"/>
            <a:r>
              <a:rPr lang="it-IT" sz="1200">
                <a:solidFill>
                  <a:srgbClr val="898989"/>
                </a:solidFill>
              </a:rPr>
              <a:t>M. Lengert, ESA</a:t>
            </a:r>
          </a:p>
        </p:txBody>
      </p:sp>
    </p:spTree>
    <p:extLst>
      <p:ext uri="{BB962C8B-B14F-4D97-AF65-F5344CB8AC3E}">
        <p14:creationId xmlns:p14="http://schemas.microsoft.com/office/powerpoint/2010/main" val="9168697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3212976"/>
            <a:ext cx="7772400" cy="1470025"/>
          </a:xfrm>
        </p:spPr>
        <p:txBody>
          <a:bodyPr>
            <a:normAutofit fontScale="90000"/>
          </a:bodyPr>
          <a:lstStyle/>
          <a:p>
            <a:pPr algn="ctr"/>
            <a:r>
              <a:rPr lang="en-US" dirty="0" smtClean="0"/>
              <a:t>Information as a Service</a:t>
            </a:r>
            <a:br>
              <a:rPr lang="en-US" dirty="0" smtClean="0"/>
            </a:br>
            <a:r>
              <a:rPr lang="en-US" dirty="0" smtClean="0"/>
              <a:t/>
            </a:r>
            <a:br>
              <a:rPr lang="en-US" dirty="0" smtClean="0"/>
            </a:br>
            <a:r>
              <a:rPr lang="en-US" dirty="0" smtClean="0"/>
              <a:t>adding research IP to ESA data in a business environment </a:t>
            </a:r>
            <a:r>
              <a:rPr lang="en-US" sz="1800" b="0" dirty="0" smtClean="0"/>
              <a:t/>
            </a:r>
            <a:br>
              <a:rPr lang="en-US" sz="1800" b="0" dirty="0" smtClean="0"/>
            </a:br>
            <a:r>
              <a:rPr lang="en-US" sz="1800" dirty="0" smtClean="0"/>
              <a:t/>
            </a:r>
            <a:br>
              <a:rPr lang="en-US" sz="1800" dirty="0" smtClean="0"/>
            </a:br>
            <a:endParaRPr lang="en-US" sz="1800" dirty="0"/>
          </a:p>
        </p:txBody>
      </p:sp>
      <p:sp>
        <p:nvSpPr>
          <p:cNvPr id="3" name="Subtitle 2"/>
          <p:cNvSpPr>
            <a:spLocks noGrp="1"/>
          </p:cNvSpPr>
          <p:nvPr>
            <p:ph type="subTitle" idx="1"/>
          </p:nvPr>
        </p:nvSpPr>
        <p:spPr>
          <a:xfrm>
            <a:off x="2339752" y="4941168"/>
            <a:ext cx="6400800" cy="1752600"/>
          </a:xfrm>
        </p:spPr>
        <p:txBody>
          <a:bodyPr/>
          <a:lstStyle/>
          <a:p>
            <a:pPr algn="r"/>
            <a:r>
              <a:rPr lang="en-US" dirty="0" smtClean="0"/>
              <a:t>Johan Louter </a:t>
            </a:r>
          </a:p>
          <a:p>
            <a:pPr algn="r"/>
            <a:r>
              <a:rPr lang="en-US" dirty="0" smtClean="0"/>
              <a:t>June 2015</a:t>
            </a:r>
            <a:endParaRPr lang="en-US" dirty="0"/>
          </a:p>
        </p:txBody>
      </p:sp>
    </p:spTree>
    <p:extLst>
      <p:ext uri="{BB962C8B-B14F-4D97-AF65-F5344CB8AC3E}">
        <p14:creationId xmlns:p14="http://schemas.microsoft.com/office/powerpoint/2010/main" val="998631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ltLang="en-US" dirty="0" err="1" smtClean="0"/>
              <a:t>INFOaaS</a:t>
            </a:r>
            <a:r>
              <a:rPr lang="fr-FR" dirty="0"/>
              <a:t/>
            </a:r>
            <a:br>
              <a:rPr lang="fr-FR" dirty="0"/>
            </a:br>
            <a:endParaRPr lang="en-US" sz="1800" dirty="0">
              <a:solidFill>
                <a:srgbClr val="0070C0"/>
              </a:solidFill>
            </a:endParaRPr>
          </a:p>
        </p:txBody>
      </p:sp>
      <p:sp>
        <p:nvSpPr>
          <p:cNvPr id="4" name="Espace réservé du numéro de diapositive 3"/>
          <p:cNvSpPr>
            <a:spLocks noGrp="1"/>
          </p:cNvSpPr>
          <p:nvPr>
            <p:ph type="sldNum" sz="quarter" idx="4294967295"/>
          </p:nvPr>
        </p:nvSpPr>
        <p:spPr>
          <a:xfrm>
            <a:off x="194400" y="6318018"/>
            <a:ext cx="637200" cy="365125"/>
          </a:xfrm>
          <a:prstGeom prst="rect">
            <a:avLst/>
          </a:prstGeom>
        </p:spPr>
        <p:txBody>
          <a:bodyPr/>
          <a:lstStyle/>
          <a:p>
            <a:pPr fontAlgn="base">
              <a:spcBef>
                <a:spcPct val="0"/>
              </a:spcBef>
              <a:spcAft>
                <a:spcPct val="0"/>
              </a:spcAft>
            </a:pPr>
            <a:fld id="{DAF489CC-3B7A-4DA5-A8C0-4984788D0EC5}" type="slidenum">
              <a:rPr lang="nl-NL">
                <a:solidFill>
                  <a:srgbClr val="000000"/>
                </a:solidFill>
                <a:latin typeface="Arial" charset="0"/>
              </a:rPr>
              <a:pPr fontAlgn="base">
                <a:spcBef>
                  <a:spcPct val="0"/>
                </a:spcBef>
                <a:spcAft>
                  <a:spcPct val="0"/>
                </a:spcAft>
              </a:pPr>
              <a:t>5</a:t>
            </a:fld>
            <a:endParaRPr lang="nl-NL" dirty="0">
              <a:solidFill>
                <a:srgbClr val="000000"/>
              </a:solidFill>
              <a:latin typeface="Arial" charset="0"/>
            </a:endParaRPr>
          </a:p>
        </p:txBody>
      </p:sp>
      <p:pic>
        <p:nvPicPr>
          <p:cNvPr id="21" name="Picture 6" descr="https://encrypted-tbn0.gstatic.com/images?q=tbn:ANd9GcTddlWYnTrqqtBCzjfqXcvUYMHDRXxLUtXdluSgXTj_6ixE3Xn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86500" y="1488069"/>
            <a:ext cx="3154094" cy="1940981"/>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Espace réservé du texte 2"/>
          <p:cNvSpPr txBox="1">
            <a:spLocks/>
          </p:cNvSpPr>
          <p:nvPr/>
        </p:nvSpPr>
        <p:spPr bwMode="auto">
          <a:xfrm>
            <a:off x="3059832" y="2924944"/>
            <a:ext cx="5803360"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27" tIns="45714" rIns="91427" bIns="45714" numCol="1" anchor="t" anchorCtr="0" compatLnSpc="1">
            <a:prstTxWarp prst="textNoShape">
              <a:avLst/>
            </a:prstTxWarp>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Verdana"/>
                <a:ea typeface="Arial" charset="0"/>
                <a:cs typeface="Verdana"/>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Verdana"/>
                <a:ea typeface="Arial" charset="0"/>
                <a:cs typeface="Verdana"/>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101600" indent="0" algn="just">
              <a:spcBef>
                <a:spcPts val="320"/>
              </a:spcBef>
              <a:spcAft>
                <a:spcPts val="0"/>
              </a:spcAft>
              <a:buClr>
                <a:srgbClr val="000000"/>
              </a:buClr>
              <a:buFont typeface="Lucida Sans Unicode" pitchFamily="34" charset="0"/>
              <a:buNone/>
            </a:pPr>
            <a:endParaRPr lang="fr-FR" sz="1400" kern="0" dirty="0" smtClean="0">
              <a:latin typeface="Lucida Sans"/>
              <a:sym typeface="Arial"/>
              <a:rtl val="0"/>
            </a:endParaRPr>
          </a:p>
        </p:txBody>
      </p:sp>
      <p:pic>
        <p:nvPicPr>
          <p:cNvPr id="24" name="Picture 4" descr="https://encrypted-tbn2.gstatic.com/images?q=tbn:ANd9GcTWcmDT7mERtA3trp_upQIHi9vVzJBk1G0HhIX5dEYjUYQVLy-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3999" y="2307268"/>
            <a:ext cx="2307225" cy="172819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 Placeholder 8"/>
          <p:cNvSpPr txBox="1">
            <a:spLocks/>
          </p:cNvSpPr>
          <p:nvPr/>
        </p:nvSpPr>
        <p:spPr>
          <a:xfrm>
            <a:off x="253999" y="1268760"/>
            <a:ext cx="7425078" cy="1145138"/>
          </a:xfrm>
          <a:prstGeom prst="rect">
            <a:avLst/>
          </a:prstGeom>
        </p:spPr>
        <p:txBody>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0" indent="0" algn="just" defTabSz="1072866">
              <a:lnSpc>
                <a:spcPct val="90000"/>
              </a:lnSpc>
              <a:buFont typeface="Lucida Sans Unicode" pitchFamily="34" charset="0"/>
              <a:buNone/>
            </a:pPr>
            <a:r>
              <a:rPr lang="fr-FR" altLang="en-US" sz="1500" b="1" dirty="0" err="1">
                <a:solidFill>
                  <a:srgbClr val="333399">
                    <a:lumMod val="60000"/>
                    <a:lumOff val="40000"/>
                  </a:srgbClr>
                </a:solidFill>
              </a:rPr>
              <a:t>Stake</a:t>
            </a:r>
            <a:endParaRPr lang="fr-FR" altLang="en-US" sz="1500" b="1" dirty="0">
              <a:solidFill>
                <a:srgbClr val="333399">
                  <a:lumMod val="60000"/>
                  <a:lumOff val="40000"/>
                </a:srgbClr>
              </a:solidFill>
            </a:endParaRPr>
          </a:p>
          <a:p>
            <a:pPr marL="0" indent="0" algn="just" eaLnBrk="1" hangingPunct="1">
              <a:lnSpc>
                <a:spcPct val="90000"/>
              </a:lnSpc>
              <a:buFont typeface="Lucida Sans Unicode" pitchFamily="34" charset="0"/>
              <a:buNone/>
            </a:pPr>
            <a:endParaRPr lang="fr-FR" altLang="en-US" sz="400" b="1" kern="0" dirty="0" smtClean="0">
              <a:solidFill>
                <a:srgbClr val="0066A1"/>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buClr>
                <a:srgbClr val="4D70BF"/>
              </a:buClr>
              <a:buSzPct val="70000"/>
              <a:buFont typeface="Wingdings 3" pitchFamily="18" charset="2"/>
              <a:buChar char="u"/>
            </a:pP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Land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movement</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is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 major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risk</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for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oil</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&amp;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gas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company</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gas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storage</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pipeline, …)</a:t>
            </a:r>
          </a:p>
          <a:p>
            <a:pPr marL="268288" lvl="1" algn="just">
              <a:buClr>
                <a:srgbClr val="4D70BF"/>
              </a:buClr>
              <a:buSzPct val="70000"/>
              <a:buFont typeface="Wingdings 3" pitchFamily="18" charset="2"/>
              <a:buChar char="u"/>
              <a:defRPr/>
            </a:pPr>
            <a:r>
              <a:rPr lang="fr-FR" sz="1200" kern="0" dirty="0" smtClean="0">
                <a:latin typeface="Verdana" panose="020B0604030504040204" pitchFamily="34" charset="0"/>
                <a:ea typeface="Verdana" panose="020B0604030504040204" pitchFamily="34" charset="0"/>
                <a:cs typeface="Verdana" panose="020B0604030504040204" pitchFamily="34" charset="0"/>
              </a:rPr>
              <a:t>Data format: SAR data – ERS / </a:t>
            </a:r>
            <a:r>
              <a:rPr lang="fr-FR" sz="1200" kern="0" dirty="0" err="1" smtClean="0">
                <a:latin typeface="Verdana" panose="020B0604030504040204" pitchFamily="34" charset="0"/>
                <a:ea typeface="Verdana" panose="020B0604030504040204" pitchFamily="34" charset="0"/>
                <a:cs typeface="Verdana" panose="020B0604030504040204" pitchFamily="34" charset="0"/>
              </a:rPr>
              <a:t>Envisat</a:t>
            </a:r>
            <a:r>
              <a:rPr lang="fr-FR" sz="1200" kern="0" dirty="0" smtClean="0">
                <a:latin typeface="Verdana" panose="020B0604030504040204" pitchFamily="34" charset="0"/>
                <a:ea typeface="Verdana" panose="020B0604030504040204" pitchFamily="34" charset="0"/>
                <a:cs typeface="Verdana" panose="020B0604030504040204" pitchFamily="34" charset="0"/>
              </a:rPr>
              <a:t> </a:t>
            </a:r>
            <a:r>
              <a:rPr lang="fr-FR" sz="1200" kern="0" dirty="0" err="1" smtClean="0">
                <a:latin typeface="Verdana" panose="020B0604030504040204" pitchFamily="34" charset="0"/>
                <a:ea typeface="Verdana" panose="020B0604030504040204" pitchFamily="34" charset="0"/>
                <a:cs typeface="Verdana" panose="020B0604030504040204" pitchFamily="34" charset="0"/>
              </a:rPr>
              <a:t>dataset</a:t>
            </a:r>
            <a:endParaRPr lang="fr-FR" sz="1200" kern="0" dirty="0" smtClean="0">
              <a:latin typeface="Verdana" panose="020B0604030504040204" pitchFamily="34" charset="0"/>
              <a:ea typeface="Verdana" panose="020B0604030504040204" pitchFamily="34" charset="0"/>
              <a:cs typeface="Verdana" panose="020B0604030504040204" pitchFamily="34" charset="0"/>
            </a:endParaRPr>
          </a:p>
          <a:p>
            <a:pPr marL="268288" lvl="1" algn="just">
              <a:buClr>
                <a:srgbClr val="4D70BF"/>
              </a:buClr>
              <a:buSzPct val="70000"/>
              <a:buFont typeface="Wingdings 3" pitchFamily="18" charset="2"/>
              <a:buChar char="u"/>
              <a:defRPr/>
            </a:pPr>
            <a:r>
              <a:rPr lang="en-US" sz="1200" dirty="0"/>
              <a:t>F</a:t>
            </a:r>
            <a:r>
              <a:rPr lang="en-US" sz="1200" dirty="0" smtClean="0"/>
              <a:t>ollow-up </a:t>
            </a:r>
            <a:r>
              <a:rPr lang="en-US" sz="1200" dirty="0"/>
              <a:t>of </a:t>
            </a:r>
            <a:r>
              <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rPr>
              <a:t>DORIS</a:t>
            </a:r>
            <a:endParaRPr lang="fr-FR"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endParaRPr>
          </a:p>
        </p:txBody>
      </p:sp>
      <p:sp>
        <p:nvSpPr>
          <p:cNvPr id="10" name="Text Placeholder 10"/>
          <p:cNvSpPr txBox="1">
            <a:spLocks/>
          </p:cNvSpPr>
          <p:nvPr/>
        </p:nvSpPr>
        <p:spPr>
          <a:xfrm>
            <a:off x="3347864" y="2420888"/>
            <a:ext cx="5256584" cy="1728192"/>
          </a:xfrm>
          <a:prstGeom prst="rect">
            <a:avLst/>
          </a:prstGeom>
        </p:spPr>
        <p:txBody>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0" indent="0" algn="just" defTabSz="1072866">
              <a:lnSpc>
                <a:spcPct val="90000"/>
              </a:lnSpc>
              <a:buFont typeface="Lucida Sans Unicode" pitchFamily="34" charset="0"/>
              <a:buNone/>
            </a:pPr>
            <a:r>
              <a:rPr lang="fr-FR" altLang="en-US" sz="1500" b="1" dirty="0">
                <a:solidFill>
                  <a:srgbClr val="333399">
                    <a:lumMod val="60000"/>
                    <a:lumOff val="40000"/>
                  </a:srgbClr>
                </a:solidFill>
              </a:rPr>
              <a:t>Solution</a:t>
            </a:r>
          </a:p>
          <a:p>
            <a:pPr marL="0" indent="0" algn="just" eaLnBrk="1" hangingPunct="1">
              <a:lnSpc>
                <a:spcPct val="90000"/>
              </a:lnSpc>
              <a:buFont typeface="Lucida Sans Unicode" pitchFamily="34" charset="0"/>
              <a:buNone/>
            </a:pPr>
            <a:endParaRPr lang="fr-FR" altLang="en-US" sz="400" b="1" kern="0" dirty="0" smtClean="0">
              <a:solidFill>
                <a:srgbClr val="0066A1"/>
              </a:solidFill>
              <a:latin typeface="Verdana" panose="020B0604030504040204" pitchFamily="34" charset="0"/>
              <a:ea typeface="Verdana" panose="020B0604030504040204" pitchFamily="34" charset="0"/>
              <a:cs typeface="Verdana" panose="020B0604030504040204" pitchFamily="34" charset="0"/>
            </a:endParaRPr>
          </a:p>
          <a:p>
            <a:pPr algn="just"/>
            <a:r>
              <a:rPr lang="en-GB" sz="1200" dirty="0" smtClean="0">
                <a:latin typeface="Verdana" panose="020B0604030504040204" pitchFamily="34" charset="0"/>
                <a:ea typeface="Verdana" panose="020B0604030504040204" pitchFamily="34" charset="0"/>
                <a:cs typeface="Verdana" panose="020B0604030504040204" pitchFamily="34" charset="0"/>
                <a:sym typeface="Arial"/>
                <a:rtl val="0"/>
              </a:rPr>
              <a:t>Infrastructure </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based on Helix Nebula </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IaaS</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Atos</a:t>
            </a:r>
            <a:endPar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endParaRPr>
          </a:p>
          <a:p>
            <a:pPr algn="just"/>
            <a:r>
              <a:rPr lang="en-US" sz="1200" dirty="0">
                <a:latin typeface="Verdana" panose="020B0604030504040204" pitchFamily="34" charset="0"/>
                <a:ea typeface="Verdana" panose="020B0604030504040204" pitchFamily="34" charset="0"/>
                <a:cs typeface="Verdana" panose="020B0604030504040204" pitchFamily="34" charset="0"/>
                <a:sym typeface="Arial"/>
                <a:rtl val="0"/>
              </a:rPr>
              <a:t>Industrial Data Analytics platform - </a:t>
            </a:r>
            <a:r>
              <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Atos</a:t>
            </a:r>
            <a:endParaRPr lang="en-US" sz="1200" dirty="0">
              <a:latin typeface="Verdana" panose="020B0604030504040204" pitchFamily="34" charset="0"/>
              <a:ea typeface="Verdana" panose="020B0604030504040204" pitchFamily="34" charset="0"/>
              <a:cs typeface="Verdana" panose="020B0604030504040204" pitchFamily="34" charset="0"/>
              <a:sym typeface="Arial"/>
              <a:rtl val="0"/>
            </a:endParaRPr>
          </a:p>
          <a:p>
            <a:pPr algn="just"/>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Long term monitoring Algorithms based on SBAS-</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DInSAR</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technique –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CNR</a:t>
            </a:r>
          </a:p>
          <a:p>
            <a:pPr algn="just"/>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ERS / </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Envisat</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Dataset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 ESA</a:t>
            </a:r>
          </a:p>
          <a:p>
            <a:pPr algn="just"/>
            <a:r>
              <a:rPr lang="en-GB" sz="1200" dirty="0" smtClean="0">
                <a:latin typeface="Verdana" panose="020B0604030504040204" pitchFamily="34" charset="0"/>
                <a:ea typeface="Verdana" panose="020B0604030504040204" pitchFamily="34" charset="0"/>
                <a:cs typeface="Verdana" panose="020B0604030504040204" pitchFamily="34" charset="0"/>
                <a:sym typeface="Arial"/>
                <a:rtl val="0"/>
              </a:rPr>
              <a:t>Final customer </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French Oil &amp; Gas  </a:t>
            </a:r>
            <a:r>
              <a:rPr lang="en-GB" sz="1200" b="1"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company</a:t>
            </a:r>
            <a:endParaRPr lang="en-US" sz="1200" dirty="0">
              <a:latin typeface="Verdana" panose="020B0604030504040204" pitchFamily="34" charset="0"/>
              <a:ea typeface="Verdana" panose="020B0604030504040204" pitchFamily="34" charset="0"/>
              <a:cs typeface="Verdana" panose="020B0604030504040204" pitchFamily="34" charset="0"/>
              <a:sym typeface="Arial"/>
              <a:rtl val="0"/>
            </a:endParaRPr>
          </a:p>
        </p:txBody>
      </p:sp>
      <p:pic>
        <p:nvPicPr>
          <p:cNvPr id="11"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228184" y="4401808"/>
            <a:ext cx="2671216" cy="13385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Espace réservé du contenu 5"/>
          <p:cNvSpPr txBox="1">
            <a:spLocks/>
          </p:cNvSpPr>
          <p:nvPr/>
        </p:nvSpPr>
        <p:spPr>
          <a:xfrm>
            <a:off x="0" y="4401808"/>
            <a:ext cx="5961512" cy="1944216"/>
          </a:xfrm>
          <a:prstGeom prst="rect">
            <a:avLst/>
          </a:prstGeom>
        </p:spPr>
        <p:txBody>
          <a:bodyPr vert="horz" lIns="91440" tIns="45720" rIns="91440" bIns="45720" rtlCol="0">
            <a:normAutofit/>
          </a:bodyPr>
          <a:lstStyle/>
          <a:p>
            <a:pPr marL="0" lvl="1" algn="just" defTabSz="1072866" eaLnBrk="0" fontAlgn="base" hangingPunct="0">
              <a:lnSpc>
                <a:spcPct val="90000"/>
              </a:lnSpc>
              <a:spcBef>
                <a:spcPct val="20000"/>
              </a:spcBef>
              <a:spcAft>
                <a:spcPct val="0"/>
              </a:spcAft>
              <a:buClr>
                <a:srgbClr val="0066A1"/>
              </a:buClr>
              <a:defRPr/>
            </a:pPr>
            <a:r>
              <a:rPr lang="fr-FR" sz="1500" b="1" dirty="0" smtClean="0">
                <a:solidFill>
                  <a:srgbClr val="333399">
                    <a:lumMod val="60000"/>
                    <a:lumOff val="40000"/>
                  </a:srgbClr>
                </a:solidFill>
                <a:latin typeface="Verdana"/>
                <a:cs typeface="Verdana"/>
              </a:rPr>
              <a:t>Ground </a:t>
            </a:r>
            <a:r>
              <a:rPr lang="fr-FR" sz="1500" b="1" dirty="0" err="1" smtClean="0">
                <a:solidFill>
                  <a:srgbClr val="333399">
                    <a:lumMod val="60000"/>
                    <a:lumOff val="40000"/>
                  </a:srgbClr>
                </a:solidFill>
                <a:latin typeface="Verdana"/>
                <a:cs typeface="Verdana"/>
              </a:rPr>
              <a:t>deformation</a:t>
            </a:r>
            <a:r>
              <a:rPr lang="fr-FR" sz="1500" b="1" dirty="0" smtClean="0">
                <a:solidFill>
                  <a:srgbClr val="333399">
                    <a:lumMod val="60000"/>
                    <a:lumOff val="40000"/>
                  </a:srgbClr>
                </a:solidFill>
                <a:latin typeface="Verdana"/>
                <a:cs typeface="Verdana"/>
              </a:rPr>
              <a:t> monitoring</a:t>
            </a:r>
          </a:p>
          <a:p>
            <a:pPr marL="0" lvl="1" algn="just" defTabSz="1072866" eaLnBrk="0" fontAlgn="base" hangingPunct="0">
              <a:lnSpc>
                <a:spcPct val="90000"/>
              </a:lnSpc>
              <a:spcBef>
                <a:spcPct val="20000"/>
              </a:spcBef>
              <a:spcAft>
                <a:spcPct val="0"/>
              </a:spcAft>
              <a:buClr>
                <a:srgbClr val="0066A1"/>
              </a:buClr>
              <a:defRPr/>
            </a:pPr>
            <a:endParaRPr lang="fr-FR" sz="400" b="1" dirty="0">
              <a:solidFill>
                <a:srgbClr val="333399">
                  <a:lumMod val="60000"/>
                  <a:lumOff val="40000"/>
                </a:srgbClr>
              </a:solidFill>
              <a:latin typeface="Verdana"/>
              <a:cs typeface="Verdana"/>
            </a:endParaRPr>
          </a:p>
          <a:p>
            <a:pPr marL="268288" indent="-268288" algn="just" eaLnBrk="0" fontAlgn="base" hangingPunct="0">
              <a:spcBef>
                <a:spcPct val="20000"/>
              </a:spcBef>
              <a:spcAft>
                <a:spcPct val="0"/>
              </a:spcAft>
              <a:buClr>
                <a:srgbClr val="0066A1"/>
              </a:buClr>
              <a:buFont typeface="Lucida Sans Unicode" pitchFamily="34" charset="0"/>
              <a:buChar char="▶"/>
            </a:pPr>
            <a:r>
              <a:rPr lang="en-GB"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tl val="0"/>
              </a:rPr>
              <a:t>Based </a:t>
            </a:r>
            <a:r>
              <a:rPr lang="en-GB"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rPr>
              <a:t>on the Small Baseline Subset (SBAS) Differential Synthetic Aperture Radar Interferometry (</a:t>
            </a:r>
            <a:r>
              <a:rPr lang="en-GB" sz="1200" b="1" dirty="0" err="1">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rPr>
              <a:t>DInSAR</a:t>
            </a:r>
            <a:r>
              <a:rPr lang="en-GB"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rPr>
              <a:t>) which is a microwave remote sensing technique enabling to estimate deformations within centimetre to millimetre accuracy.</a:t>
            </a:r>
            <a:endParaRPr lang="en-US"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endParaRPr>
          </a:p>
          <a:p>
            <a:pPr marL="268288" lvl="1" indent="-268288" algn="just" fontAlgn="base">
              <a:spcBef>
                <a:spcPct val="20000"/>
              </a:spcBef>
              <a:spcAft>
                <a:spcPct val="0"/>
              </a:spcAft>
              <a:buClr>
                <a:srgbClr val="4D70BF"/>
              </a:buClr>
              <a:buSzPct val="70000"/>
              <a:buFont typeface="Wingdings 3" pitchFamily="18" charset="2"/>
              <a:buChar char="u"/>
              <a:defRPr/>
            </a:pPr>
            <a:r>
              <a:rPr lang="en-GB" sz="1200" kern="0" dirty="0" err="1" smtClean="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DInSAR</a:t>
            </a:r>
            <a:r>
              <a:rPr lang="en-GB" sz="1200" kern="0" dirty="0" smtClean="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 processing chain able to process SAR data stacks acquired by all the current available satellite, </a:t>
            </a:r>
            <a:r>
              <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such as ERS, ENVISAT, </a:t>
            </a:r>
            <a:r>
              <a:rPr lang="en-GB" sz="1200" kern="0" dirty="0" err="1">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TerraSAR</a:t>
            </a:r>
            <a:r>
              <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-X, and Cosmo-</a:t>
            </a:r>
            <a:r>
              <a:rPr lang="en-GB" sz="1200" kern="0" dirty="0" err="1">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SkyMed</a:t>
            </a:r>
            <a:r>
              <a:rPr lang="en-US"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a:t>
            </a:r>
            <a:endPar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endParaRPr>
          </a:p>
        </p:txBody>
      </p:sp>
      <p:pic>
        <p:nvPicPr>
          <p:cNvPr id="12" name="Picture 2"/>
          <p:cNvPicPr>
            <a:picLocks noGrp="1" noChangeAspect="1" noChangeArrowheads="1"/>
          </p:cNvPicPr>
          <p:nvPr>
            <p:ph idx="1"/>
          </p:nvPr>
        </p:nvPicPr>
        <p:blipFill>
          <a:blip r:embed="rId6">
            <a:extLst>
              <a:ext uri="{28A0092B-C50C-407E-A947-70E740481C1C}">
                <a14:useLocalDpi xmlns:a14="http://schemas.microsoft.com/office/drawing/2010/main" val="0"/>
              </a:ext>
            </a:extLst>
          </a:blip>
          <a:srcRect/>
          <a:stretch>
            <a:fillRect/>
          </a:stretch>
        </p:blipFill>
        <p:spPr bwMode="auto">
          <a:xfrm>
            <a:off x="35496" y="1052736"/>
            <a:ext cx="9105098" cy="53285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4" name="Picture 10"/>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47510" y="404665"/>
            <a:ext cx="1296490" cy="7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67407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88640"/>
            <a:ext cx="8229600" cy="1143000"/>
          </a:xfrm>
        </p:spPr>
        <p:txBody>
          <a:bodyPr/>
          <a:lstStyle/>
          <a:p>
            <a:r>
              <a:rPr lang="fr-FR" altLang="en-US" dirty="0" err="1" smtClean="0"/>
              <a:t>INFOaaS</a:t>
            </a:r>
            <a:r>
              <a:rPr lang="fr-FR" dirty="0"/>
              <a:t/>
            </a:r>
            <a:br>
              <a:rPr lang="fr-FR" dirty="0"/>
            </a:br>
            <a:r>
              <a:rPr lang="fr-FR" altLang="en-US" sz="1800" dirty="0" err="1" smtClean="0">
                <a:solidFill>
                  <a:srgbClr val="0070C0"/>
                </a:solidFill>
              </a:rPr>
              <a:t>Oil</a:t>
            </a:r>
            <a:r>
              <a:rPr lang="fr-FR" altLang="en-US" sz="1800" dirty="0" smtClean="0">
                <a:solidFill>
                  <a:srgbClr val="0070C0"/>
                </a:solidFill>
              </a:rPr>
              <a:t> &amp; </a:t>
            </a:r>
            <a:r>
              <a:rPr lang="fr-FR" altLang="en-US" sz="1800" dirty="0" err="1" smtClean="0">
                <a:solidFill>
                  <a:srgbClr val="0070C0"/>
                </a:solidFill>
              </a:rPr>
              <a:t>Gas</a:t>
            </a:r>
            <a:r>
              <a:rPr lang="fr-FR" altLang="en-US" sz="1800" dirty="0" smtClean="0">
                <a:solidFill>
                  <a:srgbClr val="0070C0"/>
                </a:solidFill>
              </a:rPr>
              <a:t> Service : A </a:t>
            </a:r>
            <a:r>
              <a:rPr lang="fr-FR" altLang="en-US" sz="1800" dirty="0" err="1">
                <a:solidFill>
                  <a:srgbClr val="0070C0"/>
                </a:solidFill>
              </a:rPr>
              <a:t>c</a:t>
            </a:r>
            <a:r>
              <a:rPr lang="fr-FR" altLang="en-US" sz="1800" dirty="0" err="1" smtClean="0">
                <a:solidFill>
                  <a:srgbClr val="0070C0"/>
                </a:solidFill>
              </a:rPr>
              <a:t>omplex</a:t>
            </a:r>
            <a:r>
              <a:rPr lang="fr-FR" altLang="en-US" sz="1800" dirty="0" smtClean="0">
                <a:solidFill>
                  <a:srgbClr val="0070C0"/>
                </a:solidFill>
              </a:rPr>
              <a:t> </a:t>
            </a:r>
            <a:r>
              <a:rPr lang="fr-FR" altLang="en-US" sz="1800" dirty="0" err="1" smtClean="0">
                <a:solidFill>
                  <a:srgbClr val="0070C0"/>
                </a:solidFill>
              </a:rPr>
              <a:t>processing</a:t>
            </a:r>
            <a:r>
              <a:rPr lang="fr-FR" altLang="en-US" sz="1800" dirty="0" smtClean="0">
                <a:solidFill>
                  <a:srgbClr val="0070C0"/>
                </a:solidFill>
              </a:rPr>
              <a:t> workflow</a:t>
            </a:r>
            <a:endParaRPr lang="en-US" sz="1800" dirty="0">
              <a:solidFill>
                <a:srgbClr val="0070C0"/>
              </a:solidFill>
            </a:endParaRPr>
          </a:p>
        </p:txBody>
      </p:sp>
      <p:sp>
        <p:nvSpPr>
          <p:cNvPr id="4" name="Espace réservé du numéro de diapositive 3"/>
          <p:cNvSpPr>
            <a:spLocks noGrp="1"/>
          </p:cNvSpPr>
          <p:nvPr>
            <p:ph type="sldNum" sz="quarter" idx="4294967295"/>
          </p:nvPr>
        </p:nvSpPr>
        <p:spPr>
          <a:xfrm>
            <a:off x="194400" y="6318018"/>
            <a:ext cx="637200" cy="365125"/>
          </a:xfrm>
          <a:prstGeom prst="rect">
            <a:avLst/>
          </a:prstGeom>
        </p:spPr>
        <p:txBody>
          <a:bodyPr/>
          <a:lstStyle/>
          <a:p>
            <a:pPr fontAlgn="base">
              <a:spcBef>
                <a:spcPct val="0"/>
              </a:spcBef>
              <a:spcAft>
                <a:spcPct val="0"/>
              </a:spcAft>
            </a:pPr>
            <a:fld id="{DAF489CC-3B7A-4DA5-A8C0-4984788D0EC5}" type="slidenum">
              <a:rPr lang="nl-NL">
                <a:solidFill>
                  <a:srgbClr val="000000"/>
                </a:solidFill>
                <a:latin typeface="Arial" charset="0"/>
              </a:rPr>
              <a:pPr fontAlgn="base">
                <a:spcBef>
                  <a:spcPct val="0"/>
                </a:spcBef>
                <a:spcAft>
                  <a:spcPct val="0"/>
                </a:spcAft>
              </a:pPr>
              <a:t>6</a:t>
            </a:fld>
            <a:endParaRPr lang="nl-NL" dirty="0">
              <a:solidFill>
                <a:srgbClr val="000000"/>
              </a:solidFill>
              <a:latin typeface="Arial" charset="0"/>
            </a:endParaRPr>
          </a:p>
        </p:txBody>
      </p:sp>
      <p:pic>
        <p:nvPicPr>
          <p:cNvPr id="21" name="Picture 6" descr="https://encrypted-tbn0.gstatic.com/images?q=tbn:ANd9GcTddlWYnTrqqtBCzjfqXcvUYMHDRXxLUtXdluSgXTj_6ixE3Xn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86500" y="1488069"/>
            <a:ext cx="3154094" cy="1940981"/>
          </a:xfrm>
          <a:prstGeom prst="rect">
            <a:avLst/>
          </a:prstGeom>
          <a:noFill/>
          <a:extLst>
            <a:ext uri="{909E8E84-426E-40dd-AFC4-6F175D3DCCD1}">
              <a14:hiddenFill xmlns:a14="http://schemas.microsoft.com/office/drawing/2010/main" xmlns="">
                <a:solidFill>
                  <a:srgbClr val="FFFFFF"/>
                </a:solidFill>
              </a14:hiddenFill>
            </a:ext>
          </a:extLst>
        </p:spPr>
      </p:pic>
      <p:sp>
        <p:nvSpPr>
          <p:cNvPr id="23" name="Espace réservé du texte 2"/>
          <p:cNvSpPr txBox="1">
            <a:spLocks/>
          </p:cNvSpPr>
          <p:nvPr/>
        </p:nvSpPr>
        <p:spPr bwMode="auto">
          <a:xfrm>
            <a:off x="3059832" y="2924944"/>
            <a:ext cx="5803360"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27" tIns="45714" rIns="91427" bIns="45714" numCol="1" anchor="t" anchorCtr="0" compatLnSpc="1">
            <a:prstTxWarp prst="textNoShape">
              <a:avLst/>
            </a:prstTxWarp>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Verdana"/>
                <a:ea typeface="Arial" charset="0"/>
                <a:cs typeface="Verdana"/>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Verdana"/>
                <a:ea typeface="Arial" charset="0"/>
                <a:cs typeface="Verdana"/>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101600" indent="0" algn="just">
              <a:spcBef>
                <a:spcPts val="320"/>
              </a:spcBef>
              <a:spcAft>
                <a:spcPts val="0"/>
              </a:spcAft>
              <a:buClr>
                <a:srgbClr val="000000"/>
              </a:buClr>
              <a:buFont typeface="Lucida Sans Unicode" pitchFamily="34" charset="0"/>
              <a:buNone/>
            </a:pPr>
            <a:endParaRPr lang="fr-FR" sz="1400" kern="0" dirty="0" smtClean="0">
              <a:latin typeface="Lucida Sans"/>
              <a:sym typeface="Arial"/>
              <a:rtl val="0"/>
            </a:endParaRPr>
          </a:p>
        </p:txBody>
      </p:sp>
      <p:pic>
        <p:nvPicPr>
          <p:cNvPr id="24" name="Picture 4" descr="https://encrypted-tbn2.gstatic.com/images?q=tbn:ANd9GcTWcmDT7mERtA3trp_upQIHi9vVzJBk1G0HhIX5dEYjUYQVLy-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3999" y="2492896"/>
            <a:ext cx="2307225" cy="1728192"/>
          </a:xfrm>
          <a:prstGeom prst="rect">
            <a:avLst/>
          </a:prstGeom>
          <a:noFill/>
          <a:extLst>
            <a:ext uri="{909E8E84-426E-40dd-AFC4-6F175D3DCCD1}">
              <a14:hiddenFill xmlns:a14="http://schemas.microsoft.com/office/drawing/2010/main" xmlns="">
                <a:solidFill>
                  <a:srgbClr val="FFFFFF"/>
                </a:solidFill>
              </a14:hiddenFill>
            </a:ext>
          </a:extLst>
        </p:spPr>
      </p:pic>
      <p:sp>
        <p:nvSpPr>
          <p:cNvPr id="8" name="Text Placeholder 8"/>
          <p:cNvSpPr txBox="1">
            <a:spLocks/>
          </p:cNvSpPr>
          <p:nvPr/>
        </p:nvSpPr>
        <p:spPr>
          <a:xfrm>
            <a:off x="253999" y="1347758"/>
            <a:ext cx="7425078" cy="1145138"/>
          </a:xfrm>
          <a:prstGeom prst="rect">
            <a:avLst/>
          </a:prstGeom>
        </p:spPr>
        <p:txBody>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0" indent="0" algn="just" defTabSz="1072866">
              <a:lnSpc>
                <a:spcPct val="90000"/>
              </a:lnSpc>
              <a:buFont typeface="Lucida Sans Unicode" pitchFamily="34" charset="0"/>
              <a:buNone/>
            </a:pPr>
            <a:r>
              <a:rPr lang="fr-FR" altLang="en-US" sz="1500" b="1" dirty="0" err="1">
                <a:solidFill>
                  <a:srgbClr val="333399">
                    <a:lumMod val="60000"/>
                    <a:lumOff val="40000"/>
                  </a:srgbClr>
                </a:solidFill>
              </a:rPr>
              <a:t>Stake</a:t>
            </a:r>
            <a:endParaRPr lang="fr-FR" altLang="en-US" sz="1500" b="1" dirty="0">
              <a:solidFill>
                <a:srgbClr val="333399">
                  <a:lumMod val="60000"/>
                  <a:lumOff val="40000"/>
                </a:srgbClr>
              </a:solidFill>
            </a:endParaRPr>
          </a:p>
          <a:p>
            <a:pPr marL="0" indent="0" algn="just" eaLnBrk="1" hangingPunct="1">
              <a:lnSpc>
                <a:spcPct val="90000"/>
              </a:lnSpc>
              <a:buFont typeface="Lucida Sans Unicode" pitchFamily="34" charset="0"/>
              <a:buNone/>
            </a:pPr>
            <a:endParaRPr lang="fr-FR" altLang="en-US" sz="400" b="1" kern="0" dirty="0" smtClean="0">
              <a:solidFill>
                <a:srgbClr val="0066A1"/>
              </a:solidFill>
              <a:latin typeface="Verdana" panose="020B0604030504040204" pitchFamily="34" charset="0"/>
              <a:ea typeface="Verdana" panose="020B0604030504040204" pitchFamily="34" charset="0"/>
              <a:cs typeface="Verdana" panose="020B0604030504040204" pitchFamily="34" charset="0"/>
            </a:endParaRPr>
          </a:p>
          <a:p>
            <a:pPr algn="just" eaLnBrk="1" hangingPunct="1">
              <a:buClr>
                <a:srgbClr val="4D70BF"/>
              </a:buClr>
              <a:buSzPct val="70000"/>
              <a:buFont typeface="Wingdings 3" pitchFamily="18" charset="2"/>
              <a:buChar char="u"/>
            </a:pP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Land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movement</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is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 major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risk</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for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oil</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&amp;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gas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company</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gas</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a:t>
            </a:r>
            <a:r>
              <a:rPr lang="fr-FR" altLang="en-US" sz="1200" kern="0" dirty="0" err="1" smtClean="0">
                <a:latin typeface="Verdana" panose="020B0604030504040204" pitchFamily="34" charset="0"/>
                <a:ea typeface="Verdana" panose="020B0604030504040204" pitchFamily="34" charset="0"/>
                <a:cs typeface="Verdana" panose="020B0604030504040204" pitchFamily="34" charset="0"/>
              </a:rPr>
              <a:t>storage</a:t>
            </a:r>
            <a:r>
              <a:rPr lang="fr-FR" altLang="en-US" sz="1200" kern="0" dirty="0" smtClean="0">
                <a:latin typeface="Verdana" panose="020B0604030504040204" pitchFamily="34" charset="0"/>
                <a:ea typeface="Verdana" panose="020B0604030504040204" pitchFamily="34" charset="0"/>
                <a:cs typeface="Verdana" panose="020B0604030504040204" pitchFamily="34" charset="0"/>
              </a:rPr>
              <a:t>, pipeline, …)</a:t>
            </a:r>
          </a:p>
          <a:p>
            <a:pPr marL="268288" lvl="1" algn="just">
              <a:buClr>
                <a:srgbClr val="4D70BF"/>
              </a:buClr>
              <a:buSzPct val="70000"/>
              <a:buFont typeface="Wingdings 3" pitchFamily="18" charset="2"/>
              <a:buChar char="u"/>
              <a:defRPr/>
            </a:pPr>
            <a:r>
              <a:rPr lang="fr-FR" sz="1200" kern="0" dirty="0" smtClean="0">
                <a:latin typeface="Verdana" panose="020B0604030504040204" pitchFamily="34" charset="0"/>
                <a:ea typeface="Verdana" panose="020B0604030504040204" pitchFamily="34" charset="0"/>
                <a:cs typeface="Verdana" panose="020B0604030504040204" pitchFamily="34" charset="0"/>
              </a:rPr>
              <a:t>Data format: SAR data – ERS / </a:t>
            </a:r>
            <a:r>
              <a:rPr lang="fr-FR" sz="1200" kern="0" dirty="0" err="1" smtClean="0">
                <a:latin typeface="Verdana" panose="020B0604030504040204" pitchFamily="34" charset="0"/>
                <a:ea typeface="Verdana" panose="020B0604030504040204" pitchFamily="34" charset="0"/>
                <a:cs typeface="Verdana" panose="020B0604030504040204" pitchFamily="34" charset="0"/>
              </a:rPr>
              <a:t>Envisat</a:t>
            </a:r>
            <a:r>
              <a:rPr lang="fr-FR" sz="1200" kern="0" dirty="0" smtClean="0">
                <a:latin typeface="Verdana" panose="020B0604030504040204" pitchFamily="34" charset="0"/>
                <a:ea typeface="Verdana" panose="020B0604030504040204" pitchFamily="34" charset="0"/>
                <a:cs typeface="Verdana" panose="020B0604030504040204" pitchFamily="34" charset="0"/>
              </a:rPr>
              <a:t> </a:t>
            </a:r>
            <a:r>
              <a:rPr lang="fr-FR" sz="1200" kern="0" dirty="0" err="1" smtClean="0">
                <a:latin typeface="Verdana" panose="020B0604030504040204" pitchFamily="34" charset="0"/>
                <a:ea typeface="Verdana" panose="020B0604030504040204" pitchFamily="34" charset="0"/>
                <a:cs typeface="Verdana" panose="020B0604030504040204" pitchFamily="34" charset="0"/>
              </a:rPr>
              <a:t>dataset</a:t>
            </a:r>
            <a:endParaRPr lang="fr-FR" sz="1200" kern="0" dirty="0" smtClean="0">
              <a:latin typeface="Verdana" panose="020B0604030504040204" pitchFamily="34" charset="0"/>
              <a:ea typeface="Verdana" panose="020B0604030504040204" pitchFamily="34" charset="0"/>
              <a:cs typeface="Verdana" panose="020B0604030504040204" pitchFamily="34" charset="0"/>
            </a:endParaRPr>
          </a:p>
          <a:p>
            <a:pPr marL="268288" lvl="1" algn="just">
              <a:buClr>
                <a:srgbClr val="4D70BF"/>
              </a:buClr>
              <a:buSzPct val="70000"/>
              <a:buFont typeface="Wingdings 3" pitchFamily="18" charset="2"/>
              <a:buChar char="u"/>
              <a:defRPr/>
            </a:pPr>
            <a:r>
              <a:rPr lang="en-US" sz="1200" dirty="0"/>
              <a:t>F</a:t>
            </a:r>
            <a:r>
              <a:rPr lang="en-US" sz="1200" dirty="0" smtClean="0"/>
              <a:t>ollow-up </a:t>
            </a:r>
            <a:r>
              <a:rPr lang="en-US" sz="1200" dirty="0"/>
              <a:t>of </a:t>
            </a:r>
            <a:r>
              <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rPr>
              <a:t>DORIS</a:t>
            </a:r>
            <a:endParaRPr lang="fr-FR"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endParaRPr>
          </a:p>
        </p:txBody>
      </p:sp>
      <p:sp>
        <p:nvSpPr>
          <p:cNvPr id="10" name="Text Placeholder 10"/>
          <p:cNvSpPr txBox="1">
            <a:spLocks/>
          </p:cNvSpPr>
          <p:nvPr/>
        </p:nvSpPr>
        <p:spPr>
          <a:xfrm>
            <a:off x="3347864" y="2564904"/>
            <a:ext cx="5256584" cy="1728192"/>
          </a:xfrm>
          <a:prstGeom prst="rect">
            <a:avLst/>
          </a:prstGeom>
        </p:spPr>
        <p:txBody>
          <a:bodyPr/>
          <a:lstStyle>
            <a:lvl1pPr marL="268288" indent="-268288" algn="l" rtl="0" eaLnBrk="0" fontAlgn="base" hangingPunct="0">
              <a:spcBef>
                <a:spcPct val="20000"/>
              </a:spcBef>
              <a:spcAft>
                <a:spcPct val="0"/>
              </a:spcAft>
              <a:buClr>
                <a:srgbClr val="0066A1"/>
              </a:buClr>
              <a:buFont typeface="Lucida Sans Unicode" pitchFamily="34" charset="0"/>
              <a:buChar char="▶"/>
              <a:defRPr sz="1600">
                <a:solidFill>
                  <a:srgbClr val="000000"/>
                </a:solidFill>
                <a:latin typeface="Verdana"/>
                <a:ea typeface="MS PGothic" pitchFamily="34" charset="-128"/>
                <a:cs typeface="Verdana"/>
              </a:defRPr>
            </a:lvl1pPr>
            <a:lvl2pPr marL="539750" indent="-269875"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2pPr>
            <a:lvl3pPr marL="809625" indent="-268288" algn="l" rtl="0" eaLnBrk="0" fontAlgn="base" hangingPunct="0">
              <a:spcBef>
                <a:spcPct val="20000"/>
              </a:spcBef>
              <a:spcAft>
                <a:spcPct val="0"/>
              </a:spcAft>
              <a:buClr>
                <a:srgbClr val="0066A1"/>
              </a:buClr>
              <a:buFont typeface="Arial" pitchFamily="34" charset="0"/>
              <a:buChar char="•"/>
              <a:defRPr sz="1600">
                <a:solidFill>
                  <a:srgbClr val="000000"/>
                </a:solidFill>
                <a:latin typeface="Verdana"/>
                <a:ea typeface="Arial" charset="0"/>
                <a:cs typeface="Verdana"/>
              </a:defRPr>
            </a:lvl3pPr>
            <a:lvl4pPr marL="1081088" indent="-269875"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4pPr>
            <a:lvl5pPr marL="1349375" indent="-268288" algn="l" rtl="0" eaLnBrk="0" fontAlgn="base" hangingPunct="0">
              <a:spcBef>
                <a:spcPct val="20000"/>
              </a:spcBef>
              <a:spcAft>
                <a:spcPct val="0"/>
              </a:spcAft>
              <a:buClr>
                <a:srgbClr val="0065A2"/>
              </a:buClr>
              <a:buFont typeface="Arial" pitchFamily="34" charset="0"/>
              <a:buChar char="»"/>
              <a:defRPr sz="1600">
                <a:solidFill>
                  <a:srgbClr val="000000"/>
                </a:solidFill>
                <a:latin typeface="+mn-lt"/>
                <a:ea typeface="Arial" charset="0"/>
                <a:cs typeface="+mn-cs"/>
              </a:defRPr>
            </a:lvl5pPr>
            <a:lvl6pPr marL="18065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6pPr>
            <a:lvl7pPr marL="22637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7pPr>
            <a:lvl8pPr marL="27209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8pPr>
            <a:lvl9pPr marL="3178175" indent="-268288" algn="l" rtl="0" fontAlgn="base">
              <a:spcBef>
                <a:spcPct val="20000"/>
              </a:spcBef>
              <a:spcAft>
                <a:spcPct val="0"/>
              </a:spcAft>
              <a:buClr>
                <a:srgbClr val="0065A2"/>
              </a:buClr>
              <a:buFont typeface="Arial" charset="0"/>
              <a:buChar char="»"/>
              <a:defRPr sz="1600">
                <a:solidFill>
                  <a:srgbClr val="000000"/>
                </a:solidFill>
                <a:latin typeface="+mn-lt"/>
                <a:ea typeface="Arial" charset="0"/>
                <a:cs typeface="+mn-cs"/>
              </a:defRPr>
            </a:lvl9pPr>
          </a:lstStyle>
          <a:p>
            <a:pPr marL="0" indent="0" algn="just" defTabSz="1072866">
              <a:lnSpc>
                <a:spcPct val="90000"/>
              </a:lnSpc>
              <a:buFont typeface="Lucida Sans Unicode" pitchFamily="34" charset="0"/>
              <a:buNone/>
            </a:pPr>
            <a:r>
              <a:rPr lang="fr-FR" altLang="en-US" sz="1500" b="1" dirty="0">
                <a:solidFill>
                  <a:srgbClr val="333399">
                    <a:lumMod val="60000"/>
                    <a:lumOff val="40000"/>
                  </a:srgbClr>
                </a:solidFill>
              </a:rPr>
              <a:t>Solution</a:t>
            </a:r>
          </a:p>
          <a:p>
            <a:pPr marL="0" indent="0" algn="just" eaLnBrk="1" hangingPunct="1">
              <a:lnSpc>
                <a:spcPct val="90000"/>
              </a:lnSpc>
              <a:buFont typeface="Lucida Sans Unicode" pitchFamily="34" charset="0"/>
              <a:buNone/>
            </a:pPr>
            <a:endParaRPr lang="fr-FR" altLang="en-US" sz="400" b="1" kern="0" dirty="0" smtClean="0">
              <a:solidFill>
                <a:srgbClr val="0066A1"/>
              </a:solidFill>
              <a:latin typeface="Verdana" panose="020B0604030504040204" pitchFamily="34" charset="0"/>
              <a:ea typeface="Verdana" panose="020B0604030504040204" pitchFamily="34" charset="0"/>
              <a:cs typeface="Verdana" panose="020B0604030504040204" pitchFamily="34" charset="0"/>
            </a:endParaRPr>
          </a:p>
          <a:p>
            <a:pPr algn="just"/>
            <a:r>
              <a:rPr lang="en-GB" sz="1200" dirty="0" smtClean="0">
                <a:latin typeface="Verdana" panose="020B0604030504040204" pitchFamily="34" charset="0"/>
                <a:ea typeface="Verdana" panose="020B0604030504040204" pitchFamily="34" charset="0"/>
                <a:cs typeface="Verdana" panose="020B0604030504040204" pitchFamily="34" charset="0"/>
                <a:sym typeface="Arial"/>
                <a:rtl val="0"/>
              </a:rPr>
              <a:t>Infrastructure </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based on Helix Nebula </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IaaS</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Atos</a:t>
            </a:r>
            <a:endPar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endParaRPr>
          </a:p>
          <a:p>
            <a:pPr algn="just"/>
            <a:r>
              <a:rPr lang="en-US" sz="1200" dirty="0" smtClean="0">
                <a:latin typeface="Verdana" panose="020B0604030504040204" pitchFamily="34" charset="0"/>
                <a:ea typeface="Verdana" panose="020B0604030504040204" pitchFamily="34" charset="0"/>
                <a:cs typeface="Verdana" panose="020B0604030504040204" pitchFamily="34" charset="0"/>
                <a:sym typeface="Arial"/>
                <a:rtl val="0"/>
              </a:rPr>
              <a:t>Business Data </a:t>
            </a:r>
            <a:r>
              <a:rPr lang="en-US" sz="1200" dirty="0">
                <a:latin typeface="Verdana" panose="020B0604030504040204" pitchFamily="34" charset="0"/>
                <a:ea typeface="Verdana" panose="020B0604030504040204" pitchFamily="34" charset="0"/>
                <a:cs typeface="Verdana" panose="020B0604030504040204" pitchFamily="34" charset="0"/>
                <a:sym typeface="Arial"/>
                <a:rtl val="0"/>
              </a:rPr>
              <a:t>Analytics </a:t>
            </a:r>
            <a:r>
              <a:rPr lang="en-US" sz="1200" dirty="0" smtClean="0">
                <a:latin typeface="Verdana" panose="020B0604030504040204" pitchFamily="34" charset="0"/>
                <a:ea typeface="Verdana" panose="020B0604030504040204" pitchFamily="34" charset="0"/>
                <a:cs typeface="Verdana" panose="020B0604030504040204" pitchFamily="34" charset="0"/>
                <a:sym typeface="Arial"/>
                <a:rtl val="0"/>
              </a:rPr>
              <a:t>Platform </a:t>
            </a:r>
            <a:r>
              <a:rPr lang="en-US" sz="1200" dirty="0">
                <a:latin typeface="Verdana" panose="020B0604030504040204" pitchFamily="34" charset="0"/>
                <a:ea typeface="Verdana" panose="020B0604030504040204" pitchFamily="34" charset="0"/>
                <a:cs typeface="Verdana" panose="020B0604030504040204" pitchFamily="34" charset="0"/>
                <a:sym typeface="Arial"/>
                <a:rtl val="0"/>
              </a:rPr>
              <a:t>- </a:t>
            </a:r>
            <a:r>
              <a:rPr lang="en-US"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Atos</a:t>
            </a:r>
            <a:endParaRPr lang="en-US" sz="1200" dirty="0">
              <a:latin typeface="Verdana" panose="020B0604030504040204" pitchFamily="34" charset="0"/>
              <a:ea typeface="Verdana" panose="020B0604030504040204" pitchFamily="34" charset="0"/>
              <a:cs typeface="Verdana" panose="020B0604030504040204" pitchFamily="34" charset="0"/>
              <a:sym typeface="Arial"/>
              <a:rtl val="0"/>
            </a:endParaRPr>
          </a:p>
          <a:p>
            <a:pPr algn="just"/>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Long term monitoring Algorithms based on SBAS-</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DInSAR</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technique –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CNR</a:t>
            </a:r>
          </a:p>
          <a:p>
            <a:pPr algn="just"/>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ERS / </a:t>
            </a:r>
            <a:r>
              <a:rPr lang="en-GB" sz="1200" dirty="0" err="1">
                <a:latin typeface="Verdana" panose="020B0604030504040204" pitchFamily="34" charset="0"/>
                <a:ea typeface="Verdana" panose="020B0604030504040204" pitchFamily="34" charset="0"/>
                <a:cs typeface="Verdana" panose="020B0604030504040204" pitchFamily="34" charset="0"/>
                <a:sym typeface="Arial"/>
                <a:rtl val="0"/>
              </a:rPr>
              <a:t>Envisat</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Dataset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 ESA</a:t>
            </a:r>
          </a:p>
          <a:p>
            <a:pPr algn="just"/>
            <a:r>
              <a:rPr lang="en-GB" sz="1200" dirty="0" smtClean="0">
                <a:latin typeface="Verdana" panose="020B0604030504040204" pitchFamily="34" charset="0"/>
                <a:ea typeface="Verdana" panose="020B0604030504040204" pitchFamily="34" charset="0"/>
                <a:cs typeface="Verdana" panose="020B0604030504040204" pitchFamily="34" charset="0"/>
                <a:sym typeface="Arial"/>
                <a:rtl val="0"/>
              </a:rPr>
              <a:t>Final customer </a:t>
            </a:r>
            <a:r>
              <a:rPr lang="en-GB" sz="1200" dirty="0">
                <a:latin typeface="Verdana" panose="020B0604030504040204" pitchFamily="34" charset="0"/>
                <a:ea typeface="Verdana" panose="020B0604030504040204" pitchFamily="34" charset="0"/>
                <a:cs typeface="Verdana" panose="020B0604030504040204" pitchFamily="34" charset="0"/>
                <a:sym typeface="Arial"/>
                <a:rtl val="0"/>
              </a:rPr>
              <a:t>– </a:t>
            </a:r>
            <a:r>
              <a:rPr lang="en-GB" sz="1200" b="1" dirty="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French Oil &amp; Gas  </a:t>
            </a:r>
            <a:r>
              <a:rPr lang="en-GB" sz="1200" b="1" dirty="0" smtClean="0">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sym typeface="Arial"/>
                <a:rtl val="0"/>
              </a:rPr>
              <a:t>company</a:t>
            </a:r>
            <a:endParaRPr lang="en-US" sz="1200" dirty="0">
              <a:latin typeface="Verdana" panose="020B0604030504040204" pitchFamily="34" charset="0"/>
              <a:ea typeface="Verdana" panose="020B0604030504040204" pitchFamily="34" charset="0"/>
              <a:cs typeface="Verdana" panose="020B0604030504040204" pitchFamily="34" charset="0"/>
              <a:sym typeface="Arial"/>
              <a:rtl val="0"/>
            </a:endParaRPr>
          </a:p>
        </p:txBody>
      </p:sp>
      <p:pic>
        <p:nvPicPr>
          <p:cNvPr id="11"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228184" y="4401808"/>
            <a:ext cx="2671216" cy="133850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Espace réservé du contenu 5"/>
          <p:cNvSpPr txBox="1">
            <a:spLocks/>
          </p:cNvSpPr>
          <p:nvPr/>
        </p:nvSpPr>
        <p:spPr>
          <a:xfrm>
            <a:off x="0" y="4401808"/>
            <a:ext cx="5961512" cy="1944216"/>
          </a:xfrm>
          <a:prstGeom prst="rect">
            <a:avLst/>
          </a:prstGeom>
        </p:spPr>
        <p:txBody>
          <a:bodyPr vert="horz" lIns="91440" tIns="45720" rIns="91440" bIns="45720" rtlCol="0">
            <a:normAutofit/>
          </a:bodyPr>
          <a:lstStyle/>
          <a:p>
            <a:pPr marL="0" lvl="1" algn="just" defTabSz="1072866" eaLnBrk="0" fontAlgn="base" hangingPunct="0">
              <a:lnSpc>
                <a:spcPct val="90000"/>
              </a:lnSpc>
              <a:spcBef>
                <a:spcPct val="20000"/>
              </a:spcBef>
              <a:spcAft>
                <a:spcPct val="0"/>
              </a:spcAft>
              <a:buClr>
                <a:srgbClr val="0066A1"/>
              </a:buClr>
              <a:defRPr/>
            </a:pPr>
            <a:r>
              <a:rPr lang="fr-FR" sz="1500" b="1" dirty="0" smtClean="0">
                <a:solidFill>
                  <a:srgbClr val="333399">
                    <a:lumMod val="60000"/>
                    <a:lumOff val="40000"/>
                  </a:srgbClr>
                </a:solidFill>
                <a:latin typeface="Verdana"/>
                <a:cs typeface="Verdana"/>
              </a:rPr>
              <a:t>Ground </a:t>
            </a:r>
            <a:r>
              <a:rPr lang="fr-FR" sz="1500" b="1" dirty="0" err="1" smtClean="0">
                <a:solidFill>
                  <a:srgbClr val="333399">
                    <a:lumMod val="60000"/>
                    <a:lumOff val="40000"/>
                  </a:srgbClr>
                </a:solidFill>
                <a:latin typeface="Verdana"/>
                <a:cs typeface="Verdana"/>
              </a:rPr>
              <a:t>deformation</a:t>
            </a:r>
            <a:r>
              <a:rPr lang="fr-FR" sz="1500" b="1" dirty="0" smtClean="0">
                <a:solidFill>
                  <a:srgbClr val="333399">
                    <a:lumMod val="60000"/>
                    <a:lumOff val="40000"/>
                  </a:srgbClr>
                </a:solidFill>
                <a:latin typeface="Verdana"/>
                <a:cs typeface="Verdana"/>
              </a:rPr>
              <a:t> monitoring</a:t>
            </a:r>
          </a:p>
          <a:p>
            <a:pPr marL="0" lvl="1" algn="just" defTabSz="1072866" eaLnBrk="0" fontAlgn="base" hangingPunct="0">
              <a:lnSpc>
                <a:spcPct val="90000"/>
              </a:lnSpc>
              <a:spcBef>
                <a:spcPct val="20000"/>
              </a:spcBef>
              <a:spcAft>
                <a:spcPct val="0"/>
              </a:spcAft>
              <a:buClr>
                <a:srgbClr val="0066A1"/>
              </a:buClr>
              <a:defRPr/>
            </a:pPr>
            <a:endParaRPr lang="fr-FR" sz="400" b="1" dirty="0">
              <a:solidFill>
                <a:srgbClr val="333399">
                  <a:lumMod val="60000"/>
                  <a:lumOff val="40000"/>
                </a:srgbClr>
              </a:solidFill>
              <a:latin typeface="Verdana"/>
              <a:cs typeface="Verdana"/>
            </a:endParaRPr>
          </a:p>
          <a:p>
            <a:pPr marL="268288" indent="-268288" algn="just" eaLnBrk="0" fontAlgn="base" hangingPunct="0">
              <a:spcBef>
                <a:spcPct val="20000"/>
              </a:spcBef>
              <a:spcAft>
                <a:spcPct val="0"/>
              </a:spcAft>
              <a:buClr>
                <a:srgbClr val="0066A1"/>
              </a:buClr>
              <a:buFont typeface="Lucida Sans Unicode" pitchFamily="34" charset="0"/>
              <a:buChar char="▶"/>
            </a:pPr>
            <a:r>
              <a:rPr lang="en-GB" sz="1200" dirty="0" smtClean="0">
                <a:solidFill>
                  <a:srgbClr val="000000"/>
                </a:solidFill>
                <a:latin typeface="Verdana" panose="020B0604030504040204" pitchFamily="34" charset="0"/>
                <a:ea typeface="Verdana" panose="020B0604030504040204" pitchFamily="34" charset="0"/>
                <a:cs typeface="Verdana" panose="020B0604030504040204" pitchFamily="34" charset="0"/>
                <a:rtl val="0"/>
              </a:rPr>
              <a:t>Based </a:t>
            </a:r>
            <a:r>
              <a:rPr lang="en-GB"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rPr>
              <a:t>on the Small Baseline Subset (SBAS) Differential Synthetic Aperture Radar Interferometry (</a:t>
            </a:r>
            <a:r>
              <a:rPr lang="en-GB" sz="1200" b="1" dirty="0" err="1">
                <a:solidFill>
                  <a:srgbClr val="333399">
                    <a:lumMod val="60000"/>
                    <a:lumOff val="40000"/>
                  </a:srgbClr>
                </a:solidFill>
                <a:latin typeface="Verdana" panose="020B0604030504040204" pitchFamily="34" charset="0"/>
                <a:ea typeface="Verdana" panose="020B0604030504040204" pitchFamily="34" charset="0"/>
                <a:cs typeface="Verdana" panose="020B0604030504040204" pitchFamily="34" charset="0"/>
                <a:rtl val="0"/>
              </a:rPr>
              <a:t>DInSAR</a:t>
            </a:r>
            <a:r>
              <a:rPr lang="en-GB"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rPr>
              <a:t>) which is a microwave remote sensing technique enabling to estimate deformations within centimetre to millimetre accuracy.</a:t>
            </a:r>
            <a:endParaRPr lang="en-US" sz="1200" dirty="0">
              <a:solidFill>
                <a:srgbClr val="000000"/>
              </a:solidFill>
              <a:latin typeface="Verdana" panose="020B0604030504040204" pitchFamily="34" charset="0"/>
              <a:ea typeface="Verdana" panose="020B0604030504040204" pitchFamily="34" charset="0"/>
              <a:cs typeface="Verdana" panose="020B0604030504040204" pitchFamily="34" charset="0"/>
              <a:rtl val="0"/>
            </a:endParaRPr>
          </a:p>
          <a:p>
            <a:pPr marL="268288" lvl="1" indent="-268288" algn="just" fontAlgn="base">
              <a:spcBef>
                <a:spcPct val="20000"/>
              </a:spcBef>
              <a:spcAft>
                <a:spcPct val="0"/>
              </a:spcAft>
              <a:buClr>
                <a:srgbClr val="4D70BF"/>
              </a:buClr>
              <a:buSzPct val="70000"/>
              <a:buFont typeface="Wingdings 3" pitchFamily="18" charset="2"/>
              <a:buChar char="u"/>
              <a:defRPr/>
            </a:pPr>
            <a:r>
              <a:rPr lang="en-GB" sz="1200" kern="0" dirty="0" err="1" smtClean="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DInSAR</a:t>
            </a:r>
            <a:r>
              <a:rPr lang="en-GB" sz="1200" kern="0" dirty="0" smtClean="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 processing chain able to process SAR data stacks acquired by all the current available satellite, </a:t>
            </a:r>
            <a:r>
              <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such as ERS, ENVISAT, </a:t>
            </a:r>
            <a:r>
              <a:rPr lang="en-GB" sz="1200" kern="0" dirty="0" err="1">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TerraSAR</a:t>
            </a:r>
            <a:r>
              <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-X, and Cosmo-</a:t>
            </a:r>
            <a:r>
              <a:rPr lang="en-GB" sz="1200" kern="0" dirty="0" err="1">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SkyMed</a:t>
            </a:r>
            <a:r>
              <a:rPr lang="en-US"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rPr>
              <a:t>.</a:t>
            </a:r>
            <a:endParaRPr lang="en-GB" sz="1200" kern="0" dirty="0">
              <a:solidFill>
                <a:srgbClr val="000000"/>
              </a:solidFill>
              <a:latin typeface="Verdana" panose="020B0604030504040204" pitchFamily="34" charset="0"/>
              <a:ea typeface="Verdana" panose="020B0604030504040204" pitchFamily="34" charset="0"/>
              <a:cs typeface="Verdana" panose="020B0604030504040204" pitchFamily="34" charset="0"/>
              <a:sym typeface="Arial"/>
              <a:rtl val="0"/>
            </a:endParaRPr>
          </a:p>
        </p:txBody>
      </p:sp>
      <p:pic>
        <p:nvPicPr>
          <p:cNvPr id="12" name="Picture 1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47510" y="404665"/>
            <a:ext cx="1296490" cy="7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478562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4294967295"/>
          </p:nvPr>
        </p:nvSpPr>
        <p:spPr>
          <a:xfrm>
            <a:off x="194400" y="6318018"/>
            <a:ext cx="637200" cy="365125"/>
          </a:xfrm>
          <a:prstGeom prst="rect">
            <a:avLst/>
          </a:prstGeom>
        </p:spPr>
        <p:txBody>
          <a:bodyPr/>
          <a:lstStyle/>
          <a:p>
            <a:pPr fontAlgn="base">
              <a:spcBef>
                <a:spcPct val="0"/>
              </a:spcBef>
              <a:spcAft>
                <a:spcPct val="0"/>
              </a:spcAft>
            </a:pPr>
            <a:fld id="{DAF489CC-3B7A-4DA5-A8C0-4984788D0EC5}" type="slidenum">
              <a:rPr lang="nl-NL">
                <a:solidFill>
                  <a:srgbClr val="000000"/>
                </a:solidFill>
                <a:latin typeface="Arial" charset="0"/>
              </a:rPr>
              <a:pPr fontAlgn="base">
                <a:spcBef>
                  <a:spcPct val="0"/>
                </a:spcBef>
                <a:spcAft>
                  <a:spcPct val="0"/>
                </a:spcAft>
              </a:pPr>
              <a:t>7</a:t>
            </a:fld>
            <a:endParaRPr lang="nl-NL" dirty="0">
              <a:solidFill>
                <a:srgbClr val="000000"/>
              </a:solidFill>
              <a:latin typeface="Arial" charset="0"/>
            </a:endParaRPr>
          </a:p>
        </p:txBody>
      </p:sp>
      <p:sp>
        <p:nvSpPr>
          <p:cNvPr id="13" name="Shape 158"/>
          <p:cNvSpPr/>
          <p:nvPr/>
        </p:nvSpPr>
        <p:spPr>
          <a:xfrm>
            <a:off x="2497974" y="1298256"/>
            <a:ext cx="2866114" cy="432048"/>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ctr" anchorCtr="1">
            <a:noAutofit/>
          </a:bodyPr>
          <a:lstStyle/>
          <a:p>
            <a:r>
              <a:rPr lang="fr-FR" sz="1400" b="1" kern="0" dirty="0">
                <a:solidFill>
                  <a:srgbClr val="000000"/>
                </a:solidFill>
                <a:ea typeface="Verdana" panose="020B0604030504040204" pitchFamily="34" charset="0"/>
                <a:cs typeface="Verdana" panose="020B0604030504040204" pitchFamily="34" charset="0"/>
                <a:sym typeface="Arial"/>
                <a:rtl val="0"/>
              </a:rPr>
              <a:t>End user</a:t>
            </a:r>
            <a:endParaRPr sz="1400" b="1" kern="0" dirty="0">
              <a:solidFill>
                <a:srgbClr val="000000"/>
              </a:solidFill>
              <a:ea typeface="Verdana" panose="020B0604030504040204" pitchFamily="34" charset="0"/>
              <a:cs typeface="Verdana" panose="020B0604030504040204" pitchFamily="34" charset="0"/>
              <a:sym typeface="Arial"/>
              <a:rtl val="0"/>
            </a:endParaRPr>
          </a:p>
        </p:txBody>
      </p:sp>
      <p:sp>
        <p:nvSpPr>
          <p:cNvPr id="14" name="Shape 160"/>
          <p:cNvSpPr/>
          <p:nvPr/>
        </p:nvSpPr>
        <p:spPr>
          <a:xfrm>
            <a:off x="4076900" y="1879690"/>
            <a:ext cx="2347499" cy="1117311"/>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t" anchorCtr="1">
            <a:noAutofit/>
          </a:bodyPr>
          <a:lstStyle/>
          <a:p>
            <a:r>
              <a:rPr lang="fr-FR" sz="1400" b="1" kern="0" dirty="0">
                <a:solidFill>
                  <a:srgbClr val="000000"/>
                </a:solidFill>
                <a:sym typeface="Arial"/>
                <a:rtl val="0"/>
              </a:rPr>
              <a:t>OGC Web Services</a:t>
            </a:r>
            <a:endParaRPr sz="1400" b="1" kern="0" dirty="0">
              <a:solidFill>
                <a:srgbClr val="000000"/>
              </a:solidFill>
              <a:sym typeface="Arial"/>
              <a:rtl val="0"/>
            </a:endParaRPr>
          </a:p>
        </p:txBody>
      </p:sp>
      <p:sp>
        <p:nvSpPr>
          <p:cNvPr id="22" name="Shape 162"/>
          <p:cNvSpPr/>
          <p:nvPr/>
        </p:nvSpPr>
        <p:spPr>
          <a:xfrm>
            <a:off x="1206571" y="3924816"/>
            <a:ext cx="5217827" cy="1110363"/>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t" anchorCtr="1">
            <a:noAutofit/>
          </a:bodyPr>
          <a:lstStyle/>
          <a:p>
            <a:pPr algn="ctr"/>
            <a:r>
              <a:rPr lang="fr-FR" sz="1400" b="1" kern="0" dirty="0" smtClean="0">
                <a:solidFill>
                  <a:srgbClr val="000000"/>
                </a:solidFill>
                <a:ea typeface="Verdana" panose="020B0604030504040204" pitchFamily="34" charset="0"/>
                <a:cs typeface="Verdana" panose="020B0604030504040204" pitchFamily="34" charset="0"/>
                <a:sym typeface="Arial"/>
                <a:rtl val="0"/>
              </a:rPr>
              <a:t>BDAP</a:t>
            </a:r>
            <a:endParaRPr sz="1400" b="1" kern="0" dirty="0">
              <a:solidFill>
                <a:srgbClr val="000000"/>
              </a:solidFill>
              <a:ea typeface="Verdana" panose="020B0604030504040204" pitchFamily="34" charset="0"/>
              <a:cs typeface="Verdana" panose="020B0604030504040204" pitchFamily="34" charset="0"/>
              <a:sym typeface="Arial"/>
              <a:rtl val="0"/>
            </a:endParaRPr>
          </a:p>
        </p:txBody>
      </p:sp>
      <p:sp>
        <p:nvSpPr>
          <p:cNvPr id="23" name="Shape 163"/>
          <p:cNvSpPr txBox="1"/>
          <p:nvPr/>
        </p:nvSpPr>
        <p:spPr>
          <a:xfrm>
            <a:off x="1206572" y="3883051"/>
            <a:ext cx="2583401" cy="1110363"/>
          </a:xfrm>
          <a:prstGeom prst="rect">
            <a:avLst/>
          </a:prstGeom>
        </p:spPr>
        <p:txBody>
          <a:bodyPr lIns="186675" tIns="186675" rIns="186675" bIns="186675" anchor="ctr" anchorCtr="0">
            <a:noAutofit/>
          </a:bodyPr>
          <a:lstStyle/>
          <a:p>
            <a:endParaRPr sz="1400" kern="0">
              <a:solidFill>
                <a:srgbClr val="000000"/>
              </a:solidFill>
              <a:sym typeface="Arial"/>
              <a:rtl val="0"/>
            </a:endParaRPr>
          </a:p>
        </p:txBody>
      </p:sp>
      <p:sp>
        <p:nvSpPr>
          <p:cNvPr id="24" name="Shape 165"/>
          <p:cNvSpPr txBox="1"/>
          <p:nvPr/>
        </p:nvSpPr>
        <p:spPr>
          <a:xfrm>
            <a:off x="3898480" y="3883051"/>
            <a:ext cx="2583401" cy="1110363"/>
          </a:xfrm>
          <a:prstGeom prst="rect">
            <a:avLst/>
          </a:prstGeom>
        </p:spPr>
        <p:txBody>
          <a:bodyPr lIns="186675" tIns="186675" rIns="186675" bIns="186675" anchor="ctr" anchorCtr="0">
            <a:noAutofit/>
          </a:bodyPr>
          <a:lstStyle/>
          <a:p>
            <a:endParaRPr sz="1400" kern="0">
              <a:solidFill>
                <a:srgbClr val="000000"/>
              </a:solidFill>
              <a:sym typeface="Arial"/>
              <a:rtl val="0"/>
            </a:endParaRPr>
          </a:p>
        </p:txBody>
      </p:sp>
      <p:sp>
        <p:nvSpPr>
          <p:cNvPr id="26" name="Shape 162"/>
          <p:cNvSpPr/>
          <p:nvPr/>
        </p:nvSpPr>
        <p:spPr>
          <a:xfrm>
            <a:off x="1206577" y="5204467"/>
            <a:ext cx="5217826" cy="960887"/>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t" anchorCtr="1">
            <a:noAutofit/>
          </a:bodyPr>
          <a:lstStyle/>
          <a:p>
            <a:r>
              <a:rPr lang="fr-FR" sz="1400" b="1" kern="0" dirty="0">
                <a:solidFill>
                  <a:srgbClr val="000000"/>
                </a:solidFill>
                <a:ea typeface="Verdana" panose="020B0604030504040204" pitchFamily="34" charset="0"/>
                <a:cs typeface="Verdana" panose="020B0604030504040204" pitchFamily="34" charset="0"/>
                <a:sym typeface="Arial"/>
                <a:rtl val="0"/>
              </a:rPr>
              <a:t>Storage, </a:t>
            </a:r>
            <a:r>
              <a:rPr lang="fr-FR" sz="1400" b="1" kern="0" dirty="0" err="1" smtClean="0">
                <a:solidFill>
                  <a:srgbClr val="000000"/>
                </a:solidFill>
                <a:ea typeface="Verdana" panose="020B0604030504040204" pitchFamily="34" charset="0"/>
                <a:cs typeface="Verdana" panose="020B0604030504040204" pitchFamily="34" charset="0"/>
                <a:sym typeface="Arial"/>
                <a:rtl val="0"/>
              </a:rPr>
              <a:t>processing</a:t>
            </a:r>
            <a:r>
              <a:rPr lang="fr-FR" sz="1400" b="1" kern="0" dirty="0" smtClean="0">
                <a:solidFill>
                  <a:srgbClr val="000000"/>
                </a:solidFill>
                <a:ea typeface="Verdana" panose="020B0604030504040204" pitchFamily="34" charset="0"/>
                <a:cs typeface="Verdana" panose="020B0604030504040204" pitchFamily="34" charset="0"/>
                <a:sym typeface="Arial"/>
                <a:rtl val="0"/>
              </a:rPr>
              <a:t> </a:t>
            </a:r>
            <a:r>
              <a:rPr lang="fr-FR" sz="1400" b="1" kern="0" dirty="0">
                <a:solidFill>
                  <a:srgbClr val="000000"/>
                </a:solidFill>
                <a:ea typeface="Verdana" panose="020B0604030504040204" pitchFamily="34" charset="0"/>
                <a:cs typeface="Verdana" panose="020B0604030504040204" pitchFamily="34" charset="0"/>
                <a:sym typeface="Arial"/>
                <a:rtl val="0"/>
              </a:rPr>
              <a:t>&amp; network</a:t>
            </a:r>
            <a:endParaRPr lang="en-US" sz="1400" b="1" kern="0" dirty="0">
              <a:solidFill>
                <a:srgbClr val="000000"/>
              </a:solidFill>
              <a:ea typeface="Verdana" panose="020B0604030504040204" pitchFamily="34" charset="0"/>
              <a:cs typeface="Verdana" panose="020B0604030504040204" pitchFamily="34" charset="0"/>
              <a:sym typeface="Arial"/>
              <a:rtl val="0"/>
            </a:endParaRPr>
          </a:p>
        </p:txBody>
      </p:sp>
      <p:pic>
        <p:nvPicPr>
          <p:cNvPr id="27" name="Picture 88" descr="http://png-3.findicons.com/files/icons/977/rrze/720/computer_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69483" y="5579573"/>
            <a:ext cx="592019" cy="538197"/>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88" descr="http://png-3.findicons.com/files/icons/977/rrze/720/computer_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45543" y="5604749"/>
            <a:ext cx="592019" cy="538197"/>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88" descr="http://png-3.findicons.com/files/icons/977/rrze/720/computer_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37731" y="5579572"/>
            <a:ext cx="592019" cy="538197"/>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88" descr="http://png-3.findicons.com/files/icons/977/rrze/720/computer_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33103" y="5583203"/>
            <a:ext cx="592019" cy="538197"/>
          </a:xfrm>
          <a:prstGeom prst="rect">
            <a:avLst/>
          </a:prstGeom>
          <a:noFill/>
          <a:extLst>
            <a:ext uri="{909E8E84-426E-40dd-AFC4-6F175D3DCCD1}">
              <a14:hiddenFill xmlns:a14="http://schemas.microsoft.com/office/drawing/2010/main" xmlns="">
                <a:solidFill>
                  <a:srgbClr val="FFFFFF"/>
                </a:solidFill>
              </a14:hiddenFill>
            </a:ext>
          </a:extLst>
        </p:spPr>
      </p:pic>
      <p:sp>
        <p:nvSpPr>
          <p:cNvPr id="31" name="ZoneTexte 30"/>
          <p:cNvSpPr txBox="1"/>
          <p:nvPr/>
        </p:nvSpPr>
        <p:spPr>
          <a:xfrm>
            <a:off x="7896829" y="5540179"/>
            <a:ext cx="1311578" cy="523220"/>
          </a:xfrm>
          <a:prstGeom prst="rect">
            <a:avLst/>
          </a:prstGeom>
          <a:noFill/>
        </p:spPr>
        <p:txBody>
          <a:bodyPr wrap="none" rtlCol="0">
            <a:spAutoFit/>
          </a:bodyPr>
          <a:lstStyle/>
          <a:p>
            <a:r>
              <a:rPr lang="fr-FR" sz="1400" kern="0" dirty="0">
                <a:solidFill>
                  <a:srgbClr val="000000"/>
                </a:solidFill>
                <a:sym typeface="Arial"/>
                <a:rtl val="0"/>
              </a:rPr>
              <a:t>Data sources</a:t>
            </a:r>
          </a:p>
          <a:p>
            <a:r>
              <a:rPr lang="fr-FR" sz="1400" i="1" kern="0" dirty="0" err="1">
                <a:solidFill>
                  <a:srgbClr val="000000"/>
                </a:solidFill>
                <a:sym typeface="Arial"/>
                <a:rtl val="0"/>
              </a:rPr>
              <a:t>Envisat</a:t>
            </a:r>
            <a:r>
              <a:rPr lang="fr-FR" sz="1400" i="1" kern="0" dirty="0">
                <a:solidFill>
                  <a:srgbClr val="000000"/>
                </a:solidFill>
                <a:sym typeface="Arial"/>
                <a:rtl val="0"/>
              </a:rPr>
              <a:t>, ERS</a:t>
            </a:r>
            <a:endParaRPr lang="en-US" sz="1400" i="1" kern="0" dirty="0">
              <a:solidFill>
                <a:srgbClr val="000000"/>
              </a:solidFill>
              <a:sym typeface="Arial"/>
              <a:rtl val="0"/>
            </a:endParaRPr>
          </a:p>
        </p:txBody>
      </p:sp>
      <p:pic>
        <p:nvPicPr>
          <p:cNvPr id="32" name="Picture 12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60234" y="5231955"/>
            <a:ext cx="1008805" cy="9333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3" name="Picture 12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289631" y="5780108"/>
            <a:ext cx="66675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4" name="ZoneTexte 33"/>
          <p:cNvSpPr txBox="1"/>
          <p:nvPr/>
        </p:nvSpPr>
        <p:spPr>
          <a:xfrm>
            <a:off x="327208" y="5531023"/>
            <a:ext cx="558166" cy="307777"/>
          </a:xfrm>
          <a:prstGeom prst="rect">
            <a:avLst/>
          </a:prstGeom>
          <a:noFill/>
        </p:spPr>
        <p:txBody>
          <a:bodyPr wrap="none" rtlCol="0">
            <a:spAutoFit/>
          </a:bodyPr>
          <a:lstStyle/>
          <a:p>
            <a:r>
              <a:rPr lang="fr-FR" sz="1400" b="1" dirty="0" err="1">
                <a:solidFill>
                  <a:srgbClr val="333399">
                    <a:lumMod val="60000"/>
                    <a:lumOff val="40000"/>
                  </a:srgbClr>
                </a:solidFill>
                <a:ea typeface="Verdana" panose="020B0604030504040204" pitchFamily="34" charset="0"/>
                <a:cs typeface="Verdana" panose="020B0604030504040204" pitchFamily="34" charset="0"/>
                <a:sym typeface="Arial"/>
                <a:rtl val="0"/>
              </a:rPr>
              <a:t>IaaS</a:t>
            </a:r>
            <a:endParaRPr lang="en-US" sz="1400" b="1" dirty="0">
              <a:solidFill>
                <a:srgbClr val="333399">
                  <a:lumMod val="60000"/>
                  <a:lumOff val="40000"/>
                </a:srgbClr>
              </a:solidFill>
              <a:ea typeface="Verdana" panose="020B0604030504040204" pitchFamily="34" charset="0"/>
              <a:cs typeface="Verdana" panose="020B0604030504040204" pitchFamily="34" charset="0"/>
              <a:sym typeface="Arial"/>
              <a:rtl val="0"/>
            </a:endParaRPr>
          </a:p>
        </p:txBody>
      </p:sp>
      <p:sp>
        <p:nvSpPr>
          <p:cNvPr id="35" name="ZoneTexte 34"/>
          <p:cNvSpPr txBox="1"/>
          <p:nvPr/>
        </p:nvSpPr>
        <p:spPr>
          <a:xfrm>
            <a:off x="275711" y="4005072"/>
            <a:ext cx="609462" cy="307777"/>
          </a:xfrm>
          <a:prstGeom prst="rect">
            <a:avLst/>
          </a:prstGeom>
          <a:noFill/>
        </p:spPr>
        <p:txBody>
          <a:bodyPr wrap="none" rtlCol="0">
            <a:spAutoFit/>
          </a:bodyPr>
          <a:lstStyle/>
          <a:p>
            <a:r>
              <a:rPr lang="fr-FR" sz="1400" b="1" dirty="0" err="1">
                <a:solidFill>
                  <a:srgbClr val="333399">
                    <a:lumMod val="60000"/>
                    <a:lumOff val="40000"/>
                  </a:srgbClr>
                </a:solidFill>
                <a:ea typeface="Verdana" panose="020B0604030504040204" pitchFamily="34" charset="0"/>
                <a:cs typeface="Verdana" panose="020B0604030504040204" pitchFamily="34" charset="0"/>
                <a:sym typeface="Arial"/>
                <a:rtl val="0"/>
              </a:rPr>
              <a:t>PaaS</a:t>
            </a:r>
            <a:endParaRPr lang="en-US" sz="1400" b="1" dirty="0">
              <a:solidFill>
                <a:srgbClr val="333399">
                  <a:lumMod val="60000"/>
                  <a:lumOff val="40000"/>
                </a:srgbClr>
              </a:solidFill>
              <a:ea typeface="Verdana" panose="020B0604030504040204" pitchFamily="34" charset="0"/>
              <a:cs typeface="Verdana" panose="020B0604030504040204" pitchFamily="34" charset="0"/>
              <a:sym typeface="Arial"/>
              <a:rtl val="0"/>
            </a:endParaRPr>
          </a:p>
        </p:txBody>
      </p:sp>
      <p:sp>
        <p:nvSpPr>
          <p:cNvPr id="36" name="ZoneTexte 35"/>
          <p:cNvSpPr txBox="1"/>
          <p:nvPr/>
        </p:nvSpPr>
        <p:spPr>
          <a:xfrm>
            <a:off x="96082" y="2298264"/>
            <a:ext cx="946093" cy="307777"/>
          </a:xfrm>
          <a:prstGeom prst="rect">
            <a:avLst/>
          </a:prstGeom>
          <a:noFill/>
        </p:spPr>
        <p:txBody>
          <a:bodyPr wrap="none" rtlCol="0">
            <a:spAutoFit/>
          </a:bodyPr>
          <a:lstStyle/>
          <a:p>
            <a:r>
              <a:rPr lang="fr-FR" sz="1400" b="1" dirty="0" err="1">
                <a:solidFill>
                  <a:srgbClr val="333399">
                    <a:lumMod val="60000"/>
                    <a:lumOff val="40000"/>
                  </a:srgbClr>
                </a:solidFill>
                <a:ea typeface="Verdana" panose="020B0604030504040204" pitchFamily="34" charset="0"/>
                <a:cs typeface="Verdana" panose="020B0604030504040204" pitchFamily="34" charset="0"/>
                <a:sym typeface="Arial"/>
                <a:rtl val="0"/>
              </a:rPr>
              <a:t>INFOaaS</a:t>
            </a:r>
            <a:endParaRPr lang="en-US" sz="1400" b="1" dirty="0">
              <a:solidFill>
                <a:srgbClr val="333399">
                  <a:lumMod val="60000"/>
                  <a:lumOff val="40000"/>
                </a:srgbClr>
              </a:solidFill>
              <a:ea typeface="Verdana" panose="020B0604030504040204" pitchFamily="34" charset="0"/>
              <a:cs typeface="Verdana" panose="020B0604030504040204" pitchFamily="34" charset="0"/>
              <a:sym typeface="Arial"/>
              <a:rtl val="0"/>
            </a:endParaRPr>
          </a:p>
        </p:txBody>
      </p:sp>
      <p:sp>
        <p:nvSpPr>
          <p:cNvPr id="37" name="Shape 160"/>
          <p:cNvSpPr/>
          <p:nvPr/>
        </p:nvSpPr>
        <p:spPr>
          <a:xfrm>
            <a:off x="1206574" y="1844874"/>
            <a:ext cx="2587371" cy="1197095"/>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t" anchorCtr="1">
            <a:noAutofit/>
          </a:bodyPr>
          <a:lstStyle/>
          <a:p>
            <a:pPr algn="ctr"/>
            <a:r>
              <a:rPr lang="fr-FR" sz="1400" b="1" kern="0" dirty="0">
                <a:solidFill>
                  <a:srgbClr val="000000"/>
                </a:solidFill>
                <a:sym typeface="Arial"/>
                <a:rtl val="0"/>
              </a:rPr>
              <a:t>Advanced web </a:t>
            </a:r>
            <a:r>
              <a:rPr lang="fr-FR" sz="1400" b="1" kern="0" dirty="0" err="1">
                <a:solidFill>
                  <a:srgbClr val="000000"/>
                </a:solidFill>
                <a:sym typeface="Arial"/>
                <a:rtl val="0"/>
              </a:rPr>
              <a:t>Mapping</a:t>
            </a:r>
            <a:endParaRPr sz="1400" b="1" kern="0" dirty="0">
              <a:solidFill>
                <a:srgbClr val="000000"/>
              </a:solidFill>
              <a:sym typeface="Arial"/>
              <a:rtl val="0"/>
            </a:endParaRPr>
          </a:p>
        </p:txBody>
      </p:sp>
      <p:pic>
        <p:nvPicPr>
          <p:cNvPr id="38" name="Picture 17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401537" y="2223978"/>
            <a:ext cx="996679" cy="7065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9" name="Picture 14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802993" y="2359534"/>
            <a:ext cx="1203853" cy="5691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 name="Picture 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2525384" y="2282433"/>
            <a:ext cx="977093" cy="6480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1" name="Picture 11"/>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2514181" y="4243936"/>
            <a:ext cx="499749" cy="6849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2" name="Picture 187" descr="http://snaplogic-h.s3.amazonaws.com/uploads/snap/image/45/hdfs.jpg"/>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1346388" y="4282332"/>
            <a:ext cx="793260" cy="420999"/>
          </a:xfrm>
          <a:prstGeom prst="rect">
            <a:avLst/>
          </a:prstGeom>
          <a:noFill/>
          <a:extLst>
            <a:ext uri="{909E8E84-426E-40dd-AFC4-6F175D3DCCD1}">
              <a14:hiddenFill xmlns:a14="http://schemas.microsoft.com/office/drawing/2010/main" xmlns="">
                <a:solidFill>
                  <a:srgbClr val="FFFFFF"/>
                </a:solidFill>
              </a14:hiddenFill>
            </a:ext>
          </a:extLst>
        </p:spPr>
      </p:pic>
      <p:pic>
        <p:nvPicPr>
          <p:cNvPr id="43" name="Picture 88" descr="http://png-3.findicons.com/files/icons/977/rrze/720/computer_database.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37739" y="5568890"/>
            <a:ext cx="592019" cy="538197"/>
          </a:xfrm>
          <a:prstGeom prst="rect">
            <a:avLst/>
          </a:prstGeom>
          <a:noFill/>
          <a:extLst>
            <a:ext uri="{909E8E84-426E-40dd-AFC4-6F175D3DCCD1}">
              <a14:hiddenFill xmlns:a14="http://schemas.microsoft.com/office/drawing/2010/main" xmlns="">
                <a:solidFill>
                  <a:srgbClr val="FFFFFF"/>
                </a:solidFill>
              </a14:hiddenFill>
            </a:ext>
          </a:extLst>
        </p:spPr>
      </p:pic>
      <p:pic>
        <p:nvPicPr>
          <p:cNvPr id="44" name="Picture 191" descr="http://ctx.i2cat.net/wp-content/uploads/2011/06/geant_logo_rgb_300dpi.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1757877" y="5784393"/>
            <a:ext cx="763587" cy="367341"/>
          </a:xfrm>
          <a:prstGeom prst="rect">
            <a:avLst/>
          </a:prstGeom>
          <a:noFill/>
          <a:extLst>
            <a:ext uri="{909E8E84-426E-40dd-AFC4-6F175D3DCCD1}">
              <a14:hiddenFill xmlns:a14="http://schemas.microsoft.com/office/drawing/2010/main" xmlns="">
                <a:solidFill>
                  <a:srgbClr val="FFFFFF"/>
                </a:solidFill>
              </a14:hiddenFill>
            </a:ext>
          </a:extLst>
        </p:spPr>
      </p:pic>
      <p:pic>
        <p:nvPicPr>
          <p:cNvPr id="45" name="Picture 2" descr="http://sysout.be/wp-content/uploads/2011/12/newsflash_logo-e12908194211371.png"/>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190203" y="3924766"/>
            <a:ext cx="1151787" cy="319170"/>
          </a:xfrm>
          <a:prstGeom prst="rect">
            <a:avLst/>
          </a:prstGeom>
          <a:noFill/>
          <a:extLst>
            <a:ext uri="{909E8E84-426E-40dd-AFC4-6F175D3DCCD1}">
              <a14:hiddenFill xmlns:a14="http://schemas.microsoft.com/office/drawing/2010/main" xmlns="">
                <a:solidFill>
                  <a:srgbClr val="FFFFFF"/>
                </a:solidFill>
              </a14:hiddenFill>
            </a:ext>
          </a:extLst>
        </p:spPr>
      </p:pic>
      <p:sp>
        <p:nvSpPr>
          <p:cNvPr id="46" name="Shape 162"/>
          <p:cNvSpPr/>
          <p:nvPr/>
        </p:nvSpPr>
        <p:spPr>
          <a:xfrm>
            <a:off x="1206572" y="3200286"/>
            <a:ext cx="5217827" cy="606307"/>
          </a:xfrm>
          <a:prstGeom prst="roundRect">
            <a:avLst>
              <a:gd name="adj" fmla="val 10000"/>
            </a:avLst>
          </a:prstGeom>
          <a:gradFill>
            <a:gsLst>
              <a:gs pos="0">
                <a:srgbClr val="A1DDFE"/>
              </a:gs>
              <a:gs pos="35000">
                <a:srgbClr val="BDE6FF"/>
              </a:gs>
              <a:gs pos="100000">
                <a:srgbClr val="E7F5FF"/>
              </a:gs>
            </a:gsLst>
            <a:lin ang="16200000" scaled="0"/>
          </a:gradFill>
          <a:ln>
            <a:noFill/>
          </a:ln>
        </p:spPr>
        <p:txBody>
          <a:bodyPr lIns="91425" tIns="91425" rIns="91425" bIns="91425" anchor="t" anchorCtr="1">
            <a:noAutofit/>
          </a:bodyPr>
          <a:lstStyle/>
          <a:p>
            <a:pPr algn="ctr"/>
            <a:r>
              <a:rPr lang="fr-FR" sz="1400" b="1" kern="0" dirty="0">
                <a:solidFill>
                  <a:srgbClr val="000000"/>
                </a:solidFill>
                <a:ea typeface="Verdana" panose="020B0604030504040204" pitchFamily="34" charset="0"/>
                <a:cs typeface="Verdana" panose="020B0604030504040204" pitchFamily="34" charset="0"/>
                <a:sym typeface="Arial"/>
                <a:rtl val="0"/>
              </a:rPr>
              <a:t>Data science</a:t>
            </a:r>
          </a:p>
          <a:p>
            <a:pPr algn="ctr"/>
            <a:r>
              <a:rPr lang="fr-FR" sz="1400" kern="0" dirty="0" err="1">
                <a:solidFill>
                  <a:srgbClr val="000000"/>
                </a:solidFill>
                <a:ea typeface="Verdana" panose="020B0604030504040204" pitchFamily="34" charset="0"/>
                <a:cs typeface="Verdana" panose="020B0604030504040204" pitchFamily="34" charset="0"/>
                <a:sym typeface="Arial"/>
                <a:rtl val="0"/>
              </a:rPr>
              <a:t>DinSAR</a:t>
            </a:r>
            <a:r>
              <a:rPr lang="fr-FR" sz="1400" kern="0" dirty="0">
                <a:solidFill>
                  <a:srgbClr val="000000"/>
                </a:solidFill>
                <a:ea typeface="Verdana" panose="020B0604030504040204" pitchFamily="34" charset="0"/>
                <a:cs typeface="Verdana" panose="020B0604030504040204" pitchFamily="34" charset="0"/>
                <a:sym typeface="Arial"/>
                <a:rtl val="0"/>
              </a:rPr>
              <a:t> </a:t>
            </a:r>
            <a:r>
              <a:rPr lang="fr-FR" sz="1400" kern="0" dirty="0" err="1">
                <a:solidFill>
                  <a:srgbClr val="000000"/>
                </a:solidFill>
                <a:ea typeface="Verdana" panose="020B0604030504040204" pitchFamily="34" charset="0"/>
                <a:cs typeface="Verdana" panose="020B0604030504040204" pitchFamily="34" charset="0"/>
                <a:sym typeface="Arial"/>
                <a:rtl val="0"/>
              </a:rPr>
              <a:t>processing</a:t>
            </a:r>
            <a:r>
              <a:rPr lang="fr-FR" sz="1400" kern="0" dirty="0">
                <a:solidFill>
                  <a:srgbClr val="000000"/>
                </a:solidFill>
                <a:ea typeface="Verdana" panose="020B0604030504040204" pitchFamily="34" charset="0"/>
                <a:cs typeface="Verdana" panose="020B0604030504040204" pitchFamily="34" charset="0"/>
                <a:sym typeface="Arial"/>
                <a:rtl val="0"/>
              </a:rPr>
              <a:t> </a:t>
            </a:r>
            <a:r>
              <a:rPr lang="fr-FR" sz="1400" kern="0" dirty="0" err="1">
                <a:solidFill>
                  <a:srgbClr val="000000"/>
                </a:solidFill>
                <a:ea typeface="Verdana" panose="020B0604030504040204" pitchFamily="34" charset="0"/>
                <a:cs typeface="Verdana" panose="020B0604030504040204" pitchFamily="34" charset="0"/>
                <a:sym typeface="Arial"/>
                <a:rtl val="0"/>
              </a:rPr>
              <a:t>chain</a:t>
            </a:r>
            <a:endParaRPr sz="1400" kern="0" dirty="0">
              <a:solidFill>
                <a:srgbClr val="000000"/>
              </a:solidFill>
              <a:ea typeface="Verdana" panose="020B0604030504040204" pitchFamily="34" charset="0"/>
              <a:cs typeface="Verdana" panose="020B0604030504040204" pitchFamily="34" charset="0"/>
              <a:sym typeface="Arial"/>
              <a:rtl val="0"/>
            </a:endParaRPr>
          </a:p>
        </p:txBody>
      </p:sp>
      <p:pic>
        <p:nvPicPr>
          <p:cNvPr id="47" name="Picture 3"/>
          <p:cNvPicPr>
            <a:picLocks noChangeAspect="1"/>
          </p:cNvPicPr>
          <p:nvPr/>
        </p:nvPicPr>
        <p:blipFill>
          <a:blip r:embed="rId13" cstate="screen">
            <a:extLst>
              <a:ext uri="{28A0092B-C50C-407E-A947-70E740481C1C}">
                <a14:useLocalDpi xmlns:a14="http://schemas.microsoft.com/office/drawing/2010/main"/>
              </a:ext>
            </a:extLst>
          </a:blip>
          <a:srcRect l="7813" t="12802" r="7867" b="12939"/>
          <a:stretch>
            <a:fillRect/>
          </a:stretch>
        </p:blipFill>
        <p:spPr bwMode="auto">
          <a:xfrm>
            <a:off x="1316799" y="5276683"/>
            <a:ext cx="1029396" cy="50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8" name="Picture 4" descr="https://encrypted-tbn1.gstatic.com/images?q=tbn:ANd9GcQlBok7cdztxSmkX-MTAc8ttcqoTzjymU7zsehDTt9j11vOdNiC"/>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6977980" y="3298444"/>
            <a:ext cx="1914525" cy="175260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49" name="Connecteur droit 48"/>
          <p:cNvCxnSpPr/>
          <p:nvPr/>
        </p:nvCxnSpPr>
        <p:spPr>
          <a:xfrm flipH="1">
            <a:off x="275728" y="3068960"/>
            <a:ext cx="648316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0" name="Connecteur droit 49"/>
          <p:cNvCxnSpPr/>
          <p:nvPr/>
        </p:nvCxnSpPr>
        <p:spPr>
          <a:xfrm flipH="1">
            <a:off x="251545" y="5099932"/>
            <a:ext cx="6483167" cy="0"/>
          </a:xfrm>
          <a:prstGeom prst="line">
            <a:avLst/>
          </a:prstGeom>
        </p:spPr>
        <p:style>
          <a:lnRef idx="2">
            <a:schemeClr val="accent1"/>
          </a:lnRef>
          <a:fillRef idx="0">
            <a:schemeClr val="accent1"/>
          </a:fillRef>
          <a:effectRef idx="1">
            <a:schemeClr val="accent1"/>
          </a:effectRef>
          <a:fontRef idx="minor">
            <a:schemeClr val="tx1"/>
          </a:fontRef>
        </p:style>
      </p:cxnSp>
      <p:pic>
        <p:nvPicPr>
          <p:cNvPr id="52" name="Picture 4" descr="http://www.metvis.com.au/images/IDL.png"/>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5451998" y="3317974"/>
            <a:ext cx="824288" cy="370930"/>
          </a:xfrm>
          <a:prstGeom prst="rect">
            <a:avLst/>
          </a:prstGeom>
          <a:noFill/>
          <a:extLst>
            <a:ext uri="{909E8E84-426E-40dd-AFC4-6F175D3DCCD1}">
              <a14:hiddenFill xmlns:a14="http://schemas.microsoft.com/office/drawing/2010/main" xmlns="">
                <a:solidFill>
                  <a:srgbClr val="FFFFFF"/>
                </a:solidFill>
              </a14:hiddenFill>
            </a:ext>
          </a:extLst>
        </p:spPr>
      </p:pic>
      <p:pic>
        <p:nvPicPr>
          <p:cNvPr id="53" name="Picture 4" descr="http://upload.wikimedia.org/wikipedia/en/8/8e/Akka_logo_transparent.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125830" y="4376783"/>
            <a:ext cx="654030" cy="553344"/>
          </a:xfrm>
          <a:prstGeom prst="rect">
            <a:avLst/>
          </a:prstGeom>
          <a:noFill/>
          <a:extLst>
            <a:ext uri="{909E8E84-426E-40dd-AFC4-6F175D3DCCD1}">
              <a14:hiddenFill xmlns:a14="http://schemas.microsoft.com/office/drawing/2010/main" xmlns="">
                <a:solidFill>
                  <a:srgbClr val="FFFFFF"/>
                </a:solidFill>
              </a14:hiddenFill>
            </a:ext>
          </a:extLst>
        </p:spPr>
      </p:pic>
      <p:sp>
        <p:nvSpPr>
          <p:cNvPr id="54" name="Titre 1"/>
          <p:cNvSpPr txBox="1">
            <a:spLocks/>
          </p:cNvSpPr>
          <p:nvPr/>
        </p:nvSpPr>
        <p:spPr bwMode="auto">
          <a:xfrm>
            <a:off x="152409" y="376238"/>
            <a:ext cx="6825571" cy="760412"/>
          </a:xfrm>
          <a:prstGeom prst="rect">
            <a:avLst/>
          </a:prstGeom>
          <a:noFill/>
          <a:ln w="9525">
            <a:noFill/>
            <a:miter lim="800000"/>
            <a:headEnd/>
            <a:tailEnd/>
          </a:ln>
        </p:spPr>
        <p:txBody>
          <a:bodyPr vert="horz" wrap="square" lIns="91427" tIns="45714" rIns="91427" bIns="45714" numCol="1" anchor="t" anchorCtr="0" compatLnSpc="1">
            <a:prstTxWarp prst="textNoShape">
              <a:avLst/>
            </a:prstTxWarp>
          </a:bodyPr>
          <a:lstStyle>
            <a:lvl1pPr algn="l" rtl="0" eaLnBrk="0" fontAlgn="base" hangingPunct="0">
              <a:spcBef>
                <a:spcPct val="0"/>
              </a:spcBef>
              <a:spcAft>
                <a:spcPct val="0"/>
              </a:spcAft>
              <a:defRPr sz="2400" b="1">
                <a:solidFill>
                  <a:srgbClr val="000000"/>
                </a:solidFill>
                <a:latin typeface="Verdana"/>
                <a:ea typeface="ＭＳ Ｐゴシック"/>
                <a:cs typeface="Verdana"/>
              </a:defRPr>
            </a:lvl1pPr>
            <a:lvl2pPr algn="l" rtl="0" eaLnBrk="0" fontAlgn="base" hangingPunct="0">
              <a:spcBef>
                <a:spcPct val="0"/>
              </a:spcBef>
              <a:spcAft>
                <a:spcPct val="0"/>
              </a:spcAft>
              <a:defRPr sz="2400" b="1">
                <a:solidFill>
                  <a:srgbClr val="000000"/>
                </a:solidFill>
                <a:latin typeface="Verdana" charset="0"/>
                <a:ea typeface="ＭＳ Ｐゴシック"/>
                <a:cs typeface="Verdana" pitchFamily="34" charset="0"/>
              </a:defRPr>
            </a:lvl2pPr>
            <a:lvl3pPr algn="l" rtl="0" eaLnBrk="0" fontAlgn="base" hangingPunct="0">
              <a:spcBef>
                <a:spcPct val="0"/>
              </a:spcBef>
              <a:spcAft>
                <a:spcPct val="0"/>
              </a:spcAft>
              <a:defRPr sz="2400" b="1">
                <a:solidFill>
                  <a:srgbClr val="000000"/>
                </a:solidFill>
                <a:latin typeface="Verdana" charset="0"/>
                <a:ea typeface="ＭＳ Ｐゴシック"/>
                <a:cs typeface="Verdana" pitchFamily="34" charset="0"/>
              </a:defRPr>
            </a:lvl3pPr>
            <a:lvl4pPr algn="l" rtl="0" eaLnBrk="0" fontAlgn="base" hangingPunct="0">
              <a:spcBef>
                <a:spcPct val="0"/>
              </a:spcBef>
              <a:spcAft>
                <a:spcPct val="0"/>
              </a:spcAft>
              <a:defRPr sz="2400" b="1">
                <a:solidFill>
                  <a:srgbClr val="000000"/>
                </a:solidFill>
                <a:latin typeface="Verdana" charset="0"/>
                <a:ea typeface="ＭＳ Ｐゴシック"/>
                <a:cs typeface="Verdana" pitchFamily="34" charset="0"/>
              </a:defRPr>
            </a:lvl4pPr>
            <a:lvl5pPr algn="l" rtl="0" eaLnBrk="0" fontAlgn="base" hangingPunct="0">
              <a:spcBef>
                <a:spcPct val="0"/>
              </a:spcBef>
              <a:spcAft>
                <a:spcPct val="0"/>
              </a:spcAft>
              <a:defRPr sz="2400" b="1">
                <a:solidFill>
                  <a:srgbClr val="000000"/>
                </a:solidFill>
                <a:latin typeface="Verdana" charset="0"/>
                <a:ea typeface="ＭＳ Ｐゴシック"/>
                <a:cs typeface="Verdana" pitchFamily="34" charset="0"/>
              </a:defRPr>
            </a:lvl5pPr>
            <a:lvl6pPr marL="457200" algn="l" rtl="0" eaLnBrk="1" fontAlgn="base" hangingPunct="1">
              <a:spcBef>
                <a:spcPct val="0"/>
              </a:spcBef>
              <a:spcAft>
                <a:spcPct val="0"/>
              </a:spcAft>
              <a:defRPr sz="2400" b="1">
                <a:solidFill>
                  <a:srgbClr val="000000"/>
                </a:solidFill>
                <a:latin typeface="Lucida Sans" charset="0"/>
                <a:ea typeface="ＭＳ Ｐゴシック" charset="0"/>
                <a:cs typeface="Arial" charset="0"/>
              </a:defRPr>
            </a:lvl6pPr>
            <a:lvl7pPr marL="914400" algn="l" rtl="0" eaLnBrk="1" fontAlgn="base" hangingPunct="1">
              <a:spcBef>
                <a:spcPct val="0"/>
              </a:spcBef>
              <a:spcAft>
                <a:spcPct val="0"/>
              </a:spcAft>
              <a:defRPr sz="2400" b="1">
                <a:solidFill>
                  <a:srgbClr val="000000"/>
                </a:solidFill>
                <a:latin typeface="Lucida Sans" charset="0"/>
                <a:ea typeface="ＭＳ Ｐゴシック" charset="0"/>
                <a:cs typeface="Arial" charset="0"/>
              </a:defRPr>
            </a:lvl7pPr>
            <a:lvl8pPr marL="1371600" algn="l" rtl="0" eaLnBrk="1" fontAlgn="base" hangingPunct="1">
              <a:spcBef>
                <a:spcPct val="0"/>
              </a:spcBef>
              <a:spcAft>
                <a:spcPct val="0"/>
              </a:spcAft>
              <a:defRPr sz="2400" b="1">
                <a:solidFill>
                  <a:srgbClr val="000000"/>
                </a:solidFill>
                <a:latin typeface="Lucida Sans" charset="0"/>
                <a:ea typeface="ＭＳ Ｐゴシック" charset="0"/>
                <a:cs typeface="Arial" charset="0"/>
              </a:defRPr>
            </a:lvl8pPr>
            <a:lvl9pPr marL="1828800" algn="l" rtl="0" eaLnBrk="1" fontAlgn="base" hangingPunct="1">
              <a:spcBef>
                <a:spcPct val="0"/>
              </a:spcBef>
              <a:spcAft>
                <a:spcPct val="0"/>
              </a:spcAft>
              <a:defRPr sz="2400" b="1">
                <a:solidFill>
                  <a:srgbClr val="000000"/>
                </a:solidFill>
                <a:latin typeface="Lucida Sans" charset="0"/>
                <a:ea typeface="ＭＳ Ｐゴシック" charset="0"/>
                <a:cs typeface="Arial" charset="0"/>
              </a:defRPr>
            </a:lvl9pPr>
          </a:lstStyle>
          <a:p>
            <a:r>
              <a:rPr lang="fr-FR" altLang="en-US" dirty="0" err="1" smtClean="0"/>
              <a:t>INFOaaS</a:t>
            </a:r>
            <a:r>
              <a:rPr lang="fr-FR" dirty="0"/>
              <a:t/>
            </a:r>
            <a:br>
              <a:rPr lang="fr-FR" dirty="0"/>
            </a:br>
            <a:r>
              <a:rPr lang="fr-FR" altLang="en-US" sz="1800" dirty="0" err="1" smtClean="0">
                <a:solidFill>
                  <a:srgbClr val="0070C0"/>
                </a:solidFill>
              </a:rPr>
              <a:t>Oil</a:t>
            </a:r>
            <a:r>
              <a:rPr lang="fr-FR" altLang="en-US" sz="1800" dirty="0" smtClean="0">
                <a:solidFill>
                  <a:srgbClr val="0070C0"/>
                </a:solidFill>
              </a:rPr>
              <a:t> &amp; </a:t>
            </a:r>
            <a:r>
              <a:rPr lang="fr-FR" altLang="en-US" sz="1800" dirty="0" err="1">
                <a:solidFill>
                  <a:srgbClr val="0070C0"/>
                </a:solidFill>
              </a:rPr>
              <a:t>Gas</a:t>
            </a:r>
            <a:r>
              <a:rPr lang="fr-FR" altLang="en-US" sz="1800" dirty="0">
                <a:solidFill>
                  <a:srgbClr val="0070C0"/>
                </a:solidFill>
              </a:rPr>
              <a:t> Service - Solution </a:t>
            </a:r>
            <a:r>
              <a:rPr lang="fr-FR" altLang="en-US" sz="1800" dirty="0" err="1">
                <a:solidFill>
                  <a:srgbClr val="0070C0"/>
                </a:solidFill>
              </a:rPr>
              <a:t>overview</a:t>
            </a:r>
            <a:endParaRPr lang="en-US" sz="1800" kern="0" dirty="0">
              <a:solidFill>
                <a:srgbClr val="0070C0"/>
              </a:solidFill>
            </a:endParaRPr>
          </a:p>
        </p:txBody>
      </p:sp>
      <p:pic>
        <p:nvPicPr>
          <p:cNvPr id="55" name="Picture 1"/>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t="7544" b="6697"/>
          <a:stretch/>
        </p:blipFill>
        <p:spPr bwMode="auto">
          <a:xfrm>
            <a:off x="6658866" y="1716085"/>
            <a:ext cx="2414867" cy="11643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 name="Picture 10"/>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847510" y="404665"/>
            <a:ext cx="1296490" cy="792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84700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p:txBody>
          <a:bodyPr>
            <a:normAutofit fontScale="90000"/>
          </a:bodyPr>
          <a:lstStyle/>
          <a:p>
            <a:r>
              <a:rPr lang="en-GB" altLang="en-US" dirty="0"/>
              <a:t>Where is ATOS so far on EO data valorisation ?</a:t>
            </a:r>
            <a:endParaRPr lang="en-US" altLang="en-US" dirty="0" smtClean="0"/>
          </a:p>
        </p:txBody>
      </p:sp>
      <p:sp>
        <p:nvSpPr>
          <p:cNvPr id="13316" name="Slide Number Placeholder 5"/>
          <p:cNvSpPr>
            <a:spLocks noGrp="1"/>
          </p:cNvSpPr>
          <p:nvPr>
            <p:ph type="sldNum" sz="quarter" idx="4294967295"/>
          </p:nvPr>
        </p:nvSpPr>
        <p:spPr bwMode="auto">
          <a:xfrm>
            <a:off x="193675" y="6318250"/>
            <a:ext cx="638175"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Clr>
                <a:schemeClr val="tx2"/>
              </a:buClr>
              <a:buFont typeface="Lucida Sans Unicode" panose="020B0602030504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742950" indent="-285750">
              <a:spcBef>
                <a:spcPts val="388"/>
              </a:spcBef>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spcBef>
                <a:spcPct val="20000"/>
              </a:spcBef>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spcBef>
                <a:spcPct val="20000"/>
              </a:spcBef>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spcBef>
                <a:spcPct val="20000"/>
              </a:spcBef>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eaLnBrk="0" fontAlgn="base" hangingPunct="0">
              <a:spcBef>
                <a:spcPct val="20000"/>
              </a:spcBef>
              <a:spcAft>
                <a:spcPct val="0"/>
              </a:spcAft>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6pPr>
            <a:lvl7pPr marL="2971800" indent="-228600" eaLnBrk="0" fontAlgn="base" hangingPunct="0">
              <a:spcBef>
                <a:spcPct val="20000"/>
              </a:spcBef>
              <a:spcAft>
                <a:spcPct val="0"/>
              </a:spcAft>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7pPr>
            <a:lvl8pPr marL="3429000" indent="-228600" eaLnBrk="0" fontAlgn="base" hangingPunct="0">
              <a:spcBef>
                <a:spcPct val="20000"/>
              </a:spcBef>
              <a:spcAft>
                <a:spcPct val="0"/>
              </a:spcAft>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8pPr>
            <a:lvl9pPr marL="3886200" indent="-228600" eaLnBrk="0" fontAlgn="base" hangingPunct="0">
              <a:spcBef>
                <a:spcPct val="20000"/>
              </a:spcBef>
              <a:spcAft>
                <a:spcPct val="0"/>
              </a:spcAft>
              <a:buClr>
                <a:schemeClr val="tx2"/>
              </a:buClr>
              <a:buFont typeface="Arial" panose="020B0604020202020204" pitchFamily="34" charset="0"/>
              <a:buChar char="»"/>
              <a:defRPr sz="1600">
                <a:solidFill>
                  <a:schemeClr val="tx1"/>
                </a:solidFill>
                <a:latin typeface="Verdana" panose="020B0604030504040204" pitchFamily="34" charset="0"/>
                <a:ea typeface="Verdana" panose="020B0604030504040204" pitchFamily="34" charset="0"/>
                <a:cs typeface="Verdana" panose="020B0604030504040204" pitchFamily="34" charset="0"/>
              </a:defRPr>
            </a:lvl9pPr>
          </a:lstStyle>
          <a:p>
            <a:pPr>
              <a:spcBef>
                <a:spcPct val="0"/>
              </a:spcBef>
              <a:buClrTx/>
              <a:buFontTx/>
              <a:buNone/>
            </a:pPr>
            <a:fld id="{0CFF175D-F567-439C-AF0A-7397737F30E5}" type="slidenum">
              <a:rPr lang="en-US" altLang="en-US" sz="1000">
                <a:solidFill>
                  <a:prstClr val="black"/>
                </a:solidFill>
                <a:cs typeface="Arial" panose="020B0604020202020204" pitchFamily="34" charset="0"/>
              </a:rPr>
              <a:pPr>
                <a:spcBef>
                  <a:spcPct val="0"/>
                </a:spcBef>
                <a:buClrTx/>
                <a:buFontTx/>
                <a:buNone/>
              </a:pPr>
              <a:t>8</a:t>
            </a:fld>
            <a:endParaRPr lang="en-US" altLang="en-US" sz="1000">
              <a:solidFill>
                <a:prstClr val="black"/>
              </a:solidFill>
              <a:cs typeface="Arial" panose="020B0604020202020204" pitchFamily="34" charset="0"/>
            </a:endParaRPr>
          </a:p>
        </p:txBody>
      </p:sp>
      <p:graphicFrame>
        <p:nvGraphicFramePr>
          <p:cNvPr id="6" name="Diagramme 16"/>
          <p:cNvGraphicFramePr/>
          <p:nvPr>
            <p:extLst>
              <p:ext uri="{D42A27DB-BD31-4B8C-83A1-F6EECF244321}">
                <p14:modId xmlns:p14="http://schemas.microsoft.com/office/powerpoint/2010/main" val="1641098254"/>
              </p:ext>
            </p:extLst>
          </p:nvPr>
        </p:nvGraphicFramePr>
        <p:xfrm>
          <a:off x="1251171" y="1755336"/>
          <a:ext cx="8289381" cy="4002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3"/>
          <p:cNvPicPr>
            <a:picLocks noChangeAspect="1"/>
          </p:cNvPicPr>
          <p:nvPr/>
        </p:nvPicPr>
        <p:blipFill>
          <a:blip r:embed="rId8" cstate="print">
            <a:extLst>
              <a:ext uri="{28A0092B-C50C-407E-A947-70E740481C1C}">
                <a14:useLocalDpi xmlns:a14="http://schemas.microsoft.com/office/drawing/2010/main" val="0"/>
              </a:ext>
            </a:extLst>
          </a:blip>
          <a:srcRect l="7813" t="12802" r="7867" b="12939"/>
          <a:stretch>
            <a:fillRect/>
          </a:stretch>
        </p:blipFill>
        <p:spPr bwMode="auto">
          <a:xfrm>
            <a:off x="899592" y="4343763"/>
            <a:ext cx="936061" cy="4225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Image 22"/>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81768" y="5013176"/>
            <a:ext cx="2030728" cy="5856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51720" y="5157192"/>
            <a:ext cx="1552908" cy="7151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7150" algn="ctr">
                <a:solidFill>
                  <a:srgbClr val="000000"/>
                </a:solidFill>
                <a:miter lim="800000"/>
                <a:headEnd/>
                <a:tailEnd/>
              </a14:hiddenLine>
            </a:ext>
          </a:extLst>
        </p:spPr>
      </p:pic>
      <p:pic>
        <p:nvPicPr>
          <p:cNvPr id="10" name="Picture 8" descr="http://www.enworkshop.com/wp-content/uploads/2014/07/puzzle.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9270" t="7206" r="5473" b="15680"/>
          <a:stretch/>
        </p:blipFill>
        <p:spPr bwMode="auto">
          <a:xfrm>
            <a:off x="2245793" y="2367712"/>
            <a:ext cx="855482" cy="701248"/>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Ellipse 21"/>
          <p:cNvSpPr/>
          <p:nvPr/>
        </p:nvSpPr>
        <p:spPr>
          <a:xfrm>
            <a:off x="5414145" y="3185927"/>
            <a:ext cx="505866" cy="505866"/>
          </a:xfrm>
          <a:prstGeom prst="ellipse">
            <a:avLst/>
          </a:prstGeom>
          <a:solidFill>
            <a:srgbClr val="808080">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sp>
      <p:sp>
        <p:nvSpPr>
          <p:cNvPr id="12" name="Rectangle 11"/>
          <p:cNvSpPr/>
          <p:nvPr/>
        </p:nvSpPr>
        <p:spPr>
          <a:xfrm>
            <a:off x="5558161" y="3785885"/>
            <a:ext cx="2259612" cy="387880"/>
          </a:xfrm>
          <a:prstGeom prst="rect">
            <a:avLst/>
          </a:prstGeom>
          <a:noFill/>
          <a:ln>
            <a:noFill/>
          </a:ln>
          <a:effectLst/>
        </p:spPr>
        <p:txBody>
          <a:bodyPr spcFirstLastPara="0" vert="horz" wrap="square" lIns="268048" tIns="0" rIns="0" bIns="0" numCol="1" spcCol="1270" anchor="t" anchorCtr="0">
            <a:noAutofit/>
          </a:bodyPr>
          <a:lstStyle/>
          <a:p>
            <a:pPr defTabSz="533400" fontAlgn="base">
              <a:lnSpc>
                <a:spcPct val="90000"/>
              </a:lnSpc>
              <a:spcBef>
                <a:spcPct val="0"/>
              </a:spcBef>
              <a:spcAft>
                <a:spcPct val="35000"/>
              </a:spcAft>
              <a:defRPr/>
            </a:pPr>
            <a:r>
              <a:rPr lang="fr-FR" sz="1400" b="1" kern="0" dirty="0" err="1">
                <a:solidFill>
                  <a:srgbClr val="000000">
                    <a:hueOff val="0"/>
                    <a:satOff val="0"/>
                    <a:lumOff val="0"/>
                    <a:alphaOff val="0"/>
                  </a:srgbClr>
                </a:solidFill>
                <a:latin typeface="Lucida Sans"/>
                <a:ea typeface="ＭＳ Ｐゴシック"/>
                <a:cs typeface="Arial"/>
              </a:rPr>
              <a:t>SparkInData</a:t>
            </a:r>
            <a:endParaRPr lang="fr-FR" sz="1400" b="1"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r>
              <a:rPr lang="fr-FR" sz="1000" kern="0" dirty="0">
                <a:solidFill>
                  <a:srgbClr val="000000">
                    <a:hueOff val="0"/>
                    <a:satOff val="0"/>
                    <a:lumOff val="0"/>
                    <a:alphaOff val="0"/>
                  </a:srgbClr>
                </a:solidFill>
                <a:latin typeface="Lucida Sans"/>
                <a:ea typeface="ＭＳ Ｐゴシック"/>
                <a:cs typeface="Arial"/>
              </a:rPr>
              <a:t> - </a:t>
            </a:r>
            <a:r>
              <a:rPr lang="fr-FR" sz="1000" kern="0" dirty="0" err="1">
                <a:solidFill>
                  <a:srgbClr val="000000">
                    <a:hueOff val="0"/>
                    <a:satOff val="0"/>
                    <a:lumOff val="0"/>
                    <a:alphaOff val="0"/>
                  </a:srgbClr>
                </a:solidFill>
                <a:latin typeface="Lucida Sans"/>
                <a:ea typeface="ＭＳ Ｐゴシック"/>
                <a:cs typeface="Arial"/>
              </a:rPr>
              <a:t>Oceanography</a:t>
            </a:r>
            <a:endParaRPr lang="fr-FR" sz="1000"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r>
              <a:rPr lang="fr-FR" sz="1000" kern="0" dirty="0">
                <a:solidFill>
                  <a:srgbClr val="000000">
                    <a:hueOff val="0"/>
                    <a:satOff val="0"/>
                    <a:lumOff val="0"/>
                    <a:alphaOff val="0"/>
                  </a:srgbClr>
                </a:solidFill>
                <a:latin typeface="Lucida Sans"/>
                <a:ea typeface="ＭＳ Ｐゴシック"/>
                <a:cs typeface="Arial"/>
              </a:rPr>
              <a:t> - Agriculture</a:t>
            </a:r>
          </a:p>
          <a:p>
            <a:pPr defTabSz="533400" fontAlgn="base">
              <a:lnSpc>
                <a:spcPct val="90000"/>
              </a:lnSpc>
              <a:spcBef>
                <a:spcPct val="0"/>
              </a:spcBef>
              <a:spcAft>
                <a:spcPct val="35000"/>
              </a:spcAft>
              <a:defRPr/>
            </a:pPr>
            <a:r>
              <a:rPr lang="fr-FR" sz="1000" kern="0" dirty="0">
                <a:solidFill>
                  <a:srgbClr val="000000">
                    <a:hueOff val="0"/>
                    <a:satOff val="0"/>
                    <a:lumOff val="0"/>
                    <a:alphaOff val="0"/>
                  </a:srgbClr>
                </a:solidFill>
                <a:latin typeface="Lucida Sans"/>
                <a:ea typeface="ＭＳ Ｐゴシック"/>
                <a:cs typeface="Arial"/>
              </a:rPr>
              <a:t> - </a:t>
            </a:r>
            <a:r>
              <a:rPr lang="fr-FR" sz="1000" kern="0" dirty="0" err="1">
                <a:solidFill>
                  <a:srgbClr val="000000">
                    <a:hueOff val="0"/>
                    <a:satOff val="0"/>
                    <a:lumOff val="0"/>
                    <a:alphaOff val="0"/>
                  </a:srgbClr>
                </a:solidFill>
                <a:latin typeface="Lucida Sans"/>
                <a:ea typeface="ＭＳ Ｐゴシック"/>
                <a:cs typeface="Arial"/>
              </a:rPr>
              <a:t>Urbanism</a:t>
            </a:r>
            <a:endParaRPr lang="fr-FR" sz="1000"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r>
              <a:rPr lang="fr-FR" sz="1000" kern="0" dirty="0">
                <a:solidFill>
                  <a:srgbClr val="000000">
                    <a:hueOff val="0"/>
                    <a:satOff val="0"/>
                    <a:lumOff val="0"/>
                    <a:alphaOff val="0"/>
                  </a:srgbClr>
                </a:solidFill>
                <a:latin typeface="Lucida Sans"/>
                <a:ea typeface="ＭＳ Ｐゴシック"/>
                <a:cs typeface="Arial"/>
              </a:rPr>
              <a:t> - </a:t>
            </a:r>
            <a:r>
              <a:rPr lang="fr-FR" sz="1000" kern="0" dirty="0" err="1">
                <a:solidFill>
                  <a:srgbClr val="000000">
                    <a:hueOff val="0"/>
                    <a:satOff val="0"/>
                    <a:lumOff val="0"/>
                    <a:alphaOff val="0"/>
                  </a:srgbClr>
                </a:solidFill>
                <a:latin typeface="Lucida Sans"/>
                <a:ea typeface="ＭＳ Ｐゴシック"/>
                <a:cs typeface="Arial"/>
              </a:rPr>
              <a:t>Risk</a:t>
            </a:r>
            <a:r>
              <a:rPr lang="fr-FR" sz="1000" kern="0" dirty="0">
                <a:solidFill>
                  <a:srgbClr val="000000">
                    <a:hueOff val="0"/>
                    <a:satOff val="0"/>
                    <a:lumOff val="0"/>
                    <a:alphaOff val="0"/>
                  </a:srgbClr>
                </a:solidFill>
                <a:latin typeface="Lucida Sans"/>
                <a:ea typeface="ＭＳ Ｐゴシック"/>
                <a:cs typeface="Arial"/>
              </a:rPr>
              <a:t> </a:t>
            </a:r>
            <a:r>
              <a:rPr lang="fr-FR" sz="1000" kern="0" dirty="0" err="1">
                <a:solidFill>
                  <a:srgbClr val="000000">
                    <a:hueOff val="0"/>
                    <a:satOff val="0"/>
                    <a:lumOff val="0"/>
                    <a:alphaOff val="0"/>
                  </a:srgbClr>
                </a:solidFill>
                <a:latin typeface="Lucida Sans"/>
                <a:ea typeface="ＭＳ Ｐゴシック"/>
                <a:cs typeface="Arial"/>
              </a:rPr>
              <a:t>assessment</a:t>
            </a:r>
            <a:endParaRPr lang="fr-FR" sz="1000"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r>
              <a:rPr lang="fr-FR" sz="1000" kern="0" dirty="0">
                <a:solidFill>
                  <a:srgbClr val="000000">
                    <a:hueOff val="0"/>
                    <a:satOff val="0"/>
                    <a:lumOff val="0"/>
                    <a:alphaOff val="0"/>
                  </a:srgbClr>
                </a:solidFill>
                <a:latin typeface="Lucida Sans"/>
                <a:ea typeface="ＭＳ Ｐゴシック"/>
                <a:cs typeface="Arial"/>
              </a:rPr>
              <a:t> - </a:t>
            </a:r>
            <a:r>
              <a:rPr lang="fr-FR" sz="1000" kern="0" dirty="0" err="1">
                <a:solidFill>
                  <a:srgbClr val="000000">
                    <a:hueOff val="0"/>
                    <a:satOff val="0"/>
                    <a:lumOff val="0"/>
                    <a:alphaOff val="0"/>
                  </a:srgbClr>
                </a:solidFill>
                <a:latin typeface="Lucida Sans"/>
                <a:ea typeface="ＭＳ Ｐゴシック"/>
                <a:cs typeface="Arial"/>
              </a:rPr>
              <a:t>Defense</a:t>
            </a:r>
            <a:endParaRPr lang="fr-FR" sz="1000"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endParaRPr lang="fr-FR" sz="1200" b="1" kern="0" dirty="0">
              <a:solidFill>
                <a:srgbClr val="000000">
                  <a:hueOff val="0"/>
                  <a:satOff val="0"/>
                  <a:lumOff val="0"/>
                  <a:alphaOff val="0"/>
                </a:srgbClr>
              </a:solidFill>
              <a:latin typeface="Lucida Sans"/>
              <a:ea typeface="ＭＳ Ｐゴシック"/>
              <a:cs typeface="Arial"/>
            </a:endParaRPr>
          </a:p>
          <a:p>
            <a:pPr defTabSz="533400" fontAlgn="base">
              <a:lnSpc>
                <a:spcPct val="90000"/>
              </a:lnSpc>
              <a:spcBef>
                <a:spcPct val="0"/>
              </a:spcBef>
              <a:spcAft>
                <a:spcPct val="35000"/>
              </a:spcAft>
              <a:defRPr/>
            </a:pPr>
            <a:endParaRPr lang="en-US" sz="1400" b="1" kern="0" dirty="0">
              <a:solidFill>
                <a:srgbClr val="000000">
                  <a:hueOff val="0"/>
                  <a:satOff val="0"/>
                  <a:lumOff val="0"/>
                  <a:alphaOff val="0"/>
                </a:srgbClr>
              </a:solidFill>
              <a:latin typeface="Lucida Sans"/>
              <a:ea typeface="ＭＳ Ｐゴシック"/>
              <a:cs typeface="Arial"/>
            </a:endParaRPr>
          </a:p>
        </p:txBody>
      </p:sp>
      <p:pic>
        <p:nvPicPr>
          <p:cNvPr id="15"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94986" y="3952900"/>
            <a:ext cx="1204292" cy="12042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6"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46504" y="1478484"/>
            <a:ext cx="867641" cy="7317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582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Grafik 2"/>
          <p:cNvPicPr>
            <a:picLocks noChangeAspect="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0" y="0"/>
            <a:ext cx="9144000" cy="599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3075" name="Object 48"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36" name="think-cell Slide" r:id="rId9" imgW="360" imgH="360" progId="">
                  <p:embed/>
                </p:oleObj>
              </mc:Choice>
              <mc:Fallback>
                <p:oleObj name="think-cell Slide" r:id="rId9" imgW="360" imgH="36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076" name="Rectangle 37"/>
          <p:cNvSpPr>
            <a:spLocks noGrp="1"/>
          </p:cNvSpPr>
          <p:nvPr>
            <p:ph type="ctrTitle"/>
            <p:custDataLst>
              <p:tags r:id="rId3"/>
            </p:custDataLst>
          </p:nvPr>
        </p:nvSpPr>
        <p:spPr>
          <a:xfrm>
            <a:off x="304800" y="3859213"/>
            <a:ext cx="8496300" cy="1246495"/>
          </a:xfrm>
        </p:spPr>
        <p:txBody>
          <a:bodyPr>
            <a:normAutofit fontScale="90000"/>
          </a:bodyPr>
          <a:lstStyle/>
          <a:p>
            <a:pPr eaLnBrk="1" hangingPunct="1"/>
            <a:r>
              <a:rPr lang="en-US" sz="3000" dirty="0" smtClean="0">
                <a:solidFill>
                  <a:schemeClr val="tx2"/>
                </a:solidFill>
              </a:rPr>
              <a:t>ESA Stimulus</a:t>
            </a:r>
            <a:r>
              <a:rPr lang="en-US" sz="3000" dirty="0">
                <a:solidFill>
                  <a:schemeClr val="tx2"/>
                </a:solidFill>
              </a:rPr>
              <a:t/>
            </a:r>
            <a:br>
              <a:rPr lang="en-US" sz="3000" dirty="0">
                <a:solidFill>
                  <a:schemeClr val="tx2"/>
                </a:solidFill>
              </a:rPr>
            </a:br>
            <a:r>
              <a:rPr lang="en-US" sz="3000" dirty="0" smtClean="0">
                <a:solidFill>
                  <a:schemeClr val="tx2"/>
                </a:solidFill>
                <a:latin typeface="TeleGrotesk Headline" pitchFamily="2" charset="0"/>
              </a:rPr>
              <a:t>Enabling an eco-system</a:t>
            </a:r>
            <a:br>
              <a:rPr lang="en-US" sz="3000" dirty="0" smtClean="0">
                <a:solidFill>
                  <a:schemeClr val="tx2"/>
                </a:solidFill>
                <a:latin typeface="TeleGrotesk Headline" pitchFamily="2" charset="0"/>
              </a:rPr>
            </a:br>
            <a:r>
              <a:rPr lang="en-US" sz="3000" dirty="0" smtClean="0">
                <a:solidFill>
                  <a:schemeClr val="tx2"/>
                </a:solidFill>
                <a:latin typeface="TeleGrotesk Headline" pitchFamily="2" charset="0"/>
              </a:rPr>
              <a:t>for downstream services</a:t>
            </a:r>
            <a:endParaRPr lang="en-US" sz="3000" dirty="0">
              <a:solidFill>
                <a:schemeClr val="tx2"/>
              </a:solidFill>
              <a:latin typeface="TeleGrotesk Headline" pitchFamily="2" charset="0"/>
            </a:endParaRPr>
          </a:p>
        </p:txBody>
      </p:sp>
      <p:sp>
        <p:nvSpPr>
          <p:cNvPr id="3077" name="Rectangle 38"/>
          <p:cNvSpPr>
            <a:spLocks noGrp="1"/>
          </p:cNvSpPr>
          <p:nvPr>
            <p:ph type="subTitle" idx="1"/>
            <p:custDataLst>
              <p:tags r:id="rId4"/>
            </p:custDataLst>
          </p:nvPr>
        </p:nvSpPr>
        <p:spPr>
          <a:xfrm>
            <a:off x="304800" y="5532438"/>
            <a:ext cx="8496300" cy="222250"/>
          </a:xfrm>
        </p:spPr>
        <p:txBody>
          <a:bodyPr>
            <a:normAutofit fontScale="62500" lnSpcReduction="20000"/>
          </a:bodyPr>
          <a:lstStyle/>
          <a:p>
            <a:pPr marL="0" indent="0" eaLnBrk="1" hangingPunct="1"/>
            <a:r>
              <a:rPr lang="en-US" sz="1600" dirty="0" smtClean="0">
                <a:solidFill>
                  <a:schemeClr val="tx1"/>
                </a:solidFill>
              </a:rPr>
              <a:t>Jurry de la Mar</a:t>
            </a:r>
            <a:endParaRPr lang="en-US" sz="1600" dirty="0">
              <a:solidFill>
                <a:schemeClr val="tx1"/>
              </a:solidFill>
            </a:endParaRPr>
          </a:p>
        </p:txBody>
      </p:sp>
      <p:pic>
        <p:nvPicPr>
          <p:cNvPr id="7" name="Picture 57" descr="TSY_Logo_3c_p"/>
          <p:cNvPicPr>
            <a:picLocks noChangeAspect="1" noChangeArrowheads="1"/>
          </p:cNvPicPr>
          <p:nvPr>
            <p:custDataLst>
              <p:tags r:id="rId5"/>
            </p:custDataLst>
          </p:nvPr>
        </p:nvPicPr>
        <p:blipFill>
          <a:blip r:embed="rId11" cstate="screen"/>
          <a:srcRect/>
          <a:stretch>
            <a:fillRect/>
          </a:stretch>
        </p:blipFill>
        <p:spPr bwMode="gray">
          <a:xfrm>
            <a:off x="319088" y="6346825"/>
            <a:ext cx="2003425" cy="363538"/>
          </a:xfrm>
          <a:prstGeom prst="rect">
            <a:avLst/>
          </a:prstGeom>
          <a:noFill/>
        </p:spPr>
      </p:pic>
      <p:pic>
        <p:nvPicPr>
          <p:cNvPr id="8" name="Picture 7"/>
          <p:cNvPicPr>
            <a:picLocks noChangeAspect="1"/>
          </p:cNvPicPr>
          <p:nvPr/>
        </p:nvPicPr>
        <p:blipFill rotWithShape="1">
          <a:blip r:embed="rId12" cstate="email">
            <a:extLst>
              <a:ext uri="{28A0092B-C50C-407E-A947-70E740481C1C}">
                <a14:useLocalDpi xmlns:a14="http://schemas.microsoft.com/office/drawing/2010/main"/>
              </a:ext>
            </a:extLst>
          </a:blip>
          <a:srcRect l="9470" t="15483" r="9435" b="15437"/>
          <a:stretch/>
        </p:blipFill>
        <p:spPr>
          <a:xfrm>
            <a:off x="288660" y="674860"/>
            <a:ext cx="2332620" cy="1214470"/>
          </a:xfrm>
          <a:prstGeom prst="rect">
            <a:avLst/>
          </a:prstGeom>
        </p:spPr>
      </p:pic>
    </p:spTree>
    <p:extLst>
      <p:ext uri="{BB962C8B-B14F-4D97-AF65-F5344CB8AC3E}">
        <p14:creationId xmlns:p14="http://schemas.microsoft.com/office/powerpoint/2010/main" val="3445275222"/>
      </p:ext>
    </p:extLst>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MYfxaaOjAkmGdupnq2JSr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TDI.WAUaNkyc5pOMROcXn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sc4gjeqWg0ygQO4H4f3Fw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6Jiuc6HueUKxC4PTAerzDw"/>
</p:tagLst>
</file>

<file path=ppt/theme/theme1.xml><?xml version="1.0" encoding="utf-8"?>
<a:theme xmlns:a="http://schemas.openxmlformats.org/drawingml/2006/main" name="ppt templat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template (1)</Template>
  <TotalTime>76</TotalTime>
  <Words>997</Words>
  <Application>Microsoft Office PowerPoint</Application>
  <PresentationFormat>On-screen Show (4:3)</PresentationFormat>
  <Paragraphs>309</Paragraphs>
  <Slides>20</Slides>
  <Notes>9</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33" baseType="lpstr">
      <vt:lpstr>MS PGothic</vt:lpstr>
      <vt:lpstr>MS PGothic</vt:lpstr>
      <vt:lpstr>Arial</vt:lpstr>
      <vt:lpstr>Calibri</vt:lpstr>
      <vt:lpstr>Cambria</vt:lpstr>
      <vt:lpstr>Lucida Sans</vt:lpstr>
      <vt:lpstr>Lucida Sans Unicode</vt:lpstr>
      <vt:lpstr>TeleGrotesk Headline</vt:lpstr>
      <vt:lpstr>Tele-GroteskNor</vt:lpstr>
      <vt:lpstr>Verdana</vt:lpstr>
      <vt:lpstr>Wingdings 3</vt:lpstr>
      <vt:lpstr>ppt template (1)</vt:lpstr>
      <vt:lpstr>think-cell Slide</vt:lpstr>
      <vt:lpstr>ESA Information as a Service (InfoaaS)  stimulus project </vt:lpstr>
      <vt:lpstr>HN derived business model InfoaaS: Science interfacing with private sector</vt:lpstr>
      <vt:lpstr>InfoaaS Overall Model</vt:lpstr>
      <vt:lpstr>Information as a Service  adding research IP to ESA data in a business environment   </vt:lpstr>
      <vt:lpstr>INFOaaS </vt:lpstr>
      <vt:lpstr>INFOaaS Oil &amp; Gas Service : A complex processing workflow</vt:lpstr>
      <vt:lpstr>PowerPoint Presentation</vt:lpstr>
      <vt:lpstr>Where is ATOS so far on EO data valorisation ?</vt:lpstr>
      <vt:lpstr>ESA Stimulus Enabling an eco-system for downstream services</vt:lpstr>
      <vt:lpstr>Copernicus downstream for sme.</vt:lpstr>
      <vt:lpstr>ESA Stimulus – downstream on helix nebula</vt:lpstr>
      <vt:lpstr>PowerPoint Presentation</vt:lpstr>
      <vt:lpstr>PowerPoint Presentation</vt:lpstr>
      <vt:lpstr>PowerPoint Presentation</vt:lpstr>
      <vt:lpstr>PowerPoint Presentation</vt:lpstr>
      <vt:lpstr>PowerPoint Presentation</vt:lpstr>
      <vt:lpstr>Downstream Services in the  Helix Nebula Marketplace - Overarching Architecture</vt:lpstr>
      <vt:lpstr>Service Architecture – Open Eco-System</vt:lpstr>
      <vt:lpstr>Extending apps in the Marketplace</vt:lpstr>
      <vt:lpstr>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Rachida Amsaghrou</dc:creator>
  <cp:lastModifiedBy>Rachida Amsaghrou</cp:lastModifiedBy>
  <cp:revision>9</cp:revision>
  <dcterms:created xsi:type="dcterms:W3CDTF">2012-08-27T12:32:40Z</dcterms:created>
  <dcterms:modified xsi:type="dcterms:W3CDTF">2015-06-26T10:43:17Z</dcterms:modified>
</cp:coreProperties>
</file>